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355" r:id="rId2"/>
    <p:sldId id="1140" r:id="rId3"/>
    <p:sldId id="567" r:id="rId4"/>
    <p:sldId id="568" r:id="rId5"/>
    <p:sldId id="569" r:id="rId6"/>
    <p:sldId id="1001" r:id="rId7"/>
    <p:sldId id="570" r:id="rId8"/>
    <p:sldId id="1003" r:id="rId9"/>
    <p:sldId id="1138" r:id="rId10"/>
    <p:sldId id="587" r:id="rId11"/>
    <p:sldId id="588" r:id="rId12"/>
    <p:sldId id="553" r:id="rId13"/>
    <p:sldId id="799" r:id="rId14"/>
    <p:sldId id="800" r:id="rId15"/>
    <p:sldId id="801" r:id="rId16"/>
    <p:sldId id="1139" r:id="rId17"/>
    <p:sldId id="735" r:id="rId18"/>
    <p:sldId id="573" r:id="rId19"/>
    <p:sldId id="574" r:id="rId20"/>
    <p:sldId id="738" r:id="rId21"/>
    <p:sldId id="739" r:id="rId22"/>
    <p:sldId id="740" r:id="rId23"/>
    <p:sldId id="741" r:id="rId24"/>
    <p:sldId id="742" r:id="rId25"/>
    <p:sldId id="736" r:id="rId26"/>
    <p:sldId id="737" r:id="rId27"/>
    <p:sldId id="1056" r:id="rId28"/>
    <p:sldId id="1137" r:id="rId29"/>
    <p:sldId id="1136" r:id="rId30"/>
    <p:sldId id="589" r:id="rId31"/>
    <p:sldId id="616" r:id="rId32"/>
    <p:sldId id="1000" r:id="rId33"/>
    <p:sldId id="619"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72487" autoAdjust="0"/>
  </p:normalViewPr>
  <p:slideViewPr>
    <p:cSldViewPr snapToGrid="0" snapToObjects="1">
      <p:cViewPr varScale="1">
        <p:scale>
          <a:sx n="61" d="100"/>
          <a:sy n="61" d="100"/>
        </p:scale>
        <p:origin x="2290" y="53"/>
      </p:cViewPr>
      <p:guideLst>
        <p:guide orient="horz" pos="2160"/>
        <p:guide pos="2880"/>
      </p:guideLst>
    </p:cSldViewPr>
  </p:slideViewPr>
  <p:outlineViewPr>
    <p:cViewPr>
      <p:scale>
        <a:sx n="33" d="100"/>
        <a:sy n="33" d="100"/>
      </p:scale>
      <p:origin x="0" y="-312"/>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t>Which of the following is a global treaty that has specialized mutual assistance provisions that relate to electronic evidence?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Convention on Mutual Assistance in Criminal Matters between the Member States of the European Union</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t>b) United Nations Convention against Transnational Organized Crime</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chemeClr val="tx1"/>
              </a:solidFill>
            </a:rPr>
            <a:t>c) Council of Europe Convention on Cybercrime (Budapest Convention)</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African Union Convention of Cybersecurity &amp; Personal Data Protection (Malabo Convention)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t>Which of the following is a global treaty that has specialized mutual assistance provisions that relate to electronic evidence?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Convention on Mutual Assistance in Criminal Matters between the Member States of the European Union</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t>b) United Nations Convention against Transnational Organized Crime</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rgbClr val="FF0000"/>
              </a:solidFill>
            </a:rPr>
            <a:t>c) Council of Europe Convention on Cybercrime (Budapest Convention)</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African Union Convention of Cybersecurity &amp; Personal Data Protection (Malabo Convention)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t>Which of the following is a global treaty that has specialized mutual assistance provisions that relate to electronic evidence? </a:t>
          </a:r>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t>a) Convention on Mutual Assistance in Criminal Matters between the Member States of the European Union</a:t>
          </a:r>
          <a:endParaRPr lang="en-US" sz="19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GB" sz="1900" b="1" kern="1200" dirty="0"/>
            <a:t>b) United Nations Convention against Transnational Organized Crime</a:t>
          </a:r>
          <a:endParaRPr lang="en-US" sz="19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solidFill>
                <a:schemeClr val="tx1"/>
              </a:solidFill>
            </a:rPr>
            <a:t>c) Council of Europe Convention on Cybercrime (Budapest Convention)</a:t>
          </a: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t>d) African Union Convention of Cybersecurity &amp; Personal Data Protection (Malabo Convention) </a:t>
          </a:r>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t>Which of the following is a global treaty that has specialized mutual assistance provisions that relate to electronic evidence? </a:t>
          </a:r>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t>a) Convention on Mutual Assistance in Criminal Matters between the Member States of the European Union</a:t>
          </a:r>
          <a:endParaRPr lang="en-US" sz="19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GB" sz="1900" b="1" kern="1200" dirty="0"/>
            <a:t>b) United Nations Convention against Transnational Organized Crime</a:t>
          </a:r>
          <a:endParaRPr lang="en-US" sz="19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solidFill>
                <a:srgbClr val="FF0000"/>
              </a:solidFill>
            </a:rPr>
            <a:t>c) Council of Europe Convention on Cybercrime (Budapest Convention)</a:t>
          </a: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b="1" kern="1200" dirty="0"/>
            <a:t>d) African Union Convention of Cybersecurity &amp; Personal Data Protection (Malabo Convention) </a:t>
          </a:r>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5 parts.</a:t>
            </a:r>
          </a:p>
          <a:p>
            <a:r>
              <a:rPr lang="en-GB" sz="1200" dirty="0"/>
              <a:t>The first part of the session will provide a refresher on cybercrime and electronic evidence. </a:t>
            </a:r>
          </a:p>
          <a:p>
            <a:r>
              <a:rPr lang="en-GB" sz="1200" dirty="0"/>
              <a:t>The second part of the session will look at approaches to formal international cooperation. </a:t>
            </a:r>
          </a:p>
          <a:p>
            <a:r>
              <a:rPr lang="en-GB" sz="1200" dirty="0"/>
              <a:t>The third part of the session will provide an overview of the Budapest Convention. </a:t>
            </a:r>
          </a:p>
          <a:p>
            <a:r>
              <a:rPr lang="en-GB" sz="1200" dirty="0"/>
              <a:t>The fourth part of the session will provide an overview of the Second Additional Protocol to the Budapest Convention.</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will summarise the session objectives.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4250839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procedural tools that to be incorporated into domestic law. This includes: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of stored computer data (Article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and partial disclosure of traffic data  (Article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Production order (Article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Search and seizure of computer data (Article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Real-time collection of traffic data (Article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Interception of content data (Article 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14</a:t>
            </a:fld>
            <a:endParaRPr lang="fr-FR" sz="1200"/>
          </a:p>
        </p:txBody>
      </p:sp>
    </p:spTree>
    <p:extLst>
      <p:ext uri="{BB962C8B-B14F-4D97-AF65-F5344CB8AC3E}">
        <p14:creationId xmlns:p14="http://schemas.microsoft.com/office/powerpoint/2010/main" val="2666315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international cooperation provisions of the Budapest Convention. These include the following provisions: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General principles related to international cooperation (Article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Extradition (Article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General principles related to mutual assistance (Article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Spontaneous information (Article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Procedures pertaining to mutual assistance in the absence of applicable international agreements (Article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Confidentiality and limitation of use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of stored computer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disclosure of preserved traffic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accessing of stored computer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Trans-border access to stored computer data with consent or where publicly available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real-time collection of traffic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interception of content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24/7 Network </a:t>
            </a:r>
          </a:p>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15</a:t>
            </a:fld>
            <a:endParaRPr lang="fr-FR" sz="1200"/>
          </a:p>
        </p:txBody>
      </p:sp>
    </p:spTree>
    <p:extLst>
      <p:ext uri="{BB962C8B-B14F-4D97-AF65-F5344CB8AC3E}">
        <p14:creationId xmlns:p14="http://schemas.microsoft.com/office/powerpoint/2010/main" val="3347946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first part will provide an overview of approaches to formal international cooperation.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653624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different global mechanisms that enable international cooperation with respect to different areas. The trainer can go through the list and explain that each will be explained in detail in subsequent slides.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727895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Transnational Organized Crime (UNTOC)</a:t>
            </a:r>
            <a:r>
              <a:rPr lang="en-US" dirty="0"/>
              <a:t> was adopted by General Assembly resolution 55/25 of 15 November 2000 as the main international instrument in the fight against transnational organized crime.  The Convention entered into force on 29 September 2003. </a:t>
            </a:r>
          </a:p>
          <a:p>
            <a:endParaRPr lang="en-US" dirty="0"/>
          </a:p>
          <a:p>
            <a:r>
              <a:rPr lang="en-US" dirty="0"/>
              <a:t>The Convention is further supplemented by three Protocols, which target specific areas and manifestations of organized crime, namely:</a:t>
            </a:r>
          </a:p>
          <a:p>
            <a:pPr marL="228600" indent="-228600">
              <a:buAutoNum type="arabicParenR"/>
            </a:pPr>
            <a:r>
              <a:rPr lang="en-US" dirty="0"/>
              <a:t>Protocol to Prevent, Suppress and Punish Trafficking in Persons, Especially Women and Children; </a:t>
            </a:r>
          </a:p>
          <a:p>
            <a:pPr marL="228600" indent="-228600">
              <a:buAutoNum type="arabicParenR"/>
            </a:pPr>
            <a:r>
              <a:rPr lang="en-US" dirty="0"/>
              <a:t>Protocol against the Smuggling of Migrants by Land, Sea and Air; </a:t>
            </a:r>
          </a:p>
          <a:p>
            <a:pPr marL="228600" indent="-228600">
              <a:buAutoNum type="arabicParenR"/>
            </a:pPr>
            <a:r>
              <a:rPr lang="en-US" dirty="0"/>
              <a:t>Protocol against the Illicit Manufacturing of and Trafficking in Firearms, their Parts and Components and Ammunition. </a:t>
            </a:r>
          </a:p>
          <a:p>
            <a:pPr marL="0" indent="0">
              <a:buNone/>
            </a:pPr>
            <a:endParaRPr lang="en-US" dirty="0"/>
          </a:p>
          <a:p>
            <a:pPr marL="0" indent="0">
              <a:buNone/>
            </a:pPr>
            <a:r>
              <a:rPr lang="en-US" dirty="0"/>
              <a:t>Countries must become parties to the Convention itself before they can become parties to any of the Protocols.</a:t>
            </a:r>
          </a:p>
          <a:p>
            <a:pPr marL="0" indent="0">
              <a:buNone/>
            </a:pPr>
            <a:endParaRPr lang="en-US" dirty="0"/>
          </a:p>
          <a:p>
            <a:pPr marL="0" indent="0">
              <a:buNone/>
            </a:pPr>
            <a:r>
              <a:rPr lang="en-US" dirty="0"/>
              <a:t>The trainer should emphasize that UNTOC does not have any SPECIFIC provisions related to international cooperation in relation to cybercrime or the exchange of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02607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Transnational Organized Crime (UNTOC)</a:t>
            </a:r>
            <a:r>
              <a:rPr lang="en-US" dirty="0"/>
              <a:t> covers a limited scope of offences, particularly the participation in an organized criminal group, laundering of proceeds of crime, corruption and obstruction of justice. </a:t>
            </a:r>
          </a:p>
          <a:p>
            <a:endParaRPr lang="en-US" dirty="0"/>
          </a:p>
          <a:p>
            <a:r>
              <a:rPr lang="en-US" dirty="0"/>
              <a:t>It provides for the exercise of certain procedural powers in relation to offences covered by the Budapest Convention, including provisions regarding prosecution, adjudication and sanctions, confiscation and seizure and disposal of proceeds of crime. </a:t>
            </a:r>
          </a:p>
          <a:p>
            <a:endParaRPr lang="en-US" dirty="0"/>
          </a:p>
          <a:p>
            <a:r>
              <a:rPr lang="en-US" dirty="0"/>
              <a:t>Importantly, UNTOC provides for a series of provisions related to mutual assistance, which could theoretically be exercised in relation to mutual assistance with respect to the exchange of electronic evidence. However, UNTOC neither contains any specialized provisions that are necessary for electronic evidence, nor do the mutual assistance provisions in UNTOC apply in relation to all offences involving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138346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Corruption (UNCAC) </a:t>
            </a:r>
            <a:r>
              <a:rPr lang="en-US" dirty="0"/>
              <a:t>is the only legally binding universal anti-corruption instrument. UNCAC has a far-reaching approach and the mandatory character of many of its provisions make it a unique tool for developing a comprehensive response to a global problem. The vast majority of United Nations Member States are parties to the Convention. The text of the United Nations Convention against Corruption was negotiated during seven sessions of the Ad Hoc Committee for the Negotiation of the Convention against Corruption, held between 21 January 2002 and 1 October 2003.</a:t>
            </a:r>
          </a:p>
          <a:p>
            <a:endParaRPr lang="en-US" dirty="0"/>
          </a:p>
          <a:p>
            <a:r>
              <a:rPr lang="en-US" dirty="0"/>
              <a:t>UNCAC currently has 140 signatories.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178347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Corruption (UNCAC) </a:t>
            </a:r>
            <a:r>
              <a:rPr lang="en-US" dirty="0"/>
              <a:t>covers five main areas: preventive measures, criminalization and law enforcement, international cooperation, asset recovery, and technical assistance and information exchange. The Convention covers many different forms of corruption, such as bribery, trading in influence, abuse of functions, and various acts of corruption in the private sector. Specific provisions have been identified on this slide. </a:t>
            </a:r>
          </a:p>
          <a:p>
            <a:endParaRPr lang="en-US" dirty="0"/>
          </a:p>
          <a:p>
            <a:r>
              <a:rPr lang="en-US" dirty="0"/>
              <a:t>The trainer should highlight that the offences under UNCAC are not cybercrimes, there are no specialized procedural powers that enable the collection of electronic evidence, and there are no specialized international cooperation provisions that enable the exchange of electronic evidence with other countries.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352207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European Convention on Mutual Assistance in Criminal Matters </a:t>
            </a:r>
            <a:r>
              <a:rPr lang="en-US" b="0" dirty="0"/>
              <a:t>is a Council of Europe instrument which was signed in 1959 and entered into force in 1962. It has been signed by 50 Council of Europe Member States along with Chile, Israel and South Korea.</a:t>
            </a:r>
          </a:p>
          <a:p>
            <a:endParaRPr lang="en-US" b="0" dirty="0"/>
          </a:p>
          <a:p>
            <a:r>
              <a:rPr lang="en-US" dirty="0"/>
              <a:t>Under this Convention, Parties agree to afford each other the widest measure of mutual assistance with a view to gathering evidence, hearing witnesses, experts and prosecuted persons, etc. The Convention sets out rules for the enforcement of letters rogatory by the authorities of a Party ("requested Party") which aim to procure evidence (audition of witnesses, experts and prosecuted persons, service of writs and records of judicial verdicts) or to communicate the evidence (records or documents) in criminal proceedings undertaken by the judicial authorities of another Party ("requesting Party"). The Convention also specifies the requirements that requests for mutual assistance and letters rogatory have to meet (transmitting authorities, languages, refusal of mutual assistance).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1420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European Convention on Mutual Assistance in Criminal Matters </a:t>
            </a:r>
            <a:r>
              <a:rPr lang="en-US" b="0" dirty="0"/>
              <a:t>has general provisions that enable mutual assistance. The trainer can use this slide to demonstrate that the Convention lacks specialized mutual assistance provisions that would be necessary with respect to electronic evidence, in particular the expedited preservation of stored computer data, disclosure of traffic data, mutual assistance regarding accessing stored data, transborder access with consent, mutual assistance regarding real-time collection of traffic data and mutual assistance regarding interception of content data. </a:t>
            </a:r>
            <a:endParaRPr lang="en-PK"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999580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4052178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some regional mechanisms that enable regional cooperation in criminal matters.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877462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some regional mechanisms that enable regional cooperation in criminal matters.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139522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lists some regional mechanisms that enable regional cooperation in criminal matters.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55237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 Convention on Cybercrime (Budapest </a:t>
            </a:r>
            <a:r>
              <a:rPr lang="en-US"/>
              <a:t>Convention)</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859253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 Convention on Cybercrime (Budapest </a:t>
            </a:r>
            <a:r>
              <a:rPr lang="en-US"/>
              <a:t>Convention)</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18984438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125279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729041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first part will provide a refresher on cybercrime and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12233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ask the delegates to explain how they would define cybercrime. To encourage the discussion, the trainer can first start with clearer examples of cybercrime, such as accessing a computer without authorization, interfering with data and computer systems, etc. The trainer can then give examples of offences of </a:t>
            </a:r>
            <a:r>
              <a:rPr lang="en-US" i="1" dirty="0"/>
              <a:t>traditional </a:t>
            </a:r>
            <a:r>
              <a:rPr lang="en-US" i="0" dirty="0"/>
              <a:t>offences that involve the use </a:t>
            </a:r>
            <a:r>
              <a:rPr lang="en-US" i="0" dirty="0" err="1"/>
              <a:t>ofa</a:t>
            </a:r>
            <a:r>
              <a:rPr lang="en-US" i="0" dirty="0"/>
              <a:t> computer system (e.g. a murder coordinated through the use of a cellphone) and ask whether they would come under the ambit of a cybercrime.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441389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left side of the slide shows what IS NOT a cybercrime. The trainer should emphasize that just because a crime is committed through a computer system or involves electronic evidence, it does not make it a cybercrime.</a:t>
            </a:r>
          </a:p>
          <a:p>
            <a:endParaRPr lang="en-US" dirty="0"/>
          </a:p>
          <a:p>
            <a:r>
              <a:rPr lang="en-US" dirty="0"/>
              <a:t>The right side of the slide explains why all such conduct committed through a computer system or involves electronic evidence should not be considered a cybercrime – since if such a broad interpretation was taken – most offences would be a cybercrime. This is because almost all crimes involve either the use of a computer or involve electronic evidence in some form or the other.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16597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left side of the slide shows what IS a cybercrime. This includes:</a:t>
            </a:r>
          </a:p>
          <a:p>
            <a:r>
              <a:rPr lang="en-US" dirty="0"/>
              <a:t>a) Offences against the confidentiality, integrity and availability of computer data and systems. This covers the offences of illegal access, illegal interception, data interference, system interference and misuse of devices</a:t>
            </a:r>
          </a:p>
          <a:p>
            <a:r>
              <a:rPr lang="en-US" dirty="0"/>
              <a:t>b) Computer-related offences. This covers the offences of computer-related forgery and computer-related fraud</a:t>
            </a:r>
          </a:p>
          <a:p>
            <a:r>
              <a:rPr lang="en-US" dirty="0"/>
              <a:t>c) content-related offences. This covers the offence of child pornography.</a:t>
            </a:r>
          </a:p>
          <a:p>
            <a:r>
              <a:rPr lang="en-US" dirty="0"/>
              <a:t>d) Offences related to copyright and related rights. This covers the offence of copyright infringement. </a:t>
            </a:r>
          </a:p>
          <a:p>
            <a:endParaRPr lang="en-US" dirty="0"/>
          </a:p>
          <a:p>
            <a:r>
              <a:rPr lang="en-US" dirty="0"/>
              <a:t>The right side of the slide explains why the Budapest Convention – as exceptions – </a:t>
            </a:r>
            <a:r>
              <a:rPr lang="en-US" dirty="0" err="1"/>
              <a:t>criminalised</a:t>
            </a:r>
            <a:r>
              <a:rPr lang="en-US" dirty="0"/>
              <a:t> child pornography and copyright infringement even though the same conduct would be </a:t>
            </a:r>
            <a:r>
              <a:rPr lang="en-US" dirty="0" err="1"/>
              <a:t>criminalised</a:t>
            </a:r>
            <a:r>
              <a:rPr lang="en-US" dirty="0"/>
              <a:t> if committed offline. The trainer should use this to explain that these two offences are exceptions, and should not be used as a basis to </a:t>
            </a:r>
            <a:r>
              <a:rPr lang="en-US" dirty="0" err="1"/>
              <a:t>criminalise</a:t>
            </a:r>
            <a:r>
              <a:rPr lang="en-US" dirty="0"/>
              <a:t> all traditional conduct committed by means of a computer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42265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provides information about the total number of parties to the Budapest Convention (65) as well as countries which have signed the Budapest Convention but not yet ratified (3), and finally countries which have been invited to accede (9). The trainer should stress that 153 countries around the world, including countries which are not parties, which have not signed the Budapest Convention or invited to accede, have used the Budapest Convention as a guideline for their domestic legislation.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79761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different states that have ratified the Budapest Convention, that have signed the Budapest Convention, that have been invited to accede the Budapest Convention and countries that have used the Budapest Convention as a guideline for developing domestic legislation. The trainer can use this slide to demonstrate that the Budapest Convention is truly a global treaty. </a:t>
            </a:r>
            <a:endParaRPr lang="en-PK"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889865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conduct that are criminalised under the Budapest Convention. This includes: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Illegal access (Article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Illegal interception (Article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Data interference (Article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System interference (Article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Misuse of devices (Article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Computer-related forgery (Article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Computer-related fraud (Article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Child pornography (Article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Copyright infringement (Article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Attempt, aiding &amp; abetting (Article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Corporate liability (Article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13</a:t>
            </a:fld>
            <a:endParaRPr lang="fr-FR" sz="1200"/>
          </a:p>
        </p:txBody>
      </p:sp>
    </p:spTree>
    <p:extLst>
      <p:ext uri="{BB962C8B-B14F-4D97-AF65-F5344CB8AC3E}">
        <p14:creationId xmlns:p14="http://schemas.microsoft.com/office/powerpoint/2010/main" val="1590907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0946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96694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047320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112376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4576278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1723862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08673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84576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83547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35375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064603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41528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753112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331912" y="2800599"/>
            <a:ext cx="6008346"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12" name="Rectangle 11">
            <a:extLst>
              <a:ext uri="{FF2B5EF4-FFF2-40B4-BE49-F238E27FC236}">
                <a16:creationId xmlns:a16="http://schemas.microsoft.com/office/drawing/2014/main" id="{DE576892-0937-48CE-9730-9427BD2A70CD}"/>
              </a:ext>
            </a:extLst>
          </p:cNvPr>
          <p:cNvSpPr/>
          <p:nvPr/>
        </p:nvSpPr>
        <p:spPr>
          <a:xfrm>
            <a:off x="125260" y="5172173"/>
            <a:ext cx="3244241" cy="830997"/>
          </a:xfrm>
          <a:prstGeom prst="rect">
            <a:avLst/>
          </a:prstGeom>
          <a:ln>
            <a:noFill/>
          </a:ln>
        </p:spPr>
        <p:txBody>
          <a:bodyPr wrap="square">
            <a:spAutoFit/>
          </a:bodyPr>
          <a:lstStyle/>
          <a:p>
            <a:pPr marL="0" indent="0" algn="ctr">
              <a:buFont typeface="Arial" charset="0"/>
              <a:buNone/>
              <a:defRPr/>
            </a:pPr>
            <a:r>
              <a:rPr lang="en-US" sz="2400" b="1" i="1" dirty="0">
                <a:solidFill>
                  <a:srgbClr val="005E8E"/>
                </a:solidFill>
              </a:rPr>
              <a:t>Session 1.3. </a:t>
            </a:r>
          </a:p>
          <a:p>
            <a:pPr marL="0" indent="0" algn="ctr">
              <a:buFont typeface="Arial" charset="0"/>
              <a:buNone/>
              <a:defRPr/>
            </a:pPr>
            <a:r>
              <a:rPr lang="sr-Latn-RS" sz="2400" b="1" i="1" dirty="0">
                <a:solidFill>
                  <a:srgbClr val="005E8E"/>
                </a:solidFill>
              </a:rPr>
              <a:t>- online version -</a:t>
            </a:r>
            <a:r>
              <a:rPr lang="en-US" sz="2400" b="1" i="1" dirty="0">
                <a:solidFill>
                  <a:srgbClr val="005E8E"/>
                </a:solidFill>
              </a:rPr>
              <a:t> </a:t>
            </a:r>
            <a:endParaRPr lang="en-GB" sz="24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C35C0B48-CD8D-4888-84BC-88002AD406E8}"/>
              </a:ext>
            </a:extLst>
          </p:cNvPr>
          <p:cNvSpPr>
            <a:spLocks noGrp="1"/>
          </p:cNvSpPr>
          <p:nvPr>
            <p:ph type="ctrTitle"/>
          </p:nvPr>
        </p:nvSpPr>
        <p:spPr>
          <a:xfrm>
            <a:off x="130629" y="2735035"/>
            <a:ext cx="8762849" cy="1820636"/>
          </a:xfrm>
        </p:spPr>
        <p:txBody>
          <a:bodyPr>
            <a:noAutofit/>
          </a:bodyPr>
          <a:lstStyle/>
          <a:p>
            <a:r>
              <a:rPr lang="en-US" sz="3500" dirty="0">
                <a:latin typeface="Georgia" panose="02040502050405020303" pitchFamily="18" charset="0"/>
              </a:rPr>
              <a:t>Part Two</a:t>
            </a:r>
            <a:br>
              <a:rPr lang="en-US" sz="3500" dirty="0">
                <a:latin typeface="Georgia" panose="02040502050405020303" pitchFamily="18" charset="0"/>
              </a:rPr>
            </a:br>
            <a:br>
              <a:rPr lang="en-US" sz="3500" dirty="0">
                <a:latin typeface="Georgia" panose="02040502050405020303" pitchFamily="18" charset="0"/>
              </a:rPr>
            </a:br>
            <a:r>
              <a:rPr lang="en-US" sz="3500" dirty="0">
                <a:latin typeface="Georgia" panose="02040502050405020303" pitchFamily="18" charset="0"/>
              </a:rPr>
              <a:t>Introduction to the Budapest Convention </a:t>
            </a:r>
          </a:p>
        </p:txBody>
      </p:sp>
    </p:spTree>
    <p:extLst>
      <p:ext uri="{BB962C8B-B14F-4D97-AF65-F5344CB8AC3E}">
        <p14:creationId xmlns:p14="http://schemas.microsoft.com/office/powerpoint/2010/main" val="3569054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The Budapest Convention on Cybercrime </a:t>
            </a:r>
            <a:br>
              <a:rPr lang="en-GB" altLang="sr-Latn-RS" sz="3000" b="1" dirty="0"/>
            </a:br>
            <a:r>
              <a:rPr lang="en-GB" altLang="sr-Latn-RS" sz="3000" b="1" dirty="0"/>
              <a:t>of the Council of Europe</a:t>
            </a:r>
            <a:endParaRPr lang="en-GB" sz="30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2" y="1072937"/>
            <a:ext cx="4572000" cy="5062924"/>
          </a:xfrm>
          <a:prstGeom prst="rect">
            <a:avLst/>
          </a:prstGeom>
        </p:spPr>
        <p:txBody>
          <a:bodyPr wrap="square">
            <a:spAutoFit/>
          </a:bodyPr>
          <a:lstStyle/>
          <a:p>
            <a:pPr marL="342900" indent="-342900">
              <a:buFont typeface="Wingdings" pitchFamily="2" charset="2"/>
              <a:buChar char="ü"/>
              <a:defRPr/>
            </a:pPr>
            <a:r>
              <a:rPr lang="en-GB" sz="1900" b="1" dirty="0"/>
              <a:t>Opened for signature on 23 November 2001 in Budapest</a:t>
            </a:r>
          </a:p>
          <a:p>
            <a:pPr marL="342900" indent="-342900">
              <a:buFont typeface="Wingdings" pitchFamily="2" charset="2"/>
              <a:buChar char="ü"/>
              <a:defRPr/>
            </a:pPr>
            <a:r>
              <a:rPr lang="en-GB" sz="1900" b="1" dirty="0"/>
              <a:t>Followed by Cybercrime Convention Committee (T-CY) </a:t>
            </a:r>
          </a:p>
          <a:p>
            <a:pPr marL="342900" indent="-342900">
              <a:buFont typeface="Wingdings" pitchFamily="2" charset="2"/>
              <a:buChar char="ü"/>
              <a:defRPr/>
            </a:pPr>
            <a:r>
              <a:rPr lang="en-GB" sz="1900" b="1" dirty="0"/>
              <a:t>Open for accession by any State</a:t>
            </a:r>
          </a:p>
          <a:p>
            <a:pPr>
              <a:defRPr/>
            </a:pPr>
            <a:endParaRPr lang="en-GB" sz="1900" b="1" dirty="0"/>
          </a:p>
          <a:p>
            <a:pPr marL="457200" indent="-457200">
              <a:buFont typeface="Wingdings" pitchFamily="2" charset="2"/>
              <a:buChar char="ü"/>
              <a:defRPr/>
            </a:pPr>
            <a:r>
              <a:rPr lang="en-GB" sz="1900" b="1" dirty="0"/>
              <a:t>As of </a:t>
            </a:r>
            <a:r>
              <a:rPr lang="en-US" sz="1900" b="1" dirty="0"/>
              <a:t>November</a:t>
            </a:r>
            <a:r>
              <a:rPr lang="hr-HR" sz="1900" b="1" dirty="0"/>
              <a:t> 2020</a:t>
            </a:r>
            <a:r>
              <a:rPr lang="en-GB" sz="1900" b="1" dirty="0"/>
              <a:t>:</a:t>
            </a:r>
          </a:p>
          <a:p>
            <a:pPr marL="342900" indent="-342900">
              <a:buFont typeface="Arial" pitchFamily="34" charset="0"/>
              <a:buChar char="•"/>
              <a:defRPr/>
            </a:pPr>
            <a:r>
              <a:rPr lang="hr-HR" sz="1900" b="1" dirty="0"/>
              <a:t>6</a:t>
            </a:r>
            <a:r>
              <a:rPr lang="fr-FR" sz="1900" b="1" dirty="0"/>
              <a:t>5</a:t>
            </a:r>
            <a:r>
              <a:rPr lang="en-GB" sz="1900" b="1" dirty="0"/>
              <a:t> parties </a:t>
            </a:r>
            <a:r>
              <a:rPr lang="en-GB" sz="1900" dirty="0"/>
              <a:t>(</a:t>
            </a:r>
            <a:r>
              <a:rPr lang="hr-HR" sz="1900" dirty="0"/>
              <a:t>4</a:t>
            </a:r>
            <a:r>
              <a:rPr lang="fr-FR" sz="1900" dirty="0"/>
              <a:t>4 </a:t>
            </a:r>
            <a:r>
              <a:rPr lang="en-US" sz="1900" dirty="0"/>
              <a:t>States members of the Council of Europe</a:t>
            </a:r>
            <a:r>
              <a:rPr lang="hr-HR" sz="1900" dirty="0"/>
              <a:t>, </a:t>
            </a:r>
            <a:r>
              <a:rPr lang="fr-FR" sz="1900" dirty="0"/>
              <a:t>in addition to Argentina, </a:t>
            </a:r>
            <a:r>
              <a:rPr lang="en-GB" sz="1900" dirty="0"/>
              <a:t>Australia, Cabo Verde, Canada, Chile, Colombia, Costa Rica, Dominican Republic, Ghana, </a:t>
            </a:r>
            <a:r>
              <a:rPr lang="en-US" sz="1900" dirty="0"/>
              <a:t>Israel</a:t>
            </a:r>
            <a:r>
              <a:rPr lang="hr-HR" sz="1900" dirty="0"/>
              <a:t>, </a:t>
            </a:r>
            <a:r>
              <a:rPr lang="en-GB" sz="1900" dirty="0"/>
              <a:t> </a:t>
            </a:r>
            <a:r>
              <a:rPr lang="hr-HR" sz="1900" dirty="0"/>
              <a:t>Japan, </a:t>
            </a:r>
            <a:r>
              <a:rPr lang="en-US" sz="1900" dirty="0"/>
              <a:t>Mauritius</a:t>
            </a:r>
            <a:r>
              <a:rPr lang="hr-HR" sz="1900" dirty="0"/>
              <a:t>, </a:t>
            </a:r>
            <a:r>
              <a:rPr lang="hr-HR" sz="1900" dirty="0" err="1"/>
              <a:t>Morocco</a:t>
            </a:r>
            <a:r>
              <a:rPr lang="hr-HR" sz="1900" dirty="0"/>
              <a:t>, </a:t>
            </a:r>
            <a:r>
              <a:rPr lang="en-GB" sz="1900" dirty="0"/>
              <a:t>Panama, Paraguay, Peru, Philippines, Senegal</a:t>
            </a:r>
            <a:r>
              <a:rPr lang="hr-HR" sz="1900" dirty="0"/>
              <a:t>, </a:t>
            </a:r>
            <a:r>
              <a:rPr lang="en-US" sz="1900" dirty="0"/>
              <a:t>Sri</a:t>
            </a:r>
            <a:r>
              <a:rPr lang="hr-HR" sz="1900" dirty="0"/>
              <a:t> Lanka, Tonga</a:t>
            </a:r>
            <a:r>
              <a:rPr lang="en-GB" sz="1900" dirty="0"/>
              <a:t> and USA)</a:t>
            </a:r>
          </a:p>
          <a:p>
            <a:pPr>
              <a:defRPr/>
            </a:pPr>
            <a:endParaRPr lang="en-GB" sz="1900" b="1" dirty="0"/>
          </a:p>
          <a:p>
            <a:pPr marL="800100" lvl="1" indent="-342900">
              <a:buFont typeface="Wingdings" pitchFamily="2" charset="2"/>
              <a:buChar char="ü"/>
            </a:pPr>
            <a:endParaRPr lang="en-GB" sz="190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355312"/>
          </a:xfrm>
          <a:prstGeom prst="rect">
            <a:avLst/>
          </a:prstGeom>
        </p:spPr>
        <p:txBody>
          <a:bodyPr>
            <a:spAutoFit/>
          </a:bodyPr>
          <a:lstStyle/>
          <a:p>
            <a:pPr marL="342900" indent="-342900">
              <a:buFont typeface="Arial" pitchFamily="34" charset="0"/>
              <a:buChar char="•"/>
              <a:defRPr/>
            </a:pPr>
            <a:r>
              <a:rPr lang="en-US" sz="1900" b="1" dirty="0"/>
              <a:t>Total number of signatures not followed by ratifications: 3 </a:t>
            </a:r>
          </a:p>
          <a:p>
            <a:pPr marL="342900" indent="-342900">
              <a:buFont typeface="Arial" pitchFamily="34" charset="0"/>
              <a:buChar char="•"/>
              <a:defRPr/>
            </a:pPr>
            <a:r>
              <a:rPr lang="en-US" sz="1900" dirty="0"/>
              <a:t>(Ireland, Sweden, South Africa)</a:t>
            </a:r>
          </a:p>
          <a:p>
            <a:pPr marL="342900" indent="-342900">
              <a:buFont typeface="Arial" pitchFamily="34" charset="0"/>
              <a:buChar char="•"/>
              <a:defRPr/>
            </a:pPr>
            <a:endParaRPr lang="en-US" sz="1900" dirty="0"/>
          </a:p>
          <a:p>
            <a:pPr marL="342900" indent="-342900">
              <a:buFont typeface="Arial" pitchFamily="34" charset="0"/>
              <a:buChar char="•"/>
              <a:defRPr/>
            </a:pPr>
            <a:r>
              <a:rPr lang="en-US" sz="1900" b="1" dirty="0"/>
              <a:t>Total number of invitations to sign and ratify</a:t>
            </a:r>
            <a:r>
              <a:rPr lang="en-US" sz="1900" dirty="0"/>
              <a:t>: </a:t>
            </a:r>
            <a:r>
              <a:rPr lang="en-US" sz="1900" b="1" dirty="0"/>
              <a:t>9</a:t>
            </a:r>
            <a:r>
              <a:rPr lang="en-US" sz="1900" dirty="0"/>
              <a:t> </a:t>
            </a:r>
          </a:p>
          <a:p>
            <a:pPr marL="342900" indent="-342900">
              <a:buFont typeface="Arial" pitchFamily="34" charset="0"/>
              <a:buChar char="•"/>
              <a:defRPr/>
            </a:pPr>
            <a:r>
              <a:rPr lang="en-US" sz="1900" dirty="0"/>
              <a:t>(Benin, Brazil, Burkina Faso, Guatemala, New Zealand, Niger, Nigeria, Tunisia)</a:t>
            </a:r>
          </a:p>
          <a:p>
            <a:pPr marL="342900" indent="-342900">
              <a:buFont typeface="Arial" pitchFamily="34" charset="0"/>
              <a:buChar char="•"/>
              <a:defRPr/>
            </a:pPr>
            <a:endParaRPr lang="en-US" sz="1900" dirty="0"/>
          </a:p>
          <a:p>
            <a:pPr marL="342900" indent="-342900">
              <a:buFont typeface="Arial" pitchFamily="34" charset="0"/>
              <a:buChar char="•"/>
              <a:defRPr/>
            </a:pPr>
            <a:r>
              <a:rPr lang="en-US" sz="1900" b="1" dirty="0"/>
              <a:t>Total number of ratifications, signatures and invitations by October 2020: 77</a:t>
            </a:r>
            <a:endParaRPr lang="en-US" sz="1900" dirty="0"/>
          </a:p>
          <a:p>
            <a:pPr>
              <a:defRPr/>
            </a:pPr>
            <a:r>
              <a:rPr lang="en-US" sz="1900" b="1" dirty="0"/>
              <a:t> </a:t>
            </a:r>
          </a:p>
          <a:p>
            <a:pPr marL="342900" indent="-342900">
              <a:buFont typeface="Arial" panose="020B0604020202020204" pitchFamily="34" charset="0"/>
              <a:buChar char="•"/>
              <a:defRPr/>
            </a:pPr>
            <a:r>
              <a:rPr lang="en-US" sz="1900" b="1" dirty="0"/>
              <a:t>Many more have used the Budapest Convention as a guideline for domestic legislation</a:t>
            </a:r>
          </a:p>
        </p:txBody>
      </p:sp>
    </p:spTree>
    <p:extLst>
      <p:ext uri="{BB962C8B-B14F-4D97-AF65-F5344CB8AC3E}">
        <p14:creationId xmlns:p14="http://schemas.microsoft.com/office/powerpoint/2010/main" val="1044192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 name="Rectangle 4">
            <a:extLst>
              <a:ext uri="{FF2B5EF4-FFF2-40B4-BE49-F238E27FC236}">
                <a16:creationId xmlns:a16="http://schemas.microsoft.com/office/drawing/2014/main" id="{26E2B977-3E39-4EB8-A757-980081B31900}"/>
              </a:ext>
            </a:extLst>
          </p:cNvPr>
          <p:cNvSpPr>
            <a:spLocks noChangeArrowheads="1"/>
          </p:cNvSpPr>
          <p:nvPr/>
        </p:nvSpPr>
        <p:spPr bwMode="auto">
          <a:xfrm>
            <a:off x="88596" y="-193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id="{95C3929D-C5B5-49F9-AC3F-CF6DA2F8E7C1}"/>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The Budapest Convention on Cybercrime </a:t>
            </a:r>
            <a:br>
              <a:rPr lang="en-GB" altLang="sr-Latn-RS" sz="3000" b="1" dirty="0"/>
            </a:br>
            <a:r>
              <a:rPr lang="en-GB" altLang="sr-Latn-RS" sz="3000" b="1" dirty="0"/>
              <a:t>of the Council of Europe</a:t>
            </a:r>
            <a:endParaRPr lang="en-GB" sz="3000" dirty="0"/>
          </a:p>
        </p:txBody>
      </p:sp>
      <p:grpSp>
        <p:nvGrpSpPr>
          <p:cNvPr id="153" name="Group 152">
            <a:extLst>
              <a:ext uri="{FF2B5EF4-FFF2-40B4-BE49-F238E27FC236}">
                <a16:creationId xmlns:a16="http://schemas.microsoft.com/office/drawing/2014/main" id="{3C6D1116-DD8A-440A-8F9A-09E08F7313B9}"/>
              </a:ext>
            </a:extLst>
          </p:cNvPr>
          <p:cNvGrpSpPr>
            <a:grpSpLocks/>
          </p:cNvGrpSpPr>
          <p:nvPr/>
        </p:nvGrpSpPr>
        <p:grpSpPr bwMode="auto">
          <a:xfrm>
            <a:off x="353405" y="1090076"/>
            <a:ext cx="8424862" cy="3757613"/>
            <a:chOff x="-30650" y="0"/>
            <a:chExt cx="9372924" cy="4653136"/>
          </a:xfrm>
        </p:grpSpPr>
        <p:pic>
          <p:nvPicPr>
            <p:cNvPr id="154" name="Picture 153">
              <a:extLst>
                <a:ext uri="{FF2B5EF4-FFF2-40B4-BE49-F238E27FC236}">
                  <a16:creationId xmlns:a16="http://schemas.microsoft.com/office/drawing/2014/main" id="{415785B4-F620-43B8-B88A-F85CF2ED1AF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6" name="Oval 285">
              <a:extLst>
                <a:ext uri="{FF2B5EF4-FFF2-40B4-BE49-F238E27FC236}">
                  <a16:creationId xmlns:a16="http://schemas.microsoft.com/office/drawing/2014/main"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Oval 299">
              <a:extLst>
                <a:ext uri="{FF2B5EF4-FFF2-40B4-BE49-F238E27FC236}">
                  <a16:creationId xmlns:a16="http://schemas.microsoft.com/office/drawing/2014/main"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1" name="Oval 300">
              <a:extLst>
                <a:ext uri="{FF2B5EF4-FFF2-40B4-BE49-F238E27FC236}">
                  <a16:creationId xmlns:a16="http://schemas.microsoft.com/office/drawing/2014/main"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2" name="Oval 311">
              <a:extLst>
                <a:ext uri="{FF2B5EF4-FFF2-40B4-BE49-F238E27FC236}">
                  <a16:creationId xmlns:a16="http://schemas.microsoft.com/office/drawing/2014/main"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3" name="Oval 312">
              <a:extLst>
                <a:ext uri="{FF2B5EF4-FFF2-40B4-BE49-F238E27FC236}">
                  <a16:creationId xmlns:a16="http://schemas.microsoft.com/office/drawing/2014/main"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id="{3B738AF6-9A52-49E8-9D37-A0CBD4ED8A65}"/>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403" name="TextBox 134">
            <a:extLst>
              <a:ext uri="{FF2B5EF4-FFF2-40B4-BE49-F238E27FC236}">
                <a16:creationId xmlns:a16="http://schemas.microsoft.com/office/drawing/2014/main" id="{2E5AA73A-AC34-40C9-A612-CE0DBB9DB8CA}"/>
              </a:ext>
            </a:extLst>
          </p:cNvPr>
          <p:cNvSpPr txBox="1">
            <a:spLocks noChangeArrowheads="1"/>
          </p:cNvSpPr>
          <p:nvPr/>
        </p:nvSpPr>
        <p:spPr bwMode="auto">
          <a:xfrm>
            <a:off x="232265" y="4869760"/>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Budapest Convention</a:t>
            </a:r>
          </a:p>
          <a:p>
            <a:r>
              <a:rPr lang="en-GB" sz="1400" b="1" dirty="0">
                <a:latin typeface="Verdana" charset="0"/>
                <a:cs typeface="Verdana" charset="0"/>
              </a:rPr>
              <a:t>Ratified/acceded: </a:t>
            </a:r>
            <a:r>
              <a:rPr lang="en-GB" sz="2800" b="1" dirty="0">
                <a:solidFill>
                  <a:srgbClr val="FF0000"/>
                </a:solidFill>
                <a:latin typeface="Verdana" charset="0"/>
                <a:cs typeface="Verdana" charset="0"/>
              </a:rPr>
              <a:t>65</a:t>
            </a:r>
          </a:p>
        </p:txBody>
      </p:sp>
      <p:sp>
        <p:nvSpPr>
          <p:cNvPr id="404" name="TextBox 135">
            <a:extLst>
              <a:ext uri="{FF2B5EF4-FFF2-40B4-BE49-F238E27FC236}">
                <a16:creationId xmlns:a16="http://schemas.microsoft.com/office/drawing/2014/main" id="{ACA3C856-3FDF-4EAB-A18B-80766F4ED767}"/>
              </a:ext>
            </a:extLst>
          </p:cNvPr>
          <p:cNvSpPr txBox="1">
            <a:spLocks noChangeArrowheads="1"/>
          </p:cNvSpPr>
          <p:nvPr/>
        </p:nvSpPr>
        <p:spPr bwMode="auto">
          <a:xfrm>
            <a:off x="232265" y="5587781"/>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Signed: 3</a:t>
            </a:r>
          </a:p>
        </p:txBody>
      </p:sp>
      <p:sp>
        <p:nvSpPr>
          <p:cNvPr id="405" name="TextBox 136">
            <a:extLst>
              <a:ext uri="{FF2B5EF4-FFF2-40B4-BE49-F238E27FC236}">
                <a16:creationId xmlns:a16="http://schemas.microsoft.com/office/drawing/2014/main" id="{A8808567-EB31-4853-B41D-F107788F9B34}"/>
              </a:ext>
            </a:extLst>
          </p:cNvPr>
          <p:cNvSpPr txBox="1">
            <a:spLocks noChangeArrowheads="1"/>
          </p:cNvSpPr>
          <p:nvPr/>
        </p:nvSpPr>
        <p:spPr bwMode="auto">
          <a:xfrm>
            <a:off x="232265" y="6020027"/>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Invited to accede:  9</a:t>
            </a:r>
          </a:p>
        </p:txBody>
      </p:sp>
      <p:sp>
        <p:nvSpPr>
          <p:cNvPr id="406" name="TextBox 137">
            <a:extLst>
              <a:ext uri="{FF2B5EF4-FFF2-40B4-BE49-F238E27FC236}">
                <a16:creationId xmlns:a16="http://schemas.microsoft.com/office/drawing/2014/main" id="{B38F34A9-9CD3-4DF5-B0F9-6BD415C585D2}"/>
              </a:ext>
            </a:extLst>
          </p:cNvPr>
          <p:cNvSpPr txBox="1">
            <a:spLocks noChangeArrowheads="1"/>
          </p:cNvSpPr>
          <p:nvPr/>
        </p:nvSpPr>
        <p:spPr bwMode="auto">
          <a:xfrm>
            <a:off x="3848590" y="5012635"/>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Other States with laws/draft laws largely in line with Budapest Convention = 20</a:t>
            </a:r>
          </a:p>
        </p:txBody>
      </p:sp>
      <p:sp>
        <p:nvSpPr>
          <p:cNvPr id="407" name="Oval 406">
            <a:extLst>
              <a:ext uri="{FF2B5EF4-FFF2-40B4-BE49-F238E27FC236}">
                <a16:creationId xmlns:a16="http://schemas.microsoft.com/office/drawing/2014/main" id="{E6228F80-1499-4074-A9FB-ED59F091663E}"/>
              </a:ext>
            </a:extLst>
          </p:cNvPr>
          <p:cNvSpPr/>
          <p:nvPr/>
        </p:nvSpPr>
        <p:spPr>
          <a:xfrm>
            <a:off x="2896090" y="5535716"/>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id="{56CAD098-44FA-4DAC-ADC9-239C13FD0907}"/>
              </a:ext>
            </a:extLst>
          </p:cNvPr>
          <p:cNvSpPr/>
          <p:nvPr/>
        </p:nvSpPr>
        <p:spPr>
          <a:xfrm>
            <a:off x="2896090" y="5082708"/>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id="{37896D79-0902-4D38-94DF-4C554EDC7B04}"/>
              </a:ext>
            </a:extLst>
          </p:cNvPr>
          <p:cNvSpPr/>
          <p:nvPr/>
        </p:nvSpPr>
        <p:spPr>
          <a:xfrm>
            <a:off x="2896090" y="5967442"/>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id="{3886BC1B-5305-4224-9603-49255AB944F5}"/>
              </a:ext>
            </a:extLst>
          </p:cNvPr>
          <p:cNvSpPr/>
          <p:nvPr/>
        </p:nvSpPr>
        <p:spPr>
          <a:xfrm>
            <a:off x="8441227" y="512058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TextBox 142">
            <a:extLst>
              <a:ext uri="{FF2B5EF4-FFF2-40B4-BE49-F238E27FC236}">
                <a16:creationId xmlns:a16="http://schemas.microsoft.com/office/drawing/2014/main" id="{3C21835E-06FB-4565-A6C5-C37241B38012}"/>
              </a:ext>
            </a:extLst>
          </p:cNvPr>
          <p:cNvSpPr txBox="1">
            <a:spLocks noChangeArrowheads="1"/>
          </p:cNvSpPr>
          <p:nvPr/>
        </p:nvSpPr>
        <p:spPr bwMode="auto">
          <a:xfrm>
            <a:off x="3885102" y="5607948"/>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Further States drawing on Budapest Convention for legislation = 50+</a:t>
            </a:r>
          </a:p>
        </p:txBody>
      </p:sp>
      <p:sp>
        <p:nvSpPr>
          <p:cNvPr id="412" name="Oval 411">
            <a:extLst>
              <a:ext uri="{FF2B5EF4-FFF2-40B4-BE49-F238E27FC236}">
                <a16:creationId xmlns:a16="http://schemas.microsoft.com/office/drawing/2014/main" id="{02CC6723-D6F6-4BBA-BE43-0F7D1345F030}"/>
              </a:ext>
            </a:extLst>
          </p:cNvPr>
          <p:cNvSpPr/>
          <p:nvPr/>
        </p:nvSpPr>
        <p:spPr>
          <a:xfrm>
            <a:off x="8441227" y="568891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id="{397467F4-1061-4C5F-9F3B-EAA042330D28}"/>
              </a:ext>
            </a:extLst>
          </p:cNvPr>
          <p:cNvSpPr/>
          <p:nvPr/>
        </p:nvSpPr>
        <p:spPr>
          <a:xfrm>
            <a:off x="1954702" y="267107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id="{B75B7AC2-9E91-4DDF-A12C-49E4B74BB4E7}"/>
              </a:ext>
            </a:extLst>
          </p:cNvPr>
          <p:cNvSpPr/>
          <p:nvPr/>
        </p:nvSpPr>
        <p:spPr>
          <a:xfrm>
            <a:off x="5288452" y="329496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id="{BA46FF39-9A88-402C-B6C9-61304B8DFDBA}"/>
              </a:ext>
            </a:extLst>
          </p:cNvPr>
          <p:cNvSpPr/>
          <p:nvPr/>
        </p:nvSpPr>
        <p:spPr>
          <a:xfrm>
            <a:off x="4123227" y="152172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id="{86A8DD70-4295-4B72-A216-3724DB3FC66D}"/>
              </a:ext>
            </a:extLst>
          </p:cNvPr>
          <p:cNvSpPr/>
          <p:nvPr/>
        </p:nvSpPr>
        <p:spPr>
          <a:xfrm>
            <a:off x="4728065" y="184716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id="{21DBB2C2-4356-4F43-BE1E-2D541DC4B822}"/>
              </a:ext>
            </a:extLst>
          </p:cNvPr>
          <p:cNvSpPr/>
          <p:nvPr/>
        </p:nvSpPr>
        <p:spPr>
          <a:xfrm>
            <a:off x="4919829" y="289491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id="{34221BB5-FC16-4621-AA74-F7FC8BD52EE4}"/>
              </a:ext>
            </a:extLst>
          </p:cNvPr>
          <p:cNvSpPr/>
          <p:nvPr/>
        </p:nvSpPr>
        <p:spPr>
          <a:xfrm>
            <a:off x="6518765" y="243771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id="{208DD957-1890-4451-9361-FF9E49F85ADA}"/>
              </a:ext>
            </a:extLst>
          </p:cNvPr>
          <p:cNvSpPr/>
          <p:nvPr/>
        </p:nvSpPr>
        <p:spPr>
          <a:xfrm>
            <a:off x="5488477" y="187732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id="{CB13EFBA-94DA-4855-BD33-936E7F4DC15D}"/>
              </a:ext>
            </a:extLst>
          </p:cNvPr>
          <p:cNvSpPr/>
          <p:nvPr/>
        </p:nvSpPr>
        <p:spPr bwMode="auto">
          <a:xfrm>
            <a:off x="3256725" y="258338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id="{A52044E6-E7DB-4141-9E62-1E409FC076AC}"/>
              </a:ext>
            </a:extLst>
          </p:cNvPr>
          <p:cNvSpPr/>
          <p:nvPr/>
        </p:nvSpPr>
        <p:spPr bwMode="auto">
          <a:xfrm>
            <a:off x="1967501" y="294342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id="{1B02A170-5D1F-4BA4-8416-B919DDCB376B}"/>
              </a:ext>
            </a:extLst>
          </p:cNvPr>
          <p:cNvSpPr/>
          <p:nvPr/>
        </p:nvSpPr>
        <p:spPr bwMode="auto">
          <a:xfrm>
            <a:off x="4343766" y="338874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TextBox 282">
            <a:extLst>
              <a:ext uri="{FF2B5EF4-FFF2-40B4-BE49-F238E27FC236}">
                <a16:creationId xmlns:a16="http://schemas.microsoft.com/office/drawing/2014/main" id="{FC0339A4-032B-4EEE-A5CB-F60FFC2D33FF}"/>
              </a:ext>
            </a:extLst>
          </p:cNvPr>
          <p:cNvSpPr txBox="1"/>
          <p:nvPr/>
        </p:nvSpPr>
        <p:spPr>
          <a:xfrm>
            <a:off x="380236" y="4039371"/>
            <a:ext cx="2328529"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000" b="1" dirty="0">
                <a:solidFill>
                  <a:schemeClr val="accent1">
                    <a:lumMod val="50000"/>
                  </a:schemeClr>
                </a:solidFill>
                <a:latin typeface="Verdana" panose="020B0604030504040204" pitchFamily="34" charset="0"/>
                <a:ea typeface="Verdana" panose="020B0604030504040204" pitchFamily="34" charset="0"/>
              </a:rPr>
              <a:t>150+</a:t>
            </a:r>
          </a:p>
        </p:txBody>
      </p:sp>
      <p:sp>
        <p:nvSpPr>
          <p:cNvPr id="152" name="TextBox 143">
            <a:extLst>
              <a:ext uri="{FF2B5EF4-FFF2-40B4-BE49-F238E27FC236}">
                <a16:creationId xmlns:a16="http://schemas.microsoft.com/office/drawing/2014/main" id="{8924E649-95E3-442F-83CA-C58BD9265267}"/>
              </a:ext>
            </a:extLst>
          </p:cNvPr>
          <p:cNvSpPr txBox="1">
            <a:spLocks noChangeArrowheads="1"/>
          </p:cNvSpPr>
          <p:nvPr/>
        </p:nvSpPr>
        <p:spPr bwMode="auto">
          <a:xfrm>
            <a:off x="376727" y="3371287"/>
            <a:ext cx="21955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3000" b="1" dirty="0">
                <a:latin typeface="Verdana" charset="0"/>
                <a:cs typeface="Verdana" charset="0"/>
              </a:rPr>
              <a:t>130+</a:t>
            </a:r>
          </a:p>
        </p:txBody>
      </p:sp>
    </p:spTree>
    <p:extLst>
      <p:ext uri="{BB962C8B-B14F-4D97-AF65-F5344CB8AC3E}">
        <p14:creationId xmlns:p14="http://schemas.microsoft.com/office/powerpoint/2010/main" val="147010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content data</a:t>
            </a:r>
            <a:endParaRPr lang="en-US" sz="1900" dirty="0">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3550121" y="6107789"/>
            <a:ext cx="2116783" cy="369332"/>
          </a:xfrm>
          <a:prstGeom prst="rect">
            <a:avLst/>
          </a:prstGeom>
          <a:noFill/>
        </p:spPr>
        <p:txBody>
          <a:bodyPr wrap="square">
            <a:spAutoFit/>
          </a:bodyPr>
          <a:lstStyle/>
          <a:p>
            <a:pPr fontAlgn="auto">
              <a:spcBef>
                <a:spcPts val="0"/>
              </a:spcBef>
              <a:spcAft>
                <a:spcPts val="0"/>
              </a:spcAft>
              <a:defRPr/>
            </a:pPr>
            <a:r>
              <a:rPr lang="en-GB" b="1" dirty="0">
                <a:solidFill>
                  <a:srgbClr val="005E8E"/>
                </a:solidFill>
                <a:cs typeface="Verdana"/>
              </a:rPr>
              <a:t>Harmonisation </a:t>
            </a: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The Budapest Convention on Cybercrime </a:t>
            </a:r>
            <a:br>
              <a:rPr lang="en-GB" altLang="sr-Latn-RS" sz="3000" b="1" dirty="0"/>
            </a:br>
            <a:r>
              <a:rPr lang="en-GB" altLang="sr-Latn-RS" sz="3000" b="1" dirty="0"/>
              <a:t>of the Council of Europe</a:t>
            </a:r>
            <a:endParaRPr lang="en-GB" sz="3000" dirty="0"/>
          </a:p>
        </p:txBody>
      </p:sp>
    </p:spTree>
    <p:extLst>
      <p:ext uri="{BB962C8B-B14F-4D97-AF65-F5344CB8AC3E}">
        <p14:creationId xmlns:p14="http://schemas.microsoft.com/office/powerpoint/2010/main" val="387815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content data</a:t>
            </a:r>
            <a:endParaRPr lang="en-US" sz="1900" dirty="0">
              <a:cs typeface="Verdana"/>
            </a:endParaRP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The Budapest Convention on Cybercrime </a:t>
            </a:r>
            <a:br>
              <a:rPr lang="en-GB" altLang="sr-Latn-RS" sz="3000" b="1" dirty="0"/>
            </a:br>
            <a:r>
              <a:rPr lang="en-GB" altLang="sr-Latn-RS" sz="3000" b="1" dirty="0"/>
              <a:t>of the Council of Europe</a:t>
            </a:r>
            <a:endParaRPr lang="en-GB" sz="3000" dirty="0"/>
          </a:p>
        </p:txBody>
      </p:sp>
      <p:sp>
        <p:nvSpPr>
          <p:cNvPr id="32" name="Textfeld 18">
            <a:extLst>
              <a:ext uri="{FF2B5EF4-FFF2-40B4-BE49-F238E27FC236}">
                <a16:creationId xmlns:a16="http://schemas.microsoft.com/office/drawing/2014/main" id="{CEE77478-FE8F-413F-8952-F2480CE392B3}"/>
              </a:ext>
            </a:extLst>
          </p:cNvPr>
          <p:cNvSpPr txBox="1"/>
          <p:nvPr/>
        </p:nvSpPr>
        <p:spPr>
          <a:xfrm>
            <a:off x="3550121" y="6107789"/>
            <a:ext cx="2116783" cy="369332"/>
          </a:xfrm>
          <a:prstGeom prst="rect">
            <a:avLst/>
          </a:prstGeom>
          <a:noFill/>
        </p:spPr>
        <p:txBody>
          <a:bodyPr wrap="square">
            <a:spAutoFit/>
          </a:bodyPr>
          <a:lstStyle/>
          <a:p>
            <a:pPr fontAlgn="auto">
              <a:spcBef>
                <a:spcPts val="0"/>
              </a:spcBef>
              <a:spcAft>
                <a:spcPts val="0"/>
              </a:spcAft>
              <a:defRPr/>
            </a:pPr>
            <a:r>
              <a:rPr lang="en-GB" b="1" dirty="0">
                <a:solidFill>
                  <a:srgbClr val="005E8E"/>
                </a:solidFill>
                <a:cs typeface="Verdana"/>
              </a:rPr>
              <a:t>Harmonisation </a:t>
            </a:r>
          </a:p>
        </p:txBody>
      </p:sp>
    </p:spTree>
    <p:extLst>
      <p:ext uri="{BB962C8B-B14F-4D97-AF65-F5344CB8AC3E}">
        <p14:creationId xmlns:p14="http://schemas.microsoft.com/office/powerpoint/2010/main" val="3054629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content data</a:t>
            </a:r>
            <a:endParaRPr lang="en-US" sz="1900" dirty="0">
              <a:cs typeface="Verdana"/>
            </a:endParaRP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The Budapest Convention on Cybercrime </a:t>
            </a:r>
            <a:br>
              <a:rPr lang="en-GB" altLang="sr-Latn-RS" sz="3000" b="1" dirty="0"/>
            </a:br>
            <a:r>
              <a:rPr lang="en-GB" altLang="sr-Latn-RS" sz="3000" b="1" dirty="0"/>
              <a:t>of the Council of Europe</a:t>
            </a:r>
            <a:endParaRPr lang="en-GB" sz="3000" dirty="0"/>
          </a:p>
        </p:txBody>
      </p:sp>
      <p:sp>
        <p:nvSpPr>
          <p:cNvPr id="32" name="Textfeld 18">
            <a:extLst>
              <a:ext uri="{FF2B5EF4-FFF2-40B4-BE49-F238E27FC236}">
                <a16:creationId xmlns:a16="http://schemas.microsoft.com/office/drawing/2014/main" id="{AC3345C2-E88B-4057-90F9-3848955DFC62}"/>
              </a:ext>
            </a:extLst>
          </p:cNvPr>
          <p:cNvSpPr txBox="1"/>
          <p:nvPr/>
        </p:nvSpPr>
        <p:spPr>
          <a:xfrm>
            <a:off x="3550121" y="6107789"/>
            <a:ext cx="2116783" cy="369332"/>
          </a:xfrm>
          <a:prstGeom prst="rect">
            <a:avLst/>
          </a:prstGeom>
          <a:noFill/>
        </p:spPr>
        <p:txBody>
          <a:bodyPr wrap="square">
            <a:spAutoFit/>
          </a:bodyPr>
          <a:lstStyle/>
          <a:p>
            <a:pPr fontAlgn="auto">
              <a:spcBef>
                <a:spcPts val="0"/>
              </a:spcBef>
              <a:spcAft>
                <a:spcPts val="0"/>
              </a:spcAft>
              <a:defRPr/>
            </a:pPr>
            <a:r>
              <a:rPr lang="en-GB" b="1" dirty="0">
                <a:solidFill>
                  <a:srgbClr val="005E8E"/>
                </a:solidFill>
                <a:cs typeface="Verdana"/>
              </a:rPr>
              <a:t>Harmonisation </a:t>
            </a:r>
          </a:p>
        </p:txBody>
      </p:sp>
    </p:spTree>
    <p:extLst>
      <p:ext uri="{BB962C8B-B14F-4D97-AF65-F5344CB8AC3E}">
        <p14:creationId xmlns:p14="http://schemas.microsoft.com/office/powerpoint/2010/main" val="1417162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31B52FA2-6746-4DB6-BC89-F338B9CD32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4383B28F-7B98-4C6D-8C38-C0B7CDBC95B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4265684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30618A90-9A62-453B-BF5A-8C475297FCE5}"/>
              </a:ext>
            </a:extLst>
          </p:cNvPr>
          <p:cNvSpPr>
            <a:spLocks noGrp="1"/>
          </p:cNvSpPr>
          <p:nvPr>
            <p:ph type="ctrTitle"/>
          </p:nvPr>
        </p:nvSpPr>
        <p:spPr>
          <a:xfrm>
            <a:off x="130629" y="2735035"/>
            <a:ext cx="8650115" cy="1820636"/>
          </a:xfrm>
        </p:spPr>
        <p:txBody>
          <a:bodyPr>
            <a:noAutofit/>
          </a:bodyPr>
          <a:lstStyle/>
          <a:p>
            <a:r>
              <a:rPr lang="en-US" sz="3500" dirty="0">
                <a:latin typeface="Georgia" panose="02040502050405020303" pitchFamily="18" charset="0"/>
              </a:rPr>
              <a:t>Part Three</a:t>
            </a:r>
            <a:br>
              <a:rPr lang="en-US" sz="3500" dirty="0">
                <a:latin typeface="Georgia" panose="02040502050405020303" pitchFamily="18" charset="0"/>
              </a:rPr>
            </a:br>
            <a:br>
              <a:rPr lang="en-US" sz="3500" dirty="0">
                <a:latin typeface="Georgia" panose="02040502050405020303" pitchFamily="18" charset="0"/>
              </a:rPr>
            </a:br>
            <a:r>
              <a:rPr lang="en-US" sz="3500" dirty="0">
                <a:latin typeface="Georgia" panose="02040502050405020303" pitchFamily="18" charset="0"/>
              </a:rPr>
              <a:t>Approaches to Formal International Cooperation – other treaties and mechanisms</a:t>
            </a:r>
          </a:p>
        </p:txBody>
      </p:sp>
    </p:spTree>
    <p:extLst>
      <p:ext uri="{BB962C8B-B14F-4D97-AF65-F5344CB8AC3E}">
        <p14:creationId xmlns:p14="http://schemas.microsoft.com/office/powerpoint/2010/main" val="2064157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Overview of Global &amp; Regional Mechanisms </a:t>
            </a:r>
            <a:endParaRPr lang="en-GB" sz="3200" dirty="0"/>
          </a:p>
        </p:txBody>
      </p:sp>
      <p:pic>
        <p:nvPicPr>
          <p:cNvPr id="8" name="Picture 4" descr="UNODC Internships - OpenIGO">
            <a:extLst>
              <a:ext uri="{FF2B5EF4-FFF2-40B4-BE49-F238E27FC236}">
                <a16:creationId xmlns:a16="http://schemas.microsoft.com/office/drawing/2014/main" id="{F3630FF7-0A1E-47DA-94BC-19096EEFFC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149" y="1230682"/>
            <a:ext cx="3838536" cy="201523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E2C615F-9A8F-46E4-9E28-82E78BE611E2}"/>
              </a:ext>
            </a:extLst>
          </p:cNvPr>
          <p:cNvSpPr/>
          <p:nvPr/>
        </p:nvSpPr>
        <p:spPr>
          <a:xfrm>
            <a:off x="4369342" y="1230682"/>
            <a:ext cx="4653114" cy="4832092"/>
          </a:xfrm>
          <a:prstGeom prst="rect">
            <a:avLst/>
          </a:prstGeom>
        </p:spPr>
        <p:txBody>
          <a:bodyPr wrap="square">
            <a:spAutoFit/>
          </a:bodyPr>
          <a:lstStyle/>
          <a:p>
            <a:pPr marL="342900" indent="-342900">
              <a:buFont typeface="Wingdings" pitchFamily="2" charset="2"/>
              <a:buChar char="Ø"/>
            </a:pPr>
            <a:r>
              <a:rPr lang="en-GB" sz="2200" dirty="0"/>
              <a:t>United Nations Convention against Transnational Organized Crime (</a:t>
            </a:r>
            <a:r>
              <a:rPr lang="en-GB" sz="2200" b="1" dirty="0"/>
              <a:t>UNTOC</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United Nations Convention against Corruption (</a:t>
            </a:r>
            <a:r>
              <a:rPr lang="en-GB" sz="2200" b="1" dirty="0"/>
              <a:t>UNCAC</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en-US" sz="2200" dirty="0"/>
              <a:t>Council of Europe Convention on Mutual Assistance in Criminal Matters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Other regional mechanisms (African Union, ASEAN, Commonwealth, OAS, etc.)</a:t>
            </a:r>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975" y="3553436"/>
            <a:ext cx="3408386" cy="272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12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UNTOC </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en-GB" sz="2200" dirty="0"/>
              <a:t>Year of signature: 2000</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Entry into force: 2003</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Number of signatories: 147</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Purpose: </a:t>
            </a:r>
            <a:r>
              <a:rPr lang="en-US" sz="2200" dirty="0"/>
              <a:t>to promote cooperation to prevent and combat transnational organized crime more effectively</a:t>
            </a:r>
            <a:endParaRPr lang="en-GB" sz="2200" dirty="0"/>
          </a:p>
          <a:p>
            <a:pPr algn="just"/>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4154984"/>
          </a:xfrm>
          <a:prstGeom prst="rect">
            <a:avLst/>
          </a:prstGeom>
        </p:spPr>
        <p:txBody>
          <a:bodyPr>
            <a:spAutoFit/>
          </a:bodyPr>
          <a:lstStyle/>
          <a:p>
            <a:pPr marL="342900" indent="-342900">
              <a:buFont typeface="Wingdings" pitchFamily="2" charset="2"/>
              <a:buChar char="ü"/>
            </a:pPr>
            <a:r>
              <a:rPr lang="en-GB" sz="2200" dirty="0"/>
              <a:t>Enables international cooperation for transnational offences involving organized criminal group:</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Serious offences (minimum 4 year punishment)</a:t>
            </a:r>
          </a:p>
          <a:p>
            <a:pPr marL="800100" lvl="1" indent="-342900">
              <a:buFont typeface="Wingdings" pitchFamily="2" charset="2"/>
              <a:buChar char="ü"/>
            </a:pPr>
            <a:endParaRPr lang="en-GB" sz="2200" dirty="0"/>
          </a:p>
          <a:p>
            <a:pPr lvl="1" algn="ctr"/>
            <a:r>
              <a:rPr lang="en-GB" sz="2200" dirty="0"/>
              <a:t>+</a:t>
            </a:r>
          </a:p>
          <a:p>
            <a:pPr lvl="1" algn="ctr"/>
            <a:endParaRPr lang="en-GB" sz="2200" dirty="0"/>
          </a:p>
          <a:p>
            <a:pPr marL="800100" lvl="1" indent="-342900">
              <a:buFont typeface="Wingdings" pitchFamily="2" charset="2"/>
              <a:buChar char="ü"/>
            </a:pPr>
            <a:r>
              <a:rPr lang="en-GB" sz="2200" dirty="0"/>
              <a:t>Offences established under Convention</a:t>
            </a:r>
          </a:p>
        </p:txBody>
      </p:sp>
    </p:spTree>
    <p:extLst>
      <p:ext uri="{BB962C8B-B14F-4D97-AF65-F5344CB8AC3E}">
        <p14:creationId xmlns:p14="http://schemas.microsoft.com/office/powerpoint/2010/main" val="1189046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EE47D-CE4B-4429-9973-E9C345460B70}"/>
              </a:ext>
            </a:extLst>
          </p:cNvPr>
          <p:cNvSpPr>
            <a:spLocks noGrp="1"/>
          </p:cNvSpPr>
          <p:nvPr>
            <p:ph type="ctrTitle"/>
          </p:nvPr>
        </p:nvSpPr>
        <p:spPr>
          <a:xfrm>
            <a:off x="130629" y="2735035"/>
            <a:ext cx="8725271" cy="1820636"/>
          </a:xfrm>
        </p:spPr>
        <p:txBody>
          <a:bodyPr>
            <a:noAutofit/>
          </a:bodyPr>
          <a:lstStyle/>
          <a:p>
            <a:r>
              <a:rPr lang="en-US" sz="3500" dirty="0">
                <a:latin typeface="Georgia" panose="02040502050405020303" pitchFamily="18" charset="0"/>
              </a:rPr>
              <a:t>Overview of Legal Basis of International Cooperation in Relation to Cybercrime and Electronic Evidence</a:t>
            </a:r>
          </a:p>
        </p:txBody>
      </p:sp>
    </p:spTree>
    <p:extLst>
      <p:ext uri="{BB962C8B-B14F-4D97-AF65-F5344CB8AC3E}">
        <p14:creationId xmlns:p14="http://schemas.microsoft.com/office/powerpoint/2010/main" val="3566780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UNTOC </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3540"/>
            <a:ext cx="4227342" cy="5509200"/>
          </a:xfrm>
          <a:prstGeom prst="rect">
            <a:avLst/>
          </a:prstGeom>
        </p:spPr>
        <p:txBody>
          <a:bodyPr wrap="square">
            <a:spAutoFit/>
          </a:bodyPr>
          <a:lstStyle/>
          <a:p>
            <a:pPr marL="342900" indent="-342900">
              <a:buFont typeface="Wingdings" pitchFamily="2" charset="2"/>
              <a:buChar char="Ø"/>
            </a:pPr>
            <a:r>
              <a:rPr lang="en-US" sz="2200" b="1" dirty="0"/>
              <a:t>Offences:</a:t>
            </a:r>
          </a:p>
          <a:p>
            <a:pPr marL="800100" lvl="1" indent="-342900">
              <a:buFont typeface="Wingdings" pitchFamily="2" charset="2"/>
              <a:buChar char="Ø"/>
            </a:pPr>
            <a:r>
              <a:rPr lang="en-US" sz="2200" dirty="0"/>
              <a:t>Participation in organized criminal group</a:t>
            </a:r>
          </a:p>
          <a:p>
            <a:pPr marL="800100" lvl="1" indent="-342900">
              <a:buFont typeface="Wingdings" pitchFamily="2" charset="2"/>
              <a:buChar char="Ø"/>
            </a:pPr>
            <a:r>
              <a:rPr lang="en-US" sz="2200" dirty="0"/>
              <a:t>Laundering proceeds of crime</a:t>
            </a:r>
          </a:p>
          <a:p>
            <a:pPr marL="800100" lvl="1" indent="-342900">
              <a:buFont typeface="Wingdings" pitchFamily="2" charset="2"/>
              <a:buChar char="Ø"/>
            </a:pPr>
            <a:r>
              <a:rPr lang="en-US" sz="2200" dirty="0"/>
              <a:t>Corruption </a:t>
            </a:r>
          </a:p>
          <a:p>
            <a:pPr marL="800100" lvl="1" indent="-342900">
              <a:buFont typeface="Wingdings" pitchFamily="2" charset="2"/>
              <a:buChar char="Ø"/>
            </a:pPr>
            <a:r>
              <a:rPr lang="en-US" sz="2200" dirty="0"/>
              <a:t>Obstruction of justice</a:t>
            </a:r>
          </a:p>
          <a:p>
            <a:pPr marL="800100" lvl="1" indent="-342900">
              <a:buFont typeface="Wingdings" pitchFamily="2" charset="2"/>
              <a:buChar char="Ø"/>
            </a:pPr>
            <a:endParaRPr lang="en-US" sz="2200" dirty="0"/>
          </a:p>
          <a:p>
            <a:pPr marL="342900" indent="-342900">
              <a:buFont typeface="Wingdings" pitchFamily="2" charset="2"/>
              <a:buChar char="ü"/>
            </a:pPr>
            <a:r>
              <a:rPr lang="en-GB" sz="2200" b="1" dirty="0"/>
              <a:t>Procedural powers:</a:t>
            </a:r>
          </a:p>
          <a:p>
            <a:pPr marL="800100" lvl="1" indent="-342900">
              <a:buFont typeface="Wingdings" pitchFamily="2" charset="2"/>
              <a:buChar char="ü"/>
            </a:pPr>
            <a:r>
              <a:rPr lang="en-GB" sz="2200" dirty="0"/>
              <a:t>Prosecution, adjudication and sanctions</a:t>
            </a:r>
          </a:p>
          <a:p>
            <a:pPr marL="800100" lvl="1" indent="-342900">
              <a:buFont typeface="Wingdings" pitchFamily="2" charset="2"/>
              <a:buChar char="ü"/>
            </a:pPr>
            <a:r>
              <a:rPr lang="en-GB" sz="2200" dirty="0"/>
              <a:t>Confiscation and seizure</a:t>
            </a:r>
          </a:p>
          <a:p>
            <a:pPr marL="800100" lvl="1" indent="-342900">
              <a:buFont typeface="Wingdings" pitchFamily="2" charset="2"/>
              <a:buChar char="ü"/>
            </a:pPr>
            <a:r>
              <a:rPr lang="en-GB" sz="2200" dirty="0"/>
              <a:t>Disposal of proceeds of crime</a:t>
            </a:r>
          </a:p>
          <a:p>
            <a:pPr marL="342900" indent="-342900">
              <a:buFont typeface="Wingdings" pitchFamily="2" charset="2"/>
              <a:buChar char="ü"/>
            </a:pPr>
            <a:endParaRPr lang="en-GB" sz="2200" dirty="0"/>
          </a:p>
          <a:p>
            <a:pPr marL="342900" indent="-342900">
              <a:buFont typeface="Wingdings" pitchFamily="2" charset="2"/>
              <a:buChar char="ü"/>
            </a:pPr>
            <a:r>
              <a:rPr lang="en-GB" sz="2200" b="1" dirty="0"/>
              <a:t>Extradition</a:t>
            </a:r>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5509200"/>
          </a:xfrm>
          <a:prstGeom prst="rect">
            <a:avLst/>
          </a:prstGeom>
        </p:spPr>
        <p:txBody>
          <a:bodyPr wrap="square">
            <a:spAutoFit/>
          </a:bodyPr>
          <a:lstStyle/>
          <a:p>
            <a:pPr marL="342900" indent="-342900">
              <a:buFont typeface="Wingdings" pitchFamily="2" charset="2"/>
              <a:buChar char="ü"/>
            </a:pPr>
            <a:r>
              <a:rPr lang="en-GB" sz="2200" b="1" dirty="0"/>
              <a:t>Mutual assistance:</a:t>
            </a:r>
          </a:p>
          <a:p>
            <a:pPr marL="1257300" lvl="2" indent="-342900">
              <a:buFont typeface="Wingdings" pitchFamily="2" charset="2"/>
              <a:buChar char="ü"/>
            </a:pPr>
            <a:r>
              <a:rPr lang="en-GB" sz="2200" dirty="0"/>
              <a:t>Taking evidence or statements</a:t>
            </a:r>
          </a:p>
          <a:p>
            <a:pPr marL="1257300" lvl="2" indent="-342900">
              <a:buFont typeface="Wingdings" pitchFamily="2" charset="2"/>
              <a:buChar char="ü"/>
            </a:pPr>
            <a:r>
              <a:rPr lang="en-GB" sz="2200" dirty="0"/>
              <a:t>Effecting service</a:t>
            </a:r>
          </a:p>
          <a:p>
            <a:pPr marL="1257300" lvl="2" indent="-342900">
              <a:buFont typeface="Wingdings" pitchFamily="2" charset="2"/>
              <a:buChar char="ü"/>
            </a:pPr>
            <a:r>
              <a:rPr lang="en-GB" sz="2200" dirty="0"/>
              <a:t>Executing searches, seizures and freezing</a:t>
            </a:r>
          </a:p>
          <a:p>
            <a:pPr marL="1257300" lvl="2" indent="-342900">
              <a:buFont typeface="Wingdings" pitchFamily="2" charset="2"/>
              <a:buChar char="ü"/>
            </a:pPr>
            <a:r>
              <a:rPr lang="en-GB" sz="2200" dirty="0"/>
              <a:t>Examining objects and sites</a:t>
            </a:r>
          </a:p>
          <a:p>
            <a:pPr marL="1257300" lvl="2" indent="-342900">
              <a:buFont typeface="Wingdings" pitchFamily="2" charset="2"/>
              <a:buChar char="ü"/>
            </a:pPr>
            <a:r>
              <a:rPr lang="en-GB" sz="2200" dirty="0"/>
              <a:t>Providing information, evidence and evaluations</a:t>
            </a:r>
          </a:p>
          <a:p>
            <a:pPr marL="1257300" lvl="2" indent="-342900">
              <a:buFont typeface="Wingdings" pitchFamily="2" charset="2"/>
              <a:buChar char="ü"/>
            </a:pPr>
            <a:r>
              <a:rPr lang="en-GB" sz="2200" dirty="0"/>
              <a:t>Providing records</a:t>
            </a:r>
          </a:p>
          <a:p>
            <a:pPr marL="1257300" lvl="2" indent="-342900">
              <a:buFont typeface="Wingdings" pitchFamily="2" charset="2"/>
              <a:buChar char="ü"/>
            </a:pPr>
            <a:r>
              <a:rPr lang="en-GB" sz="2200" dirty="0"/>
              <a:t>Identifying or tracing proceeds and instrumentalities of crimes</a:t>
            </a:r>
          </a:p>
          <a:p>
            <a:pPr marL="1257300" lvl="2" indent="-342900">
              <a:buFont typeface="Wingdings" pitchFamily="2" charset="2"/>
              <a:buChar char="ü"/>
            </a:pPr>
            <a:r>
              <a:rPr lang="en-GB" sz="2200" dirty="0"/>
              <a:t>Other assistance not contrary to domestic law</a:t>
            </a:r>
          </a:p>
          <a:p>
            <a:pPr lvl="1"/>
            <a:endParaRPr lang="en-GB" sz="2200" dirty="0"/>
          </a:p>
        </p:txBody>
      </p:sp>
    </p:spTree>
    <p:extLst>
      <p:ext uri="{BB962C8B-B14F-4D97-AF65-F5344CB8AC3E}">
        <p14:creationId xmlns:p14="http://schemas.microsoft.com/office/powerpoint/2010/main" val="725919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UNCAC  </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262979"/>
          </a:xfrm>
          <a:prstGeom prst="rect">
            <a:avLst/>
          </a:prstGeom>
        </p:spPr>
        <p:txBody>
          <a:bodyPr>
            <a:spAutoFit/>
          </a:bodyPr>
          <a:lstStyle/>
          <a:p>
            <a:pPr marL="342900" indent="-342900">
              <a:buFont typeface="Wingdings" pitchFamily="2" charset="2"/>
              <a:buChar char="Ø"/>
            </a:pPr>
            <a:r>
              <a:rPr lang="en-GB" sz="2400" dirty="0"/>
              <a:t>Year of signature: 2003</a:t>
            </a:r>
          </a:p>
          <a:p>
            <a:pPr marL="342900" indent="-342900">
              <a:buFont typeface="Wingdings" pitchFamily="2" charset="2"/>
              <a:buChar char="Ø"/>
            </a:pPr>
            <a:endParaRPr lang="en-GB" sz="2400" dirty="0"/>
          </a:p>
          <a:p>
            <a:pPr marL="342900" indent="-342900">
              <a:buFont typeface="Wingdings" pitchFamily="2" charset="2"/>
              <a:buChar char="Ø"/>
            </a:pPr>
            <a:r>
              <a:rPr lang="en-GB" sz="2400" dirty="0"/>
              <a:t>Entry into force: 2005</a:t>
            </a:r>
          </a:p>
          <a:p>
            <a:pPr marL="342900" indent="-342900">
              <a:buFont typeface="Wingdings" pitchFamily="2" charset="2"/>
              <a:buChar char="Ø"/>
            </a:pPr>
            <a:endParaRPr lang="en-GB" sz="2400" dirty="0"/>
          </a:p>
          <a:p>
            <a:pPr marL="342900" indent="-342900">
              <a:buFont typeface="Wingdings" pitchFamily="2" charset="2"/>
              <a:buChar char="Ø"/>
            </a:pPr>
            <a:r>
              <a:rPr lang="en-GB" sz="2400" dirty="0"/>
              <a:t>Number of signatories: 140</a:t>
            </a:r>
          </a:p>
          <a:p>
            <a:pPr marL="342900" indent="-342900">
              <a:buFont typeface="Wingdings" pitchFamily="2" charset="2"/>
              <a:buChar char="Ø"/>
            </a:pPr>
            <a:endParaRPr lang="en-GB" sz="2400" dirty="0"/>
          </a:p>
          <a:p>
            <a:pPr marL="342900" indent="-342900" algn="just">
              <a:buFont typeface="Wingdings" pitchFamily="2" charset="2"/>
              <a:buChar char="Ø"/>
            </a:pPr>
            <a:r>
              <a:rPr lang="en-GB" sz="2400" dirty="0"/>
              <a:t>Purposes include to </a:t>
            </a:r>
            <a:r>
              <a:rPr lang="en-US" sz="2400" dirty="0"/>
              <a:t>promote, facilitate and support international cooperation and technical assistance in the prevention of and fight against corruption</a:t>
            </a:r>
            <a:endParaRPr lang="en-GB" sz="2400" dirty="0"/>
          </a:p>
          <a:p>
            <a:pPr algn="just"/>
            <a:endParaRPr lang="en-GB" sz="2400" dirty="0"/>
          </a:p>
          <a:p>
            <a:endParaRPr lang="en-GB" sz="2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450456" cy="1569660"/>
          </a:xfrm>
          <a:prstGeom prst="rect">
            <a:avLst/>
          </a:prstGeom>
        </p:spPr>
        <p:txBody>
          <a:bodyPr wrap="square">
            <a:spAutoFit/>
          </a:bodyPr>
          <a:lstStyle/>
          <a:p>
            <a:pPr marL="342900" indent="-342900" algn="just">
              <a:buFont typeface="Wingdings" pitchFamily="2" charset="2"/>
              <a:buChar char="ü"/>
            </a:pPr>
            <a:r>
              <a:rPr lang="en-GB" sz="2400" dirty="0"/>
              <a:t>Enables international cooperation for offences established under Convention</a:t>
            </a:r>
          </a:p>
        </p:txBody>
      </p:sp>
    </p:spTree>
    <p:extLst>
      <p:ext uri="{BB962C8B-B14F-4D97-AF65-F5344CB8AC3E}">
        <p14:creationId xmlns:p14="http://schemas.microsoft.com/office/powerpoint/2010/main" val="2711617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UNCAC</a:t>
            </a:r>
          </a:p>
        </p:txBody>
      </p:sp>
      <p:sp>
        <p:nvSpPr>
          <p:cNvPr id="5" name="Rectangle 4">
            <a:extLst>
              <a:ext uri="{FF2B5EF4-FFF2-40B4-BE49-F238E27FC236}">
                <a16:creationId xmlns:a16="http://schemas.microsoft.com/office/drawing/2014/main" id="{7FA81925-418B-D44C-9255-2AEBBFBC0ADA}"/>
              </a:ext>
            </a:extLst>
          </p:cNvPr>
          <p:cNvSpPr/>
          <p:nvPr/>
        </p:nvSpPr>
        <p:spPr>
          <a:xfrm>
            <a:off x="0" y="1007622"/>
            <a:ext cx="4930346" cy="5262979"/>
          </a:xfrm>
          <a:prstGeom prst="rect">
            <a:avLst/>
          </a:prstGeom>
        </p:spPr>
        <p:txBody>
          <a:bodyPr wrap="square">
            <a:spAutoFit/>
          </a:bodyPr>
          <a:lstStyle/>
          <a:p>
            <a:pPr marL="342900" indent="-342900">
              <a:buFont typeface="Wingdings" pitchFamily="2" charset="2"/>
              <a:buChar char="Ø"/>
            </a:pPr>
            <a:r>
              <a:rPr lang="en-US" sz="2100" b="1" dirty="0"/>
              <a:t>Offences:</a:t>
            </a:r>
          </a:p>
          <a:p>
            <a:pPr marL="800100" lvl="1" indent="-342900">
              <a:buFont typeface="Wingdings" pitchFamily="2" charset="2"/>
              <a:buChar char="Ø"/>
            </a:pPr>
            <a:r>
              <a:rPr lang="en-US" sz="2100" dirty="0"/>
              <a:t>Bribery</a:t>
            </a:r>
          </a:p>
          <a:p>
            <a:pPr marL="800100" lvl="1" indent="-342900">
              <a:buFont typeface="Wingdings" pitchFamily="2" charset="2"/>
              <a:buChar char="Ø"/>
            </a:pPr>
            <a:r>
              <a:rPr lang="en-US" sz="2100" dirty="0"/>
              <a:t>Embezzlement or misappropriation</a:t>
            </a:r>
          </a:p>
          <a:p>
            <a:pPr marL="800100" lvl="1" indent="-342900">
              <a:buFont typeface="Wingdings" pitchFamily="2" charset="2"/>
              <a:buChar char="Ø"/>
            </a:pPr>
            <a:r>
              <a:rPr lang="en-US" sz="2100" dirty="0"/>
              <a:t>Trading in influence</a:t>
            </a:r>
          </a:p>
          <a:p>
            <a:pPr marL="800100" lvl="1" indent="-342900">
              <a:buFont typeface="Wingdings" pitchFamily="2" charset="2"/>
              <a:buChar char="Ø"/>
            </a:pPr>
            <a:r>
              <a:rPr lang="en-US" sz="2100" dirty="0"/>
              <a:t>Abuse of functions</a:t>
            </a:r>
          </a:p>
          <a:p>
            <a:pPr marL="800100" lvl="1" indent="-342900">
              <a:buFont typeface="Wingdings" pitchFamily="2" charset="2"/>
              <a:buChar char="Ø"/>
            </a:pPr>
            <a:r>
              <a:rPr lang="en-US" sz="2100" dirty="0"/>
              <a:t>Illicit enrichment </a:t>
            </a:r>
          </a:p>
          <a:p>
            <a:pPr marL="800100" lvl="1" indent="-342900">
              <a:buFont typeface="Wingdings" pitchFamily="2" charset="2"/>
              <a:buChar char="Ø"/>
            </a:pPr>
            <a:r>
              <a:rPr lang="en-US" sz="2100" dirty="0"/>
              <a:t>Laundering of proceeds</a:t>
            </a:r>
          </a:p>
          <a:p>
            <a:pPr marL="800100" lvl="1" indent="-342900">
              <a:buFont typeface="Wingdings" pitchFamily="2" charset="2"/>
              <a:buChar char="Ø"/>
            </a:pPr>
            <a:r>
              <a:rPr lang="en-US" sz="2100" dirty="0"/>
              <a:t>Concealment </a:t>
            </a:r>
          </a:p>
          <a:p>
            <a:pPr marL="800100" lvl="1" indent="-342900">
              <a:buFont typeface="Wingdings" pitchFamily="2" charset="2"/>
              <a:buChar char="Ø"/>
            </a:pPr>
            <a:r>
              <a:rPr lang="en-US" sz="2100" dirty="0"/>
              <a:t>Obstruction of justice </a:t>
            </a:r>
          </a:p>
          <a:p>
            <a:pPr marL="342900" indent="-342900">
              <a:buFont typeface="Wingdings" pitchFamily="2" charset="2"/>
              <a:buChar char="ü"/>
            </a:pPr>
            <a:r>
              <a:rPr lang="en-GB" sz="2100" b="1" dirty="0"/>
              <a:t>Procedural powers:</a:t>
            </a:r>
          </a:p>
          <a:p>
            <a:pPr marL="800100" lvl="1" indent="-342900">
              <a:buFont typeface="Wingdings" pitchFamily="2" charset="2"/>
              <a:buChar char="ü"/>
            </a:pPr>
            <a:r>
              <a:rPr lang="en-GB" sz="2100" dirty="0"/>
              <a:t>Prosecution, adjudication and sanctions</a:t>
            </a:r>
          </a:p>
          <a:p>
            <a:pPr marL="800100" lvl="1" indent="-342900">
              <a:buFont typeface="Wingdings" pitchFamily="2" charset="2"/>
              <a:buChar char="ü"/>
            </a:pPr>
            <a:r>
              <a:rPr lang="en-GB" sz="2100" dirty="0"/>
              <a:t>Confiscation and seizure</a:t>
            </a:r>
          </a:p>
          <a:p>
            <a:pPr marL="800100" lvl="1" indent="-342900">
              <a:buFont typeface="Wingdings" pitchFamily="2" charset="2"/>
              <a:buChar char="ü"/>
            </a:pPr>
            <a:r>
              <a:rPr lang="en-GB" sz="2100" dirty="0"/>
              <a:t>Mandating cooperation with private sector,  law enforcement</a:t>
            </a:r>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3816429"/>
          </a:xfrm>
          <a:prstGeom prst="rect">
            <a:avLst/>
          </a:prstGeom>
        </p:spPr>
        <p:txBody>
          <a:bodyPr wrap="square">
            <a:spAutoFit/>
          </a:bodyPr>
          <a:lstStyle/>
          <a:p>
            <a:pPr marL="342900" indent="-342900">
              <a:buFont typeface="Wingdings" pitchFamily="2" charset="2"/>
              <a:buChar char="ü"/>
            </a:pPr>
            <a:r>
              <a:rPr lang="en-GB" sz="2200" b="1" dirty="0"/>
              <a:t>International cooperation:</a:t>
            </a:r>
          </a:p>
          <a:p>
            <a:pPr marL="1257300" lvl="2" indent="-342900">
              <a:buFont typeface="Wingdings" pitchFamily="2" charset="2"/>
              <a:buChar char="ü"/>
            </a:pPr>
            <a:r>
              <a:rPr lang="en-GB" sz="2200" dirty="0"/>
              <a:t>Extradition</a:t>
            </a:r>
          </a:p>
          <a:p>
            <a:pPr marL="1257300" lvl="2" indent="-342900">
              <a:buFont typeface="Wingdings" pitchFamily="2" charset="2"/>
              <a:buChar char="ü"/>
            </a:pPr>
            <a:r>
              <a:rPr lang="en-GB" sz="2200" dirty="0"/>
              <a:t>Transfer of sentenced persons </a:t>
            </a:r>
          </a:p>
          <a:p>
            <a:pPr marL="1257300" lvl="2" indent="-342900">
              <a:buFont typeface="Wingdings" pitchFamily="2" charset="2"/>
              <a:buChar char="ü"/>
            </a:pPr>
            <a:r>
              <a:rPr lang="en-GB" sz="2200" dirty="0"/>
              <a:t>Mutual legal assistance </a:t>
            </a:r>
          </a:p>
          <a:p>
            <a:pPr marL="1257300" lvl="2" indent="-342900">
              <a:buFont typeface="Wingdings" pitchFamily="2" charset="2"/>
              <a:buChar char="ü"/>
            </a:pPr>
            <a:r>
              <a:rPr lang="en-GB" sz="2200" dirty="0"/>
              <a:t>Transfer of proceedings</a:t>
            </a:r>
          </a:p>
          <a:p>
            <a:pPr marL="1257300" lvl="2" indent="-342900">
              <a:buFont typeface="Wingdings" pitchFamily="2" charset="2"/>
              <a:buChar char="ü"/>
            </a:pPr>
            <a:r>
              <a:rPr lang="en-GB" sz="2200" dirty="0"/>
              <a:t>Law enforcement cooperation</a:t>
            </a:r>
          </a:p>
          <a:p>
            <a:pPr marL="1257300" lvl="2" indent="-342900">
              <a:buFont typeface="Wingdings" pitchFamily="2" charset="2"/>
              <a:buChar char="ü"/>
            </a:pPr>
            <a:r>
              <a:rPr lang="en-GB" sz="2200" dirty="0"/>
              <a:t>Joint investigations</a:t>
            </a:r>
          </a:p>
          <a:p>
            <a:pPr marL="1257300" lvl="2" indent="-342900">
              <a:buFont typeface="Wingdings" pitchFamily="2" charset="2"/>
              <a:buChar char="ü"/>
            </a:pPr>
            <a:r>
              <a:rPr lang="en-GB" sz="2200" dirty="0"/>
              <a:t>Special investigative techniques</a:t>
            </a:r>
          </a:p>
        </p:txBody>
      </p:sp>
    </p:spTree>
    <p:extLst>
      <p:ext uri="{BB962C8B-B14F-4D97-AF65-F5344CB8AC3E}">
        <p14:creationId xmlns:p14="http://schemas.microsoft.com/office/powerpoint/2010/main" val="1308697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European Convention on </a:t>
            </a:r>
          </a:p>
          <a:p>
            <a:pPr algn="r"/>
            <a:r>
              <a:rPr lang="en-GB" sz="3000" b="1" dirty="0"/>
              <a:t>Mutual Assistance in Criminal Matters</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509200"/>
          </a:xfrm>
          <a:prstGeom prst="rect">
            <a:avLst/>
          </a:prstGeom>
        </p:spPr>
        <p:txBody>
          <a:bodyPr>
            <a:spAutoFit/>
          </a:bodyPr>
          <a:lstStyle/>
          <a:p>
            <a:pPr marL="342900" indent="-342900">
              <a:buFont typeface="Wingdings" pitchFamily="2" charset="2"/>
              <a:buChar char="Ø"/>
            </a:pPr>
            <a:r>
              <a:rPr lang="en-GB" sz="2200" dirty="0"/>
              <a:t>Year of signature: 1959</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Entry into force: 1962</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Number of signatories: 50 (Council of Europe Member States + Chile, Israel &amp; South Korea)</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Purpose: </a:t>
            </a:r>
            <a:r>
              <a:rPr lang="en-US" sz="2200" dirty="0"/>
              <a:t>For parties to afford each other the widest measure of mutual assistance in proceedings in respect of criminal matters</a:t>
            </a:r>
            <a:endParaRPr lang="en-GB" sz="2200" dirty="0"/>
          </a:p>
          <a:p>
            <a:pPr algn="just"/>
            <a:endParaRPr lang="en-GB" sz="2200" dirty="0"/>
          </a:p>
          <a:p>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1785104"/>
          </a:xfrm>
          <a:prstGeom prst="rect">
            <a:avLst/>
          </a:prstGeom>
        </p:spPr>
        <p:txBody>
          <a:bodyPr>
            <a:spAutoFit/>
          </a:bodyPr>
          <a:lstStyle/>
          <a:p>
            <a:pPr marL="342900" indent="-342900">
              <a:buFont typeface="Wingdings" pitchFamily="2" charset="2"/>
              <a:buChar char="ü"/>
            </a:pPr>
            <a:r>
              <a:rPr lang="en-GB" sz="2200" dirty="0"/>
              <a:t>Enables mutual assistance in respect of proceedings related to offences falling within the jurisdiction of the requesting party</a:t>
            </a:r>
          </a:p>
        </p:txBody>
      </p:sp>
    </p:spTree>
    <p:extLst>
      <p:ext uri="{BB962C8B-B14F-4D97-AF65-F5344CB8AC3E}">
        <p14:creationId xmlns:p14="http://schemas.microsoft.com/office/powerpoint/2010/main" val="3840397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European Convention on </a:t>
            </a:r>
          </a:p>
          <a:p>
            <a:pPr algn="r"/>
            <a:r>
              <a:rPr lang="en-GB" sz="3000" b="1" dirty="0"/>
              <a:t>Mutual Assistance in Criminal Matters</a:t>
            </a:r>
          </a:p>
        </p:txBody>
      </p:sp>
      <p:sp>
        <p:nvSpPr>
          <p:cNvPr id="5" name="Rectangle 4">
            <a:extLst>
              <a:ext uri="{FF2B5EF4-FFF2-40B4-BE49-F238E27FC236}">
                <a16:creationId xmlns:a16="http://schemas.microsoft.com/office/drawing/2014/main" id="{7FA81925-418B-D44C-9255-2AEBBFBC0ADA}"/>
              </a:ext>
            </a:extLst>
          </p:cNvPr>
          <p:cNvSpPr/>
          <p:nvPr/>
        </p:nvSpPr>
        <p:spPr>
          <a:xfrm>
            <a:off x="0" y="1170460"/>
            <a:ext cx="4930346" cy="4832092"/>
          </a:xfrm>
          <a:prstGeom prst="rect">
            <a:avLst/>
          </a:prstGeom>
        </p:spPr>
        <p:txBody>
          <a:bodyPr wrap="square">
            <a:spAutoFit/>
          </a:bodyPr>
          <a:lstStyle/>
          <a:p>
            <a:pPr marL="342900" indent="-342900">
              <a:buFont typeface="Wingdings" pitchFamily="2" charset="2"/>
              <a:buChar char="Ø"/>
            </a:pPr>
            <a:r>
              <a:rPr lang="en-US" sz="2200" dirty="0"/>
              <a:t>Mutual assistance</a:t>
            </a:r>
          </a:p>
          <a:p>
            <a:pPr marL="800100" lvl="1" indent="-342900">
              <a:buFont typeface="Wingdings" pitchFamily="2" charset="2"/>
              <a:buChar char="Ø"/>
            </a:pPr>
            <a:r>
              <a:rPr lang="en-US" sz="2200" dirty="0"/>
              <a:t>General provisions</a:t>
            </a:r>
          </a:p>
          <a:p>
            <a:pPr marL="800100" lvl="1" indent="-342900">
              <a:buFont typeface="Wingdings" pitchFamily="2" charset="2"/>
              <a:buChar char="Ø"/>
            </a:pPr>
            <a:r>
              <a:rPr lang="en-US" sz="2200" dirty="0"/>
              <a:t>Grounds for refusal</a:t>
            </a:r>
          </a:p>
          <a:p>
            <a:pPr marL="800100" lvl="1" indent="-342900">
              <a:buFont typeface="Wingdings" pitchFamily="2" charset="2"/>
              <a:buChar char="Ø"/>
            </a:pPr>
            <a:r>
              <a:rPr lang="en-US" sz="2200" dirty="0"/>
              <a:t>Execution of letters rogatory</a:t>
            </a:r>
          </a:p>
          <a:p>
            <a:pPr marL="800100" lvl="1" indent="-342900">
              <a:buFont typeface="Wingdings" pitchFamily="2" charset="2"/>
              <a:buChar char="Ø"/>
            </a:pPr>
            <a:r>
              <a:rPr lang="en-US" sz="2200" dirty="0"/>
              <a:t>Service of writs and records of judicial verdicts</a:t>
            </a:r>
          </a:p>
          <a:p>
            <a:pPr marL="800100" lvl="1" indent="-342900">
              <a:buFont typeface="Wingdings" pitchFamily="2" charset="2"/>
              <a:buChar char="Ø"/>
            </a:pPr>
            <a:r>
              <a:rPr lang="en-US" sz="2200" dirty="0"/>
              <a:t>Compelling appearance of witnesses, experts and prosecuted persons</a:t>
            </a:r>
          </a:p>
          <a:p>
            <a:pPr marL="800100" lvl="1" indent="-342900">
              <a:buFont typeface="Wingdings" pitchFamily="2" charset="2"/>
              <a:buChar char="Ø"/>
            </a:pPr>
            <a:r>
              <a:rPr lang="en-US" sz="2200" dirty="0"/>
              <a:t>Communication of extracts of and information relating to judicial records </a:t>
            </a:r>
          </a:p>
          <a:p>
            <a:pPr marL="800100" lvl="1" indent="-342900">
              <a:buFont typeface="Wingdings" pitchFamily="2" charset="2"/>
              <a:buChar char="Ø"/>
            </a:pPr>
            <a:endParaRPr lang="en-GB" sz="2200" dirty="0"/>
          </a:p>
          <a:p>
            <a:pPr lvl="1"/>
            <a:endParaRPr lang="en-GB" sz="2200" dirty="0"/>
          </a:p>
        </p:txBody>
      </p:sp>
      <p:sp>
        <p:nvSpPr>
          <p:cNvPr id="7" name="Rectangle 6">
            <a:extLst>
              <a:ext uri="{FF2B5EF4-FFF2-40B4-BE49-F238E27FC236}">
                <a16:creationId xmlns:a16="http://schemas.microsoft.com/office/drawing/2014/main" id="{E27563AD-AC2D-41B2-AAA0-814C129791D0}"/>
              </a:ext>
            </a:extLst>
          </p:cNvPr>
          <p:cNvSpPr/>
          <p:nvPr/>
        </p:nvSpPr>
        <p:spPr>
          <a:xfrm>
            <a:off x="4213654" y="1152384"/>
            <a:ext cx="4930346" cy="3139321"/>
          </a:xfrm>
          <a:prstGeom prst="rect">
            <a:avLst/>
          </a:prstGeom>
        </p:spPr>
        <p:txBody>
          <a:bodyPr wrap="square">
            <a:spAutoFit/>
          </a:bodyPr>
          <a:lstStyle/>
          <a:p>
            <a:pPr marL="342900" indent="-342900">
              <a:buFont typeface="Wingdings" pitchFamily="2" charset="2"/>
              <a:buChar char="Ø"/>
            </a:pPr>
            <a:endParaRPr lang="en-US" sz="2200" dirty="0"/>
          </a:p>
          <a:p>
            <a:pPr marL="800100" lvl="1" indent="-342900">
              <a:buFont typeface="Wingdings" pitchFamily="2" charset="2"/>
              <a:buChar char="Ø"/>
            </a:pPr>
            <a:r>
              <a:rPr lang="en-US" sz="2200" dirty="0"/>
              <a:t>Content of requests</a:t>
            </a:r>
          </a:p>
          <a:p>
            <a:pPr marL="800100" lvl="1" indent="-342900">
              <a:buFont typeface="Wingdings" pitchFamily="2" charset="2"/>
              <a:buChar char="Ø"/>
            </a:pPr>
            <a:r>
              <a:rPr lang="en-US" sz="2200" dirty="0"/>
              <a:t>Procedure </a:t>
            </a:r>
          </a:p>
          <a:p>
            <a:pPr marL="800100" lvl="1" indent="-342900">
              <a:buFont typeface="Wingdings" pitchFamily="2" charset="2"/>
              <a:buChar char="Ø"/>
            </a:pPr>
            <a:r>
              <a:rPr lang="en-US" sz="2200" dirty="0"/>
              <a:t>Laying of information in connection with proceedings</a:t>
            </a:r>
          </a:p>
          <a:p>
            <a:pPr marL="800100" lvl="1" indent="-342900">
              <a:buFont typeface="Wingdings" pitchFamily="2" charset="2"/>
              <a:buChar char="Ø"/>
            </a:pPr>
            <a:r>
              <a:rPr lang="en-US" sz="2200" dirty="0"/>
              <a:t>Exchange of information from judicial records </a:t>
            </a:r>
          </a:p>
          <a:p>
            <a:pPr marL="800100" lvl="1" indent="-342900">
              <a:buFont typeface="Wingdings" pitchFamily="2" charset="2"/>
              <a:buChar char="Ø"/>
            </a:pPr>
            <a:endParaRPr lang="en-GB" sz="2200" dirty="0"/>
          </a:p>
          <a:p>
            <a:pPr lvl="1"/>
            <a:endParaRPr lang="en-GB" sz="2200" dirty="0"/>
          </a:p>
        </p:txBody>
      </p:sp>
    </p:spTree>
    <p:extLst>
      <p:ext uri="{BB962C8B-B14F-4D97-AF65-F5344CB8AC3E}">
        <p14:creationId xmlns:p14="http://schemas.microsoft.com/office/powerpoint/2010/main" val="4172853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Overview of Regional Mechanisms </a:t>
            </a:r>
            <a:endParaRPr lang="en-GB" sz="3200" dirty="0"/>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5170646"/>
          </a:xfrm>
          <a:prstGeom prst="rect">
            <a:avLst/>
          </a:prstGeom>
        </p:spPr>
        <p:txBody>
          <a:bodyPr wrap="square">
            <a:spAutoFit/>
          </a:bodyPr>
          <a:lstStyle/>
          <a:p>
            <a:pPr marL="342900" indent="-342900" algn="just">
              <a:buFont typeface="Wingdings" pitchFamily="2" charset="2"/>
              <a:buChar char="Ø"/>
            </a:pPr>
            <a:r>
              <a:rPr lang="en-US" sz="2200" dirty="0"/>
              <a:t>Convention on Mutual Assistance in Criminal Matters between the Member States of the European Union</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The Inter-American Convention on Mutual Assistance in Criminal Matters</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Commonwealth Scheme Relating to Mutual Assistance (Harare Scheme)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6" name="Picture 8" descr="European Union | Definition, Purpose, History, &amp; Members | Britannica">
            <a:extLst>
              <a:ext uri="{FF2B5EF4-FFF2-40B4-BE49-F238E27FC236}">
                <a16:creationId xmlns:a16="http://schemas.microsoft.com/office/drawing/2014/main" id="{E0F05F7A-745F-454B-AA87-B90E8B9A5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658" y="1296854"/>
            <a:ext cx="2791798" cy="141704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E2B9E8D-B5F3-40BF-9EC8-22321C113D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719" y="2841808"/>
            <a:ext cx="2499676" cy="18869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onwealth of Nations - Wikipedia">
            <a:extLst>
              <a:ext uri="{FF2B5EF4-FFF2-40B4-BE49-F238E27FC236}">
                <a16:creationId xmlns:a16="http://schemas.microsoft.com/office/drawing/2014/main" id="{D5A0BEFA-AD9E-4129-9FFB-7A533D3677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2657" y="4856712"/>
            <a:ext cx="3147887" cy="1438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079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Overview of Regional Mechanisms </a:t>
            </a:r>
            <a:endParaRPr lang="en-GB" sz="3200" dirty="0"/>
          </a:p>
        </p:txBody>
      </p:sp>
      <p:sp>
        <p:nvSpPr>
          <p:cNvPr id="9" name="Rectangle 8">
            <a:extLst>
              <a:ext uri="{FF2B5EF4-FFF2-40B4-BE49-F238E27FC236}">
                <a16:creationId xmlns:a16="http://schemas.microsoft.com/office/drawing/2014/main" id="{7E2C615F-9A8F-46E4-9E28-82E78BE611E2}"/>
              </a:ext>
            </a:extLst>
          </p:cNvPr>
          <p:cNvSpPr/>
          <p:nvPr/>
        </p:nvSpPr>
        <p:spPr>
          <a:xfrm>
            <a:off x="2228357" y="1455908"/>
            <a:ext cx="6650460" cy="5170646"/>
          </a:xfrm>
          <a:prstGeom prst="rect">
            <a:avLst/>
          </a:prstGeom>
        </p:spPr>
        <p:txBody>
          <a:bodyPr wrap="square">
            <a:spAutoFit/>
          </a:bodyPr>
          <a:lstStyle/>
          <a:p>
            <a:pPr marL="342900" indent="-342900" algn="just">
              <a:buFont typeface="Wingdings" pitchFamily="2" charset="2"/>
              <a:buChar char="Ø"/>
            </a:pPr>
            <a:r>
              <a:rPr lang="en-US" sz="2200" dirty="0"/>
              <a:t>ASEAN Treaty on Mutual Legal Assistance in Criminal Matters</a:t>
            </a: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SAARC Convention on Mutual Assistance in Criminal Matters</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CIS Convention on Legal Assistance and Legal Relations in Civil, Family and Criminal Matters 2002</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5" name="Picture 4" descr="Emblem of the Association of Southeast Asian Nations - Wikipedia">
            <a:extLst>
              <a:ext uri="{FF2B5EF4-FFF2-40B4-BE49-F238E27FC236}">
                <a16:creationId xmlns:a16="http://schemas.microsoft.com/office/drawing/2014/main" id="{EB07520B-20A0-46FC-BE3C-2CB1BDC79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83" y="1116266"/>
            <a:ext cx="1534371" cy="153437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ARC Logo Vector (.EPS) Free Download">
            <a:extLst>
              <a:ext uri="{FF2B5EF4-FFF2-40B4-BE49-F238E27FC236}">
                <a16:creationId xmlns:a16="http://schemas.microsoft.com/office/drawing/2014/main" id="{51660F16-5D59-4E1F-89CC-9A13625BB9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257" y="2909527"/>
            <a:ext cx="1355361" cy="153437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id="{55FB02ED-3AFC-4006-BB97-D91028A04A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183" y="4702788"/>
            <a:ext cx="1643146" cy="1563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220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Overview of Regional Mechanisms </a:t>
            </a:r>
            <a:endParaRPr lang="en-GB" sz="3200" dirty="0"/>
          </a:p>
        </p:txBody>
      </p:sp>
      <p:sp>
        <p:nvSpPr>
          <p:cNvPr id="9" name="Rectangle 8">
            <a:extLst>
              <a:ext uri="{FF2B5EF4-FFF2-40B4-BE49-F238E27FC236}">
                <a16:creationId xmlns:a16="http://schemas.microsoft.com/office/drawing/2014/main" id="{7E2C615F-9A8F-46E4-9E28-82E78BE611E2}"/>
              </a:ext>
            </a:extLst>
          </p:cNvPr>
          <p:cNvSpPr/>
          <p:nvPr/>
        </p:nvSpPr>
        <p:spPr>
          <a:xfrm>
            <a:off x="3081403" y="1722643"/>
            <a:ext cx="5859939" cy="4154984"/>
          </a:xfrm>
          <a:prstGeom prst="rect">
            <a:avLst/>
          </a:prstGeom>
        </p:spPr>
        <p:txBody>
          <a:bodyPr wrap="square">
            <a:spAutoFit/>
          </a:bodyPr>
          <a:lstStyle/>
          <a:p>
            <a:pPr marL="342900" indent="-342900" algn="just">
              <a:buFont typeface="Wingdings" pitchFamily="2" charset="2"/>
              <a:buChar char="Ø"/>
            </a:pPr>
            <a:r>
              <a:rPr lang="en-US" sz="2200" dirty="0"/>
              <a:t>Arab League Convention on Combatting Information Technology Offences</a:t>
            </a:r>
          </a:p>
          <a:p>
            <a:pPr marL="342900" indent="-342900" algn="just">
              <a:buFont typeface="Wingdings" pitchFamily="2" charset="2"/>
              <a:buChar char="Ø"/>
            </a:pP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African Union Convention of Cybersecurity &amp; Personal Data Protection (Malabo Convention) </a:t>
            </a:r>
          </a:p>
          <a:p>
            <a:pPr marL="342900" indent="-342900" algn="just">
              <a:buFont typeface="Wingdings" pitchFamily="2" charset="2"/>
              <a:buChar char="Ø"/>
            </a:pPr>
            <a:endParaRPr lang="en-US" sz="2200" dirty="0"/>
          </a:p>
          <a:p>
            <a:pPr algn="just"/>
            <a:endParaRPr lang="en-US" sz="2200" dirty="0"/>
          </a:p>
        </p:txBody>
      </p:sp>
      <p:pic>
        <p:nvPicPr>
          <p:cNvPr id="6" name="Picture 2" descr="Image result for arab league logo">
            <a:extLst>
              <a:ext uri="{FF2B5EF4-FFF2-40B4-BE49-F238E27FC236}">
                <a16:creationId xmlns:a16="http://schemas.microsoft.com/office/drawing/2014/main" id="{6BD26B34-ADDC-4724-9758-62BCEC575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66" y="1455908"/>
            <a:ext cx="2591613" cy="17914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id="{A805310F-2F9A-44E1-9BA4-4F38D7FAB1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933" y="3855502"/>
            <a:ext cx="1750671" cy="204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875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6305768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3045696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701845164"/>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2930209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3785652"/>
          </a:xfrm>
          <a:prstGeom prst="rect">
            <a:avLst/>
          </a:prstGeom>
        </p:spPr>
        <p:txBody>
          <a:bodyPr wrap="square">
            <a:spAutoFit/>
          </a:bodyPr>
          <a:lstStyle/>
          <a:p>
            <a:pPr marL="342900" indent="-342900" algn="just" eaLnBrk="1" hangingPunct="1">
              <a:buFont typeface="Wingdings" pitchFamily="2" charset="2"/>
              <a:buChar char="Ø"/>
            </a:pPr>
            <a:r>
              <a:rPr lang="en-GB" sz="2000" b="1" dirty="0"/>
              <a:t>Part One</a:t>
            </a:r>
          </a:p>
          <a:p>
            <a:pPr marL="342900" indent="-342900" algn="just" eaLnBrk="1" hangingPunct="1">
              <a:buFont typeface="Wingdings" pitchFamily="2" charset="2"/>
              <a:buChar char="ü"/>
            </a:pPr>
            <a:r>
              <a:rPr lang="en-GB" sz="2000" i="1" dirty="0"/>
              <a:t>Refresher on Cybercrime and Electronic Evidence</a:t>
            </a:r>
          </a:p>
          <a:p>
            <a:pPr marL="0" indent="0" algn="just" eaLnBrk="1" hangingPunct="1">
              <a:buNone/>
            </a:pPr>
            <a:endParaRPr lang="en-GB" sz="2000" dirty="0"/>
          </a:p>
          <a:p>
            <a:pPr marL="342900" indent="-342900" algn="just" eaLnBrk="1" hangingPunct="1">
              <a:buFont typeface="Wingdings" pitchFamily="2" charset="2"/>
              <a:buChar char="Ø"/>
            </a:pPr>
            <a:r>
              <a:rPr lang="en-GB" sz="2000" b="1" dirty="0"/>
              <a:t>Part Three</a:t>
            </a:r>
          </a:p>
          <a:p>
            <a:pPr marL="342900" indent="-342900" algn="just">
              <a:buFont typeface="Wingdings" pitchFamily="2" charset="2"/>
              <a:buChar char="ü"/>
            </a:pPr>
            <a:r>
              <a:rPr lang="en-GB" sz="2000" i="1" dirty="0"/>
              <a:t>Overview of the Budapest Convention </a:t>
            </a:r>
          </a:p>
          <a:p>
            <a:pPr algn="just"/>
            <a:endParaRPr lang="en-GB" sz="2000" i="1" dirty="0"/>
          </a:p>
          <a:p>
            <a:pPr marL="342900" indent="-342900" algn="just" eaLnBrk="1" hangingPunct="1">
              <a:buFont typeface="Wingdings" pitchFamily="2" charset="2"/>
              <a:buChar char="Ø"/>
            </a:pPr>
            <a:r>
              <a:rPr lang="en-GB" sz="2000" b="1" dirty="0"/>
              <a:t>Part Two</a:t>
            </a:r>
          </a:p>
          <a:p>
            <a:pPr marL="342900" indent="-342900" algn="just" eaLnBrk="1" hangingPunct="1">
              <a:buFont typeface="Wingdings" pitchFamily="2" charset="2"/>
              <a:buChar char="ü"/>
            </a:pPr>
            <a:r>
              <a:rPr lang="en-GB" sz="2000" i="1" dirty="0"/>
              <a:t>Approaches to Formal International Cooperation</a:t>
            </a:r>
          </a:p>
          <a:p>
            <a:pPr marL="0" indent="0" algn="just" eaLnBrk="1" hangingPunct="1">
              <a:buNone/>
            </a:pPr>
            <a:endParaRPr lang="en-GB" sz="2000" dirty="0"/>
          </a:p>
        </p:txBody>
      </p:sp>
      <p:sp>
        <p:nvSpPr>
          <p:cNvPr id="6" name="Rectangle 5">
            <a:extLst>
              <a:ext uri="{FF2B5EF4-FFF2-40B4-BE49-F238E27FC236}">
                <a16:creationId xmlns:a16="http://schemas.microsoft.com/office/drawing/2014/main" id="{EA3FFC4F-A0C7-6241-A6A3-D4D1CB58E595}"/>
              </a:ext>
            </a:extLst>
          </p:cNvPr>
          <p:cNvSpPr/>
          <p:nvPr/>
        </p:nvSpPr>
        <p:spPr>
          <a:xfrm>
            <a:off x="4663440" y="1213548"/>
            <a:ext cx="4245429" cy="1569660"/>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000" b="1" dirty="0"/>
              <a:t>Part Four</a:t>
            </a:r>
          </a:p>
          <a:p>
            <a:pPr marL="342900" indent="-342900" algn="just">
              <a:lnSpc>
                <a:spcPct val="80000"/>
              </a:lnSpc>
              <a:buFont typeface="Wingdings" pitchFamily="2" charset="2"/>
              <a:buChar char="ü"/>
            </a:pPr>
            <a:r>
              <a:rPr lang="en-GB" sz="2000" i="1" dirty="0"/>
              <a:t>Overview of the Second Additional Protocol </a:t>
            </a:r>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en-GB" sz="2000" b="1" dirty="0"/>
              <a:t>Part Five</a:t>
            </a:r>
          </a:p>
          <a:p>
            <a:pPr marL="342900" indent="-342900" algn="just">
              <a:lnSpc>
                <a:spcPct val="80000"/>
              </a:lnSpc>
              <a:buFont typeface="Wingdings" pitchFamily="2" charset="2"/>
              <a:buChar char="ü"/>
            </a:pPr>
            <a:r>
              <a:rPr lang="en-GB" sz="2000" i="1" dirty="0"/>
              <a:t>Summary</a:t>
            </a: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DD344A0A-6BEF-4292-8600-83B12A5682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D334F273-8450-445D-B656-BCE165AB3D3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826707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02D1629D-E962-4689-A6BD-9F75C120CD94}"/>
              </a:ext>
            </a:extLst>
          </p:cNvPr>
          <p:cNvSpPr>
            <a:spLocks noGrp="1"/>
          </p:cNvSpPr>
          <p:nvPr>
            <p:ph type="ctrTitle"/>
          </p:nvPr>
        </p:nvSpPr>
        <p:spPr>
          <a:xfrm>
            <a:off x="685800" y="1122363"/>
            <a:ext cx="7772400" cy="3449638"/>
          </a:xfrm>
        </p:spPr>
        <p:txBody>
          <a:bodyPr>
            <a:normAutofit/>
          </a:bodyPr>
          <a:lstStyle/>
          <a:p>
            <a:pPr eaLnBrk="1" hangingPunct="1">
              <a:lnSpc>
                <a:spcPct val="80000"/>
              </a:lnSpc>
            </a:pPr>
            <a:r>
              <a:rPr lang="en-GB" sz="3500" b="1" dirty="0">
                <a:ea typeface="ＭＳ Ｐゴシック" charset="0"/>
                <a:cs typeface="ＭＳ Ｐゴシック" charset="0"/>
              </a:rPr>
              <a:t>Part Four</a:t>
            </a:r>
            <a:br>
              <a:rPr lang="en-GB" sz="4800" b="1" dirty="0">
                <a:ea typeface="ＭＳ Ｐゴシック" charset="0"/>
                <a:cs typeface="ＭＳ Ｐゴシック" charset="0"/>
              </a:rPr>
            </a:br>
            <a:br>
              <a:rPr lang="en-GB" sz="4800" b="1" dirty="0">
                <a:ea typeface="ＭＳ Ｐゴシック" charset="0"/>
              </a:rPr>
            </a:br>
            <a:r>
              <a:rPr lang="en-GB" sz="4800" b="1" dirty="0">
                <a:ea typeface="ＭＳ Ｐゴシック" charset="0"/>
              </a:rPr>
              <a:t>Summary</a:t>
            </a:r>
            <a:endParaRPr lang="en-US" dirty="0"/>
          </a:p>
        </p:txBody>
      </p:sp>
    </p:spTree>
    <p:extLst>
      <p:ext uri="{BB962C8B-B14F-4D97-AF65-F5344CB8AC3E}">
        <p14:creationId xmlns:p14="http://schemas.microsoft.com/office/powerpoint/2010/main" val="4167691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138917" cy="4425827"/>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Refresh concepts regarding cybercrime and electronic evidence and the relevant provisions of the Budapest Convention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Understand the different channels and mechanisms for formal international cooperation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Budapest Convention as a leading tool for cooperation in the area of cybercrime and electronic evidence</a:t>
            </a:r>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2529923"/>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Identify similarities across different channels and mechanisms for international cooperation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Second Additional Protocol as a mechanism to enable international cooperation</a:t>
            </a:r>
          </a:p>
        </p:txBody>
      </p:sp>
    </p:spTree>
    <p:extLst>
      <p:ext uri="{BB962C8B-B14F-4D97-AF65-F5344CB8AC3E}">
        <p14:creationId xmlns:p14="http://schemas.microsoft.com/office/powerpoint/2010/main" val="124746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92865172-A71E-457D-82DA-3EECDD4568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6B66AEB6-4F75-4F48-AAD2-E15CB5F6ED5F}"/>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138917" cy="4425827"/>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Refresh concepts regarding cybercrime and electronic evidence and the relevant provisions of the Budapest Convention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Understand the different channels and mechanisms for formal international cooperation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Budapest Convention as a leading tool for cooperation in the area of cybercrime and electronic evidence</a:t>
            </a:r>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2529923"/>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Identify similarities across different channels and mechanisms for international cooperation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Second Additional Protocol as a mechanism to enable international cooperation</a:t>
            </a:r>
          </a:p>
        </p:txBody>
      </p:sp>
    </p:spTree>
    <p:extLst>
      <p:ext uri="{BB962C8B-B14F-4D97-AF65-F5344CB8AC3E}">
        <p14:creationId xmlns:p14="http://schemas.microsoft.com/office/powerpoint/2010/main" val="130140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28B9C30F-3688-4662-8850-608DC2CC9C1B}"/>
              </a:ext>
            </a:extLst>
          </p:cNvPr>
          <p:cNvSpPr>
            <a:spLocks noGrp="1"/>
          </p:cNvSpPr>
          <p:nvPr>
            <p:ph type="ctrTitle"/>
          </p:nvPr>
        </p:nvSpPr>
        <p:spPr>
          <a:xfrm>
            <a:off x="130629" y="2735035"/>
            <a:ext cx="8712745" cy="1820636"/>
          </a:xfrm>
        </p:spPr>
        <p:txBody>
          <a:bodyPr>
            <a:normAutofit/>
          </a:bodyPr>
          <a:lstStyle/>
          <a:p>
            <a:pPr eaLnBrk="1" hangingPunct="1">
              <a:lnSpc>
                <a:spcPct val="80000"/>
              </a:lnSpc>
            </a:pPr>
            <a:r>
              <a:rPr lang="en-GB" sz="3500" dirty="0">
                <a:latin typeface="Georgia" panose="02040502050405020303" pitchFamily="18" charset="0"/>
                <a:ea typeface="ＭＳ Ｐゴシック" charset="0"/>
                <a:cs typeface="ＭＳ Ｐゴシック" charset="0"/>
              </a:rPr>
              <a:t>Part One</a:t>
            </a:r>
            <a:br>
              <a:rPr lang="en-GB" sz="3500" dirty="0">
                <a:latin typeface="Georgia" panose="02040502050405020303" pitchFamily="18" charset="0"/>
                <a:ea typeface="ＭＳ Ｐゴシック" charset="0"/>
                <a:cs typeface="ＭＳ Ｐゴシック" charset="0"/>
              </a:rPr>
            </a:br>
            <a:br>
              <a:rPr lang="en-GB" sz="3500" dirty="0">
                <a:latin typeface="Georgia" panose="02040502050405020303" pitchFamily="18" charset="0"/>
                <a:ea typeface="ＭＳ Ｐゴシック" charset="0"/>
                <a:cs typeface="ＭＳ Ｐゴシック" charset="0"/>
              </a:rPr>
            </a:br>
            <a:r>
              <a:rPr lang="en-GB" sz="3500" dirty="0">
                <a:latin typeface="Georgia" panose="02040502050405020303" pitchFamily="18" charset="0"/>
                <a:ea typeface="ＭＳ Ｐゴシック" charset="0"/>
                <a:cs typeface="ＭＳ Ｐゴシック" charset="0"/>
              </a:rPr>
              <a:t>Refresher on Cybercrime and Electronic Evidence </a:t>
            </a:r>
            <a:endParaRPr lang="en-US" sz="3500" dirty="0">
              <a:latin typeface="Georgia" panose="02040502050405020303" pitchFamily="18" charset="0"/>
            </a:endParaRPr>
          </a:p>
        </p:txBody>
      </p:sp>
    </p:spTree>
    <p:extLst>
      <p:ext uri="{BB962C8B-B14F-4D97-AF65-F5344CB8AC3E}">
        <p14:creationId xmlns:p14="http://schemas.microsoft.com/office/powerpoint/2010/main" val="274553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4" name="Title 3">
            <a:extLst>
              <a:ext uri="{FF2B5EF4-FFF2-40B4-BE49-F238E27FC236}">
                <a16:creationId xmlns:a16="http://schemas.microsoft.com/office/drawing/2014/main" id="{C652BBD8-08E3-41CA-8495-D60A980A062B}"/>
              </a:ext>
            </a:extLst>
          </p:cNvPr>
          <p:cNvSpPr>
            <a:spLocks noGrp="1"/>
          </p:cNvSpPr>
          <p:nvPr>
            <p:ph type="title"/>
          </p:nvPr>
        </p:nvSpPr>
        <p:spPr/>
        <p:txBody>
          <a:bodyPr>
            <a:normAutofit/>
          </a:bodyPr>
          <a:lstStyle/>
          <a:p>
            <a:pPr algn="ctr"/>
            <a:r>
              <a:rPr lang="en-GB" sz="4800" b="1" dirty="0">
                <a:latin typeface="Arial" panose="020B0604020202020204" pitchFamily="34" charset="0"/>
                <a:ea typeface="ＭＳ Ｐゴシック" pitchFamily="34" charset="-128"/>
                <a:cs typeface="Arial" panose="020B0604020202020204" pitchFamily="34" charset="0"/>
              </a:rPr>
              <a:t>Defining Cybercrime</a:t>
            </a:r>
            <a:endParaRPr lang="en-US" dirty="0"/>
          </a:p>
        </p:txBody>
      </p:sp>
      <p:sp>
        <p:nvSpPr>
          <p:cNvPr id="5" name="Text Placeholder 4">
            <a:extLst>
              <a:ext uri="{FF2B5EF4-FFF2-40B4-BE49-F238E27FC236}">
                <a16:creationId xmlns:a16="http://schemas.microsoft.com/office/drawing/2014/main" id="{2573C5C7-B114-4810-A81C-5CA49CD7102C}"/>
              </a:ext>
            </a:extLst>
          </p:cNvPr>
          <p:cNvSpPr>
            <a:spLocks noGrp="1"/>
          </p:cNvSpPr>
          <p:nvPr>
            <p:ph type="body" idx="1"/>
          </p:nvPr>
        </p:nvSpPr>
        <p:spPr/>
        <p:txBody>
          <a:bodyPr>
            <a:normAutofit/>
          </a:bodyPr>
          <a:lstStyle/>
          <a:p>
            <a:pPr algn="ctr"/>
            <a:endParaRPr lang="en-GB" sz="3200" i="1" dirty="0">
              <a:ea typeface="Verdana" panose="020B0604030504040204" pitchFamily="34" charset="0"/>
              <a:cs typeface="Arial" panose="020B0604020202020204" pitchFamily="34" charset="0"/>
            </a:endParaRPr>
          </a:p>
          <a:p>
            <a:pPr algn="ctr"/>
            <a:endParaRPr lang="en-GB" sz="3200" i="1" dirty="0">
              <a:ea typeface="Verdana" panose="020B0604030504040204" pitchFamily="34" charset="0"/>
              <a:cs typeface="Arial" panose="020B0604020202020204" pitchFamily="34" charset="0"/>
            </a:endParaRPr>
          </a:p>
          <a:p>
            <a:pPr algn="ctr"/>
            <a:r>
              <a:rPr lang="en-GB" sz="3200" i="1" dirty="0">
                <a:ea typeface="Verdana" panose="020B0604030504040204" pitchFamily="34" charset="0"/>
                <a:cs typeface="Arial" panose="020B0604020202020204" pitchFamily="34" charset="0"/>
              </a:rPr>
              <a:t>How would </a:t>
            </a:r>
            <a:r>
              <a:rPr lang="en-GB" sz="3200" b="1" i="1" dirty="0">
                <a:ea typeface="Verdana" panose="020B0604030504040204" pitchFamily="34" charset="0"/>
                <a:cs typeface="Arial" panose="020B0604020202020204" pitchFamily="34" charset="0"/>
              </a:rPr>
              <a:t>you</a:t>
            </a:r>
            <a:r>
              <a:rPr lang="en-GB" sz="3200" i="1" dirty="0">
                <a:ea typeface="Verdana" panose="020B0604030504040204" pitchFamily="34" charset="0"/>
                <a:cs typeface="Arial" panose="020B0604020202020204" pitchFamily="34" charset="0"/>
              </a:rPr>
              <a:t> define Cybercrime?</a:t>
            </a:r>
          </a:p>
        </p:txBody>
      </p:sp>
    </p:spTree>
    <p:extLst>
      <p:ext uri="{BB962C8B-B14F-4D97-AF65-F5344CB8AC3E}">
        <p14:creationId xmlns:p14="http://schemas.microsoft.com/office/powerpoint/2010/main" val="209096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Defining Cybercrime</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3139321"/>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What is </a:t>
            </a:r>
            <a:r>
              <a:rPr lang="en-GB" sz="2200" b="1" dirty="0">
                <a:ea typeface="Verdana" panose="020B0604030504040204" pitchFamily="34" charset="0"/>
                <a:cs typeface="Arial" panose="020B0604020202020204" pitchFamily="34" charset="0"/>
              </a:rPr>
              <a:t>NOT</a:t>
            </a:r>
            <a:r>
              <a:rPr lang="en-GB" sz="2200" dirty="0">
                <a:ea typeface="Verdana" panose="020B0604030504040204" pitchFamily="34" charset="0"/>
                <a:cs typeface="Arial" panose="020B0604020202020204" pitchFamily="34" charset="0"/>
              </a:rPr>
              <a:t> a cybercrime:</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GB" sz="2200" dirty="0">
                <a:ea typeface="Verdana" panose="020B0604030504040204" pitchFamily="34" charset="0"/>
                <a:cs typeface="Arial" panose="020B0604020202020204" pitchFamily="34" charset="0"/>
              </a:rPr>
              <a:t>All crimes committed through a computer system</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GB" sz="2200" dirty="0">
                <a:ea typeface="Verdana" panose="020B0604030504040204" pitchFamily="34" charset="0"/>
                <a:cs typeface="Arial" panose="020B0604020202020204" pitchFamily="34" charset="0"/>
              </a:rPr>
              <a:t>All crimes involving electronic evidence</a:t>
            </a:r>
            <a:endParaRPr lang="en-US" sz="2200" dirty="0">
              <a:ea typeface="Verdana" panose="020B0604030504040204" pitchFamily="34" charset="0"/>
              <a:cs typeface="Arial" panose="020B0604020202020204" pitchFamily="34" charset="0"/>
            </a:endParaRP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C27F312-0B6C-0449-8FCC-B5B66A2714AD}"/>
              </a:ext>
            </a:extLst>
          </p:cNvPr>
          <p:cNvSpPr/>
          <p:nvPr/>
        </p:nvSpPr>
        <p:spPr>
          <a:xfrm>
            <a:off x="4193177" y="1166842"/>
            <a:ext cx="4728753" cy="4832092"/>
          </a:xfrm>
          <a:prstGeom prst="rect">
            <a:avLst/>
          </a:prstGeom>
        </p:spPr>
        <p:txBody>
          <a:bodyPr wrap="square">
            <a:spAutoFit/>
          </a:bodyPr>
          <a:lstStyle/>
          <a:p>
            <a:pPr marL="342900" indent="-342900" algn="just">
              <a:buFont typeface="Wingdings" panose="05000000000000000000" pitchFamily="2" charset="2"/>
              <a:buChar char="Ø"/>
            </a:pPr>
            <a:r>
              <a:rPr lang="en-GB" sz="2200" b="1" dirty="0">
                <a:ea typeface="Verdana" panose="020B0604030504040204" pitchFamily="34" charset="0"/>
                <a:cs typeface="Arial" panose="020B0604020202020204" pitchFamily="34" charset="0"/>
              </a:rPr>
              <a:t>Why?</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Computers and data are an integral part of life </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If all crimes involving computers and data were cybercrimes, all criminal conduct would be a cybercrime</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This would mean that the entire criminal code should be replicated in a cybercrime law</a:t>
            </a:r>
          </a:p>
        </p:txBody>
      </p:sp>
    </p:spTree>
    <p:extLst>
      <p:ext uri="{BB962C8B-B14F-4D97-AF65-F5344CB8AC3E}">
        <p14:creationId xmlns:p14="http://schemas.microsoft.com/office/powerpoint/2010/main" val="40669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Defining Cybercrime</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4411872" cy="5509200"/>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What </a:t>
            </a:r>
            <a:r>
              <a:rPr lang="en-GB" sz="2200" b="1" dirty="0">
                <a:ea typeface="Verdana" panose="020B0604030504040204" pitchFamily="34" charset="0"/>
                <a:cs typeface="Arial" panose="020B0604020202020204" pitchFamily="34" charset="0"/>
              </a:rPr>
              <a:t>IS</a:t>
            </a:r>
            <a:r>
              <a:rPr lang="en-GB" sz="2200" dirty="0">
                <a:ea typeface="Verdana" panose="020B0604030504040204" pitchFamily="34" charset="0"/>
                <a:cs typeface="Arial" panose="020B0604020202020204" pitchFamily="34" charset="0"/>
              </a:rPr>
              <a:t> a cybercrime:</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Offences against the confidentiality, integrity and availability of computer data and systems</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Computer-related offences</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Content-related offences (child pornography)</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Offences related to copyright and related rights (copyright infringement) </a:t>
            </a: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A49C5DC-84B0-432A-BEC6-1D19CE5D202F}"/>
              </a:ext>
            </a:extLst>
          </p:cNvPr>
          <p:cNvSpPr/>
          <p:nvPr/>
        </p:nvSpPr>
        <p:spPr>
          <a:xfrm>
            <a:off x="4612839" y="1166842"/>
            <a:ext cx="4309091" cy="4493538"/>
          </a:xfrm>
          <a:prstGeom prst="rect">
            <a:avLst/>
          </a:prstGeom>
        </p:spPr>
        <p:txBody>
          <a:bodyPr wrap="square">
            <a:spAutoFit/>
          </a:bodyPr>
          <a:lstStyle/>
          <a:p>
            <a:pPr marL="342900" indent="-342900" algn="just">
              <a:buFont typeface="Wingdings" panose="05000000000000000000" pitchFamily="2" charset="2"/>
              <a:buChar char="Ø"/>
            </a:pPr>
            <a:r>
              <a:rPr lang="en-GB" sz="2200" b="1" dirty="0">
                <a:ea typeface="Verdana" panose="020B0604030504040204" pitchFamily="34" charset="0"/>
                <a:cs typeface="Arial" panose="020B0604020202020204" pitchFamily="34" charset="0"/>
              </a:rPr>
              <a:t>Why child pornography?</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Global consensus as to heinousness of offences</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342900" indent="-342900">
              <a:buFont typeface="Wingdings" panose="05000000000000000000" pitchFamily="2" charset="2"/>
              <a:buChar char="Ø"/>
            </a:pPr>
            <a:r>
              <a:rPr lang="en-GB" sz="2200" b="1" dirty="0">
                <a:ea typeface="Verdana" panose="020B0604030504040204" pitchFamily="34" charset="0"/>
                <a:cs typeface="Arial" panose="020B0604020202020204" pitchFamily="34" charset="0"/>
              </a:rPr>
              <a:t>Why copyright infringement?</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One of the most commonly committed offences on the internet</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Ease of infringement and scale of reproduction and dissemination made it necessarily to criminalise </a:t>
            </a:r>
          </a:p>
        </p:txBody>
      </p:sp>
    </p:spTree>
    <p:extLst>
      <p:ext uri="{BB962C8B-B14F-4D97-AF65-F5344CB8AC3E}">
        <p14:creationId xmlns:p14="http://schemas.microsoft.com/office/powerpoint/2010/main" val="133988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0FC59124-9BD3-4F89-8FA7-EDE7192903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2BAAE239-1CE7-4812-926F-682CB4DD8BA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01590592"/>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16553</TotalTime>
  <Words>3545</Words>
  <Application>Microsoft Office PowerPoint</Application>
  <PresentationFormat>On-screen Show (4:3)</PresentationFormat>
  <Paragraphs>454</Paragraphs>
  <Slides>33</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Arial Narrow</vt:lpstr>
      <vt:lpstr>Calibri</vt:lpstr>
      <vt:lpstr>Georgia</vt:lpstr>
      <vt:lpstr>Helvetica</vt:lpstr>
      <vt:lpstr>Verdana</vt:lpstr>
      <vt:lpstr>Wingdings</vt:lpstr>
      <vt:lpstr>PPT_theme_v7</vt:lpstr>
      <vt:lpstr>PowerPoint Presentation</vt:lpstr>
      <vt:lpstr>Overview of Legal Basis of International Cooperation in Relation to Cybercrime and Electronic Evidence</vt:lpstr>
      <vt:lpstr>PowerPoint Presentation</vt:lpstr>
      <vt:lpstr>PowerPoint Presentation</vt:lpstr>
      <vt:lpstr>Part One  Refresher on Cybercrime and Electronic Evidence </vt:lpstr>
      <vt:lpstr>Defining Cybercrime</vt:lpstr>
      <vt:lpstr>PowerPoint Presentation</vt:lpstr>
      <vt:lpstr>PowerPoint Presentation</vt:lpstr>
      <vt:lpstr>PowerPoint Presentation</vt:lpstr>
      <vt:lpstr>Part Two  Introduction to the Budapest Convention </vt:lpstr>
      <vt:lpstr>PowerPoint Presentation</vt:lpstr>
      <vt:lpstr>PowerPoint Presentation</vt:lpstr>
      <vt:lpstr>PowerPoint Presentation</vt:lpstr>
      <vt:lpstr>PowerPoint Presentation</vt:lpstr>
      <vt:lpstr>PowerPoint Presentation</vt:lpstr>
      <vt:lpstr>PowerPoint Presentation</vt:lpstr>
      <vt:lpstr>Part Three  Approaches to Formal International Cooperation – other treaties and mechanisms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Four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426</cp:revision>
  <dcterms:created xsi:type="dcterms:W3CDTF">2012-01-25T15:22:10Z</dcterms:created>
  <dcterms:modified xsi:type="dcterms:W3CDTF">2023-11-13T11:15:16Z</dcterms:modified>
</cp:coreProperties>
</file>