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handoutMasterIdLst>
    <p:handoutMasterId r:id="rId141"/>
  </p:handoutMasterIdLst>
  <p:sldIdLst>
    <p:sldId id="418" r:id="rId2"/>
    <p:sldId id="454" r:id="rId3"/>
    <p:sldId id="570" r:id="rId4"/>
    <p:sldId id="569" r:id="rId5"/>
    <p:sldId id="456" r:id="rId6"/>
    <p:sldId id="689" r:id="rId7"/>
    <p:sldId id="690" r:id="rId8"/>
    <p:sldId id="289" r:id="rId9"/>
    <p:sldId id="572" r:id="rId10"/>
    <p:sldId id="573" r:id="rId11"/>
    <p:sldId id="576" r:id="rId12"/>
    <p:sldId id="577" r:id="rId13"/>
    <p:sldId id="580" r:id="rId14"/>
    <p:sldId id="581" r:id="rId15"/>
    <p:sldId id="582" r:id="rId16"/>
    <p:sldId id="644" r:id="rId17"/>
    <p:sldId id="457" r:id="rId18"/>
    <p:sldId id="583" r:id="rId19"/>
    <p:sldId id="584" r:id="rId20"/>
    <p:sldId id="585" r:id="rId21"/>
    <p:sldId id="586" r:id="rId22"/>
    <p:sldId id="587" r:id="rId23"/>
    <p:sldId id="645" r:id="rId24"/>
    <p:sldId id="458" r:id="rId25"/>
    <p:sldId id="271" r:id="rId26"/>
    <p:sldId id="270" r:id="rId27"/>
    <p:sldId id="272" r:id="rId28"/>
    <p:sldId id="692" r:id="rId29"/>
    <p:sldId id="274" r:id="rId30"/>
    <p:sldId id="275" r:id="rId31"/>
    <p:sldId id="278" r:id="rId32"/>
    <p:sldId id="279" r:id="rId33"/>
    <p:sldId id="646" r:id="rId34"/>
    <p:sldId id="459" r:id="rId35"/>
    <p:sldId id="693" r:id="rId36"/>
    <p:sldId id="739" r:id="rId37"/>
    <p:sldId id="735" r:id="rId38"/>
    <p:sldId id="694" r:id="rId39"/>
    <p:sldId id="574" r:id="rId40"/>
    <p:sldId id="575" r:id="rId41"/>
    <p:sldId id="695" r:id="rId42"/>
    <p:sldId id="733" r:id="rId43"/>
    <p:sldId id="734" r:id="rId44"/>
    <p:sldId id="579" r:id="rId45"/>
    <p:sldId id="736" r:id="rId46"/>
    <p:sldId id="741" r:id="rId47"/>
    <p:sldId id="737" r:id="rId48"/>
    <p:sldId id="738" r:id="rId49"/>
    <p:sldId id="740" r:id="rId50"/>
    <p:sldId id="742" r:id="rId51"/>
    <p:sldId id="647" r:id="rId52"/>
    <p:sldId id="571" r:id="rId53"/>
    <p:sldId id="649" r:id="rId54"/>
    <p:sldId id="616" r:id="rId55"/>
    <p:sldId id="625" r:id="rId56"/>
    <p:sldId id="691" r:id="rId57"/>
    <p:sldId id="650" r:id="rId58"/>
    <p:sldId id="651" r:id="rId59"/>
    <p:sldId id="620" r:id="rId60"/>
    <p:sldId id="652" r:id="rId61"/>
    <p:sldId id="617" r:id="rId62"/>
    <p:sldId id="626" r:id="rId63"/>
    <p:sldId id="653" r:id="rId64"/>
    <p:sldId id="654" r:id="rId65"/>
    <p:sldId id="655" r:id="rId66"/>
    <p:sldId id="656" r:id="rId67"/>
    <p:sldId id="657" r:id="rId68"/>
    <p:sldId id="659" r:id="rId69"/>
    <p:sldId id="660" r:id="rId70"/>
    <p:sldId id="658" r:id="rId71"/>
    <p:sldId id="662" r:id="rId72"/>
    <p:sldId id="661" r:id="rId73"/>
    <p:sldId id="663" r:id="rId74"/>
    <p:sldId id="664" r:id="rId75"/>
    <p:sldId id="665" r:id="rId76"/>
    <p:sldId id="666" r:id="rId77"/>
    <p:sldId id="668" r:id="rId78"/>
    <p:sldId id="667" r:id="rId79"/>
    <p:sldId id="669" r:id="rId80"/>
    <p:sldId id="670" r:id="rId81"/>
    <p:sldId id="672" r:id="rId82"/>
    <p:sldId id="671" r:id="rId83"/>
    <p:sldId id="673" r:id="rId84"/>
    <p:sldId id="674" r:id="rId85"/>
    <p:sldId id="675" r:id="rId86"/>
    <p:sldId id="677" r:id="rId87"/>
    <p:sldId id="679" r:id="rId88"/>
    <p:sldId id="678" r:id="rId89"/>
    <p:sldId id="681" r:id="rId90"/>
    <p:sldId id="682" r:id="rId91"/>
    <p:sldId id="680" r:id="rId92"/>
    <p:sldId id="683" r:id="rId93"/>
    <p:sldId id="684" r:id="rId94"/>
    <p:sldId id="685" r:id="rId95"/>
    <p:sldId id="688" r:id="rId96"/>
    <p:sldId id="686" r:id="rId97"/>
    <p:sldId id="687" r:id="rId98"/>
    <p:sldId id="648" r:id="rId99"/>
    <p:sldId id="643" r:id="rId100"/>
    <p:sldId id="455" r:id="rId101"/>
    <p:sldId id="676" r:id="rId102"/>
    <p:sldId id="603" r:id="rId103"/>
    <p:sldId id="613" r:id="rId104"/>
    <p:sldId id="614" r:id="rId105"/>
    <p:sldId id="621" r:id="rId106"/>
    <p:sldId id="622" r:id="rId107"/>
    <p:sldId id="604" r:id="rId108"/>
    <p:sldId id="605" r:id="rId109"/>
    <p:sldId id="606" r:id="rId110"/>
    <p:sldId id="607" r:id="rId111"/>
    <p:sldId id="608" r:id="rId112"/>
    <p:sldId id="609" r:id="rId113"/>
    <p:sldId id="610" r:id="rId114"/>
    <p:sldId id="623" r:id="rId115"/>
    <p:sldId id="611" r:id="rId116"/>
    <p:sldId id="624" r:id="rId117"/>
    <p:sldId id="612" r:id="rId118"/>
    <p:sldId id="615" r:id="rId119"/>
    <p:sldId id="618" r:id="rId120"/>
    <p:sldId id="619" r:id="rId121"/>
    <p:sldId id="627" r:id="rId122"/>
    <p:sldId id="628" r:id="rId123"/>
    <p:sldId id="633" r:id="rId124"/>
    <p:sldId id="629" r:id="rId125"/>
    <p:sldId id="635" r:id="rId126"/>
    <p:sldId id="630" r:id="rId127"/>
    <p:sldId id="636" r:id="rId128"/>
    <p:sldId id="631" r:id="rId129"/>
    <p:sldId id="637" r:id="rId130"/>
    <p:sldId id="632" r:id="rId131"/>
    <p:sldId id="639" r:id="rId132"/>
    <p:sldId id="634" r:id="rId133"/>
    <p:sldId id="638" r:id="rId134"/>
    <p:sldId id="640" r:id="rId135"/>
    <p:sldId id="641" r:id="rId136"/>
    <p:sldId id="642" r:id="rId137"/>
    <p:sldId id="578" r:id="rId138"/>
    <p:sldId id="380" r:id="rId139"/>
  </p:sldIdLst>
  <p:sldSz cx="9144000" cy="6858000" type="screen4x3"/>
  <p:notesSz cx="9874250" cy="672465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003399"/>
    <a:srgbClr val="FFFFFF"/>
    <a:srgbClr val="2F618F"/>
    <a:srgbClr val="81AD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30" autoAdjust="0"/>
    <p:restoredTop sz="53933" autoAdjust="0"/>
  </p:normalViewPr>
  <p:slideViewPr>
    <p:cSldViewPr>
      <p:cViewPr varScale="1">
        <p:scale>
          <a:sx n="57" d="100"/>
          <a:sy n="57" d="100"/>
        </p:scale>
        <p:origin x="1692" y="72"/>
      </p:cViewPr>
      <p:guideLst>
        <p:guide orient="horz" pos="2160"/>
        <p:guide pos="2880"/>
      </p:guideLst>
    </p:cSldViewPr>
  </p:slideViewPr>
  <p:notesTextViewPr>
    <p:cViewPr>
      <p:scale>
        <a:sx n="3" d="2"/>
        <a:sy n="3" d="2"/>
      </p:scale>
      <p:origin x="0" y="0"/>
    </p:cViewPr>
  </p:notesTextViewPr>
  <p:sorterViewPr>
    <p:cViewPr varScale="1">
      <p:scale>
        <a:sx n="1" d="1"/>
        <a:sy n="1" d="1"/>
      </p:scale>
      <p:origin x="0" y="-4704"/>
    </p:cViewPr>
  </p:sorterViewPr>
  <p:notesViewPr>
    <p:cSldViewPr>
      <p:cViewPr varScale="1">
        <p:scale>
          <a:sx n="88" d="100"/>
          <a:sy n="88" d="100"/>
        </p:scale>
        <p:origin x="1838"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44589-360B-4B3F-8CA2-362DA03A842F}"/>
              </a:ext>
            </a:extLst>
          </p:cNvPr>
          <p:cNvSpPr>
            <a:spLocks noGrp="1"/>
          </p:cNvSpPr>
          <p:nvPr>
            <p:ph type="hdr" sz="quarter"/>
          </p:nvPr>
        </p:nvSpPr>
        <p:spPr>
          <a:xfrm>
            <a:off x="0" y="0"/>
            <a:ext cx="4278313" cy="336550"/>
          </a:xfrm>
          <a:prstGeom prst="rect">
            <a:avLst/>
          </a:prstGeom>
        </p:spPr>
        <p:txBody>
          <a:bodyPr vert="horz" lIns="91440" tIns="45720" rIns="91440" bIns="45720" rtlCol="0"/>
          <a:lstStyle>
            <a:lvl1pPr algn="l">
              <a:defRPr sz="1200">
                <a:latin typeface="Calibri" pitchFamily="34" charset="0"/>
                <a:ea typeface="MS PGothic"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698DE5EF-6F04-48EB-A1E8-C127CB814479}"/>
              </a:ext>
            </a:extLst>
          </p:cNvPr>
          <p:cNvSpPr>
            <a:spLocks noGrp="1"/>
          </p:cNvSpPr>
          <p:nvPr>
            <p:ph type="dt" sz="quarter" idx="1"/>
          </p:nvPr>
        </p:nvSpPr>
        <p:spPr>
          <a:xfrm>
            <a:off x="5592763" y="0"/>
            <a:ext cx="4279900" cy="33655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MS PGothic" charset="0"/>
                <a:cs typeface="MS PGothic" charset="0"/>
              </a:defRPr>
            </a:lvl1pPr>
          </a:lstStyle>
          <a:p>
            <a:pPr>
              <a:defRPr/>
            </a:pPr>
            <a:fld id="{BF422C33-79E1-4CF3-B476-21DBF88730C6}" type="datetimeFigureOut">
              <a:rPr lang="en-US"/>
              <a:pPr>
                <a:defRPr/>
              </a:pPr>
              <a:t>7/21/2021</a:t>
            </a:fld>
            <a:endParaRPr lang="es-ES"/>
          </a:p>
        </p:txBody>
      </p:sp>
      <p:sp>
        <p:nvSpPr>
          <p:cNvPr id="4" name="Footer Placeholder 3">
            <a:extLst>
              <a:ext uri="{FF2B5EF4-FFF2-40B4-BE49-F238E27FC236}">
                <a16:creationId xmlns:a16="http://schemas.microsoft.com/office/drawing/2014/main" id="{3A4834DF-8E5F-4967-BD1D-715D8D06A77D}"/>
              </a:ext>
            </a:extLst>
          </p:cNvPr>
          <p:cNvSpPr>
            <a:spLocks noGrp="1"/>
          </p:cNvSpPr>
          <p:nvPr>
            <p:ph type="ftr" sz="quarter" idx="2"/>
          </p:nvPr>
        </p:nvSpPr>
        <p:spPr>
          <a:xfrm>
            <a:off x="0" y="6386513"/>
            <a:ext cx="4278313" cy="336550"/>
          </a:xfrm>
          <a:prstGeom prst="rect">
            <a:avLst/>
          </a:prstGeom>
        </p:spPr>
        <p:txBody>
          <a:bodyPr vert="horz" lIns="91440" tIns="45720" rIns="91440" bIns="45720" rtlCol="0" anchor="b"/>
          <a:lstStyle>
            <a:lvl1pPr algn="l">
              <a:defRPr sz="1200">
                <a:latin typeface="Calibri" pitchFamily="34" charset="0"/>
                <a:ea typeface="MS PGothic"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BCAE1A58-4BA5-4E76-BCE7-DBD458E390C1}"/>
              </a:ext>
            </a:extLst>
          </p:cNvPr>
          <p:cNvSpPr>
            <a:spLocks noGrp="1"/>
          </p:cNvSpPr>
          <p:nvPr>
            <p:ph type="sldNum" sz="quarter" idx="3"/>
          </p:nvPr>
        </p:nvSpPr>
        <p:spPr>
          <a:xfrm>
            <a:off x="5592763" y="6386513"/>
            <a:ext cx="4279900" cy="336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096920E-427F-4707-9D4F-348ADB023D27}" type="slidenum">
              <a:rPr lang="en-US" altLang="en-US"/>
              <a:pPr/>
              <a:t>‹#›</a:t>
            </a:fld>
            <a:endParaRPr lang="es-E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581EAB-B754-4A1A-92C3-32CF711E7EBF}"/>
              </a:ext>
            </a:extLst>
          </p:cNvPr>
          <p:cNvSpPr>
            <a:spLocks noGrp="1"/>
          </p:cNvSpPr>
          <p:nvPr>
            <p:ph type="hdr" sz="quarter"/>
          </p:nvPr>
        </p:nvSpPr>
        <p:spPr>
          <a:xfrm>
            <a:off x="0" y="0"/>
            <a:ext cx="4278313" cy="336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a:p>
        </p:txBody>
      </p:sp>
      <p:sp>
        <p:nvSpPr>
          <p:cNvPr id="3" name="Date Placeholder 2">
            <a:extLst>
              <a:ext uri="{FF2B5EF4-FFF2-40B4-BE49-F238E27FC236}">
                <a16:creationId xmlns:a16="http://schemas.microsoft.com/office/drawing/2014/main" id="{F7600B7E-D9F2-445E-AAA1-0B87261745A0}"/>
              </a:ext>
            </a:extLst>
          </p:cNvPr>
          <p:cNvSpPr>
            <a:spLocks noGrp="1"/>
          </p:cNvSpPr>
          <p:nvPr>
            <p:ph type="dt" idx="1"/>
          </p:nvPr>
        </p:nvSpPr>
        <p:spPr>
          <a:xfrm>
            <a:off x="5592763" y="0"/>
            <a:ext cx="4279900" cy="336550"/>
          </a:xfrm>
          <a:prstGeom prst="rect">
            <a:avLst/>
          </a:prstGeom>
        </p:spPr>
        <p:txBody>
          <a:bodyPr vert="horz" lIns="91440" tIns="45720" rIns="91440" bIns="45720" rtlCol="0"/>
          <a:lstStyle>
            <a:lvl1pPr algn="r">
              <a:defRPr sz="1200">
                <a:latin typeface="Calibri" charset="0"/>
                <a:ea typeface="MS PGothic" charset="0"/>
                <a:cs typeface="MS PGothic" charset="0"/>
              </a:defRPr>
            </a:lvl1pPr>
          </a:lstStyle>
          <a:p>
            <a:pPr>
              <a:defRPr/>
            </a:pPr>
            <a:fld id="{CC363FFB-3A2E-444A-91BE-DC94F01F997F}" type="datetimeFigureOut">
              <a:rPr lang="en-US"/>
              <a:pPr>
                <a:defRPr/>
              </a:pPr>
              <a:t>7/21/2021</a:t>
            </a:fld>
            <a:endParaRPr lang="es-ES"/>
          </a:p>
        </p:txBody>
      </p:sp>
      <p:sp>
        <p:nvSpPr>
          <p:cNvPr id="4" name="Slide Image Placeholder 3">
            <a:extLst>
              <a:ext uri="{FF2B5EF4-FFF2-40B4-BE49-F238E27FC236}">
                <a16:creationId xmlns:a16="http://schemas.microsoft.com/office/drawing/2014/main" id="{6F2BF5BF-C2F8-406C-881E-ECB4B4841212}"/>
              </a:ext>
            </a:extLst>
          </p:cNvPr>
          <p:cNvSpPr>
            <a:spLocks noGrp="1" noRot="1" noChangeAspect="1"/>
          </p:cNvSpPr>
          <p:nvPr>
            <p:ph type="sldImg" idx="2"/>
          </p:nvPr>
        </p:nvSpPr>
        <p:spPr>
          <a:xfrm>
            <a:off x="3255963" y="504825"/>
            <a:ext cx="3362325" cy="25209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0B515EE-0D7C-4D74-AEF2-0ECAD39E48F7}"/>
              </a:ext>
            </a:extLst>
          </p:cNvPr>
          <p:cNvSpPr>
            <a:spLocks noGrp="1"/>
          </p:cNvSpPr>
          <p:nvPr>
            <p:ph type="body" sz="quarter" idx="3"/>
          </p:nvPr>
        </p:nvSpPr>
        <p:spPr>
          <a:xfrm>
            <a:off x="987425" y="3194050"/>
            <a:ext cx="7899400" cy="3025775"/>
          </a:xfrm>
          <a:prstGeom prst="rect">
            <a:avLst/>
          </a:prstGeom>
        </p:spPr>
        <p:txBody>
          <a:bodyPr vert="horz" lIns="91440" tIns="45720" rIns="91440" bIns="45720" rtlCol="0"/>
          <a:lstStyle/>
          <a:p>
            <a:pPr lvl="0"/>
            <a:r>
              <a:rPr lang="it-IT" noProof="0"/>
              <a:t>Click to edit Master text styles</a:t>
            </a:r>
          </a:p>
          <a:p>
            <a:pPr lvl="1"/>
            <a:r>
              <a:rPr lang="it-IT" noProof="0"/>
              <a:t>Second level</a:t>
            </a:r>
          </a:p>
          <a:p>
            <a:pPr lvl="2"/>
            <a:r>
              <a:rPr lang="it-IT" noProof="0"/>
              <a:t>Third level</a:t>
            </a:r>
          </a:p>
          <a:p>
            <a:pPr lvl="3"/>
            <a:r>
              <a:rPr lang="it-IT" noProof="0"/>
              <a:t>Fourth level</a:t>
            </a:r>
          </a:p>
          <a:p>
            <a:pPr lvl="4"/>
            <a:r>
              <a:rPr lang="it-IT" noProof="0"/>
              <a:t>Fifth level</a:t>
            </a:r>
            <a:endParaRPr lang="en-US" noProof="0"/>
          </a:p>
        </p:txBody>
      </p:sp>
      <p:sp>
        <p:nvSpPr>
          <p:cNvPr id="6" name="Footer Placeholder 5">
            <a:extLst>
              <a:ext uri="{FF2B5EF4-FFF2-40B4-BE49-F238E27FC236}">
                <a16:creationId xmlns:a16="http://schemas.microsoft.com/office/drawing/2014/main" id="{87186DD0-24FA-4137-AA2A-4C074DE9F713}"/>
              </a:ext>
            </a:extLst>
          </p:cNvPr>
          <p:cNvSpPr>
            <a:spLocks noGrp="1"/>
          </p:cNvSpPr>
          <p:nvPr>
            <p:ph type="ftr" sz="quarter" idx="4"/>
          </p:nvPr>
        </p:nvSpPr>
        <p:spPr>
          <a:xfrm>
            <a:off x="0" y="6386513"/>
            <a:ext cx="4278313" cy="336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a:p>
        </p:txBody>
      </p:sp>
      <p:sp>
        <p:nvSpPr>
          <p:cNvPr id="7" name="Slide Number Placeholder 6">
            <a:extLst>
              <a:ext uri="{FF2B5EF4-FFF2-40B4-BE49-F238E27FC236}">
                <a16:creationId xmlns:a16="http://schemas.microsoft.com/office/drawing/2014/main" id="{6C963AC3-BF7B-4940-B3BB-E221C26043BE}"/>
              </a:ext>
            </a:extLst>
          </p:cNvPr>
          <p:cNvSpPr>
            <a:spLocks noGrp="1"/>
          </p:cNvSpPr>
          <p:nvPr>
            <p:ph type="sldNum" sz="quarter" idx="5"/>
          </p:nvPr>
        </p:nvSpPr>
        <p:spPr>
          <a:xfrm>
            <a:off x="5592763" y="6386513"/>
            <a:ext cx="4279900" cy="336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517488A-2FD4-4187-AAA7-AE40009BFB6A}" type="slidenum">
              <a:rPr lang="en-US" altLang="en-US"/>
              <a:pPr/>
              <a:t>‹#›</a:t>
            </a:fld>
            <a:endParaRPr lang="es-E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8" Type="http://schemas.openxmlformats.org/officeDocument/2006/relationships/hyperlink" Target="https://en.wikipedia.org/wiki/Network_security" TargetMode="External"/><Relationship Id="rId3" Type="http://schemas.openxmlformats.org/officeDocument/2006/relationships/hyperlink" Target="https://en.wikipedia.org/wiki/Spyware" TargetMode="External"/><Relationship Id="rId7" Type="http://schemas.openxmlformats.org/officeDocument/2006/relationships/hyperlink" Target="https://en.wikipedia.org/wiki/Confidentiality" TargetMode="External"/><Relationship Id="rId2" Type="http://schemas.openxmlformats.org/officeDocument/2006/relationships/slide" Target="../slides/slide117.xml"/><Relationship Id="rId1" Type="http://schemas.openxmlformats.org/officeDocument/2006/relationships/notesMaster" Target="../notesMasters/notesMaster1.xml"/><Relationship Id="rId6" Type="http://schemas.openxmlformats.org/officeDocument/2006/relationships/hyperlink" Target="https://en.wikipedia.org/wiki/Social_engineering_(computer_security)" TargetMode="External"/><Relationship Id="rId5" Type="http://schemas.openxmlformats.org/officeDocument/2006/relationships/hyperlink" Target="https://en.wikipedia.org/wiki/Identity_theft" TargetMode="External"/><Relationship Id="rId4" Type="http://schemas.openxmlformats.org/officeDocument/2006/relationships/hyperlink" Target="https://en.wikipedia.org/wiki/Adware" TargetMode="Externa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blog.malwarebytes.com/glossary/adware/"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s://blog.malwarebytes.com/glossary/pup/" TargetMode="Externa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bankmycell.com/blog/how-many-phones-are-in-the-world"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rsa.com/content/dam/premium/en/white-paper/2018-current-state-of-cybercrime.pdf"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ey.com/en_gl/advisory/global-information-security-survey-2018-2019" TargetMode="External"/><Relationship Id="rId2" Type="http://schemas.openxmlformats.org/officeDocument/2006/relationships/slide" Target="../slides/slide124.xml"/><Relationship Id="rId1" Type="http://schemas.openxmlformats.org/officeDocument/2006/relationships/notesMaster" Target="../notesMasters/notesMaster1.xml"/><Relationship Id="rId4" Type="http://schemas.openxmlformats.org/officeDocument/2006/relationships/hyperlink" Target="https://enterprise.verizon.com/resources/reports/dbi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ey.com/en_gl/advisory/global-information-security-survey-2018-2019" TargetMode="External"/><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hyperlink" Target="https://enterprise.verizon.com/resources/reports/dbir/"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getsafeonline.org/business-blog/five-notable-examples-of-advanced-persistent-threat-apt-attacks/"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unodc.org/unodc/en/cybercrime/global-programme-cybercrime.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ec.europa.eu/home-affairs/what-we-do/policies/organized-crime-and-human-trafficking/e-evidence_en" TargetMode="External"/><Relationship Id="rId3" Type="http://schemas.openxmlformats.org/officeDocument/2006/relationships/hyperlink" Target="https://ec.europa.eu/home-affairs/what-we-do/policies/cybercrime_en" TargetMode="External"/><Relationship Id="rId7" Type="http://schemas.openxmlformats.org/officeDocument/2006/relationships/hyperlink" Target="http://eur-lex.europa.eu/LexUriServ/LexUriServ.do?uri=OJ:L:2013:218:0008:0014:ES:PDF" TargetMode="External"/><Relationship Id="rId12" Type="http://schemas.openxmlformats.org/officeDocument/2006/relationships/hyperlink" Target="https://gac.icann.org/working-group/gac-public-safety-working-group-pswg"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eur-lex.europa.eu/legal-content/EN/TXT/?qid=1486726102713&amp;uri=CELEX:52016DC0872" TargetMode="External"/><Relationship Id="rId11" Type="http://schemas.openxmlformats.org/officeDocument/2006/relationships/hyperlink" Target="https://ec.europa.eu/home-affairs/what-we-do/policies/organized-crime-and-human-trafficking/global-alliance-against-child-abuse_en" TargetMode="External"/><Relationship Id="rId5" Type="http://schemas.openxmlformats.org/officeDocument/2006/relationships/hyperlink" Target="http://eur-lex.europa.eu/legal-content/EN/TXT/?qid=1486726102713&amp;uri=CELEX:52016DC0871" TargetMode="External"/><Relationship Id="rId10" Type="http://schemas.openxmlformats.org/officeDocument/2006/relationships/hyperlink" Target="https://www.europol.europa.eu/about-europol/european-cybercrime-centre-ec3" TargetMode="External"/><Relationship Id="rId4" Type="http://schemas.openxmlformats.org/officeDocument/2006/relationships/hyperlink" Target="http://eur-lex.europa.eu/legal-content/EN/TXT/?uri=CELEX:32011L0093" TargetMode="External"/><Relationship Id="rId9" Type="http://schemas.openxmlformats.org/officeDocument/2006/relationships/hyperlink" Target="https://eur-lex.europa.eu/legal-content/EN/TXT/?uri=uriserv:OJ.L_.2019.123.01.0018.01.ENG"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conventions.coe.int/Treaty/Commun/QueVoulezVous.asp?NT=185&amp;CM=8&amp;DF=&amp;CL=ENG"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oe.int/tcy"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ombattingcybercrime.org/#toolkit"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www.combattingcybercrime.org/#library" TargetMode="External"/><Relationship Id="rId4" Type="http://schemas.openxmlformats.org/officeDocument/2006/relationships/hyperlink" Target="http://www.combattingcybercrime.org/#assessment"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n.wikipedia.org/wiki/WannaCry_ransomware_attack#cite_note-naked-11"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en.wikipedia.org/wiki/WannaCry_ransomware_attack#cite_note-16"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en.wikipedia.org/wiki/Internet" TargetMode="External"/><Relationship Id="rId13" Type="http://schemas.openxmlformats.org/officeDocument/2006/relationships/hyperlink" Target="https://en.wikipedia.org/wiki/Revenge" TargetMode="External"/><Relationship Id="rId18" Type="http://schemas.openxmlformats.org/officeDocument/2006/relationships/hyperlink" Target="https://en.wikipedia.org/wiki/Activism" TargetMode="External"/><Relationship Id="rId3" Type="http://schemas.openxmlformats.org/officeDocument/2006/relationships/hyperlink" Target="https://en.wikipedia.org/wiki/Computing" TargetMode="External"/><Relationship Id="rId7" Type="http://schemas.openxmlformats.org/officeDocument/2006/relationships/hyperlink" Target="https://en.wikipedia.org/wiki/Host_(network)" TargetMode="External"/><Relationship Id="rId12" Type="http://schemas.openxmlformats.org/officeDocument/2006/relationships/hyperlink" Target="https://en.wikipedia.org/wiki/Payment_gateway" TargetMode="External"/><Relationship Id="rId17" Type="http://schemas.openxmlformats.org/officeDocument/2006/relationships/hyperlink" Target="https://en.wikipedia.org/wiki/Denial-of-service_attack#cite_note-4" TargetMode="External"/><Relationship Id="rId2" Type="http://schemas.openxmlformats.org/officeDocument/2006/relationships/slide" Target="../slides/slide59.xml"/><Relationship Id="rId16" Type="http://schemas.openxmlformats.org/officeDocument/2006/relationships/hyperlink" Target="https://en.wikipedia.org/wiki/Denial-of-service_attack#cite_note-3" TargetMode="External"/><Relationship Id="rId1" Type="http://schemas.openxmlformats.org/officeDocument/2006/relationships/notesMaster" Target="../notesMasters/notesMaster1.xml"/><Relationship Id="rId6" Type="http://schemas.openxmlformats.org/officeDocument/2006/relationships/hyperlink" Target="https://en.wikipedia.org/wiki/Network_service" TargetMode="External"/><Relationship Id="rId11" Type="http://schemas.openxmlformats.org/officeDocument/2006/relationships/hyperlink" Target="https://en.wikipedia.org/wiki/Credit_card" TargetMode="External"/><Relationship Id="rId5" Type="http://schemas.openxmlformats.org/officeDocument/2006/relationships/hyperlink" Target="https://en.wikipedia.org/wiki/User_(computing)" TargetMode="External"/><Relationship Id="rId15" Type="http://schemas.openxmlformats.org/officeDocument/2006/relationships/hyperlink" Target="https://en.wikipedia.org/wiki/Denial-of-service_attack#cite_note-2" TargetMode="External"/><Relationship Id="rId10" Type="http://schemas.openxmlformats.org/officeDocument/2006/relationships/hyperlink" Target="https://en.wikipedia.org/wiki/Web_server" TargetMode="External"/><Relationship Id="rId19" Type="http://schemas.openxmlformats.org/officeDocument/2006/relationships/hyperlink" Target="https://en.wikipedia.org/wiki/Denial-of-service_attack#cite_note-5" TargetMode="External"/><Relationship Id="rId4" Type="http://schemas.openxmlformats.org/officeDocument/2006/relationships/hyperlink" Target="https://en.wikipedia.org/wiki/Cyber-attack" TargetMode="External"/><Relationship Id="rId9" Type="http://schemas.openxmlformats.org/officeDocument/2006/relationships/hyperlink" Target="https://en.wikipedia.org/wiki/Denial-of-service_attack#cite_note-1" TargetMode="External"/><Relationship Id="rId14" Type="http://schemas.openxmlformats.org/officeDocument/2006/relationships/hyperlink" Target="https://en.wikipedia.org/wiki/Blackmail"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en.wikipedia.org/wiki/Internet" TargetMode="External"/><Relationship Id="rId13" Type="http://schemas.openxmlformats.org/officeDocument/2006/relationships/hyperlink" Target="https://en.wikipedia.org/wiki/Revenge" TargetMode="External"/><Relationship Id="rId18" Type="http://schemas.openxmlformats.org/officeDocument/2006/relationships/hyperlink" Target="https://en.wikipedia.org/wiki/Activism" TargetMode="External"/><Relationship Id="rId3" Type="http://schemas.openxmlformats.org/officeDocument/2006/relationships/hyperlink" Target="https://en.wikipedia.org/wiki/Computing" TargetMode="External"/><Relationship Id="rId7" Type="http://schemas.openxmlformats.org/officeDocument/2006/relationships/hyperlink" Target="https://en.wikipedia.org/wiki/Host_(network)" TargetMode="External"/><Relationship Id="rId12" Type="http://schemas.openxmlformats.org/officeDocument/2006/relationships/hyperlink" Target="https://en.wikipedia.org/wiki/Payment_gateway" TargetMode="External"/><Relationship Id="rId17" Type="http://schemas.openxmlformats.org/officeDocument/2006/relationships/hyperlink" Target="https://en.wikipedia.org/wiki/Denial-of-service_attack#cite_note-4" TargetMode="External"/><Relationship Id="rId2" Type="http://schemas.openxmlformats.org/officeDocument/2006/relationships/slide" Target="../slides/slide60.xml"/><Relationship Id="rId16" Type="http://schemas.openxmlformats.org/officeDocument/2006/relationships/hyperlink" Target="https://en.wikipedia.org/wiki/Denial-of-service_attack#cite_note-3" TargetMode="External"/><Relationship Id="rId1" Type="http://schemas.openxmlformats.org/officeDocument/2006/relationships/notesMaster" Target="../notesMasters/notesMaster1.xml"/><Relationship Id="rId6" Type="http://schemas.openxmlformats.org/officeDocument/2006/relationships/hyperlink" Target="https://en.wikipedia.org/wiki/Network_service" TargetMode="External"/><Relationship Id="rId11" Type="http://schemas.openxmlformats.org/officeDocument/2006/relationships/hyperlink" Target="https://en.wikipedia.org/wiki/Credit_card" TargetMode="External"/><Relationship Id="rId5" Type="http://schemas.openxmlformats.org/officeDocument/2006/relationships/hyperlink" Target="https://en.wikipedia.org/wiki/User_(computing)" TargetMode="External"/><Relationship Id="rId15" Type="http://schemas.openxmlformats.org/officeDocument/2006/relationships/hyperlink" Target="https://en.wikipedia.org/wiki/Denial-of-service_attack#cite_note-2" TargetMode="External"/><Relationship Id="rId10" Type="http://schemas.openxmlformats.org/officeDocument/2006/relationships/hyperlink" Target="https://en.wikipedia.org/wiki/Web_server" TargetMode="External"/><Relationship Id="rId19" Type="http://schemas.openxmlformats.org/officeDocument/2006/relationships/hyperlink" Target="https://en.wikipedia.org/wiki/Denial-of-service_attack#cite_note-5" TargetMode="External"/><Relationship Id="rId4" Type="http://schemas.openxmlformats.org/officeDocument/2006/relationships/hyperlink" Target="https://en.wikipedia.org/wiki/Cyber-attack" TargetMode="External"/><Relationship Id="rId9" Type="http://schemas.openxmlformats.org/officeDocument/2006/relationships/hyperlink" Target="https://en.wikipedia.org/wiki/Denial-of-service_attack#cite_note-1" TargetMode="External"/><Relationship Id="rId14" Type="http://schemas.openxmlformats.org/officeDocument/2006/relationships/hyperlink" Target="https://en.wikipedia.org/wiki/Blackmail"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community.norton.com/en/blogs/norton-protection-blog/what-are-malicious-websites-and-drive-download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community.norton.com/en/blogs/norton-protection-blog/what-social-engineering"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washingtonpost.com/world/national-security/stuxnet-was-work-of-us-and-israeli-experts-officials-say/2012/06/01/gJQAlnEy6U_story.html?utm_term=.fdd6cf609400"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investopedia.com/news/nsa-worked-track-down-bitcoin-users-snowden-papers-reveal/"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dirty="0"/>
              <a:t>Esta sesión tiene una duración de 90 minutos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es-ES" altLang="en-US"/>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sociedad de la información, un modelo de desarrollo social y económico basado en la adquisición y difusión de información por medio de las redes de comunicación, impregna la vida cotidiana de los ciudadanos, su lugar de trabajo, su hogar y muchas de sus actividades de ocio. </a:t>
            </a:r>
            <a:endParaRPr lang="es-ES" altLang="en-US" dirty="0"/>
          </a:p>
          <a:p>
            <a:endParaRPr lang="es-ES" altLang="en-US" dirty="0"/>
          </a:p>
          <a:p>
            <a:r>
              <a:rPr lang="es-ES" dirty="0"/>
              <a:t>En este entorno social y económico, no existen distancias físicas entre las personas de distintos lugares del mundo. Con algunas excepciones muy conocidas, en este nuevo "mundo abierto", potencialmente, no hay fronteras políticas (de los Estados), entre los internautas. Aquí, todo el mundo puede obtener democráticamente la información y el conocimiento, sin importar dónde esté almacenado. Esto significa también una competencia entre todos los operadores económicos.</a:t>
            </a:r>
          </a:p>
          <a:p>
            <a:endParaRPr lang="es-ES" sz="1200" kern="1200" dirty="0">
              <a:solidFill>
                <a:schemeClr val="tx1"/>
              </a:solidFill>
              <a:latin typeface="+mn-lt"/>
              <a:ea typeface="MS PGothic" pitchFamily="34" charset="-128"/>
              <a:cs typeface="ＭＳ Ｐゴシック" charset="0"/>
            </a:endParaRPr>
          </a:p>
          <a:p>
            <a:pPr eaLnBrk="1" hangingPunct="1"/>
            <a:r>
              <a:rPr lang="es-ES" dirty="0"/>
              <a:t>Las distancias físicas se han acortado</a:t>
            </a:r>
          </a:p>
          <a:p>
            <a:pPr eaLnBrk="1" hangingPunct="1"/>
            <a:r>
              <a:rPr lang="es-ES" dirty="0"/>
              <a:t>Las fronteras políticas son indiferentes</a:t>
            </a:r>
          </a:p>
          <a:p>
            <a:pPr eaLnBrk="1" hangingPunct="1"/>
            <a:r>
              <a:rPr lang="es-ES" dirty="0"/>
              <a:t>La información se obtiene democrática y libremente</a:t>
            </a:r>
          </a:p>
          <a:p>
            <a:pPr eaLnBrk="1" hangingPunct="1"/>
            <a:r>
              <a:rPr lang="es-ES" dirty="0"/>
              <a:t>Competencia entre operadores económicos</a:t>
            </a:r>
          </a:p>
          <a:p>
            <a:pPr eaLnBrk="1" hangingPunct="1"/>
            <a:endParaRPr lang="es-ES" altLang="sr-Latn-RS" dirty="0"/>
          </a:p>
          <a:p>
            <a:pPr eaLnBrk="1" hangingPunct="1"/>
            <a:r>
              <a:rPr lang="es-ES" dirty="0"/>
              <a:t>La información es abierta</a:t>
            </a:r>
          </a:p>
          <a:p>
            <a:pPr lvl="1" eaLnBrk="1" hangingPunct="1"/>
            <a:r>
              <a:rPr lang="es-ES" dirty="0"/>
              <a:t>El ciberespacio es independiente</a:t>
            </a:r>
          </a:p>
          <a:p>
            <a:pPr lvl="1" eaLnBrk="1" hangingPunct="1"/>
            <a:r>
              <a:rPr lang="es-ES" dirty="0"/>
              <a:t>Anárquico e ingobernable</a:t>
            </a:r>
          </a:p>
          <a:p>
            <a:pPr lvl="1" eaLnBrk="1" hangingPunct="1"/>
            <a:r>
              <a:rPr lang="es-ES" dirty="0"/>
              <a:t>La gente puede expresarse.</a:t>
            </a:r>
            <a:endParaRPr lang="es-ES" altLang="sr-Latn-RS" dirty="0"/>
          </a:p>
          <a:p>
            <a:endParaRPr lang="es-ES"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s-ES" altLang="en-US"/>
          </a:p>
        </p:txBody>
      </p:sp>
    </p:spTree>
    <p:extLst>
      <p:ext uri="{BB962C8B-B14F-4D97-AF65-F5344CB8AC3E}">
        <p14:creationId xmlns:p14="http://schemas.microsoft.com/office/powerpoint/2010/main" val="22883158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correo electrónico enviado al autor -entre otros muchos similares</a:t>
            </a:r>
          </a:p>
          <a:p>
            <a:r>
              <a:rPr lang="es-ES" dirty="0"/>
              <a:t>Dirección de correo electrónico obtenida de alguna lista en línea - probablemente comprada en Internet o más probablemente en la Internet oscura</a:t>
            </a:r>
          </a:p>
          <a:p>
            <a:endParaRPr lang="es-ES" altLang="en-US" dirty="0"/>
          </a:p>
          <a:p>
            <a:r>
              <a:rPr lang="es-ES" dirty="0"/>
              <a:t>Impersonal</a:t>
            </a:r>
          </a:p>
          <a:p>
            <a:r>
              <a:rPr lang="es-ES" dirty="0"/>
              <a:t>Gramática deficiente</a:t>
            </a:r>
          </a:p>
          <a:p>
            <a:r>
              <a:rPr lang="es-ES" dirty="0"/>
              <a:t>Demasiado bueno para ser verdad: si parece que lo es, lo es. </a:t>
            </a:r>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105</a:t>
            </a:fld>
            <a:endParaRPr lang="es-ES" altLang="en-US"/>
          </a:p>
        </p:txBody>
      </p:sp>
    </p:spTree>
    <p:extLst>
      <p:ext uri="{BB962C8B-B14F-4D97-AF65-F5344CB8AC3E}">
        <p14:creationId xmlns:p14="http://schemas.microsoft.com/office/powerpoint/2010/main" val="40881650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Ejemplo de un correo electrónico de tipo extorsión - de nuevo enviado al autor de esta presentación. La */*estructura ayuda a contar la historia del correo electrónico de manera explícita</a:t>
            </a:r>
          </a:p>
          <a:p>
            <a:r>
              <a:rPr lang="es-ES" dirty="0"/>
              <a:t>Elemento de preocupación ….</a:t>
            </a:r>
          </a:p>
          <a:p>
            <a:r>
              <a:rPr lang="es-ES" dirty="0"/>
              <a:t>El título del correo electrónico - </a:t>
            </a:r>
            <a:r>
              <a:rPr lang="es-ES" dirty="0" err="1"/>
              <a:t>mgcameron</a:t>
            </a:r>
            <a:r>
              <a:rPr lang="es-ES" dirty="0"/>
              <a:t> - scott74</a:t>
            </a:r>
          </a:p>
          <a:p>
            <a:r>
              <a:rPr lang="es-ES" dirty="0"/>
              <a:t>Esta es la contraseña correcta de algunas cuentas que el autor utilizaba hace unos 10 años - ahora las ha cambiado todas. </a:t>
            </a:r>
          </a:p>
          <a:p>
            <a:r>
              <a:rPr lang="es-ES" dirty="0"/>
              <a:t>La contraseña se ha obtenido mediante alguna filtración de datos que luego se ha difundido en Internet - de nuevo probablemente en la Internet oscura</a:t>
            </a:r>
          </a:p>
          <a:p>
            <a:r>
              <a:rPr lang="es-ES" dirty="0"/>
              <a:t>ADVERTENCIA: UTILIZAR CONTRASEÑAS SEGURAS Y DIFERENTES CONTRASEÑAS PARA LAS CUENTAS EN LÍNEA</a:t>
            </a:r>
          </a:p>
          <a:p>
            <a:endParaRPr lang="es-ES" altLang="en-US" dirty="0"/>
          </a:p>
          <a:p>
            <a:r>
              <a:rPr lang="es-ES" dirty="0"/>
              <a:t>A continuación, el correo electrónico trata de extorsionar con criptomonedas, ya que se afirma que el autor había estado visitando un sitio porno y el remitente del correo electrónico había grabado no solo lo que estaba mirando, sino también lo que estaba haciendo mediante una cámara web.</a:t>
            </a:r>
          </a:p>
          <a:p>
            <a:endParaRPr lang="es-ES" altLang="en-US" dirty="0"/>
          </a:p>
          <a:p>
            <a:r>
              <a:rPr lang="es-ES" dirty="0"/>
              <a:t>Luego difundirán todo esto entre todos los amigos del autor</a:t>
            </a:r>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106</a:t>
            </a:fld>
            <a:endParaRPr lang="es-ES" altLang="en-US"/>
          </a:p>
        </p:txBody>
      </p:sp>
    </p:spTree>
    <p:extLst>
      <p:ext uri="{BB962C8B-B14F-4D97-AF65-F5344CB8AC3E}">
        <p14:creationId xmlns:p14="http://schemas.microsoft.com/office/powerpoint/2010/main" val="30320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107</a:t>
            </a:fld>
            <a:endParaRPr lang="es-ES" altLang="en-US"/>
          </a:p>
        </p:txBody>
      </p:sp>
    </p:spTree>
    <p:extLst>
      <p:ext uri="{BB962C8B-B14F-4D97-AF65-F5344CB8AC3E}">
        <p14:creationId xmlns:p14="http://schemas.microsoft.com/office/powerpoint/2010/main" val="42003320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108</a:t>
            </a:fld>
            <a:endParaRPr lang="es-ES" altLang="en-US"/>
          </a:p>
        </p:txBody>
      </p:sp>
    </p:spTree>
    <p:extLst>
      <p:ext uri="{BB962C8B-B14F-4D97-AF65-F5344CB8AC3E}">
        <p14:creationId xmlns:p14="http://schemas.microsoft.com/office/powerpoint/2010/main" val="4163109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fusión de los términos "malicioso" y "software" dio lugar a "malware", un término que se refiere genéricamente al software diseñado con el objetivo de acceder a un sistema informático sin el consentimiento del propietario o usuario, o con el objetivo de dañarlo. La víctima puede recibir el malware sin saberlo, a través de archivos adjuntos de correo electrónico o imágenes en los mensajes. </a:t>
            </a:r>
            <a:endParaRPr lang="es-ES" altLang="en-US" dirty="0"/>
          </a:p>
          <a:p>
            <a:r>
              <a:rPr lang="es-ES" dirty="0"/>
              <a:t> </a:t>
            </a:r>
            <a:endParaRPr lang="es-ES" altLang="en-US" dirty="0"/>
          </a:p>
          <a:p>
            <a:r>
              <a:rPr lang="es-ES" dirty="0"/>
              <a:t>Este software es normalmente hostil y se inserta en el ordenador de la víctima sin consentimiento y se crea para realizar funciones o actividades hostiles.</a:t>
            </a:r>
          </a:p>
          <a:p>
            <a:endParaRPr lang="es-ES" altLang="sr-Latn-RS" dirty="0"/>
          </a:p>
          <a:p>
            <a:r>
              <a:rPr lang="es-ES" dirty="0"/>
              <a:t>El Comité del Convenio sobre la Ciberdelincuencia (T-CY) publicó la Nota de orientación núm. 7 sobre malware https://rm.coe.int/CoERMPublicCommonSearchServices/DisplayDCTMContent?documentId=09000016802e70b4</a:t>
            </a:r>
          </a:p>
          <a:p>
            <a:endParaRPr lang="es-ES" altLang="sr-Latn-RS" dirty="0"/>
          </a:p>
          <a:p>
            <a:r>
              <a:rPr lang="es-ES" dirty="0"/>
              <a:t>Ejemplo de alcance del malware.</a:t>
            </a:r>
          </a:p>
          <a:p>
            <a:endParaRPr lang="es-ES" altLang="en-US" dirty="0"/>
          </a:p>
          <a:p>
            <a:r>
              <a:rPr lang="es-ES" dirty="0"/>
              <a:t>http://techliveinfo.com/wp-content/uploads/2015/09/How-to-identify-Malware-from-computer.jpg</a:t>
            </a:r>
          </a:p>
          <a:p>
            <a:endParaRPr lang="es-ES" altLang="sr-Latn-R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109</a:t>
            </a:fld>
            <a:endParaRPr lang="es-ES" altLang="en-US"/>
          </a:p>
        </p:txBody>
      </p:sp>
    </p:spTree>
    <p:extLst>
      <p:ext uri="{BB962C8B-B14F-4D97-AF65-F5344CB8AC3E}">
        <p14:creationId xmlns:p14="http://schemas.microsoft.com/office/powerpoint/2010/main" val="28004694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dirty="0"/>
              <a:t>Los virus son un ejemplo específico de malware. Normalmente, un virus es un software con la capacidad de replicarse de un archivo a otro y alojarse en un sistema concreto: un disco duro u otro dispositivo de almacenamiento de datos.  Normalmente, sólo se propaga cuando se copia o ejecuta el archivo infectado. Por supuesto, todo esto se realiza sin el consentimiento o incluso el conocimiento de la víctima y con el objetivo de causar daños en el sistema informático</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r>
              <a:rPr lang="es-ES" altLang="en-US" sz="1200" dirty="0"/>
              <a:t>Virus: llevan muchos años entre nosotros y se presentan de diversas formas.  Un virus llega a un ordenador y se replica en él propagándose a otros programas ejecutables en la memoria. La carga útil varía y puede eliminar archivos, dañar datos o impedir el acceso a la red, entre otras cosas.</a:t>
            </a:r>
          </a:p>
          <a:p>
            <a:r>
              <a:rPr lang="es-ES" altLang="en-US" sz="1200" dirty="0"/>
              <a:t>Los virus tipo macro afectan a los archivos que suelen crearse con las aplicaciones de Microsoft Office, como Word o Excel</a:t>
            </a:r>
          </a:p>
          <a:p>
            <a:r>
              <a:rPr lang="es-ES" altLang="en-US" sz="1200" dirty="0"/>
              <a:t>Los virus del sector de arranque modifican el sector de arranque del disco duro</a:t>
            </a:r>
          </a:p>
          <a:p>
            <a:r>
              <a:rPr lang="es-ES" altLang="en-US" sz="1200" dirty="0"/>
              <a:t>Los virus polimórficos cambian su apariencia después de cada infección para evadir los antivirus</a:t>
            </a:r>
          </a:p>
          <a:p>
            <a:r>
              <a:rPr lang="es-ES" altLang="en-US" sz="1200" dirty="0"/>
              <a:t>Los virus metamórficos se recompilan a sí mismos después de cada infección para evadir la detección</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110</a:t>
            </a:fld>
            <a:endParaRPr lang="es-ES" altLang="en-US"/>
          </a:p>
        </p:txBody>
      </p:sp>
    </p:spTree>
    <p:extLst>
      <p:ext uri="{BB962C8B-B14F-4D97-AF65-F5344CB8AC3E}">
        <p14:creationId xmlns:p14="http://schemas.microsoft.com/office/powerpoint/2010/main" val="27765465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Troyanos (caballos de Troya) es un nombre inspirado en el famoso caballo construido por el griego Odiseo y ofrecido a la ciudad de Troya para que abriera las puertas de ésta desde dentro. También es el nombre de un software malicioso que realiza funciones indeseables para el usuario, sin su conocimiento. Este tipo de malware puede provocar la destrucción de datos, desactivar el software de seguridad, facilitar el acceso remoto al ordenador (para permitir que alguien acceda al ordenador sin autorización) o descargar e instalar otro malware.</a:t>
            </a:r>
            <a:endParaRPr lang="es-ES" altLang="en-US" dirty="0"/>
          </a:p>
          <a:p>
            <a:r>
              <a:rPr lang="es-ES" dirty="0"/>
              <a:t> </a:t>
            </a:r>
            <a:endParaRPr lang="es-ES" altLang="en-US" dirty="0"/>
          </a:p>
          <a:p>
            <a:r>
              <a:rPr lang="es-ES" dirty="0"/>
              <a:t>Al igual que el famoso caballo original de la Guerra de Troya, este software está diseñado para abrir secretamente el ordenador para penetrar en él desde el exterior.</a:t>
            </a:r>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111</a:t>
            </a:fld>
            <a:endParaRPr lang="es-ES" altLang="en-US"/>
          </a:p>
        </p:txBody>
      </p:sp>
    </p:spTree>
    <p:extLst>
      <p:ext uri="{BB962C8B-B14F-4D97-AF65-F5344CB8AC3E}">
        <p14:creationId xmlns:p14="http://schemas.microsoft.com/office/powerpoint/2010/main" val="31288477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112</a:t>
            </a:fld>
            <a:endParaRPr lang="es-ES" altLang="en-US"/>
          </a:p>
        </p:txBody>
      </p:sp>
    </p:spTree>
    <p:extLst>
      <p:ext uri="{BB962C8B-B14F-4D97-AF65-F5344CB8AC3E}">
        <p14:creationId xmlns:p14="http://schemas.microsoft.com/office/powerpoint/2010/main" val="4477841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585858"/>
                </a:solidFill>
                <a:effectLst/>
                <a:latin typeface="Arial" panose="020B0604020202020204" pitchFamily="34" charset="0"/>
              </a:rPr>
              <a:t>Los gusanos pueden transmitirse a través de vulnerabilidades del software. O bien, los gusanos informáticos pueden llegar como archivos adjuntos en correos electrónicos de spam o mensajes instantáneos. Una vez abiertos, estos archivos pueden proporcionar un enlace a un sitio web malicioso o descargar automáticamente el gusano informático. Una vez instalado, el gusano se pone a actuar de forma silenciosa e infecta la máquina sin que el usuario lo sepa.</a:t>
            </a:r>
          </a:p>
          <a:p>
            <a:pPr algn="l"/>
            <a:r>
              <a:rPr lang="es-ES" b="0" i="0" dirty="0">
                <a:solidFill>
                  <a:srgbClr val="585858"/>
                </a:solidFill>
                <a:effectLst/>
                <a:latin typeface="Arial" panose="020B0604020202020204" pitchFamily="34" charset="0"/>
              </a:rPr>
              <a:t>Los gusanos pueden modificar y eliminar archivos, e incluso pueden inyectar software malicioso adicional en un ordenador.  A veces, el propósito de un gusano informático es sólo hacer copias de sí mismo una y otra vez, agotando los recursos del sistema, como el espacio del disco duro o el ancho de banda, al sobrecargar una red compartida.  Además de causar estragos en los recursos de un ordenador, los gusanos también pueden robar datos, instalar una puerta trasera y permitir a un pirata informático obtener el control de un ordenador y su configuración del sistema.</a:t>
            </a:r>
          </a:p>
          <a:p>
            <a:pPr algn="l"/>
            <a:endParaRPr lang="es-ES" b="0" i="0" dirty="0">
              <a:solidFill>
                <a:srgbClr val="585858"/>
              </a:solidFill>
              <a:effectLst/>
              <a:latin typeface="Arial" panose="020B0604020202020204" pitchFamily="34" charset="0"/>
            </a:endParaRPr>
          </a:p>
          <a:p>
            <a:pPr algn="l"/>
            <a:r>
              <a:rPr lang="es-ES" b="0" i="0" dirty="0">
                <a:solidFill>
                  <a:srgbClr val="585858"/>
                </a:solidFill>
                <a:effectLst/>
                <a:latin typeface="Arial" panose="020B0604020202020204" pitchFamily="34" charset="0"/>
              </a:rPr>
              <a:t>En julio de 2010, dos investigadores de seguridad descubrieron el primer gusano informático utilizado como ciberarma tras una larga serie de incidentes en Irán. Apodado "Stuxnet", este gusano parecía ser mucho más complejo que los gusanos que los investigadores estaban acostumbrados a ver. Esto atrajo el interés de destacados especialistas en seguridad de todo el mundo, como Liam </a:t>
            </a:r>
            <a:r>
              <a:rPr lang="es-ES" b="0" i="0" dirty="0" err="1">
                <a:solidFill>
                  <a:srgbClr val="585858"/>
                </a:solidFill>
                <a:effectLst/>
                <a:latin typeface="Arial" panose="020B0604020202020204" pitchFamily="34" charset="0"/>
              </a:rPr>
              <a:t>O'Murchu</a:t>
            </a:r>
            <a:r>
              <a:rPr lang="es-ES" b="0" i="0" dirty="0">
                <a:solidFill>
                  <a:srgbClr val="585858"/>
                </a:solidFill>
                <a:effectLst/>
                <a:latin typeface="Arial" panose="020B0604020202020204" pitchFamily="34" charset="0"/>
              </a:rPr>
              <a:t> y Eric </a:t>
            </a:r>
            <a:r>
              <a:rPr lang="es-ES" b="0" i="0" dirty="0" err="1">
                <a:solidFill>
                  <a:srgbClr val="585858"/>
                </a:solidFill>
                <a:effectLst/>
                <a:latin typeface="Arial" panose="020B0604020202020204" pitchFamily="34" charset="0"/>
              </a:rPr>
              <a:t>Chien</a:t>
            </a:r>
            <a:r>
              <a:rPr lang="es-ES" b="0" i="0" dirty="0">
                <a:solidFill>
                  <a:srgbClr val="585858"/>
                </a:solidFill>
                <a:effectLst/>
                <a:latin typeface="Arial" panose="020B0604020202020204" pitchFamily="34" charset="0"/>
              </a:rPr>
              <a:t>, del equipo Security </a:t>
            </a:r>
            <a:r>
              <a:rPr lang="es-ES" b="0" i="0" dirty="0" err="1">
                <a:solidFill>
                  <a:srgbClr val="585858"/>
                </a:solidFill>
                <a:effectLst/>
                <a:latin typeface="Arial" panose="020B0604020202020204" pitchFamily="34" charset="0"/>
              </a:rPr>
              <a:t>Technology</a:t>
            </a:r>
            <a:r>
              <a:rPr lang="es-ES" b="0" i="0" dirty="0">
                <a:solidFill>
                  <a:srgbClr val="585858"/>
                </a:solidFill>
                <a:effectLst/>
                <a:latin typeface="Arial" panose="020B0604020202020204" pitchFamily="34" charset="0"/>
              </a:rPr>
              <a:t> and Response (STAR) de Symantec. Su exhaustiva investigación les llevó a concluir que el gusano estaba siendo utilizado para atacar una central eléctrica iraní, con el objetivo final de sabotear la producción de armas nucleares. Aunque el ataque finalmente fracasó, este gusano informático sigue activo en el panorama de las amenazas en la actualidad.</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113</a:t>
            </a:fld>
            <a:endParaRPr lang="es-ES" altLang="en-US"/>
          </a:p>
        </p:txBody>
      </p:sp>
    </p:spTree>
    <p:extLst>
      <p:ext uri="{BB962C8B-B14F-4D97-AF65-F5344CB8AC3E}">
        <p14:creationId xmlns:p14="http://schemas.microsoft.com/office/powerpoint/2010/main" val="14844540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114</a:t>
            </a:fld>
            <a:endParaRPr lang="es-ES" altLang="en-US"/>
          </a:p>
        </p:txBody>
      </p:sp>
    </p:spTree>
    <p:extLst>
      <p:ext uri="{BB962C8B-B14F-4D97-AF65-F5344CB8AC3E}">
        <p14:creationId xmlns:p14="http://schemas.microsoft.com/office/powerpoint/2010/main" val="191093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kern="1200" dirty="0">
                <a:solidFill>
                  <a:schemeClr val="tx1"/>
                </a:solidFill>
                <a:latin typeface="+mn-lt"/>
              </a:rPr>
              <a:t>* Volveremos a ello en una próxima sesión</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r>
              <a:rPr lang="es-ES" dirty="0"/>
              <a:t>A medida que el uso de Internet llega a todos los lugares y a todas las personas del mundo, la delincuencia aumenta y los delincuentes descubren nuevas posibles actividades ilegales. Los delitos cometidos a través de las redes son los más transnacionales de todos. </a:t>
            </a:r>
            <a:endParaRPr lang="es-ES" altLang="en-US" dirty="0"/>
          </a:p>
          <a:p>
            <a:r>
              <a:rPr lang="es-ES" dirty="0"/>
              <a:t> </a:t>
            </a:r>
            <a:endParaRPr lang="es-ES" altLang="en-US" dirty="0"/>
          </a:p>
          <a:p>
            <a:r>
              <a:rPr lang="es-ES" dirty="0"/>
              <a:t>Esta naturaleza plantea dificultades particulares a quienes investigan estas actividades delictivas: al otro lado del mundo, las pruebas pueden desaparecer si no se conservan inmediatamente y los agentes de la ley deben respetar las fronteras políticas. Además, tienen que seguir los procedimientos legales y los canales públicos para solicitar asistencia internacional en las investigaciones criminales.  </a:t>
            </a:r>
          </a:p>
          <a:p>
            <a:endParaRPr lang="es-ES" altLang="en-US" dirty="0"/>
          </a:p>
          <a:p>
            <a:r>
              <a:rPr lang="es-ES" dirty="0"/>
              <a:t>Sin embargo, en los últimos años ha quedado claro que es necesario establecer nuevas formas de asistencia jurídica mutua rápida y expedita en asuntos penales relacionados con la ciberdelincuencia.</a:t>
            </a:r>
            <a:endParaRPr lang="es-ES" altLang="en-US" dirty="0"/>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171450" indent="-171450">
              <a:buFont typeface="Arial" panose="020B0604020202020204" pitchFamily="34" charset="0"/>
              <a:buChar cha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s-ES" altLang="en-US"/>
          </a:p>
        </p:txBody>
      </p:sp>
    </p:spTree>
    <p:extLst>
      <p:ext uri="{BB962C8B-B14F-4D97-AF65-F5344CB8AC3E}">
        <p14:creationId xmlns:p14="http://schemas.microsoft.com/office/powerpoint/2010/main" val="22179341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505050"/>
                </a:solidFill>
                <a:effectLst/>
                <a:latin typeface="Helvetica" panose="020B0604020202020204" pitchFamily="34" charset="0"/>
              </a:rPr>
              <a:t>Spyware - Algunos de los primeros spyware se limitaban a informar a los autores cada vez que se utilizaba el programa. Se trataba de una ayuda para el marketing o para controlar el uso con fines de concesión de licencias.</a:t>
            </a:r>
          </a:p>
          <a:p>
            <a:pPr algn="l"/>
            <a:r>
              <a:rPr lang="es-ES" b="0" i="0" dirty="0">
                <a:solidFill>
                  <a:srgbClr val="505050"/>
                </a:solidFill>
                <a:effectLst/>
                <a:latin typeface="Helvetica" panose="020B0604020202020204" pitchFamily="34" charset="0"/>
              </a:rPr>
              <a:t>Esto sigue siendo así, pero hoy en día muchos programas spyware están diseñados para robar información confidencial: nombres de usuario y contraseñas de sitios bancarios, cuentas de correo electrónico, sitios de redes sociales y juegos en línea.</a:t>
            </a:r>
          </a:p>
          <a:p>
            <a:pPr algn="l"/>
            <a:r>
              <a:rPr lang="es-ES" b="0" i="0" dirty="0">
                <a:solidFill>
                  <a:srgbClr val="505050"/>
                </a:solidFill>
                <a:effectLst/>
                <a:latin typeface="Helvetica" panose="020B0604020202020204" pitchFamily="34" charset="0"/>
              </a:rPr>
              <a:t>Es posible que una persona nunca sepa que tiene un programa spyware malicioso en su ordenador, ya que suele funcionar silenciosamente en segundo plano y la funcionalidad y calidad del programa pueden ser muy llamativas.  A menudo se distribuyen como "shareware" o "freeware" con mínimas restricciones de licencia para atrapar al mayor número de personas posible.</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115</a:t>
            </a:fld>
            <a:endParaRPr lang="es-ES" altLang="en-US"/>
          </a:p>
        </p:txBody>
      </p:sp>
    </p:spTree>
    <p:extLst>
      <p:ext uri="{BB962C8B-B14F-4D97-AF65-F5344CB8AC3E}">
        <p14:creationId xmlns:p14="http://schemas.microsoft.com/office/powerpoint/2010/main" val="30292570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505050"/>
                </a:solidFill>
                <a:effectLst/>
                <a:latin typeface="Helvetica" panose="020B0604020202020204" pitchFamily="34" charset="0"/>
              </a:rPr>
              <a:t>Spyware - Algunos de los primeros spyware se limitaban a informar a los autores cada vez que se utilizaba el programa. Se trataba de una ayuda para el marketing o para controlar el uso con fines de concesión de licencias.</a:t>
            </a:r>
          </a:p>
          <a:p>
            <a:pPr algn="l"/>
            <a:r>
              <a:rPr lang="es-ES" b="0" i="0" dirty="0">
                <a:solidFill>
                  <a:srgbClr val="505050"/>
                </a:solidFill>
                <a:effectLst/>
                <a:latin typeface="Helvetica" panose="020B0604020202020204" pitchFamily="34" charset="0"/>
              </a:rPr>
              <a:t>Esto sigue siendo así, pero hoy en día muchos programas spyware están diseñados para robar información confidencial: nombres de usuario y contraseñas de sitios bancarios, cuentas de correo electrónico, sitios de redes sociales y juegos en línea.</a:t>
            </a:r>
          </a:p>
          <a:p>
            <a:pPr algn="l"/>
            <a:r>
              <a:rPr lang="es-ES" b="0" i="0" dirty="0">
                <a:solidFill>
                  <a:srgbClr val="505050"/>
                </a:solidFill>
                <a:effectLst/>
                <a:latin typeface="Helvetica" panose="020B0604020202020204" pitchFamily="34" charset="0"/>
              </a:rPr>
              <a:t>Es posible que una persona nunca sepa que tiene un programa spyware malicioso en su ordenador, ya que suele funcionar silenciosamente en segundo plano y la funcionalidad y calidad del programa pueden ser muy llamativas. A menudo se distribuyen como "shareware" o "freeware" con mínimas restricciones de licencia para atrapar al mayor número de personas posible.</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116</a:t>
            </a:fld>
            <a:endParaRPr lang="es-ES" altLang="en-US"/>
          </a:p>
        </p:txBody>
      </p:sp>
    </p:spTree>
    <p:extLst>
      <p:ext uri="{BB962C8B-B14F-4D97-AF65-F5344CB8AC3E}">
        <p14:creationId xmlns:p14="http://schemas.microsoft.com/office/powerpoint/2010/main" val="30507715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b="0" i="0" dirty="0">
                <a:solidFill>
                  <a:srgbClr val="878787"/>
                </a:solidFill>
                <a:effectLst/>
                <a:latin typeface="arial" panose="020B0604020202020204" pitchFamily="34" charset="0"/>
              </a:rPr>
              <a:t>El malware de la vieja escuela escrito con fines gloriosos ha dado paso a una nueva era de "</a:t>
            </a:r>
            <a:r>
              <a:rPr lang="es-ES" b="0" i="0" dirty="0" err="1">
                <a:solidFill>
                  <a:srgbClr val="878787"/>
                </a:solidFill>
                <a:effectLst/>
                <a:latin typeface="arial" panose="020B0604020202020204" pitchFamily="34" charset="0"/>
              </a:rPr>
              <a:t>crimeware</a:t>
            </a:r>
            <a:r>
              <a:rPr lang="es-ES" b="0" i="0" dirty="0">
                <a:solidFill>
                  <a:srgbClr val="878787"/>
                </a:solidFill>
                <a:effectLst/>
                <a:latin typeface="arial" panose="020B0604020202020204" pitchFamily="34" charset="0"/>
              </a:rPr>
              <a:t>" diseñado para el envío de spam, </a:t>
            </a:r>
          </a:p>
          <a:p>
            <a:pPr marL="0" indent="0">
              <a:buFont typeface="Arial" panose="020B0604020202020204" pitchFamily="34" charset="0"/>
              <a:buNone/>
            </a:pPr>
            <a:endParaRPr lang="es-ES" b="0" i="0" dirty="0">
              <a:solidFill>
                <a:srgbClr val="878787"/>
              </a:solidFill>
              <a:effectLst/>
              <a:latin typeface="arial" panose="020B0604020202020204" pitchFamily="34" charset="0"/>
            </a:endParaRPr>
          </a:p>
          <a:p>
            <a:pPr marL="0" indent="0">
              <a:buFont typeface="Arial" panose="020B0604020202020204" pitchFamily="34" charset="0"/>
              <a:buNone/>
            </a:pPr>
            <a:r>
              <a:rPr lang="es-ES" b="0" i="0" dirty="0">
                <a:solidFill>
                  <a:srgbClr val="202122"/>
                </a:solidFill>
                <a:effectLst/>
                <a:latin typeface="Arial" panose="020B0604020202020204" pitchFamily="34" charset="0"/>
              </a:rPr>
              <a:t>El </a:t>
            </a:r>
            <a:r>
              <a:rPr lang="es-ES" b="0" i="0" dirty="0" err="1">
                <a:solidFill>
                  <a:srgbClr val="202122"/>
                </a:solidFill>
                <a:effectLst/>
                <a:latin typeface="Arial" panose="020B0604020202020204" pitchFamily="34" charset="0"/>
              </a:rPr>
              <a:t>crimeware</a:t>
            </a:r>
            <a:r>
              <a:rPr lang="es-ES" b="0" i="0" dirty="0">
                <a:solidFill>
                  <a:srgbClr val="202122"/>
                </a:solidFill>
                <a:effectLst/>
                <a:latin typeface="Arial" panose="020B0604020202020204" pitchFamily="34" charset="0"/>
              </a:rPr>
              <a:t> (a diferencia del </a:t>
            </a:r>
            <a:r>
              <a:rPr lang="es-ES" b="0" i="0" u="none" strike="noStrike" dirty="0">
                <a:solidFill>
                  <a:srgbClr val="0B0080"/>
                </a:solidFill>
                <a:effectLst/>
                <a:latin typeface="Arial" panose="020B0604020202020204" pitchFamily="34" charset="0"/>
                <a:hlinkClick r:id="rId3" tooltip="Spyware"/>
              </a:rPr>
              <a:t>spyware</a:t>
            </a:r>
            <a:r>
              <a:rPr lang="es-ES" b="0" i="0" dirty="0">
                <a:solidFill>
                  <a:srgbClr val="202122"/>
                </a:solidFill>
                <a:effectLst/>
                <a:latin typeface="Arial" panose="020B0604020202020204" pitchFamily="34" charset="0"/>
              </a:rPr>
              <a:t> y el </a:t>
            </a:r>
            <a:r>
              <a:rPr lang="es-ES" b="0" i="0" u="none" strike="noStrike" dirty="0">
                <a:solidFill>
                  <a:srgbClr val="0B0080"/>
                </a:solidFill>
                <a:effectLst/>
                <a:latin typeface="Arial" panose="020B0604020202020204" pitchFamily="34" charset="0"/>
                <a:hlinkClick r:id="rId4" tooltip="Adware"/>
              </a:rPr>
              <a:t>adware</a:t>
            </a:r>
            <a:r>
              <a:rPr lang="es-ES" b="0" i="0" dirty="0">
                <a:solidFill>
                  <a:srgbClr val="202122"/>
                </a:solidFill>
                <a:effectLst/>
                <a:latin typeface="Arial" panose="020B0604020202020204" pitchFamily="34" charset="0"/>
              </a:rPr>
              <a:t>) está diseñado para perpetrar el </a:t>
            </a:r>
            <a:r>
              <a:rPr lang="es-ES" b="0" i="0" u="none" strike="noStrike" dirty="0">
                <a:solidFill>
                  <a:srgbClr val="0B0080"/>
                </a:solidFill>
                <a:effectLst/>
                <a:latin typeface="Arial" panose="020B0604020202020204" pitchFamily="34" charset="0"/>
                <a:hlinkClick r:id="rId5" tooltip="Robo de identidad"/>
              </a:rPr>
              <a:t>robo de identidad</a:t>
            </a:r>
            <a:r>
              <a:rPr lang="es-ES" b="0" i="0" dirty="0">
                <a:solidFill>
                  <a:srgbClr val="202122"/>
                </a:solidFill>
                <a:effectLst/>
                <a:latin typeface="Arial" panose="020B0604020202020204" pitchFamily="34" charset="0"/>
              </a:rPr>
              <a:t> mediante </a:t>
            </a:r>
            <a:r>
              <a:rPr lang="es-ES" b="0" i="0" u="none" strike="noStrike" dirty="0">
                <a:solidFill>
                  <a:srgbClr val="0B0080"/>
                </a:solidFill>
                <a:effectLst/>
                <a:latin typeface="Arial" panose="020B0604020202020204" pitchFamily="34" charset="0"/>
                <a:hlinkClick r:id="rId6" tooltip="Ingeniería social (seguridad informática)"/>
              </a:rPr>
              <a:t>ingeniería social</a:t>
            </a:r>
            <a:r>
              <a:rPr lang="es-ES" b="0" i="0" dirty="0">
                <a:solidFill>
                  <a:srgbClr val="202122"/>
                </a:solidFill>
                <a:effectLst/>
                <a:latin typeface="Arial" panose="020B0604020202020204" pitchFamily="34" charset="0"/>
              </a:rPr>
              <a:t> o el sigilo técnico para acceder a las cuentas financieras y minoristas de un usuario de computadora con el fin de tomar fondos de esas cuentas o completar transacciones no autorizadas en nombre del ladrón cibernético. Alternativamente, el </a:t>
            </a:r>
            <a:r>
              <a:rPr lang="es-ES" b="0" i="0" dirty="0" err="1">
                <a:solidFill>
                  <a:srgbClr val="202122"/>
                </a:solidFill>
                <a:effectLst/>
                <a:latin typeface="Arial" panose="020B0604020202020204" pitchFamily="34" charset="0"/>
              </a:rPr>
              <a:t>crimeware</a:t>
            </a:r>
            <a:r>
              <a:rPr lang="es-ES" b="0" i="0" dirty="0">
                <a:solidFill>
                  <a:srgbClr val="202122"/>
                </a:solidFill>
                <a:effectLst/>
                <a:latin typeface="Arial" panose="020B0604020202020204" pitchFamily="34" charset="0"/>
              </a:rPr>
              <a:t> puede robar información corporativa </a:t>
            </a:r>
            <a:r>
              <a:rPr lang="es-ES" b="0" i="0" u="none" strike="noStrike" dirty="0">
                <a:solidFill>
                  <a:srgbClr val="0B0080"/>
                </a:solidFill>
                <a:effectLst/>
                <a:latin typeface="Arial" panose="020B0604020202020204" pitchFamily="34" charset="0"/>
                <a:hlinkClick r:id="rId7" tooltip="Confidencialidad"/>
              </a:rPr>
              <a:t>confidencial</a:t>
            </a:r>
            <a:r>
              <a:rPr lang="es-ES" b="0" i="0" dirty="0">
                <a:solidFill>
                  <a:srgbClr val="202122"/>
                </a:solidFill>
                <a:effectLst/>
                <a:latin typeface="Arial" panose="020B0604020202020204" pitchFamily="34" charset="0"/>
              </a:rPr>
              <a:t> o sensible. El </a:t>
            </a:r>
            <a:r>
              <a:rPr lang="es-ES" b="0" i="0" dirty="0" err="1">
                <a:solidFill>
                  <a:srgbClr val="202122"/>
                </a:solidFill>
                <a:effectLst/>
                <a:latin typeface="Arial" panose="020B0604020202020204" pitchFamily="34" charset="0"/>
              </a:rPr>
              <a:t>crimeware</a:t>
            </a:r>
            <a:r>
              <a:rPr lang="es-ES" b="0" i="0" dirty="0">
                <a:solidFill>
                  <a:srgbClr val="202122"/>
                </a:solidFill>
                <a:effectLst/>
                <a:latin typeface="Arial" panose="020B0604020202020204" pitchFamily="34" charset="0"/>
              </a:rPr>
              <a:t> representa un problema creciente en la </a:t>
            </a:r>
            <a:r>
              <a:rPr lang="es-ES" b="0" i="0" u="none" strike="noStrike" dirty="0">
                <a:solidFill>
                  <a:srgbClr val="0B0080"/>
                </a:solidFill>
                <a:effectLst/>
                <a:latin typeface="Arial" panose="020B0604020202020204" pitchFamily="34" charset="0"/>
                <a:hlinkClick r:id="rId8" tooltip="Seguridad de la red"/>
              </a:rPr>
              <a:t>seguridad de la red</a:t>
            </a:r>
            <a:r>
              <a:rPr lang="es-ES" b="0" i="0" dirty="0">
                <a:solidFill>
                  <a:srgbClr val="202122"/>
                </a:solidFill>
                <a:effectLst/>
                <a:latin typeface="Arial" panose="020B0604020202020204" pitchFamily="34" charset="0"/>
              </a:rPr>
              <a:t> ya que muchas amenazas de códigos maliciosos buscan robar información valiosa y confidencial.</a:t>
            </a: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117</a:t>
            </a:fld>
            <a:endParaRPr lang="es-ES" altLang="en-US"/>
          </a:p>
        </p:txBody>
      </p:sp>
    </p:spTree>
    <p:extLst>
      <p:ext uri="{BB962C8B-B14F-4D97-AF65-F5344CB8AC3E}">
        <p14:creationId xmlns:p14="http://schemas.microsoft.com/office/powerpoint/2010/main" val="42272370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El </a:t>
            </a:r>
            <a:r>
              <a:rPr lang="es-ES" b="0" i="0" u="none" strike="noStrike" dirty="0">
                <a:solidFill>
                  <a:srgbClr val="004DDC"/>
                </a:solidFill>
                <a:effectLst/>
                <a:latin typeface="Locator"/>
                <a:hlinkClick r:id="rId3"/>
              </a:rPr>
              <a:t>Adware</a:t>
            </a:r>
            <a:r>
              <a:rPr lang="es-ES" b="0" i="0" dirty="0">
                <a:solidFill>
                  <a:srgbClr val="141519"/>
                </a:solidFill>
                <a:effectLst/>
                <a:latin typeface="Locator"/>
              </a:rPr>
              <a:t> es un software no deseado diseñado para lanzar anuncios en la pantalla, normalmente dentro de un navegador web. Algunos profesionales de la seguridad lo consideran el precursor de los programas potencialmente no deseados (</a:t>
            </a:r>
            <a:r>
              <a:rPr lang="es-ES" b="0" i="0" u="none" strike="noStrike" dirty="0">
                <a:solidFill>
                  <a:srgbClr val="004DDC"/>
                </a:solidFill>
                <a:effectLst/>
                <a:latin typeface="Locator"/>
                <a:hlinkClick r:id="rId4"/>
              </a:rPr>
              <a:t>PUP</a:t>
            </a:r>
            <a:r>
              <a:rPr lang="es-ES" b="0" i="0" dirty="0">
                <a:solidFill>
                  <a:srgbClr val="141519"/>
                </a:solidFill>
                <a:effectLst/>
                <a:latin typeface="Locator"/>
              </a:rPr>
              <a:t>, por sus siglas en inglés). Por lo general, utiliza un método poco elegante para disfrazarse de legítimo, o se apoya en otro programa para engañar al usuario para que lo instale en su PC, tableta o dispositivo móvil.</a:t>
            </a: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118</a:t>
            </a:fld>
            <a:endParaRPr lang="es-ES" altLang="en-US"/>
          </a:p>
        </p:txBody>
      </p:sp>
    </p:spTree>
    <p:extLst>
      <p:ext uri="{BB962C8B-B14F-4D97-AF65-F5344CB8AC3E}">
        <p14:creationId xmlns:p14="http://schemas.microsoft.com/office/powerpoint/2010/main" val="10113381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tLang="en-US" sz="1200" dirty="0"/>
              <a:t>Puertas traseras: se refieren a los servicios que se ejecutan o a los puertos abiertos que permitirán a un usuario remoto conectarse y eludir los mecanismos de autenticación estándar</a:t>
            </a:r>
          </a:p>
          <a:p>
            <a:r>
              <a:rPr lang="es-ES" altLang="en-US" sz="1200" dirty="0"/>
              <a:t>Originalmente eran utilizadas por programadores y desarrolladores para permitirles el acceso a la depuración de nuevas aplicaciones</a:t>
            </a:r>
          </a:p>
          <a:p>
            <a:r>
              <a:rPr lang="es-ES" altLang="en-US" sz="1200" dirty="0"/>
              <a:t>Las puertas traseras, como la utilidad </a:t>
            </a:r>
            <a:r>
              <a:rPr lang="es-ES" altLang="en-US" sz="1200" dirty="0" err="1"/>
              <a:t>Netcat</a:t>
            </a:r>
            <a:r>
              <a:rPr lang="es-ES" altLang="en-US" sz="1200" dirty="0"/>
              <a:t>, permiten ahora la conectividad remota en la que un usuario malintencionado podría hacer lo que quisiera en un ordenador sin que el usuario conectado se diera cuenta del acceso remoto. </a:t>
            </a:r>
          </a:p>
          <a:p>
            <a:r>
              <a:rPr lang="es-ES" altLang="en-US" sz="1200" dirty="0"/>
              <a:t>Normalmente lo utilizan los hackers para poder volver a un ordenador después de haber conseguido el acceso inicial</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119</a:t>
            </a:fld>
            <a:endParaRPr lang="es-ES" altLang="en-US"/>
          </a:p>
        </p:txBody>
      </p:sp>
    </p:spTree>
    <p:extLst>
      <p:ext uri="{BB962C8B-B14F-4D97-AF65-F5344CB8AC3E}">
        <p14:creationId xmlns:p14="http://schemas.microsoft.com/office/powerpoint/2010/main" val="14809933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120</a:t>
            </a:fld>
            <a:endParaRPr lang="es-ES" altLang="en-US"/>
          </a:p>
        </p:txBody>
      </p:sp>
    </p:spTree>
    <p:extLst>
      <p:ext uri="{BB962C8B-B14F-4D97-AF65-F5344CB8AC3E}">
        <p14:creationId xmlns:p14="http://schemas.microsoft.com/office/powerpoint/2010/main" val="9074833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kern="1200" dirty="0">
                <a:solidFill>
                  <a:schemeClr val="tx1"/>
                </a:solidFill>
                <a:latin typeface="+mn-lt"/>
              </a:rPr>
              <a:t>Este gráfico corresponde al dispositivo utilizado para acceder a Internet - publicado el 25 de mayo de 2020 - Reino Unido.</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es-ES" sz="1200" kern="1200" dirty="0">
                <a:solidFill>
                  <a:schemeClr val="tx1"/>
                </a:solidFill>
                <a:latin typeface="+mn-lt"/>
              </a:rPr>
              <a:t>Si tenemos en cuenta otros países, tienen tendencias similares en términos de uso</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es-ES" sz="1200" kern="1200" dirty="0">
                <a:solidFill>
                  <a:schemeClr val="tx1"/>
                </a:solidFill>
                <a:latin typeface="+mn-lt"/>
              </a:rPr>
              <a:t>Por lo tanto, el mayor objetivo de la ciberdelincuencia son los teléfonos inteligentes</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es-ES" sz="1200" kern="1200" dirty="0">
                <a:solidFill>
                  <a:schemeClr val="tx1"/>
                </a:solidFill>
                <a:latin typeface="+mn-lt"/>
              </a:rPr>
              <a:t>A PARTIR DE ESTE PUNTO, SE INVITA AL FORMADOR A QUE AÑADA ESTUDIOS DE CASOS/EXPERIENCIAS PROPIOS PARA CONTRIBUIR AL APRENDIZAJE DE LOS DELEGADOS</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121</a:t>
            </a:fld>
            <a:endParaRPr lang="es-ES" altLang="en-US"/>
          </a:p>
        </p:txBody>
      </p:sp>
    </p:spTree>
    <p:extLst>
      <p:ext uri="{BB962C8B-B14F-4D97-AF65-F5344CB8AC3E}">
        <p14:creationId xmlns:p14="http://schemas.microsoft.com/office/powerpoint/2010/main" val="39329691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b="0" i="0" dirty="0">
                <a:solidFill>
                  <a:srgbClr val="222222"/>
                </a:solidFill>
                <a:effectLst/>
                <a:latin typeface="arial" panose="020B0604020202020204" pitchFamily="34" charset="0"/>
              </a:rPr>
              <a:t>Actualmente hay </a:t>
            </a:r>
            <a:r>
              <a:rPr lang="es-ES" b="1" i="0" dirty="0">
                <a:solidFill>
                  <a:srgbClr val="222222"/>
                </a:solidFill>
                <a:effectLst/>
                <a:latin typeface="arial" panose="020B0604020202020204" pitchFamily="34" charset="0"/>
              </a:rPr>
              <a:t>5.150 millones</a:t>
            </a:r>
            <a:r>
              <a:rPr lang="es-ES" b="0" i="0" dirty="0">
                <a:solidFill>
                  <a:srgbClr val="222222"/>
                </a:solidFill>
                <a:effectLst/>
                <a:latin typeface="arial" panose="020B0604020202020204" pitchFamily="34" charset="0"/>
              </a:rPr>
              <a:t> de usuarios de teléfonos móviles en el mundo, según los últimos datos de GSMA </a:t>
            </a:r>
            <a:r>
              <a:rPr lang="es-ES" b="0" i="0" dirty="0" err="1">
                <a:solidFill>
                  <a:srgbClr val="222222"/>
                </a:solidFill>
                <a:effectLst/>
                <a:latin typeface="arial" panose="020B0604020202020204" pitchFamily="34" charset="0"/>
              </a:rPr>
              <a:t>Intelligence</a:t>
            </a:r>
            <a:r>
              <a:rPr lang="es-ES" b="0" i="0" dirty="0">
                <a:solidFill>
                  <a:srgbClr val="222222"/>
                </a:solidFill>
                <a:effectLst/>
                <a:latin typeface="arial" panose="020B0604020202020204" pitchFamily="34" charset="0"/>
              </a:rPr>
              <a:t>. El número total de usuarios únicos de móviles en el mundo creció en 121 millones en los últimos 12 meses. – datareportal.com</a:t>
            </a:r>
          </a:p>
          <a:p>
            <a:pPr marL="0" indent="0">
              <a:buFont typeface="Arial" panose="020B0604020202020204" pitchFamily="34" charset="0"/>
              <a:buNone/>
            </a:pPr>
            <a:endParaRPr lang="es-ES" sz="1200" b="0" i="0" kern="1200" dirty="0">
              <a:solidFill>
                <a:srgbClr val="222222"/>
              </a:solidFill>
              <a:effectLst/>
              <a:latin typeface="arial" panose="020B0604020202020204" pitchFamily="34" charset="0"/>
              <a:ea typeface="MS PGothic" pitchFamily="34" charset="-128"/>
              <a:cs typeface="ＭＳ Ｐゴシック" charset="0"/>
            </a:endParaRPr>
          </a:p>
          <a:p>
            <a:pPr marL="0" indent="0">
              <a:buFont typeface="Arial" panose="020B0604020202020204" pitchFamily="34" charset="0"/>
              <a:buNone/>
            </a:pPr>
            <a:r>
              <a:rPr lang="es-ES" b="0" i="0" dirty="0">
                <a:solidFill>
                  <a:srgbClr val="3A3A3A"/>
                </a:solidFill>
                <a:effectLst/>
                <a:latin typeface="Montserrat" panose="00000500000000000000" pitchFamily="2" charset="0"/>
              </a:rPr>
              <a:t>Según Statista, el número actual de usuarios de teléfonos inteligentes en el mundo es de 3.500 millones, lo que significa que el 44,85% de la población mundial posee uno de estos teléfonos. Esta cifra ha aumentado considerablemente con respecto a 2016, cuando solo había 2.500 millones de usuarios, el 33,58% de la población mundial de ese año. (Fuente: </a:t>
            </a:r>
            <a:r>
              <a:rPr lang="es-ES" b="0" i="0" u="sng" dirty="0">
                <a:solidFill>
                  <a:srgbClr val="1B938F"/>
                </a:solidFill>
                <a:effectLst/>
                <a:latin typeface="Montserrat" panose="00000500000000000000" pitchFamily="2" charset="0"/>
                <a:hlinkClick r:id="rId3"/>
              </a:rPr>
              <a:t>https://www.bankmycell.com/blog/how-many-phones-are-in-the-world</a:t>
            </a:r>
            <a:r>
              <a:rPr lang="es-ES" b="0" i="0" dirty="0">
                <a:solidFill>
                  <a:srgbClr val="3A3A3A"/>
                </a:solidFill>
                <a:effectLst/>
                <a:latin typeface="Montserrat" panose="00000500000000000000" pitchFamily="2" charset="0"/>
              </a:rPr>
              <a:t>)</a:t>
            </a:r>
          </a:p>
          <a:p>
            <a:pPr marL="0" indent="0">
              <a:buFont typeface="Arial" panose="020B0604020202020204" pitchFamily="34" charset="0"/>
              <a:buNone/>
            </a:pPr>
            <a:endParaRPr lang="es-ES" sz="1200" b="0" i="0" kern="1200" dirty="0">
              <a:solidFill>
                <a:srgbClr val="3A3A3A"/>
              </a:solidFill>
              <a:effectLst/>
              <a:latin typeface="Montserrat" panose="00000500000000000000" pitchFamily="2" charset="0"/>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La instalación de aplicaciones no verificadas procedentes de mercados no oficiales (el ejemplo de la imagen) podría llevar fácilmente a la instalación de código malicioso en el teléfono, que podría utilizarse de varias maneras (para implementar un </a:t>
            </a:r>
            <a:r>
              <a:rPr lang="es-ES" dirty="0" err="1"/>
              <a:t>ransomware</a:t>
            </a:r>
            <a:r>
              <a:rPr lang="es-ES" dirty="0"/>
              <a:t>, para espiar datos personales, para interceptar credenciales de aplicaciones bancarias móviles, para grabar voz/vídeo del propietario sin su consentimiento, para lanzar ataques hacia otros dispositivos/sistemas informáticos, etc.)</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122</a:t>
            </a:fld>
            <a:endParaRPr lang="es-ES" altLang="en-US"/>
          </a:p>
        </p:txBody>
      </p:sp>
    </p:spTree>
    <p:extLst>
      <p:ext uri="{BB962C8B-B14F-4D97-AF65-F5344CB8AC3E}">
        <p14:creationId xmlns:p14="http://schemas.microsoft.com/office/powerpoint/2010/main" val="14011495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rPr>
              <a:t>Uno de los vectores de ataque más comunes a los teléfonos inteligentes está relacionado con la navegación insegura (phishing, </a:t>
            </a:r>
            <a:r>
              <a:rPr lang="es-ES" sz="1200" b="0" i="0" kern="1200" dirty="0" err="1">
                <a:solidFill>
                  <a:schemeClr val="tx1"/>
                </a:solidFill>
                <a:effectLst/>
                <a:latin typeface="+mn-lt"/>
              </a:rPr>
              <a:t>spear</a:t>
            </a:r>
            <a:r>
              <a:rPr lang="es-ES" sz="1200" b="0" i="0" kern="1200" dirty="0">
                <a:solidFill>
                  <a:schemeClr val="tx1"/>
                </a:solidFill>
                <a:effectLst/>
                <a:latin typeface="+mn-lt"/>
              </a:rPr>
              <a:t> phishing, malware). Más del 60% de los fraudes en línea se realizan a través de plataformas móviles, según RSA, y el </a:t>
            </a:r>
            <a:r>
              <a:rPr lang="es-ES" sz="1200" b="0" i="0" u="none" strike="noStrike" kern="1200" dirty="0">
                <a:solidFill>
                  <a:schemeClr val="tx1"/>
                </a:solidFill>
                <a:effectLst/>
                <a:latin typeface="+mn-lt"/>
                <a:hlinkClick r:id="rId3"/>
              </a:rPr>
              <a:t>80% de los fraudes a través de móviles</a:t>
            </a:r>
            <a:r>
              <a:rPr lang="es-ES" sz="1200" b="0" i="0" kern="1200" dirty="0">
                <a:solidFill>
                  <a:schemeClr val="tx1"/>
                </a:solidFill>
                <a:effectLst/>
                <a:latin typeface="+mn-lt"/>
              </a:rPr>
              <a:t> se realizan mediante aplicaciones móviles en lugar de navegadores web móviles.</a:t>
            </a:r>
          </a:p>
          <a:p>
            <a:r>
              <a:rPr lang="es-ES" sz="1200" b="0" i="0" kern="1200" dirty="0">
                <a:solidFill>
                  <a:schemeClr val="tx1"/>
                </a:solidFill>
                <a:effectLst/>
                <a:latin typeface="+mn-lt"/>
              </a:rPr>
              <a:t>Como la mayoría de las personas utilizan sus teléfonos para gestionar operaciones financieras o manejar datos sensibles fuera de la seguridad de su red doméstica, esto se convierte en una amenaza importante.  El hecho de que los usuarios suelan tener toda su información en el teléfono y que los teléfonos inteligentes se utilicen ahora para la autenticación de dos factores -una de las herramientas de ciberseguridad más utilizadas- aumenta el riesgo de seguridad en caso de pérdida o robo del dispositivo.</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123</a:t>
            </a:fld>
            <a:endParaRPr lang="es-ES" altLang="en-US"/>
          </a:p>
        </p:txBody>
      </p:sp>
    </p:spTree>
    <p:extLst>
      <p:ext uri="{BB962C8B-B14F-4D97-AF65-F5344CB8AC3E}">
        <p14:creationId xmlns:p14="http://schemas.microsoft.com/office/powerpoint/2010/main" val="2429667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b="0" i="0" dirty="0">
                <a:solidFill>
                  <a:srgbClr val="253147"/>
                </a:solidFill>
                <a:effectLst/>
                <a:latin typeface="Nunito Sans"/>
              </a:rPr>
              <a:t>Las estafas por correo electrónico son uno de los métodos de ciberdelincuencia más frecuentes. ¿Cuántas viudas de Nigeria le han pedido ayuda hasta ahora? De eso estamos hablando.  Según las </a:t>
            </a:r>
            <a:r>
              <a:rPr lang="es-ES" b="0" i="0" u="none" strike="noStrike" dirty="0">
                <a:solidFill>
                  <a:srgbClr val="29ABE2"/>
                </a:solidFill>
                <a:effectLst/>
                <a:latin typeface="Nunito Sans"/>
                <a:hlinkClick r:id="rId3"/>
              </a:rPr>
              <a:t>estadísticas y datos cibernéticos de EY</a:t>
            </a:r>
            <a:r>
              <a:rPr lang="es-ES" b="0" i="0" dirty="0">
                <a:solidFill>
                  <a:srgbClr val="253147"/>
                </a:solidFill>
                <a:effectLst/>
                <a:latin typeface="Nunito Sans"/>
              </a:rPr>
              <a:t>, cada día se envían alrededor de 6.500 millones de correos electrónicos basura.</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s-E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b="0" i="0" dirty="0">
                <a:solidFill>
                  <a:srgbClr val="253147"/>
                </a:solidFill>
                <a:effectLst/>
                <a:latin typeface="Nunito Sans"/>
              </a:rPr>
              <a:t>Las campañas de phishing son fáciles de realizar, lo que explica su frecuencia. En el informe Verizon 2018 Data </a:t>
            </a:r>
            <a:r>
              <a:rPr lang="es-ES" b="0" i="0" dirty="0" err="1">
                <a:solidFill>
                  <a:srgbClr val="253147"/>
                </a:solidFill>
                <a:effectLst/>
                <a:latin typeface="Nunito Sans"/>
              </a:rPr>
              <a:t>Breach</a:t>
            </a:r>
            <a:r>
              <a:rPr lang="es-ES" b="0" i="0" dirty="0">
                <a:solidFill>
                  <a:srgbClr val="253147"/>
                </a:solidFill>
                <a:effectLst/>
                <a:latin typeface="Nunito Sans"/>
              </a:rPr>
              <a:t> </a:t>
            </a:r>
            <a:r>
              <a:rPr lang="es-ES" b="0" i="0" dirty="0" err="1">
                <a:solidFill>
                  <a:srgbClr val="253147"/>
                </a:solidFill>
                <a:effectLst/>
                <a:latin typeface="Nunito Sans"/>
              </a:rPr>
              <a:t>Investigation</a:t>
            </a:r>
            <a:r>
              <a:rPr lang="es-ES" b="0" i="0" dirty="0">
                <a:solidFill>
                  <a:srgbClr val="253147"/>
                </a:solidFill>
                <a:effectLst/>
                <a:latin typeface="Nunito Sans"/>
              </a:rPr>
              <a:t> se explica que el phishing es uno de los </a:t>
            </a:r>
            <a:r>
              <a:rPr lang="es-ES" b="0" i="0" u="none" strike="noStrike" dirty="0">
                <a:solidFill>
                  <a:srgbClr val="29ABE2"/>
                </a:solidFill>
                <a:effectLst/>
                <a:latin typeface="Nunito Sans"/>
                <a:hlinkClick r:id="rId4"/>
              </a:rPr>
              <a:t>métodos de ataque más comunes</a:t>
            </a:r>
            <a:r>
              <a:rPr lang="es-ES" b="0" i="0" dirty="0">
                <a:solidFill>
                  <a:srgbClr val="253147"/>
                </a:solidFill>
                <a:effectLst/>
                <a:latin typeface="Nunito Sans"/>
              </a:rPr>
              <a:t>.</a:t>
            </a:r>
            <a:endParaRPr lang="es-E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124</a:t>
            </a:fld>
            <a:endParaRPr lang="es-ES" altLang="en-US"/>
          </a:p>
        </p:txBody>
      </p:sp>
    </p:spTree>
    <p:extLst>
      <p:ext uri="{BB962C8B-B14F-4D97-AF65-F5344CB8AC3E}">
        <p14:creationId xmlns:p14="http://schemas.microsoft.com/office/powerpoint/2010/main" val="424642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En este contexto, el enfoque internacional es esencial. El enfoque multinacional o internacional es más rico que un mero enfoque nacional o incluso regional y la comprensión global del fenómeno aporta una dimensión más amplia. La cooperación internacional entre los organismos encargados de la aplicación de la ley -dentro de la policía o entre las fiscalías- es crucial para lograr resultados en las investigaciones penales.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s-ES" alt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Las sociedades modernas dependen de las tecnologías de la información. Los Estados, los ciudadanos y las economías están actualmente conectados a Internet.  Este es un campo muy fértil para nuevas actividades ilegales emergentes, dentro de las redes de comunicación, utilizando las redes o contra ellas. </a:t>
            </a:r>
            <a:endParaRPr lang="es-ES" alt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hr-HR"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s-ES" altLang="en-US"/>
          </a:p>
        </p:txBody>
      </p:sp>
    </p:spTree>
    <p:extLst>
      <p:ext uri="{BB962C8B-B14F-4D97-AF65-F5344CB8AC3E}">
        <p14:creationId xmlns:p14="http://schemas.microsoft.com/office/powerpoint/2010/main" val="19973317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b="0" i="0" dirty="0">
                <a:solidFill>
                  <a:srgbClr val="253147"/>
                </a:solidFill>
                <a:effectLst/>
                <a:latin typeface="Nunito Sans"/>
              </a:rPr>
              <a:t>Las estafas por correo electrónico son uno de los métodos de ciberdelincuencia más frecuentes. ¿Cuántas viudas de Nigeria le han pedido ayuda hasta ahora? De eso estamos hablando. Según las </a:t>
            </a:r>
            <a:r>
              <a:rPr lang="es-ES" b="0" i="0" u="none" strike="noStrike" dirty="0">
                <a:solidFill>
                  <a:srgbClr val="29ABE2"/>
                </a:solidFill>
                <a:effectLst/>
                <a:latin typeface="Nunito Sans"/>
                <a:hlinkClick r:id="rId3"/>
              </a:rPr>
              <a:t>estadísticas y datos cibernéticos de EY</a:t>
            </a:r>
            <a:r>
              <a:rPr lang="es-ES" b="0" i="0" dirty="0">
                <a:solidFill>
                  <a:srgbClr val="253147"/>
                </a:solidFill>
                <a:effectLst/>
                <a:latin typeface="Nunito Sans"/>
              </a:rPr>
              <a:t>, cada día se envían alrededor de 6.500 millones de correos electrónicos basura.</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s-E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b="0" i="0" dirty="0">
                <a:solidFill>
                  <a:srgbClr val="253147"/>
                </a:solidFill>
                <a:effectLst/>
                <a:latin typeface="Nunito Sans"/>
              </a:rPr>
              <a:t>Las campañas de phishing son fáciles de realizar, lo que explica su frecuencia. En el informe Verizon 2018 Data </a:t>
            </a:r>
            <a:r>
              <a:rPr lang="es-ES" b="0" i="0" dirty="0" err="1">
                <a:solidFill>
                  <a:srgbClr val="253147"/>
                </a:solidFill>
                <a:effectLst/>
                <a:latin typeface="Nunito Sans"/>
              </a:rPr>
              <a:t>Breach</a:t>
            </a:r>
            <a:r>
              <a:rPr lang="es-ES" b="0" i="0" dirty="0">
                <a:solidFill>
                  <a:srgbClr val="253147"/>
                </a:solidFill>
                <a:effectLst/>
                <a:latin typeface="Nunito Sans"/>
              </a:rPr>
              <a:t> </a:t>
            </a:r>
            <a:r>
              <a:rPr lang="es-ES" b="0" i="0" dirty="0" err="1">
                <a:solidFill>
                  <a:srgbClr val="253147"/>
                </a:solidFill>
                <a:effectLst/>
                <a:latin typeface="Nunito Sans"/>
              </a:rPr>
              <a:t>Investigation</a:t>
            </a:r>
            <a:r>
              <a:rPr lang="es-ES" b="0" i="0" dirty="0">
                <a:solidFill>
                  <a:srgbClr val="253147"/>
                </a:solidFill>
                <a:effectLst/>
                <a:latin typeface="Nunito Sans"/>
              </a:rPr>
              <a:t> se explica que el phishing es uno de los </a:t>
            </a:r>
            <a:r>
              <a:rPr lang="es-ES" b="0" i="0" u="none" strike="noStrike" dirty="0">
                <a:solidFill>
                  <a:srgbClr val="29ABE2"/>
                </a:solidFill>
                <a:effectLst/>
                <a:latin typeface="Nunito Sans"/>
                <a:hlinkClick r:id="rId4"/>
              </a:rPr>
              <a:t>métodos de ataque más comunes</a:t>
            </a:r>
            <a:r>
              <a:rPr lang="es-ES" b="0" i="0" dirty="0">
                <a:solidFill>
                  <a:srgbClr val="253147"/>
                </a:solidFill>
                <a:effectLst/>
                <a:latin typeface="Nunito Sans"/>
              </a:rPr>
              <a:t>.</a:t>
            </a:r>
            <a:endParaRPr lang="es-E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125</a:t>
            </a:fld>
            <a:endParaRPr lang="es-ES" altLang="en-US"/>
          </a:p>
        </p:txBody>
      </p:sp>
    </p:spTree>
    <p:extLst>
      <p:ext uri="{BB962C8B-B14F-4D97-AF65-F5344CB8AC3E}">
        <p14:creationId xmlns:p14="http://schemas.microsoft.com/office/powerpoint/2010/main" val="38509427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malware bancario y los troyanos intervienen en gran medida dentro de los vectores modernos de la ciberdelincuencia En algunas diapositivas anteriores se trató esta cuestión.
</a:t>
            </a:r>
            <a:br>
              <a:rPr lang="es-ES" dirty="0"/>
            </a:br>
            <a:endParaRPr lang="es-ES" dirty="0"/>
          </a:p>
          <a:p>
            <a:endParaRPr lang="es-ES" altLang="en-US" dirty="0"/>
          </a:p>
          <a:p>
            <a:r>
              <a:rPr lang="es-ES" dirty="0"/>
              <a:t>En la diapositiva se citan algunas de las familias de malware bancario más conocidas (Zeus, </a:t>
            </a:r>
            <a:r>
              <a:rPr lang="es-ES" dirty="0" err="1"/>
              <a:t>Citadel</a:t>
            </a:r>
            <a:r>
              <a:rPr lang="es-ES" dirty="0"/>
              <a:t>, </a:t>
            </a:r>
            <a:r>
              <a:rPr lang="es-ES" dirty="0" err="1"/>
              <a:t>SpyEye</a:t>
            </a:r>
            <a:r>
              <a:rPr lang="es-ES" dirty="0"/>
              <a:t>)</a:t>
            </a:r>
          </a:p>
          <a:p>
            <a:endParaRPr lang="es-ES" altLang="en-US" dirty="0"/>
          </a:p>
          <a:p>
            <a:r>
              <a:rPr lang="es-ES" dirty="0"/>
              <a:t>El </a:t>
            </a:r>
            <a:r>
              <a:rPr lang="es-ES" dirty="0" err="1"/>
              <a:t>ransomware</a:t>
            </a:r>
            <a:r>
              <a:rPr lang="es-ES" dirty="0"/>
              <a:t> ya se ha explicado antes</a:t>
            </a:r>
          </a:p>
          <a:p>
            <a:endParaRPr lang="es-ES" altLang="en-US" dirty="0"/>
          </a:p>
          <a:p>
            <a:r>
              <a:rPr lang="es-ES" dirty="0"/>
              <a:t>El fraude con tarjetas de crédito debe entenderse como la recopilación fraudulenta de información de tarjetas de crédito a través de la web, lo que puede ocurrir tanto con técnicas de ingeniería social (atrayendo al usuario para que revele sus credenciales mediante la presentación de solicitudes falsas) como mediante la instalación de un código malicioso adecuado, y el consiguiente uso no autorizado en Internet para adquirir bienes y servicios.</a:t>
            </a:r>
          </a:p>
          <a:p>
            <a:endParaRPr lang="es-ES" altLang="en-US" dirty="0"/>
          </a:p>
          <a:p>
            <a:r>
              <a:rPr lang="es-ES" dirty="0"/>
              <a:t>Business email </a:t>
            </a:r>
            <a:r>
              <a:rPr lang="es-ES" dirty="0" err="1"/>
              <a:t>compromise</a:t>
            </a:r>
            <a:r>
              <a:rPr lang="es-ES" dirty="0"/>
              <a:t>: el atacante utiliza la identidad de alguien en una red corporativa para enviar un correo electrónico falsificado y engañar al objetivo o los objetivos para que envíen dinero a la cuenta del atacante.</a:t>
            </a:r>
          </a:p>
          <a:p>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126</a:t>
            </a:fld>
            <a:endParaRPr lang="es-ES" altLang="en-US"/>
          </a:p>
        </p:txBody>
      </p:sp>
    </p:spTree>
    <p:extLst>
      <p:ext uri="{BB962C8B-B14F-4D97-AF65-F5344CB8AC3E}">
        <p14:creationId xmlns:p14="http://schemas.microsoft.com/office/powerpoint/2010/main" val="19652680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malware bancario y los troyanos intervienen en gran medida dentro de los vectores modernos de la ciberdelincuencia En algunas diapositivas anteriores se trató esta cuestión.</a:t>
            </a:r>
          </a:p>
          <a:p>
            <a:endParaRPr lang="es-ES" altLang="en-US" dirty="0"/>
          </a:p>
          <a:p>
            <a:r>
              <a:rPr lang="es-ES" dirty="0"/>
              <a:t>En la diapositiva se citan algunas de las familias de malware bancario más conocidas (Zeus, </a:t>
            </a:r>
            <a:r>
              <a:rPr lang="es-ES" dirty="0" err="1"/>
              <a:t>Citadel</a:t>
            </a:r>
            <a:r>
              <a:rPr lang="es-ES" dirty="0"/>
              <a:t>, </a:t>
            </a:r>
            <a:r>
              <a:rPr lang="es-ES" dirty="0" err="1"/>
              <a:t>SpyEye</a:t>
            </a:r>
            <a:r>
              <a:rPr lang="es-ES" dirty="0"/>
              <a:t>)</a:t>
            </a:r>
          </a:p>
          <a:p>
            <a:endParaRPr lang="es-ES" altLang="en-US" dirty="0"/>
          </a:p>
          <a:p>
            <a:r>
              <a:rPr lang="es-ES" dirty="0"/>
              <a:t>El </a:t>
            </a:r>
            <a:r>
              <a:rPr lang="es-ES" dirty="0" err="1"/>
              <a:t>ransomware</a:t>
            </a:r>
            <a:r>
              <a:rPr lang="es-ES" dirty="0"/>
              <a:t> ya se ha explicado antes</a:t>
            </a:r>
          </a:p>
          <a:p>
            <a:endParaRPr lang="es-ES" altLang="en-US" dirty="0"/>
          </a:p>
          <a:p>
            <a:r>
              <a:rPr lang="es-ES" dirty="0"/>
              <a:t>El fraude con tarjetas de crédito debe entenderse como la recopilación fraudulenta de información de tarjetas de crédito a través de la web, lo que puede ocurrir tanto con técnicas de ingeniería social (atrayendo al usuario para que revele sus credenciales mediante la presentación de solicitudes falsas) como mediante la instalación de un código malicioso adecuado, y el consiguiente uso no autorizado en Internet para adquirir bienes y servicios.</a:t>
            </a:r>
          </a:p>
          <a:p>
            <a:endParaRPr lang="es-ES" altLang="en-US" dirty="0"/>
          </a:p>
          <a:p>
            <a:r>
              <a:rPr lang="es-ES" dirty="0"/>
              <a:t>Business email </a:t>
            </a:r>
            <a:r>
              <a:rPr lang="es-ES" dirty="0" err="1"/>
              <a:t>compromise</a:t>
            </a:r>
            <a:r>
              <a:rPr lang="es-ES" dirty="0"/>
              <a:t>: el atacante utiliza la identidad de alguien en una red corporativa para enviar un correo electrónico falsificado y engañar al objetivo o los objetivos para que envíen dinero a la cuenta del atacante.</a:t>
            </a:r>
          </a:p>
          <a:p>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127</a:t>
            </a:fld>
            <a:endParaRPr lang="es-ES" altLang="en-US"/>
          </a:p>
        </p:txBody>
      </p:sp>
    </p:spTree>
    <p:extLst>
      <p:ext uri="{BB962C8B-B14F-4D97-AF65-F5344CB8AC3E}">
        <p14:creationId xmlns:p14="http://schemas.microsoft.com/office/powerpoint/2010/main" val="37015663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el activismo en Internet, el </a:t>
            </a:r>
            <a:r>
              <a:rPr lang="es-ES" dirty="0" err="1"/>
              <a:t>hacktivismo</a:t>
            </a:r>
            <a:r>
              <a:rPr lang="es-ES" dirty="0"/>
              <a:t> o </a:t>
            </a:r>
            <a:r>
              <a:rPr lang="es-ES" dirty="0" err="1"/>
              <a:t>hactivismo</a:t>
            </a:r>
            <a:r>
              <a:rPr lang="es-ES" dirty="0"/>
              <a:t> (una voz compuesta por </a:t>
            </a:r>
            <a:r>
              <a:rPr lang="es-ES" dirty="0" err="1"/>
              <a:t>hack</a:t>
            </a:r>
            <a:r>
              <a:rPr lang="es-ES" dirty="0"/>
              <a:t> y activismo) es el uso subversivo de ordenadores y redes informáticas para promover una agenda política. Con raíces en la cultura hacker y la ética hacker, sus fines suelen estar relacionados con los movimientos por la libertad de expresión, los derechos humanos o la libertad de información.</a:t>
            </a:r>
          </a:p>
          <a:p>
            <a:endParaRPr lang="es-ES" altLang="en-US" dirty="0"/>
          </a:p>
          <a:p>
            <a:r>
              <a:rPr lang="es-ES" dirty="0"/>
              <a:t>Anonymous es el conocido nombre dado a un grupo de </a:t>
            </a:r>
            <a:r>
              <a:rPr lang="es-ES" dirty="0" err="1"/>
              <a:t>hacktivistas</a:t>
            </a:r>
            <a:r>
              <a:rPr lang="es-ES" dirty="0"/>
              <a:t>, que se distinguió por una serie de acciones reivindicativas llevadas a cabo en línea, en su mayoría inutilizando el servicio del objetivo.</a:t>
            </a:r>
          </a:p>
          <a:p>
            <a:endParaRPr lang="es-ES" altLang="en-US" dirty="0"/>
          </a:p>
          <a:p>
            <a:r>
              <a:rPr lang="es-ES" dirty="0" err="1"/>
              <a:t>Doxing</a:t>
            </a:r>
            <a:r>
              <a:rPr lang="es-ES" dirty="0"/>
              <a:t> (de </a:t>
            </a:r>
            <a:r>
              <a:rPr lang="es-ES" dirty="0" err="1"/>
              <a:t>dox</a:t>
            </a:r>
            <a:r>
              <a:rPr lang="es-ES" dirty="0"/>
              <a:t>, abreviatura de documentos en inglés), o </a:t>
            </a:r>
            <a:r>
              <a:rPr lang="es-ES" dirty="0" err="1"/>
              <a:t>doxxing</a:t>
            </a:r>
            <a:r>
              <a:rPr lang="es-ES" dirty="0"/>
              <a:t>, es la práctica basada en Internet de investigar y difundir información privada o identificable (especialmente información personal identificable) sobre un individuo u organización.</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128</a:t>
            </a:fld>
            <a:endParaRPr lang="es-ES" altLang="en-US"/>
          </a:p>
        </p:txBody>
      </p:sp>
    </p:spTree>
    <p:extLst>
      <p:ext uri="{BB962C8B-B14F-4D97-AF65-F5344CB8AC3E}">
        <p14:creationId xmlns:p14="http://schemas.microsoft.com/office/powerpoint/2010/main" val="37923036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el activismo en Internet, el </a:t>
            </a:r>
            <a:r>
              <a:rPr lang="es-ES" dirty="0" err="1"/>
              <a:t>hacktivismo</a:t>
            </a:r>
            <a:r>
              <a:rPr lang="es-ES" dirty="0"/>
              <a:t> o </a:t>
            </a:r>
            <a:r>
              <a:rPr lang="es-ES" dirty="0" err="1"/>
              <a:t>hactivismo</a:t>
            </a:r>
            <a:r>
              <a:rPr lang="es-ES" dirty="0"/>
              <a:t> (una voz compuesta por </a:t>
            </a:r>
            <a:r>
              <a:rPr lang="es-ES" dirty="0" err="1"/>
              <a:t>hack</a:t>
            </a:r>
            <a:r>
              <a:rPr lang="es-ES" dirty="0"/>
              <a:t> y activismo) es el uso subversivo de ordenadores y redes informáticas para promover una agenda política. Con raíces en la cultura hacker y la ética hacker, sus fines suelen estar relacionados con los movimientos por la libertad de expresión, los derechos humanos o la libertad de información.</a:t>
            </a:r>
          </a:p>
          <a:p>
            <a:endParaRPr lang="es-ES" altLang="en-US" dirty="0"/>
          </a:p>
          <a:p>
            <a:r>
              <a:rPr lang="es-ES" dirty="0"/>
              <a:t>Anonymous es el conocido nombre dado a un grupo de </a:t>
            </a:r>
            <a:r>
              <a:rPr lang="es-ES" dirty="0" err="1"/>
              <a:t>hacktivistas</a:t>
            </a:r>
            <a:r>
              <a:rPr lang="es-ES" dirty="0"/>
              <a:t>, que se distinguió por una serie de acciones reivindicativas llevadas a cabo en línea, en su mayoría inutilizando el servicio del objetivo.</a:t>
            </a:r>
          </a:p>
          <a:p>
            <a:endParaRPr lang="es-ES" altLang="en-US" dirty="0"/>
          </a:p>
          <a:p>
            <a:r>
              <a:rPr lang="es-ES" dirty="0" err="1"/>
              <a:t>Doxing</a:t>
            </a:r>
            <a:r>
              <a:rPr lang="es-ES" dirty="0"/>
              <a:t> (de </a:t>
            </a:r>
            <a:r>
              <a:rPr lang="es-ES" dirty="0" err="1"/>
              <a:t>dox</a:t>
            </a:r>
            <a:r>
              <a:rPr lang="es-ES" dirty="0"/>
              <a:t>, abreviatura de documentos en inglés), o </a:t>
            </a:r>
            <a:r>
              <a:rPr lang="es-ES" dirty="0" err="1"/>
              <a:t>doxxing</a:t>
            </a:r>
            <a:r>
              <a:rPr lang="es-ES" dirty="0"/>
              <a:t>, es la práctica basada en Internet de investigar y difundir información privada o identificable (especialmente información personal identificable) sobre un individuo u organización.</a:t>
            </a:r>
          </a:p>
          <a:p>
            <a:endParaRPr lang="en-GB"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129</a:t>
            </a:fld>
            <a:endParaRPr lang="es-ES" altLang="en-US"/>
          </a:p>
        </p:txBody>
      </p:sp>
    </p:spTree>
    <p:extLst>
      <p:ext uri="{BB962C8B-B14F-4D97-AF65-F5344CB8AC3E}">
        <p14:creationId xmlns:p14="http://schemas.microsoft.com/office/powerpoint/2010/main" val="18383999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el activismo en Internet, el </a:t>
            </a:r>
            <a:r>
              <a:rPr lang="es-ES" dirty="0" err="1"/>
              <a:t>hacktivismo</a:t>
            </a:r>
            <a:r>
              <a:rPr lang="es-ES" dirty="0"/>
              <a:t> o </a:t>
            </a:r>
            <a:r>
              <a:rPr lang="es-ES" dirty="0" err="1"/>
              <a:t>hactivismo</a:t>
            </a:r>
            <a:r>
              <a:rPr lang="es-ES" dirty="0"/>
              <a:t> (una voz compuesta por </a:t>
            </a:r>
            <a:r>
              <a:rPr lang="es-ES" dirty="0" err="1"/>
              <a:t>hack</a:t>
            </a:r>
            <a:r>
              <a:rPr lang="es-ES" dirty="0"/>
              <a:t> y activismo) es el uso subversivo de ordenadores y redes informáticas para promover una agenda política. Con raíces en la cultura hacker y la ética hacker, sus fines suelen estar relacionados con los movimientos por la libertad de expresión, los derechos humanos o la libertad de información.</a:t>
            </a:r>
          </a:p>
          <a:p>
            <a:endParaRPr lang="es-ES" altLang="en-US" dirty="0"/>
          </a:p>
          <a:p>
            <a:r>
              <a:rPr lang="es-ES" dirty="0"/>
              <a:t>Anonymous es el conocido nombre dado a un grupo de </a:t>
            </a:r>
            <a:r>
              <a:rPr lang="es-ES" dirty="0" err="1"/>
              <a:t>hacktivistas</a:t>
            </a:r>
            <a:r>
              <a:rPr lang="es-ES" dirty="0"/>
              <a:t>, que se distinguió por una serie de acciones reivindicativas llevadas a cabo en línea, en su mayoría inutilizando el servicio del objetivo.</a:t>
            </a:r>
          </a:p>
          <a:p>
            <a:endParaRPr lang="es-ES" altLang="en-US" dirty="0"/>
          </a:p>
          <a:p>
            <a:r>
              <a:rPr lang="es-ES" dirty="0" err="1"/>
              <a:t>Doxing</a:t>
            </a:r>
            <a:r>
              <a:rPr lang="es-ES" dirty="0"/>
              <a:t> (de </a:t>
            </a:r>
            <a:r>
              <a:rPr lang="es-ES" dirty="0" err="1"/>
              <a:t>dox</a:t>
            </a:r>
            <a:r>
              <a:rPr lang="es-ES" dirty="0"/>
              <a:t>, abreviatura de documentos en inglés), o </a:t>
            </a:r>
            <a:r>
              <a:rPr lang="es-ES" dirty="0" err="1"/>
              <a:t>doxxing</a:t>
            </a:r>
            <a:r>
              <a:rPr lang="es-ES" dirty="0"/>
              <a:t>, es la práctica basada en Internet de investigar y difundir información privada o identificable (especialmente información personal identificable) sobre un individuo u organización.</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130</a:t>
            </a:fld>
            <a:endParaRPr lang="es-ES" altLang="en-US"/>
          </a:p>
        </p:txBody>
      </p:sp>
    </p:spTree>
    <p:extLst>
      <p:ext uri="{BB962C8B-B14F-4D97-AF65-F5344CB8AC3E}">
        <p14:creationId xmlns:p14="http://schemas.microsoft.com/office/powerpoint/2010/main" val="40965396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Captura del sitio web de China Brand</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131</a:t>
            </a:fld>
            <a:endParaRPr lang="es-ES" altLang="en-US"/>
          </a:p>
        </p:txBody>
      </p:sp>
    </p:spTree>
    <p:extLst>
      <p:ext uri="{BB962C8B-B14F-4D97-AF65-F5344CB8AC3E}">
        <p14:creationId xmlns:p14="http://schemas.microsoft.com/office/powerpoint/2010/main" val="36525803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Una </a:t>
            </a:r>
            <a:r>
              <a:rPr lang="es-ES" b="1" dirty="0"/>
              <a:t>amenaza persistente avanzada</a:t>
            </a:r>
            <a:r>
              <a:rPr lang="es-ES" dirty="0"/>
              <a:t> (APT) es un ataque a la red en el que una persona no autorizada accede a una red y permanece en ella sin ser detectada durante un largo periodo de tiempo. La intención de un ataque APT es robar datos más que causar daños a la red o a la organización.</a:t>
            </a:r>
          </a:p>
          <a:p>
            <a:endParaRPr lang="es-ES" altLang="en-US" dirty="0"/>
          </a:p>
          <a:p>
            <a:pPr fontAlgn="base"/>
            <a:r>
              <a:rPr lang="es-ES" sz="1200" b="0" i="0" kern="1200" dirty="0">
                <a:solidFill>
                  <a:schemeClr val="tx1"/>
                </a:solidFill>
                <a:effectLst/>
                <a:latin typeface="+mn-lt"/>
              </a:rPr>
              <a:t>Si hay algo que quita el sueño a los profesionales de la ciberseguridad de las empresas, es la idea de un ataque que emplee una serie de técnicas sofisticadas diseñadas para robar la valiosa información de la empresa.</a:t>
            </a:r>
          </a:p>
          <a:p>
            <a:pPr fontAlgn="base"/>
            <a:r>
              <a:rPr lang="es-ES" sz="1200" b="0" i="0" kern="1200" dirty="0">
                <a:solidFill>
                  <a:schemeClr val="tx1"/>
                </a:solidFill>
                <a:effectLst/>
                <a:latin typeface="+mn-lt"/>
              </a:rPr>
              <a:t>Como la palabra "avanzada" sugiere, una amenaza persistente avanzada (APT) utiliza técnicas de piratería continuas, clandestinas y sofisticadas para obtener acceso a un sistema y permanecer en él durante un período de tiempo prolongado, con consecuencias potencialmente destructivas.</a:t>
            </a:r>
          </a:p>
          <a:p>
            <a:pPr fontAlgn="base"/>
            <a:r>
              <a:rPr lang="es-ES" sz="1200" b="1" i="0" kern="1200" dirty="0">
                <a:solidFill>
                  <a:schemeClr val="tx1"/>
                </a:solidFill>
                <a:effectLst/>
                <a:latin typeface="+mn-lt"/>
              </a:rPr>
              <a:t>Objetivos principales</a:t>
            </a:r>
          </a:p>
          <a:p>
            <a:pPr fontAlgn="base"/>
            <a:r>
              <a:rPr lang="es-ES" sz="1200" b="0" i="0" kern="1200" dirty="0">
                <a:solidFill>
                  <a:schemeClr val="tx1"/>
                </a:solidFill>
                <a:effectLst/>
                <a:latin typeface="+mn-lt"/>
              </a:rPr>
              <a:t>Debido al nivel de esfuerzo necesario para llevar a cabo un ataque de este tipo, las APT suelen dirigirse a objetivos de gran valor, como los Estados nacionales y las grandes empresas, con la finalidad última de robar información durante un largo periodo de tiempo, en lugar de simplemente "sumergirse" y marcharse rápidamente, como hacen muchos hackers de sombrero negro durante los ciberataques de menor nivel.</a:t>
            </a:r>
          </a:p>
          <a:p>
            <a:pPr fontAlgn="base"/>
            <a:r>
              <a:rPr lang="es-ES" sz="1200" b="0" i="0" kern="1200" dirty="0">
                <a:solidFill>
                  <a:schemeClr val="tx1"/>
                </a:solidFill>
                <a:effectLst/>
                <a:latin typeface="+mn-lt"/>
              </a:rPr>
              <a:t>La APT es un método de ataque que debería estar en el radar de las empresas de todo el mundo.  Sin embargo, esto no significa que las pequeñas y medianas empresas puedan ignorar este tipo de ataque.</a:t>
            </a:r>
          </a:p>
          <a:p>
            <a:pPr fontAlgn="base"/>
            <a:r>
              <a:rPr lang="es-ES" sz="1200" b="0" i="0" kern="1200" dirty="0">
                <a:solidFill>
                  <a:schemeClr val="tx1"/>
                </a:solidFill>
                <a:effectLst/>
                <a:latin typeface="+mn-lt"/>
              </a:rPr>
              <a:t>Los atacantes de APT utilizan cada vez más las empresas más pequeñas que conforman la cadena de suministro de su objetivo final como forma de acceder a las grandes organizaciones. Utilizan estas empresas, que suelen estar menos defendidas, como trampolín.</a:t>
            </a:r>
          </a:p>
          <a:p>
            <a:pPr fontAlgn="base"/>
            <a:r>
              <a:rPr lang="es-ES" sz="1200" b="1" i="0" kern="1200" dirty="0">
                <a:solidFill>
                  <a:schemeClr val="tx1"/>
                </a:solidFill>
                <a:effectLst/>
                <a:latin typeface="+mn-lt"/>
              </a:rPr>
              <a:t>Un ataque en evolución</a:t>
            </a:r>
          </a:p>
          <a:p>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132</a:t>
            </a:fld>
            <a:endParaRPr lang="es-ES" altLang="en-US"/>
          </a:p>
        </p:txBody>
      </p:sp>
    </p:spTree>
    <p:extLst>
      <p:ext uri="{BB962C8B-B14F-4D97-AF65-F5344CB8AC3E}">
        <p14:creationId xmlns:p14="http://schemas.microsoft.com/office/powerpoint/2010/main" val="28138948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Dos buenos ejemplos</a:t>
            </a:r>
          </a:p>
          <a:p>
            <a:r>
              <a:rPr lang="es-ES" dirty="0"/>
              <a:t>Gusano Stuxnet 2010</a:t>
            </a:r>
          </a:p>
          <a:p>
            <a:r>
              <a:rPr lang="es-ES" sz="1200" b="0" i="0" kern="1200" dirty="0">
                <a:solidFill>
                  <a:schemeClr val="tx1"/>
                </a:solidFill>
                <a:effectLst/>
                <a:latin typeface="+mn-lt"/>
              </a:rPr>
              <a:t>Considerado en su momento como uno de los programas </a:t>
            </a:r>
            <a:r>
              <a:rPr lang="es-ES" sz="1200" b="0" i="0" u="none" strike="noStrike" kern="1200" dirty="0">
                <a:solidFill>
                  <a:schemeClr val="tx1"/>
                </a:solidFill>
                <a:effectLst/>
                <a:latin typeface="+mn-lt"/>
                <a:hlinkClick r:id="rId3" tooltip="Software utilizado o creado por los hackers para interrumpir el funcionamiento de los ordenadores, recopilar información sensible o acceder a sistemas informáticos privados. Abreviatura de &quot;software malicioso&quot;."/>
              </a:rPr>
              <a:t>malware</a:t>
            </a:r>
            <a:r>
              <a:rPr lang="es-ES" sz="1200" b="0" i="0" kern="1200" dirty="0">
                <a:solidFill>
                  <a:schemeClr val="tx1"/>
                </a:solidFill>
                <a:effectLst/>
                <a:latin typeface="+mn-lt"/>
              </a:rPr>
              <a:t> más sofisticados jamás detectados, el </a:t>
            </a:r>
            <a:r>
              <a:rPr lang="es-ES" sz="1200" b="0" i="0" u="none" strike="noStrike" kern="1200" dirty="0">
                <a:solidFill>
                  <a:schemeClr val="tx1"/>
                </a:solidFill>
                <a:effectLst/>
                <a:latin typeface="+mn-lt"/>
                <a:hlinkClick r:id="rId3" tooltip="Un hack informático que afecta gradualmente al rendimiento."/>
              </a:rPr>
              <a:t>gusano</a:t>
            </a:r>
            <a:r>
              <a:rPr lang="es-ES" sz="1200" b="0" i="0" kern="1200" dirty="0">
                <a:solidFill>
                  <a:schemeClr val="tx1"/>
                </a:solidFill>
                <a:effectLst/>
                <a:latin typeface="+mn-lt"/>
              </a:rPr>
              <a:t> Stuxnet se utilizó en operaciones contra Irán en 2010. Su complejidad indicaba que sólo podían haber participado en su desarrollo y despliegue agentes de un Estado nacional. Una diferencia clave con Stuxnet es que, a diferencia de la mayoría de los virus, el </a:t>
            </a:r>
            <a:r>
              <a:rPr lang="es-ES" sz="1200" b="0" i="0" u="none" strike="noStrike" kern="1200" dirty="0">
                <a:solidFill>
                  <a:schemeClr val="tx1"/>
                </a:solidFill>
                <a:effectLst/>
                <a:latin typeface="+mn-lt"/>
                <a:hlinkClick r:id="rId3" tooltip="Un hack informático que afecta gradualmente al rendimiento."/>
              </a:rPr>
              <a:t>gusano</a:t>
            </a:r>
            <a:r>
              <a:rPr lang="es-ES" sz="1200" b="0" i="0" kern="1200" dirty="0">
                <a:solidFill>
                  <a:schemeClr val="tx1"/>
                </a:solidFill>
                <a:effectLst/>
                <a:latin typeface="+mn-lt"/>
              </a:rPr>
              <a:t> se dirige a sistemas que tradicionalmente no están conectados a Internet por razones de seguridad. En su lugar, infecta máquinas Windows a través de llaves </a:t>
            </a:r>
            <a:r>
              <a:rPr lang="es-ES" sz="1200" b="0" i="0" u="none" strike="noStrike" kern="1200" dirty="0">
                <a:solidFill>
                  <a:schemeClr val="tx1"/>
                </a:solidFill>
                <a:effectLst/>
                <a:latin typeface="+mn-lt"/>
                <a:hlinkClick r:id="rId3"/>
              </a:rPr>
              <a:t>USB</a:t>
            </a:r>
            <a:r>
              <a:rPr lang="es-ES" sz="1200" b="0" i="0" kern="1200" dirty="0">
                <a:solidFill>
                  <a:schemeClr val="tx1"/>
                </a:solidFill>
                <a:effectLst/>
                <a:latin typeface="+mn-lt"/>
              </a:rPr>
              <a:t> y luego se propaga por la </a:t>
            </a:r>
            <a:r>
              <a:rPr lang="es-ES" sz="1200" b="0" i="0" u="none" strike="noStrike" kern="1200" dirty="0">
                <a:solidFill>
                  <a:schemeClr val="tx1"/>
                </a:solidFill>
                <a:effectLst/>
                <a:latin typeface="+mn-lt"/>
                <a:hlinkClick r:id="rId3" tooltip="Una serie de ordenadores conectados entre sí, junto con la infraestructura de conexión. "/>
              </a:rPr>
              <a:t>red</a:t>
            </a:r>
            <a:r>
              <a:rPr lang="es-ES" sz="1200" b="0" i="0" kern="1200" dirty="0">
                <a:solidFill>
                  <a:schemeClr val="tx1"/>
                </a:solidFill>
                <a:effectLst/>
                <a:latin typeface="+mn-lt"/>
              </a:rPr>
              <a:t>, buscando el software Siemens Step7 en los ordenadores que controlan un controlador lógico programable). Las operaciones fueron diseñadas para proporcionar a los hackers información sensible sobre la infraestructura industrial iraní.</a:t>
            </a:r>
            <a:endParaRPr lang="es-ES" altLang="en-US" dirty="0"/>
          </a:p>
          <a:p>
            <a:endParaRPr lang="es-ES" altLang="en-US" dirty="0"/>
          </a:p>
          <a:p>
            <a:r>
              <a:rPr lang="es-ES" dirty="0"/>
              <a:t>Deep Panda 2015</a:t>
            </a:r>
          </a:p>
          <a:p>
            <a:pPr marL="0" indent="0">
              <a:buFont typeface="Arial" panose="020B0604020202020204" pitchFamily="34" charset="0"/>
              <a:buNone/>
            </a:pPr>
            <a:r>
              <a:rPr lang="es-ES" sz="1200" b="0" i="0" kern="1200" dirty="0">
                <a:solidFill>
                  <a:schemeClr val="tx1"/>
                </a:solidFill>
                <a:effectLst/>
                <a:latin typeface="+mn-lt"/>
              </a:rPr>
              <a:t>Un ataque APT recientemente descubierto que afectó a la Oficina de Administración de Personal del Gobierno de EE.UU. se ha atribuido a lo que se describe como una ciberguerra en curso entre China y EE.UU. Las últimas rondas de ataques se conocen con una variedad de nombres en clave, siendo Deep Panda una de los más comunes. Se entiende que el ataque a la Oficina de Administración de Personal en mayo de 2015 comprometió más de 4 millones de registros de personal de EE.UU. y se teme que también se haya robado información perteneciente al personal de los servicios secretos</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133</a:t>
            </a:fld>
            <a:endParaRPr lang="es-ES" altLang="en-US"/>
          </a:p>
        </p:txBody>
      </p:sp>
    </p:spTree>
    <p:extLst>
      <p:ext uri="{BB962C8B-B14F-4D97-AF65-F5344CB8AC3E}">
        <p14:creationId xmlns:p14="http://schemas.microsoft.com/office/powerpoint/2010/main" val="3243834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b="0" i="0" kern="1200" dirty="0">
                <a:solidFill>
                  <a:schemeClr val="tx1"/>
                </a:solidFill>
                <a:effectLst/>
                <a:latin typeface="+mn-lt"/>
              </a:rPr>
              <a:t>Según la base de datos de inteligencia sobre amenazas, los ataques de acceso remoto se encuentran entre los vectores de ataque más comunes en los hogares con conexión a Internet. Los hackers tienen como objetivo los ordenadores, los teléfonos inteligentes, las cámaras de protocolo de Internet (IP) y los dispositivos de almacenamiento conectado a la red (NAS), ya que estas herramientas suelen necesitar tener puertos abiertos y se comunican con redes externas o con Internet.</a:t>
            </a:r>
            <a:endParaRPr lang="es-ES"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134</a:t>
            </a:fld>
            <a:endParaRPr lang="es-ES" altLang="en-US"/>
          </a:p>
        </p:txBody>
      </p:sp>
    </p:spTree>
    <p:extLst>
      <p:ext uri="{BB962C8B-B14F-4D97-AF65-F5344CB8AC3E}">
        <p14:creationId xmlns:p14="http://schemas.microsoft.com/office/powerpoint/2010/main" val="390088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dirty="0"/>
              <a:t>* Se explica más adelante</a:t>
            </a:r>
          </a:p>
          <a:p>
            <a:pPr marL="0" indent="0">
              <a:buFont typeface="Arial" panose="020B0604020202020204" pitchFamily="34" charset="0"/>
              <a:buNone/>
            </a:pPr>
            <a:r>
              <a:rPr lang="es-ES" dirty="0"/>
              <a:t>En todas partes, la ciberdelincuencia se identifica con fenómenos como la </a:t>
            </a:r>
            <a:r>
              <a:rPr lang="es-ES" i="1" dirty="0"/>
              <a:t>piratería</a:t>
            </a:r>
            <a:r>
              <a:rPr lang="es-ES" dirty="0"/>
              <a:t>, o la difusión de </a:t>
            </a:r>
            <a:r>
              <a:rPr lang="es-ES" i="1" dirty="0"/>
              <a:t>malware</a:t>
            </a:r>
            <a:r>
              <a:rPr lang="es-ES" dirty="0"/>
              <a:t> (principalmente virus o gusanos), o los populares, dentro de los </a:t>
            </a:r>
            <a:r>
              <a:rPr lang="es-ES" i="1" dirty="0"/>
              <a:t>medios de comunicación</a:t>
            </a:r>
            <a:r>
              <a:rPr lang="es-ES" dirty="0"/>
              <a:t>, ataques informáticos (DoS o </a:t>
            </a:r>
            <a:r>
              <a:rPr lang="es-ES" dirty="0" err="1"/>
              <a:t>DDos</a:t>
            </a:r>
            <a:r>
              <a:rPr lang="es-ES" dirty="0"/>
              <a:t>). Sin embargo, hoy en día, incluso el ciudadano de a pie es consciente de otras muchas actividades delictivas en las redes, la mayoría de ellas con fines lucrativos (p. ej., fraudes habituales y fraudes informáticos). Y también todo el mundo conoce las grandes posibilidades de utilización del </a:t>
            </a:r>
            <a:r>
              <a:rPr lang="es-ES" dirty="0" err="1"/>
              <a:t>ciberentorno</a:t>
            </a:r>
            <a:r>
              <a:rPr lang="es-ES" dirty="0"/>
              <a:t>, o </a:t>
            </a:r>
            <a:r>
              <a:rPr lang="es-ES" dirty="0" err="1"/>
              <a:t>ciberecosistema</a:t>
            </a:r>
            <a:r>
              <a:rPr lang="es-ES" dirty="0"/>
              <a:t>, para cometer o facilitar delitos comunes.</a:t>
            </a:r>
          </a:p>
          <a:p>
            <a:endParaRPr lang="es-ES" altLang="en-US" dirty="0"/>
          </a:p>
          <a:p>
            <a:r>
              <a:rPr lang="es-ES" dirty="0"/>
              <a:t>Business email </a:t>
            </a:r>
            <a:r>
              <a:rPr lang="es-ES" dirty="0" err="1"/>
              <a:t>compromise</a:t>
            </a:r>
            <a:r>
              <a:rPr lang="es-ES" dirty="0"/>
              <a:t> (se explicará más adelante): el atacante utiliza la identidad de alguien en una red corporativa para enviar un correo electrónico falsificado y engañar al objetivo o los objetivos para que envíen dinero a la cuenta del atacante.</a:t>
            </a:r>
          </a:p>
          <a:p>
            <a:endParaRPr lang="es-ES" altLang="en-US" dirty="0"/>
          </a:p>
          <a:p>
            <a:r>
              <a:rPr lang="es-ES" dirty="0" err="1"/>
              <a:t>Ransomware</a:t>
            </a:r>
            <a:r>
              <a:rPr lang="es-ES" dirty="0"/>
              <a:t> (se explicará más adelante): código malicioso específico que cifra el contenido del ordenador y pide el pago de un rescate para poder recuperar los datos cifrados.</a:t>
            </a:r>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s-ES" altLang="en-US"/>
          </a:p>
        </p:txBody>
      </p:sp>
    </p:spTree>
    <p:extLst>
      <p:ext uri="{BB962C8B-B14F-4D97-AF65-F5344CB8AC3E}">
        <p14:creationId xmlns:p14="http://schemas.microsoft.com/office/powerpoint/2010/main" val="39506605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b="0" i="0" kern="1200" dirty="0">
                <a:solidFill>
                  <a:schemeClr val="tx1"/>
                </a:solidFill>
                <a:effectLst/>
                <a:latin typeface="+mn-lt"/>
              </a:rPr>
              <a:t>Según la base de datos de inteligencia sobre amenazas, los ataques de acceso remoto se encuentran entre los vectores de ataque más comunes en los hogares con conexión a Internet. Los hackers tienen como objetivo los ordenadores, los teléfonos inteligentes, las cámaras de protocolo de Internet (IP) y los dispositivos de almacenamiento conectado a la red (NAS), ya que estas herramientas suelen necesitar tener puertos abiertos y se comunican con redes externas o con Internet.</a:t>
            </a:r>
            <a:endParaRPr lang="es-ES"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135</a:t>
            </a:fld>
            <a:endParaRPr lang="es-ES" altLang="en-US"/>
          </a:p>
        </p:txBody>
      </p:sp>
    </p:spTree>
    <p:extLst>
      <p:ext uri="{BB962C8B-B14F-4D97-AF65-F5344CB8AC3E}">
        <p14:creationId xmlns:p14="http://schemas.microsoft.com/office/powerpoint/2010/main" val="31981159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rPr>
              <a:t>El </a:t>
            </a:r>
            <a:r>
              <a:rPr lang="es-ES" sz="1200" b="0" i="0" kern="1200" dirty="0" err="1">
                <a:solidFill>
                  <a:schemeClr val="tx1"/>
                </a:solidFill>
                <a:effectLst/>
                <a:latin typeface="+mn-lt"/>
              </a:rPr>
              <a:t>criptosecuestro</a:t>
            </a:r>
            <a:r>
              <a:rPr lang="es-ES" sz="1200" b="0" i="0" kern="1200" dirty="0">
                <a:solidFill>
                  <a:schemeClr val="tx1"/>
                </a:solidFill>
                <a:effectLst/>
                <a:latin typeface="+mn-lt"/>
              </a:rPr>
              <a:t> es el uso no autorizado del ordenador de otra persona para minar criptomonedas. Los hackers llevan a cabo esta operación haciendo que la víctima haga clic en un enlace malicioso en un correo electrónico que carga el código de </a:t>
            </a:r>
            <a:r>
              <a:rPr lang="es-ES" sz="1200" b="0" i="0" kern="1200" dirty="0" err="1">
                <a:solidFill>
                  <a:schemeClr val="tx1"/>
                </a:solidFill>
                <a:effectLst/>
                <a:latin typeface="+mn-lt"/>
              </a:rPr>
              <a:t>criptominería</a:t>
            </a:r>
            <a:r>
              <a:rPr lang="es-ES" sz="1200" b="0" i="0" kern="1200" dirty="0">
                <a:solidFill>
                  <a:schemeClr val="tx1"/>
                </a:solidFill>
                <a:effectLst/>
                <a:latin typeface="+mn-lt"/>
              </a:rPr>
              <a:t> en el ordenador, o infectando un sitio web o un anuncio en línea con código JavaScript que se ejecuta automáticamente una vez que se carga en el navegador de la víctima. </a:t>
            </a:r>
          </a:p>
          <a:p>
            <a:endParaRPr lang="es-ES" sz="1200" b="0" i="0" kern="1200" dirty="0">
              <a:solidFill>
                <a:schemeClr val="tx1"/>
              </a:solidFill>
              <a:effectLst/>
              <a:latin typeface="+mn-lt"/>
              <a:ea typeface="MS PGothic" pitchFamily="34" charset="-128"/>
              <a:cs typeface="ＭＳ Ｐゴシック" charset="0"/>
            </a:endParaRPr>
          </a:p>
          <a:p>
            <a:r>
              <a:rPr lang="es-ES" sz="1200" b="0" i="0" kern="1200" dirty="0">
                <a:solidFill>
                  <a:schemeClr val="tx1"/>
                </a:solidFill>
                <a:effectLst/>
                <a:latin typeface="+mn-lt"/>
              </a:rPr>
              <a:t>De cualquier manera, el código de </a:t>
            </a:r>
            <a:r>
              <a:rPr lang="es-ES" sz="1200" b="0" i="0" kern="1200" dirty="0" err="1">
                <a:solidFill>
                  <a:schemeClr val="tx1"/>
                </a:solidFill>
                <a:effectLst/>
                <a:latin typeface="+mn-lt"/>
              </a:rPr>
              <a:t>criptominería</a:t>
            </a:r>
            <a:r>
              <a:rPr lang="es-ES" sz="1200" b="0" i="0" kern="1200" dirty="0">
                <a:solidFill>
                  <a:schemeClr val="tx1"/>
                </a:solidFill>
                <a:effectLst/>
                <a:latin typeface="+mn-lt"/>
              </a:rPr>
              <a:t> funciona en segundo plano mientras las víctimas desprevenidas utilizan sus ordenadores con normalidad. La única señal que quizás adviertan es una disminución del rendimiento o retrasos en la ejecución.</a:t>
            </a:r>
          </a:p>
          <a:p>
            <a:endParaRPr lang="es-ES" sz="1200" b="0" i="0" kern="1200" dirty="0">
              <a:solidFill>
                <a:schemeClr val="tx1"/>
              </a:solidFill>
              <a:effectLst/>
              <a:latin typeface="+mn-lt"/>
              <a:ea typeface="MS PGothic" pitchFamily="34" charset="-128"/>
              <a:cs typeface="ＭＳ Ｐゴシック" charset="0"/>
            </a:endParaRPr>
          </a:p>
          <a:p>
            <a:r>
              <a:rPr lang="es-ES" sz="1200" b="1" i="0" kern="1200" dirty="0">
                <a:solidFill>
                  <a:schemeClr val="tx1"/>
                </a:solidFill>
                <a:effectLst/>
                <a:latin typeface="+mn-lt"/>
              </a:rPr>
              <a:t>Cómo funciona el </a:t>
            </a:r>
            <a:r>
              <a:rPr lang="es-ES" sz="1200" b="1" i="0" kern="1200" dirty="0" err="1">
                <a:solidFill>
                  <a:schemeClr val="tx1"/>
                </a:solidFill>
                <a:effectLst/>
                <a:latin typeface="+mn-lt"/>
              </a:rPr>
              <a:t>criptosecuestro</a:t>
            </a:r>
            <a:endParaRPr lang="es-ES" sz="1200" b="1" i="0" kern="1200" dirty="0">
              <a:solidFill>
                <a:schemeClr val="tx1"/>
              </a:solidFill>
              <a:effectLst/>
              <a:latin typeface="+mn-lt"/>
            </a:endParaRPr>
          </a:p>
          <a:p>
            <a:r>
              <a:rPr lang="es-ES" sz="1200" b="0" i="0" kern="1200" dirty="0">
                <a:solidFill>
                  <a:schemeClr val="tx1"/>
                </a:solidFill>
                <a:effectLst/>
                <a:latin typeface="+mn-lt"/>
              </a:rPr>
              <a:t>Los hackers tienen dos formas principales de conseguir que el ordenador de una víctima mine criptomonedas en secreto. Una es engañar a las víctimas para que carguen el código de minería de criptomonedas en sus ordenadores. Esto se hace a través de tácticas similares al phishing: las víctimas reciben un correo electrónico de apariencia legítima que les incita a hacer clic en un enlace. El enlace ejecuta un código que coloca el script de </a:t>
            </a:r>
            <a:r>
              <a:rPr lang="es-ES" sz="1200" b="0" i="0" kern="1200" dirty="0" err="1">
                <a:solidFill>
                  <a:schemeClr val="tx1"/>
                </a:solidFill>
                <a:effectLst/>
                <a:latin typeface="+mn-lt"/>
              </a:rPr>
              <a:t>criptominería</a:t>
            </a:r>
            <a:r>
              <a:rPr lang="es-ES" sz="1200" b="0" i="0" kern="1200" dirty="0">
                <a:solidFill>
                  <a:schemeClr val="tx1"/>
                </a:solidFill>
                <a:effectLst/>
                <a:latin typeface="+mn-lt"/>
              </a:rPr>
              <a:t> en el ordenador. El script se ejecuta entonces en segundo plano mientras la víctima trabaja.</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136</a:t>
            </a:fld>
            <a:endParaRPr lang="es-ES" altLang="en-US"/>
          </a:p>
        </p:txBody>
      </p:sp>
    </p:spTree>
    <p:extLst>
      <p:ext uri="{BB962C8B-B14F-4D97-AF65-F5344CB8AC3E}">
        <p14:creationId xmlns:p14="http://schemas.microsoft.com/office/powerpoint/2010/main" val="423611492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Ejemplo 1: Ataque </a:t>
            </a:r>
            <a:r>
              <a:rPr lang="es-ES" dirty="0" err="1"/>
              <a:t>DDoS</a:t>
            </a:r>
            <a:r>
              <a:rPr lang="es-ES" dirty="0"/>
              <a:t>. Transnacional desde su origen hasta el objetivo. Incluye al atacante, al "propietario de la red de </a:t>
            </a:r>
            <a:r>
              <a:rPr lang="es-ES" dirty="0" err="1"/>
              <a:t>bots</a:t>
            </a:r>
            <a:r>
              <a:rPr lang="es-ES" dirty="0"/>
              <a:t>" y a los ordenadores "zombis" y al objetivo (víctima) del ataque, que suelen utilizar sistemas informáticos de todo el mundo.</a:t>
            </a:r>
            <a:endParaRPr lang="es-ES" altLang="en-US" dirty="0"/>
          </a:p>
          <a:p>
            <a:endParaRPr lang="es-ES" altLang="en-US" dirty="0"/>
          </a:p>
          <a:p>
            <a:r>
              <a:rPr lang="es-ES" dirty="0"/>
              <a:t>imagen: http://westendsolution.com/wp-content/uploads/2013/04/DDoS-network-map.jpg</a:t>
            </a:r>
          </a:p>
          <a:p>
            <a:endParaRPr lang="es-ES" altLang="en-US" dirty="0"/>
          </a:p>
          <a:p>
            <a:r>
              <a:rPr lang="es-ES" dirty="0"/>
              <a:t>El funcionamiento del ataque </a:t>
            </a:r>
            <a:r>
              <a:rPr lang="es-ES" dirty="0" err="1"/>
              <a:t>DDoS</a:t>
            </a:r>
            <a:r>
              <a:rPr lang="es-ES" dirty="0"/>
              <a:t> se explicará más adelante en el curso. Con este ejemplo solo se pretende mostrar la dimensión internacional que puede tener un ataque.</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137</a:t>
            </a:fld>
            <a:endParaRPr lang="es-ES" altLang="en-US"/>
          </a:p>
        </p:txBody>
      </p:sp>
    </p:spTree>
    <p:extLst>
      <p:ext uri="{BB962C8B-B14F-4D97-AF65-F5344CB8AC3E}">
        <p14:creationId xmlns:p14="http://schemas.microsoft.com/office/powerpoint/2010/main" val="93755154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Čuvar mesta za sliku na slajdu 1">
            <a:extLst>
              <a:ext uri="{FF2B5EF4-FFF2-40B4-BE49-F238E27FC236}">
                <a16:creationId xmlns:a16="http://schemas.microsoft.com/office/drawing/2014/main" id="{1290D13F-DD68-444F-99DE-5F40C9185D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Čuvar mesta za napomene 2">
            <a:extLst>
              <a:ext uri="{FF2B5EF4-FFF2-40B4-BE49-F238E27FC236}">
                <a16:creationId xmlns:a16="http://schemas.microsoft.com/office/drawing/2014/main" id="{D1283059-AEDF-44BD-B0AF-B857D28559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dirty="0"/>
              <a:t>Ejemplo 2: Implementación del malware ZEUS para el secuestro de cuentas bancarias.  </a:t>
            </a:r>
            <a:r>
              <a:rPr lang="es-ES"/>
              <a:t>El esquema incluye 6 pasos: envío masivo de correos electrónicos infectados, apertura de los correos y activación del malware, registro de los datos de las cuentas bancarias, toma de posesión de las cuentas reales, transferencia y retirada de dinero por parte de las llamadas "mulas" y entrega de las ganancias ilícitas a los organizadores, manteniendo un porcentaje en concepto de comisión. </a:t>
            </a:r>
            <a:endParaRPr lang="es-ES" altLang="en-US"/>
          </a:p>
          <a:p>
            <a:endParaRPr lang="en-US" altLang="en-US" dirty="0"/>
          </a:p>
        </p:txBody>
      </p:sp>
      <p:sp>
        <p:nvSpPr>
          <p:cNvPr id="113668" name="Čuvar mesta za broj slajda 3">
            <a:extLst>
              <a:ext uri="{FF2B5EF4-FFF2-40B4-BE49-F238E27FC236}">
                <a16:creationId xmlns:a16="http://schemas.microsoft.com/office/drawing/2014/main" id="{2D40CC75-20BE-46B0-9156-D34D65A11A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F025BACD-728E-4C70-B172-4D59918B5BAA}" type="slidenum">
              <a:rPr lang="en-US" altLang="en-US"/>
              <a:pPr eaLnBrk="1" hangingPunct="1">
                <a:spcBef>
                  <a:spcPct val="0"/>
                </a:spcBef>
              </a:pPr>
              <a:t>138</a:t>
            </a:fld>
            <a:endParaRPr lang="es-ES" altLang="en-US"/>
          </a:p>
        </p:txBody>
      </p:sp>
    </p:spTree>
    <p:extLst>
      <p:ext uri="{BB962C8B-B14F-4D97-AF65-F5344CB8AC3E}">
        <p14:creationId xmlns:p14="http://schemas.microsoft.com/office/powerpoint/2010/main" val="408027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El ciberespacio se está complicando aún más con las nuevas tendencias de ciberseguridad que se solapan con la ciberdelincuencia. Es importante mantener estos mundos separados, pero siendo conscientes de que algunos problemas de ciberseguridad pueden terminar convirtiéndose en ciberdelitos.</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s-ES" altLang="en-US"/>
          </a:p>
        </p:txBody>
      </p:sp>
    </p:spTree>
    <p:extLst>
      <p:ext uri="{BB962C8B-B14F-4D97-AF65-F5344CB8AC3E}">
        <p14:creationId xmlns:p14="http://schemas.microsoft.com/office/powerpoint/2010/main" val="3015632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Un gráfico que muestra los acontecimientos mundiales que se asocian a los eventos de ciberguerra</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s-ES" altLang="en-US"/>
          </a:p>
        </p:txBody>
      </p:sp>
    </p:spTree>
    <p:extLst>
      <p:ext uri="{BB962C8B-B14F-4D97-AF65-F5344CB8AC3E}">
        <p14:creationId xmlns:p14="http://schemas.microsoft.com/office/powerpoint/2010/main" val="1800443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 </a:t>
            </a:r>
          </a:p>
          <a:p>
            <a:endParaRPr lang="es-ES" dirty="0"/>
          </a:p>
          <a:p>
            <a:r>
              <a:rPr lang="es-ES" dirty="0"/>
              <a:t>Puede hacerse en un foro abierto o en grupos más pequeños. La idea es obtener una definición sencilla de lo que es.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s-ES" altLang="en-US"/>
          </a:p>
        </p:txBody>
      </p:sp>
    </p:spTree>
    <p:extLst>
      <p:ext uri="{BB962C8B-B14F-4D97-AF65-F5344CB8AC3E}">
        <p14:creationId xmlns:p14="http://schemas.microsoft.com/office/powerpoint/2010/main" val="1699370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s-ES" altLang="en-US"/>
          </a:p>
        </p:txBody>
      </p:sp>
    </p:spTree>
    <p:extLst>
      <p:ext uri="{BB962C8B-B14F-4D97-AF65-F5344CB8AC3E}">
        <p14:creationId xmlns:p14="http://schemas.microsoft.com/office/powerpoint/2010/main" val="601493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90000"/>
              </a:lnSpc>
              <a:buFont typeface="Arial" panose="020B0604020202020204" pitchFamily="34" charset="0"/>
              <a:buNone/>
            </a:pPr>
            <a:r>
              <a:rPr lang="es-ES" b="1" dirty="0"/>
              <a:t>Es importante explicar desde el principio que se utilizan muchos términos para describir el uso delictivo de la tecnología</a:t>
            </a:r>
            <a:r>
              <a:rPr lang="es-ES" dirty="0"/>
              <a:t> y puede ayudar al lector si se proporciona una breve explicación.</a:t>
            </a:r>
            <a:r>
              <a:rPr lang="es-ES" altLang="sr-Latn-RS" sz="1200" dirty="0"/>
              <a:t>  </a:t>
            </a:r>
          </a:p>
          <a:p>
            <a:pPr marL="0" indent="0" algn="just">
              <a:lnSpc>
                <a:spcPct val="90000"/>
              </a:lnSpc>
              <a:buFont typeface="Arial" panose="020B0604020202020204" pitchFamily="34" charset="0"/>
              <a:buNone/>
            </a:pPr>
            <a:r>
              <a:rPr lang="es-ES" b="1" dirty="0"/>
              <a:t>Los términos "delito informático", "delito de alta tecnología", "delito informático" y "ciberdelincuencia"</a:t>
            </a:r>
            <a:r>
              <a:rPr lang="es-ES" dirty="0"/>
              <a:t> se mezclan a menudo y crean confusión y malentendidos.</a:t>
            </a:r>
            <a:r>
              <a:rPr lang="es-ES" altLang="sr-Latn-RS" sz="1200" dirty="0"/>
              <a:t> </a:t>
            </a:r>
          </a:p>
          <a:p>
            <a:pPr marL="0" indent="0" algn="just">
              <a:lnSpc>
                <a:spcPct val="90000"/>
              </a:lnSpc>
              <a:buFont typeface="Arial" panose="020B0604020202020204" pitchFamily="34" charset="0"/>
              <a:buNone/>
            </a:pPr>
            <a:r>
              <a:rPr lang="es-ES" b="1" dirty="0"/>
              <a:t>El uso de ordenadores y otros dispositivos por parte de los delincuentes</a:t>
            </a:r>
            <a:r>
              <a:rPr lang="es-ES" dirty="0"/>
              <a:t> y el valor de los datos recuperables para el investigador policial pueden desglosarse de la siguiente manera:</a:t>
            </a:r>
            <a:r>
              <a:rPr lang="es-ES" altLang="sr-Latn-RS" sz="1200" dirty="0"/>
              <a:t> </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s-ES" altLang="en-US"/>
          </a:p>
        </p:txBody>
      </p:sp>
    </p:spTree>
    <p:extLst>
      <p:ext uri="{BB962C8B-B14F-4D97-AF65-F5344CB8AC3E}">
        <p14:creationId xmlns:p14="http://schemas.microsoft.com/office/powerpoint/2010/main" val="346570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None/>
            </a:pPr>
            <a:r>
              <a:rPr lang="es-ES" altLang="sr-Latn-RS" b="1" dirty="0"/>
              <a:t>La tecnología como víctima</a:t>
            </a:r>
            <a:r>
              <a:rPr lang="es-ES" dirty="0"/>
              <a:t> </a:t>
            </a:r>
          </a:p>
          <a:p>
            <a:pPr algn="just">
              <a:buFont typeface="Arial" panose="020B0604020202020204" pitchFamily="34" charset="0"/>
              <a:buNone/>
            </a:pPr>
            <a:r>
              <a:rPr lang="es-ES" dirty="0"/>
              <a:t>La tecnología como objetivo de la delincuencia - </a:t>
            </a:r>
            <a:r>
              <a:rPr lang="es-ES" b="1" dirty="0"/>
              <a:t>se considera tradicionalmente como verdadera "delincuencia informática"</a:t>
            </a:r>
            <a:r>
              <a:rPr lang="es-ES" dirty="0"/>
              <a:t> e implica delitos como la piratería informática, los ataques de denegación de servicio y la distribución de virus.</a:t>
            </a:r>
          </a:p>
          <a:p>
            <a:pPr algn="just">
              <a:buFont typeface="Arial" panose="020B0604020202020204" pitchFamily="34" charset="0"/>
              <a:buNone/>
            </a:pPr>
            <a:r>
              <a:rPr lang="es-ES" dirty="0"/>
              <a:t>La tecnología como ayuda a la delincuencia:</a:t>
            </a:r>
          </a:p>
          <a:p>
            <a:pPr algn="just">
              <a:buFont typeface="Arial" panose="020B0604020202020204" pitchFamily="34" charset="0"/>
              <a:buNone/>
            </a:pPr>
            <a:r>
              <a:rPr lang="es-ES" dirty="0"/>
              <a:t> – </a:t>
            </a:r>
            <a:r>
              <a:rPr lang="es-ES" b="1" dirty="0"/>
              <a:t>es cuando los ordenadores y otros dispositivos se utilizan para ayudar a cometer delitos tradicionales</a:t>
            </a:r>
            <a:r>
              <a:rPr lang="es-ES" dirty="0"/>
              <a:t>, por ejemplo, para elaborar documentos falsos, enviar amenazas de muerte o demandas de chantaje o crear y distribuir material ilegal, como imágenes de abusos a menores. </a:t>
            </a:r>
          </a:p>
          <a:p>
            <a:pPr algn="just">
              <a:buFont typeface="Arial" panose="020B0604020202020204" pitchFamily="34" charset="0"/>
              <a:buNone/>
            </a:pPr>
            <a:r>
              <a:rPr lang="es-ES" dirty="0"/>
              <a:t>La tecnología como herramienta de comunicación:</a:t>
            </a:r>
          </a:p>
          <a:p>
            <a:pPr algn="just">
              <a:buFont typeface="Arial" panose="020B0604020202020204" pitchFamily="34" charset="0"/>
              <a:buNone/>
            </a:pPr>
            <a:r>
              <a:rPr lang="es-ES" dirty="0"/>
              <a:t> - </a:t>
            </a:r>
            <a:r>
              <a:rPr lang="es-ES" b="1" dirty="0"/>
              <a:t>es cuando los delincuentes utilizan la tecnología para comunicarse entre sí</a:t>
            </a:r>
            <a:r>
              <a:rPr lang="es-ES" dirty="0"/>
              <a:t> de forma que se reduzcan las posibilidades de detección, por ejemplo, mediante el uso de tecnología de cifrado. </a:t>
            </a:r>
          </a:p>
          <a:p>
            <a:pPr algn="just">
              <a:buFont typeface="Arial" panose="020B0604020202020204" pitchFamily="34" charset="0"/>
              <a:buNone/>
            </a:pPr>
            <a:r>
              <a:rPr lang="es-ES" dirty="0"/>
              <a:t>La tecnología como medio de almacenamiento:</a:t>
            </a:r>
          </a:p>
          <a:p>
            <a:pPr algn="just">
              <a:buFont typeface="Arial" panose="020B0604020202020204" pitchFamily="34" charset="0"/>
              <a:buNone/>
            </a:pPr>
            <a:r>
              <a:rPr lang="es-ES" dirty="0"/>
              <a:t> - </a:t>
            </a:r>
            <a:r>
              <a:rPr lang="es-ES" b="1" dirty="0"/>
              <a:t>es el almacenamiento intencionado o no de información en los dispositivos utilizados</a:t>
            </a:r>
            <a:r>
              <a:rPr lang="es-ES" dirty="0"/>
              <a:t> en cualquiera de las otras categorías y suele implicar los datos que se encuentran en los sistemas informáticos de las víctimas, los testigos o los sospechosos.</a:t>
            </a:r>
          </a:p>
          <a:p>
            <a:pPr algn="just">
              <a:buFont typeface="Arial" panose="020B0604020202020204" pitchFamily="34" charset="0"/>
              <a:buNone/>
            </a:pPr>
            <a:r>
              <a:rPr lang="es-ES" dirty="0"/>
              <a:t>La tecnología como testigo del delito:</a:t>
            </a:r>
          </a:p>
          <a:p>
            <a:pPr algn="just">
              <a:buFont typeface="Arial" panose="020B0604020202020204" pitchFamily="34" charset="0"/>
              <a:buNone/>
            </a:pPr>
            <a:r>
              <a:rPr lang="es-ES" dirty="0"/>
              <a:t> </a:t>
            </a:r>
            <a:r>
              <a:rPr lang="es-ES" b="1" dirty="0"/>
              <a:t>- puede encontrarse cuando las pruebas contenidas en los dispositivos informáticos pueden utilizarse para apoyar pruebas</a:t>
            </a:r>
            <a:r>
              <a:rPr lang="es-ES" dirty="0"/>
              <a:t> con las que no están obviamente relacionadas, por ejemplo, para probar o refutar una coartada dada por un sospechoso o una afirmación hecha por un testigo</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s-ES" altLang="en-US"/>
          </a:p>
        </p:txBody>
      </p:sp>
    </p:spTree>
    <p:extLst>
      <p:ext uri="{BB962C8B-B14F-4D97-AF65-F5344CB8AC3E}">
        <p14:creationId xmlns:p14="http://schemas.microsoft.com/office/powerpoint/2010/main" val="321589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r>
              <a:rPr lang="es-ES" sz="3600" dirty="0"/>
              <a:t>Esta sesión se dividirá en 5 partes para proporcionar descansos naturales.</a:t>
            </a:r>
          </a:p>
          <a:p>
            <a:r>
              <a:rPr lang="es-ES" sz="3600" dirty="0"/>
              <a:t>La idea es describir lo que es un ordenador - o un dispositivo capaz de conectarse a Internet, todos los cuales tienen similitudes</a:t>
            </a:r>
          </a:p>
          <a:p>
            <a:r>
              <a:rPr lang="es-ES" sz="3600" dirty="0"/>
              <a:t>Describir qué es y cómo funciona Internet</a:t>
            </a:r>
          </a:p>
          <a:p>
            <a:r>
              <a:rPr lang="es-ES" sz="3600" dirty="0"/>
              <a:t>Y luego ver cómo ese ordenador se conecta a Internet</a:t>
            </a:r>
          </a:p>
          <a:p>
            <a:r>
              <a:rPr lang="es-ES" sz="3600" dirty="0"/>
              <a:t>Y luego ver lo que hay en la propia Internet</a:t>
            </a:r>
          </a:p>
          <a:p>
            <a:endParaRPr lang="en-GB" sz="36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Desde 1984, cuando el novelista William Gibson utilizó la palabra </a:t>
            </a:r>
            <a:r>
              <a:rPr lang="es-ES" i="1" dirty="0"/>
              <a:t>ciberespacio</a:t>
            </a:r>
            <a:r>
              <a:rPr lang="es-ES" dirty="0"/>
              <a:t>, en la novela de ciencia ficción </a:t>
            </a:r>
            <a:r>
              <a:rPr lang="es-ES" i="1" dirty="0" err="1"/>
              <a:t>Neuromante</a:t>
            </a:r>
            <a:r>
              <a:rPr lang="es-ES" dirty="0"/>
              <a:t>, para referirse a Internet y otras redes, el número de expresiones similares con el mismo prefijo se amplió.  La </a:t>
            </a:r>
            <a:r>
              <a:rPr lang="es-ES" i="1" dirty="0"/>
              <a:t>ciberdelincuencia</a:t>
            </a:r>
            <a:r>
              <a:rPr lang="es-ES" dirty="0"/>
              <a:t> está entre ellas, por supuesto. Casi tres décadas después, los autores no han logrado un consenso sobre una definición precisa de la expresión </a:t>
            </a:r>
            <a:r>
              <a:rPr lang="es-ES" i="1" dirty="0"/>
              <a:t>ciberdelincuencia</a:t>
            </a:r>
            <a:r>
              <a:rPr lang="es-ES" dirty="0"/>
              <a:t>, a pesar de la creciente literatura que supuestamente se dedica a la ciberdelincuencia.</a:t>
            </a:r>
            <a:endParaRPr lang="es-ES" altLang="en-US" dirty="0"/>
          </a:p>
          <a:p>
            <a:r>
              <a:rPr lang="es-ES" dirty="0"/>
              <a:t> </a:t>
            </a:r>
            <a:endParaRPr lang="es-ES" altLang="en-US" dirty="0"/>
          </a:p>
          <a:p>
            <a:r>
              <a:rPr lang="es-ES" dirty="0"/>
              <a:t>Tampoco existe consenso sobre si la ciberdelincuencia es realmente un campo nuevo y distinto del derecho penal, o si se trata simplemente de un conjunto de disposiciones individuales de derecho penal, que casualmente se refieren al entorno digital. </a:t>
            </a:r>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s-ES" altLang="en-US"/>
          </a:p>
        </p:txBody>
      </p:sp>
    </p:spTree>
    <p:extLst>
      <p:ext uri="{BB962C8B-B14F-4D97-AF65-F5344CB8AC3E}">
        <p14:creationId xmlns:p14="http://schemas.microsoft.com/office/powerpoint/2010/main" val="238131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Sin embargo, desde el punto de vista sociológico, la delincuencia en los entornos informáticos es ya una realidad importante y autónoma. Existen, en toda Europa y en la mayoría de los países del resto del mundo, unidades de investigación específicas a nivel policial y también algunas fiscalías especiales. Los organismos públicos internacionales y las empresas privadas están cada vez más preocupados por las consecuencias de los actos ilícitos y perjudiciales que se cometen a través de las redes de comunicación o dentro de ellas. </a:t>
            </a:r>
            <a:endParaRPr lang="es-ES" dirty="0">
              <a:ea typeface="ＭＳ Ｐゴシック" pitchFamily="34" charset="-128"/>
            </a:endParaRP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s-ES" altLang="en-US"/>
          </a:p>
        </p:txBody>
      </p:sp>
    </p:spTree>
    <p:extLst>
      <p:ext uri="{BB962C8B-B14F-4D97-AF65-F5344CB8AC3E}">
        <p14:creationId xmlns:p14="http://schemas.microsoft.com/office/powerpoint/2010/main" val="1055626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ES" dirty="0"/>
              <a:t>La ciberdelincuencia suele definirse tanto en sentido estricto como en sentido amplio: normalmente, la expresión se utiliza, de forma restringida, para describir una actividad delictiva en la que un ordenador o una red son parte esencial de un delito; sin embargo, la ciberdelincuencia también se utiliza para incluir otros delitos tradicionales en los que esos mismos ordenadores o redes se utilizan para hacer posible la actividad ilícita.</a:t>
            </a:r>
            <a:endParaRPr lang="es-ES" dirty="0">
              <a:ea typeface="ＭＳ Ｐゴシック" pitchFamily="34" charset="-128"/>
            </a:endParaRP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algn="l"/>
            <a:r>
              <a:rPr lang="es-ES" sz="1800" b="1" i="0" u="none" strike="noStrike" baseline="0" dirty="0">
                <a:solidFill>
                  <a:srgbClr val="7F3F99"/>
                </a:solidFill>
                <a:latin typeface="HelveticaNeue-Bold"/>
              </a:rPr>
              <a:t>Dentro de la Evaluación de la Amenaza de la delincuencia organizada en Internet (IOCTA) de 2019, se citó como definición lo siguiente</a:t>
            </a:r>
          </a:p>
          <a:p>
            <a:pPr algn="l"/>
            <a:endParaRPr lang="es-ES" sz="1800" b="1" i="0" u="none" strike="noStrike" baseline="0" dirty="0">
              <a:solidFill>
                <a:srgbClr val="7F3F99"/>
              </a:solidFill>
              <a:latin typeface="HelveticaNeue-Bold"/>
            </a:endParaRPr>
          </a:p>
          <a:p>
            <a:pPr algn="l"/>
            <a:r>
              <a:rPr lang="es-ES" sz="1800" b="1" i="0" u="none" strike="noStrike" baseline="0" dirty="0" err="1">
                <a:solidFill>
                  <a:srgbClr val="7F3F99"/>
                </a:solidFill>
                <a:latin typeface="HelveticaNeue-Bold"/>
              </a:rPr>
              <a:t>Cyber</a:t>
            </a:r>
            <a:r>
              <a:rPr lang="es-ES" sz="1800" b="1" i="0" u="none" strike="noStrike" baseline="0" dirty="0">
                <a:solidFill>
                  <a:srgbClr val="7F3F99"/>
                </a:solidFill>
                <a:latin typeface="HelveticaNeue-Bold"/>
              </a:rPr>
              <a:t> </a:t>
            </a:r>
            <a:r>
              <a:rPr lang="es-ES" sz="1800" b="1" i="0" u="none" strike="noStrike" baseline="0" dirty="0" err="1">
                <a:solidFill>
                  <a:srgbClr val="7F3F99"/>
                </a:solidFill>
                <a:latin typeface="HelveticaNeue-Bold"/>
              </a:rPr>
              <a:t>crime</a:t>
            </a:r>
            <a:r>
              <a:rPr lang="es-ES" sz="1800" b="1" i="0" u="none" strike="noStrike" baseline="0" dirty="0">
                <a:solidFill>
                  <a:srgbClr val="7F3F99"/>
                </a:solidFill>
                <a:latin typeface="HelveticaNeue-Bold"/>
              </a:rPr>
              <a:t>: </a:t>
            </a:r>
            <a:r>
              <a:rPr lang="es-ES" sz="1800" b="1" i="0" u="none" strike="noStrike" baseline="0" dirty="0">
                <a:solidFill>
                  <a:srgbClr val="7F3F99"/>
                </a:solidFill>
                <a:latin typeface="HelveticaNeue,Bold"/>
              </a:rPr>
              <a:t>A </a:t>
            </a:r>
            <a:r>
              <a:rPr lang="es-ES" sz="1800" b="1" i="0" u="none" strike="noStrike" baseline="0" dirty="0" err="1">
                <a:solidFill>
                  <a:srgbClr val="7F3F99"/>
                </a:solidFill>
                <a:latin typeface="HelveticaNeue-Bold"/>
              </a:rPr>
              <a:t>review</a:t>
            </a:r>
            <a:r>
              <a:rPr lang="es-ES" sz="1800" b="1" i="0" u="none" strike="noStrike" baseline="0" dirty="0">
                <a:solidFill>
                  <a:srgbClr val="7F3F99"/>
                </a:solidFill>
                <a:latin typeface="HelveticaNeue-Bold"/>
              </a:rPr>
              <a:t> </a:t>
            </a:r>
            <a:r>
              <a:rPr lang="es-ES" sz="1800" b="1" i="0" u="none" strike="noStrike" baseline="0" dirty="0" err="1">
                <a:solidFill>
                  <a:srgbClr val="7F3F99"/>
                </a:solidFill>
                <a:latin typeface="HelveticaNeue-Bold"/>
              </a:rPr>
              <a:t>of</a:t>
            </a:r>
            <a:r>
              <a:rPr lang="es-ES" sz="1800" b="1" i="0" u="none" strike="noStrike" baseline="0" dirty="0">
                <a:solidFill>
                  <a:srgbClr val="7F3F99"/>
                </a:solidFill>
                <a:latin typeface="HelveticaNeue-Bold"/>
              </a:rPr>
              <a:t> </a:t>
            </a:r>
            <a:r>
              <a:rPr lang="es-ES" sz="1800" b="1" i="0" u="none" strike="noStrike" baseline="0" dirty="0" err="1">
                <a:solidFill>
                  <a:srgbClr val="7F3F99"/>
                </a:solidFill>
                <a:latin typeface="HelveticaNeue-Bold"/>
              </a:rPr>
              <a:t>the</a:t>
            </a:r>
            <a:r>
              <a:rPr lang="es-ES" sz="1800" b="1" i="0" u="none" strike="noStrike" baseline="0" dirty="0">
                <a:solidFill>
                  <a:srgbClr val="7F3F99"/>
                </a:solidFill>
                <a:latin typeface="HelveticaNeue-Bold"/>
              </a:rPr>
              <a:t> </a:t>
            </a:r>
            <a:r>
              <a:rPr lang="es-ES" sz="1800" b="1" i="0" u="none" strike="noStrike" baseline="0" dirty="0" err="1">
                <a:solidFill>
                  <a:srgbClr val="7F3F99"/>
                </a:solidFill>
                <a:latin typeface="HelveticaNeue-Bold"/>
              </a:rPr>
              <a:t>evidence</a:t>
            </a:r>
            <a:endParaRPr lang="es-ES" sz="1800" b="1" i="0" u="none" strike="noStrike" baseline="0" dirty="0">
              <a:solidFill>
                <a:srgbClr val="7F3F99"/>
              </a:solidFill>
              <a:latin typeface="HelveticaNeue-Bold"/>
            </a:endParaRPr>
          </a:p>
          <a:p>
            <a:pPr algn="l"/>
            <a:r>
              <a:rPr lang="es-ES" sz="1800" b="0" i="0" u="none" strike="noStrike" baseline="0" dirty="0">
                <a:solidFill>
                  <a:srgbClr val="7F3F99"/>
                </a:solidFill>
                <a:latin typeface="HelveticaNeue"/>
              </a:rPr>
              <a:t>Informe de investigación 75</a:t>
            </a:r>
          </a:p>
          <a:p>
            <a:pPr algn="l"/>
            <a:r>
              <a:rPr lang="es-ES" sz="1800" b="0" i="0" u="none" strike="noStrike" baseline="0" dirty="0">
                <a:solidFill>
                  <a:srgbClr val="7F3F99"/>
                </a:solidFill>
                <a:latin typeface="HelveticaNeue"/>
              </a:rPr>
              <a:t>Capítulo 1: </a:t>
            </a:r>
            <a:r>
              <a:rPr lang="es-ES" sz="1800" b="0" i="0" u="none" strike="noStrike" baseline="0" dirty="0" err="1">
                <a:solidFill>
                  <a:srgbClr val="7F3F99"/>
                </a:solidFill>
                <a:latin typeface="HelveticaNeue"/>
              </a:rPr>
              <a:t>Cyber-dependent</a:t>
            </a:r>
            <a:r>
              <a:rPr lang="es-ES" sz="1800" b="0" i="0" u="none" strike="noStrike" baseline="0" dirty="0">
                <a:solidFill>
                  <a:srgbClr val="7F3F99"/>
                </a:solidFill>
                <a:latin typeface="HelveticaNeue"/>
              </a:rPr>
              <a:t> </a:t>
            </a:r>
            <a:r>
              <a:rPr lang="es-ES" sz="1800" b="0" i="0" u="none" strike="noStrike" baseline="0" dirty="0" err="1">
                <a:solidFill>
                  <a:srgbClr val="7F3F99"/>
                </a:solidFill>
                <a:latin typeface="HelveticaNeue"/>
              </a:rPr>
              <a:t>crimes</a:t>
            </a:r>
            <a:endParaRPr lang="es-ES" sz="1800" b="0" i="0" u="none" strike="noStrike" baseline="0" dirty="0">
              <a:solidFill>
                <a:srgbClr val="7F3F99"/>
              </a:solidFill>
              <a:latin typeface="HelveticaNeue"/>
            </a:endParaRPr>
          </a:p>
          <a:p>
            <a:pPr algn="l"/>
            <a:r>
              <a:rPr lang="es-ES" sz="1800" b="0" i="0" u="none" strike="noStrike" baseline="0" dirty="0">
                <a:solidFill>
                  <a:srgbClr val="000000"/>
                </a:solidFill>
                <a:latin typeface="HelveticaNeue"/>
              </a:rPr>
              <a:t>Dr. Mike McGuire (Universidad de Surrey) y</a:t>
            </a:r>
          </a:p>
          <a:p>
            <a:pPr algn="l"/>
            <a:r>
              <a:rPr lang="es-ES" sz="1800" b="0" i="0" u="none" strike="noStrike" baseline="0" dirty="0">
                <a:solidFill>
                  <a:srgbClr val="000000"/>
                </a:solidFill>
                <a:latin typeface="HelveticaNeue"/>
              </a:rPr>
              <a:t>Samantha Dowling (Ministerio del Interior, Ciencia)</a:t>
            </a:r>
          </a:p>
          <a:p>
            <a:pPr algn="l"/>
            <a:r>
              <a:rPr lang="es-ES" sz="1800" b="0" i="0" u="none" strike="noStrike" baseline="0" dirty="0">
                <a:solidFill>
                  <a:srgbClr val="000000"/>
                </a:solidFill>
                <a:latin typeface="HelveticaNeue"/>
              </a:rPr>
              <a:t>Octubre de 2013</a:t>
            </a:r>
            <a:endParaRPr lang="es-ES" sz="1200" kern="1200" dirty="0">
              <a:solidFill>
                <a:schemeClr val="tx1"/>
              </a:solidFill>
              <a:latin typeface="+mn-lt"/>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s-ES" altLang="en-US"/>
          </a:p>
        </p:txBody>
      </p:sp>
    </p:spTree>
    <p:extLst>
      <p:ext uri="{BB962C8B-B14F-4D97-AF65-F5344CB8AC3E}">
        <p14:creationId xmlns:p14="http://schemas.microsoft.com/office/powerpoint/2010/main" val="619508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s-ES" altLang="en-US"/>
          </a:p>
        </p:txBody>
      </p:sp>
    </p:spTree>
    <p:extLst>
      <p:ext uri="{BB962C8B-B14F-4D97-AF65-F5344CB8AC3E}">
        <p14:creationId xmlns:p14="http://schemas.microsoft.com/office/powerpoint/2010/main" val="1458066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25</a:t>
            </a:fld>
            <a:endParaRPr lang="es-ES"/>
          </a:p>
        </p:txBody>
      </p:sp>
    </p:spTree>
    <p:extLst>
      <p:ext uri="{BB962C8B-B14F-4D97-AF65-F5344CB8AC3E}">
        <p14:creationId xmlns:p14="http://schemas.microsoft.com/office/powerpoint/2010/main" val="1163534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AF832C6B-BDA8-DE4D-980B-63A4BC844782}" type="slidenum">
              <a:rPr lang="fr-FR" sz="1200"/>
              <a:pPr/>
              <a:t>26</a:t>
            </a:fld>
            <a:endParaRPr lang="es-E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s-ES" sz="1000" dirty="0">
                <a:latin typeface="Calibri" charset="0"/>
              </a:rPr>
              <a:t>Acceso a todo el sistema informático o a una parte de él de forma ilegítima</a:t>
            </a:r>
          </a:p>
          <a:p>
            <a:pPr marL="171450" indent="-171450" eaLnBrk="1" hangingPunct="1">
              <a:spcBef>
                <a:spcPct val="0"/>
              </a:spcBef>
              <a:buFontTx/>
              <a:buChar char="•"/>
            </a:pPr>
            <a:r>
              <a:rPr lang="es-ES" sz="1000" dirty="0">
                <a:latin typeface="Calibri" charset="0"/>
              </a:rPr>
              <a:t>Transmisiones no públicas dirigidas a un sistema informático,  originadas en un sistema informático o efectuadas dentro del mismo</a:t>
            </a:r>
          </a:p>
          <a:p>
            <a:pPr marL="171450" indent="-171450" eaLnBrk="1" hangingPunct="1">
              <a:spcBef>
                <a:spcPct val="0"/>
              </a:spcBef>
              <a:buFontTx/>
              <a:buChar char="•"/>
            </a:pPr>
            <a:r>
              <a:rPr lang="es-ES" sz="1000" dirty="0">
                <a:latin typeface="Calibri" charset="0"/>
              </a:rPr>
              <a:t>Daño, borrado, deterioro, alteración o supresión de datos informáticos</a:t>
            </a:r>
          </a:p>
          <a:p>
            <a:pPr marL="171450" indent="-171450" eaLnBrk="1" hangingPunct="1">
              <a:spcBef>
                <a:spcPct val="0"/>
              </a:spcBef>
              <a:buFontTx/>
              <a:buChar char="•"/>
            </a:pPr>
            <a:r>
              <a:rPr lang="es-ES" sz="1000" dirty="0">
                <a:latin typeface="Calibri" charset="0"/>
              </a:rPr>
              <a:t>Obstaculización del funcionamiento de un sistema informático mediante la introducción, transmisión, daño, borrado, deterioro, alteración o supresión de datos informáticos</a:t>
            </a:r>
          </a:p>
          <a:p>
            <a:pPr marL="171450" indent="-171450" eaLnBrk="1" hangingPunct="1">
              <a:spcBef>
                <a:spcPct val="0"/>
              </a:spcBef>
              <a:buFontTx/>
              <a:buChar char="•"/>
            </a:pPr>
            <a:r>
              <a:rPr lang="es-ES" sz="1000" dirty="0">
                <a:latin typeface="Calibri" charset="0"/>
              </a:rPr>
              <a:t>Producción y posesión de sistemas informáticos que hacen lo anterior</a:t>
            </a:r>
          </a:p>
          <a:p>
            <a:pPr marL="171450" indent="-171450" eaLnBrk="1" hangingPunct="1">
              <a:spcBef>
                <a:spcPct val="0"/>
              </a:spcBef>
              <a:buFontTx/>
              <a:buChar char="•"/>
            </a:pPr>
            <a:r>
              <a:rPr lang="es-ES" sz="1000" dirty="0">
                <a:latin typeface="Calibri" charset="0"/>
              </a:rPr>
              <a:t>Datos no auténticos con la intención de que sean tomados o utilizados a efectos legales como auténticos</a:t>
            </a:r>
            <a:endParaRPr lang="es-ES" dirty="0">
              <a:latin typeface="Calibri" charset="0"/>
            </a:endParaRPr>
          </a:p>
          <a:p>
            <a:pPr marL="171450" indent="-171450" eaLnBrk="1" hangingPunct="1">
              <a:spcBef>
                <a:spcPct val="0"/>
              </a:spcBef>
              <a:buFontTx/>
              <a:buChar char="•"/>
            </a:pPr>
            <a:r>
              <a:rPr lang="es-ES" dirty="0">
                <a:latin typeface="Calibri" charset="0"/>
              </a:rPr>
              <a:t>Entrada, interferencia con intención dolosa de obtener un beneficio económico</a:t>
            </a:r>
          </a:p>
          <a:p>
            <a:pPr marL="171450" indent="-171450" eaLnBrk="1" hangingPunct="1">
              <a:spcBef>
                <a:spcPct val="0"/>
              </a:spcBef>
              <a:buFontTx/>
              <a:buChar char="•"/>
            </a:pPr>
            <a:r>
              <a:rPr lang="es-ES" dirty="0">
                <a:latin typeface="Calibri" charset="0"/>
              </a:rPr>
              <a:t>Producir, ofrecer, distribuir, procurar, poseer</a:t>
            </a:r>
          </a:p>
          <a:p>
            <a:pPr marL="171450" indent="-171450" eaLnBrk="1" hangingPunct="1">
              <a:spcBef>
                <a:spcPct val="0"/>
              </a:spcBef>
              <a:buFontTx/>
              <a:buChar char="•"/>
            </a:pPr>
            <a:r>
              <a:rPr lang="es-ES" dirty="0">
                <a:latin typeface="Calibri" charset="0"/>
              </a:rPr>
              <a:t>DPI</a:t>
            </a:r>
          </a:p>
          <a:p>
            <a:pPr marL="171450" indent="-171450" eaLnBrk="1" hangingPunct="1">
              <a:spcBef>
                <a:spcPct val="0"/>
              </a:spcBef>
              <a:buFontTx/>
              <a:buChar char="•"/>
            </a:pPr>
            <a:endParaRPr lang="es-ES" dirty="0">
              <a:latin typeface="Calibri" charset="0"/>
            </a:endParaRPr>
          </a:p>
          <a:p>
            <a:pPr marL="171450" indent="-171450" eaLnBrk="1" hangingPunct="1">
              <a:spcBef>
                <a:spcPct val="0"/>
              </a:spcBef>
              <a:buFontTx/>
              <a:buChar char="•"/>
            </a:pPr>
            <a:r>
              <a:rPr lang="es-ES" dirty="0">
                <a:latin typeface="Calibri" charset="0"/>
              </a:rPr>
              <a:t>Conservación rápida de los datos informáticos y los datos relativos al tráfico</a:t>
            </a:r>
          </a:p>
          <a:p>
            <a:pPr marL="171450" indent="-171450" eaLnBrk="1" hangingPunct="1">
              <a:spcBef>
                <a:spcPct val="0"/>
              </a:spcBef>
              <a:buFontTx/>
              <a:buChar char="•"/>
            </a:pPr>
            <a:r>
              <a:rPr lang="es-ES" dirty="0">
                <a:latin typeface="Calibri" charset="0"/>
              </a:rPr>
              <a:t>Revelación parcial de los datos relativos al tráfico para identificar al proveedor y la vía</a:t>
            </a:r>
          </a:p>
          <a:p>
            <a:pPr marL="171450" indent="-171450" eaLnBrk="1" hangingPunct="1">
              <a:spcBef>
                <a:spcPct val="0"/>
              </a:spcBef>
              <a:buFontTx/>
              <a:buChar char="•"/>
            </a:pPr>
            <a:r>
              <a:rPr lang="es-ES" dirty="0">
                <a:latin typeface="Calibri" charset="0"/>
              </a:rPr>
              <a:t>Orden de presentación a personas (datos informáticos) y proveedores de servicios (información de los abonados)</a:t>
            </a:r>
          </a:p>
          <a:p>
            <a:pPr marL="171450" indent="-171450" eaLnBrk="1" hangingPunct="1">
              <a:spcBef>
                <a:spcPct val="0"/>
              </a:spcBef>
              <a:buFontTx/>
              <a:buChar char="•"/>
            </a:pPr>
            <a:r>
              <a:rPr lang="es-ES" dirty="0">
                <a:latin typeface="Calibri" charset="0"/>
              </a:rPr>
              <a:t>Registro y confiscación de datos informáticos (ordenador y cualquier dispositivo)</a:t>
            </a:r>
          </a:p>
          <a:p>
            <a:pPr marL="171450" indent="-171450" eaLnBrk="1" hangingPunct="1">
              <a:spcBef>
                <a:spcPct val="0"/>
              </a:spcBef>
              <a:buFontTx/>
              <a:buChar char="•"/>
            </a:pPr>
            <a:r>
              <a:rPr lang="es-ES" dirty="0">
                <a:latin typeface="Calibri" charset="0"/>
              </a:rPr>
              <a:t>Obtención en tiempo real de datos relativos al tráfico e interceptación de datos informáticos</a:t>
            </a:r>
          </a:p>
          <a:p>
            <a:pPr marL="171450" indent="-171450" eaLnBrk="1" hangingPunct="1">
              <a:spcBef>
                <a:spcPct val="0"/>
              </a:spcBef>
              <a:buFontTx/>
              <a:buChar char="•"/>
            </a:pPr>
            <a:endParaRPr lang="es-ES" dirty="0">
              <a:latin typeface="Calibri" charset="0"/>
            </a:endParaRPr>
          </a:p>
          <a:p>
            <a:pPr marL="171450" indent="-171450" eaLnBrk="1" hangingPunct="1">
              <a:spcBef>
                <a:spcPct val="0"/>
              </a:spcBef>
              <a:buFontTx/>
              <a:buChar char="•"/>
            </a:pPr>
            <a:r>
              <a:rPr lang="es-ES" dirty="0">
                <a:latin typeface="Calibri" charset="0"/>
              </a:rPr>
              <a:t>Delitos que se consideran incluidos como delitos que pueden dar lugar a extradición</a:t>
            </a:r>
          </a:p>
          <a:p>
            <a:pPr marL="171450" indent="-171450" eaLnBrk="1" hangingPunct="1">
              <a:spcBef>
                <a:spcPct val="0"/>
              </a:spcBef>
              <a:buFontTx/>
              <a:buChar char="•"/>
            </a:pPr>
            <a:r>
              <a:rPr lang="es-ES" dirty="0">
                <a:latin typeface="Calibri" charset="0"/>
              </a:rPr>
              <a:t>Asistencia jurídica mutua - toda la ayuda mutua posible a efectos de las investigaciones o de los procedimientos relativos a los delitos relacionados con sistemas y datos informáticos o con el fin de obtener pruebas en formato electrónico de un delito</a:t>
            </a:r>
          </a:p>
          <a:p>
            <a:pPr marL="171450" indent="-171450" eaLnBrk="1" hangingPunct="1">
              <a:spcBef>
                <a:spcPct val="0"/>
              </a:spcBef>
              <a:buFontTx/>
              <a:buChar char="•"/>
            </a:pPr>
            <a:r>
              <a:rPr lang="es-ES" dirty="0">
                <a:latin typeface="Calibri" charset="0"/>
              </a:rPr>
              <a:t>Revelación voluntaria</a:t>
            </a:r>
          </a:p>
          <a:p>
            <a:pPr marL="171450" indent="-171450" eaLnBrk="1" hangingPunct="1">
              <a:spcBef>
                <a:spcPct val="0"/>
              </a:spcBef>
              <a:buFontTx/>
              <a:buChar char="•"/>
            </a:pPr>
            <a:r>
              <a:rPr lang="es-ES" dirty="0">
                <a:latin typeface="Calibri" charset="0"/>
              </a:rPr>
              <a:t>Conservación rápida de datos informáticos, revelación de datos relativos al tráfico</a:t>
            </a:r>
          </a:p>
          <a:p>
            <a:pPr marL="171450" indent="-171450" eaLnBrk="1" hangingPunct="1">
              <a:spcBef>
                <a:spcPct val="0"/>
              </a:spcBef>
              <a:buFontTx/>
              <a:buChar char="•"/>
            </a:pPr>
            <a:r>
              <a:rPr lang="es-ES" dirty="0">
                <a:latin typeface="Calibri" charset="0"/>
              </a:rPr>
              <a:t>Asistencia jurídica mutua para pedir la confiscación, no se autoriza el acceso a los sistemas informáticos desde casa (ART 32)</a:t>
            </a:r>
          </a:p>
          <a:p>
            <a:pPr marL="171450" indent="-171450" eaLnBrk="1" hangingPunct="1">
              <a:spcBef>
                <a:spcPct val="0"/>
              </a:spcBef>
              <a:buFontTx/>
              <a:buChar char="•"/>
            </a:pPr>
            <a:r>
              <a:rPr lang="es-ES" dirty="0">
                <a:latin typeface="Calibri" charset="0"/>
              </a:rPr>
              <a:t>Puntos de contacto 24/7 (uno, para fines de investigación, 24/7, colaboración rápida y disponibilidad para solicitudes, personal capacitado)</a:t>
            </a:r>
          </a:p>
          <a:p>
            <a:pPr marL="171450" indent="-171450" eaLnBrk="1" hangingPunct="1">
              <a:spcBef>
                <a:spcPct val="0"/>
              </a:spcBef>
              <a:buFontTx/>
              <a:buChar char="•"/>
            </a:pPr>
            <a:endParaRPr lang="es-ES" dirty="0">
              <a:latin typeface="Calibri" charset="0"/>
            </a:endParaRPr>
          </a:p>
          <a:p>
            <a:pPr marL="171450" indent="-171450" eaLnBrk="1" hangingPunct="1">
              <a:spcBef>
                <a:spcPct val="0"/>
              </a:spcBef>
              <a:buFontTx/>
              <a:buChar char="•"/>
            </a:pPr>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AF832C6B-BDA8-DE4D-980B-63A4BC844782}" type="slidenum">
              <a:rPr lang="fr-FR" sz="1200"/>
              <a:pPr/>
              <a:t>27</a:t>
            </a:fld>
            <a:endParaRPr lang="es-E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600"/>
              </a:spcBef>
              <a:spcAft>
                <a:spcPts val="600"/>
              </a:spcAft>
              <a:defRPr/>
            </a:pPr>
            <a:r>
              <a:rPr lang="es-ES" dirty="0">
                <a:latin typeface="Verdana"/>
              </a:rPr>
              <a:t>Abierto a la firma en noviembre de 2001 en Budapest</a:t>
            </a:r>
          </a:p>
          <a:p>
            <a:pPr>
              <a:lnSpc>
                <a:spcPct val="120000"/>
              </a:lnSpc>
              <a:spcBef>
                <a:spcPts val="600"/>
              </a:spcBef>
              <a:spcAft>
                <a:spcPts val="600"/>
              </a:spcAft>
              <a:defRPr/>
            </a:pPr>
            <a:r>
              <a:rPr lang="es-ES" dirty="0">
                <a:latin typeface="Verdana"/>
              </a:rPr>
              <a:t>Seguido por el Comité del Convenio sobre la Ciberdelincuencia (T-CY) </a:t>
            </a:r>
          </a:p>
          <a:p>
            <a:pPr>
              <a:lnSpc>
                <a:spcPct val="120000"/>
              </a:lnSpc>
              <a:spcBef>
                <a:spcPts val="600"/>
              </a:spcBef>
              <a:spcAft>
                <a:spcPts val="600"/>
              </a:spcAft>
              <a:defRPr/>
            </a:pPr>
            <a:r>
              <a:rPr lang="es-ES" dirty="0">
                <a:latin typeface="Verdana"/>
              </a:rPr>
              <a:t>Abierto a la adhesión de cualquier Estado</a:t>
            </a:r>
          </a:p>
          <a:p>
            <a:pPr>
              <a:lnSpc>
                <a:spcPct val="120000"/>
              </a:lnSpc>
              <a:spcBef>
                <a:spcPts val="600"/>
              </a:spcBef>
              <a:spcAft>
                <a:spcPts val="600"/>
              </a:spcAft>
              <a:defRPr/>
            </a:pPr>
            <a:r>
              <a:rPr lang="es-ES" dirty="0">
                <a:latin typeface="Verdana"/>
              </a:rPr>
              <a:t>A día de hoy, el único </a:t>
            </a:r>
            <a:r>
              <a:rPr lang="es-ES" b="1" dirty="0">
                <a:latin typeface="Verdana"/>
              </a:rPr>
              <a:t>tratado internacional sobre ciberdelincuencia y pruebas electrónicas</a:t>
            </a:r>
          </a:p>
          <a:p>
            <a:pPr>
              <a:lnSpc>
                <a:spcPct val="120000"/>
              </a:lnSpc>
              <a:spcBef>
                <a:spcPts val="600"/>
              </a:spcBef>
              <a:spcAft>
                <a:spcPts val="600"/>
              </a:spcAft>
              <a:defRPr/>
            </a:pPr>
            <a:r>
              <a:rPr lang="es-ES" dirty="0">
                <a:latin typeface="Verdana"/>
              </a:rPr>
              <a:t>Ofrece definiciones de alto nivel y tecnológicamente neutras de los ciberdelitos</a:t>
            </a:r>
          </a:p>
          <a:p>
            <a:pPr>
              <a:lnSpc>
                <a:spcPct val="120000"/>
              </a:lnSpc>
              <a:spcBef>
                <a:spcPts val="600"/>
              </a:spcBef>
              <a:spcAft>
                <a:spcPts val="600"/>
              </a:spcAft>
              <a:defRPr/>
            </a:pPr>
            <a:r>
              <a:rPr lang="es-ES" dirty="0">
                <a:latin typeface="Verdana"/>
              </a:rPr>
              <a:t>Define los procedimientos estándar de investigación y acción penal a nivel nacional, y establece las obligaciones pertinentes para las partes implicadas</a:t>
            </a:r>
          </a:p>
          <a:p>
            <a:pPr>
              <a:lnSpc>
                <a:spcPct val="120000"/>
              </a:lnSpc>
              <a:spcBef>
                <a:spcPts val="600"/>
              </a:spcBef>
              <a:spcAft>
                <a:spcPts val="600"/>
              </a:spcAft>
              <a:defRPr/>
            </a:pPr>
            <a:r>
              <a:rPr lang="es-ES" dirty="0">
                <a:latin typeface="Verdana"/>
              </a:rPr>
              <a:t>Define las disposiciones de procedimiento en materia de cooperación internacional, policial y judicial</a:t>
            </a:r>
          </a:p>
          <a:p>
            <a:pPr>
              <a:lnSpc>
                <a:spcPct val="120000"/>
              </a:lnSpc>
              <a:spcBef>
                <a:spcPts val="600"/>
              </a:spcBef>
              <a:spcAft>
                <a:spcPts val="600"/>
              </a:spcAft>
              <a:defRPr/>
            </a:pPr>
            <a:r>
              <a:rPr lang="es-ES" dirty="0">
                <a:latin typeface="Verdana"/>
              </a:rPr>
              <a:t>El Comité del Convenio sobre la Ciberdelincuencia publica notas de orientación para interpretar las disposiciones del Convenio de Budapest a la luz de las nuevas amenazas y los nuevos paradigmas tecnológicos</a:t>
            </a:r>
          </a:p>
          <a:p>
            <a:endParaRPr lang="en-US" dirty="0"/>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28</a:t>
            </a:fld>
            <a:endParaRPr lang="es-ES"/>
          </a:p>
        </p:txBody>
      </p:sp>
    </p:spTree>
    <p:extLst>
      <p:ext uri="{BB962C8B-B14F-4D97-AF65-F5344CB8AC3E}">
        <p14:creationId xmlns:p14="http://schemas.microsoft.com/office/powerpoint/2010/main" val="640663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30</a:t>
            </a:fld>
            <a:endParaRPr lang="es-ES"/>
          </a:p>
        </p:txBody>
      </p:sp>
    </p:spTree>
    <p:extLst>
      <p:ext uri="{BB962C8B-B14F-4D97-AF65-F5344CB8AC3E}">
        <p14:creationId xmlns:p14="http://schemas.microsoft.com/office/powerpoint/2010/main" val="2808714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31</a:t>
            </a:fld>
            <a:endParaRPr lang="es-ES"/>
          </a:p>
        </p:txBody>
      </p:sp>
    </p:spTree>
    <p:extLst>
      <p:ext uri="{BB962C8B-B14F-4D97-AF65-F5344CB8AC3E}">
        <p14:creationId xmlns:p14="http://schemas.microsoft.com/office/powerpoint/2010/main" val="280871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3600" dirty="0"/>
              <a:t>Este propósito es muy amplio, y se trata de ofrecer una visión general informativa sin caer en una descripción muy técnica </a:t>
            </a:r>
          </a:p>
          <a:p>
            <a:endParaRPr lang="en-GB" sz="3600" dirty="0"/>
          </a:p>
        </p:txBody>
      </p:sp>
    </p:spTree>
    <p:extLst>
      <p:ext uri="{BB962C8B-B14F-4D97-AF65-F5344CB8AC3E}">
        <p14:creationId xmlns:p14="http://schemas.microsoft.com/office/powerpoint/2010/main" val="2157838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32</a:t>
            </a:fld>
            <a:endParaRPr lang="es-ES"/>
          </a:p>
        </p:txBody>
      </p:sp>
    </p:spTree>
    <p:extLst>
      <p:ext uri="{BB962C8B-B14F-4D97-AF65-F5344CB8AC3E}">
        <p14:creationId xmlns:p14="http://schemas.microsoft.com/office/powerpoint/2010/main" val="2808714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33</a:t>
            </a:fld>
            <a:endParaRPr lang="es-ES" altLang="en-US"/>
          </a:p>
        </p:txBody>
      </p:sp>
    </p:spTree>
    <p:extLst>
      <p:ext uri="{BB962C8B-B14F-4D97-AF65-F5344CB8AC3E}">
        <p14:creationId xmlns:p14="http://schemas.microsoft.com/office/powerpoint/2010/main" val="669065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35</a:t>
            </a:fld>
            <a:endParaRPr lang="es-ES"/>
          </a:p>
        </p:txBody>
      </p:sp>
    </p:spTree>
    <p:extLst>
      <p:ext uri="{BB962C8B-B14F-4D97-AF65-F5344CB8AC3E}">
        <p14:creationId xmlns:p14="http://schemas.microsoft.com/office/powerpoint/2010/main" val="631883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Wingdings" panose="05000000000000000000" pitchFamily="2" charset="2"/>
              <a:buNone/>
            </a:pPr>
            <a:r>
              <a:rPr lang="es-ES" sz="1800" dirty="0">
                <a:effectLst/>
                <a:latin typeface="Calibri" panose="020F0502020204030204" pitchFamily="34" charset="0"/>
              </a:rPr>
              <a:t>El Grupo Intergubernamental de Expertos en Ciberdelincuencia de la ONU (IEG) se creó en 2010 para “realizar un estudio exhaustivo del problema de la ciberdelincuencia y de las respuestas a esta por parte de los Estados miembros, la comunidad internacional y el sector privado, en particular el intercambio de información sobre legislación nacional, mejores prácticas, asistencia técnica y cooperación internacional, con el fin de examinar las opciones para reforzar las respuestas jurídicas o de otro tipo, nacionales e internacionales, a la ciberdelincuencia, y proponer otras nuevas”. En 2020, el GIE debe debatir los capítulos sobre cooperación internacional y prevención del Proyecto de Estudio General sobre la Ciberdelincuencia, tal como figura en el plan de trabajo del Grupo de Expertos para 2018-2021. </a:t>
            </a:r>
          </a:p>
          <a:p>
            <a:pPr marL="0" lvl="0" indent="0">
              <a:buFont typeface="Wingdings" panose="05000000000000000000" pitchFamily="2" charset="2"/>
              <a:buNone/>
            </a:pPr>
            <a:endParaRPr lang="es-ES" sz="1800" dirty="0">
              <a:effectLst/>
              <a:latin typeface="Calibri" panose="020F0502020204030204" pitchFamily="34" charset="0"/>
              <a:ea typeface="Times New Roman" panose="02020603050405020304" pitchFamily="18" charset="0"/>
            </a:endParaRPr>
          </a:p>
          <a:p>
            <a:pPr marL="0" lvl="0" indent="0">
              <a:buFont typeface="Wingdings" panose="05000000000000000000" pitchFamily="2" charset="2"/>
              <a:buNone/>
            </a:pPr>
            <a:r>
              <a:rPr lang="es-ES" sz="1800" dirty="0">
                <a:effectLst/>
                <a:latin typeface="Calibri" panose="020F0502020204030204" pitchFamily="34" charset="0"/>
              </a:rPr>
              <a:t>En diciembre de 2019, con la resolución de la Asamblea General de la ONU A/RES/74/247 se inició un nuevo proceso paralelo. La resolución ordena la creación de un comité intergubernamental ad hoc de expertos, de composición abierta y representativo de todas las regiones, para elaborar una convención internacional exhaustiva sobre "la lucha contra la utilización de las tecnologías de la información y las comunicaciones con fines delictivos". El proceso comenzará en 2021.</a:t>
            </a:r>
          </a:p>
          <a:p>
            <a:pPr marL="0" lvl="0" indent="0">
              <a:buFont typeface="Wingdings" panose="05000000000000000000" pitchFamily="2" charset="2"/>
              <a:buNone/>
            </a:pPr>
            <a:endParaRPr lang="es-ES" sz="1800" dirty="0">
              <a:effectLst/>
              <a:latin typeface="Calibri" panose="020F0502020204030204" pitchFamily="34" charset="0"/>
              <a:ea typeface="Calibri" panose="020F0502020204030204" pitchFamily="34" charset="0"/>
            </a:endParaRPr>
          </a:p>
          <a:p>
            <a:pPr marL="0" lvl="0" indent="0">
              <a:buFont typeface="Wingdings" panose="05000000000000000000" pitchFamily="2" charset="2"/>
              <a:buNone/>
            </a:pPr>
            <a:r>
              <a:rPr lang="es-ES" sz="1800" dirty="0">
                <a:effectLst/>
                <a:latin typeface="Calibri" panose="020F0502020204030204" pitchFamily="34" charset="0"/>
              </a:rPr>
              <a:t>Programa Mundial contra el Delito Cibernético de la UNODC: </a:t>
            </a:r>
            <a:r>
              <a:rPr lang="es-ES" sz="1800" u="sng" dirty="0">
                <a:solidFill>
                  <a:srgbClr val="0000FF"/>
                </a:solidFill>
                <a:effectLst/>
                <a:latin typeface="Calibri" panose="020F0502020204030204" pitchFamily="34" charset="0"/>
                <a:hlinkClick r:id="rId3"/>
              </a:rPr>
              <a:t>https://www.unodc.org/unodc/en/cybercrime/global-programme-cybercrime.html</a:t>
            </a:r>
            <a:endParaRPr lang="es-ES" sz="1800" u="sng" dirty="0">
              <a:solidFill>
                <a:srgbClr val="0000FF"/>
              </a:solidFill>
              <a:effectLst/>
              <a:latin typeface="Calibri" panose="020F0502020204030204" pitchFamily="34" charset="0"/>
              <a:ea typeface="Times New Roman" panose="02020603050405020304" pitchFamily="18" charset="0"/>
            </a:endParaRPr>
          </a:p>
          <a:p>
            <a:pPr marL="0" lvl="0" indent="0">
              <a:buFont typeface="Wingdings" panose="05000000000000000000" pitchFamily="2" charset="2"/>
              <a:buNone/>
            </a:pPr>
            <a:endParaRPr lang="es-ES" sz="1800" u="sng" dirty="0">
              <a:solidFill>
                <a:srgbClr val="0000FF"/>
              </a:solidFill>
              <a:effectLst/>
              <a:latin typeface="Calibri" panose="020F0502020204030204" pitchFamily="34" charset="0"/>
              <a:ea typeface="Times New Roman" panose="02020603050405020304" pitchFamily="18" charset="0"/>
            </a:endParaRPr>
          </a:p>
          <a:p>
            <a:pPr algn="just"/>
            <a:r>
              <a:rPr lang="es-ES" sz="2800" b="0" i="0" dirty="0">
                <a:solidFill>
                  <a:srgbClr val="212529"/>
                </a:solidFill>
                <a:effectLst/>
                <a:latin typeface="Roboto" panose="02000000000000000000" pitchFamily="2" charset="0"/>
              </a:rPr>
              <a:t>El Programa Mundial está diseñado para responder con flexibilidad a las necesidades identificadas en los países en desarrollo, apoyando a los Estados miembros para prevenir y combatir la ciberdelincuencia de manera integral. Los principales nexos geográficos del Programa de Ciberdelincuencia en 2017 son América Central, África Oriental, Oriente Medio y Norte de África y el Sudeste Asiático y el Pacífico, con los siguientes objetivos clave:</a:t>
            </a:r>
          </a:p>
          <a:p>
            <a:pPr algn="just">
              <a:buFont typeface="Arial" panose="020B0604020202020204" pitchFamily="34" charset="0"/>
              <a:buChar char="•"/>
            </a:pPr>
            <a:r>
              <a:rPr lang="es-ES" sz="2800" b="0" i="0" dirty="0">
                <a:solidFill>
                  <a:srgbClr val="212529"/>
                </a:solidFill>
                <a:effectLst/>
                <a:latin typeface="Roboto" panose="02000000000000000000" pitchFamily="2" charset="0"/>
              </a:rPr>
              <a:t>Aumento de la eficiencia y la eficacia en la investigación, la persecución y el enjuiciamiento de la ciberdelincuencia, especialmente la explotación y el abuso sexual infantil en línea, dentro de un sólido marco de derechos humanos; </a:t>
            </a:r>
          </a:p>
          <a:p>
            <a:pPr algn="just">
              <a:buFont typeface="Arial" panose="020B0604020202020204" pitchFamily="34" charset="0"/>
              <a:buChar char="•"/>
            </a:pPr>
            <a:r>
              <a:rPr lang="es-ES" sz="2800" b="0" i="0" dirty="0">
                <a:solidFill>
                  <a:srgbClr val="212529"/>
                </a:solidFill>
                <a:effectLst/>
                <a:latin typeface="Roboto" panose="02000000000000000000" pitchFamily="2" charset="0"/>
              </a:rPr>
              <a:t>Respuesta eficiente y eficaz a largo plazo de todo el gobierno a la ciberdelincuencia, lo que incluye una coordinación nacional, la recopilación de datos y marcos jurídicos eficaces, lo que lleva a una respuesta sostenible y a una mayor disuasión;</a:t>
            </a:r>
          </a:p>
          <a:p>
            <a:pPr algn="just">
              <a:buFont typeface="Arial" panose="020B0604020202020204" pitchFamily="34" charset="0"/>
              <a:buChar char="•"/>
            </a:pPr>
            <a:r>
              <a:rPr lang="es-ES" sz="2800" b="0" i="0" dirty="0">
                <a:solidFill>
                  <a:srgbClr val="212529"/>
                </a:solidFill>
                <a:effectLst/>
                <a:latin typeface="Roboto" panose="02000000000000000000" pitchFamily="2" charset="0"/>
              </a:rPr>
              <a:t>Refuerzo de la comunicación nacional e internacional entre el Gobierno, las fuerzas de seguridad y el sector privado, con un mayor conocimiento público de los riesgos de la ciberdelincuencia.</a:t>
            </a:r>
          </a:p>
          <a:p>
            <a:pPr marL="1143000" lvl="2" indent="-228600">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36</a:t>
            </a:fld>
            <a:endParaRPr lang="es-ES"/>
          </a:p>
        </p:txBody>
      </p:sp>
    </p:spTree>
    <p:extLst>
      <p:ext uri="{BB962C8B-B14F-4D97-AF65-F5344CB8AC3E}">
        <p14:creationId xmlns:p14="http://schemas.microsoft.com/office/powerpoint/2010/main" val="409576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dirty="0"/>
              <a:t>https://www.un.org/press/en/2000/20001204.ga9842.doc.html</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s-ES" altLang="en-US"/>
          </a:p>
        </p:txBody>
      </p:sp>
    </p:spTree>
    <p:extLst>
      <p:ext uri="{BB962C8B-B14F-4D97-AF65-F5344CB8AC3E}">
        <p14:creationId xmlns:p14="http://schemas.microsoft.com/office/powerpoint/2010/main" val="3486300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000000"/>
                </a:solidFill>
                <a:effectLst/>
                <a:latin typeface="Arial" panose="020B0604020202020204" pitchFamily="34" charset="0"/>
              </a:rPr>
              <a:t>Dominio malicioso. </a:t>
            </a:r>
            <a:r>
              <a:rPr lang="es-ES" b="0" i="0" dirty="0" err="1">
                <a:solidFill>
                  <a:srgbClr val="000000"/>
                </a:solidFill>
                <a:effectLst/>
                <a:latin typeface="Arial" panose="020B0604020202020204" pitchFamily="34" charset="0"/>
              </a:rPr>
              <a:t>Ransomware</a:t>
            </a:r>
            <a:r>
              <a:rPr lang="es-ES" b="0" i="0" dirty="0">
                <a:solidFill>
                  <a:srgbClr val="000000"/>
                </a:solidFill>
                <a:effectLst/>
                <a:latin typeface="Arial" panose="020B0604020202020204" pitchFamily="34" charset="0"/>
              </a:rPr>
              <a:t>. Malware para la obtención de datos. Redes zombi. </a:t>
            </a:r>
            <a:r>
              <a:rPr lang="es-ES" b="0" i="0" dirty="0" err="1">
                <a:solidFill>
                  <a:srgbClr val="000000"/>
                </a:solidFill>
                <a:effectLst/>
                <a:latin typeface="Arial" panose="020B0604020202020204" pitchFamily="34" charset="0"/>
              </a:rPr>
              <a:t>Criptosecuestro</a:t>
            </a:r>
            <a:r>
              <a:rPr lang="es-ES" b="0" i="0" dirty="0">
                <a:solidFill>
                  <a:srgbClr val="000000"/>
                </a:solidFill>
                <a:effectLst/>
                <a:latin typeface="Arial" panose="020B0604020202020204" pitchFamily="34" charset="0"/>
              </a:rPr>
              <a:t>. La Internet oscura. . La ciberdelincuencia como servicio.</a:t>
            </a:r>
          </a:p>
          <a:p>
            <a:pPr algn="l"/>
            <a:r>
              <a:rPr lang="es-ES" b="0" i="0" dirty="0">
                <a:solidFill>
                  <a:srgbClr val="000000"/>
                </a:solidFill>
                <a:effectLst/>
                <a:latin typeface="Arial" panose="020B0604020202020204" pitchFamily="34" charset="0"/>
              </a:rPr>
              <a:t>Palabras y frases que apenas existían hace una década forman ahora parte de nuestro lenguaje cotidiano, ya que los delincuentes utilizan las nuevas tecnologías para cometer ciberataques contra Gobiernos, empresas y particulares. Estos delitos no conocen fronteras, ni físicas ni virtuales, causan graves daños y suponen amenazas muy reales para las víctimas de todo el mundo.</a:t>
            </a:r>
          </a:p>
          <a:p>
            <a:pPr algn="l"/>
            <a:r>
              <a:rPr lang="es-ES" b="0" i="0" dirty="0">
                <a:solidFill>
                  <a:srgbClr val="000000"/>
                </a:solidFill>
                <a:effectLst/>
                <a:latin typeface="Arial" panose="020B0604020202020204" pitchFamily="34" charset="0"/>
              </a:rPr>
              <a:t>La ciberdelincuencia avanza a un ritmo increíblemente rápido, con la aparición constante de nuevas tendencias.  Los ciberdelincuentes son cada vez más ágiles, explotan las nuevas tecnologías a la velocidad del rayo, adaptan sus ataques con nuevos métodos y cooperan entre sí como nunca antes se había visto.</a:t>
            </a:r>
          </a:p>
          <a:p>
            <a:pPr algn="l"/>
            <a:r>
              <a:rPr lang="es-ES" b="0" i="0" dirty="0">
                <a:solidFill>
                  <a:srgbClr val="000000"/>
                </a:solidFill>
                <a:effectLst/>
                <a:latin typeface="Arial" panose="020B0604020202020204" pitchFamily="34" charset="0"/>
              </a:rPr>
              <a:t>Complejas redes delictivas operan en todo el mundo, coordinando intrincados ataques en cuestión de minutos.</a:t>
            </a:r>
          </a:p>
          <a:p>
            <a:pPr algn="l"/>
            <a:r>
              <a:rPr lang="es-ES" b="0" i="0" dirty="0">
                <a:solidFill>
                  <a:srgbClr val="000000"/>
                </a:solidFill>
                <a:effectLst/>
                <a:latin typeface="Arial" panose="020B0604020202020204" pitchFamily="34" charset="0"/>
              </a:rPr>
              <a:t>Por ello, la policía debe seguir el ritmo de las nuevas tecnologías, para comprender las posibilidades que crean para los delincuentes y cómo pueden utilizarse como herramientas para luchar contra la ciberdelincuencia.</a:t>
            </a:r>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38</a:t>
            </a:fld>
            <a:endParaRPr lang="es-ES"/>
          </a:p>
        </p:txBody>
      </p:sp>
    </p:spTree>
    <p:extLst>
      <p:ext uri="{BB962C8B-B14F-4D97-AF65-F5344CB8AC3E}">
        <p14:creationId xmlns:p14="http://schemas.microsoft.com/office/powerpoint/2010/main" val="2255856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u="sng" dirty="0">
                <a:solidFill>
                  <a:srgbClr val="0000FF"/>
                </a:solidFill>
                <a:effectLst/>
                <a:latin typeface="Calibri" panose="020F0502020204030204" pitchFamily="34" charset="0"/>
                <a:hlinkClick r:id="rId3"/>
              </a:rPr>
              <a:t>https://ec.europa.eu/home-affairs/what-we-do/policies/cybercrime_en</a:t>
            </a:r>
            <a:endParaRPr lang="es-ES" b="0" i="0" dirty="0">
              <a:solidFill>
                <a:srgbClr val="333333"/>
              </a:solidFill>
              <a:effectLst/>
              <a:latin typeface="Arial" panose="020B0604020202020204" pitchFamily="34" charset="0"/>
            </a:endParaRPr>
          </a:p>
          <a:p>
            <a:pPr algn="l"/>
            <a:endParaRPr lang="es-ES" b="0" i="0" dirty="0">
              <a:solidFill>
                <a:srgbClr val="333333"/>
              </a:solidFill>
              <a:effectLst/>
              <a:latin typeface="Arial" panose="020B0604020202020204" pitchFamily="34" charset="0"/>
            </a:endParaRPr>
          </a:p>
          <a:p>
            <a:pPr algn="l"/>
            <a:r>
              <a:rPr lang="es-ES" b="0" i="0" dirty="0">
                <a:solidFill>
                  <a:srgbClr val="333333"/>
                </a:solidFill>
                <a:effectLst/>
                <a:latin typeface="Arial" panose="020B0604020202020204" pitchFamily="34" charset="0"/>
              </a:rPr>
              <a:t>Derecho - Seguimiento y actualización de la legislación de la UE sobre ciberdelincuencia:</a:t>
            </a:r>
          </a:p>
          <a:p>
            <a:pPr algn="l">
              <a:buFont typeface="Arial" panose="020B0604020202020204" pitchFamily="34" charset="0"/>
              <a:buChar char="•"/>
            </a:pPr>
            <a:r>
              <a:rPr lang="es-ES" b="0" i="0" dirty="0">
                <a:solidFill>
                  <a:srgbClr val="333333"/>
                </a:solidFill>
                <a:effectLst/>
                <a:latin typeface="Arial" panose="020B0604020202020204" pitchFamily="34" charset="0"/>
              </a:rPr>
              <a:t>2011 – </a:t>
            </a:r>
            <a:r>
              <a:rPr lang="es-ES" b="0" i="0" u="none" strike="noStrike" dirty="0">
                <a:solidFill>
                  <a:srgbClr val="0065A2"/>
                </a:solidFill>
                <a:effectLst/>
                <a:latin typeface="Arial" panose="020B0604020202020204" pitchFamily="34" charset="0"/>
                <a:hlinkClick r:id="rId4"/>
              </a:rPr>
              <a:t>Directiva relativa a la lucha contra los abusos sexuales y la explotación sexual de los menores y la pornografía
</a:t>
            </a:r>
            <a:br>
              <a:rPr lang="es-ES" dirty="0"/>
            </a:br>
            <a:r>
              <a:rPr lang="es-ES" b="0" i="0" u="none" strike="noStrike" dirty="0">
                <a:solidFill>
                  <a:srgbClr val="0065A2"/>
                </a:solidFill>
                <a:effectLst/>
                <a:latin typeface="Arial" panose="020B0604020202020204" pitchFamily="34" charset="0"/>
                <a:hlinkClick r:id="rId4"/>
              </a:rPr>
              <a:t>infantil</a:t>
            </a:r>
            <a:r>
              <a:rPr lang="es-ES" b="0" i="0" dirty="0">
                <a:solidFill>
                  <a:srgbClr val="333333"/>
                </a:solidFill>
                <a:effectLst/>
                <a:latin typeface="Arial" panose="020B0604020202020204" pitchFamily="34" charset="0"/>
              </a:rPr>
              <a:t>, que aborda mejor las novedades del entorno en línea, como el embaucamiento (delincuentes que se hacen pasar por niños para atraer a los menores con fines de abuso sexual). En 2016, la Comisión publicó dos informes sobre las medidas adoptadas por los Estados miembros para cumplir con la Directiva (</a:t>
            </a:r>
            <a:r>
              <a:rPr lang="es-ES" b="0" i="0" u="none" strike="noStrike" dirty="0">
                <a:solidFill>
                  <a:srgbClr val="0065A2"/>
                </a:solidFill>
                <a:effectLst/>
                <a:latin typeface="Arial" panose="020B0604020202020204" pitchFamily="34" charset="0"/>
                <a:hlinkClick r:id="rId5"/>
              </a:rPr>
              <a:t>uno sobre la totalidad de la Directiva</a:t>
            </a:r>
            <a:r>
              <a:rPr lang="es-ES" b="0" i="0" dirty="0">
                <a:solidFill>
                  <a:srgbClr val="333333"/>
                </a:solidFill>
                <a:effectLst/>
                <a:latin typeface="Arial" panose="020B0604020202020204" pitchFamily="34" charset="0"/>
              </a:rPr>
              <a:t> y </a:t>
            </a:r>
            <a:r>
              <a:rPr lang="es-ES" b="0" i="0" u="none" strike="noStrike" dirty="0">
                <a:solidFill>
                  <a:srgbClr val="0065A2"/>
                </a:solidFill>
                <a:effectLst/>
                <a:latin typeface="Arial" panose="020B0604020202020204" pitchFamily="34" charset="0"/>
                <a:hlinkClick r:id="rId6"/>
              </a:rPr>
              <a:t>otro centrado en las medidas contra los sitios web que contienen pornografía infantil</a:t>
            </a:r>
            <a:r>
              <a:rPr lang="es-ES" b="0" i="0" dirty="0">
                <a:solidFill>
                  <a:srgbClr val="333333"/>
                </a:solidFill>
                <a:effectLst/>
                <a:latin typeface="Arial" panose="020B0604020202020204" pitchFamily="34" charset="0"/>
              </a:rPr>
              <a:t>).</a:t>
            </a:r>
          </a:p>
          <a:p>
            <a:pPr algn="l">
              <a:buFont typeface="Arial" panose="020B0604020202020204" pitchFamily="34" charset="0"/>
              <a:buChar char="•"/>
            </a:pPr>
            <a:r>
              <a:rPr lang="es-ES" b="0" i="0" dirty="0">
                <a:solidFill>
                  <a:srgbClr val="333333"/>
                </a:solidFill>
                <a:effectLst/>
                <a:latin typeface="Arial" panose="020B0604020202020204" pitchFamily="34" charset="0"/>
              </a:rPr>
              <a:t>2013 – </a:t>
            </a:r>
            <a:r>
              <a:rPr lang="es-ES" b="0" i="0" u="none" strike="noStrike" dirty="0">
                <a:solidFill>
                  <a:srgbClr val="0065A2"/>
                </a:solidFill>
                <a:effectLst/>
                <a:latin typeface="Arial" panose="020B0604020202020204" pitchFamily="34" charset="0"/>
                <a:hlinkClick r:id="rId7"/>
              </a:rPr>
              <a:t>Directiva relativa a los ataques contra los sistemas de información</a:t>
            </a:r>
            <a:r>
              <a:rPr lang="es-ES" b="0" i="0" u="none" strike="noStrike" dirty="0">
                <a:solidFill>
                  <a:srgbClr val="999999"/>
                </a:solidFill>
                <a:effectLst/>
                <a:latin typeface="Verdana" panose="020B0604030504040204" pitchFamily="34" charset="0"/>
              </a:rPr>
              <a:t>(traducciones disponibles en el enlace </a:t>
            </a:r>
            <a:r>
              <a:rPr lang="es-ES" b="0" i="0" u="none" strike="noStrike" dirty="0" err="1">
                <a:solidFill>
                  <a:srgbClr val="999999"/>
                </a:solidFill>
                <a:effectLst/>
                <a:latin typeface="Verdana" panose="020B0604030504040204" pitchFamily="34" charset="0"/>
              </a:rPr>
              <a:t>anterior</a:t>
            </a:r>
            <a:r>
              <a:rPr lang="es-ES" b="0" i="0" u="none" strike="noStrike" dirty="0" err="1">
                <a:solidFill>
                  <a:srgbClr val="AAAAAA"/>
                </a:solidFill>
                <a:effectLst/>
                <a:latin typeface="Verdana" panose="020B0604030504040204" pitchFamily="34" charset="0"/>
              </a:rPr>
              <a:t>EN</a:t>
            </a:r>
            <a:r>
              <a:rPr lang="es-ES" b="1" i="0" u="none" strike="noStrike" dirty="0">
                <a:solidFill>
                  <a:srgbClr val="CCCCCC"/>
                </a:solidFill>
                <a:effectLst/>
                <a:latin typeface="Verdana" panose="020B0604030504040204" pitchFamily="34" charset="0"/>
              </a:rPr>
              <a:t>•••</a:t>
            </a:r>
            <a:r>
              <a:rPr lang="es-ES" b="0" i="0" dirty="0">
                <a:solidFill>
                  <a:srgbClr val="333333"/>
                </a:solidFill>
                <a:effectLst/>
                <a:latin typeface="Arial" panose="020B0604020202020204" pitchFamily="34" charset="0"/>
              </a:rPr>
              <a:t>, cuyo objetivo es hacer frente a los ciberataques a gran escala exigiendo a los Estados miembros que refuercen las leyes nacionales sobre ciberdelincuencia e introduzcan sanciones penales más duras. En 2017, la Comisión publicó un informe en el que se evaluaba en qué medida los Estados miembros habían adoptado las medidas necesarias para cumplir la Directiva.</a:t>
            </a:r>
          </a:p>
          <a:p>
            <a:pPr algn="l">
              <a:buFont typeface="Arial" panose="020B0604020202020204" pitchFamily="34" charset="0"/>
              <a:buChar char="•"/>
            </a:pPr>
            <a:r>
              <a:rPr lang="es-ES" b="0" i="0" dirty="0">
                <a:solidFill>
                  <a:srgbClr val="333333"/>
                </a:solidFill>
                <a:effectLst/>
                <a:latin typeface="Arial" panose="020B0604020202020204" pitchFamily="34" charset="0"/>
              </a:rPr>
              <a:t>2018 – La Comisión propone un Reglamento y una Directiva</a:t>
            </a:r>
            <a:r>
              <a:rPr lang="es-ES" b="0" i="0" u="none" strike="noStrike" dirty="0">
                <a:solidFill>
                  <a:srgbClr val="0065A2"/>
                </a:solidFill>
                <a:effectLst/>
                <a:latin typeface="Arial" panose="020B0604020202020204" pitchFamily="34" charset="0"/>
                <a:hlinkClick r:id="rId8"/>
              </a:rPr>
              <a:t> que facilitan el acceso transfronterizo a las pruebas electrónicas para las investigaciones penales</a:t>
            </a:r>
            <a:r>
              <a:rPr lang="es-ES" b="0" i="0" dirty="0">
                <a:solidFill>
                  <a:srgbClr val="333333"/>
                </a:solidFill>
                <a:effectLst/>
                <a:latin typeface="Arial" panose="020B0604020202020204" pitchFamily="34" charset="0"/>
              </a:rPr>
              <a:t>.</a:t>
            </a:r>
          </a:p>
          <a:p>
            <a:pPr algn="l">
              <a:buFont typeface="Arial" panose="020B0604020202020204" pitchFamily="34" charset="0"/>
              <a:buChar char="•"/>
            </a:pPr>
            <a:r>
              <a:rPr lang="es-ES" b="0" i="0" dirty="0">
                <a:solidFill>
                  <a:srgbClr val="333333"/>
                </a:solidFill>
                <a:effectLst/>
                <a:latin typeface="Arial" panose="020B0604020202020204" pitchFamily="34" charset="0"/>
              </a:rPr>
              <a:t>2019 – Una nueva </a:t>
            </a:r>
            <a:r>
              <a:rPr lang="es-ES" b="0" i="0" u="none" strike="noStrike" dirty="0">
                <a:solidFill>
                  <a:srgbClr val="0065A2"/>
                </a:solidFill>
                <a:effectLst/>
                <a:latin typeface="Arial" panose="020B0604020202020204" pitchFamily="34" charset="0"/>
                <a:hlinkClick r:id="rId9"/>
              </a:rPr>
              <a:t>Directiva relativa a los medios de pago distintos del efectivo</a:t>
            </a:r>
            <a:r>
              <a:rPr lang="es-ES" b="0" i="0" dirty="0">
                <a:solidFill>
                  <a:srgbClr val="333333"/>
                </a:solidFill>
                <a:effectLst/>
                <a:latin typeface="Arial" panose="020B0604020202020204" pitchFamily="34" charset="0"/>
              </a:rPr>
              <a:t>, que actualiza el marco jurídico, eliminando los obstáculos a la cooperación operativa y mejorando la prevención y la asistencia a las víctimas, para hacer más eficaz la acción policial contra el fraude y la falsificación de medios de pago distintos del efectivo.</a:t>
            </a:r>
          </a:p>
          <a:p>
            <a:endParaRPr lang="es-ES" dirty="0"/>
          </a:p>
          <a:p>
            <a:pPr algn="l"/>
            <a:r>
              <a:rPr lang="es-ES" dirty="0"/>
              <a:t>Coordinación - </a:t>
            </a:r>
            <a:r>
              <a:rPr lang="es-ES" b="0" i="0" dirty="0">
                <a:solidFill>
                  <a:srgbClr val="333333"/>
                </a:solidFill>
                <a:effectLst/>
                <a:latin typeface="Arial" panose="020B0604020202020204" pitchFamily="34" charset="0"/>
              </a:rPr>
              <a:t>Apoyo a organismos:</a:t>
            </a:r>
          </a:p>
          <a:p>
            <a:pPr algn="l"/>
            <a:r>
              <a:rPr lang="es-ES" b="0" i="0" dirty="0">
                <a:solidFill>
                  <a:srgbClr val="333333"/>
                </a:solidFill>
                <a:effectLst/>
                <a:latin typeface="Arial" panose="020B0604020202020204" pitchFamily="34" charset="0"/>
              </a:rPr>
              <a:t>- </a:t>
            </a:r>
            <a:r>
              <a:rPr lang="es-ES" b="0" i="0" u="none" strike="noStrike" dirty="0">
                <a:solidFill>
                  <a:srgbClr val="0065A2"/>
                </a:solidFill>
                <a:effectLst/>
                <a:latin typeface="Arial" panose="020B0604020202020204" pitchFamily="34" charset="0"/>
                <a:hlinkClick r:id="rId10"/>
              </a:rPr>
              <a:t>Centro Europeo de Ciberdelincuencia</a:t>
            </a:r>
            <a:r>
              <a:rPr lang="es-ES" b="0" i="0" dirty="0">
                <a:solidFill>
                  <a:srgbClr val="333333"/>
                </a:solidFill>
                <a:effectLst/>
                <a:latin typeface="Arial" panose="020B0604020202020204" pitchFamily="34" charset="0"/>
              </a:rPr>
              <a:t>  de Europol: actúa como punto central en la lucha contra la ciberdelincuencia en la Unión, poniendo en común los conocimientos europeos en materia de ciberdelincuencia para apoyar las investigaciones de los Estados miembros en este ámbito y proporcionando a los investigadores europeos en materia de ciberdelincuencia una voz colectiva en los ámbitos policial y judicial. La Comisión vela por la adecuación del trabajo del EC3 a la política de ciberdelincuencia de la UE, vela por que el EC3 disponga de recursos suficientes y promueve su labor.</a:t>
            </a:r>
          </a:p>
          <a:p>
            <a:pPr algn="l"/>
            <a:r>
              <a:rPr lang="es-ES" b="0" i="0" dirty="0">
                <a:solidFill>
                  <a:srgbClr val="333333"/>
                </a:solidFill>
                <a:effectLst/>
                <a:latin typeface="Arial" panose="020B0604020202020204" pitchFamily="34" charset="0"/>
              </a:rPr>
              <a:t>Cooperación público-privada, p. ej., </a:t>
            </a:r>
            <a:r>
              <a:rPr lang="es-ES" b="0" i="0" u="none" strike="noStrike" dirty="0">
                <a:solidFill>
                  <a:srgbClr val="0065A2"/>
                </a:solidFill>
                <a:effectLst/>
                <a:latin typeface="Arial" panose="020B0604020202020204" pitchFamily="34" charset="0"/>
                <a:hlinkClick r:id="rId11"/>
              </a:rPr>
              <a:t>Alianza mundial </a:t>
            </a:r>
            <a:r>
              <a:rPr lang="es-ES" b="0" i="0" u="none" strike="noStrike" dirty="0" err="1">
                <a:solidFill>
                  <a:srgbClr val="0065A2"/>
                </a:solidFill>
                <a:effectLst/>
                <a:latin typeface="Arial" panose="020B0604020202020204" pitchFamily="34" charset="0"/>
                <a:hlinkClick r:id="rId11"/>
              </a:rPr>
              <a:t>WePROTECT</a:t>
            </a:r>
            <a:r>
              <a:rPr lang="es-ES" b="0" i="0" dirty="0">
                <a:solidFill>
                  <a:srgbClr val="333333"/>
                </a:solidFill>
                <a:effectLst/>
                <a:latin typeface="Arial" panose="020B0604020202020204" pitchFamily="34" charset="0"/>
              </a:rPr>
              <a:t> (explotación sexual infantil en línea).</a:t>
            </a:r>
          </a:p>
          <a:p>
            <a:pPr algn="l"/>
            <a:r>
              <a:rPr lang="es-ES" b="0" i="0" dirty="0">
                <a:solidFill>
                  <a:srgbClr val="333333"/>
                </a:solidFill>
                <a:effectLst/>
                <a:latin typeface="Arial" panose="020B0604020202020204" pitchFamily="34" charset="0"/>
              </a:rPr>
              <a:t>Gobernanza de Internet, p. ej., el </a:t>
            </a:r>
            <a:r>
              <a:rPr lang="es-ES" b="0" i="0" u="none" strike="noStrike" dirty="0">
                <a:solidFill>
                  <a:srgbClr val="0065A2"/>
                </a:solidFill>
                <a:effectLst/>
                <a:latin typeface="Arial" panose="020B0604020202020204" pitchFamily="34" charset="0"/>
                <a:hlinkClick r:id="rId12"/>
              </a:rPr>
              <a:t>Grupo de Trabajo de Seguridad Pública</a:t>
            </a:r>
            <a:r>
              <a:rPr lang="es-ES" b="0" i="0" dirty="0">
                <a:solidFill>
                  <a:srgbClr val="333333"/>
                </a:solidFill>
                <a:effectLst/>
                <a:latin typeface="Arial" panose="020B0604020202020204" pitchFamily="34" charset="0"/>
              </a:rPr>
              <a:t> del Comité Asesor Gubernamental de la Corporación para la Asignación de Nombres y Números en Internet (ICANN)</a:t>
            </a:r>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39</a:t>
            </a:fld>
            <a:endParaRPr lang="es-ES"/>
          </a:p>
        </p:txBody>
      </p:sp>
    </p:spTree>
    <p:extLst>
      <p:ext uri="{BB962C8B-B14F-4D97-AF65-F5344CB8AC3E}">
        <p14:creationId xmlns:p14="http://schemas.microsoft.com/office/powerpoint/2010/main" val="2770317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dirty="0"/>
              <a:t>https://www.europol.europa.eu/about-europol/european-cybercrime-centre-ec3</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es-ES" altLang="en-US"/>
          </a:p>
        </p:txBody>
      </p:sp>
    </p:spTree>
    <p:extLst>
      <p:ext uri="{BB962C8B-B14F-4D97-AF65-F5344CB8AC3E}">
        <p14:creationId xmlns:p14="http://schemas.microsoft.com/office/powerpoint/2010/main" val="1839617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41</a:t>
            </a:fld>
            <a:endParaRPr lang="es-ES"/>
          </a:p>
        </p:txBody>
      </p:sp>
    </p:spTree>
    <p:extLst>
      <p:ext uri="{BB962C8B-B14F-4D97-AF65-F5344CB8AC3E}">
        <p14:creationId xmlns:p14="http://schemas.microsoft.com/office/powerpoint/2010/main" val="2678854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42</a:t>
            </a:fld>
            <a:endParaRPr lang="es-ES"/>
          </a:p>
        </p:txBody>
      </p:sp>
    </p:spTree>
    <p:extLst>
      <p:ext uri="{BB962C8B-B14F-4D97-AF65-F5344CB8AC3E}">
        <p14:creationId xmlns:p14="http://schemas.microsoft.com/office/powerpoint/2010/main" val="817226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r>
              <a:rPr lang="es-ES" sz="3600" dirty="0"/>
              <a:t>Esta sesión se dividirá en 5 partes para proporcionar descansos naturales.</a:t>
            </a:r>
          </a:p>
          <a:p>
            <a:r>
              <a:rPr lang="es-ES" sz="3600" dirty="0"/>
              <a:t>La idea es describir lo que es un ordenador - o un dispositivo capaz de conectarse a Internet, todos los cuales tienen similitudes</a:t>
            </a:r>
          </a:p>
          <a:p>
            <a:r>
              <a:rPr lang="es-ES" sz="3600" dirty="0"/>
              <a:t>Describir qué es y cómo funciona Internet</a:t>
            </a:r>
          </a:p>
          <a:p>
            <a:r>
              <a:rPr lang="es-ES" sz="3600" dirty="0"/>
              <a:t>Y luego ver cómo ese ordenador se conecta a Internet</a:t>
            </a:r>
          </a:p>
          <a:p>
            <a:r>
              <a:rPr lang="es-ES" sz="3600" dirty="0"/>
              <a:t>Y luego ver lo que hay en la propia Internet</a:t>
            </a:r>
          </a:p>
          <a:p>
            <a:endParaRPr lang="en-GB" sz="3600" dirty="0"/>
          </a:p>
        </p:txBody>
      </p:sp>
    </p:spTree>
    <p:extLst>
      <p:ext uri="{BB962C8B-B14F-4D97-AF65-F5344CB8AC3E}">
        <p14:creationId xmlns:p14="http://schemas.microsoft.com/office/powerpoint/2010/main" val="3423989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43</a:t>
            </a:fld>
            <a:endParaRPr lang="es-ES"/>
          </a:p>
        </p:txBody>
      </p:sp>
    </p:spTree>
    <p:extLst>
      <p:ext uri="{BB962C8B-B14F-4D97-AF65-F5344CB8AC3E}">
        <p14:creationId xmlns:p14="http://schemas.microsoft.com/office/powerpoint/2010/main" val="2060391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dirty="0">
                <a:effectLst/>
                <a:latin typeface="Calibri" panose="020F0502020204030204" pitchFamily="34" charset="0"/>
              </a:rPr>
              <a:t>https://www.coe.int/en/web/cybercrime/cybercrime-office-c-proc</a:t>
            </a:r>
            <a:endParaRPr lang="es-ES" b="0" i="0" dirty="0">
              <a:solidFill>
                <a:srgbClr val="161616"/>
              </a:solidFill>
              <a:effectLst/>
              <a:latin typeface="Open Sans" panose="020B0606030504020204" pitchFamily="34" charset="0"/>
            </a:endParaRPr>
          </a:p>
          <a:p>
            <a:pPr algn="l"/>
            <a:endParaRPr lang="es-ES" b="0" i="0" dirty="0">
              <a:solidFill>
                <a:srgbClr val="161616"/>
              </a:solidFill>
              <a:effectLst/>
              <a:latin typeface="Open Sans" panose="020B0606030504020204" pitchFamily="34" charset="0"/>
            </a:endParaRPr>
          </a:p>
          <a:p>
            <a:pPr algn="l"/>
            <a:r>
              <a:rPr lang="es-ES" b="0" i="0" dirty="0">
                <a:solidFill>
                  <a:srgbClr val="161616"/>
                </a:solidFill>
                <a:effectLst/>
                <a:latin typeface="Open Sans" panose="020B0606030504020204" pitchFamily="34" charset="0"/>
              </a:rPr>
              <a:t>El </a:t>
            </a:r>
            <a:r>
              <a:rPr lang="es-ES" b="1" i="0" dirty="0">
                <a:solidFill>
                  <a:srgbClr val="696969"/>
                </a:solidFill>
                <a:effectLst/>
                <a:latin typeface="Open Sans" panose="020B0606030504020204" pitchFamily="34" charset="0"/>
              </a:rPr>
              <a:t>Convenio sobre la Ciberdelincuencia</a:t>
            </a:r>
            <a:r>
              <a:rPr lang="es-ES" b="0" i="0" dirty="0">
                <a:solidFill>
                  <a:srgbClr val="161616"/>
                </a:solidFill>
                <a:effectLst/>
                <a:latin typeface="Open Sans" panose="020B0606030504020204" pitchFamily="34" charset="0"/>
              </a:rPr>
              <a:t> del Consejo de Europa (STCE </a:t>
            </a:r>
            <a:r>
              <a:rPr lang="es-ES" b="0" i="0" dirty="0" err="1">
                <a:solidFill>
                  <a:srgbClr val="161616"/>
                </a:solidFill>
                <a:effectLst/>
                <a:latin typeface="Open Sans" panose="020B0606030504020204" pitchFamily="34" charset="0"/>
              </a:rPr>
              <a:t>nº</a:t>
            </a:r>
            <a:r>
              <a:rPr lang="es-ES" b="0" i="0" dirty="0">
                <a:solidFill>
                  <a:srgbClr val="161616"/>
                </a:solidFill>
                <a:effectLst/>
                <a:latin typeface="Open Sans" panose="020B0606030504020204" pitchFamily="34" charset="0"/>
              </a:rPr>
              <a:t> 185), conocido como Convenio de Budapest, es el único instrumento internacional vinculante en esta materia. Sirve de guía para cualquier país que esté elaborando una legislación nacional exhaustiva contra la ciberdelincuencia y como marco para la cooperación internacional entre los Estados que sean Parte en este tratado.</a:t>
            </a:r>
          </a:p>
          <a:p>
            <a:pPr algn="l"/>
            <a:r>
              <a:rPr lang="es-ES" b="0" i="0" dirty="0">
                <a:solidFill>
                  <a:srgbClr val="161616"/>
                </a:solidFill>
                <a:effectLst/>
                <a:latin typeface="Open Sans" panose="020B0606030504020204" pitchFamily="34" charset="0"/>
              </a:rPr>
              <a:t>El Convenio de Budapest se complementa con un </a:t>
            </a:r>
            <a:r>
              <a:rPr lang="es-ES" b="1" i="0" dirty="0">
                <a:solidFill>
                  <a:srgbClr val="696969"/>
                </a:solidFill>
                <a:effectLst/>
                <a:latin typeface="Open Sans" panose="020B0606030504020204" pitchFamily="34" charset="0"/>
              </a:rPr>
              <a:t>Protocolo sobre la xenofobia y el racismo</a:t>
            </a:r>
            <a:r>
              <a:rPr lang="es-ES" b="0" i="0" dirty="0">
                <a:solidFill>
                  <a:srgbClr val="161616"/>
                </a:solidFill>
                <a:effectLst/>
                <a:latin typeface="Open Sans" panose="020B0606030504020204" pitchFamily="34" charset="0"/>
              </a:rPr>
              <a:t> que se cometen a través de sistemas informáticos.</a:t>
            </a:r>
          </a:p>
          <a:p>
            <a:pPr algn="l"/>
            <a:endParaRPr lang="es-ES" b="0" i="0" dirty="0">
              <a:solidFill>
                <a:srgbClr val="161616"/>
              </a:solidFill>
              <a:effectLst/>
              <a:latin typeface="Open Sans" panose="020B0606030504020204" pitchFamily="34" charset="0"/>
            </a:endParaRPr>
          </a:p>
          <a:p>
            <a:pPr algn="l"/>
            <a:r>
              <a:rPr lang="es-ES" b="0" i="0" dirty="0">
                <a:solidFill>
                  <a:srgbClr val="161616"/>
                </a:solidFill>
                <a:effectLst/>
                <a:latin typeface="Open Sans" panose="020B0606030504020204" pitchFamily="34" charset="0"/>
              </a:rPr>
              <a:t>La </a:t>
            </a:r>
            <a:r>
              <a:rPr lang="es-ES" b="1" i="0" dirty="0">
                <a:solidFill>
                  <a:srgbClr val="161616"/>
                </a:solidFill>
                <a:effectLst/>
                <a:latin typeface="Open Sans" panose="020B0606030504020204" pitchFamily="34" charset="0"/>
              </a:rPr>
              <a:t>Oficina del Programa de Lucha contra la Ciberdelincuencia del Consejo de Europa (C-PROC)</a:t>
            </a:r>
            <a:r>
              <a:rPr lang="es-ES" b="0" i="0" dirty="0">
                <a:solidFill>
                  <a:srgbClr val="161616"/>
                </a:solidFill>
                <a:effectLst/>
                <a:latin typeface="Open Sans" panose="020B0606030504020204" pitchFamily="34" charset="0"/>
              </a:rPr>
              <a:t>, con sede en Bucarest (Rumanía), se encarga de ayudar a los países de todo el mundo a reforzar la capacidad de sus ordenamientos jurídicos para responder a los desafíos que plantean la ciberdelincuencia y las pruebas electrónicas sobre la base de las normas del </a:t>
            </a:r>
            <a:r>
              <a:rPr lang="es-ES" b="0" i="0" u="none" strike="noStrike" dirty="0">
                <a:solidFill>
                  <a:srgbClr val="007BC8"/>
                </a:solidFill>
                <a:effectLst/>
                <a:latin typeface="Open Sans" panose="020B0606030504020204" pitchFamily="34" charset="0"/>
                <a:hlinkClick r:id="rId3"/>
              </a:rPr>
              <a:t>Convenio de Budapest sobre la Ciberdelincuencia</a:t>
            </a:r>
            <a:r>
              <a:rPr lang="es-ES" b="0" i="0" dirty="0">
                <a:solidFill>
                  <a:srgbClr val="161616"/>
                </a:solidFill>
                <a:effectLst/>
                <a:latin typeface="Open Sans" panose="020B0606030504020204" pitchFamily="34" charset="0"/>
              </a:rPr>
              <a:t>. Esto incluye apoyo para:</a:t>
            </a:r>
          </a:p>
          <a:p>
            <a:pPr algn="l">
              <a:buFont typeface="Arial" panose="020B0604020202020204" pitchFamily="34" charset="0"/>
              <a:buChar char="•"/>
            </a:pPr>
            <a:r>
              <a:rPr lang="es-ES" b="0" i="0" dirty="0">
                <a:solidFill>
                  <a:srgbClr val="161616"/>
                </a:solidFill>
                <a:effectLst/>
                <a:latin typeface="Open Sans" panose="020B0606030504020204" pitchFamily="34" charset="0"/>
              </a:rPr>
              <a:t>Reforzar la legislación sobre ciberdelincuencia y pruebas electrónicas en consonancia con las normas del Estado de Derecho y los derechos humanos (incluida la protección de datos)</a:t>
            </a:r>
          </a:p>
          <a:p>
            <a:pPr algn="l">
              <a:buFont typeface="Arial" panose="020B0604020202020204" pitchFamily="34" charset="0"/>
              <a:buChar char="•"/>
            </a:pPr>
            <a:r>
              <a:rPr lang="es-ES" b="0" i="0" dirty="0">
                <a:solidFill>
                  <a:srgbClr val="161616"/>
                </a:solidFill>
                <a:effectLst/>
                <a:latin typeface="Open Sans" panose="020B0606030504020204" pitchFamily="34" charset="0"/>
              </a:rPr>
              <a:t>Formación de jueces, fiscales y agentes de la ley</a:t>
            </a:r>
          </a:p>
          <a:p>
            <a:pPr algn="l">
              <a:buFont typeface="Arial" panose="020B0604020202020204" pitchFamily="34" charset="0"/>
              <a:buChar char="•"/>
            </a:pPr>
            <a:r>
              <a:rPr lang="es-ES" b="0" i="0" dirty="0">
                <a:solidFill>
                  <a:srgbClr val="161616"/>
                </a:solidFill>
                <a:effectLst/>
                <a:latin typeface="Open Sans" panose="020B0606030504020204" pitchFamily="34" charset="0"/>
              </a:rPr>
              <a:t>Creación de unidades especializadas en ciberdelincuencia y análisis forense y mejora de la cooperación interinstitucional</a:t>
            </a:r>
          </a:p>
          <a:p>
            <a:pPr algn="l">
              <a:buFont typeface="Arial" panose="020B0604020202020204" pitchFamily="34" charset="0"/>
              <a:buChar char="•"/>
            </a:pPr>
            <a:r>
              <a:rPr lang="es-ES" b="0" i="0" dirty="0">
                <a:solidFill>
                  <a:srgbClr val="161616"/>
                </a:solidFill>
                <a:effectLst/>
                <a:latin typeface="Open Sans" panose="020B0606030504020204" pitchFamily="34" charset="0"/>
              </a:rPr>
              <a:t>Promover la cooperación público-privada</a:t>
            </a:r>
          </a:p>
          <a:p>
            <a:pPr algn="l">
              <a:buFont typeface="Arial" panose="020B0604020202020204" pitchFamily="34" charset="0"/>
              <a:buChar char="•"/>
            </a:pPr>
            <a:r>
              <a:rPr lang="es-ES" b="0" i="0" dirty="0">
                <a:solidFill>
                  <a:srgbClr val="161616"/>
                </a:solidFill>
                <a:effectLst/>
                <a:latin typeface="Open Sans" panose="020B0606030504020204" pitchFamily="34" charset="0"/>
              </a:rPr>
              <a:t>Protección de los niños contra la violencia sexual en línea</a:t>
            </a:r>
          </a:p>
          <a:p>
            <a:pPr algn="l">
              <a:buFont typeface="Arial" panose="020B0604020202020204" pitchFamily="34" charset="0"/>
              <a:buChar char="•"/>
            </a:pPr>
            <a:r>
              <a:rPr lang="es-ES" b="0" i="0" dirty="0">
                <a:solidFill>
                  <a:srgbClr val="161616"/>
                </a:solidFill>
                <a:effectLst/>
                <a:latin typeface="Open Sans" panose="020B0606030504020204" pitchFamily="34" charset="0"/>
              </a:rPr>
              <a:t>Aumento de la eficacia de la cooperación internacional</a:t>
            </a:r>
          </a:p>
          <a:p>
            <a:pPr algn="l"/>
            <a:r>
              <a:rPr lang="es-ES" b="0" i="0" dirty="0">
                <a:solidFill>
                  <a:srgbClr val="161616"/>
                </a:solidFill>
                <a:effectLst/>
                <a:latin typeface="Open Sans" panose="020B0606030504020204" pitchFamily="34" charset="0"/>
              </a:rPr>
              <a:t>Gracias a su función de creación de capacidades, la C-PROC, complementa la labor del Comité del Convenio sobre la Ciberdelincuencia (</a:t>
            </a:r>
            <a:r>
              <a:rPr lang="es-ES" b="0" i="0" u="none" strike="noStrike" dirty="0">
                <a:solidFill>
                  <a:srgbClr val="007BC8"/>
                </a:solidFill>
                <a:effectLst/>
                <a:latin typeface="Open Sans" panose="020B0606030504020204" pitchFamily="34" charset="0"/>
                <a:hlinkClick r:id="rId4"/>
              </a:rPr>
              <a:t>T-CY</a:t>
            </a:r>
            <a:r>
              <a:rPr lang="es-ES" b="0" i="0" dirty="0">
                <a:solidFill>
                  <a:srgbClr val="161616"/>
                </a:solidFill>
                <a:effectLst/>
                <a:latin typeface="Open Sans" panose="020B0606030504020204" pitchFamily="34" charset="0"/>
              </a:rPr>
              <a:t>) a través del cual los Estados Partes siguen la aplicación del Convenio de Budapest.</a:t>
            </a:r>
          </a:p>
          <a:p>
            <a:pPr algn="l"/>
            <a:endParaRPr lang="es-ES" b="0" i="0" dirty="0">
              <a:solidFill>
                <a:srgbClr val="161616"/>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s-ES" altLang="en-US"/>
          </a:p>
        </p:txBody>
      </p:sp>
    </p:spTree>
    <p:extLst>
      <p:ext uri="{BB962C8B-B14F-4D97-AF65-F5344CB8AC3E}">
        <p14:creationId xmlns:p14="http://schemas.microsoft.com/office/powerpoint/2010/main" val="1103670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delitos de alta tecnología plantean nuevos retos a las fuerzas del orden </a:t>
            </a:r>
          </a:p>
          <a:p>
            <a:r>
              <a:rPr lang="es-ES" dirty="0"/>
              <a:t>En las investigaciones relacionadas con las redes informáticas, a menudo es fundamental que los investigadores con conocimientos técnicos actúen a una velocidad sin precedentes para preservar los datos electrónicos y localizar a los sospechosos</a:t>
            </a:r>
          </a:p>
          <a:p>
            <a:r>
              <a:rPr lang="es-ES" dirty="0"/>
              <a:t>Esto implica muchas veces solicitar a los proveedores de servicios de Internet que ayuden a preservar los datos</a:t>
            </a:r>
          </a:p>
          <a:p>
            <a:r>
              <a:rPr lang="es-ES" dirty="0"/>
              <a:t>Cooperación ininterrumpida en investigaciones criminales y terroristas de alta tecnología</a:t>
            </a:r>
          </a:p>
          <a:p>
            <a:endParaRPr lang="es-ES" dirty="0"/>
          </a:p>
          <a:p>
            <a:r>
              <a:rPr lang="es-ES" dirty="0"/>
              <a:t>Las fuerzas del orden que busquen asistencia de un participante extranjero pueden ponerse en contacto con el punto de contacto de 24 horas de su propio Estado</a:t>
            </a:r>
          </a:p>
          <a:p>
            <a:r>
              <a:rPr lang="es-ES" dirty="0"/>
              <a:t>Ese punto de contacto se pondrá en contacto, si procede, con su homólogo en el participante extranjero</a:t>
            </a:r>
          </a:p>
          <a:p>
            <a:endParaRPr lang="es-ES" dirty="0"/>
          </a:p>
          <a:p>
            <a:r>
              <a:rPr lang="es-ES" dirty="0"/>
              <a:t>Compromiso de adhesión - Contacto con el que se puede contactar las 24 horas del día, los 7 días de la semana, para recibir información y/o solicitudes de asistencia de otros países de la red.</a:t>
            </a:r>
          </a:p>
          <a:p>
            <a:r>
              <a:rPr lang="es-ES" dirty="0"/>
              <a:t>No requiere la creación de una unidad formal de delitos informáticos. En algunas jurisdicciones, el punto de contacto está formado por unos pocos investigadores interesados en la ciberdelincuencia; en otras, el punto de contacto forma parte de una unidad oficial.</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s-ES" altLang="en-US"/>
          </a:p>
        </p:txBody>
      </p:sp>
    </p:spTree>
    <p:extLst>
      <p:ext uri="{BB962C8B-B14F-4D97-AF65-F5344CB8AC3E}">
        <p14:creationId xmlns:p14="http://schemas.microsoft.com/office/powerpoint/2010/main" val="1486041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formador debe visitar el lugar antes de la presentación para conocer la organización</a:t>
            </a:r>
          </a:p>
          <a:p>
            <a:endParaRPr lang="es-ES" dirty="0"/>
          </a:p>
          <a:p>
            <a:r>
              <a:rPr lang="es-ES" dirty="0"/>
              <a:t>http://www.oas.org/juridico/english/cyber.htm</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s-ES" altLang="en-US"/>
          </a:p>
        </p:txBody>
      </p:sp>
    </p:spTree>
    <p:extLst>
      <p:ext uri="{BB962C8B-B14F-4D97-AF65-F5344CB8AC3E}">
        <p14:creationId xmlns:p14="http://schemas.microsoft.com/office/powerpoint/2010/main" val="4021931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dirty="0"/>
              <a:t>El formador debe visitar el lugar antes de la presentación para conocer la organización</a:t>
            </a:r>
          </a:p>
          <a:p>
            <a:endParaRPr lang="es-ES" dirty="0"/>
          </a:p>
          <a:p>
            <a:r>
              <a:rPr lang="es-ES" dirty="0"/>
              <a:t>https://au.int/en/treaties/african-union-convention-cyber-security-and-personal-data-protection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es-ES" altLang="en-US"/>
          </a:p>
        </p:txBody>
      </p:sp>
    </p:spTree>
    <p:extLst>
      <p:ext uri="{BB962C8B-B14F-4D97-AF65-F5344CB8AC3E}">
        <p14:creationId xmlns:p14="http://schemas.microsoft.com/office/powerpoint/2010/main" val="3040005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dirty="0"/>
              <a:t>https://thecommonwealth.org/sites/default/files/key_reform_pdfs/P15370_13_ROL_Schemes_Int_Cooperation.pdf</a:t>
            </a:r>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48</a:t>
            </a:fld>
            <a:endParaRPr lang="es-ES"/>
          </a:p>
        </p:txBody>
      </p:sp>
    </p:spTree>
    <p:extLst>
      <p:ext uri="{BB962C8B-B14F-4D97-AF65-F5344CB8AC3E}">
        <p14:creationId xmlns:p14="http://schemas.microsoft.com/office/powerpoint/2010/main" val="2153903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dirty="0">
                <a:solidFill>
                  <a:srgbClr val="D8DADD"/>
                </a:solidFill>
                <a:effectLst/>
                <a:latin typeface="Source Sans Pro" panose="020B0503030403020204" pitchFamily="34" charset="0"/>
              </a:rPr>
              <a:t>Los recursos disponibles aquí están destinados a crear capacidad entre los responsables políticos, los legisladores, los fiscales e investigadores y la sociedad civil de los países en desarrollo en los aspectos políticos, jurídicos y de justicia penal del entorno propicio para combatir la ciberdelincuencia. Estos recursos incluyen:</a:t>
            </a:r>
          </a:p>
          <a:p>
            <a:pPr algn="l">
              <a:buFont typeface="Arial" panose="020B0604020202020204" pitchFamily="34" charset="0"/>
              <a:buChar char="•"/>
            </a:pPr>
            <a:r>
              <a:rPr lang="es-ES" sz="1800" b="0" i="0" dirty="0">
                <a:solidFill>
                  <a:srgbClr val="D8DADD"/>
                </a:solidFill>
                <a:effectLst/>
                <a:latin typeface="Source Sans Pro" panose="020B0503030403020204" pitchFamily="34" charset="0"/>
              </a:rPr>
              <a:t>Un </a:t>
            </a:r>
            <a:r>
              <a:rPr lang="es-ES" sz="1800" b="0" i="0" u="none" strike="noStrike" dirty="0">
                <a:solidFill>
                  <a:srgbClr val="D8DADD"/>
                </a:solidFill>
                <a:effectLst/>
                <a:latin typeface="Source Sans Pro" panose="020B0503030403020204" pitchFamily="34" charset="0"/>
                <a:hlinkClick r:id="rId3"/>
              </a:rPr>
              <a:t>conjunto de herramientas</a:t>
            </a:r>
            <a:r>
              <a:rPr lang="es-ES" sz="1800" b="0" i="0" dirty="0">
                <a:solidFill>
                  <a:srgbClr val="D8DADD"/>
                </a:solidFill>
                <a:effectLst/>
                <a:latin typeface="Source Sans Pro" panose="020B0503030403020204" pitchFamily="34" charset="0"/>
              </a:rPr>
              <a:t> que sintetiza las buenas prácticas internacionales en la lucha contra la ciberdelincuencia</a:t>
            </a:r>
          </a:p>
          <a:p>
            <a:pPr algn="l">
              <a:buFont typeface="Arial" panose="020B0604020202020204" pitchFamily="34" charset="0"/>
              <a:buChar char="•"/>
            </a:pPr>
            <a:r>
              <a:rPr lang="es-ES" sz="1800" b="0" i="0" dirty="0">
                <a:solidFill>
                  <a:srgbClr val="D8DADD"/>
                </a:solidFill>
                <a:effectLst/>
                <a:latin typeface="Source Sans Pro" panose="020B0503030403020204" pitchFamily="34" charset="0"/>
              </a:rPr>
              <a:t>Una </a:t>
            </a:r>
            <a:r>
              <a:rPr lang="es-ES" sz="1800" b="0" i="0" u="none" strike="noStrike" dirty="0">
                <a:solidFill>
                  <a:srgbClr val="D8DADD"/>
                </a:solidFill>
                <a:effectLst/>
                <a:latin typeface="Source Sans Pro" panose="020B0503030403020204" pitchFamily="34" charset="0"/>
                <a:hlinkClick r:id="rId4"/>
              </a:rPr>
              <a:t>herramienta de evaluación</a:t>
            </a:r>
            <a:r>
              <a:rPr lang="es-ES" sz="1800" b="0" i="0" dirty="0">
                <a:solidFill>
                  <a:srgbClr val="D8DADD"/>
                </a:solidFill>
                <a:effectLst/>
                <a:latin typeface="Source Sans Pro" panose="020B0503030403020204" pitchFamily="34" charset="0"/>
              </a:rPr>
              <a:t>  que permite a los países evaluar su capacidad actual de lucha contra la ciberdelincuencia y determinar las prioridades de creación de capacidad</a:t>
            </a:r>
          </a:p>
          <a:p>
            <a:pPr algn="l">
              <a:buFont typeface="Arial" panose="020B0604020202020204" pitchFamily="34" charset="0"/>
              <a:buChar char="•"/>
            </a:pPr>
            <a:r>
              <a:rPr lang="es-ES" sz="1800" b="0" i="0" dirty="0">
                <a:solidFill>
                  <a:srgbClr val="D8DADD"/>
                </a:solidFill>
                <a:effectLst/>
                <a:latin typeface="Source Sans Pro" panose="020B0503030403020204" pitchFamily="34" charset="0"/>
              </a:rPr>
              <a:t>Una </a:t>
            </a:r>
            <a:r>
              <a:rPr lang="es-ES" sz="1800" b="0" i="0" u="none" strike="noStrike" dirty="0">
                <a:solidFill>
                  <a:srgbClr val="D8DADD"/>
                </a:solidFill>
                <a:effectLst/>
                <a:latin typeface="Source Sans Pro" panose="020B0503030403020204" pitchFamily="34" charset="0"/>
                <a:hlinkClick r:id="rId5"/>
              </a:rPr>
              <a:t>biblioteca virtual</a:t>
            </a:r>
            <a:r>
              <a:rPr lang="es-ES" sz="1800" b="0" i="0" dirty="0">
                <a:solidFill>
                  <a:srgbClr val="D8DADD"/>
                </a:solidFill>
                <a:effectLst/>
                <a:latin typeface="Source Sans Pro" panose="020B0503030403020204" pitchFamily="34" charset="0"/>
              </a:rPr>
              <a:t> con materiales proporcionados por las organizaciones participantes en el proyecto y otros</a:t>
            </a:r>
          </a:p>
          <a:p>
            <a:pPr marL="0" lvl="0" indent="0" algn="l">
              <a:buFont typeface="Wingdings" panose="05000000000000000000" pitchFamily="2" charset="2"/>
              <a:buNone/>
            </a:pP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49</a:t>
            </a:fld>
            <a:endParaRPr lang="es-ES"/>
          </a:p>
        </p:txBody>
      </p:sp>
    </p:spTree>
    <p:extLst>
      <p:ext uri="{BB962C8B-B14F-4D97-AF65-F5344CB8AC3E}">
        <p14:creationId xmlns:p14="http://schemas.microsoft.com/office/powerpoint/2010/main" val="520870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1800" b="0" i="0" dirty="0">
                <a:solidFill>
                  <a:srgbClr val="D8DADD"/>
                </a:solidFill>
                <a:effectLst/>
                <a:latin typeface="Source Sans Pro" panose="020B0503030403020204" pitchFamily="34" charset="0"/>
              </a:rPr>
              <a:t>http://pilonsec.org/strategicplan/cybercrime-pilon</a:t>
            </a:r>
            <a:endParaRPr lang="es-ES" sz="1200" dirty="0">
              <a:effectLst/>
              <a:latin typeface="Calibri" panose="020F0502020204030204" pitchFamily="34" charset="0"/>
              <a:ea typeface="Calibri" panose="020F0502020204030204" pitchFamily="34" charset="0"/>
            </a:endParaRPr>
          </a:p>
          <a:p>
            <a:pPr algn="l"/>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50</a:t>
            </a:fld>
            <a:endParaRPr lang="es-ES"/>
          </a:p>
        </p:txBody>
      </p:sp>
    </p:spTree>
    <p:extLst>
      <p:ext uri="{BB962C8B-B14F-4D97-AF65-F5344CB8AC3E}">
        <p14:creationId xmlns:p14="http://schemas.microsoft.com/office/powerpoint/2010/main" val="3728280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s-ES" altLang="en-US"/>
          </a:p>
        </p:txBody>
      </p:sp>
    </p:spTree>
    <p:extLst>
      <p:ext uri="{BB962C8B-B14F-4D97-AF65-F5344CB8AC3E}">
        <p14:creationId xmlns:p14="http://schemas.microsoft.com/office/powerpoint/2010/main" val="1379760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hilo conductor de esta parte de la sesión procede del informe IOCTA (Evaluación de la amenaza de la delincuencia organizada en Internet) 2019 - y sigue sus pautas de análisis de la ciberdelincuencia</a:t>
            </a:r>
          </a:p>
          <a:p>
            <a:r>
              <a:rPr lang="es-ES" dirty="0"/>
              <a:t>El formador debería familiarizarse con el informe antes de su presentación, ya que contiene excelentes descripciones, algunas de las cuales se reproducen aquí o aparecen en las secciones de notas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s-ES" altLang="en-US"/>
          </a:p>
        </p:txBody>
      </p:sp>
    </p:spTree>
    <p:extLst>
      <p:ext uri="{BB962C8B-B14F-4D97-AF65-F5344CB8AC3E}">
        <p14:creationId xmlns:p14="http://schemas.microsoft.com/office/powerpoint/2010/main" val="201155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objetivo de esta sesión es presentar, desde una perspectiva general o a modo de introducción, las cuestiones relacionadas con la ciberdelincuencia. </a:t>
            </a:r>
            <a:endParaRPr lang="es-ES" altLang="en-US" dirty="0"/>
          </a:p>
          <a:p>
            <a:r>
              <a:rPr lang="es-ES" dirty="0"/>
              <a:t> Se explicará el concepto de ciberdelincuencia, a la vez que se discutirán los motivos por los que hay que preocuparse. Se discutirán aquí algunas de las principales amenazas, tendencias y herramientas de la ciberdelincuencia y también algunas respuestas al fenómeno.  </a:t>
            </a:r>
            <a:endParaRPr lang="es-ES" altLang="en-US" dirty="0"/>
          </a:p>
          <a:p>
            <a:r>
              <a:rPr lang="es-ES" dirty="0"/>
              <a:t>Se ofrecerá una visión general de lo que abarca la expresión "ciberdelincuencia".  Además, se describirán algunos de los conceptos que se consideran tipos de ciberdelincuencia en la mayoría de las legislaciones y según las normas internacionales. </a:t>
            </a:r>
            <a:endParaRPr lang="es-ES" altLang="en-US" dirty="0"/>
          </a:p>
          <a:p>
            <a:r>
              <a:rPr lang="es-ES" dirty="0"/>
              <a:t>Uno de los temas más importantes que se debatirán se refiere a las disposiciones de derecho penal sustantivo, y a algunos de los factores clave utilizados para describir los ciberdelitos, basándose en el Convenio de Budapest y en los marcos jurídicos pertinentes de la Unión Europea. </a:t>
            </a:r>
            <a:endParaRPr lang="es-ES" altLang="en-US" dirty="0"/>
          </a:p>
          <a:p>
            <a:r>
              <a:rPr lang="es-ES" dirty="0"/>
              <a:t>También será importante subrayar la necesidad y la ventaja de la armonización entre la legislación nacional y los instrumentos internacionales, en particular el Convenio de Budapest.</a:t>
            </a:r>
            <a:endParaRPr lang="es-ES" altLang="en-US" dirty="0"/>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a:t>
            </a:fld>
            <a:endParaRPr lang="es-ES" altLang="en-US"/>
          </a:p>
        </p:txBody>
      </p:sp>
    </p:spTree>
    <p:extLst>
      <p:ext uri="{BB962C8B-B14F-4D97-AF65-F5344CB8AC3E}">
        <p14:creationId xmlns:p14="http://schemas.microsoft.com/office/powerpoint/2010/main" val="444726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s-ES" altLang="en-US"/>
          </a:p>
        </p:txBody>
      </p:sp>
    </p:spTree>
    <p:extLst>
      <p:ext uri="{BB962C8B-B14F-4D97-AF65-F5344CB8AC3E}">
        <p14:creationId xmlns:p14="http://schemas.microsoft.com/office/powerpoint/2010/main" val="2835041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ataques de </a:t>
            </a:r>
            <a:r>
              <a:rPr lang="es-ES" dirty="0" err="1"/>
              <a:t>ransomware</a:t>
            </a:r>
            <a:r>
              <a:rPr lang="es-ES" dirty="0"/>
              <a:t> suelen llevarse a cabo mediante un troyano, que entra en un sistema a través de, por ejemplo, un archivo descargado o una vulnerabilidad en un servicio de red. A continuación, el programa ejecuta una carga útil, que bloquea el sistema de alguna manera, o dice bloquear el sistema pero no lo hace (por ejemplo, un programa de </a:t>
            </a:r>
            <a:r>
              <a:rPr lang="es-ES" dirty="0" err="1"/>
              <a:t>scareware</a:t>
            </a:r>
            <a:r>
              <a:rPr lang="es-ES" dirty="0"/>
              <a:t>). </a:t>
            </a:r>
          </a:p>
          <a:p>
            <a:endParaRPr lang="es-ES" altLang="en-US" dirty="0"/>
          </a:p>
          <a:p>
            <a:r>
              <a:rPr lang="es-ES" dirty="0"/>
              <a:t>Las cargas útiles pueden mostrar una falsa advertencia supuestamente realizada por una entidad como las fuerzas del orden, afirmando falsamente que el sistema ha sido utilizado para actividades ilegales, contiene contenidos como pornografía y DPI.</a:t>
            </a:r>
          </a:p>
          <a:p>
            <a:endParaRPr lang="es-ES" altLang="en-US" dirty="0"/>
          </a:p>
          <a:p>
            <a:r>
              <a:rPr lang="es-ES" dirty="0"/>
              <a:t>https://en.wikipedia.org/wiki/Ransomware </a:t>
            </a:r>
          </a:p>
          <a:p>
            <a:endParaRPr lang="es-ES" altLang="en-US" dirty="0"/>
          </a:p>
          <a:p>
            <a:pPr algn="l"/>
            <a:r>
              <a:rPr lang="es-ES" sz="1200" b="1" i="0" u="none" strike="noStrike" baseline="0" dirty="0">
                <a:solidFill>
                  <a:srgbClr val="3D3D5F"/>
                </a:solidFill>
                <a:latin typeface="Roboto-Bold"/>
              </a:rPr>
              <a:t>El </a:t>
            </a:r>
            <a:r>
              <a:rPr lang="es-ES" sz="1200" b="1" i="0" u="none" strike="noStrike" baseline="0" dirty="0" err="1">
                <a:solidFill>
                  <a:srgbClr val="3D3D5F"/>
                </a:solidFill>
                <a:latin typeface="Roboto-Bold"/>
              </a:rPr>
              <a:t>ransomware</a:t>
            </a:r>
            <a:r>
              <a:rPr lang="es-ES" sz="1200" b="1" i="0" u="none" strike="noStrike" baseline="0" dirty="0">
                <a:solidFill>
                  <a:srgbClr val="3D3D5F"/>
                </a:solidFill>
                <a:latin typeface="Roboto-Bold"/>
              </a:rPr>
              <a:t> evoluciona mientras sigue siendo la amenaza más destacada de la IOCTA 2019</a:t>
            </a:r>
          </a:p>
          <a:p>
            <a:pPr algn="l"/>
            <a:r>
              <a:rPr lang="es-ES" sz="1200" b="0" i="0" u="none" strike="noStrike" baseline="0" dirty="0">
                <a:solidFill>
                  <a:srgbClr val="3D3D5F"/>
                </a:solidFill>
                <a:latin typeface="Roboto-Light"/>
              </a:rPr>
              <a:t>La mayoría de los informes del sector privado indican que hubo una notable disminución de los ataques de </a:t>
            </a:r>
            <a:r>
              <a:rPr lang="es-ES" sz="1200" b="0" i="0" u="none" strike="noStrike" baseline="0" dirty="0" err="1">
                <a:solidFill>
                  <a:srgbClr val="3D3D5F"/>
                </a:solidFill>
                <a:latin typeface="Roboto-Light"/>
              </a:rPr>
              <a:t>ransomware</a:t>
            </a:r>
            <a:r>
              <a:rPr lang="es-ES" sz="1200" b="0" i="0" u="none" strike="noStrike" baseline="0" dirty="0">
                <a:solidFill>
                  <a:srgbClr val="3D3D5F"/>
                </a:solidFill>
                <a:latin typeface="Roboto-Light"/>
              </a:rPr>
              <a:t> a lo largo de 2018. Esto puede atribuirse a una serie de factores: una mayor concienciación entre las posibles víctimas, impulsada por las iniciativas del sector y de las fuerzas del orden para mitigar la amenaza (como </a:t>
            </a:r>
            <a:r>
              <a:rPr lang="es-ES" sz="1200" b="0" i="0" u="none" strike="noStrike" baseline="0" dirty="0" err="1">
                <a:solidFill>
                  <a:srgbClr val="3D3D5F"/>
                </a:solidFill>
                <a:latin typeface="Roboto-Light"/>
              </a:rPr>
              <a:t>NoMoreRansom</a:t>
            </a:r>
            <a:r>
              <a:rPr lang="es-ES" sz="1200" b="0" i="0" u="none" strike="noStrike" baseline="0" dirty="0">
                <a:solidFill>
                  <a:srgbClr val="3D3D5F"/>
                </a:solidFill>
                <a:latin typeface="Roboto-Light"/>
              </a:rPr>
              <a:t>); el uso cada vez mayor de dispositivos móviles por parte de los consumidores (la mayoría de </a:t>
            </a:r>
            <a:r>
              <a:rPr lang="es-ES" sz="1200" b="0" i="0" u="none" strike="noStrike" baseline="0" dirty="0" err="1">
                <a:solidFill>
                  <a:srgbClr val="3D3D5F"/>
                </a:solidFill>
                <a:latin typeface="Roboto-Light"/>
              </a:rPr>
              <a:t>ransomware</a:t>
            </a:r>
            <a:r>
              <a:rPr lang="es-ES" sz="1200" b="0" i="0" u="none" strike="noStrike" baseline="0" dirty="0">
                <a:solidFill>
                  <a:srgbClr val="3D3D5F"/>
                </a:solidFill>
                <a:latin typeface="Roboto-Light"/>
              </a:rPr>
              <a:t> se dirige a dispositivos Windows); y un descenso en el uso de kits de explotación (que eran un método de propagación clave).</a:t>
            </a:r>
            <a:endParaRPr lang="es-E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es-ES" altLang="en-US"/>
          </a:p>
        </p:txBody>
      </p:sp>
    </p:spTree>
    <p:extLst>
      <p:ext uri="{BB962C8B-B14F-4D97-AF65-F5344CB8AC3E}">
        <p14:creationId xmlns:p14="http://schemas.microsoft.com/office/powerpoint/2010/main" val="2313262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Ejemplo de </a:t>
            </a:r>
            <a:r>
              <a:rPr lang="es-ES" dirty="0" err="1"/>
              <a:t>ransomware</a:t>
            </a:r>
            <a:r>
              <a:rPr lang="es-ES" dirty="0"/>
              <a:t> actual.</a:t>
            </a:r>
          </a:p>
          <a:p>
            <a:endParaRPr lang="es-ES" altLang="en-US" dirty="0"/>
          </a:p>
          <a:p>
            <a:r>
              <a:rPr lang="es-ES" dirty="0"/>
              <a:t>El </a:t>
            </a:r>
            <a:r>
              <a:rPr lang="es-ES" b="1" dirty="0"/>
              <a:t>ataque del </a:t>
            </a:r>
            <a:r>
              <a:rPr lang="es-ES" b="1" dirty="0" err="1"/>
              <a:t>ransomware</a:t>
            </a:r>
            <a:r>
              <a:rPr lang="es-ES" b="1" dirty="0"/>
              <a:t> WannaCry</a:t>
            </a:r>
            <a:r>
              <a:rPr lang="es-ES" dirty="0"/>
              <a:t> fue un ciberataque mundial del </a:t>
            </a:r>
            <a:r>
              <a:rPr lang="es-ES" dirty="0" err="1"/>
              <a:t>criptogusano</a:t>
            </a:r>
            <a:r>
              <a:rPr lang="es-ES" dirty="0"/>
              <a:t> </a:t>
            </a:r>
            <a:r>
              <a:rPr lang="es-ES" b="1" dirty="0"/>
              <a:t>WannaCry</a:t>
            </a:r>
            <a:r>
              <a:rPr lang="es-ES" dirty="0"/>
              <a:t>, que se dirigió a ordenadores con el sistema operativo MS Windows cifrando los datos y exigiendo el pago de un rescate en bitcoins.</a:t>
            </a:r>
          </a:p>
          <a:p>
            <a:r>
              <a:rPr lang="es-ES" dirty="0"/>
              <a:t>El ataque comenzó el viernes 12 de mayo de 2017,</a:t>
            </a:r>
            <a:r>
              <a:rPr lang="es-ES" altLang="en-US" baseline="30000" dirty="0">
                <a:hlinkClick r:id="rId3"/>
              </a:rPr>
              <a:t>[</a:t>
            </a:r>
            <a:r>
              <a:rPr lang="es-ES" dirty="0"/>
              <a:t>y en un día se informó de que había infectado a más de 230.000 ordenadores en más de 150 países.</a:t>
            </a:r>
            <a:r>
              <a:rPr lang="es-ES" altLang="en-US" baseline="30000" dirty="0">
                <a:hlinkClick r:id="rId4"/>
              </a:rPr>
              <a:t>]</a:t>
            </a:r>
            <a:r>
              <a:rPr lang="es-ES" dirty="0"/>
              <a:t> Poco después de que comenzara el ataque, un investigador de seguridad web que tiene un blog con el nombre de "</a:t>
            </a:r>
            <a:r>
              <a:rPr lang="es-ES" dirty="0" err="1"/>
              <a:t>MalwareTech</a:t>
            </a:r>
            <a:r>
              <a:rPr lang="es-ES" dirty="0"/>
              <a:t>" descubrió un interruptor de desactivación eficaz al registrar un nombre de dominio que encontró en el código del </a:t>
            </a:r>
            <a:r>
              <a:rPr lang="es-ES" dirty="0" err="1"/>
              <a:t>ransomware</a:t>
            </a:r>
            <a:r>
              <a:rPr lang="es-ES" dirty="0"/>
              <a:t>. Esto ralentizó en gran medida la propagación de la infección, lo que detuvo de forma eficaz el brote inicial el lunes 15 de mayo de 2017, si bien desde entonces se han detectado nuevas versiones que carecen del interruptor de desactivación. Los investigadores también han encontrado formas de recuperar los datos de las máquinas infectadas en algunas circunstancias.</a:t>
            </a:r>
          </a:p>
          <a:p>
            <a:endParaRPr lang="es-ES" altLang="en-US" dirty="0"/>
          </a:p>
          <a:p>
            <a:r>
              <a:rPr lang="es-ES" dirty="0"/>
              <a:t>https://en.wikipedia.org/wiki/WannaCry_ransomware_attack </a:t>
            </a:r>
          </a:p>
          <a:p>
            <a:endParaRPr lang="es-ES" altLang="en-US" dirty="0"/>
          </a:p>
          <a:p>
            <a:r>
              <a:rPr lang="es-ES" dirty="0"/>
              <a:t>La imagen de la izquierda muestra la pantalla con que se encuentran los usuarios cuyos datos han sido cifrados.</a:t>
            </a:r>
          </a:p>
          <a:p>
            <a:r>
              <a:rPr lang="es-ES" dirty="0"/>
              <a:t>La imagen de la derecha muestra uno de los muchos comunicados de prensa sobre el impacto de este </a:t>
            </a:r>
            <a:r>
              <a:rPr lang="es-ES" dirty="0" err="1"/>
              <a:t>ransomeware</a:t>
            </a:r>
            <a:endParaRPr lang="es-ES" dirty="0"/>
          </a:p>
          <a:p>
            <a:endParaRPr lang="es-ES" altLang="en-US" dirty="0"/>
          </a:p>
          <a:p>
            <a:r>
              <a:rPr lang="es-ES" dirty="0"/>
              <a:t>Trescientos dólares no parecen mucho, pero los creadores del </a:t>
            </a:r>
            <a:r>
              <a:rPr lang="es-ES" dirty="0" err="1"/>
              <a:t>ransomware</a:t>
            </a:r>
            <a:r>
              <a:rPr lang="es-ES" dirty="0"/>
              <a:t> y los estafadores confían en que mucha gente pague pequeñas cantidades y que los datos se devuelvan sin cifrar. Si no fuera así, se correría la voz rápidamente de que pagando no se descifran los datos, y la gente no pagaría. Se exige demasiado y la gente no puede permitírselo, así que es un compromiso por su parte para lograr su objetivo. </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55</a:t>
            </a:fld>
            <a:endParaRPr lang="es-ES" altLang="en-US"/>
          </a:p>
        </p:txBody>
      </p:sp>
    </p:spTree>
    <p:extLst>
      <p:ext uri="{BB962C8B-B14F-4D97-AF65-F5344CB8AC3E}">
        <p14:creationId xmlns:p14="http://schemas.microsoft.com/office/powerpoint/2010/main" val="1818358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56</a:t>
            </a:fld>
            <a:endParaRPr lang="es-ES" altLang="en-US"/>
          </a:p>
        </p:txBody>
      </p:sp>
    </p:spTree>
    <p:extLst>
      <p:ext uri="{BB962C8B-B14F-4D97-AF65-F5344CB8AC3E}">
        <p14:creationId xmlns:p14="http://schemas.microsoft.com/office/powerpoint/2010/main" val="1841776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s-ES" altLang="en-US"/>
          </a:p>
        </p:txBody>
      </p:sp>
    </p:spTree>
    <p:extLst>
      <p:ext uri="{BB962C8B-B14F-4D97-AF65-F5344CB8AC3E}">
        <p14:creationId xmlns:p14="http://schemas.microsoft.com/office/powerpoint/2010/main" val="3770576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solidFill>
                  <a:srgbClr val="F04B56"/>
                </a:solidFill>
                <a:latin typeface="Roboto-Black"/>
              </a:rPr>
              <a:t>IOCTA 2019 - </a:t>
            </a:r>
            <a:r>
              <a:rPr lang="es-ES" sz="1200" b="0" i="0" u="none" strike="noStrike" baseline="0" dirty="0">
                <a:solidFill>
                  <a:srgbClr val="F04B56"/>
                </a:solidFill>
                <a:latin typeface="Roboto-Regular"/>
              </a:rPr>
              <a:t>El grupo de delincuentes </a:t>
            </a:r>
            <a:r>
              <a:rPr lang="es-ES" sz="1200" b="0" i="0" u="none" strike="noStrike" baseline="0" dirty="0" err="1">
                <a:solidFill>
                  <a:srgbClr val="F04B56"/>
                </a:solidFill>
                <a:latin typeface="Roboto-Regular"/>
              </a:rPr>
              <a:t>Magecart</a:t>
            </a:r>
            <a:r>
              <a:rPr lang="es-ES" sz="1200" b="0" i="0" u="none" strike="noStrike" baseline="0" dirty="0">
                <a:solidFill>
                  <a:srgbClr val="F04B56"/>
                </a:solidFill>
                <a:latin typeface="Roboto-Regular"/>
              </a:rPr>
              <a:t>, que en realidad se compone de al menos seis grupos distintos que operan de forma independiente, ha estado activo desde aproximadamente 2015. Alcanzó notoriedad a lo largo de 2018 cuando varias empresas importantes sufrieron vulneraciones masivas de datos.  Una sola vulneración dio lugar a que se comprometieran más de 380.000 datos de tarjetas de crédito y a una multa para la empresa de más de 183 millones de libras esterlinas en virtud del RGPD14.</a:t>
            </a:r>
          </a:p>
          <a:p>
            <a:pPr algn="l"/>
            <a:endParaRPr lang="es-ES" sz="1200" b="0" i="0" u="none" strike="noStrike" baseline="0" dirty="0">
              <a:solidFill>
                <a:srgbClr val="F04B56"/>
              </a:solidFill>
              <a:latin typeface="Roboto-Regular"/>
            </a:endParaRPr>
          </a:p>
          <a:p>
            <a:pPr algn="l"/>
            <a:r>
              <a:rPr lang="es-ES" sz="1200" b="0" i="0" u="none" strike="noStrike" baseline="0" dirty="0">
                <a:solidFill>
                  <a:srgbClr val="3D3D5F"/>
                </a:solidFill>
                <a:latin typeface="Roboto-Black"/>
              </a:rPr>
              <a:t>Ataques a cadenas de suministro - Una preocupación clara y creciente para los socios del sector privado de Europol eran los ataques que recibían a través de cadenas de suministro, es decir, el uso de terceros comprometidos como medio para infiltrarse en su red.</a:t>
            </a:r>
            <a:r>
              <a:rPr lang="es-ES" sz="1200" b="0" i="0" u="none" strike="noStrike" baseline="0" dirty="0">
                <a:solidFill>
                  <a:srgbClr val="3D3D5F"/>
                </a:solidFill>
                <a:latin typeface="Roboto-Regular"/>
              </a:rPr>
              <a:t> A menudo se trata de proveedores de software o hardware de terceros, pero también de otros servicios empresariales. Las grandes empresas pueden tener una multitud de proveedores de terceros, algunos con los que tienen un alto grado de conectividad, cada uno de los cuales conlleva su propio riesgo. Estos riesgos también se producen cuando una empresa más grande adquiere una empresa más pequeña que puede contar con una menor madurez en materia de ciberseguridad. Tal fue el caso de la vulneración de datos de Marriot International</a:t>
            </a:r>
          </a:p>
          <a:p>
            <a:pPr algn="l"/>
            <a:endParaRPr lang="es-ES" sz="1200" b="0" i="0" u="none" strike="noStrike" baseline="0" dirty="0">
              <a:solidFill>
                <a:srgbClr val="3D3D5F"/>
              </a:solidFill>
              <a:latin typeface="Roboto-Regular"/>
            </a:endParaRPr>
          </a:p>
          <a:p>
            <a:pPr algn="l"/>
            <a:r>
              <a:rPr lang="es-ES" sz="1200" b="0" i="0" u="none" strike="noStrike" baseline="0" dirty="0">
                <a:solidFill>
                  <a:srgbClr val="F04B56"/>
                </a:solidFill>
                <a:latin typeface="Roboto-Black"/>
              </a:rPr>
              <a:t>Operación </a:t>
            </a:r>
            <a:r>
              <a:rPr lang="es-ES" sz="1200" b="0" i="0" u="none" strike="noStrike" baseline="0" dirty="0" err="1">
                <a:solidFill>
                  <a:srgbClr val="F04B56"/>
                </a:solidFill>
                <a:latin typeface="Roboto-Black"/>
              </a:rPr>
              <a:t>ShadowHammer</a:t>
            </a:r>
            <a:r>
              <a:rPr lang="es-ES" sz="1200" b="0" i="0" u="none" strike="noStrike" baseline="0" dirty="0">
                <a:solidFill>
                  <a:srgbClr val="F04B56"/>
                </a:solidFill>
                <a:latin typeface="Roboto-Black"/>
              </a:rPr>
              <a:t> - En enero de 2019, Kaspersky </a:t>
            </a:r>
            <a:r>
              <a:rPr lang="es-ES" sz="1200" b="0" i="0" u="none" strike="noStrike" baseline="0" dirty="0" err="1">
                <a:solidFill>
                  <a:srgbClr val="F04B56"/>
                </a:solidFill>
                <a:latin typeface="Roboto-Black"/>
              </a:rPr>
              <a:t>Lab</a:t>
            </a:r>
            <a:r>
              <a:rPr lang="es-ES" sz="1200" b="0" i="0" u="none" strike="noStrike" baseline="0" dirty="0">
                <a:solidFill>
                  <a:srgbClr val="F04B56"/>
                </a:solidFill>
                <a:latin typeface="Roboto-Black"/>
              </a:rPr>
              <a:t> descubrió que un servidor para una herramienta de actualización de software en vivo para usuarios de productos ASUS había sido atacado y</a:t>
            </a:r>
          </a:p>
          <a:p>
            <a:pPr algn="l"/>
            <a:r>
              <a:rPr lang="es-ES" sz="1200" b="0" i="0" u="none" strike="noStrike" baseline="0" dirty="0">
                <a:solidFill>
                  <a:srgbClr val="F04B56"/>
                </a:solidFill>
                <a:latin typeface="Roboto-Regular"/>
              </a:rPr>
              <a:t>que aproximadamente 500.000 máquinas Windows habían recibido un archivo comprometido que efectivamente actuaba como una puerta trasera que los atacantes utilizaban para acceder a los dispositivos. El archivo malicioso estaba firmado con certificados digitales legítimos de ASUS para que pareciera una actualización de software auténtica de la empresa. Sin embargo, el malware estaba diseñado para activarse únicamente en unos 600 equipos concretos, basándose en sus direcciones MAC,</a:t>
            </a:r>
          </a:p>
          <a:p>
            <a:pPr algn="l"/>
            <a:r>
              <a:rPr lang="es-ES" sz="1200" b="0" i="0" u="none" strike="noStrike" baseline="0" dirty="0">
                <a:solidFill>
                  <a:srgbClr val="F04B56"/>
                </a:solidFill>
                <a:latin typeface="Roboto-Regular"/>
              </a:rPr>
              <a:t>lo que indica que, a pesar del número de máquinas afectadas, el ataque fue muy selectivo</a:t>
            </a:r>
            <a:r>
              <a:rPr lang="es-ES" dirty="0"/>
              <a:t>.</a:t>
            </a:r>
            <a:r>
              <a:rPr lang="es-ES" sz="1200" b="0" i="0" u="none" strike="noStrike" baseline="0" dirty="0">
                <a:solidFill>
                  <a:srgbClr val="3D3D5F"/>
                </a:solidFill>
                <a:latin typeface="Roboto-Regular"/>
              </a:rPr>
              <a:t> </a:t>
            </a:r>
            <a:endParaRPr lang="es-ES" sz="1000" kern="1200" dirty="0">
              <a:solidFill>
                <a:schemeClr val="tx1"/>
              </a:solidFill>
              <a:latin typeface="+mn-lt"/>
              <a:ea typeface="MS PGothic" pitchFamily="34" charset="-128"/>
              <a:cs typeface="ＭＳ Ｐゴシック" charset="0"/>
            </a:endParaRPr>
          </a:p>
          <a:p>
            <a:pPr algn="l"/>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s-ES" altLang="en-US"/>
          </a:p>
        </p:txBody>
      </p:sp>
    </p:spTree>
    <p:extLst>
      <p:ext uri="{BB962C8B-B14F-4D97-AF65-F5344CB8AC3E}">
        <p14:creationId xmlns:p14="http://schemas.microsoft.com/office/powerpoint/2010/main" val="23127964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202122"/>
                </a:solidFill>
                <a:effectLst/>
                <a:latin typeface="Arial" panose="020B0604020202020204" pitchFamily="34" charset="0"/>
              </a:rPr>
              <a:t>En </a:t>
            </a:r>
            <a:r>
              <a:rPr lang="es-ES" b="0" i="0" u="none" strike="noStrike" dirty="0">
                <a:solidFill>
                  <a:srgbClr val="0B0080"/>
                </a:solidFill>
                <a:effectLst/>
                <a:latin typeface="Arial" panose="020B0604020202020204" pitchFamily="34" charset="0"/>
                <a:hlinkClick r:id="rId3" tooltip="Informática"/>
              </a:rPr>
              <a:t>informática</a:t>
            </a:r>
            <a:r>
              <a:rPr lang="es-ES" b="0" i="0" dirty="0">
                <a:solidFill>
                  <a:srgbClr val="202122"/>
                </a:solidFill>
                <a:effectLst/>
                <a:latin typeface="Arial" panose="020B0604020202020204" pitchFamily="34" charset="0"/>
              </a:rPr>
              <a:t>, un </a:t>
            </a:r>
            <a:r>
              <a:rPr lang="es-ES" b="1" i="0" dirty="0">
                <a:solidFill>
                  <a:srgbClr val="202122"/>
                </a:solidFill>
                <a:effectLst/>
                <a:latin typeface="Arial" panose="020B0604020202020204" pitchFamily="34" charset="0"/>
              </a:rPr>
              <a:t>ataque de denegación de servicio</a:t>
            </a:r>
            <a:r>
              <a:rPr lang="es-ES" b="0" i="0" dirty="0">
                <a:solidFill>
                  <a:srgbClr val="202122"/>
                </a:solidFill>
                <a:effectLst/>
                <a:latin typeface="Arial" panose="020B0604020202020204" pitchFamily="34" charset="0"/>
              </a:rPr>
              <a:t> (</a:t>
            </a:r>
            <a:r>
              <a:rPr lang="es-ES" b="1" i="0" dirty="0">
                <a:solidFill>
                  <a:srgbClr val="202122"/>
                </a:solidFill>
                <a:effectLst/>
                <a:latin typeface="Arial" panose="020B0604020202020204" pitchFamily="34" charset="0"/>
              </a:rPr>
              <a:t>ataque DoS</a:t>
            </a:r>
            <a:r>
              <a:rPr lang="es-ES" b="0" i="0" dirty="0">
                <a:solidFill>
                  <a:srgbClr val="202122"/>
                </a:solidFill>
                <a:effectLst/>
                <a:latin typeface="Arial" panose="020B0604020202020204" pitchFamily="34" charset="0"/>
              </a:rPr>
              <a:t>) es un </a:t>
            </a:r>
            <a:r>
              <a:rPr lang="es-ES" b="0" i="0" u="none" strike="noStrike" dirty="0">
                <a:solidFill>
                  <a:srgbClr val="0B0080"/>
                </a:solidFill>
                <a:effectLst/>
                <a:latin typeface="Arial" panose="020B0604020202020204" pitchFamily="34" charset="0"/>
                <a:hlinkClick r:id="rId4" tooltip="Ciberataque"/>
              </a:rPr>
              <a:t>ciberataque</a:t>
            </a:r>
            <a:r>
              <a:rPr lang="es-ES" b="0" i="0" dirty="0">
                <a:solidFill>
                  <a:srgbClr val="202122"/>
                </a:solidFill>
                <a:effectLst/>
                <a:latin typeface="Arial" panose="020B0604020202020204" pitchFamily="34" charset="0"/>
              </a:rPr>
              <a:t> en el que el autor trata de hacer que una máquina o recurso de red no esté disponible para sus </a:t>
            </a:r>
            <a:r>
              <a:rPr lang="es-ES" b="0" i="0" u="none" strike="noStrike" dirty="0">
                <a:solidFill>
                  <a:srgbClr val="0B0080"/>
                </a:solidFill>
                <a:effectLst/>
                <a:latin typeface="Arial" panose="020B0604020202020204" pitchFamily="34" charset="0"/>
                <a:hlinkClick r:id="rId5" tooltip="Usuario (informática)"/>
              </a:rPr>
              <a:t>usuarios</a:t>
            </a:r>
            <a:r>
              <a:rPr lang="es-ES" b="0" i="0" dirty="0">
                <a:solidFill>
                  <a:srgbClr val="202122"/>
                </a:solidFill>
                <a:effectLst/>
                <a:latin typeface="Arial" panose="020B0604020202020204" pitchFamily="34" charset="0"/>
              </a:rPr>
              <a:t> previstos interrumpiendo temporal o indefinidamente los </a:t>
            </a:r>
            <a:r>
              <a:rPr lang="es-ES" b="0" i="0" u="none" strike="noStrike" dirty="0">
                <a:solidFill>
                  <a:srgbClr val="0B0080"/>
                </a:solidFill>
                <a:effectLst/>
                <a:latin typeface="Arial" panose="020B0604020202020204" pitchFamily="34" charset="0"/>
                <a:hlinkClick r:id="rId6" tooltip="Servicio de red"/>
              </a:rPr>
              <a:t>servicios</a:t>
            </a:r>
            <a:r>
              <a:rPr lang="es-ES" b="0" i="0" dirty="0">
                <a:solidFill>
                  <a:srgbClr val="202122"/>
                </a:solidFill>
                <a:effectLst/>
                <a:latin typeface="Arial" panose="020B0604020202020204" pitchFamily="34" charset="0"/>
              </a:rPr>
              <a:t> de un </a:t>
            </a:r>
            <a:r>
              <a:rPr lang="es-ES" b="0" i="0" u="none" strike="noStrike" dirty="0">
                <a:solidFill>
                  <a:srgbClr val="0B0080"/>
                </a:solidFill>
                <a:effectLst/>
                <a:latin typeface="Arial" panose="020B0604020202020204" pitchFamily="34" charset="0"/>
                <a:hlinkClick r:id="rId7" tooltip="Host (red)"/>
              </a:rPr>
              <a:t>host</a:t>
            </a:r>
            <a:r>
              <a:rPr lang="es-ES" b="0" i="0" dirty="0">
                <a:solidFill>
                  <a:srgbClr val="202122"/>
                </a:solidFill>
                <a:effectLst/>
                <a:latin typeface="Arial" panose="020B0604020202020204" pitchFamily="34" charset="0"/>
              </a:rPr>
              <a:t> conectado a </a:t>
            </a:r>
            <a:r>
              <a:rPr lang="es-ES" b="0" i="0" u="none" strike="noStrike" dirty="0">
                <a:solidFill>
                  <a:srgbClr val="0B0080"/>
                </a:solidFill>
                <a:effectLst/>
                <a:latin typeface="Arial" panose="020B0604020202020204" pitchFamily="34" charset="0"/>
                <a:hlinkClick r:id="rId8" tooltip="Internet"/>
              </a:rPr>
              <a:t>Internet</a:t>
            </a:r>
            <a:r>
              <a:rPr lang="es-ES" b="0" i="0" dirty="0">
                <a:solidFill>
                  <a:srgbClr val="202122"/>
                </a:solidFill>
                <a:effectLst/>
                <a:latin typeface="Arial" panose="020B0604020202020204" pitchFamily="34" charset="0"/>
              </a:rPr>
              <a:t>. La denegación de servicio se consigue normalmente inundando la máquina o el recurso objetivo con peticiones superfluas en un intento de sobrecargar los sistemas e impedir que se satisfagan algunas o todas las peticiones legítimas.</a:t>
            </a:r>
            <a:r>
              <a:rPr lang="es-ES" b="0" i="0" u="none" strike="noStrike" baseline="30000" dirty="0">
                <a:solidFill>
                  <a:srgbClr val="0B0080"/>
                </a:solidFill>
                <a:effectLst/>
                <a:latin typeface="Arial" panose="020B0604020202020204" pitchFamily="34" charset="0"/>
                <a:hlinkClick r:id="rId9"/>
              </a:rPr>
              <a:t>[1]</a:t>
            </a:r>
            <a:endParaRPr lang="es-ES" b="0" i="0" dirty="0">
              <a:solidFill>
                <a:srgbClr val="202122"/>
              </a:solidFill>
              <a:effectLst/>
              <a:latin typeface="Arial" panose="020B0604020202020204" pitchFamily="34" charset="0"/>
            </a:endParaRPr>
          </a:p>
          <a:p>
            <a:pPr algn="l"/>
            <a:r>
              <a:rPr lang="es-ES" b="0" i="0" dirty="0">
                <a:solidFill>
                  <a:srgbClr val="202122"/>
                </a:solidFill>
                <a:effectLst/>
                <a:latin typeface="Arial" panose="020B0604020202020204" pitchFamily="34" charset="0"/>
              </a:rPr>
              <a:t>En un </a:t>
            </a:r>
            <a:r>
              <a:rPr lang="es-ES" b="1" i="0" dirty="0">
                <a:solidFill>
                  <a:srgbClr val="202122"/>
                </a:solidFill>
                <a:effectLst/>
                <a:latin typeface="Arial" panose="020B0604020202020204" pitchFamily="34" charset="0"/>
              </a:rPr>
              <a:t>ataque de denegación de servicio</a:t>
            </a:r>
            <a:r>
              <a:rPr lang="es-ES" b="0" i="0" dirty="0">
                <a:solidFill>
                  <a:srgbClr val="202122"/>
                </a:solidFill>
                <a:effectLst/>
                <a:latin typeface="Arial" panose="020B0604020202020204" pitchFamily="34" charset="0"/>
              </a:rPr>
              <a:t> (</a:t>
            </a:r>
            <a:r>
              <a:rPr lang="es-ES" b="1" i="0" dirty="0">
                <a:solidFill>
                  <a:srgbClr val="202122"/>
                </a:solidFill>
                <a:effectLst/>
                <a:latin typeface="Arial" panose="020B0604020202020204" pitchFamily="34" charset="0"/>
              </a:rPr>
              <a:t>ataque </a:t>
            </a:r>
            <a:r>
              <a:rPr lang="es-ES" b="1" i="0" dirty="0" err="1">
                <a:solidFill>
                  <a:srgbClr val="202122"/>
                </a:solidFill>
                <a:effectLst/>
                <a:latin typeface="Arial" panose="020B0604020202020204" pitchFamily="34" charset="0"/>
              </a:rPr>
              <a:t>DDoS</a:t>
            </a:r>
            <a:r>
              <a:rPr lang="es-ES" b="0" i="0" dirty="0">
                <a:solidFill>
                  <a:srgbClr val="202122"/>
                </a:solidFill>
                <a:effectLst/>
                <a:latin typeface="Arial" panose="020B0604020202020204" pitchFamily="34" charset="0"/>
              </a:rPr>
              <a:t>), el tráfico entrante que inunda a la víctima se origina en muchas fuentes diferentes. Esto hace que sea imposible detener el ataque simplemente bloqueando una sola fuente.</a:t>
            </a:r>
          </a:p>
          <a:p>
            <a:pPr algn="l"/>
            <a:r>
              <a:rPr lang="es-ES" b="0" i="0" dirty="0">
                <a:solidFill>
                  <a:srgbClr val="202122"/>
                </a:solidFill>
                <a:effectLst/>
                <a:latin typeface="Arial" panose="020B0604020202020204" pitchFamily="34" charset="0"/>
              </a:rPr>
              <a:t>Un ataque de denegación de servicio o </a:t>
            </a:r>
            <a:r>
              <a:rPr lang="es-ES" b="0" i="0" dirty="0" err="1">
                <a:solidFill>
                  <a:srgbClr val="202122"/>
                </a:solidFill>
                <a:effectLst/>
                <a:latin typeface="Arial" panose="020B0604020202020204" pitchFamily="34" charset="0"/>
              </a:rPr>
              <a:t>DDoS</a:t>
            </a:r>
            <a:r>
              <a:rPr lang="es-ES" b="0" i="0" dirty="0">
                <a:solidFill>
                  <a:srgbClr val="202122"/>
                </a:solidFill>
                <a:effectLst/>
                <a:latin typeface="Arial" panose="020B0604020202020204" pitchFamily="34" charset="0"/>
              </a:rPr>
              <a:t> es análogo a un grupo de personas que se amontonan en la puerta de entrada de una tienda, dificultando la entrada de los clientes legítimos, lo que interrumpe la actividad comercial.</a:t>
            </a:r>
          </a:p>
          <a:p>
            <a:pPr algn="l"/>
            <a:r>
              <a:rPr lang="es-ES" b="0" i="0" dirty="0">
                <a:solidFill>
                  <a:srgbClr val="202122"/>
                </a:solidFill>
                <a:effectLst/>
                <a:latin typeface="Arial" panose="020B0604020202020204" pitchFamily="34" charset="0"/>
              </a:rPr>
              <a:t>Los autores de los ataques DoS suene tener como objetivo sitios o servicios alojados en </a:t>
            </a:r>
            <a:r>
              <a:rPr lang="es-ES" b="0" i="0" u="none" strike="noStrike" dirty="0">
                <a:solidFill>
                  <a:srgbClr val="0B0080"/>
                </a:solidFill>
                <a:effectLst/>
                <a:latin typeface="Arial" panose="020B0604020202020204" pitchFamily="34" charset="0"/>
                <a:hlinkClick r:id="rId10" tooltip="Servidor web"/>
              </a:rPr>
              <a:t>servidores web</a:t>
            </a:r>
            <a:r>
              <a:rPr lang="es-ES" b="0" i="0" dirty="0">
                <a:solidFill>
                  <a:srgbClr val="202122"/>
                </a:solidFill>
                <a:effectLst/>
                <a:latin typeface="Arial" panose="020B0604020202020204" pitchFamily="34" charset="0"/>
              </a:rPr>
              <a:t> de alto nivel, como bancos o sistemas en los que se utilizan </a:t>
            </a:r>
            <a:r>
              <a:rPr lang="es-ES" b="0" i="0" u="none" strike="noStrike" dirty="0">
                <a:solidFill>
                  <a:srgbClr val="0B0080"/>
                </a:solidFill>
                <a:effectLst/>
                <a:latin typeface="Arial" panose="020B0604020202020204" pitchFamily="34" charset="0"/>
                <a:hlinkClick r:id="rId11" tooltip="Tarjeta de crédito"/>
              </a:rPr>
              <a:t>tarjetas de crédito</a:t>
            </a:r>
            <a:r>
              <a:rPr lang="es-ES" b="0" i="0" dirty="0">
                <a:solidFill>
                  <a:srgbClr val="202122"/>
                </a:solidFill>
                <a:effectLst/>
                <a:latin typeface="Arial" panose="020B0604020202020204" pitchFamily="34" charset="0"/>
              </a:rPr>
              <a:t> en </a:t>
            </a:r>
            <a:r>
              <a:rPr lang="es-ES" b="0" i="0" u="none" strike="noStrike" dirty="0">
                <a:solidFill>
                  <a:srgbClr val="0B0080"/>
                </a:solidFill>
                <a:effectLst/>
                <a:latin typeface="Arial" panose="020B0604020202020204" pitchFamily="34" charset="0"/>
                <a:hlinkClick r:id="rId12" tooltip="Pasarela de pago"/>
              </a:rPr>
              <a:t>pasarelas de pago</a:t>
            </a:r>
            <a:r>
              <a:rPr lang="es-ES" b="0" i="0" dirty="0">
                <a:solidFill>
                  <a:srgbClr val="202122"/>
                </a:solidFill>
                <a:effectLst/>
                <a:latin typeface="Arial" panose="020B0604020202020204" pitchFamily="34" charset="0"/>
              </a:rPr>
              <a:t>. </a:t>
            </a:r>
            <a:r>
              <a:rPr lang="es-ES" dirty="0"/>
              <a:t>Estos ataques pueden ser motivados </a:t>
            </a:r>
            <a:r>
              <a:rPr lang="es-ES" b="0" i="0" u="none" strike="noStrike" dirty="0">
                <a:solidFill>
                  <a:srgbClr val="0B0080"/>
                </a:solidFill>
                <a:effectLst/>
                <a:latin typeface="Arial" panose="020B0604020202020204" pitchFamily="34" charset="0"/>
                <a:hlinkClick r:id="rId13" tooltip="Venganza"/>
              </a:rPr>
              <a:t>deseos de venganza</a:t>
            </a:r>
            <a:r>
              <a:rPr lang="es-ES" b="0" i="0" dirty="0">
                <a:solidFill>
                  <a:srgbClr val="202122"/>
                </a:solidFill>
                <a:effectLst/>
                <a:latin typeface="Arial" panose="020B0604020202020204" pitchFamily="34" charset="0"/>
              </a:rPr>
              <a:t>, </a:t>
            </a:r>
            <a:r>
              <a:rPr lang="es-ES" b="0" i="0" u="none" strike="noStrike" dirty="0">
                <a:solidFill>
                  <a:srgbClr val="0B0080"/>
                </a:solidFill>
                <a:effectLst/>
                <a:latin typeface="Arial" panose="020B0604020202020204" pitchFamily="34" charset="0"/>
                <a:hlinkClick r:id="rId14" tooltip="Chantaje"/>
              </a:rPr>
              <a:t>chantajes</a:t>
            </a:r>
            <a:r>
              <a:rPr lang="es-ES" b="0" i="0" u="none" strike="noStrike" baseline="30000" dirty="0">
                <a:solidFill>
                  <a:srgbClr val="0B0080"/>
                </a:solidFill>
                <a:effectLst/>
                <a:latin typeface="Arial" panose="020B0604020202020204" pitchFamily="34" charset="0"/>
                <a:hlinkClick r:id="rId15"/>
              </a:rPr>
              <a:t>[2]</a:t>
            </a:r>
            <a:r>
              <a:rPr lang="es-ES" b="0" i="0" u="none" strike="noStrike" baseline="30000" dirty="0">
                <a:solidFill>
                  <a:srgbClr val="0B0080"/>
                </a:solidFill>
                <a:effectLst/>
                <a:latin typeface="Arial" panose="020B0604020202020204" pitchFamily="34" charset="0"/>
                <a:hlinkClick r:id="rId16"/>
              </a:rPr>
              <a:t>[3]</a:t>
            </a:r>
            <a:r>
              <a:rPr lang="es-ES" b="0" i="0" u="none" strike="noStrike" baseline="30000" dirty="0">
                <a:solidFill>
                  <a:srgbClr val="0B0080"/>
                </a:solidFill>
                <a:effectLst/>
                <a:latin typeface="Arial" panose="020B0604020202020204" pitchFamily="34" charset="0"/>
                <a:hlinkClick r:id="rId17"/>
              </a:rPr>
              <a:t>[4]</a:t>
            </a:r>
            <a:r>
              <a:rPr lang="es-ES" b="0" i="0" dirty="0">
                <a:solidFill>
                  <a:srgbClr val="202122"/>
                </a:solidFill>
                <a:effectLst/>
                <a:latin typeface="Arial" panose="020B0604020202020204" pitchFamily="34" charset="0"/>
              </a:rPr>
              <a:t> y </a:t>
            </a:r>
            <a:r>
              <a:rPr lang="es-ES" b="0" i="0" u="none" strike="noStrike" dirty="0">
                <a:solidFill>
                  <a:srgbClr val="0B0080"/>
                </a:solidFill>
                <a:effectLst/>
                <a:latin typeface="Arial" panose="020B0604020202020204" pitchFamily="34" charset="0"/>
                <a:hlinkClick r:id="rId18" tooltip="Activismo"/>
              </a:rPr>
              <a:t>cuestiones relacionadas con el activismo</a:t>
            </a:r>
            <a:r>
              <a:rPr lang="es-ES" b="0" i="0" u="none" strike="noStrike" baseline="30000" dirty="0">
                <a:solidFill>
                  <a:srgbClr val="0B0080"/>
                </a:solidFill>
                <a:effectLst/>
                <a:latin typeface="Arial" panose="020B0604020202020204" pitchFamily="34" charset="0"/>
                <a:hlinkClick r:id="rId19"/>
              </a:rPr>
              <a:t>[5]</a:t>
            </a:r>
            <a:r>
              <a:rPr lang="es-ES" b="0" i="0" dirty="0">
                <a:solidFill>
                  <a:srgbClr val="202122"/>
                </a:solidFill>
                <a:effectLst/>
                <a:latin typeface="Arial" panose="020B0604020202020204" pitchFamily="34" charset="0"/>
              </a:rPr>
              <a: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s-ES" altLang="en-US"/>
          </a:p>
        </p:txBody>
      </p:sp>
    </p:spTree>
    <p:extLst>
      <p:ext uri="{BB962C8B-B14F-4D97-AF65-F5344CB8AC3E}">
        <p14:creationId xmlns:p14="http://schemas.microsoft.com/office/powerpoint/2010/main" val="1412685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202122"/>
                </a:solidFill>
                <a:effectLst/>
                <a:latin typeface="Arial" panose="020B0604020202020204" pitchFamily="34" charset="0"/>
              </a:rPr>
              <a:t>En </a:t>
            </a:r>
            <a:r>
              <a:rPr lang="es-ES" b="0" i="0" u="none" strike="noStrike" dirty="0">
                <a:solidFill>
                  <a:srgbClr val="0B0080"/>
                </a:solidFill>
                <a:effectLst/>
                <a:latin typeface="Arial" panose="020B0604020202020204" pitchFamily="34" charset="0"/>
                <a:hlinkClick r:id="rId3" tooltip="Informática"/>
              </a:rPr>
              <a:t>informática</a:t>
            </a:r>
            <a:r>
              <a:rPr lang="es-ES" b="0" i="0" dirty="0">
                <a:solidFill>
                  <a:srgbClr val="202122"/>
                </a:solidFill>
                <a:effectLst/>
                <a:latin typeface="Arial" panose="020B0604020202020204" pitchFamily="34" charset="0"/>
              </a:rPr>
              <a:t>, un </a:t>
            </a:r>
            <a:r>
              <a:rPr lang="es-ES" b="1" i="0" dirty="0">
                <a:solidFill>
                  <a:srgbClr val="202122"/>
                </a:solidFill>
                <a:effectLst/>
                <a:latin typeface="Arial" panose="020B0604020202020204" pitchFamily="34" charset="0"/>
              </a:rPr>
              <a:t>ataque de denegación de servicio</a:t>
            </a:r>
            <a:r>
              <a:rPr lang="es-ES" b="0" i="0" dirty="0">
                <a:solidFill>
                  <a:srgbClr val="202122"/>
                </a:solidFill>
                <a:effectLst/>
                <a:latin typeface="Arial" panose="020B0604020202020204" pitchFamily="34" charset="0"/>
              </a:rPr>
              <a:t> (</a:t>
            </a:r>
            <a:r>
              <a:rPr lang="es-ES" b="1" i="0" dirty="0">
                <a:solidFill>
                  <a:srgbClr val="202122"/>
                </a:solidFill>
                <a:effectLst/>
                <a:latin typeface="Arial" panose="020B0604020202020204" pitchFamily="34" charset="0"/>
              </a:rPr>
              <a:t>ataque DoS</a:t>
            </a:r>
            <a:r>
              <a:rPr lang="es-ES" b="0" i="0" dirty="0">
                <a:solidFill>
                  <a:srgbClr val="202122"/>
                </a:solidFill>
                <a:effectLst/>
                <a:latin typeface="Arial" panose="020B0604020202020204" pitchFamily="34" charset="0"/>
              </a:rPr>
              <a:t>) es un </a:t>
            </a:r>
            <a:r>
              <a:rPr lang="es-ES" b="0" i="0" u="none" strike="noStrike" dirty="0">
                <a:solidFill>
                  <a:srgbClr val="0B0080"/>
                </a:solidFill>
                <a:effectLst/>
                <a:latin typeface="Arial" panose="020B0604020202020204" pitchFamily="34" charset="0"/>
                <a:hlinkClick r:id="rId4" tooltip="Ciberataque"/>
              </a:rPr>
              <a:t>ciberataque</a:t>
            </a:r>
            <a:r>
              <a:rPr lang="es-ES" b="0" i="0" dirty="0">
                <a:solidFill>
                  <a:srgbClr val="202122"/>
                </a:solidFill>
                <a:effectLst/>
                <a:latin typeface="Arial" panose="020B0604020202020204" pitchFamily="34" charset="0"/>
              </a:rPr>
              <a:t> en el que el autor trata de hacer que una máquina o recurso de red no esté disponible para sus </a:t>
            </a:r>
            <a:r>
              <a:rPr lang="es-ES" b="0" i="0" u="none" strike="noStrike" dirty="0">
                <a:solidFill>
                  <a:srgbClr val="0B0080"/>
                </a:solidFill>
                <a:effectLst/>
                <a:latin typeface="Arial" panose="020B0604020202020204" pitchFamily="34" charset="0"/>
                <a:hlinkClick r:id="rId5" tooltip="Usuario (informática)"/>
              </a:rPr>
              <a:t>usuarios</a:t>
            </a:r>
            <a:r>
              <a:rPr lang="es-ES" b="0" i="0" dirty="0">
                <a:solidFill>
                  <a:srgbClr val="202122"/>
                </a:solidFill>
                <a:effectLst/>
                <a:latin typeface="Arial" panose="020B0604020202020204" pitchFamily="34" charset="0"/>
              </a:rPr>
              <a:t> previstos interrumpiendo temporal o indefinidamente los </a:t>
            </a:r>
            <a:r>
              <a:rPr lang="es-ES" b="0" i="0" u="none" strike="noStrike" dirty="0">
                <a:solidFill>
                  <a:srgbClr val="0B0080"/>
                </a:solidFill>
                <a:effectLst/>
                <a:latin typeface="Arial" panose="020B0604020202020204" pitchFamily="34" charset="0"/>
                <a:hlinkClick r:id="rId6" tooltip="Servicio de red"/>
              </a:rPr>
              <a:t>servicios</a:t>
            </a:r>
            <a:r>
              <a:rPr lang="es-ES" b="0" i="0" dirty="0">
                <a:solidFill>
                  <a:srgbClr val="202122"/>
                </a:solidFill>
                <a:effectLst/>
                <a:latin typeface="Arial" panose="020B0604020202020204" pitchFamily="34" charset="0"/>
              </a:rPr>
              <a:t> de un </a:t>
            </a:r>
            <a:r>
              <a:rPr lang="es-ES" b="0" i="0" u="none" strike="noStrike" dirty="0">
                <a:solidFill>
                  <a:srgbClr val="0B0080"/>
                </a:solidFill>
                <a:effectLst/>
                <a:latin typeface="Arial" panose="020B0604020202020204" pitchFamily="34" charset="0"/>
                <a:hlinkClick r:id="rId7" tooltip="Host (red)"/>
              </a:rPr>
              <a:t>host</a:t>
            </a:r>
            <a:r>
              <a:rPr lang="es-ES" b="0" i="0" dirty="0">
                <a:solidFill>
                  <a:srgbClr val="202122"/>
                </a:solidFill>
                <a:effectLst/>
                <a:latin typeface="Arial" panose="020B0604020202020204" pitchFamily="34" charset="0"/>
              </a:rPr>
              <a:t> conectado a </a:t>
            </a:r>
            <a:r>
              <a:rPr lang="es-ES" b="0" i="0" u="none" strike="noStrike" dirty="0">
                <a:solidFill>
                  <a:srgbClr val="0B0080"/>
                </a:solidFill>
                <a:effectLst/>
                <a:latin typeface="Arial" panose="020B0604020202020204" pitchFamily="34" charset="0"/>
                <a:hlinkClick r:id="rId8" tooltip="Internet"/>
              </a:rPr>
              <a:t>Internet</a:t>
            </a:r>
            <a:r>
              <a:rPr lang="es-ES" b="0" i="0" dirty="0">
                <a:solidFill>
                  <a:srgbClr val="202122"/>
                </a:solidFill>
                <a:effectLst/>
                <a:latin typeface="Arial" panose="020B0604020202020204" pitchFamily="34" charset="0"/>
              </a:rPr>
              <a:t>. La denegación de servicio se consigue normalmente inundando la máquina o el recurso objetivo con peticiones superfluas en un intento de sobrecargar los sistemas e impedir que se satisfagan algunas o todas las peticiones legítimas.</a:t>
            </a:r>
            <a:r>
              <a:rPr lang="es-ES" b="0" i="0" u="none" strike="noStrike" baseline="30000" dirty="0">
                <a:solidFill>
                  <a:srgbClr val="0B0080"/>
                </a:solidFill>
                <a:effectLst/>
                <a:latin typeface="Arial" panose="020B0604020202020204" pitchFamily="34" charset="0"/>
                <a:hlinkClick r:id="rId9"/>
              </a:rPr>
              <a:t>[1]</a:t>
            </a:r>
            <a:endParaRPr lang="es-ES" b="0" i="0" dirty="0">
              <a:solidFill>
                <a:srgbClr val="202122"/>
              </a:solidFill>
              <a:effectLst/>
              <a:latin typeface="Arial" panose="020B0604020202020204" pitchFamily="34" charset="0"/>
            </a:endParaRPr>
          </a:p>
          <a:p>
            <a:pPr algn="l"/>
            <a:r>
              <a:rPr lang="es-ES" b="0" i="0" dirty="0">
                <a:solidFill>
                  <a:srgbClr val="202122"/>
                </a:solidFill>
                <a:effectLst/>
                <a:latin typeface="Arial" panose="020B0604020202020204" pitchFamily="34" charset="0"/>
              </a:rPr>
              <a:t>En un </a:t>
            </a:r>
            <a:r>
              <a:rPr lang="es-ES" b="1" i="0" dirty="0">
                <a:solidFill>
                  <a:srgbClr val="202122"/>
                </a:solidFill>
                <a:effectLst/>
                <a:latin typeface="Arial" panose="020B0604020202020204" pitchFamily="34" charset="0"/>
              </a:rPr>
              <a:t>ataque de denegación de servicio</a:t>
            </a:r>
            <a:r>
              <a:rPr lang="es-ES" b="0" i="0" dirty="0">
                <a:solidFill>
                  <a:srgbClr val="202122"/>
                </a:solidFill>
                <a:effectLst/>
                <a:latin typeface="Arial" panose="020B0604020202020204" pitchFamily="34" charset="0"/>
              </a:rPr>
              <a:t> (</a:t>
            </a:r>
            <a:r>
              <a:rPr lang="es-ES" b="1" i="0" dirty="0">
                <a:solidFill>
                  <a:srgbClr val="202122"/>
                </a:solidFill>
                <a:effectLst/>
                <a:latin typeface="Arial" panose="020B0604020202020204" pitchFamily="34" charset="0"/>
              </a:rPr>
              <a:t>ataque </a:t>
            </a:r>
            <a:r>
              <a:rPr lang="es-ES" b="1" i="0" dirty="0" err="1">
                <a:solidFill>
                  <a:srgbClr val="202122"/>
                </a:solidFill>
                <a:effectLst/>
                <a:latin typeface="Arial" panose="020B0604020202020204" pitchFamily="34" charset="0"/>
              </a:rPr>
              <a:t>DDoS</a:t>
            </a:r>
            <a:r>
              <a:rPr lang="es-ES" b="0" i="0" dirty="0">
                <a:solidFill>
                  <a:srgbClr val="202122"/>
                </a:solidFill>
                <a:effectLst/>
                <a:latin typeface="Arial" panose="020B0604020202020204" pitchFamily="34" charset="0"/>
              </a:rPr>
              <a:t>), el tráfico entrante que inunda a la víctima se origina en muchas fuentes diferentes. Esto hace que sea imposible detener el ataque simplemente bloqueando una sola fuente.</a:t>
            </a:r>
          </a:p>
          <a:p>
            <a:pPr algn="l"/>
            <a:r>
              <a:rPr lang="es-ES" b="0" i="0" dirty="0">
                <a:solidFill>
                  <a:srgbClr val="202122"/>
                </a:solidFill>
                <a:effectLst/>
                <a:latin typeface="Arial" panose="020B0604020202020204" pitchFamily="34" charset="0"/>
              </a:rPr>
              <a:t>Un ataque de denegación de servicio o </a:t>
            </a:r>
            <a:r>
              <a:rPr lang="es-ES" b="0" i="0" dirty="0" err="1">
                <a:solidFill>
                  <a:srgbClr val="202122"/>
                </a:solidFill>
                <a:effectLst/>
                <a:latin typeface="Arial" panose="020B0604020202020204" pitchFamily="34" charset="0"/>
              </a:rPr>
              <a:t>DDoS</a:t>
            </a:r>
            <a:r>
              <a:rPr lang="es-ES" b="0" i="0" dirty="0">
                <a:solidFill>
                  <a:srgbClr val="202122"/>
                </a:solidFill>
                <a:effectLst/>
                <a:latin typeface="Arial" panose="020B0604020202020204" pitchFamily="34" charset="0"/>
              </a:rPr>
              <a:t> es análogo a un grupo de personas que se amontonan en la puerta de entrada de una tienda, dificultando la entrada de los clientes legítimos, lo que interrumpe la actividad comercial.</a:t>
            </a:r>
          </a:p>
          <a:p>
            <a:pPr algn="l"/>
            <a:r>
              <a:rPr lang="es-ES" b="0" i="0" dirty="0">
                <a:solidFill>
                  <a:srgbClr val="202122"/>
                </a:solidFill>
                <a:effectLst/>
                <a:latin typeface="Arial" panose="020B0604020202020204" pitchFamily="34" charset="0"/>
              </a:rPr>
              <a:t>Los autores de los ataques DoS suene tener como objetivo sitios o servicios alojados en </a:t>
            </a:r>
            <a:r>
              <a:rPr lang="es-ES" b="0" i="0" u="none" strike="noStrike" dirty="0">
                <a:solidFill>
                  <a:srgbClr val="0B0080"/>
                </a:solidFill>
                <a:effectLst/>
                <a:latin typeface="Arial" panose="020B0604020202020204" pitchFamily="34" charset="0"/>
                <a:hlinkClick r:id="rId10" tooltip="Servidor web"/>
              </a:rPr>
              <a:t>servidores web</a:t>
            </a:r>
            <a:r>
              <a:rPr lang="es-ES" b="0" i="0" dirty="0">
                <a:solidFill>
                  <a:srgbClr val="202122"/>
                </a:solidFill>
                <a:effectLst/>
                <a:latin typeface="Arial" panose="020B0604020202020204" pitchFamily="34" charset="0"/>
              </a:rPr>
              <a:t> de alto nivel, como bancos o sistemas en los que se utilizan </a:t>
            </a:r>
            <a:r>
              <a:rPr lang="es-ES" b="0" i="0" u="none" strike="noStrike" dirty="0">
                <a:solidFill>
                  <a:srgbClr val="0B0080"/>
                </a:solidFill>
                <a:effectLst/>
                <a:latin typeface="Arial" panose="020B0604020202020204" pitchFamily="34" charset="0"/>
                <a:hlinkClick r:id="rId11" tooltip="Tarjeta de crédito"/>
              </a:rPr>
              <a:t>tarjetas de crédito</a:t>
            </a:r>
            <a:r>
              <a:rPr lang="es-ES" b="0" i="0" dirty="0">
                <a:solidFill>
                  <a:srgbClr val="202122"/>
                </a:solidFill>
                <a:effectLst/>
                <a:latin typeface="Arial" panose="020B0604020202020204" pitchFamily="34" charset="0"/>
              </a:rPr>
              <a:t> en </a:t>
            </a:r>
            <a:r>
              <a:rPr lang="es-ES" b="0" i="0" u="none" strike="noStrike" dirty="0">
                <a:solidFill>
                  <a:srgbClr val="0B0080"/>
                </a:solidFill>
                <a:effectLst/>
                <a:latin typeface="Arial" panose="020B0604020202020204" pitchFamily="34" charset="0"/>
                <a:hlinkClick r:id="rId12" tooltip="Pasarela de pago"/>
              </a:rPr>
              <a:t>pasarelas de pago</a:t>
            </a:r>
            <a:r>
              <a:rPr lang="es-ES" b="0" i="0" dirty="0">
                <a:solidFill>
                  <a:srgbClr val="202122"/>
                </a:solidFill>
                <a:effectLst/>
                <a:latin typeface="Arial" panose="020B0604020202020204" pitchFamily="34" charset="0"/>
              </a:rPr>
              <a:t>. </a:t>
            </a:r>
            <a:r>
              <a:rPr lang="es-ES" dirty="0"/>
              <a:t>Estos ataques pueden ser motivados </a:t>
            </a:r>
            <a:r>
              <a:rPr lang="es-ES" b="0" i="0" u="none" strike="noStrike" dirty="0">
                <a:solidFill>
                  <a:srgbClr val="0B0080"/>
                </a:solidFill>
                <a:effectLst/>
                <a:latin typeface="Arial" panose="020B0604020202020204" pitchFamily="34" charset="0"/>
                <a:hlinkClick r:id="rId13" tooltip="Venganza"/>
              </a:rPr>
              <a:t>deseos de venganza</a:t>
            </a:r>
            <a:r>
              <a:rPr lang="es-ES" b="0" i="0" dirty="0">
                <a:solidFill>
                  <a:srgbClr val="202122"/>
                </a:solidFill>
                <a:effectLst/>
                <a:latin typeface="Arial" panose="020B0604020202020204" pitchFamily="34" charset="0"/>
              </a:rPr>
              <a:t>, </a:t>
            </a:r>
            <a:r>
              <a:rPr lang="es-ES" b="0" i="0" u="none" strike="noStrike" dirty="0">
                <a:solidFill>
                  <a:srgbClr val="0B0080"/>
                </a:solidFill>
                <a:effectLst/>
                <a:latin typeface="Arial" panose="020B0604020202020204" pitchFamily="34" charset="0"/>
                <a:hlinkClick r:id="rId14" tooltip="Chantaje"/>
              </a:rPr>
              <a:t>chantajes</a:t>
            </a:r>
            <a:r>
              <a:rPr lang="es-ES" b="0" i="0" u="none" strike="noStrike" baseline="30000" dirty="0">
                <a:solidFill>
                  <a:srgbClr val="0B0080"/>
                </a:solidFill>
                <a:effectLst/>
                <a:latin typeface="Arial" panose="020B0604020202020204" pitchFamily="34" charset="0"/>
                <a:hlinkClick r:id="rId15"/>
              </a:rPr>
              <a:t>[2]</a:t>
            </a:r>
            <a:r>
              <a:rPr lang="es-ES" b="0" i="0" u="none" strike="noStrike" baseline="30000" dirty="0">
                <a:solidFill>
                  <a:srgbClr val="0B0080"/>
                </a:solidFill>
                <a:effectLst/>
                <a:latin typeface="Arial" panose="020B0604020202020204" pitchFamily="34" charset="0"/>
                <a:hlinkClick r:id="rId16"/>
              </a:rPr>
              <a:t>[3]</a:t>
            </a:r>
            <a:r>
              <a:rPr lang="es-ES" b="0" i="0" u="none" strike="noStrike" baseline="30000" dirty="0">
                <a:solidFill>
                  <a:srgbClr val="0B0080"/>
                </a:solidFill>
                <a:effectLst/>
                <a:latin typeface="Arial" panose="020B0604020202020204" pitchFamily="34" charset="0"/>
                <a:hlinkClick r:id="rId17"/>
              </a:rPr>
              <a:t>[4]</a:t>
            </a:r>
            <a:r>
              <a:rPr lang="es-ES" b="0" i="0" dirty="0">
                <a:solidFill>
                  <a:srgbClr val="202122"/>
                </a:solidFill>
                <a:effectLst/>
                <a:latin typeface="Arial" panose="020B0604020202020204" pitchFamily="34" charset="0"/>
              </a:rPr>
              <a:t> y </a:t>
            </a:r>
            <a:r>
              <a:rPr lang="es-ES" b="0" i="0" u="none" strike="noStrike" dirty="0">
                <a:solidFill>
                  <a:srgbClr val="0B0080"/>
                </a:solidFill>
                <a:effectLst/>
                <a:latin typeface="Arial" panose="020B0604020202020204" pitchFamily="34" charset="0"/>
                <a:hlinkClick r:id="rId18" tooltip="Activismo"/>
              </a:rPr>
              <a:t>cuestiones relacionadas con el activismo</a:t>
            </a:r>
            <a:r>
              <a:rPr lang="es-ES" b="0" i="0" u="none" strike="noStrike" baseline="30000" dirty="0">
                <a:solidFill>
                  <a:srgbClr val="0B0080"/>
                </a:solidFill>
                <a:effectLst/>
                <a:latin typeface="Arial" panose="020B0604020202020204" pitchFamily="34" charset="0"/>
                <a:hlinkClick r:id="rId19"/>
              </a:rPr>
              <a:t>[5]</a:t>
            </a:r>
            <a:r>
              <a:rPr lang="es-ES" b="0" i="0" dirty="0">
                <a:solidFill>
                  <a:srgbClr val="202122"/>
                </a:solidFill>
                <a:effectLst/>
                <a:latin typeface="Arial" panose="020B0604020202020204" pitchFamily="34" charset="0"/>
              </a:rPr>
              <a: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es-ES" altLang="en-US"/>
          </a:p>
        </p:txBody>
      </p:sp>
    </p:spTree>
    <p:extLst>
      <p:ext uri="{BB962C8B-B14F-4D97-AF65-F5344CB8AC3E}">
        <p14:creationId xmlns:p14="http://schemas.microsoft.com/office/powerpoint/2010/main" val="1875845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585858"/>
                </a:solidFill>
                <a:effectLst/>
                <a:latin typeface="Arial" panose="020B0604020202020204" pitchFamily="34" charset="0"/>
              </a:rPr>
              <a:t>Las redes zombi son los caballos de batalla de Internet. Son ordenadores conectados que realizan una serie de tareas repetitivas para mantener los sitios web en funcionamiento. Su uso más frecuente es en relación con la Charla Interactiva Internet. Las redes zombi son totalmente legales e incluso beneficiosas para mantener una experiencia de usuario fluida en Internet.</a:t>
            </a:r>
          </a:p>
          <a:p>
            <a:pPr algn="l"/>
            <a:endParaRPr lang="es-ES" b="0" i="0" dirty="0">
              <a:solidFill>
                <a:srgbClr val="585858"/>
              </a:solidFill>
              <a:effectLst/>
              <a:latin typeface="Arial" panose="020B0604020202020204" pitchFamily="34" charset="0"/>
            </a:endParaRPr>
          </a:p>
          <a:p>
            <a:pPr algn="l"/>
            <a:r>
              <a:rPr lang="es-ES" b="0" i="0" dirty="0">
                <a:solidFill>
                  <a:srgbClr val="585858"/>
                </a:solidFill>
                <a:effectLst/>
                <a:latin typeface="Arial" panose="020B0604020202020204" pitchFamily="34" charset="0"/>
              </a:rPr>
              <a:t>Con lo que hay que tener cuidado es con las redes zombi ilegales y maliciosas.  Las redes zombi acceden a la máquina a través de algún tipo de código malicioso. En algunos casos, la máquina recibe un ataque directo, mientras que otras veces lo que se conoce como una "araña" (un programa que rastrea Internet en busca de agujeros de seguridad que explotar) realiza el ataque automáticamente.</a:t>
            </a:r>
          </a:p>
          <a:p>
            <a:pPr algn="l"/>
            <a:endParaRPr lang="es-ES" b="0" i="0" dirty="0">
              <a:solidFill>
                <a:srgbClr val="585858"/>
              </a:solidFill>
              <a:effectLst/>
              <a:latin typeface="Arial" panose="020B0604020202020204" pitchFamily="34" charset="0"/>
            </a:endParaRPr>
          </a:p>
          <a:p>
            <a:pPr algn="l"/>
            <a:r>
              <a:rPr lang="es-ES" b="0" i="0" dirty="0">
                <a:solidFill>
                  <a:srgbClr val="585858"/>
                </a:solidFill>
                <a:effectLst/>
                <a:latin typeface="Arial" panose="020B0604020202020204" pitchFamily="34" charset="0"/>
              </a:rPr>
              <a:t>Las redes zombi buscan, en la mayoría de los casos, añadir un ordenador a una red.  Estos suele ocurrir a través de una </a:t>
            </a:r>
            <a:r>
              <a:rPr lang="es-ES" b="0" i="0" u="none" strike="noStrike" dirty="0">
                <a:solidFill>
                  <a:srgbClr val="0089C6"/>
                </a:solidFill>
                <a:effectLst/>
                <a:latin typeface="Arial" panose="020B0604020202020204" pitchFamily="34" charset="0"/>
                <a:hlinkClick r:id="rId3"/>
              </a:rPr>
              <a:t>descarga oculta</a:t>
            </a:r>
            <a:r>
              <a:rPr lang="es-ES" b="0" i="0" dirty="0">
                <a:solidFill>
                  <a:srgbClr val="585858"/>
                </a:solidFill>
                <a:effectLst/>
                <a:latin typeface="Arial" panose="020B0604020202020204" pitchFamily="34" charset="0"/>
              </a:rPr>
              <a:t> o </a:t>
            </a:r>
            <a:r>
              <a:rPr lang="es-ES" b="0" i="0" u="none" strike="noStrike" dirty="0">
                <a:solidFill>
                  <a:srgbClr val="0089C6"/>
                </a:solidFill>
                <a:effectLst/>
                <a:latin typeface="Arial" panose="020B0604020202020204" pitchFamily="34" charset="0"/>
                <a:hlinkClick r:id="rId4"/>
              </a:rPr>
              <a:t>engañando al usuario para que instale un troyano</a:t>
            </a:r>
            <a:r>
              <a:rPr lang="es-ES" b="0" i="0" dirty="0">
                <a:solidFill>
                  <a:srgbClr val="585858"/>
                </a:solidFill>
                <a:effectLst/>
                <a:latin typeface="Arial" panose="020B0604020202020204" pitchFamily="34" charset="0"/>
              </a:rPr>
              <a:t> en el ordenador. Una vez descargado el software, las redes zombi se pondrán en contacto con el ordenador principal y le comunicarán que todo está listo para empezar. Ahora el ordenador, el teléfono o la tableta están totalmente bajo el control de la persona que ha creado la red zombi.</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algn="l"/>
            <a:r>
              <a:rPr lang="es-ES" b="0" i="0" dirty="0">
                <a:solidFill>
                  <a:srgbClr val="585858"/>
                </a:solidFill>
                <a:effectLst/>
                <a:latin typeface="Arial" panose="020B0604020202020204" pitchFamily="34" charset="0"/>
              </a:rPr>
              <a:t>Una vez que el propietario de la red zombi tiene el control del ordenador, suele utilizar el equipo para llevar a cabo otras tareas maliciosas.  Entre las tareas más comunes ejecutadas por las redes zombi se encuentran:</a:t>
            </a:r>
          </a:p>
          <a:p>
            <a:pPr algn="l">
              <a:buFont typeface="Arial" panose="020B0604020202020204" pitchFamily="34" charset="0"/>
              <a:buChar char="•"/>
            </a:pPr>
            <a:r>
              <a:rPr lang="es-ES" b="0" i="0" dirty="0">
                <a:solidFill>
                  <a:srgbClr val="585858"/>
                </a:solidFill>
                <a:effectLst/>
                <a:latin typeface="Arial" panose="020B0604020202020204" pitchFamily="34" charset="0"/>
              </a:rPr>
              <a:t>Utilizar la potencia de la máquina de la víctima para ayudar en los ataques de denegación de servicio distribuidos (</a:t>
            </a:r>
            <a:r>
              <a:rPr lang="es-ES" b="0" i="0" dirty="0" err="1">
                <a:solidFill>
                  <a:srgbClr val="585858"/>
                </a:solidFill>
                <a:effectLst/>
                <a:latin typeface="Arial" panose="020B0604020202020204" pitchFamily="34" charset="0"/>
              </a:rPr>
              <a:t>DDoS</a:t>
            </a:r>
            <a:r>
              <a:rPr lang="es-ES" b="0" i="0" dirty="0">
                <a:solidFill>
                  <a:srgbClr val="585858"/>
                </a:solidFill>
                <a:effectLst/>
                <a:latin typeface="Arial" panose="020B0604020202020204" pitchFamily="34" charset="0"/>
              </a:rPr>
              <a:t>) con el fin de cerrar sitios web.</a:t>
            </a:r>
          </a:p>
          <a:p>
            <a:pPr algn="l">
              <a:buFont typeface="Arial" panose="020B0604020202020204" pitchFamily="34" charset="0"/>
              <a:buChar char="•"/>
            </a:pPr>
            <a:r>
              <a:rPr lang="es-ES" b="0" i="0" dirty="0">
                <a:solidFill>
                  <a:srgbClr val="585858"/>
                </a:solidFill>
                <a:effectLst/>
                <a:latin typeface="Arial" panose="020B0604020202020204" pitchFamily="34" charset="0"/>
              </a:rPr>
              <a:t>Enviar spam por correo electrónico a millones de usuarios de Internet.</a:t>
            </a:r>
          </a:p>
          <a:p>
            <a:pPr algn="l">
              <a:buFont typeface="Arial" panose="020B0604020202020204" pitchFamily="34" charset="0"/>
              <a:buChar char="•"/>
            </a:pPr>
            <a:r>
              <a:rPr lang="es-ES" b="0" i="0" dirty="0">
                <a:solidFill>
                  <a:srgbClr val="585858"/>
                </a:solidFill>
                <a:effectLst/>
                <a:latin typeface="Arial" panose="020B0604020202020204" pitchFamily="34" charset="0"/>
              </a:rPr>
              <a:t>Generar tráfico de Internet falso en un sitio web de terceros para obtener un beneficio económico.</a:t>
            </a:r>
          </a:p>
          <a:p>
            <a:pPr algn="l">
              <a:buFont typeface="Arial" panose="020B0604020202020204" pitchFamily="34" charset="0"/>
              <a:buChar char="•"/>
            </a:pPr>
            <a:r>
              <a:rPr lang="es-ES" b="0" i="0" dirty="0">
                <a:solidFill>
                  <a:srgbClr val="585858"/>
                </a:solidFill>
                <a:effectLst/>
                <a:latin typeface="Arial" panose="020B0604020202020204" pitchFamily="34" charset="0"/>
              </a:rPr>
              <a:t>Sustituir los anuncios de banner en el navegador web dirigidos específicamente a la víctima.</a:t>
            </a:r>
          </a:p>
          <a:p>
            <a:pPr algn="l">
              <a:buFont typeface="Arial" panose="020B0604020202020204" pitchFamily="34" charset="0"/>
              <a:buChar char="•"/>
            </a:pPr>
            <a:r>
              <a:rPr lang="es-ES" b="0" i="0" dirty="0">
                <a:solidFill>
                  <a:srgbClr val="585858"/>
                </a:solidFill>
                <a:effectLst/>
                <a:latin typeface="Arial" panose="020B0604020202020204" pitchFamily="34" charset="0"/>
              </a:rPr>
              <a:t>Anuncios emergentes diseñados para que la víctima pague por la eliminación de la red zombi a través de un falso paquete </a:t>
            </a:r>
            <a:r>
              <a:rPr lang="es-ES" b="0" i="0" dirty="0" err="1">
                <a:solidFill>
                  <a:srgbClr val="585858"/>
                </a:solidFill>
                <a:effectLst/>
                <a:latin typeface="Arial" panose="020B0604020202020204" pitchFamily="34" charset="0"/>
              </a:rPr>
              <a:t>anti-spyware</a:t>
            </a:r>
            <a:r>
              <a:rPr lang="es-ES" b="0" i="0" dirty="0">
                <a:solidFill>
                  <a:srgbClr val="585858"/>
                </a:solidFill>
                <a:effectLst/>
                <a:latin typeface="Arial" panose="020B0604020202020204" pitchFamily="34" charset="0"/>
              </a:rPr>
              <a:t>.</a:t>
            </a:r>
          </a:p>
          <a:p>
            <a:pPr algn="l"/>
            <a:r>
              <a:rPr lang="es-ES" b="0" i="0" dirty="0">
                <a:solidFill>
                  <a:srgbClr val="585858"/>
                </a:solidFill>
                <a:effectLst/>
                <a:latin typeface="Arial" panose="020B0604020202020204" pitchFamily="34" charset="0"/>
              </a:rPr>
              <a:t>En resumen, las redes zombi secuestran los ordenadores para hacer lo que hacen las redes zombi, es decir, llevar a cabo tareas mundanas, de forma más rápida y mejor.</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61</a:t>
            </a:fld>
            <a:endParaRPr lang="es-ES" altLang="en-US"/>
          </a:p>
        </p:txBody>
      </p:sp>
    </p:spTree>
    <p:extLst>
      <p:ext uri="{BB962C8B-B14F-4D97-AF65-F5344CB8AC3E}">
        <p14:creationId xmlns:p14="http://schemas.microsoft.com/office/powerpoint/2010/main" val="28229646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dirty="0"/>
              <a:t>Explicación gráfica de cómo se configura la red zombi y se puede ofrecer como servicio para realizar ataques dirigidos a comisión</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es-ES" sz="1200" kern="1200" dirty="0">
                <a:solidFill>
                  <a:schemeClr val="tx1"/>
                </a:solidFill>
                <a:latin typeface="+mn-lt"/>
              </a:rPr>
              <a:t>1 Un hacker crea un método para implantar un malware en un número de máquinas, que pueden ser miles o millones. Los usuarios tienen poco conocimiento de su presencia - normalmente atacan ordenadores mal protegidos o modificados</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es-ES" sz="1200" kern="1200" dirty="0">
                <a:solidFill>
                  <a:schemeClr val="tx1"/>
                </a:solidFill>
                <a:latin typeface="+mn-lt"/>
              </a:rPr>
              <a:t>2 Una vez que se ha instalado el malware, tienen el control de estas máquinas cuando las necesitan. Algunas máquinas pueden desconectarse y quedar inservibles; sin embargo, en términos de la magnitud de la operación, aunque se pierdan entre el 25 y el 50% de las máquinas, todavía se pueden utilizar miles de ellas.</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es-ES" sz="1200" kern="1200" dirty="0">
                <a:solidFill>
                  <a:schemeClr val="tx1"/>
                </a:solidFill>
                <a:latin typeface="+mn-lt"/>
              </a:rPr>
              <a:t>3 Los atacantes exigen al usuario final, que puede ser un banco, una empresa o una compañía de juegos de azar en línea, que mantenga sus sistemas o su presencia en la web en funcionamiento las 24 horas del día, los siete días de la semana. Amenazan con utilizar la red zombi para eliminar el recurso o el sitio web en cuestión, lo que impedirá a las víctimas comerciar y ganar dinero.  Además, esto podría causar una pérdida de confianza por parte de los clientes de estas últimas.</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es-ES" sz="1200" kern="1200" dirty="0">
                <a:solidFill>
                  <a:schemeClr val="tx1"/>
                </a:solidFill>
                <a:latin typeface="+mn-lt"/>
              </a:rPr>
              <a:t>4 Si no consiguen lo que quieren, envían un comando a los ordenadores zombis para que realicen una acción, ya sea enviar miles de correos electrónicos de spam o hacer peticiones reales al servidor web, con lo que se sobrecarga y se bloquea.</a:t>
            </a:r>
          </a:p>
          <a:p>
            <a:pPr marL="0" indent="0">
              <a:buFont typeface="Arial" panose="020B0604020202020204" pitchFamily="34" charset="0"/>
              <a:buNone/>
            </a:pP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es-ES" sz="1200" kern="1200" dirty="0">
                <a:solidFill>
                  <a:schemeClr val="tx1"/>
                </a:solidFill>
                <a:latin typeface="+mn-lt"/>
              </a:rPr>
              <a:t>Puede que ya hayan hecho esto en un momento menos crítico para mostrar sus capacidades antes de formular la demanda.</a:t>
            </a:r>
            <a:endParaRPr lang="es-ES"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es-ES" altLang="en-US"/>
          </a:p>
        </p:txBody>
      </p:sp>
    </p:spTree>
    <p:extLst>
      <p:ext uri="{BB962C8B-B14F-4D97-AF65-F5344CB8AC3E}">
        <p14:creationId xmlns:p14="http://schemas.microsoft.com/office/powerpoint/2010/main" val="77711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dirty="0"/>
              <a:t>Una sociedad de la información es una sociedad en la que la creación, distribución, uso, integración y manipulación de la información es una actividad económica, política y cultural importante. Sus principales impulsores son las tecnologías digitales de la información y la comunicación, que han dado lugar a una explosión de información y están cambiando profundamente todos los aspectos de la organización social, incluyendo la economía, la educación, la salud, la guerra, el gobierno y la democracia. Las personas que tienen los medios para participar en esta forma de sociedad se denominan a veces ciudadanos digitales. Esta es una de las muchas docenas de etiquetas que se han identificado para sugerir que los seres humanos están entrando en una nueva fase de la sociedad. (</a:t>
            </a:r>
            <a:r>
              <a:rPr lang="es-ES" altLang="en-US" i="1" dirty="0"/>
              <a:t>Hilbert, M. (2015). Digital </a:t>
            </a:r>
            <a:r>
              <a:rPr lang="es-ES" altLang="en-US" i="1" dirty="0" err="1"/>
              <a:t>Technology</a:t>
            </a:r>
            <a:r>
              <a:rPr lang="es-ES" altLang="en-US" i="1" dirty="0"/>
              <a:t> and Social Change, </a:t>
            </a:r>
            <a:r>
              <a:rPr lang="es-ES" altLang="en-US" i="1" dirty="0" err="1"/>
              <a:t>Beniger</a:t>
            </a:r>
            <a:r>
              <a:rPr lang="es-ES" altLang="en-US" i="1" dirty="0"/>
              <a:t>, James R. (1986). </a:t>
            </a:r>
            <a:r>
              <a:rPr lang="es-ES" altLang="en-US" i="1" dirty="0" err="1"/>
              <a:t>The</a:t>
            </a:r>
            <a:r>
              <a:rPr lang="es-ES" altLang="en-US" i="1" dirty="0"/>
              <a:t> Control </a:t>
            </a:r>
            <a:r>
              <a:rPr lang="es-ES" altLang="en-US" i="1" dirty="0" err="1"/>
              <a:t>Revolution</a:t>
            </a:r>
            <a:r>
              <a:rPr lang="es-ES" altLang="en-US" i="1" dirty="0"/>
              <a:t>: </a:t>
            </a:r>
            <a:r>
              <a:rPr lang="es-ES" altLang="en-US" i="1" dirty="0" err="1"/>
              <a:t>Technological</a:t>
            </a:r>
            <a:r>
              <a:rPr lang="es-ES" altLang="en-US" i="1" dirty="0"/>
              <a:t> and </a:t>
            </a:r>
            <a:r>
              <a:rPr lang="es-ES" altLang="en-US" i="1" dirty="0" err="1"/>
              <a:t>Economic</a:t>
            </a:r>
            <a:r>
              <a:rPr lang="es-ES" altLang="en-US" i="1" dirty="0"/>
              <a:t> </a:t>
            </a:r>
            <a:r>
              <a:rPr lang="es-ES" altLang="en-US" i="1" dirty="0" err="1"/>
              <a:t>Origins</a:t>
            </a:r>
            <a:r>
              <a:rPr lang="es-ES" altLang="en-US" i="1" dirty="0"/>
              <a:t> </a:t>
            </a:r>
            <a:r>
              <a:rPr lang="es-ES" altLang="en-US" i="1" dirty="0" err="1"/>
              <a:t>of</a:t>
            </a:r>
            <a:r>
              <a:rPr lang="es-ES" altLang="en-US" i="1" dirty="0"/>
              <a:t> </a:t>
            </a:r>
            <a:r>
              <a:rPr lang="es-ES" altLang="en-US" i="1" dirty="0" err="1"/>
              <a:t>the</a:t>
            </a:r>
            <a:r>
              <a:rPr lang="es-ES" altLang="en-US" i="1" dirty="0"/>
              <a:t> </a:t>
            </a:r>
            <a:r>
              <a:rPr lang="es-ES" altLang="en-US" i="1" dirty="0" err="1"/>
              <a:t>Information</a:t>
            </a:r>
            <a:r>
              <a:rPr lang="es-ES" altLang="en-US" i="1" dirty="0"/>
              <a:t> </a:t>
            </a:r>
            <a:r>
              <a:rPr lang="es-ES" altLang="en-US" i="1" dirty="0" err="1"/>
              <a:t>Society</a:t>
            </a:r>
            <a:r>
              <a:rPr lang="es-ES" dirty="0"/>
              <a:t>).</a:t>
            </a:r>
            <a:endParaRPr lang="es-ES" alt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s-ES" altLang="en-US"/>
          </a:p>
        </p:txBody>
      </p:sp>
    </p:spTree>
    <p:extLst>
      <p:ext uri="{BB962C8B-B14F-4D97-AF65-F5344CB8AC3E}">
        <p14:creationId xmlns:p14="http://schemas.microsoft.com/office/powerpoint/2010/main" val="3842633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solidFill>
                  <a:srgbClr val="F04B56"/>
                </a:solidFill>
                <a:latin typeface="Roboto-Regular"/>
              </a:rPr>
              <a:t>Esta diapositiva sirve para ilustrar la magnitud del problema: en 2018 se produjeron los dos mayores ataques </a:t>
            </a:r>
            <a:r>
              <a:rPr lang="es-ES" sz="1200" b="0" i="0" u="none" strike="noStrike" baseline="0" dirty="0" err="1">
                <a:solidFill>
                  <a:srgbClr val="F04B56"/>
                </a:solidFill>
                <a:latin typeface="Roboto-Regular"/>
              </a:rPr>
              <a:t>DDoS</a:t>
            </a:r>
            <a:r>
              <a:rPr lang="es-ES" sz="1200" b="0" i="0" u="none" strike="noStrike" baseline="0" dirty="0">
                <a:solidFill>
                  <a:srgbClr val="F04B56"/>
                </a:solidFill>
                <a:latin typeface="Roboto-Regular"/>
              </a:rPr>
              <a:t> vistos hasta ahora, utilizando una técnica de amplificación desconocida hasta la fecha. </a:t>
            </a:r>
          </a:p>
          <a:p>
            <a:pPr algn="l"/>
            <a:r>
              <a:rPr lang="es-ES" sz="1200" b="0" i="0" u="none" strike="noStrike" baseline="0" dirty="0" err="1">
                <a:solidFill>
                  <a:srgbClr val="F04B56"/>
                </a:solidFill>
                <a:latin typeface="Roboto-Regular"/>
              </a:rPr>
              <a:t>Memcache</a:t>
            </a:r>
            <a:r>
              <a:rPr lang="es-ES" sz="1200" b="0" i="0" u="none" strike="noStrike" baseline="0" dirty="0">
                <a:solidFill>
                  <a:srgbClr val="F04B56"/>
                </a:solidFill>
                <a:latin typeface="Roboto-Regular"/>
              </a:rPr>
              <a:t> es una aplicación de código abierto que se puede utilizar para almacenar pequeños fragmentos de datos arbitrarios; su propósito es ayudar a los sitios web y las aplicaciones a cargar el contenido más rápidamente. Las redes sociales y otros recursos en línea la utilizan: GitHub es la mayor comunidad de desarrolladores en línea.</a:t>
            </a:r>
          </a:p>
          <a:p>
            <a:pPr algn="l"/>
            <a:r>
              <a:rPr lang="es-ES" sz="1200" b="0" i="0" u="none" strike="noStrike" baseline="0" dirty="0">
                <a:solidFill>
                  <a:srgbClr val="F04B56"/>
                </a:solidFill>
                <a:latin typeface="Roboto-Regular"/>
              </a:rPr>
              <a:t>Facebook (la mayor red social del mundo consume más de 500 terabytes al día (2017) - unos 21 TB/hora - unos 0,35TB/minuto)</a:t>
            </a:r>
          </a:p>
          <a:p>
            <a:pPr algn="l"/>
            <a:endParaRPr lang="es-ES" sz="1200" b="0" i="0" u="none" strike="noStrike" baseline="0" dirty="0">
              <a:solidFill>
                <a:srgbClr val="F04B56"/>
              </a:solidFill>
              <a:latin typeface="Roboto-Regular"/>
            </a:endParaRPr>
          </a:p>
          <a:p>
            <a:pPr algn="l"/>
            <a:endParaRPr lang="es-ES" sz="1200" b="0" i="0" u="none" strike="noStrike" baseline="0" dirty="0">
              <a:solidFill>
                <a:srgbClr val="F04B56"/>
              </a:solidFill>
              <a:latin typeface="Roboto-Regular"/>
            </a:endParaRPr>
          </a:p>
          <a:p>
            <a:pPr algn="l"/>
            <a:r>
              <a:rPr lang="es-ES" sz="1200" b="0" i="0" u="none" strike="noStrike" baseline="0" dirty="0">
                <a:solidFill>
                  <a:srgbClr val="F04B56"/>
                </a:solidFill>
                <a:latin typeface="Roboto-Regular"/>
              </a:rPr>
              <a:t>Estos ataques </a:t>
            </a:r>
            <a:r>
              <a:rPr lang="es-ES" sz="1200" b="0" i="0" u="none" strike="noStrike" baseline="0" dirty="0" err="1">
                <a:solidFill>
                  <a:srgbClr val="F04B56"/>
                </a:solidFill>
                <a:latin typeface="Roboto-Regular"/>
              </a:rPr>
              <a:t>DDoS</a:t>
            </a:r>
            <a:r>
              <a:rPr lang="es-ES" sz="1200" b="0" i="0" u="none" strike="noStrike" baseline="0" dirty="0">
                <a:solidFill>
                  <a:srgbClr val="F04B56"/>
                </a:solidFill>
                <a:latin typeface="Roboto-Regular"/>
              </a:rPr>
              <a:t> tienen graves consecuencias, ya que paralizan organizaciones, incluidas partes de infraestructuras críticas como los bancos, además de obligarlas a aumentar continuamente su capacidad de mitigación para asegurar la continuidad del negocio. Otros proveedores de contenidos lo utilizan de forma habitual.</a:t>
            </a:r>
            <a:endParaRPr lang="es-ES" sz="1000" kern="1200" dirty="0">
              <a:solidFill>
                <a:schemeClr val="tx1"/>
              </a:solidFill>
              <a:latin typeface="+mn-lt"/>
              <a:ea typeface="MS PGothic" pitchFamily="34" charset="-128"/>
              <a:cs typeface="ＭＳ Ｐゴシック" charset="0"/>
            </a:endParaRPr>
          </a:p>
          <a:p>
            <a:pPr algn="l"/>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es-ES" altLang="en-US"/>
          </a:p>
        </p:txBody>
      </p:sp>
    </p:spTree>
    <p:extLst>
      <p:ext uri="{BB962C8B-B14F-4D97-AF65-F5344CB8AC3E}">
        <p14:creationId xmlns:p14="http://schemas.microsoft.com/office/powerpoint/2010/main" val="19833467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dirty="0">
                <a:solidFill>
                  <a:srgbClr val="000000"/>
                </a:solidFill>
                <a:effectLst/>
                <a:latin typeface="HelveticaNeueETW01-55Rg"/>
              </a:rPr>
              <a:t>Las infraestructuras nacionales son las instalaciones, los sistemas, los lugares, la información, las personas, las redes y los procesos necesarios para el funcionamiento de un país y de los que depende la vida cotidiana.  También incluye algunas funciones, lugares y organizaciones que no son críticos para el mantenimiento de los servicios esenciales, pero que necesitan protección debido al peligro potencial para el público (emplazamientos nucleares y químicos civiles, por ejemplo).</a:t>
            </a:r>
            <a:endParaRPr lang="es-ES" sz="1200" b="0" i="0" u="none" strike="noStrike" baseline="0" dirty="0">
              <a:solidFill>
                <a:srgbClr val="3D3D5F"/>
              </a:solidFill>
              <a:latin typeface="Roboto-Light"/>
            </a:endParaRPr>
          </a:p>
          <a:p>
            <a:pPr algn="l"/>
            <a:endParaRPr lang="es-ES" sz="1200" b="0" i="0" u="none" strike="noStrike" baseline="0" dirty="0">
              <a:solidFill>
                <a:srgbClr val="3D3D5F"/>
              </a:solidFill>
              <a:latin typeface="Roboto-Light"/>
            </a:endParaRPr>
          </a:p>
          <a:p>
            <a:pPr algn="l"/>
            <a:r>
              <a:rPr lang="es-ES" sz="1200" b="0" i="0" u="none" strike="noStrike" baseline="0" dirty="0">
                <a:solidFill>
                  <a:srgbClr val="3D3D5F"/>
                </a:solidFill>
                <a:latin typeface="Roboto-Light"/>
              </a:rPr>
              <a:t>Como era de esperar, se produce un cierto solapamiento entre estos ataques y algunas de las herramientas de ataque mencionadas anteriormente en este capítulo, es decir,</a:t>
            </a:r>
          </a:p>
          <a:p>
            <a:pPr algn="l"/>
            <a:r>
              <a:rPr lang="es-ES" sz="1200" b="0" i="0" u="none" strike="noStrike" baseline="0" dirty="0">
                <a:solidFill>
                  <a:srgbClr val="3D3D5F"/>
                </a:solidFill>
                <a:latin typeface="Roboto-Light"/>
              </a:rPr>
              <a:t>estos ataques pueden haber implicado </a:t>
            </a:r>
            <a:r>
              <a:rPr lang="es-ES" sz="1200" b="0" i="0" u="none" strike="noStrike" baseline="0" dirty="0" err="1">
                <a:solidFill>
                  <a:srgbClr val="3D3D5F"/>
                </a:solidFill>
                <a:latin typeface="Roboto-Light"/>
              </a:rPr>
              <a:t>DDoS</a:t>
            </a:r>
            <a:r>
              <a:rPr lang="es-ES" sz="1200" b="0" i="0" u="none" strike="noStrike" baseline="0" dirty="0">
                <a:solidFill>
                  <a:srgbClr val="3D3D5F"/>
                </a:solidFill>
                <a:latin typeface="Roboto-Light"/>
              </a:rPr>
              <a:t> o programas de secuestro mediante cifrado, pero en estos casos se trata de ataques en los que el motivo principal era atacar la propia infraestructura.</a:t>
            </a:r>
          </a:p>
          <a:p>
            <a:pPr algn="l"/>
            <a:endParaRPr lang="es-ES" sz="1200" b="0" i="0" u="none" strike="noStrike" kern="1200" baseline="0" dirty="0">
              <a:solidFill>
                <a:srgbClr val="3D3D5F"/>
              </a:solidFill>
              <a:latin typeface="Roboto-Light"/>
              <a:ea typeface="MS PGothic" pitchFamily="34" charset="-128"/>
              <a:cs typeface="ＭＳ Ｐゴシック" charset="0"/>
            </a:endParaRPr>
          </a:p>
          <a:p>
            <a:pPr algn="l"/>
            <a:r>
              <a:rPr lang="es-ES" sz="1200" b="0" i="0" u="none" strike="noStrike" baseline="0" dirty="0">
                <a:solidFill>
                  <a:srgbClr val="3D3D5F"/>
                </a:solidFill>
                <a:latin typeface="Roboto-Light"/>
              </a:rPr>
              <a:t>Los ataques a estas infraestructuras por parte de delincuentes con motivación económica siguen siendo poco probables, ya que tales ataques atraen la atención de múltiples autoridades y, por tanto, suponen un riesgo desproporcionado. </a:t>
            </a:r>
          </a:p>
          <a:p>
            <a:pPr algn="l"/>
            <a:r>
              <a:rPr lang="es-ES" sz="1200" b="0" i="0" u="none" strike="noStrike" baseline="0" dirty="0">
                <a:solidFill>
                  <a:srgbClr val="3D3D5F"/>
                </a:solidFill>
                <a:latin typeface="Roboto-Light"/>
              </a:rPr>
              <a:t>Entre los autores potenciales más probables se encuentran tanto Estados nacionales como script </a:t>
            </a:r>
            <a:r>
              <a:rPr lang="es-ES" sz="1200" b="0" i="0" u="none" strike="noStrike" baseline="0" dirty="0" err="1">
                <a:solidFill>
                  <a:srgbClr val="3D3D5F"/>
                </a:solidFill>
                <a:latin typeface="Roboto-Light"/>
              </a:rPr>
              <a:t>kiddies</a:t>
            </a:r>
            <a:r>
              <a:rPr lang="es-ES" sz="1200" b="0" i="0" u="none" strike="noStrike" baseline="0" dirty="0">
                <a:solidFill>
                  <a:srgbClr val="3D3D5F"/>
                </a:solidFill>
                <a:latin typeface="Roboto-Light"/>
              </a:rPr>
              <a:t>. </a:t>
            </a:r>
          </a:p>
          <a:p>
            <a:pPr algn="l"/>
            <a:r>
              <a:rPr lang="es-ES" sz="1200" b="0" i="0" u="none" strike="noStrike" baseline="0" dirty="0">
                <a:solidFill>
                  <a:srgbClr val="3D3D5F"/>
                </a:solidFill>
                <a:latin typeface="Roboto-Light"/>
              </a:rPr>
              <a:t>La accesibilidad de la delincuencia como</a:t>
            </a:r>
          </a:p>
          <a:p>
            <a:pPr algn="l"/>
            <a:r>
              <a:rPr lang="es-ES" sz="1200" b="0" i="0" u="none" strike="noStrike" baseline="0" dirty="0">
                <a:solidFill>
                  <a:srgbClr val="3D3D5F"/>
                </a:solidFill>
                <a:latin typeface="Roboto-Light"/>
              </a:rPr>
              <a:t>servicio permite a estos atacantes llevar a cabo ataques potencialmente destructivos.</a:t>
            </a:r>
            <a:endParaRPr lang="es-ES" sz="1000" kern="1200" dirty="0">
              <a:solidFill>
                <a:schemeClr val="tx1"/>
              </a:solidFill>
              <a:latin typeface="+mn-lt"/>
              <a:ea typeface="MS PGothic" pitchFamily="34" charset="-128"/>
              <a:cs typeface="ＭＳ Ｐゴシック" charset="0"/>
            </a:endParaRPr>
          </a:p>
          <a:p>
            <a:pPr algn="l"/>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es-ES" altLang="en-US"/>
          </a:p>
        </p:txBody>
      </p:sp>
    </p:spTree>
    <p:extLst>
      <p:ext uri="{BB962C8B-B14F-4D97-AF65-F5344CB8AC3E}">
        <p14:creationId xmlns:p14="http://schemas.microsoft.com/office/powerpoint/2010/main" val="15119781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b="0" i="0" u="none" strike="noStrike" kern="1200" baseline="0" dirty="0">
                <a:solidFill>
                  <a:srgbClr val="3D3D5F"/>
                </a:solidFill>
                <a:latin typeface="Roboto-Light"/>
              </a:rPr>
              <a:t>Al abordarlos, es posible que las pruebas sean el último elemento en ser objeto de consideración - en primer lugar, la atención se centra en defenderse contra este tipo de ataques y mitigarlos</a:t>
            </a:r>
            <a:endParaRPr lang="es-ES" sz="1000" kern="1200" dirty="0">
              <a:solidFill>
                <a:schemeClr val="tx1"/>
              </a:solidFill>
              <a:latin typeface="+mn-lt"/>
              <a:ea typeface="MS PGothic" pitchFamily="34" charset="-128"/>
              <a:cs typeface="ＭＳ Ｐゴシック" charset="0"/>
            </a:endParaRPr>
          </a:p>
          <a:p>
            <a:pPr algn="l"/>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es-ES" altLang="en-US"/>
          </a:p>
        </p:txBody>
      </p:sp>
    </p:spTree>
    <p:extLst>
      <p:ext uri="{BB962C8B-B14F-4D97-AF65-F5344CB8AC3E}">
        <p14:creationId xmlns:p14="http://schemas.microsoft.com/office/powerpoint/2010/main" val="1808226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kern="1200" baseline="0" dirty="0">
                <a:solidFill>
                  <a:srgbClr val="3D3D5F"/>
                </a:solidFill>
                <a:latin typeface="Roboto-Light"/>
              </a:rPr>
              <a:t>Al abordarlos, es posible que las pruebas sean el último elemento en ser objeto de consideración - en primer lugar, la atención se centra en defenderse contra este tipo de ataques y mitigarlos</a:t>
            </a:r>
          </a:p>
          <a:p>
            <a:pPr algn="l"/>
            <a:endParaRPr lang="es-ES" sz="1200" b="0" i="0" u="none" strike="noStrike" kern="1200" baseline="0" dirty="0">
              <a:solidFill>
                <a:srgbClr val="3D3D5F"/>
              </a:solidFill>
              <a:latin typeface="Roboto-Light"/>
              <a:ea typeface="MS PGothic" pitchFamily="34" charset="-128"/>
              <a:cs typeface="ＭＳ Ｐゴシック" charset="0"/>
            </a:endParaRPr>
          </a:p>
          <a:p>
            <a:pPr algn="l"/>
            <a:r>
              <a:rPr lang="es-ES" sz="1200" b="0" i="0" u="none" strike="noStrike" kern="1200" baseline="0" dirty="0">
                <a:solidFill>
                  <a:srgbClr val="3D3D5F"/>
                </a:solidFill>
                <a:latin typeface="Roboto-Light"/>
              </a:rPr>
              <a:t>El ejemplo que aparece a la izquierda es un ataque de </a:t>
            </a:r>
            <a:r>
              <a:rPr lang="es-ES" sz="1200" b="0" i="0" u="none" strike="noStrike" kern="1200" baseline="0" dirty="0" err="1">
                <a:solidFill>
                  <a:srgbClr val="3D3D5F"/>
                </a:solidFill>
                <a:latin typeface="Roboto-Light"/>
              </a:rPr>
              <a:t>ransomware</a:t>
            </a:r>
            <a:r>
              <a:rPr lang="es-ES" sz="1200" b="0" i="0" u="none" strike="noStrike" kern="1200" baseline="0" dirty="0">
                <a:solidFill>
                  <a:srgbClr val="3D3D5F"/>
                </a:solidFill>
                <a:latin typeface="Roboto-Light"/>
              </a:rPr>
              <a:t> - que potencialmente fue diseñado no para ganar dinero sino para paralizar la actividad de una empresa - bloqueando sus archivos y tirando la llave</a:t>
            </a:r>
          </a:p>
          <a:p>
            <a:pPr algn="l"/>
            <a:endParaRPr lang="es-ES" sz="1200" b="0" i="0" u="none" strike="noStrike" kern="1200" baseline="0" dirty="0">
              <a:solidFill>
                <a:srgbClr val="3D3D5F"/>
              </a:solidFill>
              <a:latin typeface="Roboto-Light"/>
              <a:ea typeface="MS PGothic" pitchFamily="34" charset="-128"/>
              <a:cs typeface="ＭＳ Ｐゴシック" charset="0"/>
            </a:endParaRPr>
          </a:p>
          <a:p>
            <a:pPr algn="l"/>
            <a:r>
              <a:rPr lang="es-ES" sz="1800" b="0" i="0" dirty="0">
                <a:solidFill>
                  <a:srgbClr val="778596"/>
                </a:solidFill>
                <a:effectLst/>
                <a:latin typeface="Proxima Nova"/>
              </a:rPr>
              <a:t>Ejemplo de la derecha: Stuxnet fue uno de los ataques de malware más avanzados de la historia.</a:t>
            </a:r>
            <a:r>
              <a:rPr lang="es-ES" dirty="0"/>
              <a:t> </a:t>
            </a:r>
            <a:r>
              <a:rPr lang="es-ES" sz="1800" b="0" i="0" dirty="0">
                <a:solidFill>
                  <a:srgbClr val="0E0618"/>
                </a:solidFill>
                <a:effectLst/>
                <a:latin typeface="Proxima Nova"/>
              </a:rPr>
              <a:t>Stuxnet es un gusano informático diseñado para interrumpir el funcionamiento de los controladores lógicos programables.</a:t>
            </a:r>
            <a:r>
              <a:rPr lang="es-ES" sz="1800" b="0" i="0" u="none" dirty="0">
                <a:solidFill>
                  <a:srgbClr val="0E0618"/>
                </a:solidFill>
                <a:effectLst/>
                <a:latin typeface="Proxima Nova"/>
              </a:rPr>
              <a:t> Se descubrió por primera vez en 2010, y se cree que su creación </a:t>
            </a:r>
            <a:r>
              <a:rPr lang="es-ES" sz="1800" b="0" i="0" u="none" kern="1200" dirty="0">
                <a:solidFill>
                  <a:srgbClr val="0E0618"/>
                </a:solidFill>
                <a:effectLst/>
                <a:latin typeface="Proxima Nova"/>
              </a:rPr>
              <a:t>fue </a:t>
            </a:r>
            <a:r>
              <a:rPr lang="es-ES" sz="1800" b="0" i="0" u="none" kern="1200" dirty="0">
                <a:solidFill>
                  <a:srgbClr val="0E0618"/>
                </a:solidFill>
                <a:effectLst/>
                <a:latin typeface="Proxima Nova"/>
                <a:hlinkClick r:id="rId3">
                  <a:extLst>
                    <a:ext uri="{A12FA001-AC4F-418D-AE19-62706E023703}">
                      <ahyp:hlinkClr xmlns:ahyp="http://schemas.microsoft.com/office/drawing/2018/hyperlinkcolor" val="tx"/>
                    </a:ext>
                  </a:extLst>
                </a:hlinkClick>
              </a:rPr>
              <a:t>un esfuerzo conjunto de los Estados Unidos e Israel</a:t>
            </a:r>
            <a:r>
              <a:rPr lang="es-ES" sz="1800" b="0" i="0" u="none" kern="1200" dirty="0">
                <a:solidFill>
                  <a:srgbClr val="0E0618"/>
                </a:solidFill>
                <a:effectLst/>
                <a:latin typeface="Proxima Nova"/>
              </a:rPr>
              <a:t>, aunque </a:t>
            </a:r>
            <a:r>
              <a:rPr lang="es-ES" sz="1800" b="0" i="0" kern="1200" dirty="0">
                <a:solidFill>
                  <a:srgbClr val="0E0618"/>
                </a:solidFill>
                <a:effectLst/>
                <a:latin typeface="Proxima Nova"/>
              </a:rPr>
              <a:t>ninguno de los dos países lo admite. El resto está en la diapositiva.</a:t>
            </a:r>
            <a:endParaRPr lang="es-ES" sz="1800" b="0" i="0" kern="1200" dirty="0">
              <a:solidFill>
                <a:srgbClr val="0E0618"/>
              </a:solidFill>
              <a:effectLst/>
              <a:latin typeface="Proxima Nova"/>
              <a:ea typeface="MS PGothic" pitchFamily="34" charset="-128"/>
              <a:cs typeface="ＭＳ Ｐゴシック" charset="0"/>
            </a:endParaRPr>
          </a:p>
          <a:p>
            <a:pPr algn="l"/>
            <a:endParaRPr lang="es-ES" sz="1800" b="0" i="0" kern="1200" dirty="0">
              <a:solidFill>
                <a:srgbClr val="0E0618"/>
              </a:solidFill>
              <a:effectLst/>
              <a:latin typeface="Proxima Nova"/>
              <a:ea typeface="MS PGothic" pitchFamily="34" charset="-128"/>
              <a:cs typeface="ＭＳ Ｐゴシック" charset="0"/>
            </a:endParaRPr>
          </a:p>
          <a:p>
            <a:pPr algn="l"/>
            <a:r>
              <a:rPr lang="es-ES" sz="1200" b="0" i="0" u="none" strike="noStrike" kern="1200" baseline="0" dirty="0">
                <a:solidFill>
                  <a:srgbClr val="3D3D5F"/>
                </a:solidFill>
                <a:latin typeface="Roboto-Light"/>
              </a:rPr>
              <a:t>Las posibilidades de que los Estados nacionales ataquen a otras naciones siguen siendo enormes</a:t>
            </a:r>
            <a:endParaRPr lang="es-ES" sz="1000" kern="1200" dirty="0">
              <a:solidFill>
                <a:schemeClr val="tx1"/>
              </a:solidFill>
              <a:latin typeface="+mn-lt"/>
              <a:ea typeface="MS PGothic" pitchFamily="34" charset="-128"/>
              <a:cs typeface="ＭＳ Ｐゴシック" charset="0"/>
            </a:endParaRPr>
          </a:p>
          <a:p>
            <a:pPr algn="l"/>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es-ES" altLang="en-US"/>
          </a:p>
        </p:txBody>
      </p:sp>
    </p:spTree>
    <p:extLst>
      <p:ext uri="{BB962C8B-B14F-4D97-AF65-F5344CB8AC3E}">
        <p14:creationId xmlns:p14="http://schemas.microsoft.com/office/powerpoint/2010/main" val="613164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es-ES" altLang="en-US"/>
          </a:p>
        </p:txBody>
      </p:sp>
    </p:spTree>
    <p:extLst>
      <p:ext uri="{BB962C8B-B14F-4D97-AF65-F5344CB8AC3E}">
        <p14:creationId xmlns:p14="http://schemas.microsoft.com/office/powerpoint/2010/main" val="57920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Uso de una bola de cristal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000" kern="1200" dirty="0">
                <a:solidFill>
                  <a:schemeClr val="tx1"/>
                </a:solidFill>
                <a:latin typeface="+mn-lt"/>
              </a:rPr>
              <a:t>según IOCTA 2019</a:t>
            </a:r>
          </a:p>
          <a:p>
            <a:pPr algn="l"/>
            <a:endParaRPr lang="es-ES" sz="1000" kern="1200" dirty="0">
              <a:solidFill>
                <a:schemeClr val="tx1"/>
              </a:solidFill>
              <a:latin typeface="+mn-lt"/>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000" dirty="0"/>
              <a:t>La mayoría de los ataques se basan en los </a:t>
            </a:r>
            <a:r>
              <a:rPr lang="es-ES" sz="1000" i="1" dirty="0"/>
              <a:t>modus operandi</a:t>
            </a:r>
            <a:r>
              <a:rPr lang="es-ES" sz="1000" dirty="0"/>
              <a:t> existentes y se benefician de las vulnerabilidades conocidas.</a:t>
            </a:r>
            <a:r>
              <a:rPr lang="es-ES" sz="1000" b="0" i="0" u="none" strike="noStrike" baseline="0" dirty="0">
                <a:solidFill>
                  <a:srgbClr val="3D3D5F"/>
                </a:solidFill>
                <a:latin typeface="Roboto-Light"/>
              </a:rPr>
              <a:t> A menudo, los ataques existentes se extenderán a víctimas previamente no explotadas, como el </a:t>
            </a:r>
            <a:r>
              <a:rPr lang="es-ES" sz="1000" b="0" i="0" u="none" strike="noStrike" baseline="0" dirty="0" err="1">
                <a:solidFill>
                  <a:srgbClr val="3D3D5F"/>
                </a:solidFill>
                <a:latin typeface="Roboto-Light"/>
              </a:rPr>
              <a:t>ransomware</a:t>
            </a:r>
            <a:r>
              <a:rPr lang="es-ES" sz="1000" b="0" i="0" u="none" strike="noStrike" baseline="0" dirty="0">
                <a:solidFill>
                  <a:srgbClr val="3D3D5F"/>
                </a:solidFill>
                <a:latin typeface="Roboto-Light"/>
              </a:rPr>
              <a:t> que se dirige a los centros de datos o a los servidores de copia de seguridad, y las herramientas de ataque existentes seguirán evolucionando, como los troyanos bancarios que </a:t>
            </a:r>
            <a:r>
              <a:rPr lang="es-ES" sz="1000" b="0" i="0" u="none" strike="noStrike" baseline="0" noProof="0" dirty="0">
                <a:solidFill>
                  <a:srgbClr val="3D3D5F"/>
                </a:solidFill>
                <a:latin typeface="Roboto-Light"/>
              </a:rPr>
              <a:t>incorporan</a:t>
            </a:r>
            <a:r>
              <a:rPr lang="es-ES" sz="1000" b="0" i="0" u="none" strike="noStrike" baseline="0" dirty="0">
                <a:solidFill>
                  <a:srgbClr val="3D3D5F"/>
                </a:solidFill>
                <a:latin typeface="Roboto-Light"/>
              </a:rPr>
              <a:t> habitualmente la funcionalidad de gusanos autopropagables</a:t>
            </a:r>
            <a:r>
              <a:rPr lang="es-ES" sz="800" kern="1200" dirty="0">
                <a:solidFill>
                  <a:schemeClr val="tx1"/>
                </a:solidFill>
                <a:latin typeface="+mn-lt"/>
              </a:rPr>
              <a:t>9</a:t>
            </a:r>
          </a:p>
          <a:p>
            <a:pPr algn="l"/>
            <a:endParaRPr lang="en-US" sz="10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68</a:t>
            </a:fld>
            <a:endParaRPr lang="es-ES" altLang="en-US"/>
          </a:p>
        </p:txBody>
      </p:sp>
    </p:spTree>
    <p:extLst>
      <p:ext uri="{BB962C8B-B14F-4D97-AF65-F5344CB8AC3E}">
        <p14:creationId xmlns:p14="http://schemas.microsoft.com/office/powerpoint/2010/main" val="1285327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Uso de una bola de cristal</a:t>
            </a:r>
          </a:p>
          <a:p>
            <a:pPr algn="l"/>
            <a:r>
              <a:rPr lang="es-ES" sz="1200" kern="1200" dirty="0">
                <a:solidFill>
                  <a:schemeClr val="tx1"/>
                </a:solidFill>
                <a:latin typeface="+mn-lt"/>
              </a:rPr>
              <a:t>según IOCTA 2019</a:t>
            </a:r>
          </a:p>
          <a:p>
            <a:pPr algn="l"/>
            <a:endParaRPr lang="es-ES" sz="1200" kern="1200" dirty="0">
              <a:solidFill>
                <a:schemeClr val="tx1"/>
              </a:solidFill>
              <a:latin typeface="+mn-lt"/>
              <a:ea typeface="MS PGothic" pitchFamily="34" charset="-128"/>
              <a:cs typeface="ＭＳ Ｐゴシック" charset="0"/>
            </a:endParaRPr>
          </a:p>
          <a:p>
            <a:pPr algn="l"/>
            <a:r>
              <a:rPr lang="es-ES" sz="1800" b="0" i="0" u="none" strike="noStrike" kern="1200" baseline="0" dirty="0">
                <a:solidFill>
                  <a:srgbClr val="3D3D5F"/>
                </a:solidFill>
                <a:latin typeface="Roboto-Light"/>
              </a:rPr>
              <a:t>El dinero fíat es una moneda emitida por el Gobierno que no está respaldada por una mercancía como el oro. El dinero fíat da a los bancos centrale</a:t>
            </a:r>
            <a:r>
              <a:rPr lang="es-ES" sz="1800" b="0" i="0" dirty="0">
                <a:solidFill>
                  <a:srgbClr val="202124"/>
                </a:solidFill>
                <a:effectLst/>
                <a:latin typeface="arial" panose="020B0604020202020204" pitchFamily="34" charset="0"/>
              </a:rPr>
              <a:t>s un mayor control sobre la economía porque </a:t>
            </a:r>
            <a:r>
              <a:rPr lang="es-ES" sz="1800" b="0" i="0" u="none" strike="noStrike" kern="1200" baseline="0" dirty="0">
                <a:solidFill>
                  <a:srgbClr val="3D3D5F"/>
                </a:solidFill>
                <a:latin typeface="Roboto-Light"/>
              </a:rPr>
              <a:t>pueden controlar la cantidad de dinero que se imprime. La mayoría de las monedas de papel modernas son monedas fíat</a:t>
            </a:r>
          </a:p>
          <a:p>
            <a:pPr algn="l"/>
            <a:endParaRPr lang="es-ES" sz="1800" b="0" i="0" u="none" strike="noStrike" kern="1200" baseline="0" dirty="0">
              <a:solidFill>
                <a:srgbClr val="3D3D5F"/>
              </a:solidFill>
              <a:latin typeface="Roboto-Light"/>
              <a:ea typeface="MS PGothic" pitchFamily="34" charset="-128"/>
              <a:cs typeface="ＭＳ Ｐゴシック" charset="0"/>
            </a:endParaRPr>
          </a:p>
          <a:p>
            <a:pPr algn="l"/>
            <a:r>
              <a:rPr lang="es-ES" sz="1800" b="0" i="0" u="none" strike="noStrike" baseline="0" dirty="0">
                <a:solidFill>
                  <a:srgbClr val="3D3D5F"/>
                </a:solidFill>
                <a:latin typeface="Roboto-Light"/>
              </a:rPr>
              <a:t>A principios de 2019, la Corporación para la Asignación de Nombres y Números en Internet (ICANN) emitió una advertencia sobre un "riesgo continuo y significativo para partes clave de la infraestructura del Sistema de Nombres de Dominio (DNS)". La advertencia se refiere a los ataques con potencial para visualizar datos en tránsito, redirigir el tráfico o permitir</a:t>
            </a:r>
          </a:p>
          <a:p>
            <a:pPr algn="l"/>
            <a:r>
              <a:rPr lang="es-ES" sz="1800" b="0" i="0" u="none" strike="noStrike" baseline="0" dirty="0">
                <a:solidFill>
                  <a:srgbClr val="3D3D5F"/>
                </a:solidFill>
                <a:latin typeface="Roboto-Light"/>
              </a:rPr>
              <a:t>a los atacantes "falsificar" sitios web específicos. Es probable que salgan a la luz más ataques existentes y en curso contra la infraestructura del DNS, o que se produzca un nuevo incidente.</a:t>
            </a:r>
            <a:endParaRPr lang="es-ES" sz="1800" b="0" i="0" u="none" strike="noStrike" kern="1200" baseline="0" dirty="0">
              <a:solidFill>
                <a:srgbClr val="3D3D5F"/>
              </a:solidFill>
              <a:latin typeface="Roboto-Light"/>
              <a:ea typeface="MS PGothic" pitchFamily="34" charset="-128"/>
              <a:cs typeface="ＭＳ Ｐゴシック" charset="0"/>
            </a:endParaRPr>
          </a:p>
          <a:p>
            <a:pPr algn="l"/>
            <a:endParaRPr lang="en-GB" sz="1800" b="0" i="0" u="none" strike="noStrike" kern="1200" baseline="0" dirty="0">
              <a:solidFill>
                <a:srgbClr val="3D3D5F"/>
              </a:solidFill>
              <a:latin typeface="Roboto-Ligh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69</a:t>
            </a:fld>
            <a:endParaRPr lang="es-ES" altLang="en-US"/>
          </a:p>
        </p:txBody>
      </p:sp>
    </p:spTree>
    <p:extLst>
      <p:ext uri="{BB962C8B-B14F-4D97-AF65-F5344CB8AC3E}">
        <p14:creationId xmlns:p14="http://schemas.microsoft.com/office/powerpoint/2010/main" val="29394288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Muchos de los casos de los que se ocupan los jueces y los fiscales tienen que ver con la explotación y el abuso sexual de menores.</a:t>
            </a:r>
          </a:p>
          <a:p>
            <a:endParaRPr lang="es-ES" dirty="0"/>
          </a:p>
          <a:p>
            <a:r>
              <a:rPr lang="es-ES" dirty="0"/>
              <a:t>En esta sección se analiza lo que está ocurriendo y las tendencias que probablemente veremos en los próximos años.</a:t>
            </a:r>
          </a:p>
          <a:p>
            <a:endParaRPr lang="es-ES"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es-ES" altLang="en-US"/>
          </a:p>
        </p:txBody>
      </p:sp>
    </p:spTree>
    <p:extLst>
      <p:ext uri="{BB962C8B-B14F-4D97-AF65-F5344CB8AC3E}">
        <p14:creationId xmlns:p14="http://schemas.microsoft.com/office/powerpoint/2010/main" val="1058093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kern="1200" baseline="0" dirty="0">
              <a:solidFill>
                <a:srgbClr val="3D3D5F"/>
              </a:solidFill>
              <a:latin typeface="Roboto-Ligh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71</a:t>
            </a:fld>
            <a:endParaRPr lang="es-ES" altLang="en-US"/>
          </a:p>
        </p:txBody>
      </p:sp>
    </p:spTree>
    <p:extLst>
      <p:ext uri="{BB962C8B-B14F-4D97-AF65-F5344CB8AC3E}">
        <p14:creationId xmlns:p14="http://schemas.microsoft.com/office/powerpoint/2010/main" val="1097316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1800" kern="1200" dirty="0">
                <a:solidFill>
                  <a:schemeClr val="tx1"/>
                </a:solidFill>
                <a:latin typeface="+mn-lt"/>
              </a:rPr>
              <a:t>Información sobre la IOCTA 2019</a:t>
            </a:r>
            <a:endParaRPr lang="es-ES" sz="2800" b="0" i="0" u="none" strike="noStrike" kern="1200" baseline="0" dirty="0">
              <a:solidFill>
                <a:srgbClr val="3D3D5F"/>
              </a:solidFill>
              <a:latin typeface="Roboto-Light"/>
              <a:ea typeface="MS PGothic" pitchFamily="34" charset="-128"/>
              <a:cs typeface="ＭＳ Ｐゴシック" charset="0"/>
            </a:endParaRPr>
          </a:p>
          <a:p>
            <a:pPr algn="l"/>
            <a:endParaRPr lang="en-GB" sz="1800" b="0" i="0" u="none" strike="noStrike" kern="1200" baseline="0" dirty="0">
              <a:solidFill>
                <a:srgbClr val="3D3D5F"/>
              </a:solidFill>
              <a:latin typeface="Roboto-Ligh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72</a:t>
            </a:fld>
            <a:endParaRPr lang="es-ES" altLang="en-US"/>
          </a:p>
        </p:txBody>
      </p:sp>
    </p:spTree>
    <p:extLst>
      <p:ext uri="{BB962C8B-B14F-4D97-AF65-F5344CB8AC3E}">
        <p14:creationId xmlns:p14="http://schemas.microsoft.com/office/powerpoint/2010/main" val="400575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es-ES" altLang="en-US"/>
          </a:p>
        </p:txBody>
      </p:sp>
    </p:spTree>
    <p:extLst>
      <p:ext uri="{BB962C8B-B14F-4D97-AF65-F5344CB8AC3E}">
        <p14:creationId xmlns:p14="http://schemas.microsoft.com/office/powerpoint/2010/main" val="5860947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Información sobre la IOCTA 2019</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sz="1800" b="0" i="0" u="none" strike="noStrike" baseline="0" dirty="0">
                <a:solidFill>
                  <a:srgbClr val="FFFFFF"/>
                </a:solidFill>
                <a:latin typeface="Roboto-Light"/>
              </a:rPr>
              <a:t>El modus operandi de esta actividad delictiva sigue siendo en gran medida el mismo. Los delincuentes suelen utilizar la web abierta, ya que es mucho más fácil entrar </a:t>
            </a:r>
          </a:p>
          <a:p>
            <a:pPr algn="l"/>
            <a:r>
              <a:rPr lang="es-ES" sz="1800" b="0" i="0" u="none" strike="noStrike" baseline="0" dirty="0">
                <a:solidFill>
                  <a:srgbClr val="FFFFFF"/>
                </a:solidFill>
                <a:latin typeface="Roboto-Light"/>
              </a:rPr>
              <a:t>en contacto con los niños que en la web oscura. Para ponerse en contacto con sus víctimas potenciales utilizan diversos servicios de redes sociales,</a:t>
            </a:r>
          </a:p>
          <a:p>
            <a:pPr algn="l"/>
            <a:r>
              <a:rPr lang="es-ES" sz="1800" b="0" i="0" u="none" strike="noStrike" baseline="0" dirty="0">
                <a:solidFill>
                  <a:srgbClr val="FFFFFF"/>
                </a:solidFill>
                <a:latin typeface="Roboto-Light"/>
              </a:rPr>
              <a:t>creando perfiles falsos y haciéndose pasar frecuentemente por personas de su misma edad. Esto puede ocurrir en muchas plataformas diferentes, desde Facebook e Instagram hasta los entornos de juego en línea. A veces también se aborda a los menores en plataformas de vídeo en directo. Una vez establecida la confianza, la comunicación se traslada rápidamente a aplicaciones de mensajería en línea cifradas, como WhatsApp o </a:t>
            </a:r>
            <a:r>
              <a:rPr lang="es-ES" sz="1800" b="0" i="0" u="none" strike="noStrike" baseline="0" dirty="0" err="1">
                <a:solidFill>
                  <a:srgbClr val="FFFFFF"/>
                </a:solidFill>
                <a:latin typeface="Roboto-Light"/>
              </a:rPr>
              <a:t>Viber</a:t>
            </a:r>
            <a:r>
              <a:rPr lang="es-ES" sz="1800" b="0" i="0" u="none" strike="noStrike" baseline="0" dirty="0">
                <a:solidFill>
                  <a:srgbClr val="FFFFFF"/>
                </a:solidFill>
                <a:latin typeface="Roboto-Light"/>
              </a:rPr>
              <a:t>. Mientras que el material explícito se comparte inicialmente de forma voluntaria, los delincuentes utilizan posteriormente este material para seguir coaccionando y extorsionando para obtener nuevos materiales de explotación infantil. En algunos casos, los sospechosos acosan a sus víctimas para que no presenten una denuncia contra ellos.</a:t>
            </a:r>
          </a:p>
          <a:p>
            <a:pPr algn="l"/>
            <a:endParaRPr lang="es-ES" sz="1800" b="0" i="0" u="none" strike="noStrike" baseline="0" dirty="0">
              <a:solidFill>
                <a:srgbClr val="FFFFFF"/>
              </a:solidFill>
              <a:latin typeface="Roboto-Light"/>
            </a:endParaRPr>
          </a:p>
          <a:p>
            <a:pPr algn="l"/>
            <a:r>
              <a:rPr lang="es-ES" sz="1800" b="0" i="0" u="none" strike="noStrike" baseline="0" dirty="0">
                <a:solidFill>
                  <a:srgbClr val="FFFFFF"/>
                </a:solidFill>
                <a:latin typeface="Roboto-Light"/>
              </a:rPr>
              <a:t>Las víctimas son en su mayoría jóvenes adolescentes, tanto chicas como chicos. Algunos delincuentes se dirigen específicamente a perfiles con muchos amigos, ya que creen </a:t>
            </a:r>
          </a:p>
          <a:p>
            <a:pPr algn="l"/>
            <a:r>
              <a:rPr lang="es-ES" sz="1800" b="0" i="0" u="none" strike="noStrike" baseline="0" dirty="0">
                <a:solidFill>
                  <a:srgbClr val="FFFFFF"/>
                </a:solidFill>
                <a:latin typeface="Roboto-Light"/>
              </a:rPr>
              <a:t>que esto significa una mayor probabilidad de establecer contacto con éxito.</a:t>
            </a:r>
            <a:endParaRPr lang="es-ES" sz="1800" b="0" i="0" u="none" strike="noStrike" kern="1200" baseline="0" dirty="0">
              <a:solidFill>
                <a:srgbClr val="3D3D5F"/>
              </a:solidFill>
              <a:latin typeface="Roboto-Light"/>
              <a:ea typeface="MS PGothic" pitchFamily="34" charset="-128"/>
              <a:cs typeface="ＭＳ Ｐゴシック" charset="0"/>
            </a:endParaRPr>
          </a:p>
          <a:p>
            <a:pPr algn="l"/>
            <a:endParaRPr lang="en-GB" sz="1800" b="0" i="0" u="none" strike="noStrike" kern="1200" baseline="0" dirty="0">
              <a:solidFill>
                <a:srgbClr val="3D3D5F"/>
              </a:solidFill>
              <a:latin typeface="Roboto-Ligh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73</a:t>
            </a:fld>
            <a:endParaRPr lang="es-ES" altLang="en-US"/>
          </a:p>
        </p:txBody>
      </p:sp>
    </p:spTree>
    <p:extLst>
      <p:ext uri="{BB962C8B-B14F-4D97-AF65-F5344CB8AC3E}">
        <p14:creationId xmlns:p14="http://schemas.microsoft.com/office/powerpoint/2010/main" val="2584557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C0A98D"/>
                </a:solidFill>
                <a:latin typeface="Roboto-Medium"/>
              </a:rPr>
              <a:t>En marzo de 2019, un tribunal alemán condenó a cuatro hombres a penas de entre 4 y 10 años de prisión por dirigir la plataforma de pornografía infantil en línea '</a:t>
            </a:r>
            <a:r>
              <a:rPr lang="es-ES" sz="1200" b="0" i="0" u="none" strike="noStrike" baseline="0" dirty="0" err="1">
                <a:solidFill>
                  <a:srgbClr val="C0A98D"/>
                </a:solidFill>
                <a:latin typeface="Roboto-Medium"/>
              </a:rPr>
              <a:t>Elysium</a:t>
            </a:r>
            <a:r>
              <a:rPr lang="es-ES" sz="1200" b="0" i="0" u="none" strike="noStrike" baseline="0" dirty="0">
                <a:solidFill>
                  <a:srgbClr val="C0A98D"/>
                </a:solidFill>
                <a:latin typeface="Roboto-Medium"/>
              </a:rPr>
              <a:t>' en la Internet oscura. Habían creado, administrado y moderado el que era uno de los mayores foros de este tipo, con más de 11.00 usuarios registrados de todo el mundo. Uno de los hombres también fue condenado por abuso sexual de dos niños pequeños.  Ninguno de los implicados se conocía en persona. El foro contaba con un amplio abanico de categorías de material de explotación sexual infantil, entre ellas violencia extrema y niños muy pequeños.</a:t>
            </a:r>
          </a:p>
          <a:p>
            <a:pPr algn="l"/>
            <a:endParaRPr lang="es-ES" sz="1200" b="0" i="0" u="none" strike="noStrike" kern="1200" baseline="0" dirty="0">
              <a:solidFill>
                <a:srgbClr val="C0A98D"/>
              </a:solidFill>
              <a:latin typeface="Roboto-Medium"/>
              <a:ea typeface="MS PGothic" pitchFamily="34" charset="-128"/>
              <a:cs typeface="ＭＳ Ｐゴシック" charset="0"/>
            </a:endParaRPr>
          </a:p>
          <a:p>
            <a:pPr algn="l"/>
            <a:r>
              <a:rPr lang="es-ES" sz="1200" b="0" i="0" u="none" strike="noStrike" baseline="0" dirty="0">
                <a:solidFill>
                  <a:srgbClr val="C0A98D"/>
                </a:solidFill>
                <a:latin typeface="Roboto-Medium"/>
              </a:rPr>
              <a:t>Un hombre de Suecia fue condenado a 10 años de prisión por obligar a niños, todos ellos menores de 15 años, principalmente de Norteamérica y el Reino Unido, a cometer actos sexuales delante de una cámara o webcam. A pesar de que no estaba físicamente presente en las escenas del crimen, el tribunal lo condenó como</a:t>
            </a:r>
          </a:p>
          <a:p>
            <a:pPr algn="l"/>
            <a:r>
              <a:rPr lang="es-ES" sz="1200" b="0" i="0" u="none" strike="noStrike" baseline="0" dirty="0">
                <a:solidFill>
                  <a:srgbClr val="C0A98D"/>
                </a:solidFill>
                <a:latin typeface="Roboto-Medium"/>
              </a:rPr>
              <a:t>delincuente de oficio basándose en el concepto de "violación virtual".  Era la primera vez que un autor de la explotación sexual infantil en línea era condenado como agresor directo.</a:t>
            </a:r>
            <a:endParaRPr lang="es-ES" sz="1000" b="0" i="0" u="none" strike="noStrike" kern="1200" baseline="0" dirty="0">
              <a:solidFill>
                <a:schemeClr val="tx1"/>
              </a:solidFill>
              <a:latin typeface="+mn-lt"/>
              <a:ea typeface="MS PGothic" pitchFamily="34" charset="-128"/>
              <a:cs typeface="ＭＳ Ｐゴシック" charset="0"/>
            </a:endParaRPr>
          </a:p>
          <a:p>
            <a:pPr algn="l"/>
            <a:endParaRPr lang="es-E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74</a:t>
            </a:fld>
            <a:endParaRPr lang="es-ES" altLang="en-US"/>
          </a:p>
        </p:txBody>
      </p:sp>
    </p:spTree>
    <p:extLst>
      <p:ext uri="{BB962C8B-B14F-4D97-AF65-F5344CB8AC3E}">
        <p14:creationId xmlns:p14="http://schemas.microsoft.com/office/powerpoint/2010/main" val="1415854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3D3D5F"/>
                </a:solidFill>
                <a:latin typeface="Roboto-Light"/>
              </a:rPr>
              <a:t>Se puede distinguir entre el material explícito autogenerado producido voluntariamente y el material explícito autogenerado producido bajo coacción o extorsión por un delincuente sexual infantil. Por lo que respecta a la primera categoría, cada vez es mayor el número de menores que comparten fotos o vídeos de carácter sexual con sus compañeros. Los niños se hacen vulnerables en varios niveles a través de este comportamiento, incluso en el contexto de la captación en línea por parte de los delincuentes sexuales infantiles.  Además, en muchos casos las fotos o los vídeos pueden difundirse aún más, primero entre otros compañeros, pero finalmente acaban en las colecciones de los delincuentes sexuales infantiles en línea.  Estos casos pueden conducir posteriormente a que los menores sean objeto de coacción y extorsión sexual por parte de los delincuentes sexuales infantiles en línea para obtener nuevos materiales explícitos autogenerados o material que implique a sus hermanos u otros amigos.</a:t>
            </a:r>
            <a:endParaRPr lang="es-ES" sz="10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75</a:t>
            </a:fld>
            <a:endParaRPr lang="es-ES" altLang="en-US"/>
          </a:p>
        </p:txBody>
      </p:sp>
    </p:spTree>
    <p:extLst>
      <p:ext uri="{BB962C8B-B14F-4D97-AF65-F5344CB8AC3E}">
        <p14:creationId xmlns:p14="http://schemas.microsoft.com/office/powerpoint/2010/main" val="1512504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Información sobre la IOCTA 2019</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sz="1800" b="0" i="0" u="none" strike="noStrike" baseline="0" dirty="0">
                <a:solidFill>
                  <a:srgbClr val="F36F78"/>
                </a:solidFill>
                <a:latin typeface="Roboto-Regular"/>
              </a:rPr>
              <a:t>Aunque la coacción sexual y la extorsión de menores también se producen para obtener beneficios económicos, en la mayoría de los casos el objetivo es obtener nuevo material de explotación sexual infantil.  Los delincuentes suelen utilizar fotos o vídeos explícitos ya existentes de una víctima y amenazan con compartirlos con la red de la víctima o en las redes sociales, a menos que reciban más material.  Estas fotos o vídeos ya existentes pueden proceder de dos fuentes: o bien de la captación en línea de menores para material de explotación sexual infantil, o bien porque han encontrado material explícito autogenerado y han podido identificar y contactar con la víctima.  </a:t>
            </a:r>
          </a:p>
          <a:p>
            <a:pPr algn="l"/>
            <a:endParaRPr lang="es-ES" sz="1800" b="0" i="0" u="none" strike="noStrike" baseline="0" dirty="0">
              <a:solidFill>
                <a:srgbClr val="F36F78"/>
              </a:solidFill>
              <a:latin typeface="Roboto-Regular"/>
            </a:endParaRPr>
          </a:p>
          <a:p>
            <a:pPr algn="l"/>
            <a:r>
              <a:rPr lang="es-ES" sz="1800" b="0" i="0" u="none" strike="noStrike" baseline="0" dirty="0">
                <a:solidFill>
                  <a:srgbClr val="F36F78"/>
                </a:solidFill>
                <a:latin typeface="Roboto-Regular"/>
              </a:rPr>
              <a:t>Algunos delincuentes envían imágenes y mensajes explícitos a un menor. Aunque no reciban imágenes explícitas, utilizan capturas de pantalla de </a:t>
            </a:r>
          </a:p>
          <a:p>
            <a:pPr algn="l"/>
            <a:r>
              <a:rPr lang="es-ES" sz="1800" b="0" i="0" u="none" strike="noStrike" baseline="0" dirty="0">
                <a:solidFill>
                  <a:srgbClr val="F36F78"/>
                </a:solidFill>
                <a:latin typeface="Roboto-Regular"/>
              </a:rPr>
              <a:t>las conversaciones con fines de coerción.  Como ya se ha dicho, esta coacción puede implicar la producción de material de otros niños o con ellos dentro o fuera de su propia familia. El impacto es significativo, ya que la extorsión sexual puede provocar un trauma importante en la víctima o, en algunos casos, incluso el suicidio. Por ello, es crucial educar a los niños sobre los riesgos de la extorsión sexual, así como sobre la necesidad de buscar ayuda cuando son víctimas.</a:t>
            </a:r>
          </a:p>
          <a:p>
            <a:pPr algn="l"/>
            <a:endParaRPr lang="es-ES" sz="1800" b="0" i="0" u="none" strike="noStrike" kern="1200" baseline="0" dirty="0">
              <a:solidFill>
                <a:srgbClr val="F36F78"/>
              </a:solidFill>
              <a:latin typeface="Roboto-Regular"/>
              <a:ea typeface="MS PGothic" pitchFamily="34" charset="-128"/>
              <a:cs typeface="ＭＳ Ｐゴシック" charset="0"/>
            </a:endParaRPr>
          </a:p>
          <a:p>
            <a:pPr algn="l"/>
            <a:r>
              <a:rPr lang="es-ES" sz="1800" b="0" i="0" u="none" strike="noStrike" baseline="0" dirty="0">
                <a:solidFill>
                  <a:srgbClr val="F36F78"/>
                </a:solidFill>
                <a:latin typeface="Roboto-Regular"/>
              </a:rPr>
              <a:t>Sin embargo, en un pequeño número de casos los delincuentes parecen buscar beneficios económicos de la explotación sexual infantil en línea. Uno de los métodos consiste en alojar anuncios legítimos de "pago por clic" en sitios web que alojan material de explotación sexual infantil.  Especialmente cuando dicho material se camufla, esto aumenta la tasa de clics de la plataforma y los beneficios potenciales por clic</a:t>
            </a:r>
          </a:p>
          <a:p>
            <a:pPr algn="l"/>
            <a:endParaRPr lang="es-ES" sz="1800" b="0" i="0" u="none" strike="noStrike" kern="1200" baseline="0" dirty="0">
              <a:solidFill>
                <a:srgbClr val="F36F78"/>
              </a:solidFill>
              <a:latin typeface="Roboto-Regular"/>
              <a:ea typeface="MS PGothic" pitchFamily="34" charset="-128"/>
              <a:cs typeface="ＭＳ Ｐゴシック" charset="0"/>
            </a:endParaRPr>
          </a:p>
          <a:p>
            <a:pPr algn="l"/>
            <a:r>
              <a:rPr lang="es-ES" sz="1800" b="0" i="0" u="none" strike="noStrike" baseline="0" dirty="0">
                <a:solidFill>
                  <a:srgbClr val="F36F78"/>
                </a:solidFill>
                <a:latin typeface="Roboto-Regular"/>
              </a:rPr>
              <a:t>Debido a la creciente velocidad de Internet en muchos países terceros, los delincuentes pueden ver transmisiones en directo de la explotación sexual infantil que tiene lugar en el otro lado del mundo. En muchos casos, los agresores pagan por ver este tipo de explotación sexual infantil.  Filipinas sigue siendo el país más destacado en cuanto a la localización de las víctimas,</a:t>
            </a:r>
          </a:p>
          <a:p>
            <a:pPr algn="l"/>
            <a:r>
              <a:rPr lang="es-ES" sz="1800" b="0" i="0" u="none" strike="noStrike" baseline="0" dirty="0">
                <a:solidFill>
                  <a:srgbClr val="F36F78"/>
                </a:solidFill>
                <a:latin typeface="Roboto-Regular"/>
              </a:rPr>
              <a:t>aunque hay indicios de que se está produciendo en un mayor número de países.  El contacto se establece de diversas maneras. En algunos casos, el primer</a:t>
            </a:r>
          </a:p>
          <a:p>
            <a:pPr algn="l"/>
            <a:r>
              <a:rPr lang="es-ES" sz="1800" b="0" i="0" u="none" strike="noStrike" baseline="0" dirty="0">
                <a:solidFill>
                  <a:srgbClr val="F36F78"/>
                </a:solidFill>
                <a:latin typeface="Roboto-Regular"/>
              </a:rPr>
              <a:t>contacto tiene lugar en sitios web comerciales de pornografía para adultos, tras lo cual las conversaciones tienen lugar en plataformas de mensajería cifrada. En la mayoría de los casos,</a:t>
            </a:r>
          </a:p>
          <a:p>
            <a:pPr algn="l"/>
            <a:r>
              <a:rPr lang="es-ES" sz="1800" b="0" i="0" u="none" strike="noStrike" baseline="0" dirty="0">
                <a:solidFill>
                  <a:srgbClr val="F36F78"/>
                </a:solidFill>
                <a:latin typeface="Roboto-Regular"/>
              </a:rPr>
              <a:t>a ESI se transmite en directo a través de plataformas en línea, con la posibilidad de realizar una videoconferencia. A menudo los delincuentes tienen la posibilidad de orquestar y dirigir el abuso en tiempo real. Los delincuentes suelen pagar a través de métodos de pago en línea, pero rara vez se utilizan criptomonedas. Algunos de los delincuentes también viajan a terceros países para cometer los abusos de forma directa.</a:t>
            </a:r>
            <a:endParaRPr lang="es-ES" sz="1800" b="0" i="0" u="none" strike="noStrike" kern="1200" baseline="0" dirty="0">
              <a:solidFill>
                <a:srgbClr val="F36F78"/>
              </a:solidFill>
              <a:latin typeface="Roboto-Regular"/>
              <a:ea typeface="MS PGothic" pitchFamily="34" charset="-128"/>
              <a:cs typeface="ＭＳ Ｐゴシック" charset="0"/>
            </a:endParaRPr>
          </a:p>
          <a:p>
            <a:pPr algn="l"/>
            <a:endParaRPr lang="en-US" sz="1800" b="0" i="0" u="none" strike="noStrike" kern="1200" baseline="0" dirty="0">
              <a:solidFill>
                <a:srgbClr val="F36F78"/>
              </a:solidFill>
              <a:latin typeface="Roboto-Regular"/>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76</a:t>
            </a:fld>
            <a:endParaRPr lang="es-ES" altLang="en-US"/>
          </a:p>
        </p:txBody>
      </p:sp>
    </p:spTree>
    <p:extLst>
      <p:ext uri="{BB962C8B-B14F-4D97-AF65-F5344CB8AC3E}">
        <p14:creationId xmlns:p14="http://schemas.microsoft.com/office/powerpoint/2010/main" val="31915219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Información sobre la IOCTA 2019</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sz="1800" b="0" i="0" u="none" strike="noStrike" baseline="0" dirty="0">
                <a:solidFill>
                  <a:srgbClr val="F36F78"/>
                </a:solidFill>
                <a:latin typeface="Roboto-Regular"/>
              </a:rPr>
              <a:t>Aunque la coacción sexual y la extorsión de menores también se producen para obtener beneficios económicos, en la mayoría de los casos el objetivo es obtener nuevo material de explotación sexual infantil. Los delincuentes suelen utilizar fotos o vídeos explícitos ya existentes de una víctima y amenazan con compartirlos con la red de la víctima o en las redes sociales, a menos que reciban más material. Estas fotos o vídeos ya existentes pueden proceder de dos fuentes: o bien de la captación en línea de menores para material de explotación sexual infantil, o bien porque han encontrado material explícito autogenerado y han podido identificar y contactar con la víctima. </a:t>
            </a:r>
          </a:p>
          <a:p>
            <a:pPr algn="l"/>
            <a:endParaRPr lang="es-ES" sz="1800" b="0" i="0" u="none" strike="noStrike" baseline="0" dirty="0">
              <a:solidFill>
                <a:srgbClr val="F36F78"/>
              </a:solidFill>
              <a:latin typeface="Roboto-Regular"/>
            </a:endParaRPr>
          </a:p>
          <a:p>
            <a:pPr algn="l"/>
            <a:r>
              <a:rPr lang="es-ES" sz="1800" b="0" i="0" u="none" strike="noStrike" baseline="0" dirty="0">
                <a:solidFill>
                  <a:srgbClr val="F36F78"/>
                </a:solidFill>
                <a:latin typeface="Roboto-Regular"/>
              </a:rPr>
              <a:t>Algunos delincuentes envían imágenes y mensajes explícitos a un menor. Aunque no reciban imágenes explícitas, utilizan capturas de pantalla de</a:t>
            </a:r>
          </a:p>
          <a:p>
            <a:pPr algn="l"/>
            <a:r>
              <a:rPr lang="es-ES" sz="1800" b="0" i="0" u="none" strike="noStrike" baseline="0" dirty="0">
                <a:solidFill>
                  <a:srgbClr val="F36F78"/>
                </a:solidFill>
                <a:latin typeface="Roboto-Regular"/>
              </a:rPr>
              <a:t>las conversaciones con fines de coerción. Como ya se ha dicho, esta coacción puede implicar la producción de material de otros niños o con ellos dentro o fuera de su propia familia. El impacto es significativo, ya que la extorsión sexual puede provocar un trauma importante en la víctima o, en algunos casos, incluso el suicidio. Por ello, es crucial educar a los niños sobre los riesgos de la extorsión sexual, así como sobre la necesidad de buscar ayuda cuando son víctimas.</a:t>
            </a:r>
          </a:p>
          <a:p>
            <a:pPr algn="l"/>
            <a:endParaRPr lang="es-ES" sz="1800" b="0" i="0" u="none" strike="noStrike" kern="1200" baseline="0" dirty="0">
              <a:solidFill>
                <a:srgbClr val="F36F78"/>
              </a:solidFill>
              <a:latin typeface="Roboto-Regular"/>
              <a:ea typeface="MS PGothic" pitchFamily="34" charset="-128"/>
              <a:cs typeface="ＭＳ Ｐゴシック" charset="0"/>
            </a:endParaRPr>
          </a:p>
          <a:p>
            <a:pPr algn="l"/>
            <a:r>
              <a:rPr lang="es-ES" sz="1800" b="0" i="0" u="none" strike="noStrike" baseline="0" dirty="0">
                <a:solidFill>
                  <a:srgbClr val="F36F78"/>
                </a:solidFill>
                <a:latin typeface="Roboto-Regular"/>
              </a:rPr>
              <a:t>Sin embargo, en un pequeño número de casos los delincuentes parecen buscar beneficios económicos de la explotación sexual infantil en línea. Uno de los métodos consiste en alojar anuncios legítimos de "pago por clic" en sitios web que alojan material de explotación sexual infantil. Especialmente cuando dicho material se camufla, esto aumenta la tasa de clics de la plataforma y los beneficios potenciales por clic</a:t>
            </a:r>
          </a:p>
          <a:p>
            <a:pPr algn="l"/>
            <a:endParaRPr lang="es-ES" sz="1800" b="0" i="0" u="none" strike="noStrike" kern="1200" baseline="0" dirty="0">
              <a:solidFill>
                <a:srgbClr val="F36F78"/>
              </a:solidFill>
              <a:latin typeface="Roboto-Regular"/>
              <a:ea typeface="MS PGothic" pitchFamily="34" charset="-128"/>
              <a:cs typeface="ＭＳ Ｐゴシック" charset="0"/>
            </a:endParaRPr>
          </a:p>
          <a:p>
            <a:pPr algn="l"/>
            <a:r>
              <a:rPr lang="es-ES" sz="1800" b="0" i="0" u="none" strike="noStrike" baseline="0" dirty="0">
                <a:solidFill>
                  <a:srgbClr val="F36F78"/>
                </a:solidFill>
                <a:latin typeface="Roboto-Regular"/>
              </a:rPr>
              <a:t>Debido a la creciente velocidad de Internet en muchos países terceros, los delincuentes pueden ver transmisiones en directo de la explotación sexual infantil que tiene lugar en el otro lado del mundo. En muchos casos, los agresores pagan por ver este tipo de explotación sexual infantil. Filipinas sigue siendo el país más destacado en cuanto a la localización de las víctimas,</a:t>
            </a:r>
          </a:p>
          <a:p>
            <a:pPr algn="l"/>
            <a:r>
              <a:rPr lang="es-ES" sz="1800" b="0" i="0" u="none" strike="noStrike" baseline="0" dirty="0">
                <a:solidFill>
                  <a:srgbClr val="F36F78"/>
                </a:solidFill>
                <a:latin typeface="Roboto-Regular"/>
              </a:rPr>
              <a:t>aunque hay indicios de que se está produciendo en un mayor número de países. El contacto se establece de diversas maneras. En algunos casos, el primer</a:t>
            </a:r>
          </a:p>
          <a:p>
            <a:pPr algn="l"/>
            <a:r>
              <a:rPr lang="es-ES" sz="1800" b="0" i="0" u="none" strike="noStrike" baseline="0" dirty="0">
                <a:solidFill>
                  <a:srgbClr val="F36F78"/>
                </a:solidFill>
                <a:latin typeface="Roboto-Regular"/>
              </a:rPr>
              <a:t>contacto tiene lugar en sitios web comerciales de pornografía para adultos, tras lo cual las conversaciones tienen lugar en plataformas de mensajería cifrada. En la mayoría de los casos,</a:t>
            </a:r>
          </a:p>
          <a:p>
            <a:pPr algn="l"/>
            <a:r>
              <a:rPr lang="es-ES" sz="1800" b="0" i="0" u="none" strike="noStrike" baseline="0" dirty="0">
                <a:solidFill>
                  <a:srgbClr val="F36F78"/>
                </a:solidFill>
                <a:latin typeface="Roboto-Regular"/>
              </a:rPr>
              <a:t>a ESI se transmite en directo a través de plataformas en línea, con la posibilidad de realizar una videoconferencia. A menudo los delincuentes tienen la posibilidad de orquestar y dirigir el abuso en tiempo real. Los delincuentes suelen pagar a través de métodos de pago en línea, pero rara vez se utilizan criptomonedas. Algunos de los delincuentes también viajan a terceros países para cometer los abusos de forma directa.</a:t>
            </a:r>
            <a:endParaRPr lang="es-ES" sz="1800" b="0" i="0" u="none" strike="noStrike" kern="1200" baseline="0" dirty="0">
              <a:solidFill>
                <a:srgbClr val="F36F78"/>
              </a:solidFill>
              <a:latin typeface="Roboto-Regular"/>
              <a:ea typeface="MS PGothic" pitchFamily="34" charset="-128"/>
              <a:cs typeface="ＭＳ Ｐゴシック" charset="0"/>
            </a:endParaRPr>
          </a:p>
          <a:p>
            <a:pPr algn="l"/>
            <a:endParaRPr lang="en-US" sz="1800" b="0" i="0" u="none" strike="noStrike" kern="1200" baseline="0" dirty="0">
              <a:solidFill>
                <a:srgbClr val="F36F78"/>
              </a:solidFill>
              <a:latin typeface="Roboto-Regular"/>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77</a:t>
            </a:fld>
            <a:endParaRPr lang="es-ES" altLang="en-US"/>
          </a:p>
        </p:txBody>
      </p:sp>
    </p:spTree>
    <p:extLst>
      <p:ext uri="{BB962C8B-B14F-4D97-AF65-F5344CB8AC3E}">
        <p14:creationId xmlns:p14="http://schemas.microsoft.com/office/powerpoint/2010/main" val="36993470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Uso de una bola de cristal</a:t>
            </a:r>
          </a:p>
          <a:p>
            <a:pPr algn="l"/>
            <a:r>
              <a:rPr lang="es-ES" sz="1000" kern="1200" dirty="0">
                <a:solidFill>
                  <a:schemeClr val="tx1"/>
                </a:solidFill>
                <a:latin typeface="+mn-lt"/>
              </a:rPr>
              <a:t>según IOCTA 2019</a:t>
            </a:r>
          </a:p>
          <a:p>
            <a:pPr algn="l"/>
            <a:endParaRPr lang="es-ES" sz="1000" kern="120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F4F4F4"/>
                </a:solidFill>
                <a:latin typeface="Roboto-Light"/>
              </a:rPr>
              <a:t>Una novedad que podría ser preocupante para la explotación sexual infantil en línea es el continuo perfeccionamiento de los llamados </a:t>
            </a:r>
            <a:r>
              <a:rPr lang="es-ES" sz="1200" b="0" i="0" u="none" strike="noStrike" baseline="0" dirty="0" err="1">
                <a:solidFill>
                  <a:srgbClr val="F4F4F4"/>
                </a:solidFill>
                <a:latin typeface="Roboto-Light"/>
              </a:rPr>
              <a:t>deepfakes</a:t>
            </a:r>
            <a:r>
              <a:rPr lang="es-ES" sz="1200" b="0" i="0" u="none" strike="noStrike" baseline="0" dirty="0">
                <a:solidFill>
                  <a:srgbClr val="F4F4F4"/>
                </a:solidFill>
                <a:latin typeface="Roboto-Light"/>
              </a:rPr>
              <a:t>. La tecnología </a:t>
            </a:r>
            <a:r>
              <a:rPr lang="es-ES" sz="1200" b="0" i="0" u="none" strike="noStrike" baseline="0" dirty="0" err="1">
                <a:solidFill>
                  <a:srgbClr val="F4F4F4"/>
                </a:solidFill>
                <a:latin typeface="Roboto-Light"/>
              </a:rPr>
              <a:t>deepfake</a:t>
            </a:r>
            <a:r>
              <a:rPr lang="es-ES" sz="1200" b="0" i="0" u="none" strike="noStrike" baseline="0" dirty="0">
                <a:solidFill>
                  <a:srgbClr val="F4F4F4"/>
                </a:solidFill>
                <a:latin typeface="Roboto-Light"/>
              </a:rPr>
              <a:t> es una técnica basada en la IA que coloca imágenes o vídeos sobre otro vídeo. Ya se ha utilizado para colocar las caras de los famosos</a:t>
            </a:r>
          </a:p>
          <a:p>
            <a:pPr algn="l"/>
            <a:r>
              <a:rPr lang="es-ES" sz="1200" b="0" i="0" u="none" strike="noStrike" baseline="0" dirty="0">
                <a:solidFill>
                  <a:srgbClr val="F4F4F4"/>
                </a:solidFill>
                <a:latin typeface="Roboto-Light"/>
              </a:rPr>
              <a:t>en vídeos pornográficos. Aunque la tecnología es todavía relativamente nueva, está mejorando rápidamente y haciéndose más accesible y fácil de</a:t>
            </a:r>
          </a:p>
          <a:p>
            <a:pPr algn="l"/>
            <a:r>
              <a:rPr lang="es-ES" sz="1200" b="0" i="0" u="none" strike="noStrike" baseline="0" dirty="0">
                <a:solidFill>
                  <a:srgbClr val="F4F4F4"/>
                </a:solidFill>
                <a:latin typeface="Roboto-Light"/>
              </a:rPr>
              <a:t>usar. Es posible que sea cuestión de tiempo que aparezcan los primeros </a:t>
            </a:r>
            <a:r>
              <a:rPr lang="es-ES" sz="1200" b="0" i="0" u="none" strike="noStrike" baseline="0" dirty="0" err="1">
                <a:solidFill>
                  <a:srgbClr val="F4F4F4"/>
                </a:solidFill>
                <a:latin typeface="Roboto-Light"/>
              </a:rPr>
              <a:t>deepfakes</a:t>
            </a:r>
            <a:r>
              <a:rPr lang="es-ES" sz="1200" b="0" i="0" u="none" strike="noStrike" baseline="0" dirty="0">
                <a:solidFill>
                  <a:srgbClr val="F4F4F4"/>
                </a:solidFill>
                <a:latin typeface="Roboto-Light"/>
              </a:rPr>
              <a:t> que representen la explotación sexual infantil en línea, lo que dará lugar a la generación de nuevo</a:t>
            </a:r>
          </a:p>
          <a:p>
            <a:pPr algn="l"/>
            <a:r>
              <a:rPr lang="es-ES" sz="1200" b="0" i="0" u="none" strike="noStrike" baseline="0" dirty="0">
                <a:solidFill>
                  <a:srgbClr val="F4F4F4"/>
                </a:solidFill>
                <a:latin typeface="Roboto-Light"/>
              </a:rPr>
              <a:t>material de explotación sexual infantil. Esto también puede tener graves implicaciones para las autoridades policiales, ya que podría plantear dudas sobre la autenticidad de</a:t>
            </a:r>
          </a:p>
          <a:p>
            <a:pPr algn="l"/>
            <a:r>
              <a:rPr lang="es-ES" sz="1200" b="0" i="0" u="none" strike="noStrike" baseline="0" dirty="0">
                <a:solidFill>
                  <a:srgbClr val="F4F4F4"/>
                </a:solidFill>
                <a:latin typeface="Roboto-Light"/>
              </a:rPr>
              <a:t>pruebas y complicar las investigaciones.</a:t>
            </a:r>
          </a:p>
          <a:p>
            <a:pPr algn="l"/>
            <a:endParaRPr lang="es-ES" sz="1200" b="0" i="0" u="none" strike="noStrike" kern="1200" baseline="0" dirty="0">
              <a:solidFill>
                <a:srgbClr val="F4F4F4"/>
              </a:solidFill>
              <a:latin typeface="Roboto-Light"/>
              <a:ea typeface="MS PGothic" pitchFamily="34" charset="-128"/>
              <a:cs typeface="ＭＳ Ｐゴシック" charset="0"/>
            </a:endParaRPr>
          </a:p>
          <a:p>
            <a:pPr algn="l"/>
            <a:r>
              <a:rPr lang="es-ES" b="0" i="0" dirty="0">
                <a:solidFill>
                  <a:srgbClr val="000000"/>
                </a:solidFill>
                <a:effectLst/>
                <a:latin typeface="Lyon"/>
              </a:rPr>
              <a:t>Pero el peligro de esto es que "la tecnología puede ser utilizada para hacer creer a la gente que algo es real cuando no lo es", afirma Peter Singer, estratega centrado en la ciberseguridad y la defensa y miembro principal del grupo de reflexión New </a:t>
            </a:r>
            <a:r>
              <a:rPr lang="es-ES" b="0" i="0" dirty="0" err="1">
                <a:solidFill>
                  <a:srgbClr val="000000"/>
                </a:solidFill>
                <a:effectLst/>
                <a:latin typeface="Lyon"/>
              </a:rPr>
              <a:t>America</a:t>
            </a:r>
            <a:endParaRPr lang="es-ES" sz="1000" kern="1200" dirty="0">
              <a:solidFill>
                <a:schemeClr val="tx1"/>
              </a:solidFill>
              <a:latin typeface="+mn-lt"/>
              <a:ea typeface="MS PGothic" pitchFamily="34" charset="-128"/>
              <a:cs typeface="ＭＳ Ｐゴシック" charset="0"/>
            </a:endParaRPr>
          </a:p>
          <a:p>
            <a:pPr algn="l"/>
            <a:endParaRPr lang="en-US"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78</a:t>
            </a:fld>
            <a:endParaRPr lang="es-ES" altLang="en-US"/>
          </a:p>
        </p:txBody>
      </p:sp>
    </p:spTree>
    <p:extLst>
      <p:ext uri="{BB962C8B-B14F-4D97-AF65-F5344CB8AC3E}">
        <p14:creationId xmlns:p14="http://schemas.microsoft.com/office/powerpoint/2010/main" val="161956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79</a:t>
            </a:fld>
            <a:endParaRPr lang="es-ES" altLang="en-US"/>
          </a:p>
        </p:txBody>
      </p:sp>
    </p:spTree>
    <p:extLst>
      <p:ext uri="{BB962C8B-B14F-4D97-AF65-F5344CB8AC3E}">
        <p14:creationId xmlns:p14="http://schemas.microsoft.com/office/powerpoint/2010/main" val="33399773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3D3D5F"/>
                </a:solidFill>
                <a:latin typeface="Roboto-Light"/>
              </a:rPr>
              <a:t>Los Estados miembros mencionan varias veces la compra de dispositivos electrónicos (de gran valor) como teléfonos móviles, ordenadores portátiles y tabletas.  Otro Estado miembro señala específicamente cómo los modos de operar en este ámbito de la ciberdelincuencia no han experimentado ninguna innovación importante durante el último año. Si bien</a:t>
            </a:r>
          </a:p>
          <a:p>
            <a:pPr algn="l"/>
            <a:r>
              <a:rPr lang="es-ES" sz="1200" b="0" i="0" u="none" strike="noStrike" baseline="0" dirty="0">
                <a:solidFill>
                  <a:srgbClr val="3D3D5F"/>
                </a:solidFill>
                <a:latin typeface="Roboto-Light"/>
              </a:rPr>
              <a:t>no ha habido ningún cambio importante en 2018, según las aportaciones del sector privado, los delitos sin presencia física de la tarjeta se están trasladando cada vez más a otros sectores como los viajes (hoteles, alquiler de coches, etc.) los servicios postales, las tarjetas de regalo, etc. Se han denunciado menos casos a las fuerzas del orden, ya que todavía no existe el mismo nivel de concienciación que en, por ejemplo, el comercio electrónico</a:t>
            </a:r>
          </a:p>
          <a:p>
            <a:pPr algn="l"/>
            <a:endParaRPr lang="es-ES" sz="1200" b="0" i="0" u="none" strike="noStrike" kern="1200" baseline="0" dirty="0">
              <a:solidFill>
                <a:srgbClr val="3D3D5F"/>
              </a:solidFill>
              <a:latin typeface="Roboto-Light"/>
              <a:ea typeface="MS PGothic" pitchFamily="34" charset="-128"/>
              <a:cs typeface="ＭＳ Ｐゴシック" charset="0"/>
            </a:endParaRPr>
          </a:p>
          <a:p>
            <a:pPr algn="l"/>
            <a:r>
              <a:rPr lang="es-ES" sz="1200" b="0" i="0" u="none" strike="noStrike" kern="1200" baseline="0" dirty="0">
                <a:solidFill>
                  <a:srgbClr val="3D3D5F"/>
                </a:solidFill>
                <a:latin typeface="Roboto-Light"/>
              </a:rPr>
              <a:t>Compromiso de datos - </a:t>
            </a:r>
            <a:r>
              <a:rPr lang="es-ES" sz="1200" b="0" i="0" u="none" strike="noStrike" baseline="0" dirty="0">
                <a:solidFill>
                  <a:srgbClr val="3D3D5F"/>
                </a:solidFill>
                <a:latin typeface="Roboto-Light"/>
              </a:rPr>
              <a:t>Los delincuentes son capaces de explotar las vulnerabilidades que se producen cuando los propietarios de sitios web configuran inadvertidamente sus servidores de almacenamiento Amazon Web</a:t>
            </a:r>
          </a:p>
          <a:p>
            <a:pPr algn="l"/>
            <a:r>
              <a:rPr lang="es-ES" sz="1200" b="0" i="0" u="none" strike="noStrike" baseline="0" dirty="0">
                <a:solidFill>
                  <a:srgbClr val="3D3D5F"/>
                </a:solidFill>
                <a:latin typeface="Roboto-Light"/>
              </a:rPr>
              <a:t>Server (AWS) S3</a:t>
            </a:r>
          </a:p>
          <a:p>
            <a:pPr algn="l"/>
            <a:endParaRPr lang="es-ES" sz="1200" b="0" i="0" u="none" strike="noStrike" kern="1200" baseline="0" dirty="0">
              <a:solidFill>
                <a:srgbClr val="3D3D5F"/>
              </a:solidFill>
              <a:latin typeface="Roboto-Light"/>
              <a:ea typeface="MS PGothic" pitchFamily="34" charset="-128"/>
              <a:cs typeface="ＭＳ Ｐゴシック" charset="0"/>
            </a:endParaRPr>
          </a:p>
          <a:p>
            <a:pPr algn="l"/>
            <a:r>
              <a:rPr lang="es-ES" sz="1200" b="0" i="0" u="none" strike="noStrike" baseline="0" dirty="0">
                <a:solidFill>
                  <a:srgbClr val="3D3D5F"/>
                </a:solidFill>
                <a:latin typeface="Roboto-Light"/>
              </a:rPr>
              <a:t>Aunque a menudo se habla del fraude sin presencia física de la tarjeta desde un punto de vista puramente financiero, este tipo de delito también facilita otros tipos de actividades ilegales. Algunos ejemplos son la facilitación de la inmigración ilegal y, más concretamente, la trata de seres humanos. Los delincuentes hacen esto a través de la compra de billetes de avión con credenciales de tarjetas de crédito comprometidas, la reserva de hoteles, alquileres, etc. Lo hacen mediante el fraude sin presencia física de la tarjeta en combinación con documentos de identificación falsificados.</a:t>
            </a:r>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80</a:t>
            </a:fld>
            <a:endParaRPr lang="es-ES" altLang="en-US"/>
          </a:p>
        </p:txBody>
      </p:sp>
    </p:spTree>
    <p:extLst>
      <p:ext uri="{BB962C8B-B14F-4D97-AF65-F5344CB8AC3E}">
        <p14:creationId xmlns:p14="http://schemas.microsoft.com/office/powerpoint/2010/main" val="39489616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3D3D5F"/>
                </a:solidFill>
                <a:latin typeface="Roboto-Light"/>
              </a:rPr>
              <a:t>Los Estados miembros mencionan varias veces la compra de dispositivos electrónicos (de gran valor) como teléfonos móviles, ordenadores portátiles y tabletas. Otro Estado miembro señala específicamente cómo los modos de operar en este ámbito de la ciberdelincuencia no han experimentado ninguna innovación importante durante el último año. Si bien</a:t>
            </a:r>
          </a:p>
          <a:p>
            <a:pPr algn="l"/>
            <a:r>
              <a:rPr lang="es-ES" sz="1200" b="0" i="0" u="none" strike="noStrike" baseline="0" dirty="0">
                <a:solidFill>
                  <a:srgbClr val="3D3D5F"/>
                </a:solidFill>
                <a:latin typeface="Roboto-Light"/>
              </a:rPr>
              <a:t>no ha habido ningún cambio importante en 2018, según las aportaciones del sector privado, los delitos sin presencia física de la tarjeta se están trasladando cada vez más a otros sectores como los viajes (hoteles, alquiler de coches, etc.) los servicios postales, las tarjetas de regalo, etc. Se han denunciado menos casos a las fuerzas del orden, ya que todavía no existe el mismo nivel de concienciación que en, por ejemplo, el comercio electrónico</a:t>
            </a:r>
          </a:p>
          <a:p>
            <a:pPr algn="l"/>
            <a:endParaRPr lang="es-ES" sz="1200" b="0" i="0" u="none" strike="noStrike" kern="1200" baseline="0" dirty="0">
              <a:solidFill>
                <a:srgbClr val="3D3D5F"/>
              </a:solidFill>
              <a:latin typeface="Roboto-Light"/>
              <a:ea typeface="MS PGothic" pitchFamily="34" charset="-128"/>
              <a:cs typeface="ＭＳ Ｐゴシック" charset="0"/>
            </a:endParaRPr>
          </a:p>
          <a:p>
            <a:pPr algn="l"/>
            <a:r>
              <a:rPr lang="es-ES" sz="1200" b="0" i="0" u="none" strike="noStrike" kern="1200" baseline="0" dirty="0">
                <a:solidFill>
                  <a:srgbClr val="3D3D5F"/>
                </a:solidFill>
                <a:latin typeface="Roboto-Light"/>
              </a:rPr>
              <a:t>Compromiso de datos - </a:t>
            </a:r>
            <a:r>
              <a:rPr lang="es-ES" sz="1200" b="0" i="0" u="none" strike="noStrike" baseline="0" dirty="0">
                <a:solidFill>
                  <a:srgbClr val="3D3D5F"/>
                </a:solidFill>
                <a:latin typeface="Roboto-Light"/>
              </a:rPr>
              <a:t>Los delincuentes son capaces de explotar las vulnerabilidades que se producen cuando los propietarios de sitios web configuran inadvertidamente sus servidores de almacenamiento Amazon Web</a:t>
            </a:r>
          </a:p>
          <a:p>
            <a:pPr algn="l"/>
            <a:r>
              <a:rPr lang="es-ES" sz="1200" b="0" i="0" u="none" strike="noStrike" baseline="0" dirty="0">
                <a:solidFill>
                  <a:srgbClr val="3D3D5F"/>
                </a:solidFill>
                <a:latin typeface="Roboto-Light"/>
              </a:rPr>
              <a:t>Server (AWS) S3</a:t>
            </a:r>
          </a:p>
          <a:p>
            <a:pPr algn="l"/>
            <a:endParaRPr lang="es-ES" sz="1200" b="0" i="0" u="none" strike="noStrike" kern="1200" baseline="0" dirty="0">
              <a:solidFill>
                <a:srgbClr val="3D3D5F"/>
              </a:solidFill>
              <a:latin typeface="Roboto-Light"/>
              <a:ea typeface="MS PGothic" pitchFamily="34" charset="-128"/>
              <a:cs typeface="ＭＳ Ｐゴシック" charset="0"/>
            </a:endParaRPr>
          </a:p>
          <a:p>
            <a:pPr algn="l"/>
            <a:r>
              <a:rPr lang="es-ES" sz="1200" b="0" i="0" u="none" strike="noStrike" baseline="0" dirty="0">
                <a:solidFill>
                  <a:srgbClr val="3D3D5F"/>
                </a:solidFill>
                <a:latin typeface="Roboto-Light"/>
              </a:rPr>
              <a:t>Aunque a menudo se habla del fraude sin presencia física de la tarjeta desde un punto de vista puramente financiero, este tipo de delito también facilita otros tipos de actividades ilegales. Algunos ejemplos son la facilitación de la inmigración ilegal y, más concretamente, la trata de seres humanos. Los delincuentes hacen esto a través de la compra de billetes de avión con credenciales de tarjetas de crédito comprometidas, la reserva de hoteles, alquileres, etc. Lo hacen mediante el fraude sin presencia física de la tarjeta en combinación con documentos de identificación falsificados.</a:t>
            </a:r>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81</a:t>
            </a:fld>
            <a:endParaRPr lang="es-ES" altLang="en-US"/>
          </a:p>
        </p:txBody>
      </p:sp>
    </p:spTree>
    <p:extLst>
      <p:ext uri="{BB962C8B-B14F-4D97-AF65-F5344CB8AC3E}">
        <p14:creationId xmlns:p14="http://schemas.microsoft.com/office/powerpoint/2010/main" val="18127417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3D3D5F"/>
                </a:solidFill>
                <a:latin typeface="Roboto-Light"/>
              </a:rPr>
              <a:t>La amenaza constante del </a:t>
            </a:r>
            <a:r>
              <a:rPr lang="es-ES" sz="1200" b="0" i="0" u="none" strike="noStrike" baseline="0" dirty="0" err="1">
                <a:solidFill>
                  <a:srgbClr val="3D3D5F"/>
                </a:solidFill>
                <a:latin typeface="Roboto-Light"/>
              </a:rPr>
              <a:t>skimming</a:t>
            </a:r>
            <a:r>
              <a:rPr lang="es-ES" sz="1200" b="0" i="0" u="none" strike="noStrike" baseline="0" dirty="0">
                <a:solidFill>
                  <a:srgbClr val="3D3D5F"/>
                </a:solidFill>
                <a:latin typeface="Roboto-Light"/>
              </a:rPr>
              <a:t> es el resultado directo del hecho de que no todos los terminales de pago y cajeros automáticos en Europa contienen las medidas </a:t>
            </a:r>
            <a:r>
              <a:rPr lang="es-ES" sz="1200" b="0" i="0" u="none" strike="noStrike" baseline="0" dirty="0" err="1">
                <a:solidFill>
                  <a:srgbClr val="3D3D5F"/>
                </a:solidFill>
                <a:latin typeface="Roboto-Light"/>
              </a:rPr>
              <a:t>anti-skimming</a:t>
            </a:r>
            <a:r>
              <a:rPr lang="es-ES" sz="1200" b="0" i="0" u="none" strike="noStrike" baseline="0" dirty="0">
                <a:solidFill>
                  <a:srgbClr val="3D3D5F"/>
                </a:solidFill>
                <a:latin typeface="Roboto-Light"/>
              </a:rPr>
              <a:t> necesarias. Esto permite copiar los datos de la banda magnética en los terminales de punto de venta y los cajeros automáticos y sigue siendo un tipo de fraude predominante en Europa. El uso posterior de una tarjeta de pago con banda magnética clonada apenas es posible en la zona europea, ya que el sector ha asegurado las tarjetas con tecnología de chip </a:t>
            </a:r>
            <a:r>
              <a:rPr lang="es-ES" sz="1200" b="0" i="0" u="none" strike="noStrike" baseline="0" dirty="0" err="1">
                <a:solidFill>
                  <a:srgbClr val="3D3D5F"/>
                </a:solidFill>
                <a:latin typeface="Roboto-Light"/>
              </a:rPr>
              <a:t>Europay</a:t>
            </a:r>
            <a:r>
              <a:rPr lang="es-ES" sz="1200" b="0" i="0" u="none" strike="noStrike" baseline="0" dirty="0">
                <a:solidFill>
                  <a:srgbClr val="3D3D5F"/>
                </a:solidFill>
                <a:latin typeface="Roboto-Light"/>
              </a:rPr>
              <a:t>, MasterCard y Visa (EMV).  A nivel mundial, la situación es diferente, especialmente en lo que se refiere a los países que aún no han introducido esta tecnología. En consecuencia, esto sigue suponiendo una gran preocupación para los emisores de tarjetas europeos.</a:t>
            </a:r>
            <a:endParaRPr lang="es-ES" sz="10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82</a:t>
            </a:fld>
            <a:endParaRPr lang="es-ES" altLang="en-US"/>
          </a:p>
        </p:txBody>
      </p:sp>
    </p:spTree>
    <p:extLst>
      <p:ext uri="{BB962C8B-B14F-4D97-AF65-F5344CB8AC3E}">
        <p14:creationId xmlns:p14="http://schemas.microsoft.com/office/powerpoint/2010/main" val="140319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8</a:t>
            </a:fld>
            <a:endParaRPr lang="es-ES"/>
          </a:p>
        </p:txBody>
      </p:sp>
    </p:spTree>
    <p:extLst>
      <p:ext uri="{BB962C8B-B14F-4D97-AF65-F5344CB8AC3E}">
        <p14:creationId xmlns:p14="http://schemas.microsoft.com/office/powerpoint/2010/main" val="4079497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3D3D5F"/>
                </a:solidFill>
                <a:latin typeface="Roboto-Light"/>
              </a:rPr>
              <a:t>La extracción de dinero del cajero automático es el tipo de ataque lógico a cajeros automáticos más extendido. Los delincuentes realizan la extracción de dinero de dos maneras.  O bien el delincuente utiliza un malware que envía órdenes al cajero, o bien utiliza su propio dispositivo de hardware "caja negra" conectado directamente al cajero, para sacar el dinero del cajero y vaciarlo. Estos ataques sólo pueden llevarse a cabo contra ciertos cajeros automáticos "antiguos" que, debido a sus menores estándares de seguridad, son vulnerables a este tipo de ataques.</a:t>
            </a:r>
            <a:endParaRPr lang="es-ES" sz="10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83</a:t>
            </a:fld>
            <a:endParaRPr lang="es-ES" altLang="en-US"/>
          </a:p>
        </p:txBody>
      </p:sp>
    </p:spTree>
    <p:extLst>
      <p:ext uri="{BB962C8B-B14F-4D97-AF65-F5344CB8AC3E}">
        <p14:creationId xmlns:p14="http://schemas.microsoft.com/office/powerpoint/2010/main" val="32646873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Información sobre la IOCTA 2019</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kern="1200" baseline="0" dirty="0" err="1">
                <a:solidFill>
                  <a:schemeClr val="tx1"/>
                </a:solidFill>
                <a:latin typeface="+mn-lt"/>
              </a:rPr>
              <a:t>Diebold</a:t>
            </a:r>
            <a:r>
              <a:rPr lang="es-ES" sz="1200" b="0" i="0" u="none" strike="noStrike" kern="1200" baseline="0" dirty="0">
                <a:solidFill>
                  <a:schemeClr val="tx1"/>
                </a:solidFill>
                <a:latin typeface="+mn-lt"/>
              </a:rPr>
              <a:t> es un fabricante de cajeros automáticos: su código para el funcionamiento de los cajeros automáticos se ha visto comprometido y ha estado disponible en Internet, por lo que se ha utilizado para cometer robos y fraude</a:t>
            </a:r>
          </a:p>
          <a:p>
            <a:pPr algn="l"/>
            <a:r>
              <a:rPr lang="es-ES" sz="1200" b="0" i="0" u="none" strike="noStrike" kern="1200" baseline="0" dirty="0" err="1">
                <a:solidFill>
                  <a:schemeClr val="tx1"/>
                </a:solidFill>
                <a:latin typeface="+mn-lt"/>
              </a:rPr>
              <a:t>WinPot</a:t>
            </a:r>
            <a:r>
              <a:rPr lang="es-ES" sz="1200" b="0" i="0" u="none" strike="noStrike" kern="1200" baseline="0" dirty="0">
                <a:solidFill>
                  <a:schemeClr val="tx1"/>
                </a:solidFill>
                <a:latin typeface="+mn-lt"/>
              </a:rPr>
              <a:t> y </a:t>
            </a:r>
            <a:r>
              <a:rPr lang="es-ES" sz="1200" b="0" i="0" u="none" strike="noStrike" kern="1200" baseline="0" dirty="0" err="1">
                <a:solidFill>
                  <a:schemeClr val="tx1"/>
                </a:solidFill>
                <a:latin typeface="+mn-lt"/>
              </a:rPr>
              <a:t>Cutlet</a:t>
            </a:r>
            <a:r>
              <a:rPr lang="es-ES" sz="1200" b="0" i="0" u="none" strike="noStrike" kern="1200" baseline="0" dirty="0">
                <a:solidFill>
                  <a:schemeClr val="tx1"/>
                </a:solidFill>
                <a:latin typeface="+mn-lt"/>
              </a:rPr>
              <a:t> </a:t>
            </a:r>
            <a:r>
              <a:rPr lang="es-ES" sz="1200" b="0" i="0" u="none" strike="noStrike" kern="1200" baseline="0" dirty="0" err="1">
                <a:solidFill>
                  <a:schemeClr val="tx1"/>
                </a:solidFill>
                <a:latin typeface="+mn-lt"/>
              </a:rPr>
              <a:t>Maker</a:t>
            </a:r>
            <a:r>
              <a:rPr lang="es-ES" sz="1200" b="0" i="0" u="none" strike="noStrike" kern="1200" baseline="0" dirty="0">
                <a:solidFill>
                  <a:schemeClr val="tx1"/>
                </a:solidFill>
                <a:latin typeface="+mn-lt"/>
              </a:rPr>
              <a:t> son dos piezas de malware diseñadas y desarrolladas para permitir la retirada ilegal de fondos de los cajeros automáticos</a:t>
            </a: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84</a:t>
            </a:fld>
            <a:endParaRPr lang="es-ES" altLang="en-US"/>
          </a:p>
        </p:txBody>
      </p:sp>
    </p:spTree>
    <p:extLst>
      <p:ext uri="{BB962C8B-B14F-4D97-AF65-F5344CB8AC3E}">
        <p14:creationId xmlns:p14="http://schemas.microsoft.com/office/powerpoint/2010/main" val="2586214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3D3D5F"/>
                </a:solidFill>
                <a:latin typeface="Roboto-Light"/>
              </a:rPr>
              <a:t>La extracción de dinero del cajero automático es el tipo de ataque lógico a cajeros automáticos más extendido. Los delincuentes realizan la extracción de dinero de dos maneras. O bien el delincuente utiliza un malware que envía órdenes al cajero, o bien utiliza su propio dispositivo de hardware "caja negra" conectado directamente al cajero, para sacar el dinero del cajero y vaciarlo. Estos ataques sólo pueden llevarse a cabo contra ciertos cajeros automáticos "antiguos" que, debido a sus menores estándares de seguridad, son vulnerables a este tipo de ataques.</a:t>
            </a:r>
            <a:endParaRPr lang="es-ES" sz="10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85</a:t>
            </a:fld>
            <a:endParaRPr lang="es-ES" altLang="en-US"/>
          </a:p>
        </p:txBody>
      </p:sp>
    </p:spTree>
    <p:extLst>
      <p:ext uri="{BB962C8B-B14F-4D97-AF65-F5344CB8AC3E}">
        <p14:creationId xmlns:p14="http://schemas.microsoft.com/office/powerpoint/2010/main" val="26474762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siguientes diapositivas están relacionadas con la Internet oscura. El formador puede explicar el funcionamiento y los conceptos de la Internet oscura a los delegados.</a:t>
            </a:r>
          </a:p>
          <a:p>
            <a:endParaRPr lang="es-ES" dirty="0"/>
          </a:p>
          <a:p>
            <a:r>
              <a:rPr lang="es-ES" dirty="0"/>
              <a:t>Tratar de escribir un guion para ello sería difícil sin llegar a producir prácticamente un libro - por lo que el formador debe tener conocimientos sobre la Internet oscura para poder explicar el tema - que se trata en 5 diapositivas - incluidas las criptomonedas - y con alguna referencia a la IOCTA.</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86</a:t>
            </a:fld>
            <a:endParaRPr lang="es-ES" altLang="en-US"/>
          </a:p>
        </p:txBody>
      </p:sp>
    </p:spTree>
    <p:extLst>
      <p:ext uri="{BB962C8B-B14F-4D97-AF65-F5344CB8AC3E}">
        <p14:creationId xmlns:p14="http://schemas.microsoft.com/office/powerpoint/2010/main" val="23744086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3D3D5F"/>
                </a:solidFill>
                <a:latin typeface="Roboto-Light"/>
              </a:rPr>
              <a:t>Cada año se destaca la volatilidad del ecosistema de Internet oscura. Este sigue siendo el caso y se ha intensificado por la eficaz actividad coordinada de las fuerzas del orden a principios de 2019. Las autoridades emprendieron una acción global contra los vendedores en febrero, y </a:t>
            </a:r>
            <a:r>
              <a:rPr lang="es-ES" sz="1200" b="0" i="0" u="none" strike="noStrike" baseline="0" dirty="0" err="1">
                <a:solidFill>
                  <a:srgbClr val="3D3D5F"/>
                </a:solidFill>
                <a:latin typeface="Roboto-Light"/>
              </a:rPr>
              <a:t>Dream</a:t>
            </a:r>
            <a:r>
              <a:rPr lang="es-ES" sz="1200" b="0" i="0" u="none" strike="noStrike" baseline="0" dirty="0">
                <a:solidFill>
                  <a:srgbClr val="3D3D5F"/>
                </a:solidFill>
                <a:latin typeface="Roboto-Light"/>
              </a:rPr>
              <a:t> </a:t>
            </a:r>
            <a:r>
              <a:rPr lang="es-ES" sz="1200" b="0" i="0" u="none" strike="noStrike" baseline="0" dirty="0" err="1">
                <a:solidFill>
                  <a:srgbClr val="3D3D5F"/>
                </a:solidFill>
                <a:latin typeface="Roboto-Light"/>
              </a:rPr>
              <a:t>Market</a:t>
            </a:r>
            <a:r>
              <a:rPr lang="es-ES" sz="1200" b="0" i="0" u="none" strike="noStrike" baseline="0" dirty="0">
                <a:solidFill>
                  <a:srgbClr val="3D3D5F"/>
                </a:solidFill>
                <a:latin typeface="Roboto-Light"/>
              </a:rPr>
              <a:t>, posiblemente el mayor mercado en ese momento, cerró voluntariamente, después de esto. </a:t>
            </a:r>
          </a:p>
          <a:p>
            <a:pPr algn="l"/>
            <a:r>
              <a:rPr lang="es-ES" sz="1200" b="0" i="0" u="none" strike="noStrike" baseline="0" dirty="0">
                <a:solidFill>
                  <a:srgbClr val="3D3D5F"/>
                </a:solidFill>
                <a:latin typeface="Roboto-Light"/>
              </a:rPr>
              <a:t>Supuestamente, esta medida fue la respuesta a un prolongado y persistente ataque </a:t>
            </a:r>
            <a:r>
              <a:rPr lang="es-ES" sz="1200" b="0" i="0" u="none" strike="noStrike" baseline="0" dirty="0" err="1">
                <a:solidFill>
                  <a:srgbClr val="3D3D5F"/>
                </a:solidFill>
                <a:latin typeface="Roboto-Light"/>
              </a:rPr>
              <a:t>DDoS</a:t>
            </a:r>
            <a:r>
              <a:rPr lang="es-ES" sz="1200" b="0" i="0" u="none" strike="noStrike" baseline="0" dirty="0">
                <a:solidFill>
                  <a:srgbClr val="3D3D5F"/>
                </a:solidFill>
                <a:latin typeface="Roboto-Light"/>
              </a:rPr>
              <a:t>, como se ha comentado anteriormente en la sección 4.4.  Poco después de que </a:t>
            </a:r>
          </a:p>
          <a:p>
            <a:pPr algn="l"/>
            <a:r>
              <a:rPr lang="es-ES" sz="1200" b="0" i="0" u="none" strike="noStrike" baseline="0" dirty="0">
                <a:solidFill>
                  <a:srgbClr val="3D3D5F"/>
                </a:solidFill>
                <a:latin typeface="Roboto-Light"/>
              </a:rPr>
              <a:t>las fuerzas del orden anunciaron el cierre de dos de los principales mercados de la Internet oscura, Wall Street </a:t>
            </a:r>
            <a:r>
              <a:rPr lang="es-ES" sz="1200" b="0" i="0" u="none" strike="noStrike" baseline="0" dirty="0" err="1">
                <a:solidFill>
                  <a:srgbClr val="3D3D5F"/>
                </a:solidFill>
                <a:latin typeface="Roboto-Light"/>
              </a:rPr>
              <a:t>Market</a:t>
            </a:r>
            <a:r>
              <a:rPr lang="es-ES" sz="1200" b="0" i="0" u="none" strike="noStrike" baseline="0" dirty="0">
                <a:solidFill>
                  <a:srgbClr val="3D3D5F"/>
                </a:solidFill>
                <a:latin typeface="Roboto-Light"/>
              </a:rPr>
              <a:t> y Valhalla, seguidos por </a:t>
            </a:r>
            <a:r>
              <a:rPr lang="es-ES" sz="1200" b="0" i="0" u="none" strike="noStrike" baseline="0" dirty="0" err="1">
                <a:solidFill>
                  <a:srgbClr val="3D3D5F"/>
                </a:solidFill>
                <a:latin typeface="Roboto-Light"/>
              </a:rPr>
              <a:t>Bestmixer</a:t>
            </a:r>
            <a:r>
              <a:rPr lang="es-ES" sz="1200" b="0" i="0" u="none" strike="noStrike" baseline="0" dirty="0">
                <a:solidFill>
                  <a:srgbClr val="3D3D5F"/>
                </a:solidFill>
                <a:latin typeface="Roboto-Light"/>
              </a:rPr>
              <a:t>, el servicio de mezclado de criptomonedas </a:t>
            </a:r>
          </a:p>
          <a:p>
            <a:pPr algn="l"/>
            <a:r>
              <a:rPr lang="es-ES" sz="1200" b="0" i="0" u="none" strike="noStrike" baseline="0" dirty="0">
                <a:solidFill>
                  <a:srgbClr val="3D3D5F"/>
                </a:solidFill>
                <a:latin typeface="Roboto-Light"/>
              </a:rPr>
              <a:t>alojado en parte en la Internet oscura</a:t>
            </a:r>
            <a:endParaRPr lang="es-ES" sz="10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87</a:t>
            </a:fld>
            <a:endParaRPr lang="es-ES" altLang="en-US"/>
          </a:p>
        </p:txBody>
      </p:sp>
    </p:spTree>
    <p:extLst>
      <p:ext uri="{BB962C8B-B14F-4D97-AF65-F5344CB8AC3E}">
        <p14:creationId xmlns:p14="http://schemas.microsoft.com/office/powerpoint/2010/main" val="526681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latin typeface="+mn-lt"/>
              </a:rPr>
              <a:t>Información sobre la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88</a:t>
            </a:fld>
            <a:endParaRPr lang="es-ES" altLang="en-US"/>
          </a:p>
        </p:txBody>
      </p:sp>
    </p:spTree>
    <p:extLst>
      <p:ext uri="{BB962C8B-B14F-4D97-AF65-F5344CB8AC3E}">
        <p14:creationId xmlns:p14="http://schemas.microsoft.com/office/powerpoint/2010/main" val="36669428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kern="1200" baseline="0" dirty="0">
              <a:solidFill>
                <a:schemeClr val="tx1"/>
              </a:solidFill>
              <a:latin typeface="+mn-lt"/>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latin typeface="+mn-lt"/>
              </a:rPr>
              <a:t>Información sobre la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89</a:t>
            </a:fld>
            <a:endParaRPr lang="es-ES" altLang="en-US"/>
          </a:p>
        </p:txBody>
      </p:sp>
    </p:spTree>
    <p:extLst>
      <p:ext uri="{BB962C8B-B14F-4D97-AF65-F5344CB8AC3E}">
        <p14:creationId xmlns:p14="http://schemas.microsoft.com/office/powerpoint/2010/main" val="2197600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Información sobre la IOCTA 2019</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b="0" i="0" dirty="0">
                <a:solidFill>
                  <a:srgbClr val="111111"/>
                </a:solidFill>
                <a:effectLst/>
                <a:latin typeface="SourceSansPro"/>
              </a:rPr>
              <a:t>Aunque la privacidad es un aspecto muy deseado en el mundo virtual, conlleva los peligros de un gran elemento criminal. Los operadores de criptodivisas tienen que defenderse de numerosos intentos de secuestro por parte de participantes malintencionados. Las fuerzas del orden y los reguladores también son más propensos a investigar a las personas que realizan grandes transacciones. Aunque el Bitcoin sigue siendo la opción más popular, está </a:t>
            </a:r>
            <a:r>
              <a:rPr lang="es-ES" b="0" i="0" u="sng" dirty="0">
                <a:solidFill>
                  <a:srgbClr val="2C40D0"/>
                </a:solidFill>
                <a:effectLst/>
                <a:latin typeface="SourceSansPro"/>
                <a:hlinkClick r:id="rId3"/>
              </a:rPr>
              <a:t>constantemente en el punto de mira</a:t>
            </a:r>
            <a:r>
              <a:rPr lang="es-ES" b="0" i="0" dirty="0">
                <a:solidFill>
                  <a:srgbClr val="111111"/>
                </a:solidFill>
                <a:effectLst/>
                <a:latin typeface="SourceSansPro"/>
              </a:rPr>
              <a:t> de los organismos gubernamentales. Se han vuelto bastante buenos en el rastreo de las transacciones de Bitcoin, lo que crea un fuerte incentivo para cambiar a criptodivisas más privadas.</a:t>
            </a:r>
            <a:endParaRPr lang="es-ES" sz="12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90</a:t>
            </a:fld>
            <a:endParaRPr lang="es-ES" altLang="en-US"/>
          </a:p>
        </p:txBody>
      </p:sp>
    </p:spTree>
    <p:extLst>
      <p:ext uri="{BB962C8B-B14F-4D97-AF65-F5344CB8AC3E}">
        <p14:creationId xmlns:p14="http://schemas.microsoft.com/office/powerpoint/2010/main" val="34093696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Información sobre la IOCTA 2019</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kern="1200" baseline="0" dirty="0">
                <a:solidFill>
                  <a:schemeClr val="tx1"/>
                </a:solidFill>
                <a:latin typeface="+mn-lt"/>
              </a:rPr>
              <a:t>Los mercados están constantemente en el punto de mira de las fuerzas del orden, que intentan eliminarlos y detener/enjuiciar a las personas que los dirigen.</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kern="1200" baseline="0" dirty="0" err="1">
                <a:solidFill>
                  <a:schemeClr val="tx1"/>
                </a:solidFill>
                <a:latin typeface="+mn-lt"/>
              </a:rPr>
              <a:t>Silk</a:t>
            </a:r>
            <a:r>
              <a:rPr lang="es-ES" sz="1200" b="0" i="0" u="none" strike="noStrike" kern="1200" baseline="0" dirty="0">
                <a:solidFill>
                  <a:schemeClr val="tx1"/>
                </a:solidFill>
                <a:latin typeface="+mn-lt"/>
              </a:rPr>
              <a:t> Road fue el primero de estos mercados negros que adquirió relevancia internacional, iniciado en 2011 y cerrado dos años después (2013) por el FBI. El sitio era más conocido por el tráfico de drogas. Fue iniciado por Ross Ulbricht - </a:t>
            </a:r>
            <a:r>
              <a:rPr lang="es-ES" sz="1200" b="0" i="0" u="none" strike="noStrike" kern="1200" baseline="0" dirty="0" err="1">
                <a:solidFill>
                  <a:schemeClr val="tx1"/>
                </a:solidFill>
                <a:latin typeface="+mn-lt"/>
              </a:rPr>
              <a:t>Dread</a:t>
            </a:r>
            <a:r>
              <a:rPr lang="es-ES" sz="1200" b="0" i="0" u="none" strike="noStrike" kern="1200" baseline="0" dirty="0">
                <a:solidFill>
                  <a:schemeClr val="tx1"/>
                </a:solidFill>
                <a:latin typeface="+mn-lt"/>
              </a:rPr>
              <a:t> </a:t>
            </a:r>
            <a:r>
              <a:rPr lang="es-ES" sz="1200" b="0" i="0" u="none" strike="noStrike" kern="1200" baseline="0" dirty="0" err="1">
                <a:solidFill>
                  <a:schemeClr val="tx1"/>
                </a:solidFill>
                <a:latin typeface="+mn-lt"/>
              </a:rPr>
              <a:t>Pirate</a:t>
            </a:r>
            <a:r>
              <a:rPr lang="es-ES" sz="1200" b="0" i="0" u="none" strike="noStrike" kern="1200" baseline="0" dirty="0">
                <a:solidFill>
                  <a:schemeClr val="tx1"/>
                </a:solidFill>
                <a:latin typeface="+mn-lt"/>
              </a:rPr>
              <a:t> Roberts. Ulbricht fue condenado a cadena perpetua sin posibilidad de libertad condicional.</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b="0" i="0" dirty="0">
                <a:solidFill>
                  <a:srgbClr val="202122"/>
                </a:solidFill>
                <a:effectLst/>
                <a:latin typeface="Arial" panose="020B0604020202020204" pitchFamily="34" charset="0"/>
              </a:rPr>
              <a:t>Mientras estuvo en funcionamiento, </a:t>
            </a:r>
            <a:r>
              <a:rPr lang="es-ES" b="0" i="0" dirty="0" err="1">
                <a:solidFill>
                  <a:srgbClr val="202122"/>
                </a:solidFill>
                <a:effectLst/>
                <a:latin typeface="Arial" panose="020B0604020202020204" pitchFamily="34" charset="0"/>
              </a:rPr>
              <a:t>Silk</a:t>
            </a:r>
            <a:r>
              <a:rPr lang="es-ES" b="0" i="0" dirty="0">
                <a:solidFill>
                  <a:srgbClr val="202122"/>
                </a:solidFill>
                <a:effectLst/>
                <a:latin typeface="Arial" panose="020B0604020202020204" pitchFamily="34" charset="0"/>
              </a:rPr>
              <a:t> Road fue utilizada por miles de traficantes de drogas y otros vendedores ilegales para distribuir cientos de kilogramos de drogas ilegales y otros bienes y servicios ilícitos a más de 100.000 compradores, y para blanquear cientos de millones de dólares procedentes de estas transacciones ilícitas.</a:t>
            </a:r>
            <a:r>
              <a:rPr lang="es-ES" sz="1200" b="0" i="0" u="none" strike="noStrike" kern="1200" baseline="0" dirty="0">
                <a:solidFill>
                  <a:schemeClr val="tx1"/>
                </a:solidFill>
                <a:effectLst/>
                <a:latin typeface="+mn-lt"/>
              </a:rPr>
              <a:t>.</a:t>
            </a:r>
          </a:p>
          <a:p>
            <a:pPr algn="l"/>
            <a:endParaRPr lang="es-ES" sz="1200" b="0" i="0" u="none" strike="noStrike" kern="1200" baseline="0" dirty="0">
              <a:solidFill>
                <a:schemeClr val="tx1"/>
              </a:solidFill>
              <a:effectLst/>
              <a:latin typeface="+mn-lt"/>
              <a:ea typeface="MS PGothic" pitchFamily="34" charset="-128"/>
              <a:cs typeface="ＭＳ Ｐゴシック" charset="0"/>
            </a:endParaRPr>
          </a:p>
          <a:p>
            <a:pPr algn="l"/>
            <a:r>
              <a:rPr lang="es-ES" sz="1200" b="0" i="0" u="none" strike="noStrike" kern="1200" baseline="0" dirty="0">
                <a:solidFill>
                  <a:schemeClr val="tx1"/>
                </a:solidFill>
                <a:effectLst/>
                <a:latin typeface="+mn-lt"/>
              </a:rPr>
              <a:t> </a:t>
            </a:r>
            <a:r>
              <a:rPr lang="es-ES" sz="1200" b="0" i="0" u="none" strike="noStrike" kern="1200" baseline="0" dirty="0" err="1">
                <a:solidFill>
                  <a:schemeClr val="tx1"/>
                </a:solidFill>
                <a:effectLst/>
                <a:latin typeface="+mn-lt"/>
              </a:rPr>
              <a:t>Silk</a:t>
            </a:r>
            <a:r>
              <a:rPr lang="es-ES" sz="1200" b="0" i="0" u="none" strike="noStrike" kern="1200" baseline="0" dirty="0">
                <a:solidFill>
                  <a:schemeClr val="tx1"/>
                </a:solidFill>
                <a:effectLst/>
                <a:latin typeface="+mn-lt"/>
              </a:rPr>
              <a:t> Road 2 y </a:t>
            </a:r>
            <a:r>
              <a:rPr lang="es-ES" sz="1200" b="0" i="0" u="none" strike="noStrike" kern="1200" baseline="0" dirty="0" err="1">
                <a:solidFill>
                  <a:schemeClr val="tx1"/>
                </a:solidFill>
                <a:effectLst/>
                <a:latin typeface="+mn-lt"/>
              </a:rPr>
              <a:t>Silk</a:t>
            </a:r>
            <a:r>
              <a:rPr lang="es-ES" sz="1200" b="0" i="0" u="none" strike="noStrike" kern="1200" baseline="0" dirty="0">
                <a:solidFill>
                  <a:schemeClr val="tx1"/>
                </a:solidFill>
                <a:effectLst/>
                <a:latin typeface="+mn-lt"/>
              </a:rPr>
              <a:t> Road 3 han existido y luego han sido cerrados o clausurados por pérdida de fondos. Muchos mercados cierran voluntariamente, sobre todo si se dan cuenta de que pueden estar actuando las fuerzas del orden en su zona.</a:t>
            </a:r>
          </a:p>
          <a:p>
            <a:pPr algn="l"/>
            <a:endParaRPr lang="es-ES" sz="1200" b="0" i="0" u="none" strike="noStrike" kern="1200" baseline="0" dirty="0">
              <a:solidFill>
                <a:schemeClr val="tx1"/>
              </a:solidFill>
              <a:effectLst/>
              <a:latin typeface="+mn-lt"/>
              <a:ea typeface="MS PGothic" pitchFamily="34" charset="-128"/>
              <a:cs typeface="ＭＳ Ｐゴシック" charset="0"/>
            </a:endParaRPr>
          </a:p>
          <a:p>
            <a:pPr algn="l"/>
            <a:r>
              <a:rPr lang="es-ES" sz="1200" b="0" i="0" u="none" strike="noStrike" kern="1200" baseline="0" dirty="0">
                <a:solidFill>
                  <a:schemeClr val="tx1"/>
                </a:solidFill>
                <a:effectLst/>
                <a:latin typeface="+mn-lt"/>
              </a:rPr>
              <a:t>La imagen de la derecha es un informe reciente de la acción contra los mercados. </a:t>
            </a:r>
            <a:endParaRPr lang="es-ES" sz="12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91</a:t>
            </a:fld>
            <a:endParaRPr lang="es-ES" altLang="en-US"/>
          </a:p>
        </p:txBody>
      </p:sp>
    </p:spTree>
    <p:extLst>
      <p:ext uri="{BB962C8B-B14F-4D97-AF65-F5344CB8AC3E}">
        <p14:creationId xmlns:p14="http://schemas.microsoft.com/office/powerpoint/2010/main" val="28272047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92</a:t>
            </a:fld>
            <a:endParaRPr lang="es-ES" altLang="en-US"/>
          </a:p>
        </p:txBody>
      </p:sp>
    </p:spTree>
    <p:extLst>
      <p:ext uri="{BB962C8B-B14F-4D97-AF65-F5344CB8AC3E}">
        <p14:creationId xmlns:p14="http://schemas.microsoft.com/office/powerpoint/2010/main" val="67222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dirty="0"/>
              <a:t>Una sociedad de la información es una sociedad en la que la creación, distribución, uso, integración y manipulación de la información es una actividad económica, política y cultural importante. Sus principales impulsores son las tecnologías digitales de la información y la comunicación, que han dado lugar a una explosión de información y están cambiando profundamente todos los aspectos de la organización social, incluyendo la economía, la educación, la salud, la guerra, el gobierno y la democracia. Las personas que tienen los medios para participar en esta forma de sociedad se denominan a veces ciudadanos digitales. Esta es una de las muchas docenas de etiquetas que se han identificado para sugerir que los seres humanos están entrando en una nueva fase de la sociedad. (</a:t>
            </a:r>
            <a:r>
              <a:rPr lang="es-ES" altLang="en-US" i="1" dirty="0"/>
              <a:t>Hilbert, M. (2015). Digital </a:t>
            </a:r>
            <a:r>
              <a:rPr lang="es-ES" altLang="en-US" i="1" dirty="0" err="1"/>
              <a:t>Technology</a:t>
            </a:r>
            <a:r>
              <a:rPr lang="es-ES" altLang="en-US" i="1" dirty="0"/>
              <a:t> and Social Change, </a:t>
            </a:r>
            <a:r>
              <a:rPr lang="es-ES" altLang="en-US" i="1" dirty="0" err="1"/>
              <a:t>Beniger</a:t>
            </a:r>
            <a:r>
              <a:rPr lang="es-ES" altLang="en-US" i="1" dirty="0"/>
              <a:t>, James R. (1986). </a:t>
            </a:r>
            <a:r>
              <a:rPr lang="es-ES" altLang="en-US" i="1" dirty="0" err="1"/>
              <a:t>The</a:t>
            </a:r>
            <a:r>
              <a:rPr lang="es-ES" altLang="en-US" i="1" dirty="0"/>
              <a:t> Control </a:t>
            </a:r>
            <a:r>
              <a:rPr lang="es-ES" altLang="en-US" i="1" dirty="0" err="1"/>
              <a:t>Revolution</a:t>
            </a:r>
            <a:r>
              <a:rPr lang="es-ES" altLang="en-US" i="1" dirty="0"/>
              <a:t>: </a:t>
            </a:r>
            <a:r>
              <a:rPr lang="es-ES" altLang="en-US" i="1" dirty="0" err="1"/>
              <a:t>Technological</a:t>
            </a:r>
            <a:r>
              <a:rPr lang="es-ES" altLang="en-US" i="1" dirty="0"/>
              <a:t> and </a:t>
            </a:r>
            <a:r>
              <a:rPr lang="es-ES" altLang="en-US" i="1" dirty="0" err="1"/>
              <a:t>Economic</a:t>
            </a:r>
            <a:r>
              <a:rPr lang="es-ES" altLang="en-US" i="1" dirty="0"/>
              <a:t> </a:t>
            </a:r>
            <a:r>
              <a:rPr lang="es-ES" altLang="en-US" i="1" dirty="0" err="1"/>
              <a:t>Origins</a:t>
            </a:r>
            <a:r>
              <a:rPr lang="es-ES" altLang="en-US" i="1" dirty="0"/>
              <a:t> </a:t>
            </a:r>
            <a:r>
              <a:rPr lang="es-ES" altLang="en-US" i="1" dirty="0" err="1"/>
              <a:t>of</a:t>
            </a:r>
            <a:r>
              <a:rPr lang="es-ES" altLang="en-US" i="1" dirty="0"/>
              <a:t> </a:t>
            </a:r>
            <a:r>
              <a:rPr lang="es-ES" altLang="en-US" i="1" dirty="0" err="1"/>
              <a:t>the</a:t>
            </a:r>
            <a:r>
              <a:rPr lang="es-ES" altLang="en-US" i="1" dirty="0"/>
              <a:t> </a:t>
            </a:r>
            <a:r>
              <a:rPr lang="es-ES" altLang="en-US" i="1" dirty="0" err="1"/>
              <a:t>Information</a:t>
            </a:r>
            <a:r>
              <a:rPr lang="es-ES" altLang="en-US" i="1" dirty="0"/>
              <a:t> </a:t>
            </a:r>
            <a:r>
              <a:rPr lang="es-ES" altLang="en-US" i="1" dirty="0" err="1"/>
              <a:t>Society</a:t>
            </a:r>
            <a:r>
              <a:rPr lang="es-ES" dirty="0"/>
              <a:t>).</a:t>
            </a:r>
            <a:endParaRPr lang="es-ES" alt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s-ES" altLang="en-US"/>
          </a:p>
        </p:txBody>
      </p:sp>
    </p:spTree>
    <p:extLst>
      <p:ext uri="{BB962C8B-B14F-4D97-AF65-F5344CB8AC3E}">
        <p14:creationId xmlns:p14="http://schemas.microsoft.com/office/powerpoint/2010/main" val="12415738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000" kern="1200" dirty="0">
                <a:solidFill>
                  <a:schemeClr val="tx1"/>
                </a:solidFill>
                <a:latin typeface="+mn-lt"/>
              </a:rPr>
              <a:t>Información sobre la IOCTA 2019</a:t>
            </a:r>
          </a:p>
          <a:p>
            <a:pPr algn="l"/>
            <a:endParaRPr lang="es-ES" sz="10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baseline="0" dirty="0">
                <a:solidFill>
                  <a:srgbClr val="3D3D5F"/>
                </a:solidFill>
                <a:latin typeface="Roboto-Light"/>
              </a:rPr>
              <a:t>Ante la pérdida de su proyecto de construcción estatal y las actitudes cada vez más hostiles hacia su maquinaria de propaganda en línea, ISIS continúa reconfigurando sus tácticas para seguir siendo relevante en línea.  A pesar de la intensificación de las campañas de desmantelamiento en 2018 por parte de las fuerzas de seguridad y de las plataformas de medios</a:t>
            </a:r>
          </a:p>
          <a:p>
            <a:pPr algn="l"/>
            <a:r>
              <a:rPr lang="es-ES" sz="1200" b="0" i="0" u="none" strike="noStrike" baseline="0" dirty="0">
                <a:solidFill>
                  <a:srgbClr val="3D3D5F"/>
                </a:solidFill>
                <a:latin typeface="Roboto-Light"/>
              </a:rPr>
              <a:t>sociales, incluida Telegram, el grupo sigue presumiendo de una infraestructura en línea muy diversificada para la difusión de su propaganda y persiste en la publicación en una amplia gama de medios de comunicación y sitios de intercambio de archivos, especialmente en plataformas más pequeñas con una capacidad reducida de acciones disruptivas</a:t>
            </a:r>
          </a:p>
          <a:p>
            <a:pPr algn="l"/>
            <a:endParaRPr lang="es-ES" sz="1200" b="0" i="0" u="none" strike="noStrike" kern="1200" baseline="0" dirty="0">
              <a:solidFill>
                <a:srgbClr val="3D3D5F"/>
              </a:solidFill>
              <a:latin typeface="Roboto-Light"/>
              <a:ea typeface="MS PGothic" pitchFamily="34" charset="-128"/>
              <a:cs typeface="ＭＳ Ｐゴシック" charset="0"/>
            </a:endParaRPr>
          </a:p>
          <a:p>
            <a:pPr algn="l"/>
            <a:r>
              <a:rPr lang="es-ES" sz="1200" b="0" i="0" u="none" strike="noStrike" baseline="0" dirty="0">
                <a:solidFill>
                  <a:srgbClr val="3D3D5F"/>
                </a:solidFill>
                <a:latin typeface="Roboto-Light"/>
              </a:rPr>
              <a:t>Los medios de comunicación favorables al ISIS, como la </a:t>
            </a:r>
            <a:r>
              <a:rPr lang="es-ES" sz="1200" b="0" i="1" u="none" strike="noStrike" baseline="0" dirty="0">
                <a:solidFill>
                  <a:srgbClr val="3D3D5F"/>
                </a:solidFill>
                <a:latin typeface="Roboto-Light"/>
              </a:rPr>
              <a:t>Fundación al-</a:t>
            </a:r>
            <a:r>
              <a:rPr lang="es-ES" sz="1200" b="0" i="1" u="none" strike="noStrike" baseline="0" dirty="0" err="1">
                <a:solidFill>
                  <a:srgbClr val="3D3D5F"/>
                </a:solidFill>
                <a:latin typeface="Roboto-Light"/>
              </a:rPr>
              <a:t>Saqri</a:t>
            </a:r>
            <a:r>
              <a:rPr lang="es-ES" sz="1200" b="0" i="1" u="none" strike="noStrike" baseline="0" dirty="0">
                <a:solidFill>
                  <a:srgbClr val="3D3D5F"/>
                </a:solidFill>
                <a:latin typeface="Roboto-Light"/>
              </a:rPr>
              <a:t> para las Ciencias Militares</a:t>
            </a:r>
            <a:r>
              <a:rPr lang="es-ES" sz="1200" b="0" i="0" u="none" strike="noStrike" baseline="0" dirty="0">
                <a:solidFill>
                  <a:srgbClr val="3D3D5F"/>
                </a:solidFill>
                <a:latin typeface="Roboto-Light"/>
              </a:rPr>
              <a:t>, la </a:t>
            </a:r>
            <a:r>
              <a:rPr lang="es-ES" sz="1200" b="0" i="1" u="none" strike="noStrike" baseline="0" dirty="0" err="1">
                <a:solidFill>
                  <a:srgbClr val="3D3D5F"/>
                </a:solidFill>
                <a:latin typeface="Roboto-Light"/>
              </a:rPr>
              <a:t>Horizons</a:t>
            </a:r>
            <a:r>
              <a:rPr lang="es-ES" sz="1200" b="0" i="1" u="none" strike="noStrike" baseline="0" dirty="0">
                <a:solidFill>
                  <a:srgbClr val="3D3D5F"/>
                </a:solidFill>
                <a:latin typeface="Roboto-Light"/>
              </a:rPr>
              <a:t> Electronic </a:t>
            </a:r>
            <a:r>
              <a:rPr lang="es-ES" sz="1200" b="0" i="1" u="none" strike="noStrike" baseline="0" dirty="0" err="1">
                <a:solidFill>
                  <a:srgbClr val="3D3D5F"/>
                </a:solidFill>
                <a:latin typeface="Roboto-Light"/>
              </a:rPr>
              <a:t>Foundation</a:t>
            </a:r>
            <a:r>
              <a:rPr lang="es-ES" sz="1200" b="0" i="0" u="none" strike="noStrike" baseline="0" dirty="0">
                <a:solidFill>
                  <a:srgbClr val="3D3D5F"/>
                </a:solidFill>
                <a:latin typeface="Roboto-Light"/>
              </a:rPr>
              <a:t> y el </a:t>
            </a:r>
            <a:r>
              <a:rPr lang="es-ES" sz="1200" b="0" i="1" u="none" strike="noStrike" baseline="0" dirty="0">
                <a:solidFill>
                  <a:srgbClr val="3D3D5F"/>
                </a:solidFill>
                <a:latin typeface="Roboto-Light"/>
              </a:rPr>
              <a:t>Ciber Califato Unido</a:t>
            </a:r>
            <a:r>
              <a:rPr lang="es-ES" sz="1200" b="0" i="0" u="none" strike="noStrike" baseline="0" dirty="0">
                <a:solidFill>
                  <a:srgbClr val="3D3D5F"/>
                </a:solidFill>
                <a:latin typeface="Roboto-Light"/>
              </a:rPr>
              <a:t>, se </a:t>
            </a:r>
          </a:p>
          <a:p>
            <a:pPr algn="l"/>
            <a:r>
              <a:rPr lang="es-ES" sz="1200" b="0" i="0" u="none" strike="noStrike" baseline="0" dirty="0">
                <a:solidFill>
                  <a:srgbClr val="3D3D5F"/>
                </a:solidFill>
                <a:latin typeface="Roboto-Light"/>
              </a:rPr>
              <a:t>volvieron más prolíficos a la hora de proporcionar directrices sobre seguridad cibernética y operativa. Las instrucciones iban desde sugerir navegadores seguros y aplicaciones orientadas a la privacidad hasta promover el uso del navegador Tor y las plataformas descentralizadas. Estos medios no oficiales, pero cada vez más especializados</a:t>
            </a:r>
          </a:p>
          <a:p>
            <a:pPr algn="l"/>
            <a:r>
              <a:rPr lang="es-ES" sz="1200" b="0" i="0" u="none" strike="noStrike" baseline="0" dirty="0">
                <a:solidFill>
                  <a:srgbClr val="3D3D5F"/>
                </a:solidFill>
                <a:latin typeface="Roboto-Light"/>
              </a:rPr>
              <a:t>también ofrecían consejos sobre cómo eludir la suspensión de cuentas, con sugerencias que incluían el uso de nombres de canales y fotos de </a:t>
            </a:r>
          </a:p>
          <a:p>
            <a:pPr algn="l"/>
            <a:r>
              <a:rPr lang="es-ES" sz="1200" b="0" i="0" u="none" strike="noStrike" baseline="0" dirty="0">
                <a:solidFill>
                  <a:srgbClr val="3D3D5F"/>
                </a:solidFill>
                <a:latin typeface="Roboto-Light"/>
              </a:rPr>
              <a:t>perfil que no pudieran asociarse con el ISIS</a:t>
            </a:r>
            <a:endParaRPr lang="es-ES" sz="10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93</a:t>
            </a:fld>
            <a:endParaRPr lang="es-ES" altLang="en-US"/>
          </a:p>
        </p:txBody>
      </p:sp>
    </p:spTree>
    <p:extLst>
      <p:ext uri="{BB962C8B-B14F-4D97-AF65-F5344CB8AC3E}">
        <p14:creationId xmlns:p14="http://schemas.microsoft.com/office/powerpoint/2010/main" val="24162597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Información sobre la IOCTA 2019</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b="0" i="0" dirty="0">
                <a:solidFill>
                  <a:srgbClr val="111111"/>
                </a:solidFill>
                <a:effectLst/>
                <a:latin typeface="SourceSansPro"/>
              </a:rPr>
              <a:t>Uno de los incidentes más recientes y de mayor repercusión fue el de los atentados de Christchurch, que tuvo mucha resonancia en Internet.</a:t>
            </a:r>
          </a:p>
          <a:p>
            <a:pPr algn="l"/>
            <a:endParaRPr lang="es-ES" sz="1200" b="0" i="0" u="none" strike="noStrike" kern="1200" baseline="0" dirty="0">
              <a:solidFill>
                <a:srgbClr val="111111"/>
              </a:solidFill>
              <a:effectLst/>
              <a:latin typeface="SourceSansPro"/>
              <a:ea typeface="MS PGothic" pitchFamily="34" charset="-128"/>
              <a:cs typeface="ＭＳ Ｐゴシック" charset="0"/>
            </a:endParaRPr>
          </a:p>
          <a:p>
            <a:pPr algn="l"/>
            <a:r>
              <a:rPr lang="es-ES" sz="1200" b="0" i="0" u="none" strike="noStrike" kern="1200" baseline="0" dirty="0">
                <a:solidFill>
                  <a:srgbClr val="111111"/>
                </a:solidFill>
                <a:effectLst/>
                <a:latin typeface="SourceSansPro"/>
              </a:rPr>
              <a:t>Aunque se trataba de un esfuerzo por publicitar la acción, muchas organizaciones terroristas utilizan la tecnología para ocultar y cifrar sus mensajes para sus seguidores y militantes.</a:t>
            </a:r>
            <a:endParaRPr lang="es-ES" sz="12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94</a:t>
            </a:fld>
            <a:endParaRPr lang="es-ES" altLang="en-US"/>
          </a:p>
        </p:txBody>
      </p:sp>
    </p:spTree>
    <p:extLst>
      <p:ext uri="{BB962C8B-B14F-4D97-AF65-F5344CB8AC3E}">
        <p14:creationId xmlns:p14="http://schemas.microsoft.com/office/powerpoint/2010/main" val="16400882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latin typeface="+mn-lt"/>
              </a:rPr>
              <a:t>Información sobre la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95</a:t>
            </a:fld>
            <a:endParaRPr lang="es-ES" altLang="en-US"/>
          </a:p>
        </p:txBody>
      </p:sp>
    </p:spTree>
    <p:extLst>
      <p:ext uri="{BB962C8B-B14F-4D97-AF65-F5344CB8AC3E}">
        <p14:creationId xmlns:p14="http://schemas.microsoft.com/office/powerpoint/2010/main" val="3628536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IOCTA 2019</a:t>
            </a:r>
          </a:p>
          <a:p>
            <a:pPr algn="l"/>
            <a:r>
              <a:rPr lang="es-ES" sz="1200" b="0" i="0" u="none" strike="noStrike" baseline="0" dirty="0">
                <a:solidFill>
                  <a:srgbClr val="3B4E61"/>
                </a:solidFill>
                <a:latin typeface="RobotoMono-Regular"/>
              </a:rPr>
              <a:t>Los factores delictivos transversales son aquellos que afectan, facilitan o contribuyen de alguna manera a múltiples áreas delictivas, pero que no son necesariamente delictivos en sí mismos</a:t>
            </a:r>
            <a:endParaRPr lang="es-ES" dirty="0"/>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96</a:t>
            </a:fld>
            <a:endParaRPr lang="es-ES" altLang="en-US"/>
          </a:p>
        </p:txBody>
      </p:sp>
    </p:spTree>
    <p:extLst>
      <p:ext uri="{BB962C8B-B14F-4D97-AF65-F5344CB8AC3E}">
        <p14:creationId xmlns:p14="http://schemas.microsoft.com/office/powerpoint/2010/main" val="33610616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kern="1200" dirty="0">
                <a:solidFill>
                  <a:schemeClr val="tx1"/>
                </a:solidFill>
                <a:latin typeface="+mn-lt"/>
              </a:rPr>
              <a:t>Información sobre la IOCTA 2019</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sz="1800" b="0" i="0" u="none" strike="noStrike" baseline="0" dirty="0">
                <a:solidFill>
                  <a:srgbClr val="3D3D5F"/>
                </a:solidFill>
                <a:latin typeface="Roboto-Light"/>
              </a:rPr>
              <a:t>Los autores utilizaban principalmente el phishing para obtener credenciales bancarias personales, datos de tarjetas de pago u otras credenciales de acceso. Los delincuentes venden estos datos en mercados clandestinos o los utilizan directamente para cometer fraudes.</a:t>
            </a:r>
          </a:p>
          <a:p>
            <a:pPr algn="l"/>
            <a:endParaRPr lang="es-ES" sz="1800" b="0" i="0" u="none" strike="noStrike" kern="1200" baseline="0" dirty="0">
              <a:solidFill>
                <a:srgbClr val="3D3D5F"/>
              </a:solidFill>
              <a:latin typeface="Roboto-Light"/>
              <a:ea typeface="MS PGothic" pitchFamily="34" charset="-128"/>
              <a:cs typeface="ＭＳ Ｐゴシック" charset="0"/>
            </a:endParaRPr>
          </a:p>
          <a:p>
            <a:pPr algn="l"/>
            <a:r>
              <a:rPr lang="es-ES" sz="1200" b="0" i="0" u="none" strike="noStrike" kern="1200" baseline="0" dirty="0">
                <a:solidFill>
                  <a:schemeClr val="tx1"/>
                </a:solidFill>
                <a:latin typeface="+mn-lt"/>
              </a:rPr>
              <a:t>Las mulas se utilizan para apoyar todos los aspectos de la delincuencia financiera y cibernética. Se refiere a la ciberdelincuencia y al fraude en los pagos no monetarios. Personas pagadas para mover los fondos ilegales y "limpiarlos" en los sistemas monetarios normales</a:t>
            </a:r>
          </a:p>
          <a:p>
            <a:pPr algn="l"/>
            <a:endParaRPr lang="es-ES" sz="1200" b="0" i="0" u="none" strike="noStrike" kern="1200" baseline="0" dirty="0">
              <a:solidFill>
                <a:schemeClr val="tx1"/>
              </a:solidFill>
              <a:latin typeface="+mn-lt"/>
              <a:ea typeface="MS PGothic" pitchFamily="34" charset="-128"/>
              <a:cs typeface="ＭＳ Ｐゴシック" charset="0"/>
            </a:endParaRPr>
          </a:p>
          <a:p>
            <a:pPr algn="l"/>
            <a:r>
              <a:rPr lang="es-ES" sz="1200" b="0" i="0" u="none" strike="noStrike" kern="1200" baseline="0" dirty="0">
                <a:solidFill>
                  <a:schemeClr val="tx1"/>
                </a:solidFill>
                <a:latin typeface="+mn-lt"/>
              </a:rPr>
              <a:t>Criptodivisas: ya se ha mencionado en esta sección, pero se incluye para completarla</a:t>
            </a: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97</a:t>
            </a:fld>
            <a:endParaRPr lang="es-ES" altLang="en-US"/>
          </a:p>
        </p:txBody>
      </p:sp>
    </p:spTree>
    <p:extLst>
      <p:ext uri="{BB962C8B-B14F-4D97-AF65-F5344CB8AC3E}">
        <p14:creationId xmlns:p14="http://schemas.microsoft.com/office/powerpoint/2010/main" val="31528673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98</a:t>
            </a:fld>
            <a:endParaRPr lang="es-ES" altLang="en-US"/>
          </a:p>
        </p:txBody>
      </p:sp>
    </p:spTree>
    <p:extLst>
      <p:ext uri="{BB962C8B-B14F-4D97-AF65-F5344CB8AC3E}">
        <p14:creationId xmlns:p14="http://schemas.microsoft.com/office/powerpoint/2010/main" val="27895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endParaRPr lang="en-GB" sz="3600" dirty="0"/>
          </a:p>
        </p:txBody>
      </p:sp>
    </p:spTree>
    <p:extLst>
      <p:ext uri="{BB962C8B-B14F-4D97-AF65-F5344CB8AC3E}">
        <p14:creationId xmlns:p14="http://schemas.microsoft.com/office/powerpoint/2010/main" val="23800993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SPAM es un problema ampliamente extendido. Consiste en la difusión de mensajes de correo electrónico no solicitados que se envían por millones. Quienes reciben estos mensajes no pueden evitarlo. A veces, los mensajes sólo tienen fines de marketing. Pero a menudo son vectores para que el malware infecte los ordenadores. </a:t>
            </a:r>
            <a:endParaRPr lang="es-ES" altLang="en-US" dirty="0"/>
          </a:p>
          <a:p>
            <a:r>
              <a:rPr lang="es-ES" dirty="0"/>
              <a:t> </a:t>
            </a:r>
            <a:endParaRPr lang="es-ES" altLang="en-US" dirty="0"/>
          </a:p>
          <a:p>
            <a:r>
              <a:rPr lang="es-ES" dirty="0"/>
              <a:t>Normalmente, el remitente es alguien que la víctima no conoce y a quien no pidió ni autorizó el envío de mensajes.</a:t>
            </a:r>
          </a:p>
          <a:p>
            <a:endParaRPr lang="es-ES" altLang="en-US" dirty="0"/>
          </a:p>
          <a:p>
            <a:r>
              <a:rPr lang="es-ES" dirty="0"/>
              <a:t>El Comité del Convenio sobre la Ciberdelincuencia (T-CY) publicó la Nota de orientación núm. 8 sobre el SPAM: https://rm.coe.int/CoERMPublicCommonSearchServices/DisplayDCTMContent?documentId=09000016802e7268</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102</a:t>
            </a:fld>
            <a:endParaRPr lang="es-ES" altLang="en-US"/>
          </a:p>
        </p:txBody>
      </p:sp>
    </p:spTree>
    <p:extLst>
      <p:ext uri="{BB962C8B-B14F-4D97-AF65-F5344CB8AC3E}">
        <p14:creationId xmlns:p14="http://schemas.microsoft.com/office/powerpoint/2010/main" val="39466424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phishing ("pesca de contraseñas") es una técnica utilizada para intentar convencer a alguien de que envíe información personal a otras personas.  Esa información puede ser utilizada posteriormente para cometer robos o fraudes. Normalmente, los autores utilizan mensajes de correo electrónico para engañar a las víctimas, de las que obtienen información personal, incluidas las contraseñas u otras credenciales de acceso. A veces, se utiliza la técnica de redirigir a los usuarios a un sitio web malicioso y falso.</a:t>
            </a:r>
          </a:p>
          <a:p>
            <a:endParaRPr lang="es-ES" altLang="en-US" dirty="0"/>
          </a:p>
          <a:p>
            <a:r>
              <a:rPr lang="es-ES" dirty="0"/>
              <a:t>https://en.wikipedia.org/wiki/Phishing</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103</a:t>
            </a:fld>
            <a:endParaRPr lang="es-ES" altLang="en-US"/>
          </a:p>
        </p:txBody>
      </p:sp>
    </p:spTree>
    <p:extLst>
      <p:ext uri="{BB962C8B-B14F-4D97-AF65-F5344CB8AC3E}">
        <p14:creationId xmlns:p14="http://schemas.microsoft.com/office/powerpoint/2010/main" val="13706673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phishing ("pesca de contraseñas") es una técnica utilizada para intentar convencer a alguien de que envíe información personal a otras personas. Esa información puede ser utilizada posteriormente para cometer robos o fraudes. Normalmente, los autores utilizan mensajes de correo electrónico para engañar a las víctimas, de las que obtienen información personal, incluidas las contraseñas u otras credenciales de acceso. A veces, se utiliza la técnica de redirigir a los usuarios a un sitio web malicioso y falso.</a:t>
            </a:r>
          </a:p>
          <a:p>
            <a:endParaRPr lang="es-ES" altLang="en-US" dirty="0"/>
          </a:p>
          <a:p>
            <a:r>
              <a:rPr lang="es-ES" dirty="0"/>
              <a:t>https://en.wikipedia.org/wiki/Phishing</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104</a:t>
            </a:fld>
            <a:endParaRPr lang="es-ES" altLang="en-US"/>
          </a:p>
        </p:txBody>
      </p:sp>
    </p:spTree>
    <p:extLst>
      <p:ext uri="{BB962C8B-B14F-4D97-AF65-F5344CB8AC3E}">
        <p14:creationId xmlns:p14="http://schemas.microsoft.com/office/powerpoint/2010/main" val="365827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21/07/2021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419745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21/07/2021</a:t>
            </a:fld>
            <a:endParaRPr lang="en-GB"/>
          </a:p>
        </p:txBody>
      </p:sp>
      <p:sp>
        <p:nvSpPr>
          <p:cNvPr id="5" name="Footer Placeholder 4">
            <a:extLst>
              <a:ext uri="{FF2B5EF4-FFF2-40B4-BE49-F238E27FC236}">
                <a16:creationId xmlns:a16="http://schemas.microsoft.com/office/drawing/2014/main" id="{A1DEE2BA-BFE8-4B46-B335-6DCD2D482F7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422272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21/07/2021</a:t>
            </a:fld>
            <a:endParaRPr lang="en-GB"/>
          </a:p>
        </p:txBody>
      </p:sp>
      <p:sp>
        <p:nvSpPr>
          <p:cNvPr id="5" name="Footer Placeholder 4">
            <a:extLst>
              <a:ext uri="{FF2B5EF4-FFF2-40B4-BE49-F238E27FC236}">
                <a16:creationId xmlns:a16="http://schemas.microsoft.com/office/drawing/2014/main" id="{31C8E76E-893D-43EC-B676-0EC06A67A46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165627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21/07/2021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a:t>
            </a:fld>
            <a:r>
              <a:rPr lang="es-ES" sz="1200" b="1" dirty="0">
                <a:solidFill>
                  <a:srgbClr val="FFFFFF"/>
                </a:solidFill>
                <a:latin typeface="Verdana" charset="0"/>
              </a:rPr>
              <a:t> -</a:t>
            </a:r>
          </a:p>
        </p:txBody>
      </p:sp>
    </p:spTree>
    <p:extLst>
      <p:ext uri="{BB962C8B-B14F-4D97-AF65-F5344CB8AC3E}">
        <p14:creationId xmlns:p14="http://schemas.microsoft.com/office/powerpoint/2010/main" val="258683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21/07/2021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123613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21/07/2021</a:t>
            </a:fld>
            <a:endParaRPr lang="en-GB"/>
          </a:p>
        </p:txBody>
      </p:sp>
      <p:sp>
        <p:nvSpPr>
          <p:cNvPr id="6" name="Footer Placeholder 4">
            <a:extLst>
              <a:ext uri="{FF2B5EF4-FFF2-40B4-BE49-F238E27FC236}">
                <a16:creationId xmlns:a16="http://schemas.microsoft.com/office/drawing/2014/main" id="{84FC7A3D-6216-4157-97A2-E55D98E64C4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152516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21/07/2021</a:t>
            </a:fld>
            <a:endParaRPr lang="en-GB"/>
          </a:p>
        </p:txBody>
      </p:sp>
      <p:sp>
        <p:nvSpPr>
          <p:cNvPr id="8" name="Footer Placeholder 4">
            <a:extLst>
              <a:ext uri="{FF2B5EF4-FFF2-40B4-BE49-F238E27FC236}">
                <a16:creationId xmlns:a16="http://schemas.microsoft.com/office/drawing/2014/main" id="{55DF5386-8042-47D5-8E50-6BCDD37A2A5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428570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21/07/2021</a:t>
            </a:fld>
            <a:endParaRPr lang="en-GB"/>
          </a:p>
        </p:txBody>
      </p:sp>
      <p:sp>
        <p:nvSpPr>
          <p:cNvPr id="4" name="Footer Placeholder 4">
            <a:extLst>
              <a:ext uri="{FF2B5EF4-FFF2-40B4-BE49-F238E27FC236}">
                <a16:creationId xmlns:a16="http://schemas.microsoft.com/office/drawing/2014/main" id="{4CA0948E-F417-447C-AF17-F61E2B8D423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3227970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21/07/2021</a:t>
            </a:fld>
            <a:endParaRPr lang="en-GB"/>
          </a:p>
        </p:txBody>
      </p:sp>
      <p:sp>
        <p:nvSpPr>
          <p:cNvPr id="3" name="Footer Placeholder 4">
            <a:extLst>
              <a:ext uri="{FF2B5EF4-FFF2-40B4-BE49-F238E27FC236}">
                <a16:creationId xmlns:a16="http://schemas.microsoft.com/office/drawing/2014/main" id="{39CE1A02-9C12-48FF-85B4-8F55C95EE835}"/>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44456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21/07/2021</a:t>
            </a:fld>
            <a:endParaRPr lang="en-GB"/>
          </a:p>
        </p:txBody>
      </p:sp>
      <p:sp>
        <p:nvSpPr>
          <p:cNvPr id="6" name="Footer Placeholder 4">
            <a:extLst>
              <a:ext uri="{FF2B5EF4-FFF2-40B4-BE49-F238E27FC236}">
                <a16:creationId xmlns:a16="http://schemas.microsoft.com/office/drawing/2014/main" id="{329AC9A5-E986-4516-BC71-1640C6D1A58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84852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21/07/2021</a:t>
            </a:fld>
            <a:endParaRPr lang="en-GB"/>
          </a:p>
        </p:txBody>
      </p:sp>
      <p:sp>
        <p:nvSpPr>
          <p:cNvPr id="6" name="Footer Placeholder 4">
            <a:extLst>
              <a:ext uri="{FF2B5EF4-FFF2-40B4-BE49-F238E27FC236}">
                <a16:creationId xmlns:a16="http://schemas.microsoft.com/office/drawing/2014/main" id="{A313C3A8-FB62-4F8B-9C10-6891A464F70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296919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a:defRPr/>
            </a:pPr>
            <a:fld id="{D8D012CA-83C7-43BF-AC9E-7461E7903907}" type="datetimeFigureOut">
              <a:rPr lang="en-GB"/>
              <a:pPr>
                <a:defRPr/>
              </a:pPr>
              <a:t>21/07/2021</a:t>
            </a:fld>
            <a:endParaRPr lang="en-GB"/>
          </a:p>
        </p:txBody>
      </p:sp>
      <p:sp>
        <p:nvSpPr>
          <p:cNvPr id="5" name="Footer Placeholder 4">
            <a:extLst>
              <a:ext uri="{FF2B5EF4-FFF2-40B4-BE49-F238E27FC236}">
                <a16:creationId xmlns:a16="http://schemas.microsoft.com/office/drawing/2014/main"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8953D8D-E641-4349-A400-3F0BD5E4150E}"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5.png"/><Relationship Id="rId9" Type="http://schemas.openxmlformats.org/officeDocument/2006/relationships/image" Target="../media/image84.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02.tiff"/></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05.tiff"/></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06.tiff"/></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08.tif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10.tiff"/></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13.tiff"/><Relationship Id="rId4" Type="http://schemas.openxmlformats.org/officeDocument/2006/relationships/image" Target="../media/image112.tiff"/></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14.tiff"/></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15.tiff"/></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17.tiff"/><Relationship Id="rId4" Type="http://schemas.openxmlformats.org/officeDocument/2006/relationships/image" Target="../media/image116.tiff"/></Relationships>
</file>

<file path=ppt/slides/_rels/slide1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www.unodc.org/unodc/en/cybercrime/global-programme-cybercrime.html" TargetMode="Externa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s://www.un.org/press/en/2000/20001204.ga9842.doc.html" TargetMode="Externa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www.interpol.int/es/Delitos/Ciberdelincuencia" TargetMode="Externa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ec.europa.eu/home-affairs/what-we-do/policies/cybercrime_en" TargetMode="Externa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www.europol.europa.eu/about-europol/european-cybercrime-centre-ec3" TargetMode="Externa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www.eurojust.europa.eu/pages/home.aspx" TargetMode="Externa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www.ejn-crimjust.europa.eu/ejn/Ejn_Home/ES/" TargetMode="Externa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www.ejn-crimjust.europa.eu/ejn/Ejn_Home/ES/" TargetMode="Externa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www.coe.int/en/web/cybercrime/cybercrime-office-c-proc" TargetMode="Externa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www.oas.org/juridico/english/cyber.htm"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hyperlink" Target="https://au.int/en/treaties/african-union-convention-cyber-security-and-personal-data-protection" TargetMode="Externa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www.combattingcybercrime.org/"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pilonsec.org/strategicplan/cybercrime-pilon" TargetMode="Externa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3.jpe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forbes.com/sites/bernardmarr/2018/05/21/how-much-data-do-we-create-every-day-the-mind-blowing-stats-everyone-should-read/"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2.jpe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jpe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2.jpe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12" name="Rectangle 11">
            <a:extLst>
              <a:ext uri="{FF2B5EF4-FFF2-40B4-BE49-F238E27FC236}">
                <a16:creationId xmlns:a16="http://schemas.microsoft.com/office/drawing/2014/main" id="{F2E812E5-70E7-496A-A514-625E50D09C58}"/>
              </a:ext>
            </a:extLst>
          </p:cNvPr>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2" name="Picture 4">
            <a:extLst>
              <a:ext uri="{FF2B5EF4-FFF2-40B4-BE49-F238E27FC236}">
                <a16:creationId xmlns:a16="http://schemas.microsoft.com/office/drawing/2014/main" id="{15364E51-4F34-4DA1-8843-ADA973D0B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2225"/>
            <a:ext cx="1322388"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8">
            <a:extLst>
              <a:ext uri="{FF2B5EF4-FFF2-40B4-BE49-F238E27FC236}">
                <a16:creationId xmlns:a16="http://schemas.microsoft.com/office/drawing/2014/main" id="{B2A2B581-F8BC-48D4-AF7E-AAF0CE808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C53FF83-4B1D-4AE3-8AD4-F83CA631845F}"/>
              </a:ext>
            </a:extLst>
          </p:cNvPr>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6" name="Rectangle 11">
            <a:extLst>
              <a:ext uri="{FF2B5EF4-FFF2-40B4-BE49-F238E27FC236}">
                <a16:creationId xmlns:a16="http://schemas.microsoft.com/office/drawing/2014/main" id="{88C73A7D-5780-471E-8BE6-4A42E697E15C}"/>
              </a:ext>
            </a:extLst>
          </p:cNvPr>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n-US" sz="1200" b="1" dirty="0">
                <a:solidFill>
                  <a:srgbClr val="FFFFFF"/>
                </a:solidFill>
                <a:latin typeface="Verdana" panose="020B0604030504040204" pitchFamily="34" charset="0"/>
              </a:rPr>
              <a:t>www.coe.int/cybercrime</a:t>
            </a:r>
            <a:r>
              <a:rPr lang="en-US" altLang="en-US" sz="1200" b="1" dirty="0">
                <a:solidFill>
                  <a:srgbClr val="FFFFFF"/>
                </a:solidFill>
                <a:latin typeface="Verdana" panose="020B0604030504040204" pitchFamily="34" charset="0"/>
              </a:rPr>
              <a:t>						</a:t>
            </a: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060848"/>
            <a:ext cx="859948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3600" b="1" dirty="0">
                <a:latin typeface="Verdana" panose="020B0604030504040204" pitchFamily="34" charset="0"/>
              </a:rPr>
              <a:t>Sesión 1.5</a:t>
            </a:r>
          </a:p>
          <a:p>
            <a:pPr algn="ctr" eaLnBrk="1" hangingPunct="1">
              <a:spcBef>
                <a:spcPct val="0"/>
              </a:spcBef>
              <a:buFontTx/>
              <a:buNone/>
            </a:pPr>
            <a:r>
              <a:rPr lang="es-ES" altLang="en-US" sz="3600" b="1" dirty="0">
                <a:latin typeface="Verdana" panose="020B0604030504040204" pitchFamily="34" charset="0"/>
              </a:rPr>
              <a:t>Conceptos básicos sobre la ciberdelincuencia</a:t>
            </a:r>
            <a:endParaRPr lang="es-ES" altLang="en-US" sz="16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r>
              <a:rPr lang="es-ES" altLang="en-US" sz="1800" b="1" dirty="0">
                <a:latin typeface="Verdana" panose="020B0604030504040204" pitchFamily="34" charset="0"/>
              </a:rPr>
              <a:t>Xxxxx XXXXXXXX</a:t>
            </a:r>
          </a:p>
          <a:p>
            <a:pPr algn="ctr" eaLnBrk="1" hangingPunct="1">
              <a:spcBef>
                <a:spcPct val="0"/>
              </a:spcBef>
              <a:buFontTx/>
              <a:buNone/>
            </a:pPr>
            <a:endParaRPr lang="es-ES" altLang="en-US" sz="600" dirty="0">
              <a:latin typeface="Verdana" panose="020B0604030504040204" pitchFamily="34" charset="0"/>
            </a:endParaRPr>
          </a:p>
          <a:p>
            <a:pPr algn="ctr" eaLnBrk="1" hangingPunct="1">
              <a:spcBef>
                <a:spcPct val="0"/>
              </a:spcBef>
              <a:buFontTx/>
              <a:buNone/>
            </a:pPr>
            <a:r>
              <a:rPr lang="es-ES" altLang="en-US" sz="1400" i="1" dirty="0">
                <a:latin typeface="Verdana" panose="020B0604030504040204" pitchFamily="34" charset="0"/>
              </a:rPr>
              <a:t>Consejo de Europa</a:t>
            </a:r>
          </a:p>
          <a:p>
            <a:pPr algn="ctr" eaLnBrk="1" hangingPunct="1">
              <a:spcBef>
                <a:spcPct val="0"/>
              </a:spcBef>
              <a:buFontTx/>
              <a:buNone/>
            </a:pPr>
            <a:endParaRPr lang="es-ES" altLang="en-US" sz="1400" b="1" dirty="0">
              <a:solidFill>
                <a:srgbClr val="2F618F"/>
              </a:solidFill>
              <a:latin typeface="Verdana" panose="020B0604030504040204" pitchFamily="34" charset="0"/>
            </a:endParaRPr>
          </a:p>
          <a:p>
            <a:pPr algn="ctr" eaLnBrk="1" hangingPunct="1">
              <a:spcBef>
                <a:spcPct val="0"/>
              </a:spcBef>
              <a:buFontTx/>
              <a:buNone/>
            </a:pPr>
            <a:r>
              <a:rPr lang="es-ES" altLang="en-US" sz="1200" b="1" dirty="0">
                <a:solidFill>
                  <a:srgbClr val="2F618F"/>
                </a:solidFill>
                <a:latin typeface="Verdana" panose="020B0604030504040204" pitchFamily="34" charset="0"/>
              </a:rPr>
              <a:t>correo electrónico</a:t>
            </a: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endParaRPr lang="es-ES" altLang="en-US" sz="1400" b="1" dirty="0">
              <a:latin typeface="Verdana" panose="020B0604030504040204" pitchFamily="34" charset="0"/>
            </a:endParaRPr>
          </a:p>
          <a:p>
            <a:pPr algn="ctr" eaLnBrk="1" hangingPunct="1">
              <a:spcBef>
                <a:spcPct val="0"/>
              </a:spcBef>
              <a:buFontTx/>
              <a:buNone/>
            </a:pPr>
            <a:r>
              <a:rPr lang="es-ES" altLang="en-US" sz="1600" b="1" dirty="0">
                <a:latin typeface="Verdana" panose="020B0604030504040204" pitchFamily="34" charset="0"/>
              </a:rPr>
              <a:t>DD Mes AAAA</a:t>
            </a: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1400" b="1" dirty="0">
                <a:latin typeface="Verdana" panose="020B0604030504040204" pitchFamily="34" charset="0"/>
              </a:rPr>
              <a:t>Curso introductorio de formación judicial sobre ciberdelincuencia y pruebas electrónicas</a:t>
            </a:r>
            <a:endParaRPr lang="es-ES" altLang="en-US" sz="1400" i="1" dirty="0">
              <a:latin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Sociedad de la información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es-ES" dirty="0"/>
              <a:t>¿Está cambiando el mundo?</a:t>
            </a:r>
          </a:p>
          <a:p>
            <a:pPr lvl="1" eaLnBrk="1" hangingPunct="1"/>
            <a:r>
              <a:rPr lang="es-ES" dirty="0"/>
              <a:t>Economía, educación, salud, bienestar, conflictos bélicos, gobierno y democracia</a:t>
            </a:r>
          </a:p>
          <a:p>
            <a:pPr marL="0" indent="0" eaLnBrk="1" hangingPunct="1">
              <a:buNone/>
            </a:pPr>
            <a:r>
              <a:rPr lang="es-ES" dirty="0"/>
              <a:t>Está cambiando la vida de la gente</a:t>
            </a:r>
          </a:p>
          <a:p>
            <a:pPr marL="0" indent="0" eaLnBrk="1" hangingPunct="1">
              <a:buNone/>
            </a:pPr>
            <a:r>
              <a:rPr lang="es-ES" dirty="0"/>
              <a:t>Está creando el ‘ciudadano digital’</a:t>
            </a:r>
          </a:p>
          <a:p>
            <a:pPr lvl="1" eaLnBrk="1" hangingPunct="1"/>
            <a:r>
              <a:rPr lang="es-ES" dirty="0"/>
              <a:t>lugar de trabajo</a:t>
            </a:r>
          </a:p>
          <a:p>
            <a:pPr lvl="1" eaLnBrk="1" hangingPunct="1"/>
            <a:r>
              <a:rPr lang="es-ES" dirty="0"/>
              <a:t>hogar </a:t>
            </a:r>
          </a:p>
          <a:p>
            <a:pPr lvl="1" eaLnBrk="1" hangingPunct="1"/>
            <a:r>
              <a:rPr lang="es-ES" dirty="0"/>
              <a:t>la mayor parte de sus momentos de ocio</a:t>
            </a:r>
            <a:endParaRPr lang="es-ES" altLang="sr-Latn-RS" dirty="0"/>
          </a:p>
        </p:txBody>
      </p:sp>
      <p:pic>
        <p:nvPicPr>
          <p:cNvPr id="13" name="Content Placeholder 10" descr="glowing-world-map-background-1280x960.jpg">
            <a:extLst>
              <a:ext uri="{FF2B5EF4-FFF2-40B4-BE49-F238E27FC236}">
                <a16:creationId xmlns:a16="http://schemas.microsoft.com/office/drawing/2014/main" id="{13065408-C13D-448B-A801-10BC1442E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4149080"/>
            <a:ext cx="1741874"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2275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12" name="Rectangle 11">
            <a:extLst>
              <a:ext uri="{FF2B5EF4-FFF2-40B4-BE49-F238E27FC236}">
                <a16:creationId xmlns:a16="http://schemas.microsoft.com/office/drawing/2014/main" id="{F2E812E5-70E7-496A-A514-625E50D09C58}"/>
              </a:ext>
            </a:extLst>
          </p:cNvPr>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2" name="Picture 4">
            <a:extLst>
              <a:ext uri="{FF2B5EF4-FFF2-40B4-BE49-F238E27FC236}">
                <a16:creationId xmlns:a16="http://schemas.microsoft.com/office/drawing/2014/main" id="{15364E51-4F34-4DA1-8843-ADA973D0B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2225"/>
            <a:ext cx="1322388"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8">
            <a:extLst>
              <a:ext uri="{FF2B5EF4-FFF2-40B4-BE49-F238E27FC236}">
                <a16:creationId xmlns:a16="http://schemas.microsoft.com/office/drawing/2014/main"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C53FF83-4B1D-4AE3-8AD4-F83CA631845F}"/>
              </a:ext>
            </a:extLst>
          </p:cNvPr>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6" name="Rectangle 11">
            <a:extLst>
              <a:ext uri="{FF2B5EF4-FFF2-40B4-BE49-F238E27FC236}">
                <a16:creationId xmlns:a16="http://schemas.microsoft.com/office/drawing/2014/main" id="{88C73A7D-5780-471E-8BE6-4A42E697E15C}"/>
              </a:ext>
            </a:extLst>
          </p:cNvPr>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n-US" sz="1200" b="1" dirty="0">
                <a:solidFill>
                  <a:srgbClr val="FFFFFF"/>
                </a:solidFill>
                <a:latin typeface="Verdana" panose="020B0604030504040204" pitchFamily="34" charset="0"/>
              </a:rPr>
              <a:t>www.coe.int/cybercrime</a:t>
            </a:r>
            <a:r>
              <a:rPr lang="en-US" altLang="en-US" sz="1200" b="1" dirty="0">
                <a:solidFill>
                  <a:srgbClr val="FFFFFF"/>
                </a:solidFill>
                <a:latin typeface="Verdana" panose="020B0604030504040204" pitchFamily="34" charset="0"/>
              </a:rPr>
              <a:t>						</a:t>
            </a:r>
            <a:r>
              <a:rPr lang="es-ES" altLang="en-US" sz="1200" b="1" dirty="0">
                <a:solidFill>
                  <a:srgbClr val="FFFFFF"/>
                </a:solidFill>
                <a:latin typeface="Verdana" panose="020B0604030504040204" pitchFamily="34" charset="0"/>
              </a:rPr>
              <a:t>                        - -</a:t>
            </a: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352650"/>
            <a:ext cx="859948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3600" b="1" dirty="0">
                <a:latin typeface="Verdana" panose="020B0604030504040204" pitchFamily="34" charset="0"/>
              </a:rPr>
              <a:t>Gracias</a:t>
            </a:r>
            <a:endParaRPr lang="es-ES" altLang="en-US" sz="16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200" b="1" dirty="0">
              <a:latin typeface="Verdana" panose="020B0604030504040204" pitchFamily="34" charset="0"/>
            </a:endParaRP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r>
              <a:rPr lang="es-ES" altLang="en-US" sz="1800" b="1" dirty="0">
                <a:latin typeface="Verdana" panose="020B0604030504040204" pitchFamily="34" charset="0"/>
              </a:rPr>
              <a:t>Xxxxx XXXXXXXX</a:t>
            </a:r>
          </a:p>
          <a:p>
            <a:pPr algn="ctr" eaLnBrk="1" hangingPunct="1">
              <a:spcBef>
                <a:spcPct val="0"/>
              </a:spcBef>
              <a:buFontTx/>
              <a:buNone/>
            </a:pPr>
            <a:endParaRPr lang="es-ES" altLang="en-US" sz="600" dirty="0">
              <a:latin typeface="Verdana" panose="020B0604030504040204" pitchFamily="34" charset="0"/>
            </a:endParaRPr>
          </a:p>
          <a:p>
            <a:pPr algn="ctr" eaLnBrk="1" hangingPunct="1">
              <a:spcBef>
                <a:spcPct val="0"/>
              </a:spcBef>
              <a:buFontTx/>
              <a:buNone/>
            </a:pPr>
            <a:r>
              <a:rPr lang="es-ES" altLang="en-US" sz="1400" i="1" dirty="0">
                <a:latin typeface="Verdana" panose="020B0604030504040204" pitchFamily="34" charset="0"/>
              </a:rPr>
              <a:t>Consejo de Europa</a:t>
            </a:r>
          </a:p>
          <a:p>
            <a:pPr algn="ctr" eaLnBrk="1" hangingPunct="1">
              <a:spcBef>
                <a:spcPct val="0"/>
              </a:spcBef>
              <a:buFontTx/>
              <a:buNone/>
            </a:pPr>
            <a:endParaRPr lang="es-ES" altLang="en-US" sz="1400" b="1" dirty="0">
              <a:solidFill>
                <a:srgbClr val="2F618F"/>
              </a:solidFill>
              <a:latin typeface="Verdana" panose="020B0604030504040204" pitchFamily="34" charset="0"/>
            </a:endParaRPr>
          </a:p>
          <a:p>
            <a:pPr algn="ctr" eaLnBrk="1" hangingPunct="1">
              <a:spcBef>
                <a:spcPct val="0"/>
              </a:spcBef>
              <a:buFontTx/>
              <a:buNone/>
            </a:pPr>
            <a:r>
              <a:rPr lang="es-ES" altLang="en-US" sz="1200" b="1" dirty="0">
                <a:solidFill>
                  <a:srgbClr val="2F618F"/>
                </a:solidFill>
                <a:latin typeface="Verdana" panose="020B0604030504040204" pitchFamily="34" charset="0"/>
              </a:rPr>
              <a:t>correo electrónico</a:t>
            </a: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endParaRPr lang="es-ES" altLang="en-US" sz="1400" b="1" dirty="0">
              <a:latin typeface="Verdana" panose="020B0604030504040204" pitchFamily="34" charset="0"/>
            </a:endParaRPr>
          </a:p>
          <a:p>
            <a:pPr algn="ctr" eaLnBrk="1" hangingPunct="1">
              <a:spcBef>
                <a:spcPct val="0"/>
              </a:spcBef>
              <a:buFontTx/>
              <a:buNone/>
            </a:pPr>
            <a:r>
              <a:rPr lang="es-ES" altLang="en-US" sz="1600" b="1" dirty="0">
                <a:latin typeface="Verdana" panose="020B0604030504040204" pitchFamily="34" charset="0"/>
              </a:rPr>
              <a:t>DD Mes AAAA</a:t>
            </a: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1400" b="1" dirty="0">
                <a:latin typeface="Verdana" panose="020B0604030504040204" pitchFamily="34" charset="0"/>
              </a:rPr>
              <a:t>Curso introductorio de formación judicial sobre ciberdelincuencia y pruebas electrónicas</a:t>
            </a:r>
            <a:endParaRPr lang="es-ES" altLang="en-US" sz="1400" i="1" dirty="0">
              <a:latin typeface="Verdana" panose="020B0604030504040204" pitchFamily="34" charset="0"/>
            </a:endParaRPr>
          </a:p>
        </p:txBody>
      </p:sp>
    </p:spTree>
    <p:extLst>
      <p:ext uri="{BB962C8B-B14F-4D97-AF65-F5344CB8AC3E}">
        <p14:creationId xmlns:p14="http://schemas.microsoft.com/office/powerpoint/2010/main" val="10643097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D33C-4A8E-4552-8162-49F5A76E76FA}"/>
              </a:ext>
            </a:extLst>
          </p:cNvPr>
          <p:cNvSpPr>
            <a:spLocks noGrp="1"/>
          </p:cNvSpPr>
          <p:nvPr>
            <p:ph type="title"/>
          </p:nvPr>
        </p:nvSpPr>
        <p:spPr/>
        <p:txBody>
          <a:bodyPr/>
          <a:lstStyle/>
          <a:p>
            <a:r>
              <a:rPr lang="es-ES"/>
              <a:t>Información eliminada y guardada como referencia</a:t>
            </a:r>
            <a:endParaRPr lang="es-ES" dirty="0"/>
          </a:p>
        </p:txBody>
      </p:sp>
      <p:sp>
        <p:nvSpPr>
          <p:cNvPr id="3" name="Text Placeholder 2">
            <a:extLst>
              <a:ext uri="{FF2B5EF4-FFF2-40B4-BE49-F238E27FC236}">
                <a16:creationId xmlns:a16="http://schemas.microsoft.com/office/drawing/2014/main" id="{AE8E0ED3-4745-4810-948D-46E81F068D8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2434054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Spam</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3"/>
            <a:ext cx="8892480" cy="5256584"/>
          </a:xfrm>
        </p:spPr>
        <p:txBody>
          <a:bodyPr/>
          <a:lstStyle/>
          <a:p>
            <a:pPr marL="0" indent="0">
              <a:buNone/>
            </a:pPr>
            <a:r>
              <a:rPr lang="es-ES" dirty="0"/>
              <a:t>Se envía millones de mensajes de correo electrónico no solicitados</a:t>
            </a:r>
          </a:p>
          <a:p>
            <a:pPr lvl="1"/>
            <a:r>
              <a:rPr lang="es-ES" altLang="sr-Latn-RS" sz="2400" dirty="0"/>
              <a:t>A menudo se le llama correo basura</a:t>
            </a:r>
          </a:p>
          <a:p>
            <a:pPr lvl="1"/>
            <a:r>
              <a:rPr lang="es-ES" altLang="sr-Latn-RS" sz="2400" dirty="0"/>
              <a:t>Puede utilizarse para el marketing</a:t>
            </a:r>
          </a:p>
          <a:p>
            <a:pPr lvl="1"/>
            <a:r>
              <a:rPr lang="es-ES" altLang="sr-Latn-RS" sz="2400" dirty="0"/>
              <a:t>A menudo esconde malware</a:t>
            </a:r>
          </a:p>
          <a:p>
            <a:pPr lvl="2"/>
            <a:r>
              <a:rPr lang="es-ES" altLang="sr-Latn-RS" sz="2000" dirty="0"/>
              <a:t>Probablemente en archivos adjuntos</a:t>
            </a:r>
          </a:p>
          <a:p>
            <a:pPr lvl="1"/>
            <a:r>
              <a:rPr lang="es-ES" altLang="sr-Latn-RS" sz="2400" dirty="0"/>
              <a:t>Normalmente el remitente es desconocido</a:t>
            </a:r>
          </a:p>
          <a:p>
            <a:pPr marL="0" indent="0">
              <a:buNone/>
            </a:pPr>
            <a:endParaRPr lang="es-ES" altLang="sr-Latn-RS" dirty="0"/>
          </a:p>
        </p:txBody>
      </p:sp>
      <p:grpSp>
        <p:nvGrpSpPr>
          <p:cNvPr id="7" name="Group 6">
            <a:extLst>
              <a:ext uri="{FF2B5EF4-FFF2-40B4-BE49-F238E27FC236}">
                <a16:creationId xmlns:a16="http://schemas.microsoft.com/office/drawing/2014/main" id="{C8250FE4-0F1F-4A01-BEC1-6D36CB15DDC5}"/>
              </a:ext>
            </a:extLst>
          </p:cNvPr>
          <p:cNvGrpSpPr/>
          <p:nvPr/>
        </p:nvGrpSpPr>
        <p:grpSpPr>
          <a:xfrm>
            <a:off x="6444208" y="2276872"/>
            <a:ext cx="2448272" cy="3678191"/>
            <a:chOff x="4769503" y="2276872"/>
            <a:chExt cx="4122977" cy="3678191"/>
          </a:xfrm>
        </p:grpSpPr>
        <p:pic>
          <p:nvPicPr>
            <p:cNvPr id="5" name="Picture 4">
              <a:extLst>
                <a:ext uri="{FF2B5EF4-FFF2-40B4-BE49-F238E27FC236}">
                  <a16:creationId xmlns:a16="http://schemas.microsoft.com/office/drawing/2014/main" id="{3F62D3D5-327B-4698-9397-EA2433BF83C8}"/>
                </a:ext>
              </a:extLst>
            </p:cNvPr>
            <p:cNvPicPr>
              <a:picLocks noChangeAspect="1"/>
            </p:cNvPicPr>
            <p:nvPr/>
          </p:nvPicPr>
          <p:blipFill>
            <a:blip r:embed="rId4"/>
            <a:stretch>
              <a:fillRect/>
            </a:stretch>
          </p:blipFill>
          <p:spPr>
            <a:xfrm>
              <a:off x="4769503" y="2276872"/>
              <a:ext cx="4122977" cy="3678191"/>
            </a:xfrm>
            <a:prstGeom prst="rect">
              <a:avLst/>
            </a:prstGeom>
            <a:ln>
              <a:solidFill>
                <a:schemeClr val="accent1"/>
              </a:solidFill>
            </a:ln>
          </p:spPr>
        </p:pic>
        <p:sp>
          <p:nvSpPr>
            <p:cNvPr id="6" name="Rectangle 5">
              <a:extLst>
                <a:ext uri="{FF2B5EF4-FFF2-40B4-BE49-F238E27FC236}">
                  <a16:creationId xmlns:a16="http://schemas.microsoft.com/office/drawing/2014/main" id="{660F23E6-D759-437E-A629-254C6E331F22}"/>
                </a:ext>
              </a:extLst>
            </p:cNvPr>
            <p:cNvSpPr/>
            <p:nvPr/>
          </p:nvSpPr>
          <p:spPr>
            <a:xfrm>
              <a:off x="5904592" y="3789040"/>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505892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Phishing</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57150" indent="0">
              <a:buNone/>
            </a:pPr>
            <a:r>
              <a:rPr lang="es-ES" sz="2200" dirty="0"/>
              <a:t>Intento de obtener información sensible a través de una respuesta</a:t>
            </a:r>
          </a:p>
          <a:p>
            <a:pPr lvl="2"/>
            <a:r>
              <a:rPr lang="es-ES" sz="2200" dirty="0"/>
              <a:t>nombres de usuario, contraseñas y datos de tarjetas de crédito </a:t>
            </a:r>
          </a:p>
          <a:p>
            <a:pPr lvl="2"/>
            <a:r>
              <a:rPr lang="es-ES" sz="2200" dirty="0"/>
              <a:t>(e, indirectamente, dinero)</a:t>
            </a:r>
          </a:p>
          <a:p>
            <a:pPr lvl="1"/>
            <a:r>
              <a:rPr lang="es-ES" sz="2200" dirty="0"/>
              <a:t>A menudo con fines malintencionados, haciéndose pasar por una entidad de confianza en una comunicación electrónica</a:t>
            </a:r>
          </a:p>
          <a:p>
            <a:pPr lvl="2"/>
            <a:r>
              <a:rPr lang="es-ES" sz="2200" dirty="0"/>
              <a:t>sitios web sociales, sitios de subastas, bancos, procesadores de pagos en línea, empresas de servicios públicos, empresas de mensajería, departamentos gubernamentales o administradores de TI</a:t>
            </a:r>
          </a:p>
          <a:p>
            <a:pPr lvl="2"/>
            <a:r>
              <a:rPr lang="es-ES" sz="2200" dirty="0"/>
              <a:t>Enlaces a sitios web que contienen malware</a:t>
            </a:r>
          </a:p>
          <a:p>
            <a:pPr lvl="2"/>
            <a:r>
              <a:rPr lang="es-ES" sz="2200" dirty="0"/>
              <a:t>Suelen detectarse por presentar errores de gramática y ortografía</a:t>
            </a:r>
          </a:p>
        </p:txBody>
      </p:sp>
      <p:pic>
        <p:nvPicPr>
          <p:cNvPr id="4098" name="Picture 2" descr="Off the hook: 6 Tips to avoid Phishing scams">
            <a:extLst>
              <a:ext uri="{FF2B5EF4-FFF2-40B4-BE49-F238E27FC236}">
                <a16:creationId xmlns:a16="http://schemas.microsoft.com/office/drawing/2014/main" id="{DF498DD1-A25E-441A-AEC0-EB1ACCD6E8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9" r="23380" b="20102"/>
          <a:stretch/>
        </p:blipFill>
        <p:spPr bwMode="auto">
          <a:xfrm>
            <a:off x="7884368" y="5494829"/>
            <a:ext cx="1151682" cy="102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4464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Phishing</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F6D9EA34-F57B-43A3-B385-2291BF6A6C96}"/>
              </a:ext>
            </a:extLst>
          </p:cNvPr>
          <p:cNvGrpSpPr/>
          <p:nvPr/>
        </p:nvGrpSpPr>
        <p:grpSpPr>
          <a:xfrm>
            <a:off x="235167" y="1242507"/>
            <a:ext cx="2464625" cy="5183335"/>
            <a:chOff x="235167" y="1242507"/>
            <a:chExt cx="2464625" cy="5183335"/>
          </a:xfrm>
        </p:grpSpPr>
        <p:pic>
          <p:nvPicPr>
            <p:cNvPr id="4" name="Picture 3">
              <a:extLst>
                <a:ext uri="{FF2B5EF4-FFF2-40B4-BE49-F238E27FC236}">
                  <a16:creationId xmlns:a16="http://schemas.microsoft.com/office/drawing/2014/main" id="{796B0A7B-BBFE-4652-AB80-29AE2C215B65}"/>
                </a:ext>
              </a:extLst>
            </p:cNvPr>
            <p:cNvPicPr>
              <a:picLocks noChangeAspect="1"/>
            </p:cNvPicPr>
            <p:nvPr/>
          </p:nvPicPr>
          <p:blipFill>
            <a:blip r:embed="rId4"/>
            <a:stretch>
              <a:fillRect/>
            </a:stretch>
          </p:blipFill>
          <p:spPr>
            <a:xfrm>
              <a:off x="235167" y="1242507"/>
              <a:ext cx="2464625" cy="5183335"/>
            </a:xfrm>
            <a:prstGeom prst="rect">
              <a:avLst/>
            </a:prstGeom>
            <a:ln>
              <a:solidFill>
                <a:srgbClr val="0070C0"/>
              </a:solidFill>
            </a:ln>
          </p:spPr>
        </p:pic>
        <p:sp>
          <p:nvSpPr>
            <p:cNvPr id="6" name="Rectangle 5">
              <a:extLst>
                <a:ext uri="{FF2B5EF4-FFF2-40B4-BE49-F238E27FC236}">
                  <a16:creationId xmlns:a16="http://schemas.microsoft.com/office/drawing/2014/main" id="{BB0FD525-DCB5-4430-A1DD-0F8F8C1C1FDA}"/>
                </a:ext>
              </a:extLst>
            </p:cNvPr>
            <p:cNvSpPr/>
            <p:nvPr/>
          </p:nvSpPr>
          <p:spPr>
            <a:xfrm>
              <a:off x="804560" y="1628800"/>
              <a:ext cx="959127"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93CCE083-07AA-4C67-B35A-8FEFC70FFDBC}"/>
              </a:ext>
            </a:extLst>
          </p:cNvPr>
          <p:cNvPicPr>
            <a:picLocks noChangeAspect="1"/>
          </p:cNvPicPr>
          <p:nvPr/>
        </p:nvPicPr>
        <p:blipFill>
          <a:blip r:embed="rId5"/>
          <a:stretch>
            <a:fillRect/>
          </a:stretch>
        </p:blipFill>
        <p:spPr>
          <a:xfrm>
            <a:off x="1619672" y="1242507"/>
            <a:ext cx="4849221" cy="4228579"/>
          </a:xfrm>
          <a:prstGeom prst="rect">
            <a:avLst/>
          </a:prstGeom>
          <a:ln>
            <a:solidFill>
              <a:schemeClr val="accent5">
                <a:lumMod val="75000"/>
              </a:schemeClr>
            </a:solidFill>
          </a:ln>
        </p:spPr>
      </p:pic>
      <p:pic>
        <p:nvPicPr>
          <p:cNvPr id="3" name="Picture 4">
            <a:extLst>
              <a:ext uri="{FF2B5EF4-FFF2-40B4-BE49-F238E27FC236}">
                <a16:creationId xmlns:a16="http://schemas.microsoft.com/office/drawing/2014/main" id="{8A61148F-183B-443D-8230-A8CD836FBE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1567409"/>
            <a:ext cx="4234011" cy="409121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E08B5A3-E603-418F-99F7-FD313750CC7E}"/>
              </a:ext>
            </a:extLst>
          </p:cNvPr>
          <p:cNvSpPr txBox="1"/>
          <p:nvPr/>
        </p:nvSpPr>
        <p:spPr>
          <a:xfrm>
            <a:off x="2987824" y="4808025"/>
            <a:ext cx="5862288" cy="2246769"/>
          </a:xfrm>
          <a:prstGeom prst="rect">
            <a:avLst/>
          </a:prstGeom>
          <a:solidFill>
            <a:srgbClr val="F08A34"/>
          </a:solidFill>
        </p:spPr>
        <p:txBody>
          <a:bodyPr wrap="square" rtlCol="0">
            <a:spAutoFit/>
          </a:bodyPr>
          <a:lstStyle/>
          <a:p>
            <a:r>
              <a:rPr lang="es-ES" sz="2000" dirty="0">
                <a:solidFill>
                  <a:schemeClr val="bg1"/>
                </a:solidFill>
                <a:latin typeface="+mj-lt"/>
              </a:rPr>
              <a:t>Correos electrónicos que intentan que la gente haga clic en los enlaces incrustados</a:t>
            </a:r>
          </a:p>
          <a:p>
            <a:pPr marL="342900" indent="-342900">
              <a:buFont typeface="Arial" panose="020B0604020202020204" pitchFamily="34" charset="0"/>
              <a:buChar char="•"/>
            </a:pPr>
            <a:r>
              <a:rPr lang="es-ES" sz="2000" dirty="0">
                <a:solidFill>
                  <a:schemeClr val="bg1"/>
                </a:solidFill>
                <a:latin typeface="+mj-lt"/>
              </a:rPr>
              <a:t>¿Se tiene en cuenta la gramática y la ortografía?</a:t>
            </a:r>
          </a:p>
          <a:p>
            <a:pPr marL="342900" indent="-342900">
              <a:buFont typeface="Arial" panose="020B0604020202020204" pitchFamily="34" charset="0"/>
              <a:buChar char="•"/>
            </a:pPr>
            <a:r>
              <a:rPr lang="es-ES" sz="2000" dirty="0">
                <a:solidFill>
                  <a:schemeClr val="bg1"/>
                </a:solidFill>
                <a:latin typeface="+mj-lt"/>
              </a:rPr>
              <a:t>¿Cuántas empresas de servicios públicos comienzan su comunicación con la palabra "Hola"?</a:t>
            </a:r>
          </a:p>
          <a:p>
            <a:pPr marL="342900" indent="-342900">
              <a:buFont typeface="Arial" panose="020B0604020202020204" pitchFamily="34" charset="0"/>
              <a:buChar char="•"/>
            </a:pPr>
            <a:r>
              <a:rPr lang="es-ES" sz="2000" dirty="0">
                <a:solidFill>
                  <a:schemeClr val="bg1"/>
                </a:solidFill>
                <a:latin typeface="+mj-lt"/>
              </a:rPr>
              <a:t>Pase el ratón por encima del enlace para ver a dónde le llevaría</a:t>
            </a:r>
          </a:p>
        </p:txBody>
      </p:sp>
      <p:sp>
        <p:nvSpPr>
          <p:cNvPr id="16" name="Rectangle 15">
            <a:extLst>
              <a:ext uri="{FF2B5EF4-FFF2-40B4-BE49-F238E27FC236}">
                <a16:creationId xmlns:a16="http://schemas.microsoft.com/office/drawing/2014/main" id="{8BF92FFC-8899-4603-9669-E3C5A6995C13}"/>
              </a:ext>
            </a:extLst>
          </p:cNvPr>
          <p:cNvSpPr/>
          <p:nvPr/>
        </p:nvSpPr>
        <p:spPr>
          <a:xfrm>
            <a:off x="3131840" y="4437112"/>
            <a:ext cx="64807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1FF1AF4-2E38-4CCC-B858-F704E3255D42}"/>
              </a:ext>
            </a:extLst>
          </p:cNvPr>
          <p:cNvSpPr/>
          <p:nvPr/>
        </p:nvSpPr>
        <p:spPr>
          <a:xfrm>
            <a:off x="6891216" y="3439584"/>
            <a:ext cx="1655078" cy="4934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Off the hook: 6 Tips to avoid Phishing scams">
            <a:extLst>
              <a:ext uri="{FF2B5EF4-FFF2-40B4-BE49-F238E27FC236}">
                <a16:creationId xmlns:a16="http://schemas.microsoft.com/office/drawing/2014/main" id="{B3024642-9F90-43AC-9B39-0AA3B28208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19" r="23380" b="20102"/>
          <a:stretch/>
        </p:blipFill>
        <p:spPr bwMode="auto">
          <a:xfrm>
            <a:off x="7933904" y="1101995"/>
            <a:ext cx="1151682" cy="102590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EBFD9CF-3F34-49B5-BF33-93B7D37107CE}"/>
              </a:ext>
            </a:extLst>
          </p:cNvPr>
          <p:cNvSpPr/>
          <p:nvPr/>
        </p:nvSpPr>
        <p:spPr>
          <a:xfrm>
            <a:off x="154660" y="3140968"/>
            <a:ext cx="1465011" cy="9361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6FB7DCC-A0F0-4C70-8BB8-4462F4DFC875}"/>
              </a:ext>
            </a:extLst>
          </p:cNvPr>
          <p:cNvSpPr/>
          <p:nvPr/>
        </p:nvSpPr>
        <p:spPr>
          <a:xfrm>
            <a:off x="5270896" y="3793354"/>
            <a:ext cx="1101304" cy="2837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124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P spid="19" grpId="0" animBg="1"/>
      <p:bldP spid="2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Phishing</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Off the hook: 6 Tips to avoid Phishing scams">
            <a:extLst>
              <a:ext uri="{FF2B5EF4-FFF2-40B4-BE49-F238E27FC236}">
                <a16:creationId xmlns:a16="http://schemas.microsoft.com/office/drawing/2014/main" id="{DF498DD1-A25E-441A-AEC0-EB1ACCD6E8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9" r="23380" b="20102"/>
          <a:stretch/>
        </p:blipFill>
        <p:spPr bwMode="auto">
          <a:xfrm>
            <a:off x="7884368" y="5494829"/>
            <a:ext cx="1151682" cy="1025902"/>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4">
            <a:extLst>
              <a:ext uri="{FF2B5EF4-FFF2-40B4-BE49-F238E27FC236}">
                <a16:creationId xmlns:a16="http://schemas.microsoft.com/office/drawing/2014/main" id="{6AA898E5-144D-4709-9F55-D9CA15DACE4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1775953" y="1270001"/>
            <a:ext cx="5592093" cy="5136922"/>
          </a:xfrm>
          <a:ln>
            <a:solidFill>
              <a:schemeClr val="accent1"/>
            </a:solidFill>
            <a:miter lim="800000"/>
            <a:headEnd/>
            <a:tailEnd/>
          </a:ln>
        </p:spPr>
      </p:pic>
    </p:spTree>
    <p:extLst>
      <p:ext uri="{BB962C8B-B14F-4D97-AF65-F5344CB8AC3E}">
        <p14:creationId xmlns:p14="http://schemas.microsoft.com/office/powerpoint/2010/main" val="36367889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Phishing</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Off the hook: 6 Tips to avoid Phishing scams">
            <a:extLst>
              <a:ext uri="{FF2B5EF4-FFF2-40B4-BE49-F238E27FC236}">
                <a16:creationId xmlns:a16="http://schemas.microsoft.com/office/drawing/2014/main" id="{DF498DD1-A25E-441A-AEC0-EB1ACCD6E8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9" r="23380" b="20102"/>
          <a:stretch/>
        </p:blipFill>
        <p:spPr bwMode="auto">
          <a:xfrm>
            <a:off x="7884368" y="5494829"/>
            <a:ext cx="1151682" cy="1025902"/>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4">
            <a:extLst>
              <a:ext uri="{FF2B5EF4-FFF2-40B4-BE49-F238E27FC236}">
                <a16:creationId xmlns:a16="http://schemas.microsoft.com/office/drawing/2014/main" id="{5F4B612E-8548-4584-877D-0B796AD706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638" y="1484784"/>
            <a:ext cx="8848725" cy="4104456"/>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23AC8D-7607-4B3A-A987-C7217BB3B0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5263" y="1876425"/>
            <a:ext cx="6213475" cy="6683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D1A5597-91F9-491C-8C2B-04F8640BA25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88" y="2700338"/>
            <a:ext cx="8988425" cy="3492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9ED2870-6CFE-4FA0-A815-A5A4A76375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28788" y="3205163"/>
            <a:ext cx="5686425" cy="5095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8C761F2-10D2-46D2-BCC0-790426C8D0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0000" y="3868738"/>
            <a:ext cx="4064000" cy="5111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553CEDB-8C6B-417C-88D5-DD94A234FED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788" y="4533900"/>
            <a:ext cx="8988425" cy="4270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8CCF7F5-17BC-46D9-97C7-0E6259F64C2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8650" y="5153025"/>
            <a:ext cx="3079750" cy="3730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F6CB220-2F8A-408A-9780-687B6D75F40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03700" y="5111750"/>
            <a:ext cx="4311650" cy="4270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7E2DB5-B886-449D-A783-8CA477B3C9E2}"/>
              </a:ext>
            </a:extLst>
          </p:cNvPr>
          <p:cNvSpPr/>
          <p:nvPr/>
        </p:nvSpPr>
        <p:spPr>
          <a:xfrm>
            <a:off x="323528" y="2060848"/>
            <a:ext cx="792088"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471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Variantes de phishing</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eaLnBrk="1" hangingPunct="1">
              <a:lnSpc>
                <a:spcPct val="90000"/>
              </a:lnSpc>
            </a:pPr>
            <a:r>
              <a:rPr lang="es-ES" b="1" dirty="0">
                <a:solidFill>
                  <a:srgbClr val="0070C0"/>
                </a:solidFill>
              </a:rPr>
              <a:t>Phishing especializado </a:t>
            </a:r>
            <a:r>
              <a:rPr lang="es-ES" dirty="0"/>
              <a:t>- se dirige a personas o grupos específicos de una organización</a:t>
            </a:r>
          </a:p>
          <a:p>
            <a:pPr eaLnBrk="1" hangingPunct="1">
              <a:lnSpc>
                <a:spcPct val="90000"/>
              </a:lnSpc>
            </a:pPr>
            <a:r>
              <a:rPr lang="es-ES" b="1" dirty="0">
                <a:solidFill>
                  <a:srgbClr val="0070C0"/>
                </a:solidFill>
              </a:rPr>
              <a:t>Caza de ballenas</a:t>
            </a:r>
            <a:r>
              <a:rPr lang="es-ES" dirty="0"/>
              <a:t> - envío de correos electrónicos de phishing a objetivos específicos de alto nivel en una organización</a:t>
            </a:r>
          </a:p>
          <a:p>
            <a:pPr eaLnBrk="1" hangingPunct="1">
              <a:lnSpc>
                <a:spcPct val="90000"/>
              </a:lnSpc>
            </a:pPr>
            <a:r>
              <a:rPr lang="es-ES" b="1" dirty="0">
                <a:solidFill>
                  <a:srgbClr val="0070C0"/>
                </a:solidFill>
              </a:rPr>
              <a:t>Phishing de voz</a:t>
            </a:r>
            <a:r>
              <a:rPr lang="es-ES" dirty="0"/>
              <a:t> - uso de redes VoIP para enviar llamadas telefónicas no solicitadas con el fin de obtener información</a:t>
            </a:r>
          </a:p>
          <a:p>
            <a:pPr eaLnBrk="1" hangingPunct="1">
              <a:lnSpc>
                <a:spcPct val="90000"/>
              </a:lnSpc>
            </a:pPr>
            <a:r>
              <a:rPr lang="es-ES" b="1" dirty="0">
                <a:solidFill>
                  <a:srgbClr val="0070C0"/>
                </a:solidFill>
              </a:rPr>
              <a:t>Pharming</a:t>
            </a:r>
            <a:r>
              <a:rPr lang="es-ES" dirty="0"/>
              <a:t> - redireccionamiento a un sitio web falso que parece real</a:t>
            </a:r>
          </a:p>
        </p:txBody>
      </p:sp>
      <p:pic>
        <p:nvPicPr>
          <p:cNvPr id="3" name="Picture 2" descr="Off the hook: 6 Tips to avoid Phishing scams">
            <a:extLst>
              <a:ext uri="{FF2B5EF4-FFF2-40B4-BE49-F238E27FC236}">
                <a16:creationId xmlns:a16="http://schemas.microsoft.com/office/drawing/2014/main" id="{B1977995-43A3-4377-9057-9B7FD64F9E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9" r="23380" b="20102"/>
          <a:stretch/>
        </p:blipFill>
        <p:spPr bwMode="auto">
          <a:xfrm>
            <a:off x="7884368" y="5494829"/>
            <a:ext cx="1151682" cy="102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1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Otros tipos de ataques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107504" y="1270001"/>
            <a:ext cx="9036496" cy="5183335"/>
          </a:xfrm>
        </p:spPr>
        <p:txBody>
          <a:bodyPr/>
          <a:lstStyle/>
          <a:p>
            <a:pPr marL="571500" indent="-457200">
              <a:defRPr/>
            </a:pPr>
            <a:r>
              <a:rPr lang="es-ES" b="1" dirty="0">
                <a:solidFill>
                  <a:srgbClr val="0070C0"/>
                </a:solidFill>
              </a:rPr>
              <a:t>Elevación de privilegios </a:t>
            </a:r>
            <a:r>
              <a:rPr lang="es-ES" dirty="0"/>
              <a:t>- </a:t>
            </a:r>
            <a:r>
              <a:rPr lang="es-ES" sz="2400" dirty="0"/>
              <a:t>una vez obtenido el acceso, el hacker eleva sus privilegios de usuario a administrador</a:t>
            </a:r>
          </a:p>
          <a:p>
            <a:pPr marL="571500" indent="-457200">
              <a:defRPr/>
            </a:pPr>
            <a:r>
              <a:rPr lang="es-ES" b="1" dirty="0">
                <a:solidFill>
                  <a:srgbClr val="0070C0"/>
                </a:solidFill>
              </a:rPr>
              <a:t>Envenenamiento de caché DNS </a:t>
            </a:r>
            <a:r>
              <a:rPr lang="es-ES" dirty="0"/>
              <a:t>- </a:t>
            </a:r>
            <a:r>
              <a:rPr lang="es-ES" sz="2400" dirty="0"/>
              <a:t>cambiar la configuración del DNS local para dirigir las solicitudes web a copias falsas de sitios web</a:t>
            </a:r>
          </a:p>
          <a:p>
            <a:pPr marL="571500" indent="-457200">
              <a:defRPr/>
            </a:pPr>
            <a:r>
              <a:rPr lang="es-ES" b="1" dirty="0">
                <a:solidFill>
                  <a:srgbClr val="0070C0"/>
                </a:solidFill>
              </a:rPr>
              <a:t>Envenenamiento ARP </a:t>
            </a:r>
            <a:r>
              <a:rPr lang="es-ES" dirty="0"/>
              <a:t>- </a:t>
            </a:r>
            <a:r>
              <a:rPr lang="es-ES" sz="2400" dirty="0"/>
              <a:t>(Protocolo de Resolución de Direcciones) Ataque tipo «Man in the middle» en el que se envenena la caché ARP para que el tráfico pase por la máquina del atacante. </a:t>
            </a:r>
          </a:p>
        </p:txBody>
      </p:sp>
    </p:spTree>
    <p:extLst>
      <p:ext uri="{BB962C8B-B14F-4D97-AF65-F5344CB8AC3E}">
        <p14:creationId xmlns:p14="http://schemas.microsoft.com/office/powerpoint/2010/main" val="23579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Malware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b="1" dirty="0">
                <a:solidFill>
                  <a:srgbClr val="0070C0"/>
                </a:solidFill>
              </a:rPr>
              <a:t>Software malicioso</a:t>
            </a:r>
          </a:p>
          <a:p>
            <a:pPr eaLnBrk="1" hangingPunct="1">
              <a:lnSpc>
                <a:spcPct val="90000"/>
              </a:lnSpc>
            </a:pPr>
            <a:r>
              <a:rPr lang="es-ES"/>
              <a:t>Diseñado con el objetivo de acceder a un sistema informático o comprometerlo con el consentimiento del propietario</a:t>
            </a:r>
          </a:p>
        </p:txBody>
      </p:sp>
      <p:pic>
        <p:nvPicPr>
          <p:cNvPr id="3" name="Picture 5" descr="C:\Users\B.Stam\Desktop\How-to-identify-Malware-from-computer.jpg">
            <a:extLst>
              <a:ext uri="{FF2B5EF4-FFF2-40B4-BE49-F238E27FC236}">
                <a16:creationId xmlns:a16="http://schemas.microsoft.com/office/drawing/2014/main" id="{EED085A3-B15C-480B-9247-F2F1AD484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951" y="3429000"/>
            <a:ext cx="5512098" cy="29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13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Internet</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es-ES"/>
              <a:t>¿El problema de todo esto?</a:t>
            </a:r>
          </a:p>
          <a:p>
            <a:pPr eaLnBrk="1" hangingPunct="1"/>
            <a:r>
              <a:rPr lang="es-ES"/>
              <a:t>Internet brinda a los delincuentes más oportunidades</a:t>
            </a:r>
          </a:p>
          <a:p>
            <a:pPr lvl="1" eaLnBrk="1" hangingPunct="1"/>
            <a:r>
              <a:rPr lang="es-ES"/>
              <a:t>Los delitos se pueden cometer a distancia</a:t>
            </a:r>
          </a:p>
          <a:p>
            <a:pPr lvl="1" eaLnBrk="1" hangingPunct="1"/>
            <a:r>
              <a:rPr lang="es-ES"/>
              <a:t>Las pruebas son volátiles *</a:t>
            </a:r>
          </a:p>
          <a:p>
            <a:pPr lvl="1" eaLnBrk="1" hangingPunct="1"/>
            <a:r>
              <a:rPr lang="es-ES"/>
              <a:t>La aplicación de la ley nacional se rige por la geografía </a:t>
            </a:r>
          </a:p>
        </p:txBody>
      </p:sp>
      <p:pic>
        <p:nvPicPr>
          <p:cNvPr id="13" name="Content Placeholder 10" descr="glowing-world-map-background-1280x960.jpg">
            <a:extLst>
              <a:ext uri="{FF2B5EF4-FFF2-40B4-BE49-F238E27FC236}">
                <a16:creationId xmlns:a16="http://schemas.microsoft.com/office/drawing/2014/main" id="{13065408-C13D-448B-A801-10BC1442E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a:extLst>
              <a:ext uri="{FF2B5EF4-FFF2-40B4-BE49-F238E27FC236}">
                <a16:creationId xmlns:a16="http://schemas.microsoft.com/office/drawing/2014/main" id="{CFBBC59A-B2C5-40B0-A6F4-B33B9E9CA788}"/>
              </a:ext>
            </a:extLst>
          </p:cNvPr>
          <p:cNvSpPr txBox="1">
            <a:spLocks/>
          </p:cNvSpPr>
          <p:nvPr/>
        </p:nvSpPr>
        <p:spPr bwMode="auto">
          <a:xfrm>
            <a:off x="253772" y="4005188"/>
            <a:ext cx="5458926" cy="252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r>
              <a:rPr lang="es-ES"/>
              <a:t>La asistencia internacional necesita unos canales jurídicos adecuados</a:t>
            </a:r>
          </a:p>
          <a:p>
            <a:pPr lvl="1" eaLnBrk="1" hangingPunct="1"/>
            <a:r>
              <a:rPr lang="es-ES"/>
              <a:t>La cooperación se lleva a cabo con diferentes países con diferentes marcos jurídicos</a:t>
            </a:r>
          </a:p>
        </p:txBody>
      </p:sp>
      <p:sp>
        <p:nvSpPr>
          <p:cNvPr id="14" name="TextBox 13">
            <a:extLst>
              <a:ext uri="{FF2B5EF4-FFF2-40B4-BE49-F238E27FC236}">
                <a16:creationId xmlns:a16="http://schemas.microsoft.com/office/drawing/2014/main" id="{64302D4D-6AB3-41B2-A892-4F6A15D543D3}"/>
              </a:ext>
            </a:extLst>
          </p:cNvPr>
          <p:cNvSpPr txBox="1"/>
          <p:nvPr/>
        </p:nvSpPr>
        <p:spPr>
          <a:xfrm>
            <a:off x="1619672" y="1772816"/>
            <a:ext cx="5772024" cy="3158235"/>
          </a:xfrm>
          <a:prstGeom prst="rect">
            <a:avLst/>
          </a:prstGeom>
          <a:solidFill>
            <a:srgbClr val="F08A34"/>
          </a:solidFill>
        </p:spPr>
        <p:txBody>
          <a:bodyPr wrap="square" rtlCol="0">
            <a:spAutoFit/>
          </a:bodyPr>
          <a:lstStyle/>
          <a:p>
            <a:pPr algn="ctr"/>
            <a:r>
              <a:rPr lang="es-ES" sz="4000" dirty="0">
                <a:solidFill>
                  <a:schemeClr val="bg1"/>
                </a:solidFill>
                <a:latin typeface="+mj-lt"/>
              </a:rPr>
              <a:t>La asistencia jurídica mutua acelerada es un hecho en la lucha contemporánea contra la ciberdelincuencia </a:t>
            </a:r>
          </a:p>
        </p:txBody>
      </p:sp>
    </p:spTree>
    <p:extLst>
      <p:ext uri="{BB962C8B-B14F-4D97-AF65-F5344CB8AC3E}">
        <p14:creationId xmlns:p14="http://schemas.microsoft.com/office/powerpoint/2010/main" val="27701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Virus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0" indent="0">
              <a:buNone/>
            </a:pPr>
            <a:r>
              <a:rPr lang="es-ES"/>
              <a:t>Software con capacidad para replicarse de un archivo a otro y alojarse en un sistema determinado</a:t>
            </a:r>
          </a:p>
          <a:p>
            <a:pPr lvl="1"/>
            <a:r>
              <a:rPr lang="es-ES"/>
              <a:t>sin el consentimiento (o conocimiento) de su usuario/administrador</a:t>
            </a:r>
          </a:p>
          <a:p>
            <a:pPr lvl="1"/>
            <a:r>
              <a:rPr lang="es-ES"/>
              <a:t>con el objetivo de causar daños en este sistema </a:t>
            </a:r>
          </a:p>
        </p:txBody>
      </p:sp>
      <p:pic>
        <p:nvPicPr>
          <p:cNvPr id="3" name="Picture 5" descr="C:\Users\B.Stam\Desktop\AV7-virus.jpg">
            <a:extLst>
              <a:ext uri="{FF2B5EF4-FFF2-40B4-BE49-F238E27FC236}">
                <a16:creationId xmlns:a16="http://schemas.microsoft.com/office/drawing/2014/main" id="{931F4001-E9CB-464F-8D4F-47ED9F03A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688" y="3861048"/>
            <a:ext cx="4208623" cy="247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80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Troyanos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0" indent="0">
              <a:buNone/>
            </a:pPr>
            <a:r>
              <a:rPr lang="es-ES"/>
              <a:t>Software que realiza funciones no deseadas por el usuario, sin que este lo sepa</a:t>
            </a:r>
          </a:p>
          <a:p>
            <a:pPr lvl="1"/>
            <a:r>
              <a:rPr lang="es-ES"/>
              <a:t>toma el nombre del ‘caballo de Troya’ griego</a:t>
            </a:r>
          </a:p>
          <a:p>
            <a:pPr lvl="1"/>
            <a:r>
              <a:rPr lang="es-ES"/>
              <a:t>destruye datos</a:t>
            </a:r>
          </a:p>
          <a:p>
            <a:pPr lvl="1"/>
            <a:r>
              <a:rPr lang="es-ES"/>
              <a:t>desactiva el software de seguridad</a:t>
            </a:r>
          </a:p>
          <a:p>
            <a:pPr lvl="1"/>
            <a:r>
              <a:rPr lang="es-ES"/>
              <a:t>permite el acceso remoto/crea puertas traseras (para otorgar acceso no autorizado a un ordenador) </a:t>
            </a:r>
          </a:p>
          <a:p>
            <a:pPr lvl="1"/>
            <a:r>
              <a:rPr lang="es-ES"/>
              <a:t>descarga e instalación de otro malware</a:t>
            </a:r>
          </a:p>
          <a:p>
            <a:pPr lvl="1"/>
            <a:r>
              <a:rPr lang="es-ES"/>
              <a:t>Envía datos al exterior </a:t>
            </a:r>
          </a:p>
          <a:p>
            <a:pPr marL="114300" indent="0">
              <a:buNone/>
              <a:defRPr/>
            </a:pPr>
            <a:endParaRPr lang="es-ES" dirty="0"/>
          </a:p>
        </p:txBody>
      </p:sp>
      <p:pic>
        <p:nvPicPr>
          <p:cNvPr id="6146" name="Picture 2" descr="The Greek Myth of Odysseus and the Trojan Horse">
            <a:extLst>
              <a:ext uri="{FF2B5EF4-FFF2-40B4-BE49-F238E27FC236}">
                <a16:creationId xmlns:a16="http://schemas.microsoft.com/office/drawing/2014/main" id="{DE959E93-C7DA-4204-ACBB-DCB2E6234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5338081"/>
            <a:ext cx="1578898" cy="118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1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Rootkits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a:t>Software que se esconde dentro de las partes centrales del sistema operativo no accesibles o visibles para el usuario</a:t>
            </a:r>
          </a:p>
          <a:p>
            <a:pPr marL="857250" lvl="1" indent="-342900">
              <a:defRPr/>
            </a:pPr>
            <a:r>
              <a:rPr lang="es-ES"/>
              <a:t>se esconde en el "kernel" o la raíz</a:t>
            </a:r>
          </a:p>
          <a:p>
            <a:pPr marL="857250" lvl="1" indent="-342900">
              <a:defRPr/>
            </a:pPr>
            <a:r>
              <a:rPr lang="es-ES"/>
              <a:t>no puede ser visto por programas como el administrador de tareas</a:t>
            </a:r>
          </a:p>
          <a:p>
            <a:pPr marL="857250" lvl="1" indent="-342900">
              <a:defRPr/>
            </a:pPr>
            <a:r>
              <a:rPr lang="es-ES"/>
              <a:t>puede registrar las pulsaciones del teclado o interceptar las llamadas del sistema, que pueden desviarse o permitir el acceso remoto</a:t>
            </a:r>
          </a:p>
          <a:p>
            <a:pPr marL="857250" lvl="1" indent="-342900">
              <a:defRPr/>
            </a:pPr>
            <a:r>
              <a:rPr lang="es-ES"/>
              <a:t>difíciles de detectar y eliminar</a:t>
            </a:r>
          </a:p>
        </p:txBody>
      </p:sp>
      <p:pic>
        <p:nvPicPr>
          <p:cNvPr id="7170" name="Picture 2" descr="How Does Rootkit Work? | SolarWinds MSP">
            <a:extLst>
              <a:ext uri="{FF2B5EF4-FFF2-40B4-BE49-F238E27FC236}">
                <a16:creationId xmlns:a16="http://schemas.microsoft.com/office/drawing/2014/main" id="{61864584-3C58-4599-8887-2A41BD0A6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758" y="5622031"/>
            <a:ext cx="1810004" cy="89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6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Gusanos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sz="2600" dirty="0"/>
              <a:t>Software que difunde copias de sí mismo de ordenador a ordenador</a:t>
            </a:r>
          </a:p>
          <a:p>
            <a:pPr marL="971550" lvl="1" indent="-457200">
              <a:defRPr/>
            </a:pPr>
            <a:r>
              <a:rPr lang="es-ES" sz="2600" dirty="0"/>
              <a:t>se replica sin interacción o conocimiento humanos</a:t>
            </a:r>
          </a:p>
          <a:p>
            <a:pPr marL="971550" lvl="1" indent="-457200">
              <a:defRPr/>
            </a:pPr>
            <a:r>
              <a:rPr lang="es-ES" sz="2600" dirty="0"/>
              <a:t>puede llegar como adjunto a un correo spam o a un mensaje </a:t>
            </a:r>
          </a:p>
          <a:p>
            <a:pPr marL="971550" lvl="1" indent="-457200">
              <a:defRPr/>
            </a:pPr>
            <a:r>
              <a:rPr lang="es-ES" sz="2600" dirty="0"/>
              <a:t>no necesita adherirse a un programa informático para causar daños</a:t>
            </a:r>
          </a:p>
          <a:p>
            <a:pPr marL="971550" lvl="1" indent="-457200">
              <a:defRPr/>
            </a:pPr>
            <a:r>
              <a:rPr lang="es-ES" sz="2600" dirty="0"/>
              <a:t>puede modificar y eliminar archivos</a:t>
            </a:r>
          </a:p>
          <a:p>
            <a:pPr marL="971550" lvl="1" indent="-457200">
              <a:defRPr/>
            </a:pPr>
            <a:r>
              <a:rPr lang="es-ES" sz="2600" dirty="0"/>
              <a:t>se replica agotando los recursos del sistema</a:t>
            </a:r>
          </a:p>
          <a:p>
            <a:pPr marL="1371600" lvl="2" indent="-457200">
              <a:defRPr/>
            </a:pPr>
            <a:r>
              <a:rPr lang="es-ES" sz="2600" dirty="0"/>
              <a:t>Espacio en el disco duro, ancho de banda, sobrecarga de la red</a:t>
            </a:r>
          </a:p>
        </p:txBody>
      </p:sp>
      <p:pic>
        <p:nvPicPr>
          <p:cNvPr id="1026" name="Picture 2" descr="Revealed: How a secret Dutch mole aided the U.S.-Israeli Stuxnet ...">
            <a:extLst>
              <a:ext uri="{FF2B5EF4-FFF2-40B4-BE49-F238E27FC236}">
                <a16:creationId xmlns:a16="http://schemas.microsoft.com/office/drawing/2014/main" id="{CC566FC6-C93C-43F8-AC51-FF8E4FF25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5805264"/>
            <a:ext cx="1367706" cy="71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46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Gusanos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Revealed: How a secret Dutch mole aided the U.S.-Israeli Stuxnet ...">
            <a:extLst>
              <a:ext uri="{FF2B5EF4-FFF2-40B4-BE49-F238E27FC236}">
                <a16:creationId xmlns:a16="http://schemas.microsoft.com/office/drawing/2014/main" id="{CC566FC6-C93C-43F8-AC51-FF8E4FF25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186" y="5805264"/>
            <a:ext cx="1326864" cy="7154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C4E513DD-0ACF-4DA5-98F8-EC26E85FA0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9439" y="1547003"/>
            <a:ext cx="6725121" cy="47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3421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Spyware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a:t>Software que permite la transmisión de información encubierta</a:t>
            </a:r>
          </a:p>
          <a:p>
            <a:pPr marL="971550" lvl="1" indent="-457200">
              <a:defRPr/>
            </a:pPr>
            <a:r>
              <a:rPr lang="es-ES"/>
              <a:t>puede utilizarse para el marketing</a:t>
            </a:r>
          </a:p>
          <a:p>
            <a:pPr marL="971550" lvl="1" indent="-457200">
              <a:defRPr/>
            </a:pPr>
            <a:r>
              <a:rPr lang="es-ES"/>
              <a:t>la mayoría es malicioso</a:t>
            </a:r>
          </a:p>
          <a:p>
            <a:pPr marL="1371600" lvl="2" indent="-457200">
              <a:defRPr/>
            </a:pPr>
            <a:r>
              <a:rPr lang="es-ES"/>
              <a:t>captura de contraseñas</a:t>
            </a:r>
          </a:p>
          <a:p>
            <a:pPr marL="1371600" lvl="2" indent="-457200">
              <a:defRPr/>
            </a:pPr>
            <a:r>
              <a:rPr lang="es-ES"/>
              <a:t>registro de credenciales bancarias </a:t>
            </a:r>
          </a:p>
          <a:p>
            <a:pPr marL="1371600" lvl="2" indent="-457200">
              <a:defRPr/>
            </a:pPr>
            <a:r>
              <a:rPr lang="es-ES"/>
              <a:t>obtención de datos de la tarjeta</a:t>
            </a:r>
          </a:p>
          <a:p>
            <a:pPr marL="971550" lvl="1" indent="-457200">
              <a:defRPr/>
            </a:pPr>
            <a:r>
              <a:rPr lang="es-ES"/>
              <a:t>y envío a defraudadores</a:t>
            </a:r>
          </a:p>
        </p:txBody>
      </p:sp>
      <p:pic>
        <p:nvPicPr>
          <p:cNvPr id="2050" name="Picture 2" descr="A pair of binoculars sat next to a laptop computer ">
            <a:extLst>
              <a:ext uri="{FF2B5EF4-FFF2-40B4-BE49-F238E27FC236}">
                <a16:creationId xmlns:a16="http://schemas.microsoft.com/office/drawing/2014/main" id="{EE1B6EF2-24A2-45AD-9FBB-503CD8DA6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5508369"/>
            <a:ext cx="1799754" cy="101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3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Spyware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A pair of binoculars sat next to a laptop computer ">
            <a:extLst>
              <a:ext uri="{FF2B5EF4-FFF2-40B4-BE49-F238E27FC236}">
                <a16:creationId xmlns:a16="http://schemas.microsoft.com/office/drawing/2014/main" id="{EE1B6EF2-24A2-45AD-9FBB-503CD8DA6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5508369"/>
            <a:ext cx="1799754" cy="10123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B.Stam\Desktop\spyware-alert.jpg">
            <a:extLst>
              <a:ext uri="{FF2B5EF4-FFF2-40B4-BE49-F238E27FC236}">
                <a16:creationId xmlns:a16="http://schemas.microsoft.com/office/drawing/2014/main" id="{46CE91A8-9A8B-487F-BC38-DAEED1F55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664" y="1153680"/>
            <a:ext cx="6156672" cy="427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082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Crimeware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a:t>Terminología para el software diseñado para llevar a cabo o facilitar y automatizar la actividad ilegal en línea</a:t>
            </a:r>
          </a:p>
          <a:p>
            <a:pPr marL="971550" lvl="1" indent="-457200">
              <a:defRPr/>
            </a:pPr>
            <a:r>
              <a:rPr lang="es-ES"/>
              <a:t>robo de identidad mediante ingeniería social</a:t>
            </a:r>
          </a:p>
          <a:p>
            <a:pPr marL="1371600" lvl="2" indent="-457200">
              <a:defRPr/>
            </a:pPr>
            <a:r>
              <a:rPr lang="es-ES"/>
              <a:t>potencialmente registradores de pulsaciones de teclas</a:t>
            </a:r>
          </a:p>
          <a:p>
            <a:pPr marL="971550" lvl="1" indent="-457200">
              <a:defRPr/>
            </a:pPr>
            <a:r>
              <a:rPr lang="es-ES"/>
              <a:t>acceso a registros financieros y de venta al por menor</a:t>
            </a:r>
          </a:p>
          <a:p>
            <a:pPr marL="971550" lvl="1" indent="-457200">
              <a:defRPr/>
            </a:pPr>
            <a:r>
              <a:rPr lang="es-ES"/>
              <a:t>crear la oportunidad de realizar transacciones no autorizadas</a:t>
            </a:r>
          </a:p>
          <a:p>
            <a:pPr marL="1371600" lvl="2" indent="-457200">
              <a:defRPr/>
            </a:pPr>
            <a:r>
              <a:rPr lang="es-ES"/>
              <a:t>redirigir a un sitio web falso</a:t>
            </a:r>
          </a:p>
        </p:txBody>
      </p:sp>
      <p:pic>
        <p:nvPicPr>
          <p:cNvPr id="3074" name="Picture 2" descr="Ransomware and Crimeware: A Troubling Evolution of Malware ...">
            <a:extLst>
              <a:ext uri="{FF2B5EF4-FFF2-40B4-BE49-F238E27FC236}">
                <a16:creationId xmlns:a16="http://schemas.microsoft.com/office/drawing/2014/main" id="{437F2170-F0FB-4C85-BBF2-70C8FD08D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588" y="5587999"/>
            <a:ext cx="1865462" cy="93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75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Adware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a:t>Software (software con soporte publicitario) que muestra o descarga automáticamente material publicitario cuando se está en línea</a:t>
            </a:r>
          </a:p>
          <a:p>
            <a:pPr marL="971550" lvl="1" indent="-457200">
              <a:defRPr/>
            </a:pPr>
            <a:r>
              <a:rPr lang="es-ES"/>
              <a:t>banners</a:t>
            </a:r>
          </a:p>
          <a:p>
            <a:pPr marL="971550" lvl="1" indent="-457200">
              <a:defRPr/>
            </a:pPr>
            <a:r>
              <a:rPr lang="es-ES"/>
              <a:t>elementos emergentes</a:t>
            </a:r>
          </a:p>
          <a:p>
            <a:pPr marL="971550" lvl="1" indent="-457200">
              <a:defRPr/>
            </a:pPr>
            <a:r>
              <a:rPr lang="es-ES"/>
              <a:t>genera ingresos para el desarrollador</a:t>
            </a:r>
          </a:p>
        </p:txBody>
      </p:sp>
      <p:pic>
        <p:nvPicPr>
          <p:cNvPr id="4" name="Picture 3">
            <a:extLst>
              <a:ext uri="{FF2B5EF4-FFF2-40B4-BE49-F238E27FC236}">
                <a16:creationId xmlns:a16="http://schemas.microsoft.com/office/drawing/2014/main" id="{0DDFDE76-8920-44E6-A15F-FC75BC5DE603}"/>
              </a:ext>
            </a:extLst>
          </p:cNvPr>
          <p:cNvPicPr>
            <a:picLocks noChangeAspect="1"/>
          </p:cNvPicPr>
          <p:nvPr/>
        </p:nvPicPr>
        <p:blipFill>
          <a:blip r:embed="rId4"/>
          <a:stretch>
            <a:fillRect/>
          </a:stretch>
        </p:blipFill>
        <p:spPr>
          <a:xfrm>
            <a:off x="7368110" y="5733257"/>
            <a:ext cx="1703882" cy="787474"/>
          </a:xfrm>
          <a:prstGeom prst="rect">
            <a:avLst/>
          </a:prstGeom>
        </p:spPr>
      </p:pic>
    </p:spTree>
    <p:extLst>
      <p:ext uri="{BB962C8B-B14F-4D97-AF65-F5344CB8AC3E}">
        <p14:creationId xmlns:p14="http://schemas.microsoft.com/office/powerpoint/2010/main" val="242321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Otros tipos de malware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b="1" dirty="0">
                <a:solidFill>
                  <a:srgbClr val="0070C0"/>
                </a:solidFill>
              </a:rPr>
              <a:t>Puerta trasera </a:t>
            </a:r>
            <a:r>
              <a:rPr lang="es-ES"/>
              <a:t>- método que permite que los servicios y los puertos permanezcan abiertos para poder acceder de forma remota y evitar la autenticación estándar.</a:t>
            </a:r>
          </a:p>
          <a:p>
            <a:pPr marL="114300" indent="0">
              <a:buNone/>
              <a:defRPr/>
            </a:pPr>
            <a:r>
              <a:rPr lang="es-ES" b="1" dirty="0">
                <a:solidFill>
                  <a:srgbClr val="0070C0"/>
                </a:solidFill>
              </a:rPr>
              <a:t>Bomba lógica </a:t>
            </a:r>
            <a:r>
              <a:rPr lang="es-ES"/>
              <a:t>- </a:t>
            </a:r>
            <a:r>
              <a:rPr lang="es-ES" sz="2800" dirty="0"/>
              <a:t>software que permanecerá inactivo y se activará automáticamente cuando se desencadene una circunstancia: una fecha o cuando se ejecuta un programa concreto</a:t>
            </a:r>
          </a:p>
        </p:txBody>
      </p:sp>
      <p:pic>
        <p:nvPicPr>
          <p:cNvPr id="9218" name="Picture 2" descr="A logic bomb: What is it and how to prevent it | NordVPN">
            <a:extLst>
              <a:ext uri="{FF2B5EF4-FFF2-40B4-BE49-F238E27FC236}">
                <a16:creationId xmlns:a16="http://schemas.microsoft.com/office/drawing/2014/main" id="{B489CD13-7573-4D04-B420-89DCBC7B42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24" r="19309"/>
          <a:stretch/>
        </p:blipFill>
        <p:spPr bwMode="auto">
          <a:xfrm>
            <a:off x="7309017" y="4874581"/>
            <a:ext cx="18002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es-ES"/>
              <a:t>Un delito a escala mundial</a:t>
            </a:r>
          </a:p>
          <a:p>
            <a:pPr eaLnBrk="1" hangingPunct="1"/>
            <a:r>
              <a:rPr lang="es-ES"/>
              <a:t>Requiere un enfoque internacional en un número creciente de casos</a:t>
            </a:r>
          </a:p>
          <a:p>
            <a:pPr eaLnBrk="1" hangingPunct="1"/>
            <a:r>
              <a:rPr lang="es-ES"/>
              <a:t>Es el único enfoque adecuado para la naturaleza sin fronteras de los delitos  </a:t>
            </a:r>
            <a:endParaRPr lang="es-ES" altLang="sr-Latn-RS" dirty="0"/>
          </a:p>
        </p:txBody>
      </p:sp>
      <p:pic>
        <p:nvPicPr>
          <p:cNvPr id="13" name="Content Placeholder 10" descr="glowing-world-map-background-1280x960.jpg">
            <a:extLst>
              <a:ext uri="{FF2B5EF4-FFF2-40B4-BE49-F238E27FC236}">
                <a16:creationId xmlns:a16="http://schemas.microsoft.com/office/drawing/2014/main" id="{13065408-C13D-448B-A801-10BC1442E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1">
            <a:extLst>
              <a:ext uri="{FF2B5EF4-FFF2-40B4-BE49-F238E27FC236}">
                <a16:creationId xmlns:a16="http://schemas.microsoft.com/office/drawing/2014/main" id="{B64D8914-222E-486F-9670-4F9C5B04919D}"/>
              </a:ext>
            </a:extLst>
          </p:cNvPr>
          <p:cNvSpPr txBox="1">
            <a:spLocks/>
          </p:cNvSpPr>
          <p:nvPr/>
        </p:nvSpPr>
        <p:spPr bwMode="auto">
          <a:xfrm>
            <a:off x="251520" y="3993634"/>
            <a:ext cx="5400600" cy="24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r>
              <a:rPr lang="es-ES"/>
              <a:t>La cooperación internacional puede aportar más eficacia a los esfuerzos nacionales</a:t>
            </a:r>
          </a:p>
          <a:p>
            <a:pPr lvl="1" eaLnBrk="1" hangingPunct="1"/>
            <a:r>
              <a:rPr lang="es-ES"/>
              <a:t>¡O moldearlos!  </a:t>
            </a:r>
            <a:endParaRPr lang="es-ES" altLang="sr-Latn-RS" dirty="0"/>
          </a:p>
        </p:txBody>
      </p:sp>
    </p:spTree>
    <p:extLst>
      <p:ext uri="{BB962C8B-B14F-4D97-AF65-F5344CB8AC3E}">
        <p14:creationId xmlns:p14="http://schemas.microsoft.com/office/powerpoint/2010/main" val="39760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Man in the Middle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sz="2600" dirty="0"/>
              <a:t>Ataque común mediante redes móviles e inalámbricas</a:t>
            </a:r>
          </a:p>
          <a:p>
            <a:pPr marL="971550" lvl="1" indent="-457200">
              <a:defRPr/>
            </a:pPr>
            <a:r>
              <a:rPr lang="es-ES" sz="2600" dirty="0"/>
              <a:t>el atacante se interpone entre el objetivo e Internet/servidor</a:t>
            </a:r>
          </a:p>
          <a:p>
            <a:pPr marL="971550" lvl="1" indent="-457200">
              <a:defRPr/>
            </a:pPr>
            <a:r>
              <a:rPr lang="es-ES" sz="2600" dirty="0"/>
              <a:t>¿falsificar punto de acceso inalámbrico?</a:t>
            </a:r>
          </a:p>
          <a:p>
            <a:pPr marL="971550" lvl="1" indent="-457200">
              <a:defRPr/>
            </a:pPr>
            <a:r>
              <a:rPr lang="es-ES" sz="2600" dirty="0"/>
              <a:t>la víctima no se da cuenta</a:t>
            </a:r>
          </a:p>
          <a:p>
            <a:pPr marL="971550" lvl="1" indent="-457200">
              <a:defRPr/>
            </a:pPr>
            <a:r>
              <a:rPr lang="es-ES" sz="2600" dirty="0"/>
              <a:t>todo funciona de manera normal</a:t>
            </a:r>
          </a:p>
          <a:p>
            <a:pPr marL="971550" lvl="1" indent="-457200">
              <a:defRPr/>
            </a:pPr>
            <a:r>
              <a:rPr lang="es-ES" sz="2600" dirty="0"/>
              <a:t>se pasan datos</a:t>
            </a:r>
          </a:p>
          <a:p>
            <a:pPr marL="1371600" lvl="2" indent="-457200">
              <a:defRPr/>
            </a:pPr>
            <a:r>
              <a:rPr lang="es-ES" sz="2600" dirty="0"/>
              <a:t>credenciales de acceso</a:t>
            </a:r>
          </a:p>
          <a:p>
            <a:pPr marL="1371600" lvl="2" indent="-457200">
              <a:defRPr/>
            </a:pPr>
            <a:r>
              <a:rPr lang="es-ES" sz="2600" dirty="0"/>
              <a:t>datos de tarjeta</a:t>
            </a:r>
          </a:p>
          <a:p>
            <a:pPr marL="971550" lvl="1" indent="-457200">
              <a:defRPr/>
            </a:pPr>
            <a:r>
              <a:rPr lang="es-ES" sz="2600" dirty="0"/>
              <a:t>el atacante los lee y los almacena, y los utiliza indebidamente</a:t>
            </a:r>
          </a:p>
        </p:txBody>
      </p:sp>
      <p:pic>
        <p:nvPicPr>
          <p:cNvPr id="3" name="Picture 6">
            <a:extLst>
              <a:ext uri="{FF2B5EF4-FFF2-40B4-BE49-F238E27FC236}">
                <a16:creationId xmlns:a16="http://schemas.microsoft.com/office/drawing/2014/main" id="{C65477E4-393E-40FB-A550-87F580CCD7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2996953"/>
            <a:ext cx="2808312"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93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00A72575-92C4-438D-A04D-C060F251B860}"/>
              </a:ext>
            </a:extLst>
          </p:cNvPr>
          <p:cNvPicPr>
            <a:picLocks noChangeAspect="1"/>
          </p:cNvPicPr>
          <p:nvPr/>
        </p:nvPicPr>
        <p:blipFill>
          <a:blip r:embed="rId4"/>
          <a:stretch>
            <a:fillRect/>
          </a:stretch>
        </p:blipFill>
        <p:spPr>
          <a:xfrm>
            <a:off x="917848" y="1494893"/>
            <a:ext cx="7308304" cy="4793359"/>
          </a:xfrm>
          <a:prstGeom prst="rect">
            <a:avLst/>
          </a:prstGeom>
        </p:spPr>
      </p:pic>
    </p:spTree>
    <p:extLst>
      <p:ext uri="{BB962C8B-B14F-4D97-AF65-F5344CB8AC3E}">
        <p14:creationId xmlns:p14="http://schemas.microsoft.com/office/powerpoint/2010/main" val="37463017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628650" indent="-514350">
              <a:buAutoNum type="arabicPeriod"/>
              <a:defRPr/>
            </a:pPr>
            <a:r>
              <a:rPr lang="es-ES" sz="2600" b="1" dirty="0">
                <a:solidFill>
                  <a:srgbClr val="0070C0"/>
                </a:solidFill>
              </a:rPr>
              <a:t>Plataformas móviles</a:t>
            </a:r>
          </a:p>
          <a:p>
            <a:pPr marL="628650" indent="-514350">
              <a:defRPr/>
            </a:pPr>
            <a:r>
              <a:rPr lang="es-ES" sz="2600" dirty="0"/>
              <a:t>5.150 millones de dispositivos móviles</a:t>
            </a:r>
          </a:p>
          <a:p>
            <a:pPr marL="628650" indent="-514350">
              <a:defRPr/>
            </a:pPr>
            <a:r>
              <a:rPr lang="es-ES" sz="2600" dirty="0"/>
              <a:t>3.500 millones son teléfonos inteligentes</a:t>
            </a:r>
          </a:p>
          <a:p>
            <a:pPr lvl="1">
              <a:defRPr/>
            </a:pPr>
            <a:r>
              <a:rPr lang="es-ES" sz="2600" dirty="0"/>
              <a:t>crecimiento de las transacciones móviles</a:t>
            </a:r>
          </a:p>
          <a:p>
            <a:pPr lvl="1">
              <a:defRPr/>
            </a:pPr>
            <a:r>
              <a:rPr lang="es-ES" sz="2600" dirty="0"/>
              <a:t>aplicaciones móviles</a:t>
            </a:r>
          </a:p>
          <a:p>
            <a:pPr lvl="1">
              <a:defRPr/>
            </a:pPr>
            <a:r>
              <a:rPr lang="es-ES" sz="2600" dirty="0"/>
              <a:t>usuarios sociales móviles</a:t>
            </a:r>
          </a:p>
          <a:p>
            <a:pPr lvl="1">
              <a:defRPr/>
            </a:pPr>
            <a:r>
              <a:rPr lang="es-ES" sz="2600" dirty="0"/>
              <a:t>uso corporativo de dispositivos de propiedad privada</a:t>
            </a:r>
          </a:p>
          <a:p>
            <a:pPr marL="628650" indent="-514350">
              <a:defRPr/>
            </a:pPr>
            <a:r>
              <a:rPr lang="es-ES" sz="2600" dirty="0"/>
              <a:t>Las aplicaciones que no se verifiquen pueden contener código malicioso</a:t>
            </a:r>
          </a:p>
          <a:p>
            <a:pPr marL="1028700" lvl="1" indent="-514350">
              <a:defRPr/>
            </a:pPr>
            <a:r>
              <a:rPr lang="es-ES" sz="2600" dirty="0" err="1"/>
              <a:t>ransomware</a:t>
            </a:r>
            <a:r>
              <a:rPr lang="es-ES" sz="2600" dirty="0"/>
              <a:t>, spyware</a:t>
            </a:r>
          </a:p>
        </p:txBody>
      </p:sp>
      <p:pic>
        <p:nvPicPr>
          <p:cNvPr id="4" name="Picture 3">
            <a:extLst>
              <a:ext uri="{FF2B5EF4-FFF2-40B4-BE49-F238E27FC236}">
                <a16:creationId xmlns:a16="http://schemas.microsoft.com/office/drawing/2014/main" id="{9EF87FD6-82BA-4083-82CD-AD07A9950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915" y="1187302"/>
            <a:ext cx="2016590" cy="2817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0079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628650" indent="-514350">
              <a:buAutoNum type="arabicPeriod"/>
              <a:defRPr/>
            </a:pPr>
            <a:r>
              <a:rPr lang="es-ES" b="1" dirty="0">
                <a:solidFill>
                  <a:srgbClr val="0070C0"/>
                </a:solidFill>
              </a:rPr>
              <a:t>Plataformas móviles</a:t>
            </a:r>
          </a:p>
        </p:txBody>
      </p:sp>
      <p:pic>
        <p:nvPicPr>
          <p:cNvPr id="3" name="Picture 2">
            <a:extLst>
              <a:ext uri="{FF2B5EF4-FFF2-40B4-BE49-F238E27FC236}">
                <a16:creationId xmlns:a16="http://schemas.microsoft.com/office/drawing/2014/main" id="{16C27E3C-4F62-1D4B-BA1B-6D013B129A30}"/>
              </a:ext>
            </a:extLst>
          </p:cNvPr>
          <p:cNvPicPr>
            <a:picLocks noChangeAspect="1"/>
          </p:cNvPicPr>
          <p:nvPr/>
        </p:nvPicPr>
        <p:blipFill>
          <a:blip r:embed="rId4"/>
          <a:stretch>
            <a:fillRect/>
          </a:stretch>
        </p:blipFill>
        <p:spPr>
          <a:xfrm>
            <a:off x="917325" y="2060848"/>
            <a:ext cx="7309349" cy="3870672"/>
          </a:xfrm>
          <a:prstGeom prst="rect">
            <a:avLst/>
          </a:prstGeom>
        </p:spPr>
      </p:pic>
    </p:spTree>
    <p:extLst>
      <p:ext uri="{BB962C8B-B14F-4D97-AF65-F5344CB8AC3E}">
        <p14:creationId xmlns:p14="http://schemas.microsoft.com/office/powerpoint/2010/main" val="33813833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b="1" dirty="0">
                <a:solidFill>
                  <a:srgbClr val="0070C0"/>
                </a:solidFill>
              </a:rPr>
              <a:t>2. Correos electrónicos falsos</a:t>
            </a:r>
          </a:p>
          <a:p>
            <a:pPr marL="571500" indent="-457200">
              <a:defRPr/>
            </a:pPr>
            <a:r>
              <a:rPr lang="es-ES" dirty="0"/>
              <a:t>6.500 millones de correos electrónicos de spam al día</a:t>
            </a:r>
          </a:p>
          <a:p>
            <a:pPr marL="571500" indent="-457200">
              <a:defRPr/>
            </a:pPr>
            <a:r>
              <a:rPr lang="es-ES" dirty="0"/>
              <a:t>Se trata de phishing en un porcentaje elevado</a:t>
            </a:r>
          </a:p>
        </p:txBody>
      </p:sp>
      <p:pic>
        <p:nvPicPr>
          <p:cNvPr id="11266" name="Picture 2" descr="Cybercrime phishing trend">
            <a:extLst>
              <a:ext uri="{FF2B5EF4-FFF2-40B4-BE49-F238E27FC236}">
                <a16:creationId xmlns:a16="http://schemas.microsoft.com/office/drawing/2014/main" id="{01012668-E868-43C0-A226-B34B1FF57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573016"/>
            <a:ext cx="5280282" cy="9361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ybercrime phishing trend">
            <a:extLst>
              <a:ext uri="{FF2B5EF4-FFF2-40B4-BE49-F238E27FC236}">
                <a16:creationId xmlns:a16="http://schemas.microsoft.com/office/drawing/2014/main" id="{AD58A378-FDEB-4A93-B9BC-AB43D1421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200" y="5229199"/>
            <a:ext cx="5280280" cy="122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766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114300" indent="0">
              <a:buNone/>
              <a:defRPr/>
            </a:pPr>
            <a:r>
              <a:rPr lang="es-ES" b="1" dirty="0">
                <a:solidFill>
                  <a:srgbClr val="0070C0"/>
                </a:solidFill>
              </a:rPr>
              <a:t>2. Correos electrónicos falsos</a:t>
            </a:r>
          </a:p>
        </p:txBody>
      </p:sp>
      <p:pic>
        <p:nvPicPr>
          <p:cNvPr id="3" name="Picture 2">
            <a:extLst>
              <a:ext uri="{FF2B5EF4-FFF2-40B4-BE49-F238E27FC236}">
                <a16:creationId xmlns:a16="http://schemas.microsoft.com/office/drawing/2014/main" id="{2F57A04F-58AC-CE46-8184-3F6097C38935}"/>
              </a:ext>
            </a:extLst>
          </p:cNvPr>
          <p:cNvPicPr>
            <a:picLocks noChangeAspect="1"/>
          </p:cNvPicPr>
          <p:nvPr/>
        </p:nvPicPr>
        <p:blipFill>
          <a:blip r:embed="rId4"/>
          <a:stretch>
            <a:fillRect/>
          </a:stretch>
        </p:blipFill>
        <p:spPr>
          <a:xfrm>
            <a:off x="925909" y="1961527"/>
            <a:ext cx="7292182" cy="4289518"/>
          </a:xfrm>
          <a:prstGeom prst="rect">
            <a:avLst/>
          </a:prstGeom>
        </p:spPr>
      </p:pic>
    </p:spTree>
    <p:extLst>
      <p:ext uri="{BB962C8B-B14F-4D97-AF65-F5344CB8AC3E}">
        <p14:creationId xmlns:p14="http://schemas.microsoft.com/office/powerpoint/2010/main" val="805669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114300" indent="0">
              <a:buNone/>
              <a:defRPr/>
            </a:pPr>
            <a:r>
              <a:rPr lang="es-ES" b="1" dirty="0">
                <a:solidFill>
                  <a:srgbClr val="0070C0"/>
                </a:solidFill>
              </a:rPr>
              <a:t>3. Malware bancario, ransomware y BEC</a:t>
            </a:r>
            <a:endParaRPr lang="es-ES" dirty="0"/>
          </a:p>
          <a:p>
            <a:pPr marL="571500" indent="-457200">
              <a:defRPr/>
            </a:pPr>
            <a:r>
              <a:rPr lang="es-ES"/>
              <a:t>Malware bancario</a:t>
            </a:r>
          </a:p>
          <a:p>
            <a:pPr lvl="1" algn="just">
              <a:defRPr/>
            </a:pPr>
            <a:r>
              <a:rPr lang="es-ES"/>
              <a:t>Zeus y troyanos basados en Zeus, </a:t>
            </a:r>
          </a:p>
          <a:p>
            <a:pPr lvl="1" algn="just">
              <a:defRPr/>
            </a:pPr>
            <a:r>
              <a:rPr lang="es-ES"/>
              <a:t>Citadel, </a:t>
            </a:r>
          </a:p>
          <a:p>
            <a:pPr lvl="1" algn="just">
              <a:defRPr/>
            </a:pPr>
            <a:r>
              <a:rPr lang="es-ES"/>
              <a:t>SpyEye, etc.)</a:t>
            </a:r>
          </a:p>
          <a:p>
            <a:pPr algn="just">
              <a:defRPr/>
            </a:pPr>
            <a:r>
              <a:rPr lang="es-ES"/>
              <a:t>Ransomware</a:t>
            </a:r>
          </a:p>
          <a:p>
            <a:pPr algn="just">
              <a:defRPr/>
            </a:pPr>
            <a:r>
              <a:rPr lang="es-ES"/>
              <a:t>Fraude con tarjetas de crédito</a:t>
            </a:r>
            <a:endParaRPr lang="es-ES" dirty="0"/>
          </a:p>
          <a:p>
            <a:pPr>
              <a:defRPr/>
            </a:pPr>
            <a:r>
              <a:rPr lang="es-ES"/>
              <a:t>Business E-Mail Compromise</a:t>
            </a:r>
            <a:endParaRPr lang="es-ES" b="1" dirty="0">
              <a:solidFill>
                <a:schemeClr val="tx2"/>
              </a:solidFill>
            </a:endParaRPr>
          </a:p>
        </p:txBody>
      </p:sp>
    </p:spTree>
    <p:extLst>
      <p:ext uri="{BB962C8B-B14F-4D97-AF65-F5344CB8AC3E}">
        <p14:creationId xmlns:p14="http://schemas.microsoft.com/office/powerpoint/2010/main" val="25972729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114300" indent="0">
              <a:buNone/>
              <a:defRPr/>
            </a:pPr>
            <a:r>
              <a:rPr lang="es-ES" b="1" dirty="0">
                <a:solidFill>
                  <a:srgbClr val="0070C0"/>
                </a:solidFill>
              </a:rPr>
              <a:t>3. Malware bancario, ransomware y BEC</a:t>
            </a:r>
            <a:endParaRPr lang="es-ES" dirty="0"/>
          </a:p>
        </p:txBody>
      </p:sp>
      <p:pic>
        <p:nvPicPr>
          <p:cNvPr id="3" name="Picture 2">
            <a:extLst>
              <a:ext uri="{FF2B5EF4-FFF2-40B4-BE49-F238E27FC236}">
                <a16:creationId xmlns:a16="http://schemas.microsoft.com/office/drawing/2014/main" id="{F8987283-DF71-4044-956E-3960E929A142}"/>
              </a:ext>
            </a:extLst>
          </p:cNvPr>
          <p:cNvPicPr>
            <a:picLocks noChangeAspect="1"/>
          </p:cNvPicPr>
          <p:nvPr/>
        </p:nvPicPr>
        <p:blipFill>
          <a:blip r:embed="rId4"/>
          <a:stretch>
            <a:fillRect/>
          </a:stretch>
        </p:blipFill>
        <p:spPr>
          <a:xfrm>
            <a:off x="879624" y="2060848"/>
            <a:ext cx="7384751" cy="3960440"/>
          </a:xfrm>
          <a:prstGeom prst="rect">
            <a:avLst/>
          </a:prstGeom>
        </p:spPr>
      </p:pic>
    </p:spTree>
    <p:extLst>
      <p:ext uri="{BB962C8B-B14F-4D97-AF65-F5344CB8AC3E}">
        <p14:creationId xmlns:p14="http://schemas.microsoft.com/office/powerpoint/2010/main" val="29582163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114300" indent="0">
              <a:buNone/>
              <a:defRPr/>
            </a:pPr>
            <a:r>
              <a:rPr lang="es-ES" b="1" dirty="0">
                <a:solidFill>
                  <a:srgbClr val="0070C0"/>
                </a:solidFill>
              </a:rPr>
              <a:t>4. Hacktivismo y abuso de las redes sociales</a:t>
            </a:r>
          </a:p>
          <a:p>
            <a:pPr marL="571500" indent="-457200">
              <a:defRPr/>
            </a:pPr>
            <a:r>
              <a:rPr lang="es-ES"/>
              <a:t>Anonymous y otros grupos</a:t>
            </a:r>
          </a:p>
          <a:p>
            <a:pPr marL="971550" lvl="1" indent="-457200">
              <a:defRPr/>
            </a:pPr>
            <a:r>
              <a:rPr lang="es-ES"/>
              <a:t>Ataques a la disponibilidad de los servicios en línea del objetivo</a:t>
            </a:r>
          </a:p>
          <a:p>
            <a:pPr marL="571500" indent="-457200">
              <a:defRPr/>
            </a:pPr>
            <a:r>
              <a:rPr lang="es-ES"/>
              <a:t>Doxing</a:t>
            </a:r>
          </a:p>
          <a:p>
            <a:pPr marL="571500" indent="-457200">
              <a:defRPr/>
            </a:pPr>
            <a:r>
              <a:rPr lang="es-ES"/>
              <a:t>Piratería de juegos</a:t>
            </a:r>
          </a:p>
          <a:p>
            <a:pPr marL="571500" indent="-457200">
              <a:defRPr/>
            </a:pPr>
            <a:r>
              <a:rPr lang="es-ES"/>
              <a:t>Amenazas, ciberacoso</a:t>
            </a:r>
          </a:p>
          <a:p>
            <a:pPr marL="571500" indent="-457200">
              <a:defRPr/>
            </a:pPr>
            <a:r>
              <a:rPr lang="es-ES"/>
              <a:t>Noticias falsas para causar pánico y confusión</a:t>
            </a:r>
          </a:p>
        </p:txBody>
      </p:sp>
      <p:pic>
        <p:nvPicPr>
          <p:cNvPr id="3" name="Content Placeholder 3">
            <a:extLst>
              <a:ext uri="{FF2B5EF4-FFF2-40B4-BE49-F238E27FC236}">
                <a16:creationId xmlns:a16="http://schemas.microsoft.com/office/drawing/2014/main" id="{8EC87805-B4DA-4129-8807-8751C2FB58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518" y="2991125"/>
            <a:ext cx="2456962" cy="163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403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114300" indent="0">
              <a:buNone/>
              <a:defRPr/>
            </a:pPr>
            <a:r>
              <a:rPr lang="es-ES" b="1" dirty="0">
                <a:solidFill>
                  <a:srgbClr val="0070C0"/>
                </a:solidFill>
              </a:rPr>
              <a:t>4. Hacktivismo y abuso de las redes sociales</a:t>
            </a:r>
          </a:p>
        </p:txBody>
      </p:sp>
      <p:pic>
        <p:nvPicPr>
          <p:cNvPr id="4" name="Picture 3">
            <a:extLst>
              <a:ext uri="{FF2B5EF4-FFF2-40B4-BE49-F238E27FC236}">
                <a16:creationId xmlns:a16="http://schemas.microsoft.com/office/drawing/2014/main" id="{1F465C19-D073-7645-A295-91473D5009F3}"/>
              </a:ext>
            </a:extLst>
          </p:cNvPr>
          <p:cNvPicPr>
            <a:picLocks noChangeAspect="1"/>
          </p:cNvPicPr>
          <p:nvPr/>
        </p:nvPicPr>
        <p:blipFill>
          <a:blip r:embed="rId4"/>
          <a:stretch>
            <a:fillRect/>
          </a:stretch>
        </p:blipFill>
        <p:spPr>
          <a:xfrm>
            <a:off x="1898650" y="1845226"/>
            <a:ext cx="5346700" cy="4495800"/>
          </a:xfrm>
          <a:prstGeom prst="rect">
            <a:avLst/>
          </a:prstGeom>
        </p:spPr>
      </p:pic>
    </p:spTree>
    <p:extLst>
      <p:ext uri="{BB962C8B-B14F-4D97-AF65-F5344CB8AC3E}">
        <p14:creationId xmlns:p14="http://schemas.microsoft.com/office/powerpoint/2010/main" val="400246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El fenómeno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107504" y="992189"/>
            <a:ext cx="8784976" cy="5318124"/>
          </a:xfrm>
        </p:spPr>
        <p:txBody>
          <a:bodyPr/>
          <a:lstStyle/>
          <a:p>
            <a:pPr marL="0" indent="0" eaLnBrk="1" hangingPunct="1">
              <a:buNone/>
            </a:pPr>
            <a:r>
              <a:rPr lang="es-ES" dirty="0"/>
              <a:t>La gente generalmente piensa que estamos tratando con -</a:t>
            </a:r>
          </a:p>
          <a:p>
            <a:pPr eaLnBrk="1" hangingPunct="1"/>
            <a:r>
              <a:rPr lang="es-ES" dirty="0"/>
              <a:t>Piratería, virus, gusanos, malware</a:t>
            </a:r>
          </a:p>
          <a:p>
            <a:pPr eaLnBrk="1" hangingPunct="1"/>
            <a:r>
              <a:rPr lang="es-ES" dirty="0"/>
              <a:t>DoS, </a:t>
            </a:r>
            <a:r>
              <a:rPr lang="es-ES" dirty="0" err="1"/>
              <a:t>DDoS</a:t>
            </a:r>
            <a:endParaRPr lang="es-ES" dirty="0"/>
          </a:p>
          <a:p>
            <a:pPr marL="0" indent="0" eaLnBrk="1" hangingPunct="1">
              <a:buNone/>
            </a:pPr>
            <a:r>
              <a:rPr lang="es-ES" dirty="0"/>
              <a:t>Cada vez más se trata de un delito "con ánimo de lucro"</a:t>
            </a:r>
          </a:p>
          <a:p>
            <a:pPr eaLnBrk="1" hangingPunct="1"/>
            <a:r>
              <a:rPr lang="es-ES" dirty="0"/>
              <a:t>Business e-mail </a:t>
            </a:r>
            <a:r>
              <a:rPr lang="es-ES" dirty="0" err="1"/>
              <a:t>compromise</a:t>
            </a:r>
            <a:r>
              <a:rPr lang="es-ES" dirty="0"/>
              <a:t> *</a:t>
            </a:r>
          </a:p>
          <a:p>
            <a:pPr eaLnBrk="1" hangingPunct="1"/>
            <a:r>
              <a:rPr lang="es-ES" dirty="0" err="1"/>
              <a:t>Ransomware</a:t>
            </a:r>
            <a:r>
              <a:rPr lang="es-ES" dirty="0"/>
              <a:t> *</a:t>
            </a:r>
          </a:p>
          <a:p>
            <a:pPr marL="0" indent="0" eaLnBrk="1" hangingPunct="1">
              <a:buNone/>
            </a:pPr>
            <a:r>
              <a:rPr lang="es-ES" dirty="0"/>
              <a:t>O aprovechamiento de la red</a:t>
            </a:r>
          </a:p>
          <a:p>
            <a:pPr eaLnBrk="1" hangingPunct="1"/>
            <a:r>
              <a:rPr lang="es-ES" dirty="0"/>
              <a:t>Para cometer o facilitar un delito</a:t>
            </a:r>
          </a:p>
        </p:txBody>
      </p:sp>
      <p:pic>
        <p:nvPicPr>
          <p:cNvPr id="13" name="Content Placeholder 10" descr="glowing-world-map-background-1280x960.jpg">
            <a:extLst>
              <a:ext uri="{FF2B5EF4-FFF2-40B4-BE49-F238E27FC236}">
                <a16:creationId xmlns:a16="http://schemas.microsoft.com/office/drawing/2014/main" id="{13065408-C13D-448B-A801-10BC1442E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149080"/>
            <a:ext cx="2533962"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5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114300" indent="0">
              <a:buNone/>
              <a:defRPr/>
            </a:pPr>
            <a:r>
              <a:rPr lang="es-ES" b="1" dirty="0">
                <a:solidFill>
                  <a:srgbClr val="0070C0"/>
                </a:solidFill>
              </a:rPr>
              <a:t>5. Infracciones de DPI (productos falsos)</a:t>
            </a:r>
          </a:p>
          <a:p>
            <a:pPr marL="571500" indent="-457200">
              <a:defRPr/>
            </a:pPr>
            <a:r>
              <a:rPr lang="es-ES"/>
              <a:t>Distribución en línea de falsificaciones</a:t>
            </a:r>
          </a:p>
          <a:p>
            <a:pPr marL="571500" indent="-457200">
              <a:defRPr/>
            </a:pPr>
            <a:r>
              <a:rPr lang="es-ES"/>
              <a:t>Distribución o redistribución ilegal de tv/cable</a:t>
            </a:r>
          </a:p>
          <a:p>
            <a:pPr marL="571500" indent="-457200">
              <a:defRPr/>
            </a:pPr>
            <a:r>
              <a:rPr lang="es-ES"/>
              <a:t>Aumento del porcentaje de medicamentos/fármacos</a:t>
            </a:r>
          </a:p>
        </p:txBody>
      </p:sp>
      <p:pic>
        <p:nvPicPr>
          <p:cNvPr id="4" name="Picture 8" descr="C:\Users\B.Stam\Desktop\Affiches_V-80x120-IRACM-300x450.jpg">
            <a:extLst>
              <a:ext uri="{FF2B5EF4-FFF2-40B4-BE49-F238E27FC236}">
                <a16:creationId xmlns:a16="http://schemas.microsoft.com/office/drawing/2014/main" id="{FC1FD89C-34F4-4FD3-A8CC-BE021C9A57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937"/>
          <a:stretch/>
        </p:blipFill>
        <p:spPr bwMode="auto">
          <a:xfrm>
            <a:off x="6122493" y="3140968"/>
            <a:ext cx="2736304" cy="32445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3904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114300" indent="0">
              <a:buNone/>
              <a:defRPr/>
            </a:pPr>
            <a:r>
              <a:rPr lang="es-ES" b="1" dirty="0">
                <a:solidFill>
                  <a:srgbClr val="0070C0"/>
                </a:solidFill>
              </a:rPr>
              <a:t>5. Infracciones de DPI (productos falsos)</a:t>
            </a:r>
          </a:p>
        </p:txBody>
      </p:sp>
      <p:pic>
        <p:nvPicPr>
          <p:cNvPr id="3" name="Picture 2">
            <a:extLst>
              <a:ext uri="{FF2B5EF4-FFF2-40B4-BE49-F238E27FC236}">
                <a16:creationId xmlns:a16="http://schemas.microsoft.com/office/drawing/2014/main" id="{40C3B36D-1C1F-BB40-ACD7-B0DC153B49F5}"/>
              </a:ext>
            </a:extLst>
          </p:cNvPr>
          <p:cNvPicPr>
            <a:picLocks noChangeAspect="1"/>
          </p:cNvPicPr>
          <p:nvPr/>
        </p:nvPicPr>
        <p:blipFill>
          <a:blip r:embed="rId4"/>
          <a:stretch>
            <a:fillRect/>
          </a:stretch>
        </p:blipFill>
        <p:spPr>
          <a:xfrm>
            <a:off x="2370581" y="1890012"/>
            <a:ext cx="4402838" cy="4422626"/>
          </a:xfrm>
          <a:prstGeom prst="rect">
            <a:avLst/>
          </a:prstGeom>
        </p:spPr>
      </p:pic>
    </p:spTree>
    <p:extLst>
      <p:ext uri="{BB962C8B-B14F-4D97-AF65-F5344CB8AC3E}">
        <p14:creationId xmlns:p14="http://schemas.microsoft.com/office/powerpoint/2010/main" val="12828104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5112568" cy="5183335"/>
          </a:xfrm>
        </p:spPr>
        <p:txBody>
          <a:bodyPr/>
          <a:lstStyle/>
          <a:p>
            <a:pPr marL="114300" indent="0">
              <a:buNone/>
              <a:defRPr/>
            </a:pPr>
            <a:r>
              <a:rPr lang="es-ES" b="1" dirty="0">
                <a:solidFill>
                  <a:srgbClr val="0070C0"/>
                </a:solidFill>
              </a:rPr>
              <a:t>6. Aumento de la APT</a:t>
            </a:r>
          </a:p>
          <a:p>
            <a:pPr marL="571500" indent="-457200">
              <a:defRPr/>
            </a:pPr>
            <a:r>
              <a:rPr lang="es-ES"/>
              <a:t>Amenaza persistente avanzada</a:t>
            </a:r>
          </a:p>
          <a:p>
            <a:pPr marL="971550" lvl="1" indent="-457200">
              <a:defRPr/>
            </a:pPr>
            <a:r>
              <a:rPr lang="es-ES"/>
              <a:t>acceder y permanecer con consecuencias destructivas</a:t>
            </a:r>
          </a:p>
          <a:p>
            <a:pPr marL="971550" lvl="1" indent="-457200">
              <a:defRPr/>
            </a:pPr>
            <a:r>
              <a:rPr lang="es-ES"/>
              <a:t>normalmente centrada en objetivos de alto nivel</a:t>
            </a:r>
          </a:p>
          <a:p>
            <a:pPr marL="971550" lvl="1" indent="-457200">
              <a:defRPr/>
            </a:pPr>
            <a:r>
              <a:rPr lang="es-ES"/>
              <a:t>grandes empresas, organizaciones o naciones</a:t>
            </a:r>
          </a:p>
          <a:p>
            <a:pPr marL="971550" lvl="1" indent="-457200">
              <a:defRPr/>
            </a:pPr>
            <a:r>
              <a:rPr lang="es-ES"/>
              <a:t>mayor período de tiempo</a:t>
            </a:r>
          </a:p>
        </p:txBody>
      </p:sp>
      <p:pic>
        <p:nvPicPr>
          <p:cNvPr id="3" name="Picture 3" descr="C:\Users\Branko Stamenkovic\Desktop\Advanced-Persistent-Threat.png">
            <a:extLst>
              <a:ext uri="{FF2B5EF4-FFF2-40B4-BE49-F238E27FC236}">
                <a16:creationId xmlns:a16="http://schemas.microsoft.com/office/drawing/2014/main" id="{99F1AFBF-E5E3-4D4B-9AB1-377D525B1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282535"/>
            <a:ext cx="3599954" cy="31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3323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5112568" cy="5183335"/>
          </a:xfrm>
        </p:spPr>
        <p:txBody>
          <a:bodyPr/>
          <a:lstStyle/>
          <a:p>
            <a:pPr marL="114300" indent="0">
              <a:buNone/>
              <a:defRPr/>
            </a:pPr>
            <a:r>
              <a:rPr lang="es-ES" b="1" dirty="0">
                <a:solidFill>
                  <a:srgbClr val="0070C0"/>
                </a:solidFill>
              </a:rPr>
              <a:t>6. Aumento de la APT</a:t>
            </a:r>
          </a:p>
        </p:txBody>
      </p:sp>
      <p:pic>
        <p:nvPicPr>
          <p:cNvPr id="4" name="Picture 3">
            <a:extLst>
              <a:ext uri="{FF2B5EF4-FFF2-40B4-BE49-F238E27FC236}">
                <a16:creationId xmlns:a16="http://schemas.microsoft.com/office/drawing/2014/main" id="{4053BC03-8E89-3746-9B4C-73E94DE3207A}"/>
              </a:ext>
            </a:extLst>
          </p:cNvPr>
          <p:cNvPicPr>
            <a:picLocks noChangeAspect="1"/>
          </p:cNvPicPr>
          <p:nvPr/>
        </p:nvPicPr>
        <p:blipFill>
          <a:blip r:embed="rId4"/>
          <a:stretch>
            <a:fillRect/>
          </a:stretch>
        </p:blipFill>
        <p:spPr>
          <a:xfrm>
            <a:off x="668004" y="2060239"/>
            <a:ext cx="4248472" cy="2265852"/>
          </a:xfrm>
          <a:prstGeom prst="rect">
            <a:avLst/>
          </a:prstGeom>
        </p:spPr>
      </p:pic>
      <p:pic>
        <p:nvPicPr>
          <p:cNvPr id="5" name="Picture 4">
            <a:extLst>
              <a:ext uri="{FF2B5EF4-FFF2-40B4-BE49-F238E27FC236}">
                <a16:creationId xmlns:a16="http://schemas.microsoft.com/office/drawing/2014/main" id="{16C02501-670E-BD4B-BDCD-333C0BB88FCA}"/>
              </a:ext>
            </a:extLst>
          </p:cNvPr>
          <p:cNvPicPr>
            <a:picLocks noChangeAspect="1"/>
          </p:cNvPicPr>
          <p:nvPr/>
        </p:nvPicPr>
        <p:blipFill>
          <a:blip r:embed="rId5"/>
          <a:stretch>
            <a:fillRect/>
          </a:stretch>
        </p:blipFill>
        <p:spPr>
          <a:xfrm>
            <a:off x="5580112" y="3193165"/>
            <a:ext cx="2895884" cy="2895884"/>
          </a:xfrm>
          <a:prstGeom prst="rect">
            <a:avLst/>
          </a:prstGeom>
        </p:spPr>
      </p:pic>
    </p:spTree>
    <p:extLst>
      <p:ext uri="{BB962C8B-B14F-4D97-AF65-F5344CB8AC3E}">
        <p14:creationId xmlns:p14="http://schemas.microsoft.com/office/powerpoint/2010/main" val="3288722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568952" cy="5183335"/>
          </a:xfrm>
        </p:spPr>
        <p:txBody>
          <a:bodyPr/>
          <a:lstStyle/>
          <a:p>
            <a:pPr marL="114300" indent="0">
              <a:buNone/>
              <a:defRPr/>
            </a:pPr>
            <a:r>
              <a:rPr lang="es-ES" b="1" dirty="0">
                <a:solidFill>
                  <a:srgbClr val="0070C0"/>
                </a:solidFill>
              </a:rPr>
              <a:t>7. IdC - Internet de las cosas</a:t>
            </a:r>
          </a:p>
          <a:p>
            <a:pPr marL="114300" indent="0">
              <a:buNone/>
              <a:defRPr/>
            </a:pPr>
            <a:r>
              <a:rPr lang="es-ES"/>
              <a:t>Con todo conectado, más oportunidades</a:t>
            </a:r>
          </a:p>
          <a:p>
            <a:pPr marL="971550" lvl="1" indent="-457200">
              <a:defRPr/>
            </a:pPr>
            <a:r>
              <a:rPr lang="es-ES"/>
              <a:t>ataques de acceso remoto</a:t>
            </a:r>
          </a:p>
          <a:p>
            <a:pPr marL="971550" lvl="1" indent="-457200">
              <a:defRPr/>
            </a:pPr>
            <a:r>
              <a:rPr lang="es-ES"/>
              <a:t>dispositivos desprotegidos</a:t>
            </a:r>
          </a:p>
        </p:txBody>
      </p:sp>
      <p:pic>
        <p:nvPicPr>
          <p:cNvPr id="3" name="Picture 2">
            <a:extLst>
              <a:ext uri="{FF2B5EF4-FFF2-40B4-BE49-F238E27FC236}">
                <a16:creationId xmlns:a16="http://schemas.microsoft.com/office/drawing/2014/main" id="{AAF9F584-16EE-C54C-869F-964CCD991EFA}"/>
              </a:ext>
            </a:extLst>
          </p:cNvPr>
          <p:cNvPicPr>
            <a:picLocks noChangeAspect="1"/>
          </p:cNvPicPr>
          <p:nvPr/>
        </p:nvPicPr>
        <p:blipFill>
          <a:blip r:embed="rId4"/>
          <a:stretch>
            <a:fillRect/>
          </a:stretch>
        </p:blipFill>
        <p:spPr>
          <a:xfrm>
            <a:off x="1954491" y="3686288"/>
            <a:ext cx="5163010" cy="2624024"/>
          </a:xfrm>
          <a:prstGeom prst="rect">
            <a:avLst/>
          </a:prstGeom>
        </p:spPr>
      </p:pic>
    </p:spTree>
    <p:extLst>
      <p:ext uri="{BB962C8B-B14F-4D97-AF65-F5344CB8AC3E}">
        <p14:creationId xmlns:p14="http://schemas.microsoft.com/office/powerpoint/2010/main" val="14675047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568952" cy="5183335"/>
          </a:xfrm>
        </p:spPr>
        <p:txBody>
          <a:bodyPr/>
          <a:lstStyle/>
          <a:p>
            <a:pPr marL="114300" indent="0">
              <a:buNone/>
              <a:defRPr/>
            </a:pPr>
            <a:r>
              <a:rPr lang="es-ES" b="1" dirty="0">
                <a:solidFill>
                  <a:srgbClr val="0070C0"/>
                </a:solidFill>
              </a:rPr>
              <a:t>7. IdC - Internet de las cosas</a:t>
            </a:r>
          </a:p>
        </p:txBody>
      </p:sp>
      <p:pic>
        <p:nvPicPr>
          <p:cNvPr id="6" name="Picture 5">
            <a:extLst>
              <a:ext uri="{FF2B5EF4-FFF2-40B4-BE49-F238E27FC236}">
                <a16:creationId xmlns:a16="http://schemas.microsoft.com/office/drawing/2014/main" id="{9AE85C6C-141A-F441-94E8-934E9BB35710}"/>
              </a:ext>
            </a:extLst>
          </p:cNvPr>
          <p:cNvPicPr>
            <a:picLocks noChangeAspect="1"/>
          </p:cNvPicPr>
          <p:nvPr/>
        </p:nvPicPr>
        <p:blipFill>
          <a:blip r:embed="rId4"/>
          <a:stretch>
            <a:fillRect/>
          </a:stretch>
        </p:blipFill>
        <p:spPr>
          <a:xfrm>
            <a:off x="1703958" y="2492896"/>
            <a:ext cx="5736083" cy="2928776"/>
          </a:xfrm>
          <a:prstGeom prst="rect">
            <a:avLst/>
          </a:prstGeom>
        </p:spPr>
      </p:pic>
    </p:spTree>
    <p:extLst>
      <p:ext uri="{BB962C8B-B14F-4D97-AF65-F5344CB8AC3E}">
        <p14:creationId xmlns:p14="http://schemas.microsoft.com/office/powerpoint/2010/main" val="27835011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Tendencias de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568952" cy="5183335"/>
          </a:xfrm>
        </p:spPr>
        <p:txBody>
          <a:bodyPr/>
          <a:lstStyle/>
          <a:p>
            <a:pPr marL="114300" indent="0">
              <a:buNone/>
              <a:defRPr/>
            </a:pPr>
            <a:r>
              <a:rPr lang="es-ES" b="1" dirty="0">
                <a:solidFill>
                  <a:srgbClr val="0070C0"/>
                </a:solidFill>
              </a:rPr>
              <a:t>8. Criptomonedas</a:t>
            </a:r>
          </a:p>
          <a:p>
            <a:pPr marL="114300" indent="0">
              <a:buNone/>
              <a:defRPr/>
            </a:pPr>
            <a:r>
              <a:rPr lang="es-ES"/>
              <a:t>Uso y robo de ……</a:t>
            </a:r>
          </a:p>
          <a:p>
            <a:pPr marL="971550" lvl="1" indent="-457200">
              <a:defRPr/>
            </a:pPr>
            <a:r>
              <a:rPr lang="es-ES"/>
              <a:t>‘criptosecuestro’</a:t>
            </a:r>
          </a:p>
        </p:txBody>
      </p:sp>
      <p:pic>
        <p:nvPicPr>
          <p:cNvPr id="3" name="Picture 2">
            <a:extLst>
              <a:ext uri="{FF2B5EF4-FFF2-40B4-BE49-F238E27FC236}">
                <a16:creationId xmlns:a16="http://schemas.microsoft.com/office/drawing/2014/main" id="{2D0659FD-ADE1-B843-A26F-2ACCA225C6C9}"/>
              </a:ext>
            </a:extLst>
          </p:cNvPr>
          <p:cNvPicPr>
            <a:picLocks noChangeAspect="1"/>
          </p:cNvPicPr>
          <p:nvPr/>
        </p:nvPicPr>
        <p:blipFill>
          <a:blip r:embed="rId4"/>
          <a:stretch>
            <a:fillRect/>
          </a:stretch>
        </p:blipFill>
        <p:spPr>
          <a:xfrm>
            <a:off x="7229243" y="5288730"/>
            <a:ext cx="1794644" cy="1194777"/>
          </a:xfrm>
          <a:prstGeom prst="rect">
            <a:avLst/>
          </a:prstGeom>
        </p:spPr>
      </p:pic>
      <p:pic>
        <p:nvPicPr>
          <p:cNvPr id="4" name="Picture 3">
            <a:extLst>
              <a:ext uri="{FF2B5EF4-FFF2-40B4-BE49-F238E27FC236}">
                <a16:creationId xmlns:a16="http://schemas.microsoft.com/office/drawing/2014/main" id="{EB52A29A-80CA-F54C-AD67-A3D4A4CED767}"/>
              </a:ext>
            </a:extLst>
          </p:cNvPr>
          <p:cNvPicPr>
            <a:picLocks noChangeAspect="1"/>
          </p:cNvPicPr>
          <p:nvPr/>
        </p:nvPicPr>
        <p:blipFill>
          <a:blip r:embed="rId5"/>
          <a:stretch>
            <a:fillRect/>
          </a:stretch>
        </p:blipFill>
        <p:spPr>
          <a:xfrm>
            <a:off x="2260600" y="3140968"/>
            <a:ext cx="4622800" cy="2933700"/>
          </a:xfrm>
          <a:prstGeom prst="rect">
            <a:avLst/>
          </a:prstGeom>
        </p:spPr>
      </p:pic>
    </p:spTree>
    <p:extLst>
      <p:ext uri="{BB962C8B-B14F-4D97-AF65-F5344CB8AC3E}">
        <p14:creationId xmlns:p14="http://schemas.microsoft.com/office/powerpoint/2010/main" val="1918767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Stam\Desktop\DDoS-network-map.jpg">
            <a:extLst>
              <a:ext uri="{FF2B5EF4-FFF2-40B4-BE49-F238E27FC236}">
                <a16:creationId xmlns:a16="http://schemas.microsoft.com/office/drawing/2014/main" id="{F8AE5F97-AAAC-49CB-922F-7E9BBAF0C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73100"/>
            <a:ext cx="9017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B8CDDF5-2199-44D6-ACF5-68D0F70C66BB}"/>
              </a:ext>
            </a:extLst>
          </p:cNvPr>
          <p:cNvSpPr txBox="1"/>
          <p:nvPr/>
        </p:nvSpPr>
        <p:spPr>
          <a:xfrm>
            <a:off x="179512" y="6275199"/>
            <a:ext cx="8784976" cy="461665"/>
          </a:xfrm>
          <a:prstGeom prst="rect">
            <a:avLst/>
          </a:prstGeom>
          <a:solidFill>
            <a:schemeClr val="tx1">
              <a:lumMod val="65000"/>
              <a:lumOff val="35000"/>
            </a:schemeClr>
          </a:solidFill>
        </p:spPr>
        <p:txBody>
          <a:bodyPr wrap="square" rtlCol="0">
            <a:spAutoFit/>
          </a:bodyPr>
          <a:lstStyle/>
          <a:p>
            <a:pPr algn="ctr"/>
            <a:r>
              <a:rPr lang="es-ES" sz="2400" dirty="0">
                <a:solidFill>
                  <a:schemeClr val="bg1"/>
                </a:solidFill>
                <a:latin typeface="+mj-lt"/>
              </a:rPr>
              <a:t>Ataque DDoS * - nótese el carácter totalmente mundial</a:t>
            </a:r>
          </a:p>
        </p:txBody>
      </p:sp>
    </p:spTree>
    <p:extLst>
      <p:ext uri="{BB962C8B-B14F-4D97-AF65-F5344CB8AC3E}">
        <p14:creationId xmlns:p14="http://schemas.microsoft.com/office/powerpoint/2010/main" val="2605205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1">
            <a:extLst>
              <a:ext uri="{FF2B5EF4-FFF2-40B4-BE49-F238E27FC236}">
                <a16:creationId xmlns:a16="http://schemas.microsoft.com/office/drawing/2014/main" id="{912D9373-29D1-4F26-A5A7-A8A97451C0FD}"/>
              </a:ext>
            </a:extLst>
          </p:cNvPr>
          <p:cNvSpPr>
            <a:spLocks noGrp="1"/>
          </p:cNvSpPr>
          <p:nvPr>
            <p:ph sz="half" idx="2"/>
          </p:nvPr>
        </p:nvSpPr>
        <p:spPr/>
        <p:txBody>
          <a:bodyPr/>
          <a:lstStyle/>
          <a:p>
            <a:pPr eaLnBrk="1" hangingPunct="1"/>
            <a:endParaRPr lang="en-US" altLang="en-US"/>
          </a:p>
          <a:p>
            <a:pPr eaLnBrk="1" hangingPunct="1"/>
            <a:endParaRPr lang="en-US" altLang="en-US"/>
          </a:p>
          <a:p>
            <a:pPr eaLnBrk="1" hangingPunct="1"/>
            <a:endParaRPr lang="en-US" altLang="en-US"/>
          </a:p>
        </p:txBody>
      </p:sp>
      <p:sp>
        <p:nvSpPr>
          <p:cNvPr id="13315" name="Content Placeholder 9">
            <a:extLst>
              <a:ext uri="{FF2B5EF4-FFF2-40B4-BE49-F238E27FC236}">
                <a16:creationId xmlns:a16="http://schemas.microsoft.com/office/drawing/2014/main" id="{6E0BB113-51AF-4DE2-B201-111EC7152193}"/>
              </a:ext>
            </a:extLst>
          </p:cNvPr>
          <p:cNvSpPr>
            <a:spLocks noGrp="1"/>
          </p:cNvSpPr>
          <p:nvPr>
            <p:ph sz="quarter" idx="4294967295"/>
          </p:nvPr>
        </p:nvSpPr>
        <p:spPr>
          <a:xfrm>
            <a:off x="4787900" y="2205038"/>
            <a:ext cx="4038600" cy="4235450"/>
          </a:xfrm>
        </p:spPr>
        <p:txBody>
          <a:bodyPr/>
          <a:lstStyle/>
          <a:p>
            <a:pPr eaLnBrk="1" hangingPunct="1"/>
            <a:endParaRPr lang="sr-Latn-CS" altLang="en-US"/>
          </a:p>
          <a:p>
            <a:pPr eaLnBrk="1" hangingPunct="1"/>
            <a:endParaRPr lang="sr-Latn-CS" altLang="en-US"/>
          </a:p>
          <a:p>
            <a:pPr eaLnBrk="1" hangingPunct="1">
              <a:buFont typeface="Wingdings" panose="05000000000000000000" pitchFamily="2" charset="2"/>
              <a:buNone/>
            </a:pPr>
            <a:endParaRPr lang="en-GB" altLang="en-US"/>
          </a:p>
          <a:p>
            <a:pPr eaLnBrk="1" hangingPunct="1"/>
            <a:endParaRPr lang="en-US" altLang="en-US"/>
          </a:p>
        </p:txBody>
      </p:sp>
      <p:pic>
        <p:nvPicPr>
          <p:cNvPr id="38914" name="Picture 2" descr="C:\Users\Benchmark\Desktop\Barcelona PPT\P1-AX461A_CYBER_G_20100930190600.jpg">
            <a:extLst>
              <a:ext uri="{FF2B5EF4-FFF2-40B4-BE49-F238E27FC236}">
                <a16:creationId xmlns:a16="http://schemas.microsoft.com/office/drawing/2014/main" id="{44518AF6-6E3F-4CCD-94B5-94AA8493C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5500"/>
            <a:ext cx="9144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Čuvar mesta za broj slajda 1">
            <a:extLst>
              <a:ext uri="{FF2B5EF4-FFF2-40B4-BE49-F238E27FC236}">
                <a16:creationId xmlns:a16="http://schemas.microsoft.com/office/drawing/2014/main" id="{334E3D0F-5AC4-40F1-976D-F9EC8D46EF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29C77911-76FF-413D-8DB7-79CBA16181D8}" type="slidenum">
              <a:rPr lang="en-US" altLang="en-US" sz="1200">
                <a:solidFill>
                  <a:srgbClr val="898989"/>
                </a:solidFill>
              </a:rPr>
              <a:pPr eaLnBrk="1" hangingPunct="1">
                <a:spcBef>
                  <a:spcPct val="0"/>
                </a:spcBef>
                <a:buFontTx/>
                <a:buNone/>
              </a:pPr>
              <a:t>138</a:t>
            </a:fld>
            <a:endParaRPr lang="es-ES" altLang="en-US" sz="1200">
              <a:solidFill>
                <a:srgbClr val="898989"/>
              </a:solidFill>
            </a:endParaRPr>
          </a:p>
        </p:txBody>
      </p:sp>
    </p:spTree>
    <p:extLst>
      <p:ext uri="{BB962C8B-B14F-4D97-AF65-F5344CB8AC3E}">
        <p14:creationId xmlns:p14="http://schemas.microsoft.com/office/powerpoint/2010/main" val="290298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randombar(horizontal)">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Desafíos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es-ES" dirty="0"/>
              <a:t>Ciberseguridad – intentar detener al ciberdelincuente</a:t>
            </a:r>
          </a:p>
          <a:p>
            <a:pPr marL="0" indent="0" eaLnBrk="1" hangingPunct="1">
              <a:buNone/>
            </a:pPr>
            <a:r>
              <a:rPr lang="es-ES" dirty="0"/>
              <a:t>Ciberguerra – la carrera armamentística internacional se desarrolla ahora más en línea que fuera de ella</a:t>
            </a:r>
          </a:p>
        </p:txBody>
      </p:sp>
      <p:pic>
        <p:nvPicPr>
          <p:cNvPr id="13" name="Content Placeholder 10" descr="glowing-world-map-background-1280x960.jpg">
            <a:extLst>
              <a:ext uri="{FF2B5EF4-FFF2-40B4-BE49-F238E27FC236}">
                <a16:creationId xmlns:a16="http://schemas.microsoft.com/office/drawing/2014/main" id="{13065408-C13D-448B-A801-10BC1442E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1">
            <a:extLst>
              <a:ext uri="{FF2B5EF4-FFF2-40B4-BE49-F238E27FC236}">
                <a16:creationId xmlns:a16="http://schemas.microsoft.com/office/drawing/2014/main" id="{B64D8914-222E-486F-9670-4F9C5B04919D}"/>
              </a:ext>
            </a:extLst>
          </p:cNvPr>
          <p:cNvSpPr txBox="1">
            <a:spLocks/>
          </p:cNvSpPr>
          <p:nvPr/>
        </p:nvSpPr>
        <p:spPr bwMode="auto">
          <a:xfrm>
            <a:off x="-151144" y="3789040"/>
            <a:ext cx="5803264" cy="194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r>
              <a:rPr lang="es-ES" sz="3200" dirty="0"/>
              <a:t>La ciberguerra es el uso de la tecnología para atacar a una nación, causando un daño comparable al de una guerra real</a:t>
            </a:r>
          </a:p>
          <a:p>
            <a:pPr lvl="1" algn="r" eaLnBrk="1" hangingPunct="1"/>
            <a:r>
              <a:rPr lang="es-ES" altLang="sr-Latn-RS" sz="1400" dirty="0"/>
              <a:t>Wikipedia</a:t>
            </a:r>
          </a:p>
        </p:txBody>
      </p:sp>
    </p:spTree>
    <p:extLst>
      <p:ext uri="{BB962C8B-B14F-4D97-AF65-F5344CB8AC3E}">
        <p14:creationId xmlns:p14="http://schemas.microsoft.com/office/powerpoint/2010/main" val="21662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Ciberguerra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BF090CC1-24DF-4D49-9587-433130833718}"/>
              </a:ext>
            </a:extLst>
          </p:cNvPr>
          <p:cNvPicPr>
            <a:picLocks noChangeAspect="1"/>
          </p:cNvPicPr>
          <p:nvPr/>
        </p:nvPicPr>
        <p:blipFill>
          <a:blip r:embed="rId4"/>
          <a:stretch>
            <a:fillRect/>
          </a:stretch>
        </p:blipFill>
        <p:spPr>
          <a:xfrm>
            <a:off x="171450" y="1519014"/>
            <a:ext cx="8801100" cy="4286250"/>
          </a:xfrm>
          <a:prstGeom prst="rect">
            <a:avLst/>
          </a:prstGeom>
        </p:spPr>
      </p:pic>
      <p:pic>
        <p:nvPicPr>
          <p:cNvPr id="13314" name="Picture 2" descr="GRA Quantum">
            <a:extLst>
              <a:ext uri="{FF2B5EF4-FFF2-40B4-BE49-F238E27FC236}">
                <a16:creationId xmlns:a16="http://schemas.microsoft.com/office/drawing/2014/main" id="{95002EAE-C2F3-4C02-B783-83F361785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920" y="5445224"/>
            <a:ext cx="2857500"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381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es-ES" sz="4400" dirty="0"/>
              <a:t>Preguntas</a:t>
            </a:r>
          </a:p>
        </p:txBody>
      </p:sp>
    </p:spTree>
    <p:extLst>
      <p:ext uri="{BB962C8B-B14F-4D97-AF65-F5344CB8AC3E}">
        <p14:creationId xmlns:p14="http://schemas.microsoft.com/office/powerpoint/2010/main" val="10210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¿Qué es la ciberdelincuencia?</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la ciberdelincuencia</a:t>
            </a:r>
          </a:p>
        </p:txBody>
      </p:sp>
      <p:sp>
        <p:nvSpPr>
          <p:cNvPr id="4" name="Rectangle 3">
            <a:extLst>
              <a:ext uri="{FF2B5EF4-FFF2-40B4-BE49-F238E27FC236}">
                <a16:creationId xmlns:a16="http://schemas.microsoft.com/office/drawing/2014/main"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2</a:t>
            </a:r>
            <a:endParaRPr lang="es-ES"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764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¿Qué es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992189"/>
            <a:ext cx="8784530" cy="5461148"/>
          </a:xfrm>
        </p:spPr>
        <p:txBody>
          <a:bodyPr/>
          <a:lstStyle/>
          <a:p>
            <a:pPr marL="0" indent="0" eaLnBrk="1" hangingPunct="1">
              <a:buNone/>
            </a:pPr>
            <a:r>
              <a:rPr lang="es-ES" dirty="0"/>
              <a:t>Se utilizan muchos términos.</a:t>
            </a:r>
          </a:p>
          <a:p>
            <a:pPr eaLnBrk="1" hangingPunct="1"/>
            <a:r>
              <a:rPr lang="es-ES" dirty="0"/>
              <a:t>Ciberdelincuencia, delincuencia informática, delincuencia de alta tecnología, delincuencia en Internet, delincuencia informática, delincuencia tecnológica</a:t>
            </a:r>
          </a:p>
          <a:p>
            <a:pPr lvl="1" eaLnBrk="1" hangingPunct="1"/>
            <a:r>
              <a:rPr lang="es-ES" dirty="0"/>
              <a:t>se utilizan indistintamente</a:t>
            </a:r>
          </a:p>
          <a:p>
            <a:pPr lvl="1" eaLnBrk="1" hangingPunct="1"/>
            <a:r>
              <a:rPr lang="es-ES" dirty="0"/>
              <a:t>Resulta confuso y equívoco</a:t>
            </a:r>
          </a:p>
          <a:p>
            <a:pPr lvl="1" eaLnBrk="1" hangingPunct="1"/>
            <a:endParaRPr lang="es-ES" altLang="sr-Latn-RS" dirty="0"/>
          </a:p>
          <a:p>
            <a:pPr eaLnBrk="1" hangingPunct="1"/>
            <a:r>
              <a:rPr lang="es-ES" dirty="0"/>
              <a:t>Así que tal vez podamos dividirlo en secciones ....</a:t>
            </a:r>
          </a:p>
        </p:txBody>
      </p:sp>
      <p:pic>
        <p:nvPicPr>
          <p:cNvPr id="2050" name="Picture 2" descr="Sony makes cybercrime even more dangerous | Computerworld">
            <a:extLst>
              <a:ext uri="{FF2B5EF4-FFF2-40B4-BE49-F238E27FC236}">
                <a16:creationId xmlns:a16="http://schemas.microsoft.com/office/drawing/2014/main" id="{EDF87724-40F1-4997-8B09-DA2B14465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5" y="5661248"/>
            <a:ext cx="1775917" cy="85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7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¿Qué es la ciberdelincuencia?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026448"/>
            <a:ext cx="8892480" cy="5535389"/>
          </a:xfrm>
        </p:spPr>
        <p:txBody>
          <a:bodyPr/>
          <a:lstStyle/>
          <a:p>
            <a:pPr eaLnBrk="1" hangingPunct="1"/>
            <a:r>
              <a:rPr lang="es-ES" altLang="sr-Latn-RS" sz="2200" b="1" dirty="0">
                <a:solidFill>
                  <a:srgbClr val="0070C0"/>
                </a:solidFill>
              </a:rPr>
              <a:t>La tecnología como víctima de la delincuencia</a:t>
            </a:r>
            <a:r>
              <a:rPr lang="es-ES" sz="2200" dirty="0"/>
              <a:t> </a:t>
            </a:r>
          </a:p>
          <a:p>
            <a:pPr lvl="1" eaLnBrk="1" hangingPunct="1"/>
            <a:r>
              <a:rPr lang="es-ES" altLang="sr-Latn-RS" sz="2200" dirty="0"/>
              <a:t>un "verdadero" delito informático: piratería, DDoS, virus, malware</a:t>
            </a:r>
          </a:p>
          <a:p>
            <a:pPr eaLnBrk="1" hangingPunct="1"/>
            <a:r>
              <a:rPr lang="es-ES" altLang="sr-Latn-RS" sz="2200" b="1" dirty="0">
                <a:solidFill>
                  <a:srgbClr val="0070C0"/>
                </a:solidFill>
              </a:rPr>
              <a:t>La tecnología como ayuda para la delincuencia</a:t>
            </a:r>
            <a:endParaRPr lang="es-ES" altLang="sr-Latn-RS" sz="2200" dirty="0"/>
          </a:p>
          <a:p>
            <a:pPr lvl="1" eaLnBrk="1" hangingPunct="1"/>
            <a:r>
              <a:rPr lang="es-ES" altLang="sr-Latn-RS" sz="2200" dirty="0"/>
              <a:t>ayuda a la comisión de delitos "tradicionales" como la falsificación, las amenazas, el chantaje, las imágenes indecentes</a:t>
            </a:r>
          </a:p>
          <a:p>
            <a:pPr eaLnBrk="1" hangingPunct="1"/>
            <a:r>
              <a:rPr lang="es-ES" altLang="sr-Latn-RS" sz="2200" b="1" dirty="0">
                <a:solidFill>
                  <a:srgbClr val="0070C0"/>
                </a:solidFill>
              </a:rPr>
              <a:t>La tecnología como herramienta de comunicación en la delincuencia</a:t>
            </a:r>
          </a:p>
          <a:p>
            <a:pPr lvl="1" eaLnBrk="1" hangingPunct="1"/>
            <a:r>
              <a:rPr lang="es-ES" altLang="sr-Latn-RS" sz="2200" dirty="0"/>
              <a:t>los delincuentes se comunican para reducir la posibilidad de ser detectados, lo que incluye el cifrado</a:t>
            </a:r>
          </a:p>
          <a:p>
            <a:pPr eaLnBrk="1" hangingPunct="1"/>
            <a:r>
              <a:rPr lang="es-ES" altLang="sr-Latn-RS" sz="2200" b="1" dirty="0">
                <a:solidFill>
                  <a:srgbClr val="0070C0"/>
                </a:solidFill>
              </a:rPr>
              <a:t>La tecnología como medio de almacenamiento de la delincuencia</a:t>
            </a:r>
          </a:p>
          <a:p>
            <a:pPr lvl="1" eaLnBrk="1" hangingPunct="1"/>
            <a:r>
              <a:rPr lang="es-ES" altLang="sr-Latn-RS" sz="2200" dirty="0"/>
              <a:t>Almacenamiento intencionado/no intencionado de datos útiles para la investigación</a:t>
            </a:r>
          </a:p>
          <a:p>
            <a:pPr eaLnBrk="1" hangingPunct="1"/>
            <a:r>
              <a:rPr lang="es-ES" altLang="sr-Latn-RS" sz="2200" b="1" dirty="0">
                <a:solidFill>
                  <a:srgbClr val="0070C0"/>
                </a:solidFill>
              </a:rPr>
              <a:t>La tecnología como testigo de un delito</a:t>
            </a:r>
          </a:p>
          <a:p>
            <a:pPr lvl="1" eaLnBrk="1" hangingPunct="1"/>
            <a:r>
              <a:rPr lang="es-ES" altLang="sr-Latn-RS" sz="2200" dirty="0"/>
              <a:t>Pruebas para apoyar/negar otras pruebas, como una coartada</a:t>
            </a:r>
          </a:p>
        </p:txBody>
      </p:sp>
    </p:spTree>
    <p:extLst>
      <p:ext uri="{BB962C8B-B14F-4D97-AF65-F5344CB8AC3E}">
        <p14:creationId xmlns:p14="http://schemas.microsoft.com/office/powerpoint/2010/main" val="38320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Contenido de la sesión</a:t>
            </a:r>
            <a:endParaRPr lang="es-ES" sz="2000" dirty="0">
              <a:solidFill>
                <a:schemeClr val="bg1"/>
              </a:solidFill>
              <a:latin typeface="Verdana" charset="0"/>
              <a:cs typeface="Verdana" charset="0"/>
            </a:endParaRP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1"/>
          </p:nvPr>
        </p:nvSpPr>
        <p:spPr>
          <a:xfrm>
            <a:off x="323528" y="1340767"/>
            <a:ext cx="8568952" cy="5240233"/>
          </a:xfrm>
        </p:spPr>
        <p:txBody>
          <a:bodyPr>
            <a:normAutofit/>
          </a:bodyPr>
          <a:lstStyle/>
          <a:p>
            <a:pPr marL="514350" indent="-514350">
              <a:lnSpc>
                <a:spcPct val="150000"/>
              </a:lnSpc>
              <a:buFont typeface="+mj-lt"/>
              <a:buAutoNum type="arabicPeriod"/>
            </a:pPr>
            <a:r>
              <a:rPr lang="es-ES"/>
              <a:t>La ‘sociedad de la información’</a:t>
            </a:r>
          </a:p>
          <a:p>
            <a:pPr marL="514350" indent="-514350">
              <a:lnSpc>
                <a:spcPct val="150000"/>
              </a:lnSpc>
              <a:buFont typeface="+mj-lt"/>
              <a:buAutoNum type="arabicPeriod"/>
            </a:pPr>
            <a:r>
              <a:rPr lang="es-ES"/>
              <a:t>¿Qué es la ciberdelincuencia?</a:t>
            </a:r>
          </a:p>
          <a:p>
            <a:pPr marL="514350" indent="-514350">
              <a:lnSpc>
                <a:spcPct val="150000"/>
              </a:lnSpc>
              <a:buFont typeface="+mj-lt"/>
              <a:buAutoNum type="arabicPeriod"/>
            </a:pPr>
            <a:r>
              <a:rPr lang="es-ES"/>
              <a:t>El Convenio de Budapest</a:t>
            </a:r>
          </a:p>
          <a:p>
            <a:pPr marL="514350" indent="-514350">
              <a:lnSpc>
                <a:spcPct val="150000"/>
              </a:lnSpc>
              <a:buFont typeface="+mj-lt"/>
              <a:buAutoNum type="arabicPeriod"/>
            </a:pPr>
            <a:r>
              <a:rPr lang="es-ES"/>
              <a:t>Organizaciones internacionales que combaten la ciberdelincuencia</a:t>
            </a:r>
          </a:p>
          <a:p>
            <a:pPr marL="514350" indent="-514350">
              <a:lnSpc>
                <a:spcPct val="150000"/>
              </a:lnSpc>
              <a:buFont typeface="+mj-lt"/>
              <a:buAutoNum type="arabicPeriod"/>
            </a:pPr>
            <a:r>
              <a:rPr lang="es-ES"/>
              <a:t>Ciberdelitos y estudios de caso</a:t>
            </a:r>
          </a:p>
        </p:txBody>
      </p:sp>
    </p:spTree>
    <p:extLst>
      <p:ext uri="{BB962C8B-B14F-4D97-AF65-F5344CB8AC3E}">
        <p14:creationId xmlns:p14="http://schemas.microsoft.com/office/powerpoint/2010/main" val="273572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¿Una definición?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0" indent="0" eaLnBrk="1" hangingPunct="1">
              <a:buNone/>
            </a:pPr>
            <a:r>
              <a:rPr lang="es-ES" sz="2800" dirty="0"/>
              <a:t>¡Lo sentimos! No hay una que lo abarque todo.</a:t>
            </a:r>
          </a:p>
          <a:p>
            <a:pPr marL="0" indent="0" eaLnBrk="1" hangingPunct="1">
              <a:buNone/>
            </a:pPr>
            <a:endParaRPr lang="es-ES" altLang="sr-Latn-RS" sz="2800" dirty="0"/>
          </a:p>
          <a:p>
            <a:pPr eaLnBrk="1" hangingPunct="1"/>
            <a:r>
              <a:rPr lang="es-ES" sz="2800" dirty="0"/>
              <a:t>Novela de 1984 </a:t>
            </a:r>
            <a:r>
              <a:rPr lang="es-ES" sz="2800" dirty="0" err="1"/>
              <a:t>Neuromante</a:t>
            </a:r>
            <a:r>
              <a:rPr lang="es-ES" sz="2800" dirty="0"/>
              <a:t> - William Gibson utilizó la palabra CIBERESPACIO (en referencia a Internet y otras redes) ....</a:t>
            </a:r>
          </a:p>
          <a:p>
            <a:pPr eaLnBrk="1" hangingPunct="1"/>
            <a:r>
              <a:rPr lang="es-ES" sz="2800" dirty="0"/>
              <a:t>Han pasado 35 años y todavía no tenemos una definición</a:t>
            </a:r>
          </a:p>
          <a:p>
            <a:pPr eaLnBrk="1" hangingPunct="1"/>
            <a:r>
              <a:rPr lang="es-ES" sz="2800" dirty="0"/>
              <a:t>De hecho, no estamos de acuerdo en que la "ciberdelincuencia" sea realmente un campo nuevo y distinto del derecho.</a:t>
            </a:r>
          </a:p>
          <a:p>
            <a:pPr marL="0" indent="0" eaLnBrk="1" hangingPunct="1">
              <a:buNone/>
            </a:pPr>
            <a:endParaRPr lang="es-ES" altLang="sr-Latn-RS" sz="2800" dirty="0"/>
          </a:p>
          <a:p>
            <a:pPr marL="0" indent="0" eaLnBrk="1" hangingPunct="1">
              <a:buNone/>
            </a:pPr>
            <a:endParaRPr lang="es-ES" altLang="sr-Latn-RS" dirty="0"/>
          </a:p>
        </p:txBody>
      </p:sp>
      <p:pic>
        <p:nvPicPr>
          <p:cNvPr id="3" name="Picture 2" descr="Sony makes cybercrime even more dangerous | Computerworld">
            <a:extLst>
              <a:ext uri="{FF2B5EF4-FFF2-40B4-BE49-F238E27FC236}">
                <a16:creationId xmlns:a16="http://schemas.microsoft.com/office/drawing/2014/main" id="{7188CA54-70C2-429D-8C9F-5EFC43690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5339234"/>
            <a:ext cx="1919932" cy="11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160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En el ámbito policial y fiscal</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0" indent="0" eaLnBrk="1" hangingPunct="1">
              <a:buNone/>
            </a:pPr>
            <a:r>
              <a:rPr lang="es-ES"/>
              <a:t>Actualmente existen unidades/grupos específicos para tratar los delitos de tipo informático y de Internet:</a:t>
            </a:r>
          </a:p>
          <a:p>
            <a:pPr lvl="1" eaLnBrk="1" hangingPunct="1"/>
            <a:r>
              <a:rPr lang="es-ES"/>
              <a:t>Unidad de Delitos de Alta Tecnología</a:t>
            </a:r>
          </a:p>
          <a:p>
            <a:pPr lvl="1" eaLnBrk="1" hangingPunct="1"/>
            <a:r>
              <a:rPr lang="es-ES"/>
              <a:t>Unidad de Ciberdelincuencia</a:t>
            </a:r>
          </a:p>
          <a:p>
            <a:pPr lvl="1" eaLnBrk="1" hangingPunct="1"/>
            <a:r>
              <a:rPr lang="es-ES"/>
              <a:t>Unidad de informática forense</a:t>
            </a:r>
          </a:p>
          <a:p>
            <a:pPr lvl="1" eaLnBrk="1" hangingPunct="1"/>
            <a:r>
              <a:rPr lang="es-ES"/>
              <a:t>Investigación de la pederastia en línea</a:t>
            </a:r>
          </a:p>
          <a:p>
            <a:pPr lvl="1" eaLnBrk="1" hangingPunct="1"/>
            <a:r>
              <a:rPr lang="es-ES"/>
              <a:t>Investigaciones de código abierto</a:t>
            </a:r>
          </a:p>
          <a:p>
            <a:pPr lvl="1" eaLnBrk="1" hangingPunct="1"/>
            <a:r>
              <a:rPr lang="es-ES"/>
              <a:t>Operaciones encubiertas en línea</a:t>
            </a:r>
          </a:p>
          <a:p>
            <a:pPr marL="0" indent="0" eaLnBrk="1" hangingPunct="1">
              <a:buNone/>
            </a:pPr>
            <a:r>
              <a:rPr lang="es-ES"/>
              <a:t>Su país tendrá las suyas propias.</a:t>
            </a:r>
          </a:p>
          <a:p>
            <a:pPr marL="0" indent="0" eaLnBrk="1" hangingPunct="1">
              <a:buNone/>
            </a:pPr>
            <a:endParaRPr lang="es-ES" altLang="sr-Latn-RS" dirty="0"/>
          </a:p>
        </p:txBody>
      </p:sp>
      <p:pic>
        <p:nvPicPr>
          <p:cNvPr id="3" name="Picture 2" descr="Sony makes cybercrime even more dangerous | Computerworld">
            <a:extLst>
              <a:ext uri="{FF2B5EF4-FFF2-40B4-BE49-F238E27FC236}">
                <a16:creationId xmlns:a16="http://schemas.microsoft.com/office/drawing/2014/main" id="{F0CF4CD7-7887-4629-BEA0-732969AED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5339234"/>
            <a:ext cx="1919932" cy="11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92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Así que, en cuanto a una definición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131787" y="1119907"/>
            <a:ext cx="8904263" cy="5333429"/>
          </a:xfrm>
        </p:spPr>
        <p:txBody>
          <a:bodyPr/>
          <a:lstStyle/>
          <a:p>
            <a:pPr marL="0" indent="0" algn="l">
              <a:buNone/>
            </a:pPr>
            <a:r>
              <a:rPr lang="es-ES" altLang="sr-Latn-RS" b="1" dirty="0">
                <a:solidFill>
                  <a:srgbClr val="0070C0"/>
                </a:solidFill>
              </a:rPr>
              <a:t>Delincuencia dependiente del ciberespacio </a:t>
            </a:r>
            <a:r>
              <a:rPr lang="es-ES" dirty="0"/>
              <a:t>- cualquier delito que solo pueda cometerse utilizando ordenadores, redes informáticas u otras formas de tecnología de la información y la comunicación (TIC)</a:t>
            </a:r>
          </a:p>
          <a:p>
            <a:pPr marL="0" indent="0" algn="r">
              <a:buNone/>
            </a:pPr>
            <a:r>
              <a:rPr lang="es-ES" sz="1600" dirty="0"/>
              <a:t>‘Cyber crime: A review of the evidence (McGuire &amp; Dowling) 2013’</a:t>
            </a:r>
          </a:p>
          <a:p>
            <a:pPr lvl="1"/>
            <a:endParaRPr lang="es-ES" sz="2400" dirty="0"/>
          </a:p>
          <a:p>
            <a:pPr lvl="1"/>
            <a:r>
              <a:rPr lang="es-ES" sz="2400" dirty="0"/>
              <a:t>Estos delitos suelen ir dirigidos a ordenadores, redes u otros recursos de las TIC.</a:t>
            </a:r>
          </a:p>
          <a:p>
            <a:pPr lvl="1"/>
            <a:r>
              <a:rPr lang="es-ES" sz="2400" dirty="0"/>
              <a:t>Básicamente, sin Internet los delincuentes no podrían cometer estos delitos</a:t>
            </a:r>
            <a:endParaRPr lang="es-ES" altLang="sr-Latn-RS" sz="2400" dirty="0"/>
          </a:p>
          <a:p>
            <a:pPr marL="0" indent="0" eaLnBrk="1" hangingPunct="1">
              <a:buNone/>
            </a:pPr>
            <a:endParaRPr lang="es-ES" altLang="sr-Latn-RS" dirty="0"/>
          </a:p>
        </p:txBody>
      </p:sp>
      <p:pic>
        <p:nvPicPr>
          <p:cNvPr id="3" name="Picture 2" descr="Sony makes cybercrime even more dangerous | Computerworld">
            <a:extLst>
              <a:ext uri="{FF2B5EF4-FFF2-40B4-BE49-F238E27FC236}">
                <a16:creationId xmlns:a16="http://schemas.microsoft.com/office/drawing/2014/main" id="{56E2FF29-3D95-482D-A98F-140C53399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5738093"/>
            <a:ext cx="1919932" cy="78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502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es-ES" sz="4400" dirty="0"/>
              <a:t>Preguntas</a:t>
            </a:r>
          </a:p>
        </p:txBody>
      </p:sp>
    </p:spTree>
    <p:extLst>
      <p:ext uri="{BB962C8B-B14F-4D97-AF65-F5344CB8AC3E}">
        <p14:creationId xmlns:p14="http://schemas.microsoft.com/office/powerpoint/2010/main" val="3839228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El Convenio de Budapest</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la ciberdelincuencia</a:t>
            </a:r>
          </a:p>
        </p:txBody>
      </p:sp>
      <p:sp>
        <p:nvSpPr>
          <p:cNvPr id="4" name="Rectangle 3">
            <a:extLst>
              <a:ext uri="{FF2B5EF4-FFF2-40B4-BE49-F238E27FC236}">
                <a16:creationId xmlns:a16="http://schemas.microsoft.com/office/drawing/2014/main"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3</a:t>
            </a:r>
            <a:endParaRPr lang="es-ES"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F59A7F22-9657-4005-8851-8F5F6E1D88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515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227"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a:solidFill>
                  <a:schemeClr val="bg1"/>
                </a:solidFill>
                <a:latin typeface="Verdana" charset="0"/>
              </a:rPr>
              <a:t>El enfoque del Consejo de Europa</a:t>
            </a:r>
            <a:endParaRPr lang="es-ES" sz="2000">
              <a:solidFill>
                <a:schemeClr val="bg1"/>
              </a:solidFill>
              <a:latin typeface="Verdana" charset="0"/>
              <a:cs typeface="Verdana" charset="0"/>
            </a:endParaRPr>
          </a:p>
        </p:txBody>
      </p:sp>
      <p:pic>
        <p:nvPicPr>
          <p:cNvPr id="522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Isosceles Triangle 11"/>
          <p:cNvSpPr/>
          <p:nvPr/>
        </p:nvSpPr>
        <p:spPr>
          <a:xfrm>
            <a:off x="2484438" y="2017713"/>
            <a:ext cx="3948112" cy="3095625"/>
          </a:xfrm>
          <a:prstGeom prst="triangle">
            <a:avLst/>
          </a:prstGeom>
          <a:solidFill>
            <a:srgbClr val="2F618F"/>
          </a:solidFill>
          <a:ln>
            <a:solidFill>
              <a:srgbClr val="2F61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400">
              <a:latin typeface="Verdana"/>
              <a:cs typeface="Verdana"/>
            </a:endParaRPr>
          </a:p>
        </p:txBody>
      </p:sp>
      <p:sp>
        <p:nvSpPr>
          <p:cNvPr id="52230" name="TextBox 12"/>
          <p:cNvSpPr txBox="1">
            <a:spLocks noChangeArrowheads="1"/>
          </p:cNvSpPr>
          <p:nvPr/>
        </p:nvSpPr>
        <p:spPr bwMode="auto">
          <a:xfrm>
            <a:off x="3317875" y="3544888"/>
            <a:ext cx="2262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es-ES" sz="1800" b="1">
                <a:solidFill>
                  <a:schemeClr val="bg1"/>
                </a:solidFill>
                <a:latin typeface="Verdana" charset="0"/>
              </a:rPr>
              <a:t>“Protegerle a usted y a sus derechos en el ciberespacio”</a:t>
            </a:r>
          </a:p>
        </p:txBody>
      </p:sp>
      <p:sp>
        <p:nvSpPr>
          <p:cNvPr id="52231" name="TextBox 13"/>
          <p:cNvSpPr txBox="1">
            <a:spLocks noChangeArrowheads="1"/>
          </p:cNvSpPr>
          <p:nvPr/>
        </p:nvSpPr>
        <p:spPr bwMode="auto">
          <a:xfrm>
            <a:off x="1547813" y="1144588"/>
            <a:ext cx="5832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es-ES" sz="1800" b="1" dirty="0">
                <a:latin typeface="Verdana" charset="0"/>
              </a:rPr>
              <a:t>1 Normas comunes: Convenio de Budapest sobre la Ciberdelincuencia y normas afines</a:t>
            </a:r>
          </a:p>
        </p:txBody>
      </p:sp>
      <p:sp>
        <p:nvSpPr>
          <p:cNvPr id="52232" name="TextBox 15"/>
          <p:cNvSpPr txBox="1">
            <a:spLocks noChangeArrowheads="1"/>
          </p:cNvSpPr>
          <p:nvPr/>
        </p:nvSpPr>
        <p:spPr bwMode="auto">
          <a:xfrm>
            <a:off x="107950" y="4184873"/>
            <a:ext cx="21605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800" b="1" dirty="0">
                <a:latin typeface="Verdana" charset="0"/>
              </a:rPr>
              <a:t>2 Seguimiento y evaluaciones:</a:t>
            </a:r>
          </a:p>
          <a:p>
            <a:r>
              <a:rPr lang="es-ES" sz="1800" b="1" dirty="0">
                <a:latin typeface="Verdana" charset="0"/>
              </a:rPr>
              <a:t>Comité del Convenio sobre la Ciberdelincuencia (T-CY)</a:t>
            </a:r>
          </a:p>
        </p:txBody>
      </p:sp>
      <p:cxnSp>
        <p:nvCxnSpPr>
          <p:cNvPr id="17" name="Straight Arrow Connector 16"/>
          <p:cNvCxnSpPr/>
          <p:nvPr/>
        </p:nvCxnSpPr>
        <p:spPr>
          <a:xfrm flipH="1">
            <a:off x="2268538" y="2076450"/>
            <a:ext cx="1871662" cy="2892425"/>
          </a:xfrm>
          <a:prstGeom prst="straightConnector1">
            <a:avLst/>
          </a:prstGeom>
          <a:ln w="762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771775" y="5387975"/>
            <a:ext cx="3384550" cy="0"/>
          </a:xfrm>
          <a:prstGeom prst="straightConnector1">
            <a:avLst/>
          </a:prstGeom>
          <a:ln w="762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799013" y="2068513"/>
            <a:ext cx="1860550" cy="2892425"/>
          </a:xfrm>
          <a:prstGeom prst="straightConnector1">
            <a:avLst/>
          </a:prstGeom>
          <a:ln w="762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236" name="TextBox 19"/>
          <p:cNvSpPr txBox="1">
            <a:spLocks noChangeArrowheads="1"/>
          </p:cNvSpPr>
          <p:nvPr/>
        </p:nvSpPr>
        <p:spPr bwMode="auto">
          <a:xfrm>
            <a:off x="6227763" y="5119688"/>
            <a:ext cx="29527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800" b="1">
                <a:latin typeface="Verdana" charset="0"/>
              </a:rPr>
              <a:t>3 Creación de capacidad:</a:t>
            </a:r>
          </a:p>
          <a:p>
            <a:r>
              <a:rPr lang="es-ES" sz="1800" b="1">
                <a:latin typeface="Verdana" charset="0"/>
              </a:rPr>
              <a:t>C-PROC </a:t>
            </a:r>
            <a:r>
              <a:rPr lang="en-GB" sz="1800" b="1">
                <a:latin typeface="Verdana" charset="0"/>
                <a:sym typeface="Wingdings 3" charset="0"/>
              </a:rPr>
              <a:t></a:t>
            </a:r>
            <a:endParaRPr lang="es-ES" sz="1800" b="1">
              <a:latin typeface="Verdana" charset="0"/>
              <a:cs typeface="Verdana" charset="0"/>
            </a:endParaRPr>
          </a:p>
          <a:p>
            <a:r>
              <a:rPr lang="es-ES" sz="1800" b="1">
                <a:latin typeface="Verdana" charset="0"/>
              </a:rPr>
              <a:t>Programas de cooperación técnica</a:t>
            </a:r>
          </a:p>
        </p:txBody>
      </p:sp>
      <p:sp>
        <p:nvSpPr>
          <p:cNvPr id="21" name="Rectangle 20"/>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238" name="Rectangle 21"/>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p>
        </p:txBody>
      </p:sp>
    </p:spTree>
    <p:extLst>
      <p:ext uri="{BB962C8B-B14F-4D97-AF65-F5344CB8AC3E}">
        <p14:creationId xmlns:p14="http://schemas.microsoft.com/office/powerpoint/2010/main" val="3536087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Rectangle 2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48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485" name="TextBox 15"/>
          <p:cNvSpPr txBox="1">
            <a:spLocks noChangeArrowheads="1"/>
          </p:cNvSpPr>
          <p:nvPr/>
        </p:nvSpPr>
        <p:spPr bwMode="auto">
          <a:xfrm>
            <a:off x="1258888" y="44624"/>
            <a:ext cx="7777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dirty="0">
                <a:solidFill>
                  <a:schemeClr val="bg1"/>
                </a:solidFill>
                <a:latin typeface="Verdana" charset="0"/>
              </a:rPr>
              <a:t>Convenio del Consejo de Europa sobre la Ciberdelincuencia - El Convenio de Budapest</a:t>
            </a:r>
          </a:p>
        </p:txBody>
      </p:sp>
      <p:sp>
        <p:nvSpPr>
          <p:cNvPr id="22" name="Rectangle 21"/>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p:cNvSpPr/>
          <p:nvPr/>
        </p:nvSpPr>
        <p:spPr>
          <a:xfrm>
            <a:off x="395536" y="1412776"/>
            <a:ext cx="8352928" cy="4936223"/>
          </a:xfrm>
          <a:prstGeom prst="rect">
            <a:avLst/>
          </a:prstGeom>
          <a:ln>
            <a:solidFill>
              <a:srgbClr val="0000FF"/>
            </a:solidFill>
          </a:ln>
        </p:spPr>
        <p:txBody>
          <a:bodyPr wrap="square">
            <a:spAutoFit/>
          </a:bodyPr>
          <a:lstStyle/>
          <a:p>
            <a:pPr marL="361950" indent="-361950">
              <a:lnSpc>
                <a:spcPct val="200000"/>
              </a:lnSpc>
              <a:buFont typeface="Wingdings 3" pitchFamily="18" charset="2"/>
              <a:buChar char="u"/>
            </a:pPr>
            <a:r>
              <a:rPr lang="es-ES" sz="1400" b="1" dirty="0">
                <a:latin typeface="Verdana" panose="020B0604030504040204" pitchFamily="34" charset="0"/>
              </a:rPr>
              <a:t>Negociado por el Consejo de Europa (47 miembros), Canadá, Japón, Sudáfrica y Estados Unidos</a:t>
            </a:r>
          </a:p>
          <a:p>
            <a:pPr marL="361950" indent="-361950">
              <a:lnSpc>
                <a:spcPct val="200000"/>
              </a:lnSpc>
              <a:buFont typeface="Wingdings 3" pitchFamily="18" charset="2"/>
              <a:buChar char="u"/>
            </a:pPr>
            <a:r>
              <a:rPr lang="es-ES" sz="1400" b="1" dirty="0">
                <a:latin typeface="Verdana" panose="020B0604030504040204" pitchFamily="34" charset="0"/>
              </a:rPr>
              <a:t>Abierto a la firma el 23 de noviembre de 2001 en Budapest</a:t>
            </a:r>
          </a:p>
          <a:p>
            <a:pPr marL="361950" indent="-361950">
              <a:lnSpc>
                <a:spcPct val="200000"/>
              </a:lnSpc>
              <a:buFont typeface="Wingdings 3" pitchFamily="18" charset="2"/>
              <a:buChar char="u"/>
            </a:pPr>
            <a:r>
              <a:rPr lang="es-ES" sz="1400" b="1" dirty="0">
                <a:latin typeface="Verdana" panose="020B0604030504040204" pitchFamily="34" charset="0"/>
              </a:rPr>
              <a:t>Protocolo sobre la xenofobia y el racismo a través de sistemas informáticos (2003)</a:t>
            </a:r>
          </a:p>
          <a:p>
            <a:pPr marL="361950" indent="-361950">
              <a:lnSpc>
                <a:spcPct val="200000"/>
              </a:lnSpc>
              <a:buFont typeface="Wingdings 3" pitchFamily="18" charset="2"/>
              <a:buChar char="u"/>
            </a:pPr>
            <a:r>
              <a:rPr lang="es-ES" sz="1400" b="1" dirty="0">
                <a:latin typeface="Verdana" panose="020B0604030504040204" pitchFamily="34" charset="0"/>
              </a:rPr>
              <a:t>Seguido por el Comité del Convenio sobre la Ciberdelincuencia (T-CY) </a:t>
            </a:r>
            <a:r>
              <a:rPr lang="es-ES" sz="1400" dirty="0">
                <a:latin typeface="Verdana" panose="020B0604030504040204" pitchFamily="34" charset="0"/>
              </a:rPr>
              <a:t>– Notas orientativas, interpretación, seguimiento</a:t>
            </a:r>
          </a:p>
          <a:p>
            <a:pPr marL="361950" indent="-361950">
              <a:lnSpc>
                <a:spcPct val="200000"/>
              </a:lnSpc>
              <a:buFont typeface="Wingdings 3" pitchFamily="18" charset="2"/>
              <a:buChar char="u"/>
            </a:pPr>
            <a:r>
              <a:rPr lang="es-ES" sz="1400" b="1" dirty="0">
                <a:latin typeface="Verdana" panose="020B0604030504040204" pitchFamily="34" charset="0"/>
              </a:rPr>
              <a:t>Abierto a la adhesión de cualquier Estado - 65 adhesiones/ ratificaciones</a:t>
            </a:r>
          </a:p>
          <a:p>
            <a:pPr marL="361950" indent="-361950">
              <a:lnSpc>
                <a:spcPct val="200000"/>
              </a:lnSpc>
              <a:buFont typeface="Wingdings 3" pitchFamily="18" charset="2"/>
              <a:buChar char="u"/>
            </a:pPr>
            <a:r>
              <a:rPr lang="es-ES" sz="1400" b="1" dirty="0">
                <a:latin typeface="Verdana" panose="020B0604030504040204" pitchFamily="34" charset="0"/>
              </a:rPr>
              <a:t>Segundo Protocolo Adicional en negociación</a:t>
            </a:r>
          </a:p>
          <a:p>
            <a:pPr marL="361950" indent="-361950">
              <a:lnSpc>
                <a:spcPct val="200000"/>
              </a:lnSpc>
              <a:buFont typeface="Wingdings 3" pitchFamily="18" charset="2"/>
              <a:buChar char="u"/>
            </a:pPr>
            <a:r>
              <a:rPr lang="es-ES" sz="1400" b="1" dirty="0">
                <a:latin typeface="Verdana" panose="020B0604030504040204" pitchFamily="34" charset="0"/>
              </a:rPr>
              <a:t>A día de hoy, el único tratado internacional sobre ciberdelincuencia y pruebas electrónicas</a:t>
            </a:r>
          </a:p>
        </p:txBody>
      </p:sp>
      <p:sp>
        <p:nvSpPr>
          <p:cNvPr id="2" name="Rectangle 1">
            <a:extLst>
              <a:ext uri="{FF2B5EF4-FFF2-40B4-BE49-F238E27FC236}">
                <a16:creationId xmlns:a16="http://schemas.microsoft.com/office/drawing/2014/main" id="{024E913E-613F-4F3F-99EC-CA9CF457A0C1}"/>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Tree>
    <p:extLst>
      <p:ext uri="{BB962C8B-B14F-4D97-AF65-F5344CB8AC3E}">
        <p14:creationId xmlns:p14="http://schemas.microsoft.com/office/powerpoint/2010/main" val="3797813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Rectangle 2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48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485" name="TextBox 15"/>
          <p:cNvSpPr txBox="1">
            <a:spLocks noChangeArrowheads="1"/>
          </p:cNvSpPr>
          <p:nvPr/>
        </p:nvSpPr>
        <p:spPr bwMode="auto">
          <a:xfrm>
            <a:off x="1258888" y="-11110"/>
            <a:ext cx="77073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Convenio de Budapest: ámbito de aplicación</a:t>
            </a:r>
          </a:p>
        </p:txBody>
      </p:sp>
      <p:sp>
        <p:nvSpPr>
          <p:cNvPr id="21" name="Textfeld 4"/>
          <p:cNvSpPr txBox="1"/>
          <p:nvPr/>
        </p:nvSpPr>
        <p:spPr>
          <a:xfrm>
            <a:off x="6394450" y="1364580"/>
            <a:ext cx="2571750" cy="4062651"/>
          </a:xfrm>
          <a:prstGeom prst="rect">
            <a:avLst/>
          </a:prstGeom>
          <a:noFill/>
          <a:ln>
            <a:solidFill>
              <a:schemeClr val="bg1">
                <a:lumMod val="50000"/>
              </a:schemeClr>
            </a:solidFill>
          </a:ln>
        </p:spPr>
        <p:txBody>
          <a:bodyPr>
            <a:spAutoFit/>
          </a:bodyPr>
          <a:lstStyle/>
          <a:p>
            <a:pPr fontAlgn="auto">
              <a:spcBef>
                <a:spcPts val="0"/>
              </a:spcBef>
              <a:spcAft>
                <a:spcPts val="0"/>
              </a:spcAft>
              <a:defRPr/>
            </a:pPr>
            <a:r>
              <a:rPr lang="es-ES" sz="2000" b="1" dirty="0">
                <a:latin typeface="Verdana"/>
              </a:rPr>
              <a:t>Cooperación internacional</a:t>
            </a:r>
          </a:p>
          <a:p>
            <a:pPr marL="361950" indent="-361950" fontAlgn="auto">
              <a:spcBef>
                <a:spcPts val="0"/>
              </a:spcBef>
              <a:spcAft>
                <a:spcPts val="0"/>
              </a:spcAft>
              <a:buFont typeface="Wingdings" pitchFamily="2" charset="2"/>
              <a:buChar char="§"/>
              <a:defRPr/>
            </a:pPr>
            <a:endParaRPr lang="es-ES" dirty="0">
              <a:latin typeface="Verdana"/>
              <a:cs typeface="Verdana"/>
            </a:endParaRPr>
          </a:p>
          <a:p>
            <a:pPr marL="361950" indent="-361950" fontAlgn="auto">
              <a:spcBef>
                <a:spcPts val="0"/>
              </a:spcBef>
              <a:spcAft>
                <a:spcPts val="0"/>
              </a:spcAft>
              <a:buFont typeface="Wingdings" pitchFamily="2" charset="2"/>
              <a:buChar char="§"/>
              <a:defRPr/>
            </a:pPr>
            <a:r>
              <a:rPr lang="es-ES" sz="1400" dirty="0">
                <a:latin typeface="Verdana"/>
              </a:rPr>
              <a:t>Extradición</a:t>
            </a:r>
          </a:p>
          <a:p>
            <a:pPr marL="361950" indent="-361950" fontAlgn="auto">
              <a:spcBef>
                <a:spcPts val="0"/>
              </a:spcBef>
              <a:spcAft>
                <a:spcPts val="0"/>
              </a:spcAft>
              <a:buFont typeface="Wingdings" pitchFamily="2" charset="2"/>
              <a:buChar char="§"/>
              <a:defRPr/>
            </a:pPr>
            <a:r>
              <a:rPr lang="es-ES" sz="1400" dirty="0">
                <a:latin typeface="Verdana"/>
              </a:rPr>
              <a:t>Asistencia jurídica mutua</a:t>
            </a:r>
          </a:p>
          <a:p>
            <a:pPr marL="361950" indent="-361950" fontAlgn="auto">
              <a:spcBef>
                <a:spcPts val="0"/>
              </a:spcBef>
              <a:spcAft>
                <a:spcPts val="0"/>
              </a:spcAft>
              <a:buFont typeface="Wingdings" pitchFamily="2" charset="2"/>
              <a:buChar char="§"/>
              <a:defRPr/>
            </a:pPr>
            <a:r>
              <a:rPr lang="es-ES" sz="1400" dirty="0">
                <a:latin typeface="Verdana"/>
              </a:rPr>
              <a:t>Información espontánea</a:t>
            </a:r>
          </a:p>
          <a:p>
            <a:pPr marL="361950" indent="-361950" fontAlgn="auto">
              <a:spcBef>
                <a:spcPts val="0"/>
              </a:spcBef>
              <a:spcAft>
                <a:spcPts val="0"/>
              </a:spcAft>
              <a:buFont typeface="Wingdings" pitchFamily="2" charset="2"/>
              <a:buChar char="§"/>
              <a:defRPr/>
            </a:pPr>
            <a:r>
              <a:rPr lang="es-ES" sz="1400" dirty="0">
                <a:latin typeface="Verdana"/>
              </a:rPr>
              <a:t>Conservación rápida</a:t>
            </a:r>
          </a:p>
          <a:p>
            <a:pPr marL="361950" indent="-361950" fontAlgn="auto">
              <a:spcBef>
                <a:spcPts val="0"/>
              </a:spcBef>
              <a:spcAft>
                <a:spcPts val="0"/>
              </a:spcAft>
              <a:buFont typeface="Wingdings" pitchFamily="2" charset="2"/>
              <a:buChar char="§"/>
              <a:defRPr/>
            </a:pPr>
            <a:r>
              <a:rPr lang="es-ES" sz="1400" dirty="0">
                <a:latin typeface="Verdana"/>
              </a:rPr>
              <a:t>Asistencia jurídica mutua para acceder a datos informáticos</a:t>
            </a:r>
          </a:p>
          <a:p>
            <a:pPr marL="361950" indent="-361950" fontAlgn="auto">
              <a:spcBef>
                <a:spcPts val="0"/>
              </a:spcBef>
              <a:spcAft>
                <a:spcPts val="0"/>
              </a:spcAft>
              <a:buFont typeface="Wingdings" pitchFamily="2" charset="2"/>
              <a:buChar char="§"/>
              <a:defRPr/>
            </a:pPr>
            <a:r>
              <a:rPr lang="es-ES" sz="1400" dirty="0">
                <a:latin typeface="Verdana"/>
              </a:rPr>
              <a:t>Asistencia jurídica mutua para la interceptación</a:t>
            </a:r>
          </a:p>
          <a:p>
            <a:pPr marL="361950" indent="-361950" fontAlgn="auto">
              <a:spcBef>
                <a:spcPts val="0"/>
              </a:spcBef>
              <a:spcAft>
                <a:spcPts val="0"/>
              </a:spcAft>
              <a:buFont typeface="Wingdings" pitchFamily="2" charset="2"/>
              <a:buChar char="§"/>
              <a:defRPr/>
            </a:pPr>
            <a:r>
              <a:rPr lang="es-ES" sz="1400" dirty="0">
                <a:latin typeface="Verdana"/>
              </a:rPr>
              <a:t>Puntos de contacto 24/7</a:t>
            </a:r>
          </a:p>
        </p:txBody>
      </p:sp>
      <p:sp>
        <p:nvSpPr>
          <p:cNvPr id="20489" name="Textfeld 16"/>
          <p:cNvSpPr txBox="1">
            <a:spLocks noChangeArrowheads="1"/>
          </p:cNvSpPr>
          <p:nvPr/>
        </p:nvSpPr>
        <p:spPr bwMode="auto">
          <a:xfrm>
            <a:off x="2894013" y="1340768"/>
            <a:ext cx="642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s-ES" sz="4400" b="1">
                <a:latin typeface="Verdana" charset="0"/>
              </a:rPr>
              <a:t>+</a:t>
            </a:r>
          </a:p>
        </p:txBody>
      </p:sp>
      <p:sp>
        <p:nvSpPr>
          <p:cNvPr id="20490" name="Textfeld 17"/>
          <p:cNvSpPr txBox="1">
            <a:spLocks noChangeArrowheads="1"/>
          </p:cNvSpPr>
          <p:nvPr/>
        </p:nvSpPr>
        <p:spPr bwMode="auto">
          <a:xfrm>
            <a:off x="5822950" y="1340768"/>
            <a:ext cx="6429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s-ES" sz="4400" b="1">
                <a:latin typeface="Verdana" charset="0"/>
              </a:rPr>
              <a:t>+</a:t>
            </a:r>
          </a:p>
        </p:txBody>
      </p:sp>
      <p:sp>
        <p:nvSpPr>
          <p:cNvPr id="24" name="Textfeld 18"/>
          <p:cNvSpPr txBox="1"/>
          <p:nvPr/>
        </p:nvSpPr>
        <p:spPr>
          <a:xfrm>
            <a:off x="1600150" y="4869160"/>
            <a:ext cx="1963738" cy="339725"/>
          </a:xfrm>
          <a:prstGeom prst="rect">
            <a:avLst/>
          </a:prstGeom>
          <a:noFill/>
        </p:spPr>
        <p:txBody>
          <a:bodyPr>
            <a:spAutoFit/>
          </a:bodyPr>
          <a:lstStyle/>
          <a:p>
            <a:pPr fontAlgn="auto">
              <a:spcBef>
                <a:spcPts val="0"/>
              </a:spcBef>
              <a:spcAft>
                <a:spcPts val="0"/>
              </a:spcAft>
              <a:defRPr/>
            </a:pPr>
            <a:r>
              <a:rPr lang="es-ES" sz="1600" b="1" dirty="0">
                <a:solidFill>
                  <a:schemeClr val="tx1">
                    <a:lumMod val="65000"/>
                    <a:lumOff val="35000"/>
                  </a:schemeClr>
                </a:solidFill>
                <a:latin typeface="Verdana"/>
              </a:rPr>
              <a:t>Armonización </a:t>
            </a:r>
          </a:p>
        </p:txBody>
      </p:sp>
      <p:cxnSp>
        <p:nvCxnSpPr>
          <p:cNvPr id="25" name="Form 20"/>
          <p:cNvCxnSpPr/>
          <p:nvPr/>
        </p:nvCxnSpPr>
        <p:spPr>
          <a:xfrm rot="16200000" flipH="1">
            <a:off x="3451761" y="2341747"/>
            <a:ext cx="1063347" cy="4822030"/>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27"/>
          <p:cNvCxnSpPr/>
          <p:nvPr/>
        </p:nvCxnSpPr>
        <p:spPr>
          <a:xfrm>
            <a:off x="4608513" y="3786664"/>
            <a:ext cx="0" cy="14977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11"/>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a:solidFill>
                  <a:srgbClr val="FFFFFF"/>
                </a:solidFill>
                <a:latin typeface="Verdana" charset="0"/>
              </a:rPr>
              <a:t>www.coe.int/cybercrime</a:t>
            </a:r>
            <a:r>
              <a:rPr lang="en-US" sz="1200" b="1">
                <a:solidFill>
                  <a:srgbClr val="FFFFFF"/>
                </a:solidFill>
                <a:latin typeface="Verdana" charset="0"/>
              </a:rPr>
              <a:t>						</a:t>
            </a:r>
            <a:r>
              <a:rPr lang="es-ES" sz="1200" b="1">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27</a:t>
            </a:fld>
            <a:r>
              <a:rPr lang="es-ES" sz="1200" b="1">
                <a:solidFill>
                  <a:srgbClr val="FFFFFF"/>
                </a:solidFill>
                <a:latin typeface="Verdana" charset="0"/>
              </a:rPr>
              <a:t> -</a:t>
            </a:r>
          </a:p>
        </p:txBody>
      </p:sp>
      <p:sp>
        <p:nvSpPr>
          <p:cNvPr id="20" name="Textfeld 3"/>
          <p:cNvSpPr txBox="1"/>
          <p:nvPr/>
        </p:nvSpPr>
        <p:spPr>
          <a:xfrm>
            <a:off x="3465513" y="1401093"/>
            <a:ext cx="2428875" cy="3447098"/>
          </a:xfrm>
          <a:prstGeom prst="rect">
            <a:avLst/>
          </a:prstGeom>
          <a:solidFill>
            <a:srgbClr val="FFFFFF"/>
          </a:solidFill>
          <a:ln>
            <a:solidFill>
              <a:schemeClr val="bg1">
                <a:lumMod val="50000"/>
              </a:schemeClr>
            </a:solidFill>
          </a:ln>
        </p:spPr>
        <p:txBody>
          <a:bodyPr>
            <a:spAutoFit/>
          </a:bodyPr>
          <a:lstStyle/>
          <a:p>
            <a:pPr fontAlgn="auto">
              <a:spcBef>
                <a:spcPts val="0"/>
              </a:spcBef>
              <a:spcAft>
                <a:spcPts val="0"/>
              </a:spcAft>
              <a:defRPr/>
            </a:pPr>
            <a:r>
              <a:rPr lang="es-ES" sz="2000" b="1" dirty="0">
                <a:latin typeface="Verdana"/>
              </a:rPr>
              <a:t>Instrumentos de procedimiento</a:t>
            </a:r>
          </a:p>
          <a:p>
            <a:pPr marL="361950" indent="-361950" fontAlgn="auto">
              <a:spcBef>
                <a:spcPts val="0"/>
              </a:spcBef>
              <a:spcAft>
                <a:spcPts val="0"/>
              </a:spcAft>
              <a:buFont typeface="Wingdings" pitchFamily="2" charset="2"/>
              <a:buChar char="§"/>
              <a:defRPr/>
            </a:pPr>
            <a:endParaRPr lang="es-ES" dirty="0">
              <a:latin typeface="Verdana"/>
              <a:cs typeface="Verdana"/>
            </a:endParaRPr>
          </a:p>
          <a:p>
            <a:pPr marL="361950" indent="-361950" fontAlgn="auto">
              <a:spcBef>
                <a:spcPts val="0"/>
              </a:spcBef>
              <a:spcAft>
                <a:spcPts val="0"/>
              </a:spcAft>
              <a:buFont typeface="Wingdings" pitchFamily="2" charset="2"/>
              <a:buChar char="§"/>
              <a:defRPr/>
            </a:pPr>
            <a:r>
              <a:rPr lang="es-ES" sz="1400" dirty="0">
                <a:latin typeface="Verdana"/>
              </a:rPr>
              <a:t>Conservación rápida</a:t>
            </a:r>
          </a:p>
          <a:p>
            <a:pPr marL="361950" indent="-361950" fontAlgn="auto">
              <a:spcBef>
                <a:spcPts val="0"/>
              </a:spcBef>
              <a:spcAft>
                <a:spcPts val="0"/>
              </a:spcAft>
              <a:buFont typeface="Wingdings" pitchFamily="2" charset="2"/>
              <a:buChar char="§"/>
              <a:defRPr/>
            </a:pPr>
            <a:r>
              <a:rPr lang="es-ES" sz="1400" dirty="0">
                <a:latin typeface="Verdana"/>
              </a:rPr>
              <a:t>Registro y confiscación</a:t>
            </a:r>
          </a:p>
          <a:p>
            <a:pPr marL="361950" indent="-361950" fontAlgn="auto">
              <a:spcBef>
                <a:spcPts val="0"/>
              </a:spcBef>
              <a:spcAft>
                <a:spcPts val="0"/>
              </a:spcAft>
              <a:buFont typeface="Wingdings" pitchFamily="2" charset="2"/>
              <a:buChar char="§"/>
              <a:defRPr/>
            </a:pPr>
            <a:r>
              <a:rPr lang="es-ES" sz="1400" dirty="0">
                <a:latin typeface="Verdana"/>
              </a:rPr>
              <a:t>Orden de presentación</a:t>
            </a:r>
          </a:p>
          <a:p>
            <a:pPr marL="361950" indent="-361950" fontAlgn="auto">
              <a:spcBef>
                <a:spcPts val="0"/>
              </a:spcBef>
              <a:spcAft>
                <a:spcPts val="0"/>
              </a:spcAft>
              <a:buFont typeface="Wingdings" pitchFamily="2" charset="2"/>
              <a:buChar char="§"/>
              <a:defRPr/>
            </a:pPr>
            <a:r>
              <a:rPr lang="es-ES" sz="1400" dirty="0">
                <a:latin typeface="Verdana"/>
              </a:rPr>
              <a:t>Interceptación de datos informáticos</a:t>
            </a:r>
          </a:p>
          <a:p>
            <a:pPr marL="361950" indent="-361950" fontAlgn="auto">
              <a:spcBef>
                <a:spcPts val="0"/>
              </a:spcBef>
              <a:spcAft>
                <a:spcPts val="0"/>
              </a:spcAft>
              <a:buFont typeface="Wingdings" pitchFamily="2" charset="2"/>
              <a:buChar char="§"/>
              <a:defRPr/>
            </a:pPr>
            <a:endParaRPr lang="es-ES" sz="1400" dirty="0">
              <a:latin typeface="Verdana"/>
              <a:cs typeface="Verdana"/>
            </a:endParaRPr>
          </a:p>
          <a:p>
            <a:pPr marL="361950" indent="-361950" fontAlgn="auto">
              <a:spcBef>
                <a:spcPts val="0"/>
              </a:spcBef>
              <a:spcAft>
                <a:spcPts val="0"/>
              </a:spcAft>
              <a:buFont typeface="Wingdings" pitchFamily="2" charset="2"/>
              <a:buChar char="§"/>
              <a:defRPr/>
            </a:pPr>
            <a:r>
              <a:rPr lang="es-ES" sz="1400" b="1" dirty="0">
                <a:latin typeface="Verdana"/>
              </a:rPr>
              <a:t>Condiciones, salvaguardias</a:t>
            </a:r>
          </a:p>
        </p:txBody>
      </p:sp>
      <p:sp>
        <p:nvSpPr>
          <p:cNvPr id="19" name="Textfeld 12"/>
          <p:cNvSpPr txBox="1"/>
          <p:nvPr/>
        </p:nvSpPr>
        <p:spPr>
          <a:xfrm>
            <a:off x="179388" y="1412205"/>
            <a:ext cx="2786062" cy="3385542"/>
          </a:xfrm>
          <a:prstGeom prst="rect">
            <a:avLst/>
          </a:prstGeom>
          <a:solidFill>
            <a:schemeClr val="bg1"/>
          </a:solidFill>
          <a:ln>
            <a:solidFill>
              <a:schemeClr val="bg1">
                <a:lumMod val="50000"/>
              </a:schemeClr>
            </a:solidFill>
          </a:ln>
        </p:spPr>
        <p:txBody>
          <a:bodyPr>
            <a:spAutoFit/>
          </a:bodyPr>
          <a:lstStyle/>
          <a:p>
            <a:pPr fontAlgn="auto">
              <a:spcBef>
                <a:spcPts val="0"/>
              </a:spcBef>
              <a:spcAft>
                <a:spcPts val="0"/>
              </a:spcAft>
              <a:defRPr/>
            </a:pPr>
            <a:r>
              <a:rPr lang="es-ES" sz="2000" b="1" dirty="0">
                <a:latin typeface="Verdana"/>
              </a:rPr>
              <a:t>Conducta delictiva</a:t>
            </a:r>
          </a:p>
          <a:p>
            <a:pPr fontAlgn="auto">
              <a:spcBef>
                <a:spcPts val="0"/>
              </a:spcBef>
              <a:spcAft>
                <a:spcPts val="0"/>
              </a:spcAft>
              <a:defRPr/>
            </a:pPr>
            <a:endParaRPr lang="es-ES" sz="2000" b="1" dirty="0">
              <a:latin typeface="Verdana"/>
              <a:cs typeface="Verdana"/>
            </a:endParaRPr>
          </a:p>
          <a:p>
            <a:pPr marL="342900" indent="-342900" fontAlgn="auto">
              <a:spcBef>
                <a:spcPts val="0"/>
              </a:spcBef>
              <a:spcAft>
                <a:spcPts val="0"/>
              </a:spcAft>
              <a:buFont typeface="Wingdings" pitchFamily="2" charset="2"/>
              <a:buChar char="§"/>
              <a:defRPr/>
            </a:pPr>
            <a:r>
              <a:rPr lang="es-ES" sz="1400" dirty="0">
                <a:latin typeface="Verdana"/>
              </a:rPr>
              <a:t>Acceso ilícito</a:t>
            </a:r>
          </a:p>
          <a:p>
            <a:pPr marL="342900" indent="-342900" fontAlgn="auto">
              <a:spcBef>
                <a:spcPts val="0"/>
              </a:spcBef>
              <a:spcAft>
                <a:spcPts val="0"/>
              </a:spcAft>
              <a:buFont typeface="Wingdings" pitchFamily="2" charset="2"/>
              <a:buChar char="§"/>
              <a:defRPr/>
            </a:pPr>
            <a:r>
              <a:rPr lang="es-ES" sz="1400" dirty="0">
                <a:latin typeface="Verdana"/>
              </a:rPr>
              <a:t>Interceptación ilícita</a:t>
            </a:r>
          </a:p>
          <a:p>
            <a:pPr marL="342900" indent="-342900" fontAlgn="auto">
              <a:spcBef>
                <a:spcPts val="0"/>
              </a:spcBef>
              <a:spcAft>
                <a:spcPts val="0"/>
              </a:spcAft>
              <a:buFont typeface="Wingdings" pitchFamily="2" charset="2"/>
              <a:buChar char="§"/>
              <a:defRPr/>
            </a:pPr>
            <a:r>
              <a:rPr lang="es-ES" sz="1400" dirty="0">
                <a:latin typeface="Verdana"/>
              </a:rPr>
              <a:t>Ataques a la integridad de los datos</a:t>
            </a:r>
          </a:p>
          <a:p>
            <a:pPr marL="342900" indent="-342900" fontAlgn="auto">
              <a:spcBef>
                <a:spcPts val="0"/>
              </a:spcBef>
              <a:spcAft>
                <a:spcPts val="0"/>
              </a:spcAft>
              <a:buFont typeface="Wingdings" pitchFamily="2" charset="2"/>
              <a:buChar char="§"/>
              <a:defRPr/>
            </a:pPr>
            <a:r>
              <a:rPr lang="es-ES" sz="1400" dirty="0">
                <a:latin typeface="Verdana"/>
              </a:rPr>
              <a:t>Ataques a la integridad del sistema</a:t>
            </a:r>
          </a:p>
          <a:p>
            <a:pPr marL="342900" indent="-342900" fontAlgn="auto">
              <a:spcBef>
                <a:spcPts val="0"/>
              </a:spcBef>
              <a:spcAft>
                <a:spcPts val="0"/>
              </a:spcAft>
              <a:buFont typeface="Wingdings" pitchFamily="2" charset="2"/>
              <a:buChar char="§"/>
              <a:defRPr/>
            </a:pPr>
            <a:r>
              <a:rPr lang="es-ES" sz="1400" dirty="0">
                <a:latin typeface="Verdana"/>
              </a:rPr>
              <a:t>Abuso de los dispositivos</a:t>
            </a:r>
          </a:p>
          <a:p>
            <a:pPr marL="342900" indent="-342900" fontAlgn="auto">
              <a:spcBef>
                <a:spcPts val="0"/>
              </a:spcBef>
              <a:spcAft>
                <a:spcPts val="0"/>
              </a:spcAft>
              <a:buFont typeface="Wingdings" pitchFamily="2" charset="2"/>
              <a:buChar char="§"/>
              <a:defRPr/>
            </a:pPr>
            <a:r>
              <a:rPr lang="es-ES" sz="1400" dirty="0">
                <a:latin typeface="Verdana"/>
              </a:rPr>
              <a:t>Fraude y falsificación</a:t>
            </a:r>
          </a:p>
          <a:p>
            <a:pPr marL="342900" indent="-342900" fontAlgn="auto">
              <a:spcBef>
                <a:spcPts val="0"/>
              </a:spcBef>
              <a:spcAft>
                <a:spcPts val="0"/>
              </a:spcAft>
              <a:buFont typeface="Wingdings" pitchFamily="2" charset="2"/>
              <a:buChar char="§"/>
              <a:defRPr/>
            </a:pPr>
            <a:r>
              <a:rPr lang="es-ES" sz="1400" dirty="0">
                <a:latin typeface="Verdana"/>
              </a:rPr>
              <a:t>Pornografía infantil</a:t>
            </a:r>
          </a:p>
          <a:p>
            <a:pPr marL="342900" indent="-342900" fontAlgn="auto">
              <a:spcBef>
                <a:spcPts val="0"/>
              </a:spcBef>
              <a:spcAft>
                <a:spcPts val="0"/>
              </a:spcAft>
              <a:buFont typeface="Wingdings" pitchFamily="2" charset="2"/>
              <a:buChar char="§"/>
              <a:defRPr/>
            </a:pPr>
            <a:r>
              <a:rPr lang="es-ES" sz="1400" dirty="0">
                <a:latin typeface="Verdana"/>
              </a:rPr>
              <a:t>Delitos relacionados con DPI</a:t>
            </a:r>
          </a:p>
        </p:txBody>
      </p:sp>
      <p:sp>
        <p:nvSpPr>
          <p:cNvPr id="18" name="TextBox 17"/>
          <p:cNvSpPr txBox="1"/>
          <p:nvPr/>
        </p:nvSpPr>
        <p:spPr>
          <a:xfrm>
            <a:off x="3465513" y="5622339"/>
            <a:ext cx="5500688" cy="830997"/>
          </a:xfrm>
          <a:prstGeom prst="rect">
            <a:avLst/>
          </a:prstGeom>
          <a:noFill/>
        </p:spPr>
        <p:txBody>
          <a:bodyPr wrap="square" rtlCol="0">
            <a:spAutoFit/>
          </a:bodyPr>
          <a:lstStyle/>
          <a:p>
            <a:r>
              <a:rPr lang="es-ES" sz="1600" b="1" i="1" dirty="0">
                <a:solidFill>
                  <a:schemeClr val="tx2"/>
                </a:solidFill>
                <a:latin typeface="Verdana" panose="020B0604030504040204" pitchFamily="34" charset="0"/>
              </a:rPr>
              <a:t>¡Poderes procesales y cooperación internacional para CUALQUIER DELITO que implique pruebas en un sistema informático!</a:t>
            </a:r>
          </a:p>
        </p:txBody>
      </p:sp>
    </p:spTree>
    <p:extLst>
      <p:ext uri="{BB962C8B-B14F-4D97-AF65-F5344CB8AC3E}">
        <p14:creationId xmlns:p14="http://schemas.microsoft.com/office/powerpoint/2010/main" val="1616150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5" name="TextBox 143"/>
          <p:cNvSpPr txBox="1">
            <a:spLocks noChangeArrowheads="1"/>
          </p:cNvSpPr>
          <p:nvPr/>
        </p:nvSpPr>
        <p:spPr bwMode="auto">
          <a:xfrm>
            <a:off x="323850" y="3625850"/>
            <a:ext cx="45640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4800" b="1" dirty="0">
                <a:latin typeface="Verdana" charset="0"/>
              </a:rPr>
              <a:t>Más de 130</a:t>
            </a:r>
          </a:p>
        </p:txBody>
      </p:sp>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a:solidFill>
                  <a:schemeClr val="bg1"/>
                </a:solidFill>
                <a:latin typeface="Verdana" charset="0"/>
              </a:rPr>
              <a:t>Alcance del Convenio de Budapest</a:t>
            </a:r>
            <a:endParaRPr lang="es-ES" sz="2000">
              <a:solidFill>
                <a:schemeClr val="bg1"/>
              </a:solidFill>
              <a:latin typeface="Verdana" charset="0"/>
              <a:cs typeface="Verdana" charset="0"/>
            </a:endParaRP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3255" name="Group 13"/>
          <p:cNvGrpSpPr>
            <a:grpSpLocks/>
          </p:cNvGrpSpPr>
          <p:nvPr/>
        </p:nvGrpSpPr>
        <p:grpSpPr bwMode="auto">
          <a:xfrm>
            <a:off x="395288" y="1184275"/>
            <a:ext cx="8424862" cy="3568701"/>
            <a:chOff x="-30650" y="0"/>
            <a:chExt cx="9372924" cy="4653136"/>
          </a:xfrm>
        </p:grpSpPr>
        <p:pic>
          <p:nvPicPr>
            <p:cNvPr id="53275" name="Picture 14" descr="C:\Users\alexander\Documents\as maps\large-size-blank-world-map.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650" y="0"/>
              <a:ext cx="9372924" cy="4653136"/>
            </a:xfrm>
            <a:prstGeom prst="rect">
              <a:avLst/>
            </a:prstGeom>
            <a:solidFill>
              <a:srgbClr val="FFFFFF"/>
            </a:solidFill>
            <a:ln w="3175">
              <a:solidFill>
                <a:schemeClr val="tx1"/>
              </a:solidFill>
              <a:miter lim="800000"/>
              <a:headEnd/>
              <a:tailEnd/>
            </a:ln>
          </p:spPr>
        </p:pic>
        <p:sp>
          <p:nvSpPr>
            <p:cNvPr id="16" name="Oval 15"/>
            <p:cNvSpPr/>
            <p:nvPr/>
          </p:nvSpPr>
          <p:spPr>
            <a:xfrm>
              <a:off x="3741833" y="1262067"/>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7" name="Oval 16"/>
            <p:cNvSpPr/>
            <p:nvPr/>
          </p:nvSpPr>
          <p:spPr>
            <a:xfrm>
              <a:off x="3563452" y="1299419"/>
              <a:ext cx="72412"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8" name="Oval 17"/>
            <p:cNvSpPr/>
            <p:nvPr/>
          </p:nvSpPr>
          <p:spPr>
            <a:xfrm>
              <a:off x="3860164" y="1053688"/>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9" name="Oval 18"/>
            <p:cNvSpPr/>
            <p:nvPr/>
          </p:nvSpPr>
          <p:spPr>
            <a:xfrm>
              <a:off x="4087997" y="1171639"/>
              <a:ext cx="72411"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0" name="Oval 19"/>
            <p:cNvSpPr/>
            <p:nvPr/>
          </p:nvSpPr>
          <p:spPr>
            <a:xfrm>
              <a:off x="3743599" y="837446"/>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1" name="Oval 20"/>
            <p:cNvSpPr/>
            <p:nvPr/>
          </p:nvSpPr>
          <p:spPr>
            <a:xfrm>
              <a:off x="3420395" y="548469"/>
              <a:ext cx="70646"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2" name="Oval 21"/>
            <p:cNvSpPr/>
            <p:nvPr/>
          </p:nvSpPr>
          <p:spPr>
            <a:xfrm>
              <a:off x="3923745" y="908217"/>
              <a:ext cx="72412"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3" name="Oval 22"/>
            <p:cNvSpPr/>
            <p:nvPr/>
          </p:nvSpPr>
          <p:spPr>
            <a:xfrm>
              <a:off x="3895487" y="945568"/>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4" name="Oval 23"/>
            <p:cNvSpPr/>
            <p:nvPr/>
          </p:nvSpPr>
          <p:spPr>
            <a:xfrm>
              <a:off x="4042077" y="908217"/>
              <a:ext cx="72411"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5" name="Oval 24"/>
            <p:cNvSpPr/>
            <p:nvPr/>
          </p:nvSpPr>
          <p:spPr>
            <a:xfrm>
              <a:off x="3996158" y="1057620"/>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6" name="Oval 25"/>
            <p:cNvSpPr/>
            <p:nvPr/>
          </p:nvSpPr>
          <p:spPr>
            <a:xfrm>
              <a:off x="4619606" y="1016338"/>
              <a:ext cx="72412"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7" name="Oval 26"/>
            <p:cNvSpPr/>
            <p:nvPr/>
          </p:nvSpPr>
          <p:spPr>
            <a:xfrm>
              <a:off x="5004625" y="1267965"/>
              <a:ext cx="70646"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8" name="Oval 27"/>
            <p:cNvSpPr/>
            <p:nvPr/>
          </p:nvSpPr>
          <p:spPr>
            <a:xfrm>
              <a:off x="4859801" y="1197195"/>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9" name="Oval 28"/>
            <p:cNvSpPr/>
            <p:nvPr/>
          </p:nvSpPr>
          <p:spPr>
            <a:xfrm>
              <a:off x="4932214" y="1244375"/>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0" name="Oval 29"/>
            <p:cNvSpPr/>
            <p:nvPr/>
          </p:nvSpPr>
          <p:spPr>
            <a:xfrm>
              <a:off x="4428862" y="1100869"/>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1" name="Oval 30"/>
            <p:cNvSpPr/>
            <p:nvPr/>
          </p:nvSpPr>
          <p:spPr>
            <a:xfrm>
              <a:off x="4497742" y="1059587"/>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2" name="Oval 31"/>
            <p:cNvSpPr/>
            <p:nvPr/>
          </p:nvSpPr>
          <p:spPr>
            <a:xfrm>
              <a:off x="4421798" y="1195229"/>
              <a:ext cx="72412"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3" name="Oval 32"/>
            <p:cNvSpPr/>
            <p:nvPr/>
          </p:nvSpPr>
          <p:spPr>
            <a:xfrm>
              <a:off x="4349386" y="1224717"/>
              <a:ext cx="72411"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4" name="Oval 33"/>
            <p:cNvSpPr/>
            <p:nvPr/>
          </p:nvSpPr>
          <p:spPr>
            <a:xfrm>
              <a:off x="4211627" y="1136254"/>
              <a:ext cx="72411"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5" name="Oval 34"/>
            <p:cNvSpPr/>
            <p:nvPr/>
          </p:nvSpPr>
          <p:spPr>
            <a:xfrm>
              <a:off x="4148046" y="1093005"/>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6" name="Oval 35"/>
            <p:cNvSpPr/>
            <p:nvPr/>
          </p:nvSpPr>
          <p:spPr>
            <a:xfrm>
              <a:off x="4314063" y="1144117"/>
              <a:ext cx="72411"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7" name="Oval 36"/>
            <p:cNvSpPr/>
            <p:nvPr/>
          </p:nvSpPr>
          <p:spPr>
            <a:xfrm>
              <a:off x="4125086" y="1051723"/>
              <a:ext cx="72412"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8" name="Oval 37"/>
            <p:cNvSpPr/>
            <p:nvPr/>
          </p:nvSpPr>
          <p:spPr>
            <a:xfrm>
              <a:off x="4276974" y="992748"/>
              <a:ext cx="72412"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9" name="Oval 38"/>
            <p:cNvSpPr/>
            <p:nvPr/>
          </p:nvSpPr>
          <p:spPr>
            <a:xfrm>
              <a:off x="4276974" y="1053688"/>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0" name="Oval 39"/>
            <p:cNvSpPr/>
            <p:nvPr/>
          </p:nvSpPr>
          <p:spPr>
            <a:xfrm>
              <a:off x="4268144" y="1189332"/>
              <a:ext cx="72411"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1" name="Oval 40"/>
            <p:cNvSpPr/>
            <p:nvPr/>
          </p:nvSpPr>
          <p:spPr>
            <a:xfrm>
              <a:off x="4308764" y="1244375"/>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2" name="Oval 41"/>
            <p:cNvSpPr/>
            <p:nvPr/>
          </p:nvSpPr>
          <p:spPr>
            <a:xfrm>
              <a:off x="4020884" y="621204"/>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3" name="Oval 42"/>
            <p:cNvSpPr/>
            <p:nvPr/>
          </p:nvSpPr>
          <p:spPr>
            <a:xfrm>
              <a:off x="4386475" y="613341"/>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4" name="Oval 43"/>
            <p:cNvSpPr/>
            <p:nvPr/>
          </p:nvSpPr>
          <p:spPr>
            <a:xfrm>
              <a:off x="4391774" y="699838"/>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5" name="Oval 44"/>
            <p:cNvSpPr/>
            <p:nvPr/>
          </p:nvSpPr>
          <p:spPr>
            <a:xfrm>
              <a:off x="4388242" y="760779"/>
              <a:ext cx="70646"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6" name="Oval 45"/>
            <p:cNvSpPr/>
            <p:nvPr/>
          </p:nvSpPr>
          <p:spPr>
            <a:xfrm>
              <a:off x="4342322" y="780438"/>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7" name="Oval 46"/>
            <p:cNvSpPr/>
            <p:nvPr/>
          </p:nvSpPr>
          <p:spPr>
            <a:xfrm>
              <a:off x="4020884" y="770608"/>
              <a:ext cx="70646"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8" name="Oval 47"/>
            <p:cNvSpPr/>
            <p:nvPr/>
          </p:nvSpPr>
          <p:spPr>
            <a:xfrm>
              <a:off x="4254015" y="872831"/>
              <a:ext cx="70646"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9" name="Oval 48"/>
            <p:cNvSpPr/>
            <p:nvPr/>
          </p:nvSpPr>
          <p:spPr>
            <a:xfrm>
              <a:off x="4163941" y="957363"/>
              <a:ext cx="72412"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0" name="Oval 49"/>
            <p:cNvSpPr/>
            <p:nvPr/>
          </p:nvSpPr>
          <p:spPr>
            <a:xfrm>
              <a:off x="4148046" y="648726"/>
              <a:ext cx="72411" cy="72737"/>
            </a:xfrm>
            <a:prstGeom prst="ellipse">
              <a:avLst/>
            </a:prstGeom>
            <a:solidFill>
              <a:srgbClr val="6699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1" name="Oval 50"/>
            <p:cNvSpPr/>
            <p:nvPr/>
          </p:nvSpPr>
          <p:spPr>
            <a:xfrm>
              <a:off x="3600541" y="870866"/>
              <a:ext cx="70646" cy="72735"/>
            </a:xfrm>
            <a:prstGeom prst="ellipse">
              <a:avLst/>
            </a:prstGeom>
            <a:solidFill>
              <a:srgbClr val="6699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2" name="Oval 51"/>
            <p:cNvSpPr/>
            <p:nvPr/>
          </p:nvSpPr>
          <p:spPr>
            <a:xfrm>
              <a:off x="4658461" y="1317111"/>
              <a:ext cx="70646" cy="70770"/>
            </a:xfrm>
            <a:prstGeom prst="ellipse">
              <a:avLst/>
            </a:prstGeom>
            <a:solidFill>
              <a:srgbClr val="0000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3" name="Oval 52"/>
            <p:cNvSpPr/>
            <p:nvPr/>
          </p:nvSpPr>
          <p:spPr>
            <a:xfrm>
              <a:off x="1115577" y="1317111"/>
              <a:ext cx="72412" cy="70770"/>
            </a:xfrm>
            <a:prstGeom prst="ellipse">
              <a:avLst/>
            </a:prstGeom>
            <a:solidFill>
              <a:srgbClr val="000099"/>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4" name="Oval 53"/>
            <p:cNvSpPr/>
            <p:nvPr/>
          </p:nvSpPr>
          <p:spPr>
            <a:xfrm>
              <a:off x="1763752" y="1989427"/>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5" name="Oval 54"/>
            <p:cNvSpPr/>
            <p:nvPr/>
          </p:nvSpPr>
          <p:spPr>
            <a:xfrm>
              <a:off x="7452500" y="1413437"/>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6" name="Oval 55"/>
            <p:cNvSpPr/>
            <p:nvPr/>
          </p:nvSpPr>
          <p:spPr>
            <a:xfrm>
              <a:off x="7480759" y="3357649"/>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7" name="Oval 56"/>
            <p:cNvSpPr/>
            <p:nvPr/>
          </p:nvSpPr>
          <p:spPr>
            <a:xfrm>
              <a:off x="4428862" y="3501156"/>
              <a:ext cx="70646" cy="72735"/>
            </a:xfrm>
            <a:prstGeom prst="ellipse">
              <a:avLst/>
            </a:prstGeom>
            <a:solidFill>
              <a:srgbClr val="6699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8" name="Oval 57"/>
            <p:cNvSpPr/>
            <p:nvPr/>
          </p:nvSpPr>
          <p:spPr>
            <a:xfrm>
              <a:off x="1260400" y="796164"/>
              <a:ext cx="70646" cy="72735"/>
            </a:xfrm>
            <a:prstGeom prst="ellipse">
              <a:avLst/>
            </a:prstGeom>
            <a:solidFill>
              <a:srgbClr val="000099"/>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9" name="Oval 58"/>
            <p:cNvSpPr/>
            <p:nvPr/>
          </p:nvSpPr>
          <p:spPr>
            <a:xfrm>
              <a:off x="3932576" y="980953"/>
              <a:ext cx="72411" cy="72735"/>
            </a:xfrm>
            <a:prstGeom prst="ellipse">
              <a:avLst/>
            </a:prstGeom>
            <a:solidFill>
              <a:srgbClr val="0000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0" name="Oval 59"/>
            <p:cNvSpPr/>
            <p:nvPr/>
          </p:nvSpPr>
          <p:spPr>
            <a:xfrm>
              <a:off x="4359983" y="1317111"/>
              <a:ext cx="72411"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1" name="Oval 60"/>
            <p:cNvSpPr/>
            <p:nvPr/>
          </p:nvSpPr>
          <p:spPr>
            <a:xfrm>
              <a:off x="970753" y="1952076"/>
              <a:ext cx="72412" cy="72735"/>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2" name="Oval 61"/>
            <p:cNvSpPr/>
            <p:nvPr/>
          </p:nvSpPr>
          <p:spPr>
            <a:xfrm>
              <a:off x="1475870" y="2290200"/>
              <a:ext cx="72412"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3" name="Oval 62"/>
            <p:cNvSpPr/>
            <p:nvPr/>
          </p:nvSpPr>
          <p:spPr>
            <a:xfrm>
              <a:off x="1339878" y="2254815"/>
              <a:ext cx="72411"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4" name="Oval 63"/>
            <p:cNvSpPr/>
            <p:nvPr/>
          </p:nvSpPr>
          <p:spPr>
            <a:xfrm>
              <a:off x="2051633" y="3788168"/>
              <a:ext cx="72412"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5" name="Oval 64"/>
            <p:cNvSpPr/>
            <p:nvPr/>
          </p:nvSpPr>
          <p:spPr>
            <a:xfrm>
              <a:off x="1836163" y="3829450"/>
              <a:ext cx="72412" cy="72737"/>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6" name="Oval 65"/>
            <p:cNvSpPr/>
            <p:nvPr/>
          </p:nvSpPr>
          <p:spPr>
            <a:xfrm>
              <a:off x="3563452" y="1556943"/>
              <a:ext cx="72412" cy="72737"/>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7" name="Oval 66"/>
            <p:cNvSpPr/>
            <p:nvPr/>
          </p:nvSpPr>
          <p:spPr>
            <a:xfrm>
              <a:off x="3275571" y="2132933"/>
              <a:ext cx="72411"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8" name="Oval 67"/>
            <p:cNvSpPr/>
            <p:nvPr/>
          </p:nvSpPr>
          <p:spPr>
            <a:xfrm>
              <a:off x="7164619" y="2097548"/>
              <a:ext cx="72411"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9" name="Oval 68"/>
            <p:cNvSpPr/>
            <p:nvPr/>
          </p:nvSpPr>
          <p:spPr>
            <a:xfrm>
              <a:off x="1982754" y="2058232"/>
              <a:ext cx="72411"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0" name="Oval 69"/>
            <p:cNvSpPr/>
            <p:nvPr/>
          </p:nvSpPr>
          <p:spPr>
            <a:xfrm>
              <a:off x="1912108" y="1987461"/>
              <a:ext cx="70646"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1" name="Oval 70"/>
            <p:cNvSpPr/>
            <p:nvPr/>
          </p:nvSpPr>
          <p:spPr>
            <a:xfrm>
              <a:off x="1979222" y="2014983"/>
              <a:ext cx="72411"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2" name="Oval 71"/>
            <p:cNvSpPr/>
            <p:nvPr/>
          </p:nvSpPr>
          <p:spPr>
            <a:xfrm>
              <a:off x="5940681" y="1843955"/>
              <a:ext cx="70646" cy="72737"/>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3" name="Oval 72"/>
            <p:cNvSpPr/>
            <p:nvPr/>
          </p:nvSpPr>
          <p:spPr>
            <a:xfrm>
              <a:off x="1982754" y="2138830"/>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4" name="Oval 73"/>
            <p:cNvSpPr/>
            <p:nvPr/>
          </p:nvSpPr>
          <p:spPr>
            <a:xfrm>
              <a:off x="1551815" y="2022847"/>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5" name="Oval 74"/>
            <p:cNvSpPr/>
            <p:nvPr/>
          </p:nvSpPr>
          <p:spPr>
            <a:xfrm>
              <a:off x="5652800" y="1627713"/>
              <a:ext cx="70646"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6" name="Oval 75"/>
            <p:cNvSpPr/>
            <p:nvPr/>
          </p:nvSpPr>
          <p:spPr>
            <a:xfrm>
              <a:off x="7019796" y="2419946"/>
              <a:ext cx="72411"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7" name="Oval 76"/>
            <p:cNvSpPr/>
            <p:nvPr/>
          </p:nvSpPr>
          <p:spPr>
            <a:xfrm>
              <a:off x="2124045" y="3345854"/>
              <a:ext cx="72411"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8" name="Oval 77"/>
            <p:cNvSpPr/>
            <p:nvPr/>
          </p:nvSpPr>
          <p:spPr>
            <a:xfrm>
              <a:off x="6731914" y="2708923"/>
              <a:ext cx="72412" cy="72737"/>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9" name="Oval 78"/>
            <p:cNvSpPr/>
            <p:nvPr/>
          </p:nvSpPr>
          <p:spPr>
            <a:xfrm>
              <a:off x="4425330" y="3282947"/>
              <a:ext cx="72412"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0" name="Oval 79"/>
            <p:cNvSpPr/>
            <p:nvPr/>
          </p:nvSpPr>
          <p:spPr>
            <a:xfrm>
              <a:off x="6083739" y="2341312"/>
              <a:ext cx="72411" cy="72735"/>
            </a:xfrm>
            <a:prstGeom prst="ellipse">
              <a:avLst/>
            </a:prstGeom>
            <a:solidFill>
              <a:srgbClr val="000099"/>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1" name="Oval 80"/>
            <p:cNvSpPr/>
            <p:nvPr/>
          </p:nvSpPr>
          <p:spPr>
            <a:xfrm>
              <a:off x="6588857" y="2130967"/>
              <a:ext cx="70646"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2" name="Oval 81"/>
            <p:cNvSpPr/>
            <p:nvPr/>
          </p:nvSpPr>
          <p:spPr>
            <a:xfrm>
              <a:off x="6696591" y="2482852"/>
              <a:ext cx="72412"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3" name="Oval 82"/>
            <p:cNvSpPr/>
            <p:nvPr/>
          </p:nvSpPr>
          <p:spPr>
            <a:xfrm>
              <a:off x="6659502" y="2394389"/>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4" name="Oval 83"/>
            <p:cNvSpPr/>
            <p:nvPr/>
          </p:nvSpPr>
          <p:spPr>
            <a:xfrm>
              <a:off x="3729469" y="2321654"/>
              <a:ext cx="70646"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5" name="Oval 84"/>
            <p:cNvSpPr/>
            <p:nvPr/>
          </p:nvSpPr>
          <p:spPr>
            <a:xfrm>
              <a:off x="8316145" y="3919878"/>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6" name="Oval 85"/>
            <p:cNvSpPr/>
            <p:nvPr/>
          </p:nvSpPr>
          <p:spPr>
            <a:xfrm>
              <a:off x="4084465" y="2447467"/>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7" name="Oval 86"/>
            <p:cNvSpPr/>
            <p:nvPr/>
          </p:nvSpPr>
          <p:spPr>
            <a:xfrm>
              <a:off x="3948471" y="2087719"/>
              <a:ext cx="72412" cy="72737"/>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8" name="Oval 87"/>
            <p:cNvSpPr/>
            <p:nvPr/>
          </p:nvSpPr>
          <p:spPr>
            <a:xfrm>
              <a:off x="3842503" y="1594294"/>
              <a:ext cx="70646"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9" name="Oval 88"/>
            <p:cNvSpPr/>
            <p:nvPr/>
          </p:nvSpPr>
          <p:spPr>
            <a:xfrm>
              <a:off x="6625945" y="1963871"/>
              <a:ext cx="70646"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0" name="Oval 89"/>
            <p:cNvSpPr/>
            <p:nvPr/>
          </p:nvSpPr>
          <p:spPr>
            <a:xfrm>
              <a:off x="1703703" y="1963871"/>
              <a:ext cx="72411"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1" name="Oval 90"/>
            <p:cNvSpPr/>
            <p:nvPr/>
          </p:nvSpPr>
          <p:spPr>
            <a:xfrm>
              <a:off x="8173087" y="2744308"/>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2" name="Oval 91"/>
            <p:cNvSpPr/>
            <p:nvPr/>
          </p:nvSpPr>
          <p:spPr>
            <a:xfrm>
              <a:off x="4580751" y="1698483"/>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3" name="Oval 92"/>
            <p:cNvSpPr/>
            <p:nvPr/>
          </p:nvSpPr>
          <p:spPr>
            <a:xfrm>
              <a:off x="1260400" y="2146694"/>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4" name="Oval 93"/>
            <p:cNvSpPr/>
            <p:nvPr/>
          </p:nvSpPr>
          <p:spPr>
            <a:xfrm>
              <a:off x="1346942" y="2166352"/>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5" name="Oval 94"/>
            <p:cNvSpPr/>
            <p:nvPr/>
          </p:nvSpPr>
          <p:spPr>
            <a:xfrm>
              <a:off x="2267102" y="3644661"/>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6" name="Oval 95"/>
            <p:cNvSpPr/>
            <p:nvPr/>
          </p:nvSpPr>
          <p:spPr>
            <a:xfrm>
              <a:off x="6371620" y="1089074"/>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7" name="Oval 96"/>
            <p:cNvSpPr/>
            <p:nvPr/>
          </p:nvSpPr>
          <p:spPr>
            <a:xfrm>
              <a:off x="3588178" y="2341312"/>
              <a:ext cx="72412"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8" name="Oval 97"/>
            <p:cNvSpPr/>
            <p:nvPr/>
          </p:nvSpPr>
          <p:spPr>
            <a:xfrm>
              <a:off x="6094336" y="1663098"/>
              <a:ext cx="72411"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9" name="Oval 98"/>
            <p:cNvSpPr/>
            <p:nvPr/>
          </p:nvSpPr>
          <p:spPr>
            <a:xfrm>
              <a:off x="5239523" y="1800706"/>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0" name="Oval 99"/>
            <p:cNvSpPr/>
            <p:nvPr/>
          </p:nvSpPr>
          <p:spPr>
            <a:xfrm>
              <a:off x="4967537" y="1529421"/>
              <a:ext cx="72411"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1" name="Oval 100"/>
            <p:cNvSpPr/>
            <p:nvPr/>
          </p:nvSpPr>
          <p:spPr>
            <a:xfrm>
              <a:off x="8243733" y="2862258"/>
              <a:ext cx="72412"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2" name="Oval 101"/>
            <p:cNvSpPr/>
            <p:nvPr/>
          </p:nvSpPr>
          <p:spPr>
            <a:xfrm>
              <a:off x="8388556" y="2925165"/>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3" name="Oval 102"/>
            <p:cNvSpPr/>
            <p:nvPr/>
          </p:nvSpPr>
          <p:spPr>
            <a:xfrm>
              <a:off x="4693784" y="2555588"/>
              <a:ext cx="72412"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4" name="Oval 103"/>
            <p:cNvSpPr/>
            <p:nvPr/>
          </p:nvSpPr>
          <p:spPr>
            <a:xfrm>
              <a:off x="3397434" y="2231225"/>
              <a:ext cx="72412"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5" name="Oval 104"/>
            <p:cNvSpPr/>
            <p:nvPr/>
          </p:nvSpPr>
          <p:spPr>
            <a:xfrm>
              <a:off x="8280822" y="2744308"/>
              <a:ext cx="72411"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6" name="Oval 105"/>
            <p:cNvSpPr/>
            <p:nvPr/>
          </p:nvSpPr>
          <p:spPr>
            <a:xfrm>
              <a:off x="4199264" y="3273119"/>
              <a:ext cx="70646"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7" name="Oval 106"/>
            <p:cNvSpPr/>
            <p:nvPr/>
          </p:nvSpPr>
          <p:spPr>
            <a:xfrm>
              <a:off x="7878141" y="2791488"/>
              <a:ext cx="72411"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8" name="Oval 107"/>
            <p:cNvSpPr/>
            <p:nvPr/>
          </p:nvSpPr>
          <p:spPr>
            <a:xfrm>
              <a:off x="6809624" y="2101480"/>
              <a:ext cx="72412"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9" name="Oval 108"/>
            <p:cNvSpPr/>
            <p:nvPr/>
          </p:nvSpPr>
          <p:spPr>
            <a:xfrm>
              <a:off x="4838608" y="2590973"/>
              <a:ext cx="70646"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0" name="Oval 109"/>
            <p:cNvSpPr/>
            <p:nvPr/>
          </p:nvSpPr>
          <p:spPr>
            <a:xfrm>
              <a:off x="7812794" y="2172250"/>
              <a:ext cx="72412"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1" name="Oval 110"/>
            <p:cNvSpPr/>
            <p:nvPr/>
          </p:nvSpPr>
          <p:spPr>
            <a:xfrm>
              <a:off x="4211627" y="1663098"/>
              <a:ext cx="72411"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2" name="Oval 111"/>
            <p:cNvSpPr/>
            <p:nvPr/>
          </p:nvSpPr>
          <p:spPr>
            <a:xfrm>
              <a:off x="4766196" y="1492071"/>
              <a:ext cx="72411"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3" name="Oval 112"/>
            <p:cNvSpPr/>
            <p:nvPr/>
          </p:nvSpPr>
          <p:spPr>
            <a:xfrm>
              <a:off x="5940681" y="2465159"/>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4" name="Oval 113"/>
            <p:cNvSpPr/>
            <p:nvPr/>
          </p:nvSpPr>
          <p:spPr>
            <a:xfrm>
              <a:off x="7380089" y="2852430"/>
              <a:ext cx="72411"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5" name="Oval 114"/>
            <p:cNvSpPr/>
            <p:nvPr/>
          </p:nvSpPr>
          <p:spPr>
            <a:xfrm>
              <a:off x="4766196" y="1440959"/>
              <a:ext cx="72411"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6" name="Oval 115"/>
            <p:cNvSpPr/>
            <p:nvPr/>
          </p:nvSpPr>
          <p:spPr>
            <a:xfrm>
              <a:off x="9107377" y="3033287"/>
              <a:ext cx="72411"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7" name="Oval 116"/>
            <p:cNvSpPr/>
            <p:nvPr/>
          </p:nvSpPr>
          <p:spPr>
            <a:xfrm>
              <a:off x="3805414" y="2317722"/>
              <a:ext cx="72411" cy="72735"/>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8" name="Oval 117"/>
            <p:cNvSpPr/>
            <p:nvPr/>
          </p:nvSpPr>
          <p:spPr>
            <a:xfrm>
              <a:off x="3959068" y="2296097"/>
              <a:ext cx="72412" cy="72737"/>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9" name="Oval 118"/>
            <p:cNvSpPr/>
            <p:nvPr/>
          </p:nvSpPr>
          <p:spPr>
            <a:xfrm>
              <a:off x="1548282" y="2781659"/>
              <a:ext cx="70646"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0" name="Oval 119"/>
            <p:cNvSpPr/>
            <p:nvPr/>
          </p:nvSpPr>
          <p:spPr>
            <a:xfrm>
              <a:off x="5274846" y="1521558"/>
              <a:ext cx="72411"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1" name="Oval 120"/>
            <p:cNvSpPr/>
            <p:nvPr/>
          </p:nvSpPr>
          <p:spPr>
            <a:xfrm>
              <a:off x="1276296" y="2073958"/>
              <a:ext cx="72411" cy="70770"/>
            </a:xfrm>
            <a:prstGeom prst="ellipse">
              <a:avLst/>
            </a:prstGeom>
            <a:solidFill>
              <a:srgbClr val="0000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2" name="Oval 121"/>
            <p:cNvSpPr/>
            <p:nvPr/>
          </p:nvSpPr>
          <p:spPr>
            <a:xfrm>
              <a:off x="4464185" y="884626"/>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4" name="Oval 123"/>
            <p:cNvSpPr/>
            <p:nvPr/>
          </p:nvSpPr>
          <p:spPr>
            <a:xfrm>
              <a:off x="2411926" y="2997902"/>
              <a:ext cx="72412"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5" name="Oval 124"/>
            <p:cNvSpPr/>
            <p:nvPr/>
          </p:nvSpPr>
          <p:spPr>
            <a:xfrm>
              <a:off x="4591347" y="3237734"/>
              <a:ext cx="72412"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6" name="Oval 125"/>
            <p:cNvSpPr/>
            <p:nvPr/>
          </p:nvSpPr>
          <p:spPr>
            <a:xfrm>
              <a:off x="3717107" y="2184045"/>
              <a:ext cx="70646"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7" name="Oval 126"/>
            <p:cNvSpPr/>
            <p:nvPr/>
          </p:nvSpPr>
          <p:spPr>
            <a:xfrm>
              <a:off x="4015585" y="1446856"/>
              <a:ext cx="72412" cy="72737"/>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8" name="Oval 127"/>
            <p:cNvSpPr/>
            <p:nvPr/>
          </p:nvSpPr>
          <p:spPr>
            <a:xfrm>
              <a:off x="3907850" y="2561486"/>
              <a:ext cx="72411"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9" name="Oval 128"/>
            <p:cNvSpPr/>
            <p:nvPr/>
          </p:nvSpPr>
          <p:spPr>
            <a:xfrm>
              <a:off x="7199942" y="1413437"/>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0" name="Oval 129"/>
            <p:cNvSpPr/>
            <p:nvPr/>
          </p:nvSpPr>
          <p:spPr>
            <a:xfrm>
              <a:off x="8748850" y="3172860"/>
              <a:ext cx="72412"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1" name="Oval 130"/>
            <p:cNvSpPr/>
            <p:nvPr/>
          </p:nvSpPr>
          <p:spPr>
            <a:xfrm>
              <a:off x="4218692" y="1444891"/>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2" name="Oval 131"/>
            <p:cNvSpPr/>
            <p:nvPr/>
          </p:nvSpPr>
          <p:spPr>
            <a:xfrm>
              <a:off x="4651396" y="1458651"/>
              <a:ext cx="72412"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3" name="Oval 132"/>
            <p:cNvSpPr/>
            <p:nvPr/>
          </p:nvSpPr>
          <p:spPr>
            <a:xfrm>
              <a:off x="3943173" y="1167707"/>
              <a:ext cx="72411" cy="72737"/>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4" name="Oval 133"/>
            <p:cNvSpPr/>
            <p:nvPr/>
          </p:nvSpPr>
          <p:spPr>
            <a:xfrm>
              <a:off x="3805414" y="1193263"/>
              <a:ext cx="72411"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grpSp>
      <p:sp>
        <p:nvSpPr>
          <p:cNvPr id="53256" name="TextBox 134"/>
          <p:cNvSpPr txBox="1">
            <a:spLocks noChangeArrowheads="1"/>
          </p:cNvSpPr>
          <p:nvPr/>
        </p:nvSpPr>
        <p:spPr bwMode="auto">
          <a:xfrm>
            <a:off x="179388" y="5067300"/>
            <a:ext cx="27590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400" b="1" dirty="0">
                <a:latin typeface="Verdana" charset="0"/>
              </a:rPr>
              <a:t>Convenio de Budapest</a:t>
            </a:r>
          </a:p>
          <a:p>
            <a:r>
              <a:rPr lang="es-ES" sz="1100" b="1" dirty="0">
                <a:latin typeface="Verdana" charset="0"/>
              </a:rPr>
              <a:t>Ratificado/ adherido:</a:t>
            </a:r>
            <a:r>
              <a:rPr lang="es-ES" sz="1400" b="1" dirty="0">
                <a:latin typeface="Verdana" charset="0"/>
              </a:rPr>
              <a:t> </a:t>
            </a:r>
            <a:r>
              <a:rPr lang="es-ES" sz="2800" b="1" dirty="0">
                <a:solidFill>
                  <a:srgbClr val="FF0000"/>
                </a:solidFill>
                <a:latin typeface="Verdana" charset="0"/>
              </a:rPr>
              <a:t>65</a:t>
            </a:r>
          </a:p>
        </p:txBody>
      </p:sp>
      <p:sp>
        <p:nvSpPr>
          <p:cNvPr id="53257" name="TextBox 135"/>
          <p:cNvSpPr txBox="1">
            <a:spLocks noChangeArrowheads="1"/>
          </p:cNvSpPr>
          <p:nvPr/>
        </p:nvSpPr>
        <p:spPr bwMode="auto">
          <a:xfrm>
            <a:off x="179388" y="5785321"/>
            <a:ext cx="275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400" b="1" dirty="0">
                <a:latin typeface="Verdana" charset="0"/>
              </a:rPr>
              <a:t>Firma: 3</a:t>
            </a:r>
          </a:p>
        </p:txBody>
      </p:sp>
      <p:sp>
        <p:nvSpPr>
          <p:cNvPr id="53258" name="TextBox 136"/>
          <p:cNvSpPr txBox="1">
            <a:spLocks noChangeArrowheads="1"/>
          </p:cNvSpPr>
          <p:nvPr/>
        </p:nvSpPr>
        <p:spPr bwMode="auto">
          <a:xfrm>
            <a:off x="179388" y="6217567"/>
            <a:ext cx="2759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400" b="1" dirty="0">
                <a:latin typeface="Verdana" charset="0"/>
              </a:rPr>
              <a:t>Invitados a adherirse:  8</a:t>
            </a:r>
          </a:p>
        </p:txBody>
      </p:sp>
      <p:sp>
        <p:nvSpPr>
          <p:cNvPr id="53259" name="TextBox 137"/>
          <p:cNvSpPr txBox="1">
            <a:spLocks noChangeArrowheads="1"/>
          </p:cNvSpPr>
          <p:nvPr/>
        </p:nvSpPr>
        <p:spPr bwMode="auto">
          <a:xfrm>
            <a:off x="3476625" y="5042452"/>
            <a:ext cx="53006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400" b="1" dirty="0">
                <a:latin typeface="Verdana" charset="0"/>
              </a:rPr>
              <a:t>Otros Estados con leyes/proyectos de ley que se ajustan en gran medida al Convenio de Budapest = 20</a:t>
            </a:r>
          </a:p>
        </p:txBody>
      </p:sp>
      <p:sp>
        <p:nvSpPr>
          <p:cNvPr id="139" name="Oval 138"/>
          <p:cNvSpPr/>
          <p:nvPr/>
        </p:nvSpPr>
        <p:spPr>
          <a:xfrm>
            <a:off x="2843213" y="5733256"/>
            <a:ext cx="360362" cy="360362"/>
          </a:xfrm>
          <a:prstGeom prst="ellipse">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0" name="Oval 139"/>
          <p:cNvSpPr/>
          <p:nvPr/>
        </p:nvSpPr>
        <p:spPr>
          <a:xfrm>
            <a:off x="2843213" y="5280248"/>
            <a:ext cx="360362" cy="381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1" name="Oval 140"/>
          <p:cNvSpPr/>
          <p:nvPr/>
        </p:nvSpPr>
        <p:spPr>
          <a:xfrm>
            <a:off x="2843213" y="6164982"/>
            <a:ext cx="366712" cy="360362"/>
          </a:xfrm>
          <a:prstGeom prst="ellipse">
            <a:avLst/>
          </a:prstGeom>
          <a:solidFill>
            <a:srgbClr val="00B0F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2" name="Oval 141"/>
          <p:cNvSpPr/>
          <p:nvPr/>
        </p:nvSpPr>
        <p:spPr>
          <a:xfrm>
            <a:off x="8388350" y="5318125"/>
            <a:ext cx="354013" cy="384175"/>
          </a:xfrm>
          <a:prstGeom prst="ellipse">
            <a:avLst/>
          </a:prstGeom>
          <a:solidFill>
            <a:srgbClr val="00B05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3264" name="TextBox 142"/>
          <p:cNvSpPr txBox="1">
            <a:spLocks noChangeArrowheads="1"/>
          </p:cNvSpPr>
          <p:nvPr/>
        </p:nvSpPr>
        <p:spPr bwMode="auto">
          <a:xfrm>
            <a:off x="3625851" y="5805488"/>
            <a:ext cx="51879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sz="1400" b="1" dirty="0">
                <a:latin typeface="Verdana" charset="0"/>
              </a:rPr>
              <a:t>Más Estados que recurren al Convenio de Budapest para legislar = Más de 45</a:t>
            </a:r>
          </a:p>
        </p:txBody>
      </p:sp>
      <p:sp>
        <p:nvSpPr>
          <p:cNvPr id="145" name="Oval 144"/>
          <p:cNvSpPr/>
          <p:nvPr/>
        </p:nvSpPr>
        <p:spPr>
          <a:xfrm>
            <a:off x="8388350" y="5886450"/>
            <a:ext cx="354013" cy="358775"/>
          </a:xfrm>
          <a:prstGeom prst="ellipse">
            <a:avLst/>
          </a:prstGeom>
          <a:solidFill>
            <a:srgbClr val="FFFF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6" name="Oval 145"/>
          <p:cNvSpPr/>
          <p:nvPr/>
        </p:nvSpPr>
        <p:spPr>
          <a:xfrm>
            <a:off x="1901825" y="2868613"/>
            <a:ext cx="65088" cy="57150"/>
          </a:xfrm>
          <a:prstGeom prst="ellipse">
            <a:avLst/>
          </a:prstGeom>
          <a:solidFill>
            <a:srgbClr val="9966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7" name="Oval 146"/>
          <p:cNvSpPr/>
          <p:nvPr/>
        </p:nvSpPr>
        <p:spPr>
          <a:xfrm>
            <a:off x="5235575" y="3492500"/>
            <a:ext cx="63500" cy="57150"/>
          </a:xfrm>
          <a:prstGeom prst="ellipse">
            <a:avLst/>
          </a:prstGeom>
          <a:solidFill>
            <a:srgbClr val="000099"/>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8" name="Oval 147"/>
          <p:cNvSpPr/>
          <p:nvPr/>
        </p:nvSpPr>
        <p:spPr>
          <a:xfrm>
            <a:off x="4070350" y="1719263"/>
            <a:ext cx="63500" cy="5715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9" name="Oval 148"/>
          <p:cNvSpPr/>
          <p:nvPr/>
        </p:nvSpPr>
        <p:spPr>
          <a:xfrm>
            <a:off x="4675188" y="2044700"/>
            <a:ext cx="63500" cy="57150"/>
          </a:xfrm>
          <a:prstGeom prst="ellipse">
            <a:avLst/>
          </a:prstGeom>
          <a:solidFill>
            <a:srgbClr val="9966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0" name="Oval 149"/>
          <p:cNvSpPr/>
          <p:nvPr/>
        </p:nvSpPr>
        <p:spPr>
          <a:xfrm>
            <a:off x="4866952" y="3092450"/>
            <a:ext cx="65088" cy="5715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1" name="Oval 150"/>
          <p:cNvSpPr/>
          <p:nvPr/>
        </p:nvSpPr>
        <p:spPr>
          <a:xfrm>
            <a:off x="6465888" y="2635250"/>
            <a:ext cx="65087" cy="5715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3" name="Oval 152"/>
          <p:cNvSpPr/>
          <p:nvPr/>
        </p:nvSpPr>
        <p:spPr>
          <a:xfrm>
            <a:off x="5435600" y="2074863"/>
            <a:ext cx="65088" cy="58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4" name="Oval 153"/>
          <p:cNvSpPr/>
          <p:nvPr/>
        </p:nvSpPr>
        <p:spPr bwMode="auto">
          <a:xfrm>
            <a:off x="3203848" y="2780928"/>
            <a:ext cx="65087" cy="58737"/>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2" name="Oval 151"/>
          <p:cNvSpPr/>
          <p:nvPr/>
        </p:nvSpPr>
        <p:spPr bwMode="auto">
          <a:xfrm>
            <a:off x="1914624" y="3140968"/>
            <a:ext cx="65088" cy="58737"/>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5" name="Oval 154"/>
          <p:cNvSpPr/>
          <p:nvPr/>
        </p:nvSpPr>
        <p:spPr bwMode="auto">
          <a:xfrm>
            <a:off x="4290889" y="3586287"/>
            <a:ext cx="65087" cy="58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 name="Rectangle 1">
            <a:extLst>
              <a:ext uri="{FF2B5EF4-FFF2-40B4-BE49-F238E27FC236}">
                <a16:creationId xmlns:a16="http://schemas.microsoft.com/office/drawing/2014/main" id="{18D9AB64-66EA-408A-A06E-E9DE2472EA1D}"/>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Tree>
    <p:extLst>
      <p:ext uri="{BB962C8B-B14F-4D97-AF65-F5344CB8AC3E}">
        <p14:creationId xmlns:p14="http://schemas.microsoft.com/office/powerpoint/2010/main" val="3524987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6"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9">
            <a:extLst>
              <a:ext uri="{FF2B5EF4-FFF2-40B4-BE49-F238E27FC236}">
                <a16:creationId xmlns:a16="http://schemas.microsoft.com/office/drawing/2014/main" id="{7D742FC9-9703-4874-9AF6-932F686F069B}"/>
              </a:ext>
            </a:extLst>
          </p:cNvPr>
          <p:cNvSpPr txBox="1"/>
          <p:nvPr/>
        </p:nvSpPr>
        <p:spPr>
          <a:xfrm>
            <a:off x="184737" y="1210192"/>
            <a:ext cx="5899431" cy="4744889"/>
          </a:xfrm>
          <a:prstGeom prst="rect">
            <a:avLst/>
          </a:prstGeom>
          <a:solidFill>
            <a:srgbClr val="2B5D8F"/>
          </a:solidFill>
          <a:ln>
            <a:solidFill>
              <a:schemeClr val="accent1"/>
            </a:solidFill>
          </a:ln>
        </p:spPr>
        <p:txBody>
          <a:bodyPr wrap="square" rtlCol="0">
            <a:spAutoFit/>
          </a:bodyPr>
          <a:lstStyle/>
          <a:p>
            <a:pPr marL="457200" lvl="0" indent="-457200">
              <a:spcAft>
                <a:spcPts val="800"/>
              </a:spcAft>
              <a:buAutoNum type="alphaUcPeriod"/>
            </a:pPr>
            <a:r>
              <a:rPr lang="es-ES" b="1" dirty="0">
                <a:solidFill>
                  <a:schemeClr val="bg1"/>
                </a:solidFill>
                <a:latin typeface="Verdana" panose="020B0604030504040204" pitchFamily="34" charset="0"/>
              </a:rPr>
              <a:t>Disposiciones para una asistencia jurídica mutua más eficaz</a:t>
            </a:r>
          </a:p>
          <a:p>
            <a:pPr marL="457200" lvl="0" indent="-457200">
              <a:spcAft>
                <a:spcPts val="800"/>
              </a:spcAft>
              <a:buFont typeface="Arial" panose="020B0604020202020204" pitchFamily="34" charset="0"/>
              <a:buChar char="•"/>
            </a:pPr>
            <a:r>
              <a:rPr lang="es-ES" b="1" dirty="0">
                <a:solidFill>
                  <a:schemeClr val="bg1"/>
                </a:solidFill>
                <a:latin typeface="Verdana" panose="020B0604030504040204" pitchFamily="34" charset="0"/>
              </a:rPr>
              <a:t>Asistencia jurídica mutua de emergencia</a:t>
            </a:r>
          </a:p>
          <a:p>
            <a:pPr marL="457200" lvl="0" indent="-457200">
              <a:spcAft>
                <a:spcPts val="800"/>
              </a:spcAft>
              <a:buFont typeface="Arial" panose="020B0604020202020204" pitchFamily="34" charset="0"/>
              <a:buChar char="•"/>
            </a:pPr>
            <a:r>
              <a:rPr lang="es-ES" b="1" dirty="0">
                <a:solidFill>
                  <a:schemeClr val="bg1"/>
                </a:solidFill>
                <a:latin typeface="Verdana" panose="020B0604030504040204" pitchFamily="34" charset="0"/>
              </a:rPr>
              <a:t>Investigaciones conjuntas</a:t>
            </a:r>
          </a:p>
          <a:p>
            <a:pPr marL="457200" lvl="0" indent="-457200">
              <a:spcAft>
                <a:spcPts val="800"/>
              </a:spcAft>
              <a:buFont typeface="Arial" panose="020B0604020202020204" pitchFamily="34" charset="0"/>
              <a:buChar char="•"/>
            </a:pPr>
            <a:r>
              <a:rPr lang="es-ES" b="1" dirty="0">
                <a:solidFill>
                  <a:schemeClr val="bg1"/>
                </a:solidFill>
                <a:latin typeface="Verdana" panose="020B0604030504040204" pitchFamily="34" charset="0"/>
              </a:rPr>
              <a:t>Videoconferencia</a:t>
            </a:r>
          </a:p>
          <a:p>
            <a:pPr marL="457200" lvl="0" indent="-457200">
              <a:spcAft>
                <a:spcPts val="800"/>
              </a:spcAft>
              <a:buFont typeface="Arial" panose="020B0604020202020204" pitchFamily="34" charset="0"/>
              <a:buChar char="•"/>
            </a:pPr>
            <a:r>
              <a:rPr lang="es-ES" b="1" dirty="0">
                <a:solidFill>
                  <a:schemeClr val="bg1"/>
                </a:solidFill>
                <a:latin typeface="Verdana" panose="020B0604030504040204" pitchFamily="34" charset="0"/>
              </a:rPr>
              <a:t>Idioma de las solicitudes</a:t>
            </a:r>
          </a:p>
          <a:p>
            <a:pPr marL="457200" lvl="0" indent="-457200">
              <a:spcAft>
                <a:spcPts val="800"/>
              </a:spcAft>
              <a:buFont typeface="Arial" panose="020B0604020202020204" pitchFamily="34" charset="0"/>
              <a:buChar char="•"/>
            </a:pPr>
            <a:r>
              <a:rPr lang="es-ES" b="1" dirty="0">
                <a:solidFill>
                  <a:schemeClr val="bg1"/>
                </a:solidFill>
                <a:latin typeface="Verdana" panose="020B0604030504040204" pitchFamily="34" charset="0"/>
              </a:rPr>
              <a:t>Etc.</a:t>
            </a:r>
          </a:p>
          <a:p>
            <a:pPr lvl="0">
              <a:spcBef>
                <a:spcPts val="600"/>
              </a:spcBef>
              <a:spcAft>
                <a:spcPts val="800"/>
              </a:spcAft>
            </a:pPr>
            <a:r>
              <a:rPr lang="es-ES" b="1" dirty="0">
                <a:solidFill>
                  <a:schemeClr val="bg1"/>
                </a:solidFill>
                <a:latin typeface="Verdana" panose="020B0604030504040204" pitchFamily="34" charset="0"/>
              </a:rPr>
              <a:t>B. Disposiciones para la cooperación directa con proveedores de otras jurisdicciones</a:t>
            </a:r>
          </a:p>
          <a:p>
            <a:pPr>
              <a:spcBef>
                <a:spcPts val="600"/>
              </a:spcBef>
              <a:spcAft>
                <a:spcPts val="800"/>
              </a:spcAft>
            </a:pPr>
            <a:r>
              <a:rPr lang="es-ES" b="1" dirty="0">
                <a:solidFill>
                  <a:schemeClr val="bg1"/>
                </a:solidFill>
                <a:latin typeface="Verdana" panose="020B0604030504040204" pitchFamily="34" charset="0"/>
              </a:rPr>
              <a:t>C. Marco y salvaguardias para las prácticas existentes de ampliación de los registros transfronterizos</a:t>
            </a:r>
          </a:p>
          <a:p>
            <a:pPr>
              <a:spcBef>
                <a:spcPts val="600"/>
              </a:spcBef>
              <a:spcAft>
                <a:spcPts val="800"/>
              </a:spcAft>
            </a:pPr>
            <a:r>
              <a:rPr lang="es-ES" b="1" dirty="0">
                <a:solidFill>
                  <a:schemeClr val="bg1"/>
                </a:solidFill>
                <a:latin typeface="Verdana" panose="020B0604030504040204" pitchFamily="34" charset="0"/>
              </a:rPr>
              <a:t>D. Salvaguardias/protección de datos</a:t>
            </a:r>
          </a:p>
        </p:txBody>
      </p:sp>
      <p:sp>
        <p:nvSpPr>
          <p:cNvPr id="19" name="ZoneTexte 11">
            <a:extLst>
              <a:ext uri="{FF2B5EF4-FFF2-40B4-BE49-F238E27FC236}">
                <a16:creationId xmlns:a16="http://schemas.microsoft.com/office/drawing/2014/main" id="{4981128A-14A1-4C8D-B222-9CF59A34FADB}"/>
              </a:ext>
            </a:extLst>
          </p:cNvPr>
          <p:cNvSpPr txBox="1"/>
          <p:nvPr/>
        </p:nvSpPr>
        <p:spPr>
          <a:xfrm>
            <a:off x="6372200" y="2242607"/>
            <a:ext cx="2353305" cy="2554545"/>
          </a:xfrm>
          <a:prstGeom prst="rect">
            <a:avLst/>
          </a:prstGeom>
          <a:noFill/>
          <a:ln>
            <a:solidFill>
              <a:schemeClr val="accent1">
                <a:lumMod val="75000"/>
              </a:schemeClr>
            </a:solidFill>
          </a:ln>
        </p:spPr>
        <p:txBody>
          <a:bodyPr wrap="square" rtlCol="0">
            <a:spAutoFit/>
          </a:bodyPr>
          <a:lstStyle/>
          <a:p>
            <a:r>
              <a:rPr lang="es-ES" sz="2000" b="1" dirty="0">
                <a:solidFill>
                  <a:srgbClr val="2B5D8F"/>
                </a:solidFill>
                <a:latin typeface="Verdana" panose="020B0604030504040204" pitchFamily="34" charset="0"/>
              </a:rPr>
              <a:t>Términos de referencia aprobados en junio de 2017.</a:t>
            </a:r>
          </a:p>
          <a:p>
            <a:endParaRPr lang="es-ES" sz="2000" b="1" dirty="0">
              <a:solidFill>
                <a:srgbClr val="2B5D8F"/>
              </a:solidFill>
              <a:latin typeface="Verdana" panose="020B0604030504040204" pitchFamily="34" charset="0"/>
              <a:ea typeface="Verdana" panose="020B0604030504040204" pitchFamily="34" charset="0"/>
              <a:cs typeface="Verdana" panose="020B0604030504040204" pitchFamily="34" charset="0"/>
            </a:endParaRPr>
          </a:p>
          <a:p>
            <a:r>
              <a:rPr lang="es-ES" sz="2000" b="1" dirty="0">
                <a:solidFill>
                  <a:srgbClr val="2B5D8F"/>
                </a:solidFill>
                <a:latin typeface="Verdana" panose="020B0604030504040204" pitchFamily="34" charset="0"/>
              </a:rPr>
              <a:t>Negociaciones:  Sep 2017 - Dic 2020</a:t>
            </a:r>
          </a:p>
        </p:txBody>
      </p:sp>
      <p:sp>
        <p:nvSpPr>
          <p:cNvPr id="9" name="Rectangle 8"/>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3" name="Rectangle 12"/>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a:extLst>
              <a:ext uri="{FF2B5EF4-FFF2-40B4-BE49-F238E27FC236}">
                <a16:creationId xmlns:a16="http://schemas.microsoft.com/office/drawing/2014/main" id="{748608A9-869B-4480-B5BB-CB157CC0721B}"/>
              </a:ext>
            </a:extLst>
          </p:cNvPr>
          <p:cNvSpPr txBox="1"/>
          <p:nvPr/>
        </p:nvSpPr>
        <p:spPr>
          <a:xfrm>
            <a:off x="1064938" y="-24482"/>
            <a:ext cx="80486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r">
              <a:defRPr sz="3200">
                <a:solidFill>
                  <a:schemeClr val="bg1"/>
                </a:solidFill>
                <a:latin typeface="Verdana" charset="0"/>
                <a:ea typeface="MS PGothic" charset="0"/>
                <a:cs typeface="Verdana" charset="0"/>
              </a:defRPr>
            </a:lvl1pPr>
            <a:lvl2pPr marL="742950" indent="-285750">
              <a:defRPr sz="2400">
                <a:latin typeface="Calibri" charset="0"/>
                <a:ea typeface="MS PGothic" charset="0"/>
                <a:cs typeface="MS PGothic" charset="0"/>
              </a:defRPr>
            </a:lvl2pPr>
            <a:lvl3pPr marL="1143000" indent="-228600">
              <a:defRPr sz="2400">
                <a:latin typeface="Calibri" charset="0"/>
                <a:ea typeface="MS PGothic" charset="0"/>
                <a:cs typeface="MS PGothic" charset="0"/>
              </a:defRPr>
            </a:lvl3pPr>
            <a:lvl4pPr marL="1600200" indent="-228600">
              <a:defRPr sz="2400">
                <a:latin typeface="Calibri" charset="0"/>
                <a:ea typeface="MS PGothic" charset="0"/>
                <a:cs typeface="MS PGothic" charset="0"/>
              </a:defRPr>
            </a:lvl4pPr>
            <a:lvl5pPr marL="2057400" indent="-228600">
              <a:defRPr sz="2400">
                <a:latin typeface="Calibri" charset="0"/>
                <a:ea typeface="MS PGothic" charset="0"/>
                <a:cs typeface="MS PGothic" charset="0"/>
              </a:defRPr>
            </a:lvl5pPr>
            <a:lvl6pPr marL="2514600" indent="-228600" eaLnBrk="0" fontAlgn="base" hangingPunct="0">
              <a:spcBef>
                <a:spcPct val="0"/>
              </a:spcBef>
              <a:spcAft>
                <a:spcPct val="0"/>
              </a:spcAft>
              <a:defRPr sz="2400">
                <a:latin typeface="Calibri" charset="0"/>
                <a:ea typeface="MS PGothic" charset="0"/>
                <a:cs typeface="MS PGothic" charset="0"/>
              </a:defRPr>
            </a:lvl6pPr>
            <a:lvl7pPr marL="2971800" indent="-228600" eaLnBrk="0" fontAlgn="base" hangingPunct="0">
              <a:spcBef>
                <a:spcPct val="0"/>
              </a:spcBef>
              <a:spcAft>
                <a:spcPct val="0"/>
              </a:spcAft>
              <a:defRPr sz="2400">
                <a:latin typeface="Calibri" charset="0"/>
                <a:ea typeface="MS PGothic" charset="0"/>
                <a:cs typeface="MS PGothic" charset="0"/>
              </a:defRPr>
            </a:lvl7pPr>
            <a:lvl8pPr marL="3429000" indent="-228600" eaLnBrk="0" fontAlgn="base" hangingPunct="0">
              <a:spcBef>
                <a:spcPct val="0"/>
              </a:spcBef>
              <a:spcAft>
                <a:spcPct val="0"/>
              </a:spcAft>
              <a:defRPr sz="2400">
                <a:latin typeface="Calibri" charset="0"/>
                <a:ea typeface="MS PGothic" charset="0"/>
                <a:cs typeface="MS PGothic" charset="0"/>
              </a:defRPr>
            </a:lvl8pPr>
            <a:lvl9pPr marL="3886200" indent="-228600" eaLnBrk="0" fontAlgn="base" hangingPunct="0">
              <a:spcBef>
                <a:spcPct val="0"/>
              </a:spcBef>
              <a:spcAft>
                <a:spcPct val="0"/>
              </a:spcAft>
              <a:defRPr sz="2400">
                <a:latin typeface="Calibri" charset="0"/>
                <a:ea typeface="MS PGothic" charset="0"/>
                <a:cs typeface="MS PGothic" charset="0"/>
              </a:defRPr>
            </a:lvl9pPr>
          </a:lstStyle>
          <a:p>
            <a:r>
              <a:rPr lang="es-ES"/>
              <a:t>Protocolo Adicional al Convenio de Budapest sobre la Ciberdelincuencia</a:t>
            </a:r>
          </a:p>
        </p:txBody>
      </p:sp>
      <p:sp>
        <p:nvSpPr>
          <p:cNvPr id="2" name="Rectangle 1">
            <a:extLst>
              <a:ext uri="{FF2B5EF4-FFF2-40B4-BE49-F238E27FC236}">
                <a16:creationId xmlns:a16="http://schemas.microsoft.com/office/drawing/2014/main" id="{C1CC6179-98DB-422D-B262-99F5DF8E03E6}"/>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Tree>
    <p:extLst>
      <p:ext uri="{BB962C8B-B14F-4D97-AF65-F5344CB8AC3E}">
        <p14:creationId xmlns:p14="http://schemas.microsoft.com/office/powerpoint/2010/main" val="407486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Propósito de la sesión</a:t>
            </a:r>
            <a:endParaRPr lang="es-ES" sz="2000" dirty="0">
              <a:solidFill>
                <a:schemeClr val="bg1"/>
              </a:solidFill>
              <a:latin typeface="Verdana" charset="0"/>
              <a:cs typeface="Verdana" charset="0"/>
            </a:endParaRP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1"/>
          </p:nvPr>
        </p:nvSpPr>
        <p:spPr>
          <a:xfrm>
            <a:off x="323528" y="1340767"/>
            <a:ext cx="8712522" cy="5240233"/>
          </a:xfrm>
        </p:spPr>
        <p:txBody>
          <a:bodyPr>
            <a:normAutofit/>
          </a:bodyPr>
          <a:lstStyle/>
          <a:p>
            <a:r>
              <a:rPr lang="es-ES"/>
              <a:t>Ofrecer a los delegados una introducción a la sociedad de la información y la ciberdelincuencia, e identificar las organizaciones internacionales y sus esfuerzos para hacer frente a este tipo de delincuencia moderna.</a:t>
            </a:r>
          </a:p>
          <a:p>
            <a:r>
              <a:rPr lang="es-ES"/>
              <a:t>Proporcionar definiciones básicas de la ciberdelincuencia, considerar el Convenio de Budapest del Consejo de Europa y definir las formas contemporáneas de ciberdelincuencia.</a:t>
            </a:r>
            <a:endParaRPr lang="es-ES" dirty="0">
              <a:ea typeface="Verdana" panose="020B0604030504040204" pitchFamily="34" charset="0"/>
            </a:endParaRPr>
          </a:p>
        </p:txBody>
      </p:sp>
    </p:spTree>
    <p:extLst>
      <p:ext uri="{BB962C8B-B14F-4D97-AF65-F5344CB8AC3E}">
        <p14:creationId xmlns:p14="http://schemas.microsoft.com/office/powerpoint/2010/main" val="1786502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758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590"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Adhesión al Convenio de Budapest</a:t>
            </a:r>
            <a:endParaRPr lang="es-ES" sz="1800" dirty="0">
              <a:solidFill>
                <a:schemeClr val="bg1"/>
              </a:solidFill>
              <a:latin typeface="Verdana" charset="0"/>
              <a:cs typeface="Verdana" charset="0"/>
            </a:endParaRPr>
          </a:p>
        </p:txBody>
      </p:sp>
      <p:sp>
        <p:nvSpPr>
          <p:cNvPr id="9" name="TextBox 8"/>
          <p:cNvSpPr txBox="1"/>
          <p:nvPr/>
        </p:nvSpPr>
        <p:spPr>
          <a:xfrm>
            <a:off x="323529" y="2183373"/>
            <a:ext cx="4248472" cy="3477875"/>
          </a:xfrm>
          <a:prstGeom prst="rect">
            <a:avLst/>
          </a:prstGeom>
          <a:noFill/>
          <a:ln>
            <a:solidFill>
              <a:schemeClr val="accent1"/>
            </a:solidFill>
          </a:ln>
        </p:spPr>
        <p:txBody>
          <a:bodyPr wrap="square" rtlCol="0">
            <a:spAutoFit/>
          </a:bodyPr>
          <a:lstStyle/>
          <a:p>
            <a:r>
              <a:rPr lang="es-ES" sz="2000" b="1" dirty="0">
                <a:solidFill>
                  <a:schemeClr val="tx1">
                    <a:lumMod val="75000"/>
                    <a:lumOff val="25000"/>
                  </a:schemeClr>
                </a:solidFill>
                <a:latin typeface="Verdana" panose="020B0604030504040204" pitchFamily="34" charset="0"/>
              </a:rPr>
              <a:t>Fase 1: </a:t>
            </a:r>
          </a:p>
          <a:p>
            <a:pPr marL="342900" indent="-342900">
              <a:buFont typeface="Wingdings" pitchFamily="2" charset="2"/>
              <a:buChar char="§"/>
            </a:pPr>
            <a:r>
              <a:rPr lang="es-ES" sz="2000" b="1" dirty="0">
                <a:solidFill>
                  <a:schemeClr val="tx1">
                    <a:lumMod val="75000"/>
                    <a:lumOff val="25000"/>
                  </a:schemeClr>
                </a:solidFill>
                <a:latin typeface="Verdana" panose="020B0604030504040204" pitchFamily="34" charset="0"/>
              </a:rPr>
              <a:t>Un país con legislación en vigor o en fase avanzada</a:t>
            </a:r>
            <a:endParaRPr lang="es-E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
            </a:pPr>
            <a:r>
              <a:rPr lang="es-ES" sz="2000" b="1" dirty="0">
                <a:solidFill>
                  <a:schemeClr val="tx1">
                    <a:lumMod val="75000"/>
                    <a:lumOff val="25000"/>
                  </a:schemeClr>
                </a:solidFill>
                <a:latin typeface="Verdana" panose="020B0604030504040204" pitchFamily="34" charset="0"/>
              </a:rPr>
              <a:t>Carta del Gobierno al CE expresando su interés en la adhesión</a:t>
            </a:r>
          </a:p>
          <a:p>
            <a:pPr marL="342900" indent="-342900">
              <a:buFont typeface="Wingdings" pitchFamily="2" charset="2"/>
              <a:buChar char="§"/>
            </a:pPr>
            <a:r>
              <a:rPr lang="es-ES" sz="2000" b="1" dirty="0">
                <a:solidFill>
                  <a:schemeClr val="tx1">
                    <a:lumMod val="75000"/>
                    <a:lumOff val="25000"/>
                  </a:schemeClr>
                </a:solidFill>
                <a:latin typeface="Verdana" panose="020B0604030504040204" pitchFamily="34" charset="0"/>
              </a:rPr>
              <a:t>Consultas (CE/Partes) con vistas a la decisión de invitar</a:t>
            </a:r>
          </a:p>
          <a:p>
            <a:pPr marL="342900" indent="-342900">
              <a:buFont typeface="Wingdings" pitchFamily="2" charset="2"/>
              <a:buChar char="§"/>
            </a:pPr>
            <a:r>
              <a:rPr lang="es-ES" sz="2000" b="1" dirty="0">
                <a:solidFill>
                  <a:schemeClr val="tx1">
                    <a:lumMod val="75000"/>
                    <a:lumOff val="25000"/>
                  </a:schemeClr>
                </a:solidFill>
                <a:latin typeface="Verdana" panose="020B0604030504040204" pitchFamily="34" charset="0"/>
              </a:rPr>
              <a:t>Invitación a adherirse</a:t>
            </a:r>
            <a:endParaRPr lang="es-E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788024" y="2183373"/>
            <a:ext cx="4176464" cy="1938992"/>
          </a:xfrm>
          <a:prstGeom prst="rect">
            <a:avLst/>
          </a:prstGeom>
          <a:ln>
            <a:solidFill>
              <a:schemeClr val="accent1"/>
            </a:solidFill>
          </a:ln>
        </p:spPr>
        <p:txBody>
          <a:bodyPr wrap="square">
            <a:spAutoFit/>
          </a:bodyPr>
          <a:lstStyle/>
          <a:p>
            <a:r>
              <a:rPr lang="es-ES" sz="2000" b="1" dirty="0">
                <a:solidFill>
                  <a:schemeClr val="tx1">
                    <a:lumMod val="75000"/>
                    <a:lumOff val="25000"/>
                  </a:schemeClr>
                </a:solidFill>
                <a:latin typeface="Verdana" panose="020B0604030504040204" pitchFamily="34" charset="0"/>
              </a:rPr>
              <a:t>Fase 2: </a:t>
            </a:r>
          </a:p>
          <a:p>
            <a:pPr marL="342900" indent="-342900">
              <a:buFont typeface="Wingdings" pitchFamily="2" charset="2"/>
              <a:buChar char="§"/>
            </a:pPr>
            <a:r>
              <a:rPr lang="es-ES" sz="2000" b="1" dirty="0">
                <a:solidFill>
                  <a:schemeClr val="tx1">
                    <a:lumMod val="75000"/>
                    <a:lumOff val="25000"/>
                  </a:schemeClr>
                </a:solidFill>
                <a:latin typeface="Verdana" panose="020B0604030504040204" pitchFamily="34" charset="0"/>
              </a:rPr>
              <a:t>Procedimiento interno (por ejemplo, decisión del Parlamento nacional)</a:t>
            </a:r>
          </a:p>
          <a:p>
            <a:pPr marL="342900" indent="-342900">
              <a:buFont typeface="Wingdings" pitchFamily="2" charset="2"/>
              <a:buChar char="§"/>
            </a:pPr>
            <a:r>
              <a:rPr lang="es-ES" sz="2000" b="1" dirty="0">
                <a:solidFill>
                  <a:schemeClr val="tx1">
                    <a:lumMod val="75000"/>
                    <a:lumOff val="25000"/>
                  </a:schemeClr>
                </a:solidFill>
                <a:latin typeface="Verdana" panose="020B0604030504040204" pitchFamily="34" charset="0"/>
              </a:rPr>
              <a:t>Depósito del instrumento de adhesión</a:t>
            </a:r>
          </a:p>
        </p:txBody>
      </p:sp>
      <p:sp>
        <p:nvSpPr>
          <p:cNvPr id="12" name="Rectangle 11"/>
          <p:cNvSpPr/>
          <p:nvPr/>
        </p:nvSpPr>
        <p:spPr>
          <a:xfrm>
            <a:off x="339454" y="1376695"/>
            <a:ext cx="6819496" cy="461665"/>
          </a:xfrm>
          <a:prstGeom prst="rect">
            <a:avLst/>
          </a:prstGeom>
        </p:spPr>
        <p:txBody>
          <a:bodyPr wrap="none">
            <a:spAutoFit/>
          </a:bodyPr>
          <a:lstStyle/>
          <a:p>
            <a:r>
              <a:rPr lang="es-ES" sz="2400" b="1" dirty="0">
                <a:solidFill>
                  <a:srgbClr val="2F618F"/>
                </a:solidFill>
                <a:latin typeface="Verdana" panose="020B0604030504040204" pitchFamily="34" charset="0"/>
              </a:rPr>
              <a:t>Tratado abierto a la adhesión (artículo 37)</a:t>
            </a:r>
          </a:p>
        </p:txBody>
      </p:sp>
      <p:sp>
        <p:nvSpPr>
          <p:cNvPr id="2" name="Rectangle 1">
            <a:extLst>
              <a:ext uri="{FF2B5EF4-FFF2-40B4-BE49-F238E27FC236}">
                <a16:creationId xmlns:a16="http://schemas.microsoft.com/office/drawing/2014/main" id="{658B7C67-531F-42C3-8B12-8C082CC62878}"/>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Tree>
    <p:extLst>
      <p:ext uri="{BB962C8B-B14F-4D97-AF65-F5344CB8AC3E}">
        <p14:creationId xmlns:p14="http://schemas.microsoft.com/office/powerpoint/2010/main" val="256926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758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590"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Enlaces al Convenio de Budapest</a:t>
            </a:r>
            <a:endParaRPr lang="es-ES" sz="1800" dirty="0">
              <a:solidFill>
                <a:schemeClr val="bg1"/>
              </a:solidFill>
              <a:latin typeface="Verdana" charset="0"/>
              <a:cs typeface="Verdana" charset="0"/>
            </a:endParaRPr>
          </a:p>
        </p:txBody>
      </p:sp>
      <p:graphicFrame>
        <p:nvGraphicFramePr>
          <p:cNvPr id="13" name="Table 12">
            <a:extLst>
              <a:ext uri="{FF2B5EF4-FFF2-40B4-BE49-F238E27FC236}">
                <a16:creationId xmlns:a16="http://schemas.microsoft.com/office/drawing/2014/main" id="{F3ADBFFC-BD40-49F9-B237-21408C8E7C18}"/>
              </a:ext>
            </a:extLst>
          </p:cNvPr>
          <p:cNvGraphicFramePr>
            <a:graphicFrameLocks noGrp="1"/>
          </p:cNvGraphicFramePr>
          <p:nvPr>
            <p:extLst>
              <p:ext uri="{D42A27DB-BD31-4B8C-83A1-F6EECF244321}">
                <p14:modId xmlns:p14="http://schemas.microsoft.com/office/powerpoint/2010/main" val="1924435897"/>
              </p:ext>
            </p:extLst>
          </p:nvPr>
        </p:nvGraphicFramePr>
        <p:xfrm>
          <a:off x="323528" y="2663160"/>
          <a:ext cx="8320113" cy="2788230"/>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3578159110"/>
                    </a:ext>
                  </a:extLst>
                </a:gridCol>
                <a:gridCol w="1224136">
                  <a:extLst>
                    <a:ext uri="{9D8B030D-6E8A-4147-A177-3AD203B41FA5}">
                      <a16:colId xmlns:a16="http://schemas.microsoft.com/office/drawing/2014/main" val="2958008849"/>
                    </a:ext>
                  </a:extLst>
                </a:gridCol>
                <a:gridCol w="699117">
                  <a:extLst>
                    <a:ext uri="{9D8B030D-6E8A-4147-A177-3AD203B41FA5}">
                      <a16:colId xmlns:a16="http://schemas.microsoft.com/office/drawing/2014/main" val="3830085833"/>
                    </a:ext>
                  </a:extLst>
                </a:gridCol>
                <a:gridCol w="1262874">
                  <a:extLst>
                    <a:ext uri="{9D8B030D-6E8A-4147-A177-3AD203B41FA5}">
                      <a16:colId xmlns:a16="http://schemas.microsoft.com/office/drawing/2014/main" val="897791399"/>
                    </a:ext>
                  </a:extLst>
                </a:gridCol>
                <a:gridCol w="1560021">
                  <a:extLst>
                    <a:ext uri="{9D8B030D-6E8A-4147-A177-3AD203B41FA5}">
                      <a16:colId xmlns:a16="http://schemas.microsoft.com/office/drawing/2014/main" val="1068517895"/>
                    </a:ext>
                  </a:extLst>
                </a:gridCol>
                <a:gridCol w="1485733">
                  <a:extLst>
                    <a:ext uri="{9D8B030D-6E8A-4147-A177-3AD203B41FA5}">
                      <a16:colId xmlns:a16="http://schemas.microsoft.com/office/drawing/2014/main" val="3878177491"/>
                    </a:ext>
                  </a:extLst>
                </a:gridCol>
              </a:tblGrid>
              <a:tr h="537147">
                <a:tc>
                  <a:txBody>
                    <a:bodyPr/>
                    <a:lstStyle/>
                    <a:p>
                      <a:pPr>
                        <a:lnSpc>
                          <a:spcPct val="100000"/>
                        </a:lnSpc>
                      </a:pPr>
                      <a:endParaRPr lang="en-GB" sz="2400" b="1" dirty="0">
                        <a:effectLst/>
                        <a:latin typeface="Arial Narrow" panose="020B0606020202030204" pitchFamily="34" charset="0"/>
                        <a:cs typeface="Times New Roman" panose="02020603050405020304" pitchFamily="18" charset="0"/>
                      </a:endParaRPr>
                    </a:p>
                  </a:txBody>
                  <a:tcPr marL="68580" marR="68580" marT="0" marB="0" anchor="b">
                    <a:solidFill>
                      <a:srgbClr val="326496"/>
                    </a:solidFill>
                  </a:tcPr>
                </a:tc>
                <a:tc>
                  <a:txBody>
                    <a:bodyPr/>
                    <a:lstStyle/>
                    <a:p>
                      <a:pPr algn="l">
                        <a:lnSpc>
                          <a:spcPct val="100000"/>
                        </a:lnSpc>
                        <a:spcAft>
                          <a:spcPts val="0"/>
                        </a:spcAft>
                      </a:pPr>
                      <a:r>
                        <a:rPr lang="es-ES" sz="1600" b="1" dirty="0">
                          <a:effectLst/>
                          <a:latin typeface="Verdana" panose="020B0604030504040204" pitchFamily="34" charset="0"/>
                        </a:rPr>
                        <a:t>Estados</a:t>
                      </a:r>
                    </a:p>
                  </a:txBody>
                  <a:tcPr marL="68580" marR="68580" marT="0" marB="0">
                    <a:solidFill>
                      <a:srgbClr val="326496"/>
                    </a:solidFill>
                  </a:tcPr>
                </a:tc>
                <a:tc gridSpan="2">
                  <a:txBody>
                    <a:bodyPr/>
                    <a:lstStyle/>
                    <a:p>
                      <a:pPr algn="ctr">
                        <a:lnSpc>
                          <a:spcPct val="100000"/>
                        </a:lnSpc>
                        <a:spcAft>
                          <a:spcPts val="0"/>
                        </a:spcAft>
                      </a:pPr>
                      <a:r>
                        <a:rPr lang="es-ES" sz="1600" b="1" dirty="0">
                          <a:effectLst/>
                          <a:latin typeface="Verdana" panose="020B0604030504040204" pitchFamily="34" charset="0"/>
                        </a:rPr>
                        <a:t>En vigor en gran medida </a:t>
                      </a:r>
                    </a:p>
                    <a:p>
                      <a:pPr algn="ctr">
                        <a:lnSpc>
                          <a:spcPct val="100000"/>
                        </a:lnSpc>
                        <a:spcAft>
                          <a:spcPts val="0"/>
                        </a:spcAft>
                      </a:pPr>
                      <a:r>
                        <a:rPr lang="es-ES" sz="1600" b="1" dirty="0">
                          <a:effectLst/>
                          <a:latin typeface="Verdana" panose="020B0604030504040204" pitchFamily="34" charset="0"/>
                        </a:rPr>
                        <a:t>en enero de 2013</a:t>
                      </a:r>
                    </a:p>
                  </a:txBody>
                  <a:tcPr marL="68580" marR="68580" marT="0" marB="0">
                    <a:solidFill>
                      <a:srgbClr val="326496"/>
                    </a:solidFill>
                  </a:tcPr>
                </a:tc>
                <a:tc hMerge="1">
                  <a:txBody>
                    <a:bodyPr/>
                    <a:lstStyle/>
                    <a:p>
                      <a:endParaRPr lang="en-GB"/>
                    </a:p>
                  </a:txBody>
                  <a:tcPr/>
                </a:tc>
                <a:tc gridSpan="2">
                  <a:txBody>
                    <a:bodyPr/>
                    <a:lstStyle/>
                    <a:p>
                      <a:pPr algn="ctr">
                        <a:lnSpc>
                          <a:spcPct val="100000"/>
                        </a:lnSpc>
                        <a:spcAft>
                          <a:spcPts val="0"/>
                        </a:spcAft>
                      </a:pPr>
                      <a:r>
                        <a:rPr lang="es-ES" sz="1600" b="1" dirty="0">
                          <a:effectLst/>
                          <a:latin typeface="Verdana" panose="020B0604030504040204" pitchFamily="34" charset="0"/>
                        </a:rPr>
                        <a:t>En vigor en gran medida </a:t>
                      </a:r>
                    </a:p>
                    <a:p>
                      <a:pPr algn="ctr">
                        <a:lnSpc>
                          <a:spcPct val="100000"/>
                        </a:lnSpc>
                        <a:spcAft>
                          <a:spcPts val="0"/>
                        </a:spcAft>
                      </a:pPr>
                      <a:r>
                        <a:rPr lang="es-ES" sz="1600" b="1" dirty="0">
                          <a:effectLst/>
                          <a:latin typeface="Verdana" panose="020B0604030504040204" pitchFamily="34" charset="0"/>
                        </a:rPr>
                        <a:t>en mayo de 2020</a:t>
                      </a:r>
                    </a:p>
                  </a:txBody>
                  <a:tcPr marL="68580" marR="68580" marT="0" marB="0">
                    <a:solidFill>
                      <a:srgbClr val="326496"/>
                    </a:solidFill>
                  </a:tcPr>
                </a:tc>
                <a:tc hMerge="1">
                  <a:txBody>
                    <a:bodyPr/>
                    <a:lstStyle/>
                    <a:p>
                      <a:endParaRPr lang="en-GB"/>
                    </a:p>
                  </a:txBody>
                  <a:tcPr/>
                </a:tc>
                <a:extLst>
                  <a:ext uri="{0D108BD9-81ED-4DB2-BD59-A6C34878D82A}">
                    <a16:rowId xmlns:a16="http://schemas.microsoft.com/office/drawing/2014/main" val="2122549328"/>
                  </a:ext>
                </a:extLst>
              </a:tr>
              <a:tr h="302145">
                <a:tc>
                  <a:txBody>
                    <a:bodyPr/>
                    <a:lstStyle/>
                    <a:p>
                      <a:pPr algn="just">
                        <a:lnSpc>
                          <a:spcPct val="100000"/>
                        </a:lnSpc>
                        <a:spcAft>
                          <a:spcPts val="0"/>
                        </a:spcAft>
                      </a:pPr>
                      <a:r>
                        <a:rPr lang="es-ES" sz="1800" b="1" dirty="0">
                          <a:solidFill>
                            <a:schemeClr val="bg1"/>
                          </a:solidFill>
                          <a:effectLst/>
                          <a:latin typeface="Verdana" panose="020B0604030504040204" pitchFamily="34" charset="0"/>
                        </a:rPr>
                        <a:t>Toda África</a:t>
                      </a:r>
                    </a:p>
                  </a:txBody>
                  <a:tcPr marL="68580" marR="68580" marT="0" marB="0" anchor="b">
                    <a:solidFill>
                      <a:srgbClr val="326496"/>
                    </a:solidFill>
                  </a:tcPr>
                </a:tc>
                <a:tc>
                  <a:txBody>
                    <a:bodyPr/>
                    <a:lstStyle/>
                    <a:p>
                      <a:pPr algn="r">
                        <a:lnSpc>
                          <a:spcPct val="100000"/>
                        </a:lnSpc>
                        <a:spcAft>
                          <a:spcPts val="0"/>
                        </a:spcAft>
                      </a:pPr>
                      <a:r>
                        <a:rPr lang="es-ES" sz="1800" b="1" dirty="0">
                          <a:effectLst/>
                          <a:latin typeface="Verdana" panose="020B0604030504040204" pitchFamily="34" charset="0"/>
                        </a:rPr>
                        <a:t>54</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6</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11%</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18</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33%</a:t>
                      </a:r>
                    </a:p>
                  </a:txBody>
                  <a:tcPr marL="68580" marR="68580" marT="0" marB="0" anchor="b">
                    <a:noFill/>
                  </a:tcPr>
                </a:tc>
                <a:extLst>
                  <a:ext uri="{0D108BD9-81ED-4DB2-BD59-A6C34878D82A}">
                    <a16:rowId xmlns:a16="http://schemas.microsoft.com/office/drawing/2014/main" val="2041422289"/>
                  </a:ext>
                </a:extLst>
              </a:tr>
              <a:tr h="302145">
                <a:tc>
                  <a:txBody>
                    <a:bodyPr/>
                    <a:lstStyle/>
                    <a:p>
                      <a:pPr algn="just">
                        <a:lnSpc>
                          <a:spcPct val="100000"/>
                        </a:lnSpc>
                        <a:spcAft>
                          <a:spcPts val="0"/>
                        </a:spcAft>
                      </a:pPr>
                      <a:r>
                        <a:rPr lang="es-ES" sz="1800" b="1" dirty="0">
                          <a:solidFill>
                            <a:schemeClr val="bg1"/>
                          </a:solidFill>
                          <a:effectLst/>
                          <a:latin typeface="Verdana" panose="020B0604030504040204" pitchFamily="34" charset="0"/>
                        </a:rPr>
                        <a:t>Toda América</a:t>
                      </a:r>
                    </a:p>
                  </a:txBody>
                  <a:tcPr marL="68580" marR="68580" marT="0" marB="0" anchor="b">
                    <a:solidFill>
                      <a:srgbClr val="326496"/>
                    </a:solidFill>
                  </a:tcPr>
                </a:tc>
                <a:tc>
                  <a:txBody>
                    <a:bodyPr/>
                    <a:lstStyle/>
                    <a:p>
                      <a:pPr algn="r">
                        <a:lnSpc>
                          <a:spcPct val="100000"/>
                        </a:lnSpc>
                        <a:spcAft>
                          <a:spcPts val="0"/>
                        </a:spcAft>
                      </a:pPr>
                      <a:r>
                        <a:rPr lang="es-ES" sz="1800" b="1" dirty="0">
                          <a:effectLst/>
                          <a:latin typeface="Verdana" panose="020B0604030504040204" pitchFamily="34" charset="0"/>
                        </a:rPr>
                        <a:t>35</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10</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29%</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15</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43%</a:t>
                      </a:r>
                    </a:p>
                  </a:txBody>
                  <a:tcPr marL="68580" marR="68580" marT="0" marB="0" anchor="b">
                    <a:solidFill>
                      <a:schemeClr val="accent1">
                        <a:lumMod val="20000"/>
                        <a:lumOff val="80000"/>
                      </a:schemeClr>
                    </a:solidFill>
                  </a:tcPr>
                </a:tc>
                <a:extLst>
                  <a:ext uri="{0D108BD9-81ED-4DB2-BD59-A6C34878D82A}">
                    <a16:rowId xmlns:a16="http://schemas.microsoft.com/office/drawing/2014/main" val="1661776069"/>
                  </a:ext>
                </a:extLst>
              </a:tr>
              <a:tr h="302145">
                <a:tc>
                  <a:txBody>
                    <a:bodyPr/>
                    <a:lstStyle/>
                    <a:p>
                      <a:pPr algn="just">
                        <a:lnSpc>
                          <a:spcPct val="100000"/>
                        </a:lnSpc>
                        <a:spcAft>
                          <a:spcPts val="0"/>
                        </a:spcAft>
                      </a:pPr>
                      <a:r>
                        <a:rPr lang="es-ES" sz="1800" b="1" dirty="0">
                          <a:solidFill>
                            <a:schemeClr val="bg1"/>
                          </a:solidFill>
                          <a:effectLst/>
                          <a:latin typeface="Verdana" panose="020B0604030504040204" pitchFamily="34" charset="0"/>
                        </a:rPr>
                        <a:t>Toda Asia</a:t>
                      </a:r>
                    </a:p>
                  </a:txBody>
                  <a:tcPr marL="68580" marR="68580" marT="0" marB="0" anchor="b">
                    <a:solidFill>
                      <a:srgbClr val="326496"/>
                    </a:solidFill>
                  </a:tcPr>
                </a:tc>
                <a:tc>
                  <a:txBody>
                    <a:bodyPr/>
                    <a:lstStyle/>
                    <a:p>
                      <a:pPr algn="r">
                        <a:lnSpc>
                          <a:spcPct val="100000"/>
                        </a:lnSpc>
                        <a:spcAft>
                          <a:spcPts val="0"/>
                        </a:spcAft>
                      </a:pPr>
                      <a:r>
                        <a:rPr lang="es-ES" sz="1800" b="1" dirty="0">
                          <a:effectLst/>
                          <a:latin typeface="Verdana" panose="020B0604030504040204" pitchFamily="34" charset="0"/>
                        </a:rPr>
                        <a:t>42</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13</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31%</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18</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43%</a:t>
                      </a:r>
                    </a:p>
                  </a:txBody>
                  <a:tcPr marL="68580" marR="68580" marT="0" marB="0" anchor="b">
                    <a:noFill/>
                  </a:tcPr>
                </a:tc>
                <a:extLst>
                  <a:ext uri="{0D108BD9-81ED-4DB2-BD59-A6C34878D82A}">
                    <a16:rowId xmlns:a16="http://schemas.microsoft.com/office/drawing/2014/main" val="3670560417"/>
                  </a:ext>
                </a:extLst>
              </a:tr>
              <a:tr h="302145">
                <a:tc>
                  <a:txBody>
                    <a:bodyPr/>
                    <a:lstStyle/>
                    <a:p>
                      <a:pPr algn="just">
                        <a:lnSpc>
                          <a:spcPct val="100000"/>
                        </a:lnSpc>
                        <a:spcAft>
                          <a:spcPts val="0"/>
                        </a:spcAft>
                      </a:pPr>
                      <a:r>
                        <a:rPr lang="es-ES" sz="1800" b="1" dirty="0">
                          <a:solidFill>
                            <a:schemeClr val="bg1"/>
                          </a:solidFill>
                          <a:effectLst/>
                          <a:latin typeface="Verdana" panose="020B0604030504040204" pitchFamily="34" charset="0"/>
                        </a:rPr>
                        <a:t>Toda Europa</a:t>
                      </a:r>
                    </a:p>
                  </a:txBody>
                  <a:tcPr marL="68580" marR="68580" marT="0" marB="0" anchor="b">
                    <a:solidFill>
                      <a:srgbClr val="326496"/>
                    </a:solidFill>
                  </a:tcPr>
                </a:tc>
                <a:tc>
                  <a:txBody>
                    <a:bodyPr/>
                    <a:lstStyle/>
                    <a:p>
                      <a:pPr algn="r">
                        <a:lnSpc>
                          <a:spcPct val="100000"/>
                        </a:lnSpc>
                        <a:spcAft>
                          <a:spcPts val="0"/>
                        </a:spcAft>
                      </a:pPr>
                      <a:r>
                        <a:rPr lang="es-ES" sz="1800" b="1" dirty="0">
                          <a:effectLst/>
                          <a:latin typeface="Verdana" panose="020B0604030504040204" pitchFamily="34" charset="0"/>
                        </a:rPr>
                        <a:t>48</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38</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79%</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45</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94%</a:t>
                      </a:r>
                    </a:p>
                  </a:txBody>
                  <a:tcPr marL="68580" marR="68580" marT="0" marB="0" anchor="b">
                    <a:solidFill>
                      <a:schemeClr val="accent1">
                        <a:lumMod val="20000"/>
                        <a:lumOff val="80000"/>
                      </a:schemeClr>
                    </a:solidFill>
                  </a:tcPr>
                </a:tc>
                <a:extLst>
                  <a:ext uri="{0D108BD9-81ED-4DB2-BD59-A6C34878D82A}">
                    <a16:rowId xmlns:a16="http://schemas.microsoft.com/office/drawing/2014/main" val="2668002655"/>
                  </a:ext>
                </a:extLst>
              </a:tr>
              <a:tr h="302145">
                <a:tc>
                  <a:txBody>
                    <a:bodyPr/>
                    <a:lstStyle/>
                    <a:p>
                      <a:pPr algn="just">
                        <a:lnSpc>
                          <a:spcPct val="100000"/>
                        </a:lnSpc>
                        <a:spcAft>
                          <a:spcPts val="0"/>
                        </a:spcAft>
                      </a:pPr>
                      <a:r>
                        <a:rPr lang="es-ES" sz="1800" b="1" dirty="0">
                          <a:solidFill>
                            <a:schemeClr val="bg1"/>
                          </a:solidFill>
                          <a:effectLst/>
                          <a:latin typeface="Verdana" panose="020B0604030504040204" pitchFamily="34" charset="0"/>
                        </a:rPr>
                        <a:t>Toda Oceanía</a:t>
                      </a:r>
                    </a:p>
                  </a:txBody>
                  <a:tcPr marL="68580" marR="68580" marT="0" marB="0" anchor="b">
                    <a:solidFill>
                      <a:srgbClr val="326496"/>
                    </a:solidFill>
                  </a:tcPr>
                </a:tc>
                <a:tc>
                  <a:txBody>
                    <a:bodyPr/>
                    <a:lstStyle/>
                    <a:p>
                      <a:pPr algn="r">
                        <a:lnSpc>
                          <a:spcPct val="100000"/>
                        </a:lnSpc>
                        <a:spcAft>
                          <a:spcPts val="0"/>
                        </a:spcAft>
                      </a:pPr>
                      <a:r>
                        <a:rPr lang="es-ES" sz="1800" b="1" dirty="0">
                          <a:effectLst/>
                          <a:latin typeface="Verdana" panose="020B0604030504040204" pitchFamily="34" charset="0"/>
                        </a:rPr>
                        <a:t>14</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3</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21%</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4</a:t>
                      </a:r>
                    </a:p>
                  </a:txBody>
                  <a:tcPr marL="68580" marR="68580" marT="0" marB="0" anchor="b">
                    <a:noFill/>
                  </a:tcPr>
                </a:tc>
                <a:tc>
                  <a:txBody>
                    <a:bodyPr/>
                    <a:lstStyle/>
                    <a:p>
                      <a:pPr algn="r">
                        <a:lnSpc>
                          <a:spcPct val="100000"/>
                        </a:lnSpc>
                        <a:spcAft>
                          <a:spcPts val="0"/>
                        </a:spcAft>
                      </a:pPr>
                      <a:r>
                        <a:rPr lang="es-ES" sz="1800" b="1" dirty="0">
                          <a:effectLst/>
                          <a:latin typeface="Verdana" panose="020B0604030504040204" pitchFamily="34" charset="0"/>
                        </a:rPr>
                        <a:t>29%</a:t>
                      </a:r>
                    </a:p>
                  </a:txBody>
                  <a:tcPr marL="68580" marR="68580" marT="0" marB="0" anchor="b">
                    <a:noFill/>
                  </a:tcPr>
                </a:tc>
                <a:extLst>
                  <a:ext uri="{0D108BD9-81ED-4DB2-BD59-A6C34878D82A}">
                    <a16:rowId xmlns:a16="http://schemas.microsoft.com/office/drawing/2014/main" val="2675414985"/>
                  </a:ext>
                </a:extLst>
              </a:tr>
              <a:tr h="302145">
                <a:tc>
                  <a:txBody>
                    <a:bodyPr/>
                    <a:lstStyle/>
                    <a:p>
                      <a:pPr algn="just">
                        <a:lnSpc>
                          <a:spcPct val="100000"/>
                        </a:lnSpc>
                        <a:spcAft>
                          <a:spcPts val="0"/>
                        </a:spcAft>
                      </a:pPr>
                      <a:r>
                        <a:rPr lang="es-ES" sz="1800" b="1" dirty="0">
                          <a:solidFill>
                            <a:schemeClr val="bg1"/>
                          </a:solidFill>
                          <a:effectLst/>
                          <a:latin typeface="Verdana" panose="020B0604030504040204" pitchFamily="34" charset="0"/>
                        </a:rPr>
                        <a:t>todos</a:t>
                      </a:r>
                    </a:p>
                  </a:txBody>
                  <a:tcPr marL="68580" marR="68580" marT="0" marB="0" anchor="b">
                    <a:solidFill>
                      <a:srgbClr val="326496"/>
                    </a:solidFill>
                  </a:tcPr>
                </a:tc>
                <a:tc>
                  <a:txBody>
                    <a:bodyPr/>
                    <a:lstStyle/>
                    <a:p>
                      <a:pPr algn="r">
                        <a:lnSpc>
                          <a:spcPct val="100000"/>
                        </a:lnSpc>
                        <a:spcAft>
                          <a:spcPts val="0"/>
                        </a:spcAft>
                      </a:pPr>
                      <a:r>
                        <a:rPr lang="es-ES" sz="1800" b="1" dirty="0">
                          <a:effectLst/>
                          <a:latin typeface="Verdana" panose="020B0604030504040204" pitchFamily="34" charset="0"/>
                        </a:rPr>
                        <a:t>193</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70</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36%</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100</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es-ES" sz="1800" b="1" dirty="0">
                          <a:effectLst/>
                          <a:latin typeface="Verdana" panose="020B0604030504040204" pitchFamily="34" charset="0"/>
                        </a:rPr>
                        <a:t>52%</a:t>
                      </a:r>
                    </a:p>
                  </a:txBody>
                  <a:tcPr marL="68580" marR="68580" marT="0" marB="0" anchor="b">
                    <a:solidFill>
                      <a:schemeClr val="accent1">
                        <a:lumMod val="20000"/>
                        <a:lumOff val="80000"/>
                      </a:schemeClr>
                    </a:solidFill>
                  </a:tcPr>
                </a:tc>
                <a:extLst>
                  <a:ext uri="{0D108BD9-81ED-4DB2-BD59-A6C34878D82A}">
                    <a16:rowId xmlns:a16="http://schemas.microsoft.com/office/drawing/2014/main" val="2629051196"/>
                  </a:ext>
                </a:extLst>
              </a:tr>
            </a:tbl>
          </a:graphicData>
        </a:graphic>
      </p:graphicFrame>
      <p:sp>
        <p:nvSpPr>
          <p:cNvPr id="14" name="TextBox 13">
            <a:extLst>
              <a:ext uri="{FF2B5EF4-FFF2-40B4-BE49-F238E27FC236}">
                <a16:creationId xmlns:a16="http://schemas.microsoft.com/office/drawing/2014/main" id="{71872171-5E0B-4291-A3DD-E732D7508F50}"/>
              </a:ext>
            </a:extLst>
          </p:cNvPr>
          <p:cNvSpPr txBox="1"/>
          <p:nvPr/>
        </p:nvSpPr>
        <p:spPr>
          <a:xfrm>
            <a:off x="503128" y="1352962"/>
            <a:ext cx="8461360" cy="830997"/>
          </a:xfrm>
          <a:prstGeom prst="rect">
            <a:avLst/>
          </a:prstGeom>
          <a:noFill/>
        </p:spPr>
        <p:txBody>
          <a:bodyPr wrap="square" rtlCol="0">
            <a:spAutoFit/>
          </a:bodyPr>
          <a:lstStyle/>
          <a:p>
            <a:r>
              <a:rPr lang="es-ES" sz="2400" b="1" dirty="0">
                <a:solidFill>
                  <a:schemeClr val="tx2"/>
                </a:solidFill>
                <a:latin typeface="Verdana" panose="020B0604030504040204" pitchFamily="34" charset="0"/>
              </a:rPr>
              <a:t>Derecho penal sustantivo </a:t>
            </a:r>
            <a:r>
              <a:rPr lang="es-ES" dirty="0"/>
              <a:t> </a:t>
            </a:r>
          </a:p>
          <a:p>
            <a:r>
              <a:rPr lang="es-ES" sz="2400" b="1" dirty="0">
                <a:solidFill>
                  <a:schemeClr val="tx2"/>
                </a:solidFill>
                <a:latin typeface="Verdana" panose="020B0604030504040204" pitchFamily="34" charset="0"/>
              </a:rPr>
              <a:t>en línea con el Convenio de Budapest</a:t>
            </a:r>
            <a:endParaRPr lang="es-ES" sz="24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09F7A6FD-253A-4BFE-8782-B4D911D6B35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Tree>
    <p:extLst>
      <p:ext uri="{BB962C8B-B14F-4D97-AF65-F5344CB8AC3E}">
        <p14:creationId xmlns:p14="http://schemas.microsoft.com/office/powerpoint/2010/main" val="384227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758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9" name="Rectangle 17"/>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465FF75B-1C1D-7A47-B702-07177D24373E}" type="slidenum">
              <a:rPr lang="en-US" sz="1200" b="1">
                <a:solidFill>
                  <a:srgbClr val="FFFFFF"/>
                </a:solidFill>
                <a:latin typeface="Verdana" charset="0"/>
                <a:cs typeface="Verdana" charset="0"/>
              </a:rPr>
              <a:pPr/>
              <a:t>32</a:t>
            </a:fld>
            <a:r>
              <a:rPr lang="es-ES" sz="1200" b="1" dirty="0">
                <a:solidFill>
                  <a:srgbClr val="FFFFFF"/>
                </a:solidFill>
                <a:latin typeface="Verdana" charset="0"/>
              </a:rPr>
              <a:t> -</a:t>
            </a:r>
          </a:p>
        </p:txBody>
      </p:sp>
      <p:sp>
        <p:nvSpPr>
          <p:cNvPr id="67590"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Enlaces al Convenio de Budapest</a:t>
            </a:r>
            <a:endParaRPr lang="es-ES" sz="1800" dirty="0">
              <a:solidFill>
                <a:schemeClr val="bg1"/>
              </a:solidFill>
              <a:latin typeface="Verdana" charset="0"/>
              <a:cs typeface="Verdana" charset="0"/>
            </a:endParaRPr>
          </a:p>
        </p:txBody>
      </p:sp>
      <p:graphicFrame>
        <p:nvGraphicFramePr>
          <p:cNvPr id="10" name="Table 9"/>
          <p:cNvGraphicFramePr>
            <a:graphicFrameLocks noGrp="1"/>
          </p:cNvGraphicFramePr>
          <p:nvPr/>
        </p:nvGraphicFramePr>
        <p:xfrm>
          <a:off x="539109" y="1844824"/>
          <a:ext cx="8136902" cy="3702548"/>
        </p:xfrm>
        <a:graphic>
          <a:graphicData uri="http://schemas.openxmlformats.org/drawingml/2006/table">
            <a:tbl>
              <a:tblPr firstRow="1" firstCol="1" bandRow="1">
                <a:tableStyleId>{5C22544A-7EE6-4342-B048-85BDC9FD1C3A}</a:tableStyleId>
              </a:tblPr>
              <a:tblGrid>
                <a:gridCol w="1985179">
                  <a:extLst>
                    <a:ext uri="{9D8B030D-6E8A-4147-A177-3AD203B41FA5}">
                      <a16:colId xmlns:a16="http://schemas.microsoft.com/office/drawing/2014/main" val="20000"/>
                    </a:ext>
                  </a:extLst>
                </a:gridCol>
                <a:gridCol w="1331239">
                  <a:extLst>
                    <a:ext uri="{9D8B030D-6E8A-4147-A177-3AD203B41FA5}">
                      <a16:colId xmlns:a16="http://schemas.microsoft.com/office/drawing/2014/main" val="20001"/>
                    </a:ext>
                  </a:extLst>
                </a:gridCol>
                <a:gridCol w="1160747">
                  <a:extLst>
                    <a:ext uri="{9D8B030D-6E8A-4147-A177-3AD203B41FA5}">
                      <a16:colId xmlns:a16="http://schemas.microsoft.com/office/drawing/2014/main" val="20002"/>
                    </a:ext>
                  </a:extLst>
                </a:gridCol>
                <a:gridCol w="1158411">
                  <a:extLst>
                    <a:ext uri="{9D8B030D-6E8A-4147-A177-3AD203B41FA5}">
                      <a16:colId xmlns:a16="http://schemas.microsoft.com/office/drawing/2014/main" val="20003"/>
                    </a:ext>
                  </a:extLst>
                </a:gridCol>
                <a:gridCol w="1159578">
                  <a:extLst>
                    <a:ext uri="{9D8B030D-6E8A-4147-A177-3AD203B41FA5}">
                      <a16:colId xmlns:a16="http://schemas.microsoft.com/office/drawing/2014/main" val="20004"/>
                    </a:ext>
                  </a:extLst>
                </a:gridCol>
                <a:gridCol w="1341748">
                  <a:extLst>
                    <a:ext uri="{9D8B030D-6E8A-4147-A177-3AD203B41FA5}">
                      <a16:colId xmlns:a16="http://schemas.microsoft.com/office/drawing/2014/main" val="20005"/>
                    </a:ext>
                  </a:extLst>
                </a:gridCol>
              </a:tblGrid>
              <a:tr h="720080">
                <a:tc>
                  <a:txBody>
                    <a:bodyPr/>
                    <a:lstStyle/>
                    <a:p>
                      <a:pPr>
                        <a:lnSpc>
                          <a:spcPct val="150000"/>
                        </a:lnSpc>
                      </a:pPr>
                      <a:endParaRPr lang="en-GB" sz="1800" dirty="0">
                        <a:effectLst/>
                        <a:latin typeface="Arial Narrow" panose="020B0606020202030204" pitchFamily="34" charset="0"/>
                      </a:endParaRPr>
                    </a:p>
                  </a:txBody>
                  <a:tcPr marL="68580" marR="68580" marT="0" marB="0" anchor="b">
                    <a:solidFill>
                      <a:srgbClr val="2F618F"/>
                    </a:solidFill>
                  </a:tcPr>
                </a:tc>
                <a:tc gridSpan="5">
                  <a:txBody>
                    <a:bodyPr/>
                    <a:lstStyle/>
                    <a:p>
                      <a:pPr algn="ctr">
                        <a:lnSpc>
                          <a:spcPct val="100000"/>
                        </a:lnSpc>
                        <a:spcBef>
                          <a:spcPts val="600"/>
                        </a:spcBef>
                        <a:spcAft>
                          <a:spcPts val="600"/>
                        </a:spcAft>
                      </a:pPr>
                      <a:r>
                        <a:rPr lang="es-ES" sz="1800" dirty="0">
                          <a:effectLst/>
                          <a:latin typeface="Verdana" panose="020B0604030504040204" pitchFamily="34" charset="0"/>
                        </a:rPr>
                        <a:t>Parte, signatario o invitado a adherirse al Convenio de Budapest</a:t>
                      </a:r>
                    </a:p>
                  </a:txBody>
                  <a:tcPr marL="68580" marR="68580" marT="0" marB="0" anchor="ctr">
                    <a:solidFill>
                      <a:srgbClr val="2F618F"/>
                    </a:solidFill>
                  </a:tcPr>
                </a:tc>
                <a:tc hMerge="1">
                  <a:txBody>
                    <a:bodyPr/>
                    <a:lstStyle/>
                    <a:p>
                      <a:pPr algn="ctr">
                        <a:lnSpc>
                          <a:spcPct val="150000"/>
                        </a:lnSpc>
                        <a:spcAft>
                          <a:spcPts val="0"/>
                        </a:spcAft>
                      </a:pPr>
                      <a:endParaRPr lang="en-GB" sz="1800" dirty="0">
                        <a:effectLst/>
                        <a:latin typeface="Arial Narrow" panose="020B0606020202030204" pitchFamily="34" charset="0"/>
                        <a:ea typeface="Calibri"/>
                        <a:cs typeface="Times New Roman"/>
                      </a:endParaRPr>
                    </a:p>
                  </a:txBody>
                  <a:tcPr marL="68580" marR="68580" marT="0" marB="0" anchor="ctr">
                    <a:solidFill>
                      <a:srgbClr val="2F618F"/>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90500">
                <a:tc>
                  <a:txBody>
                    <a:bodyPr/>
                    <a:lstStyle/>
                    <a:p>
                      <a:pPr>
                        <a:lnSpc>
                          <a:spcPct val="150000"/>
                        </a:lnSpc>
                      </a:pPr>
                      <a:endParaRPr lang="en-GB" sz="1800" dirty="0">
                        <a:effectLst/>
                        <a:latin typeface="Arial Narrow" panose="020B0606020202030204" pitchFamily="34" charset="0"/>
                      </a:endParaRPr>
                    </a:p>
                  </a:txBody>
                  <a:tcPr marL="68580" marR="68580" marT="0" marB="0" anchor="b">
                    <a:solidFill>
                      <a:srgbClr val="2F618F"/>
                    </a:solidFill>
                  </a:tcPr>
                </a:tc>
                <a:tc>
                  <a:txBody>
                    <a:bodyPr/>
                    <a:lstStyle/>
                    <a:p>
                      <a:pPr algn="just">
                        <a:lnSpc>
                          <a:spcPct val="150000"/>
                        </a:lnSpc>
                        <a:spcAft>
                          <a:spcPts val="0"/>
                        </a:spcAft>
                      </a:pPr>
                      <a:r>
                        <a:rPr lang="es-ES" sz="1800" b="1" dirty="0">
                          <a:effectLst/>
                          <a:latin typeface="Verdana" panose="020B0604030504040204" pitchFamily="34" charset="0"/>
                        </a:rPr>
                        <a:t>Estados</a:t>
                      </a:r>
                    </a:p>
                  </a:txBody>
                  <a:tcPr marL="68580" marR="68580" marT="0" marB="0" anchor="b"/>
                </a:tc>
                <a:tc gridSpan="2">
                  <a:txBody>
                    <a:bodyPr/>
                    <a:lstStyle/>
                    <a:p>
                      <a:pPr algn="ctr">
                        <a:lnSpc>
                          <a:spcPct val="150000"/>
                        </a:lnSpc>
                        <a:spcAft>
                          <a:spcPts val="0"/>
                        </a:spcAft>
                      </a:pPr>
                      <a:r>
                        <a:rPr lang="es-ES" sz="1800" b="1" dirty="0">
                          <a:effectLst/>
                          <a:latin typeface="Verdana" panose="020B0604030504040204" pitchFamily="34" charset="0"/>
                        </a:rPr>
                        <a:t>En enero de 2013</a:t>
                      </a:r>
                    </a:p>
                  </a:txBody>
                  <a:tcPr marL="68580" marR="68580" marT="0" marB="0" anchor="ctr"/>
                </a:tc>
                <a:tc hMerge="1">
                  <a:txBody>
                    <a:bodyPr/>
                    <a:lstStyle/>
                    <a:p>
                      <a:endParaRPr lang="en-GB"/>
                    </a:p>
                  </a:txBody>
                  <a:tcPr/>
                </a:tc>
                <a:tc gridSpan="2">
                  <a:txBody>
                    <a:bodyPr/>
                    <a:lstStyle/>
                    <a:p>
                      <a:pPr algn="ctr">
                        <a:lnSpc>
                          <a:spcPct val="150000"/>
                        </a:lnSpc>
                        <a:spcAft>
                          <a:spcPts val="0"/>
                        </a:spcAft>
                      </a:pPr>
                      <a:r>
                        <a:rPr lang="es-ES" sz="1800" b="1" dirty="0">
                          <a:effectLst/>
                          <a:latin typeface="Verdana" panose="020B0604030504040204" pitchFamily="34" charset="0"/>
                        </a:rPr>
                        <a:t>En mayo de 2020</a:t>
                      </a:r>
                    </a:p>
                  </a:txBody>
                  <a:tcPr marL="68580" marR="68580" marT="0" marB="0" anchor="ctr"/>
                </a:tc>
                <a:tc hMerge="1">
                  <a:txBody>
                    <a:bodyPr/>
                    <a:lstStyle/>
                    <a:p>
                      <a:endParaRPr lang="en-GB"/>
                    </a:p>
                  </a:txBody>
                  <a:tcPr/>
                </a:tc>
                <a:extLst>
                  <a:ext uri="{0D108BD9-81ED-4DB2-BD59-A6C34878D82A}">
                    <a16:rowId xmlns:a16="http://schemas.microsoft.com/office/drawing/2014/main" val="10001"/>
                  </a:ext>
                </a:extLst>
              </a:tr>
              <a:tr h="190500">
                <a:tc>
                  <a:txBody>
                    <a:bodyPr/>
                    <a:lstStyle/>
                    <a:p>
                      <a:pPr algn="just">
                        <a:lnSpc>
                          <a:spcPct val="150000"/>
                        </a:lnSpc>
                        <a:spcAft>
                          <a:spcPts val="0"/>
                        </a:spcAft>
                      </a:pPr>
                      <a:r>
                        <a:rPr lang="es-ES" sz="1800" dirty="0">
                          <a:solidFill>
                            <a:schemeClr val="bg1"/>
                          </a:solidFill>
                          <a:effectLst/>
                          <a:latin typeface="Verdana" panose="020B0604030504040204" pitchFamily="34" charset="0"/>
                        </a:rPr>
                        <a:t>Toda África</a:t>
                      </a:r>
                    </a:p>
                  </a:txBody>
                  <a:tcPr marL="68580" marR="68580" marT="0" marB="0" anchor="b">
                    <a:solidFill>
                      <a:srgbClr val="2F618F"/>
                    </a:solidFill>
                  </a:tcPr>
                </a:tc>
                <a:tc>
                  <a:txBody>
                    <a:bodyPr/>
                    <a:lstStyle/>
                    <a:p>
                      <a:pPr algn="r">
                        <a:lnSpc>
                          <a:spcPct val="150000"/>
                        </a:lnSpc>
                        <a:spcAft>
                          <a:spcPts val="0"/>
                        </a:spcAft>
                      </a:pPr>
                      <a:r>
                        <a:rPr lang="es-ES" sz="1800" dirty="0">
                          <a:effectLst/>
                          <a:latin typeface="Verdana" panose="020B0604030504040204" pitchFamily="34" charset="0"/>
                        </a:rPr>
                        <a:t>54</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3</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6%</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10</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19%</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noFill/>
                  </a:tcPr>
                </a:tc>
                <a:extLst>
                  <a:ext uri="{0D108BD9-81ED-4DB2-BD59-A6C34878D82A}">
                    <a16:rowId xmlns:a16="http://schemas.microsoft.com/office/drawing/2014/main" val="10002"/>
                  </a:ext>
                </a:extLst>
              </a:tr>
              <a:tr h="190500">
                <a:tc>
                  <a:txBody>
                    <a:bodyPr/>
                    <a:lstStyle/>
                    <a:p>
                      <a:pPr algn="just">
                        <a:lnSpc>
                          <a:spcPct val="150000"/>
                        </a:lnSpc>
                        <a:spcAft>
                          <a:spcPts val="0"/>
                        </a:spcAft>
                      </a:pPr>
                      <a:r>
                        <a:rPr lang="es-ES" sz="1800" dirty="0">
                          <a:solidFill>
                            <a:schemeClr val="bg1"/>
                          </a:solidFill>
                          <a:effectLst/>
                          <a:latin typeface="Verdana" panose="020B0604030504040204" pitchFamily="34" charset="0"/>
                        </a:rPr>
                        <a:t>Toda América</a:t>
                      </a:r>
                    </a:p>
                  </a:txBody>
                  <a:tcPr marL="68580" marR="68580" marT="0" marB="0" anchor="b">
                    <a:solidFill>
                      <a:srgbClr val="2F618F"/>
                    </a:solidFill>
                  </a:tcPr>
                </a:tc>
                <a:tc>
                  <a:txBody>
                    <a:bodyPr/>
                    <a:lstStyle/>
                    <a:p>
                      <a:pPr algn="r">
                        <a:lnSpc>
                          <a:spcPct val="150000"/>
                        </a:lnSpc>
                        <a:spcAft>
                          <a:spcPts val="0"/>
                        </a:spcAft>
                      </a:pPr>
                      <a:r>
                        <a:rPr lang="es-ES" sz="1800" dirty="0">
                          <a:effectLst/>
                          <a:latin typeface="Verdana" panose="020B0604030504040204" pitchFamily="34" charset="0"/>
                        </a:rPr>
                        <a:t>35</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dirty="0">
                          <a:effectLst/>
                          <a:latin typeface="Verdana" panose="020B0604030504040204" pitchFamily="34" charset="0"/>
                        </a:rPr>
                        <a:t>8</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dirty="0">
                          <a:effectLst/>
                          <a:latin typeface="Verdana" panose="020B0604030504040204" pitchFamily="34" charset="0"/>
                        </a:rPr>
                        <a:t>23%</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dirty="0">
                          <a:effectLst/>
                          <a:latin typeface="Verdana" panose="020B0604030504040204" pitchFamily="34" charset="0"/>
                        </a:rPr>
                        <a:t>13</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dirty="0">
                          <a:effectLst/>
                          <a:latin typeface="Verdana" panose="020B0604030504040204" pitchFamily="34" charset="0"/>
                        </a:rPr>
                        <a:t>37%</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solidFill>
                      <a:schemeClr val="accent1">
                        <a:lumMod val="20000"/>
                        <a:lumOff val="80000"/>
                      </a:schemeClr>
                    </a:solidFill>
                  </a:tcPr>
                </a:tc>
                <a:extLst>
                  <a:ext uri="{0D108BD9-81ED-4DB2-BD59-A6C34878D82A}">
                    <a16:rowId xmlns:a16="http://schemas.microsoft.com/office/drawing/2014/main" val="10003"/>
                  </a:ext>
                </a:extLst>
              </a:tr>
              <a:tr h="190500">
                <a:tc>
                  <a:txBody>
                    <a:bodyPr/>
                    <a:lstStyle/>
                    <a:p>
                      <a:pPr algn="just">
                        <a:lnSpc>
                          <a:spcPct val="150000"/>
                        </a:lnSpc>
                        <a:spcAft>
                          <a:spcPts val="0"/>
                        </a:spcAft>
                      </a:pPr>
                      <a:r>
                        <a:rPr lang="es-ES" sz="1800" dirty="0">
                          <a:solidFill>
                            <a:schemeClr val="bg1"/>
                          </a:solidFill>
                          <a:effectLst/>
                          <a:latin typeface="Verdana" panose="020B0604030504040204" pitchFamily="34" charset="0"/>
                        </a:rPr>
                        <a:t>Toda Asia</a:t>
                      </a:r>
                    </a:p>
                  </a:txBody>
                  <a:tcPr marL="68580" marR="68580" marT="0" marB="0" anchor="b">
                    <a:solidFill>
                      <a:srgbClr val="2F618F"/>
                    </a:solidFill>
                  </a:tcPr>
                </a:tc>
                <a:tc>
                  <a:txBody>
                    <a:bodyPr/>
                    <a:lstStyle/>
                    <a:p>
                      <a:pPr algn="r">
                        <a:lnSpc>
                          <a:spcPct val="150000"/>
                        </a:lnSpc>
                        <a:spcAft>
                          <a:spcPts val="0"/>
                        </a:spcAft>
                      </a:pPr>
                      <a:r>
                        <a:rPr lang="es-ES" sz="1800" dirty="0">
                          <a:effectLst/>
                          <a:latin typeface="Verdana" panose="020B0604030504040204" pitchFamily="34" charset="0"/>
                        </a:rPr>
                        <a:t>42</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2</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5%</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4</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10%</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noFill/>
                  </a:tcPr>
                </a:tc>
                <a:extLst>
                  <a:ext uri="{0D108BD9-81ED-4DB2-BD59-A6C34878D82A}">
                    <a16:rowId xmlns:a16="http://schemas.microsoft.com/office/drawing/2014/main" val="10004"/>
                  </a:ext>
                </a:extLst>
              </a:tr>
              <a:tr h="190500">
                <a:tc>
                  <a:txBody>
                    <a:bodyPr/>
                    <a:lstStyle/>
                    <a:p>
                      <a:pPr algn="just">
                        <a:lnSpc>
                          <a:spcPct val="150000"/>
                        </a:lnSpc>
                        <a:spcAft>
                          <a:spcPts val="0"/>
                        </a:spcAft>
                      </a:pPr>
                      <a:r>
                        <a:rPr lang="es-ES" sz="1800" dirty="0">
                          <a:effectLst/>
                          <a:latin typeface="Verdana" panose="020B0604030504040204" pitchFamily="34" charset="0"/>
                        </a:rPr>
                        <a:t>Toda Europa</a:t>
                      </a:r>
                    </a:p>
                  </a:txBody>
                  <a:tcPr marL="68580" marR="68580" marT="0" marB="0" anchor="b">
                    <a:solidFill>
                      <a:srgbClr val="2F618F"/>
                    </a:solidFill>
                  </a:tcPr>
                </a:tc>
                <a:tc>
                  <a:txBody>
                    <a:bodyPr/>
                    <a:lstStyle/>
                    <a:p>
                      <a:pPr algn="r">
                        <a:lnSpc>
                          <a:spcPct val="150000"/>
                        </a:lnSpc>
                        <a:spcAft>
                          <a:spcPts val="0"/>
                        </a:spcAft>
                      </a:pPr>
                      <a:r>
                        <a:rPr lang="es-ES" sz="1800" dirty="0">
                          <a:effectLst/>
                          <a:latin typeface="Verdana" panose="020B0604030504040204" pitchFamily="34" charset="0"/>
                        </a:rPr>
                        <a:t>48</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dirty="0">
                          <a:effectLst/>
                          <a:latin typeface="Verdana" panose="020B0604030504040204" pitchFamily="34" charset="0"/>
                        </a:rPr>
                        <a:t>43</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dirty="0">
                          <a:effectLst/>
                          <a:latin typeface="Verdana" panose="020B0604030504040204" pitchFamily="34" charset="0"/>
                        </a:rPr>
                        <a:t>90%</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dirty="0">
                          <a:effectLst/>
                          <a:latin typeface="Verdana" panose="020B0604030504040204" pitchFamily="34" charset="0"/>
                        </a:rPr>
                        <a:t>46</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dirty="0">
                          <a:effectLst/>
                          <a:latin typeface="Verdana" panose="020B0604030504040204" pitchFamily="34" charset="0"/>
                        </a:rPr>
                        <a:t>96%</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solidFill>
                      <a:schemeClr val="accent1">
                        <a:lumMod val="20000"/>
                        <a:lumOff val="80000"/>
                      </a:schemeClr>
                    </a:solidFill>
                  </a:tcPr>
                </a:tc>
                <a:extLst>
                  <a:ext uri="{0D108BD9-81ED-4DB2-BD59-A6C34878D82A}">
                    <a16:rowId xmlns:a16="http://schemas.microsoft.com/office/drawing/2014/main" val="10005"/>
                  </a:ext>
                </a:extLst>
              </a:tr>
              <a:tr h="190500">
                <a:tc>
                  <a:txBody>
                    <a:bodyPr/>
                    <a:lstStyle/>
                    <a:p>
                      <a:pPr algn="just">
                        <a:lnSpc>
                          <a:spcPct val="150000"/>
                        </a:lnSpc>
                        <a:spcAft>
                          <a:spcPts val="0"/>
                        </a:spcAft>
                      </a:pPr>
                      <a:r>
                        <a:rPr lang="es-ES" sz="1800" dirty="0">
                          <a:effectLst/>
                          <a:latin typeface="Verdana" panose="020B0604030504040204" pitchFamily="34" charset="0"/>
                        </a:rPr>
                        <a:t>Toda Oceanía</a:t>
                      </a:r>
                    </a:p>
                  </a:txBody>
                  <a:tcPr marL="68580" marR="68580" marT="0" marB="0" anchor="b">
                    <a:solidFill>
                      <a:srgbClr val="2F618F"/>
                    </a:solidFill>
                  </a:tcPr>
                </a:tc>
                <a:tc>
                  <a:txBody>
                    <a:bodyPr/>
                    <a:lstStyle/>
                    <a:p>
                      <a:pPr algn="r">
                        <a:lnSpc>
                          <a:spcPct val="150000"/>
                        </a:lnSpc>
                        <a:spcAft>
                          <a:spcPts val="0"/>
                        </a:spcAft>
                      </a:pPr>
                      <a:r>
                        <a:rPr lang="es-ES" sz="1800" dirty="0">
                          <a:effectLst/>
                          <a:latin typeface="Verdana" panose="020B0604030504040204" pitchFamily="34" charset="0"/>
                        </a:rPr>
                        <a:t>14</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1</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7%</a:t>
                      </a: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2</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noFill/>
                  </a:tcPr>
                </a:tc>
                <a:tc>
                  <a:txBody>
                    <a:bodyPr/>
                    <a:lstStyle/>
                    <a:p>
                      <a:pPr algn="r">
                        <a:lnSpc>
                          <a:spcPct val="150000"/>
                        </a:lnSpc>
                        <a:spcAft>
                          <a:spcPts val="0"/>
                        </a:spcAft>
                      </a:pPr>
                      <a:r>
                        <a:rPr lang="es-ES" sz="1800" dirty="0">
                          <a:effectLst/>
                          <a:latin typeface="Verdana" panose="020B0604030504040204" pitchFamily="34" charset="0"/>
                        </a:rPr>
                        <a:t>14%</a:t>
                      </a:r>
                      <a:endParaRPr lang="es-E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noFill/>
                  </a:tcPr>
                </a:tc>
                <a:extLst>
                  <a:ext uri="{0D108BD9-81ED-4DB2-BD59-A6C34878D82A}">
                    <a16:rowId xmlns:a16="http://schemas.microsoft.com/office/drawing/2014/main" val="10006"/>
                  </a:ext>
                </a:extLst>
              </a:tr>
              <a:tr h="190500">
                <a:tc>
                  <a:txBody>
                    <a:bodyPr/>
                    <a:lstStyle/>
                    <a:p>
                      <a:pPr algn="just">
                        <a:lnSpc>
                          <a:spcPct val="150000"/>
                        </a:lnSpc>
                        <a:spcAft>
                          <a:spcPts val="0"/>
                        </a:spcAft>
                      </a:pPr>
                      <a:r>
                        <a:rPr lang="es-ES" sz="1800" dirty="0">
                          <a:effectLst/>
                          <a:latin typeface="Verdana" panose="020B0604030504040204" pitchFamily="34" charset="0"/>
                        </a:rPr>
                        <a:t>todos</a:t>
                      </a:r>
                    </a:p>
                  </a:txBody>
                  <a:tcPr marL="68580" marR="68580" marT="0" marB="0" anchor="b">
                    <a:solidFill>
                      <a:srgbClr val="2F618F"/>
                    </a:solidFill>
                  </a:tcPr>
                </a:tc>
                <a:tc>
                  <a:txBody>
                    <a:bodyPr/>
                    <a:lstStyle/>
                    <a:p>
                      <a:pPr algn="r">
                        <a:lnSpc>
                          <a:spcPct val="150000"/>
                        </a:lnSpc>
                        <a:spcAft>
                          <a:spcPts val="0"/>
                        </a:spcAft>
                      </a:pPr>
                      <a:r>
                        <a:rPr lang="es-ES" sz="1800" b="1" dirty="0">
                          <a:effectLst/>
                          <a:latin typeface="Verdana" panose="020B0604030504040204" pitchFamily="34" charset="0"/>
                        </a:rPr>
                        <a:t>193</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b="1" dirty="0">
                          <a:effectLst/>
                          <a:latin typeface="Verdana" panose="020B0604030504040204" pitchFamily="34" charset="0"/>
                        </a:rPr>
                        <a:t>57</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1800" b="1" dirty="0">
                          <a:effectLst/>
                          <a:latin typeface="Verdana" panose="020B0604030504040204" pitchFamily="34" charset="0"/>
                        </a:rPr>
                        <a:t>30%</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2200" b="1" dirty="0">
                          <a:effectLst/>
                          <a:latin typeface="Verdana" panose="020B0604030504040204" pitchFamily="34" charset="0"/>
                        </a:rPr>
                        <a:t>76</a:t>
                      </a:r>
                      <a:endParaRPr lang="es-ES" sz="2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es-ES" sz="2200" b="1" dirty="0">
                          <a:effectLst/>
                          <a:latin typeface="Verdana" panose="020B0604030504040204" pitchFamily="34" charset="0"/>
                        </a:rPr>
                        <a:t>39%</a:t>
                      </a:r>
                      <a:endParaRPr lang="es-ES" sz="2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2" name="Rectangle 1">
            <a:extLst>
              <a:ext uri="{FF2B5EF4-FFF2-40B4-BE49-F238E27FC236}">
                <a16:creationId xmlns:a16="http://schemas.microsoft.com/office/drawing/2014/main" id="{00D9AF7A-6909-4E72-B77C-4FB7081A2DCC}"/>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Tree>
    <p:extLst>
      <p:ext uri="{BB962C8B-B14F-4D97-AF65-F5344CB8AC3E}">
        <p14:creationId xmlns:p14="http://schemas.microsoft.com/office/powerpoint/2010/main" val="429045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es-ES" sz="4400" dirty="0"/>
              <a:t>Preguntas</a:t>
            </a:r>
          </a:p>
        </p:txBody>
      </p:sp>
    </p:spTree>
    <p:extLst>
      <p:ext uri="{BB962C8B-B14F-4D97-AF65-F5344CB8AC3E}">
        <p14:creationId xmlns:p14="http://schemas.microsoft.com/office/powerpoint/2010/main" val="3918314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Organizaciones internacionales que combaten la ciberdelincuencia</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la ciberdelincuencia</a:t>
            </a:r>
          </a:p>
        </p:txBody>
      </p:sp>
      <p:sp>
        <p:nvSpPr>
          <p:cNvPr id="4" name="Rectangle 3">
            <a:extLst>
              <a:ext uri="{FF2B5EF4-FFF2-40B4-BE49-F238E27FC236}">
                <a16:creationId xmlns:a16="http://schemas.microsoft.com/office/drawing/2014/main" id="{592ABD5F-08FB-4136-A76F-07AC20DAB91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E48A760C-C5E8-484E-AE27-CC97BE067C28}"/>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D3FF185F-D1F2-46C0-8941-FE80F33430C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4</a:t>
            </a:r>
            <a:endParaRPr lang="es-ES"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0999E604-E88D-4D07-B64F-C99CD4214B5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579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35</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35</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Dimensión internacional y respuesta a la ciberdelincuencia</a:t>
            </a:r>
            <a:endParaRPr lang="es-ES" sz="2800" dirty="0">
              <a:latin typeface="Verdana" panose="020B0604030504040204" pitchFamily="34" charset="0"/>
              <a:ea typeface="Verdana" panose="020B0604030504040204" pitchFamily="34" charset="0"/>
            </a:endParaRP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D6858E7F-F8F6-F645-B08A-5A0BB30DDA54}"/>
              </a:ext>
            </a:extLst>
          </p:cNvPr>
          <p:cNvSpPr txBox="1">
            <a:spLocks/>
          </p:cNvSpPr>
          <p:nvPr/>
        </p:nvSpPr>
        <p:spPr>
          <a:xfrm>
            <a:off x="457200" y="1296103"/>
            <a:ext cx="8229600" cy="7731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eaLnBrk="1" hangingPunct="1"/>
            <a:r>
              <a:rPr lang="es-ES" altLang="en-US" sz="3200" b="1" dirty="0"/>
              <a:t>Ejemplos de respuestas internacionales</a:t>
            </a:r>
            <a:endParaRPr lang="es-ES" sz="3200" b="1" dirty="0">
              <a:ea typeface="ＭＳ Ｐゴシック" pitchFamily="34" charset="-128"/>
            </a:endParaRPr>
          </a:p>
        </p:txBody>
      </p:sp>
      <p:pic>
        <p:nvPicPr>
          <p:cNvPr id="5" name="Picture 4">
            <a:extLst>
              <a:ext uri="{FF2B5EF4-FFF2-40B4-BE49-F238E27FC236}">
                <a16:creationId xmlns:a16="http://schemas.microsoft.com/office/drawing/2014/main" id="{833B8C6F-025E-9640-A84D-EF83449CC12C}"/>
              </a:ext>
            </a:extLst>
          </p:cNvPr>
          <p:cNvPicPr>
            <a:picLocks noChangeAspect="1"/>
          </p:cNvPicPr>
          <p:nvPr/>
        </p:nvPicPr>
        <p:blipFill>
          <a:blip r:embed="rId4"/>
          <a:stretch>
            <a:fillRect/>
          </a:stretch>
        </p:blipFill>
        <p:spPr>
          <a:xfrm>
            <a:off x="6286383" y="1971204"/>
            <a:ext cx="2534089" cy="2027271"/>
          </a:xfrm>
          <a:prstGeom prst="rect">
            <a:avLst/>
          </a:prstGeom>
        </p:spPr>
      </p:pic>
      <p:pic>
        <p:nvPicPr>
          <p:cNvPr id="6" name="Picture 5">
            <a:extLst>
              <a:ext uri="{FF2B5EF4-FFF2-40B4-BE49-F238E27FC236}">
                <a16:creationId xmlns:a16="http://schemas.microsoft.com/office/drawing/2014/main" id="{9F5D591F-43D2-8B4D-96C7-1050D23145CA}"/>
              </a:ext>
            </a:extLst>
          </p:cNvPr>
          <p:cNvPicPr>
            <a:picLocks noChangeAspect="1"/>
          </p:cNvPicPr>
          <p:nvPr/>
        </p:nvPicPr>
        <p:blipFill>
          <a:blip r:embed="rId5"/>
          <a:stretch>
            <a:fillRect/>
          </a:stretch>
        </p:blipFill>
        <p:spPr>
          <a:xfrm>
            <a:off x="431467" y="2168077"/>
            <a:ext cx="2379916" cy="1580820"/>
          </a:xfrm>
          <a:prstGeom prst="rect">
            <a:avLst/>
          </a:prstGeom>
        </p:spPr>
      </p:pic>
      <p:pic>
        <p:nvPicPr>
          <p:cNvPr id="27" name="Picture 26">
            <a:extLst>
              <a:ext uri="{FF2B5EF4-FFF2-40B4-BE49-F238E27FC236}">
                <a16:creationId xmlns:a16="http://schemas.microsoft.com/office/drawing/2014/main" id="{622E6FB5-9758-BD45-8495-D6A8C4D9812B}"/>
              </a:ext>
            </a:extLst>
          </p:cNvPr>
          <p:cNvPicPr>
            <a:picLocks noChangeAspect="1"/>
          </p:cNvPicPr>
          <p:nvPr/>
        </p:nvPicPr>
        <p:blipFill>
          <a:blip r:embed="rId6"/>
          <a:stretch>
            <a:fillRect/>
          </a:stretch>
        </p:blipFill>
        <p:spPr>
          <a:xfrm>
            <a:off x="492102" y="4069722"/>
            <a:ext cx="2258646" cy="2258646"/>
          </a:xfrm>
          <a:prstGeom prst="rect">
            <a:avLst/>
          </a:prstGeom>
        </p:spPr>
      </p:pic>
      <p:pic>
        <p:nvPicPr>
          <p:cNvPr id="28" name="Picture 27">
            <a:extLst>
              <a:ext uri="{FF2B5EF4-FFF2-40B4-BE49-F238E27FC236}">
                <a16:creationId xmlns:a16="http://schemas.microsoft.com/office/drawing/2014/main" id="{AAD3A13B-7085-7B44-A2D8-5202FBFACE90}"/>
              </a:ext>
            </a:extLst>
          </p:cNvPr>
          <p:cNvPicPr>
            <a:picLocks noChangeAspect="1"/>
          </p:cNvPicPr>
          <p:nvPr/>
        </p:nvPicPr>
        <p:blipFill>
          <a:blip r:embed="rId7"/>
          <a:stretch>
            <a:fillRect/>
          </a:stretch>
        </p:blipFill>
        <p:spPr>
          <a:xfrm>
            <a:off x="6381058" y="4046146"/>
            <a:ext cx="2344740" cy="2106292"/>
          </a:xfrm>
          <a:prstGeom prst="rect">
            <a:avLst/>
          </a:prstGeom>
        </p:spPr>
      </p:pic>
      <p:pic>
        <p:nvPicPr>
          <p:cNvPr id="7" name="Picture 6">
            <a:extLst>
              <a:ext uri="{FF2B5EF4-FFF2-40B4-BE49-F238E27FC236}">
                <a16:creationId xmlns:a16="http://schemas.microsoft.com/office/drawing/2014/main" id="{E23F68DB-37C9-5B4D-99C8-67B07818FF75}"/>
              </a:ext>
            </a:extLst>
          </p:cNvPr>
          <p:cNvPicPr>
            <a:picLocks noChangeAspect="1"/>
          </p:cNvPicPr>
          <p:nvPr/>
        </p:nvPicPr>
        <p:blipFill>
          <a:blip r:embed="rId8"/>
          <a:stretch>
            <a:fillRect/>
          </a:stretch>
        </p:blipFill>
        <p:spPr>
          <a:xfrm>
            <a:off x="3490173" y="2168077"/>
            <a:ext cx="2379916" cy="1580820"/>
          </a:xfrm>
          <a:prstGeom prst="rect">
            <a:avLst/>
          </a:prstGeom>
        </p:spPr>
      </p:pic>
      <p:pic>
        <p:nvPicPr>
          <p:cNvPr id="8" name="Picture 7">
            <a:extLst>
              <a:ext uri="{FF2B5EF4-FFF2-40B4-BE49-F238E27FC236}">
                <a16:creationId xmlns:a16="http://schemas.microsoft.com/office/drawing/2014/main" id="{E7A1B1BC-F932-9445-A572-2188BD54E7EB}"/>
              </a:ext>
            </a:extLst>
          </p:cNvPr>
          <p:cNvPicPr>
            <a:picLocks noChangeAspect="1"/>
          </p:cNvPicPr>
          <p:nvPr/>
        </p:nvPicPr>
        <p:blipFill>
          <a:blip r:embed="rId9"/>
          <a:stretch>
            <a:fillRect/>
          </a:stretch>
        </p:blipFill>
        <p:spPr>
          <a:xfrm>
            <a:off x="3550808" y="4126316"/>
            <a:ext cx="2258645" cy="2065598"/>
          </a:xfrm>
          <a:prstGeom prst="rect">
            <a:avLst/>
          </a:prstGeom>
        </p:spPr>
      </p:pic>
      <p:sp>
        <p:nvSpPr>
          <p:cNvPr id="9" name="Rectangle 8">
            <a:extLst>
              <a:ext uri="{FF2B5EF4-FFF2-40B4-BE49-F238E27FC236}">
                <a16:creationId xmlns:a16="http://schemas.microsoft.com/office/drawing/2014/main" id="{10FDF0CA-B20B-4BE9-BBD2-EE793219D3F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Tree>
    <p:extLst>
      <p:ext uri="{BB962C8B-B14F-4D97-AF65-F5344CB8AC3E}">
        <p14:creationId xmlns:p14="http://schemas.microsoft.com/office/powerpoint/2010/main" val="1569168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36</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36</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NACIONES UNIDAS</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logos-download.com/wp-content/uploads/2016/07/U...">
            <a:extLst>
              <a:ext uri="{FF2B5EF4-FFF2-40B4-BE49-F238E27FC236}">
                <a16:creationId xmlns:a16="http://schemas.microsoft.com/office/drawing/2014/main" id="{7415C628-D0CB-4F28-AF88-471BEFA80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3" y="5299256"/>
            <a:ext cx="1285665" cy="10907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60D0148-8797-458B-ABBC-8D41505E7BB2}"/>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9" name="Content Placeholder 1">
            <a:extLst>
              <a:ext uri="{FF2B5EF4-FFF2-40B4-BE49-F238E27FC236}">
                <a16:creationId xmlns:a16="http://schemas.microsoft.com/office/drawing/2014/main" id="{9862464D-8B1B-4FD5-AEAC-0662CE90FB58}"/>
              </a:ext>
            </a:extLst>
          </p:cNvPr>
          <p:cNvSpPr txBox="1">
            <a:spLocks/>
          </p:cNvSpPr>
          <p:nvPr/>
        </p:nvSpPr>
        <p:spPr>
          <a:xfrm>
            <a:off x="189992" y="928766"/>
            <a:ext cx="8846058" cy="523529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s-ES" sz="2300" dirty="0"/>
              <a:t>Grupo Intergubernamental de Expertos en Ciberdelincuencia de la ONU (IEG) - </a:t>
            </a:r>
            <a:r>
              <a:rPr lang="es-ES" sz="2300" dirty="0" err="1"/>
              <a:t>est</a:t>
            </a:r>
            <a:r>
              <a:rPr lang="es-ES" sz="2300" dirty="0"/>
              <a:t>. 2010</a:t>
            </a:r>
          </a:p>
          <a:p>
            <a:pPr marL="400050" lvl="1" indent="0" eaLnBrk="1" hangingPunct="1">
              <a:buNone/>
            </a:pPr>
            <a:r>
              <a:rPr lang="es-ES" sz="2300" dirty="0">
                <a:effectLst/>
                <a:latin typeface="Calibri" panose="020F0502020204030204" pitchFamily="34" charset="0"/>
              </a:rPr>
              <a:t>“realizar un estudio exhaustivo del problema de la ciberdelincuencia y de las respuestas a esta por parte de los Estados miembros, la comunidad internacional y el sector privado, en particular el intercambio de información sobre legislación nacional, mejores prácticas, asistencia técnica y cooperación internacional, con el fin de examinar las opciones para reforzar las respuestas jurídicas o de otro tipo, nacionales e internacionales, a la ciberdelincuencia, y proponer otras nuevas”</a:t>
            </a:r>
          </a:p>
          <a:p>
            <a:pPr marL="0" indent="0" eaLnBrk="1" hangingPunct="1">
              <a:buFont typeface="Arial" panose="020B0604020202020204" pitchFamily="34" charset="0"/>
              <a:buNone/>
            </a:pPr>
            <a:r>
              <a:rPr lang="es-ES" sz="2300" dirty="0"/>
              <a:t>Programa Mundial contra el Delito Cibernético de la UNODC</a:t>
            </a:r>
          </a:p>
          <a:p>
            <a:pPr eaLnBrk="1" hangingPunct="1"/>
            <a:r>
              <a:rPr lang="es-ES" altLang="sr-Latn-RS" sz="2300" dirty="0">
                <a:latin typeface="Calibri" panose="020F0502020204030204" pitchFamily="34" charset="0"/>
              </a:rPr>
              <a:t>Responder con flexibilidad a las necesidades de los países en desarrollo</a:t>
            </a:r>
          </a:p>
          <a:p>
            <a:pPr eaLnBrk="1" hangingPunct="1"/>
            <a:r>
              <a:rPr lang="es-ES" altLang="sr-Latn-RS" sz="2300" dirty="0">
                <a:latin typeface="Calibri" panose="020F0502020204030204" pitchFamily="34" charset="0"/>
              </a:rPr>
              <a:t>Mayor eficiencia y eficacia</a:t>
            </a:r>
          </a:p>
        </p:txBody>
      </p:sp>
      <p:sp>
        <p:nvSpPr>
          <p:cNvPr id="16" name="TextBox 15">
            <a:extLst>
              <a:ext uri="{FF2B5EF4-FFF2-40B4-BE49-F238E27FC236}">
                <a16:creationId xmlns:a16="http://schemas.microsoft.com/office/drawing/2014/main" id="{6F8A8EAD-F300-4A85-8D4E-6ADA3B6D2B03}"/>
              </a:ext>
            </a:extLst>
          </p:cNvPr>
          <p:cNvSpPr txBox="1"/>
          <p:nvPr/>
        </p:nvSpPr>
        <p:spPr>
          <a:xfrm>
            <a:off x="-36512" y="6228020"/>
            <a:ext cx="7987040" cy="369332"/>
          </a:xfrm>
          <a:prstGeom prst="rect">
            <a:avLst/>
          </a:prstGeom>
          <a:noFill/>
        </p:spPr>
        <p:txBody>
          <a:bodyPr wrap="square">
            <a:spAutoFit/>
          </a:bodyPr>
          <a:lstStyle/>
          <a:p>
            <a:pPr marL="0" lvl="0" indent="0">
              <a:buFont typeface="Wingdings" panose="05000000000000000000" pitchFamily="2" charset="2"/>
              <a:buNone/>
            </a:pPr>
            <a:r>
              <a:rPr lang="es-ES" sz="1800" u="sng" dirty="0">
                <a:solidFill>
                  <a:srgbClr val="0000FF"/>
                </a:solidFill>
                <a:effectLst/>
                <a:latin typeface="Calibri" panose="020F0502020204030204" pitchFamily="34" charset="0"/>
                <a:hlinkClick r:id="rId5"/>
              </a:rPr>
              <a:t>https://www.unodc.org/unodc/en/cybercrime/global-programme-cybercrime.html</a:t>
            </a:r>
            <a:endParaRPr lang="es-ES" sz="1800" u="sng" dirty="0">
              <a:solidFill>
                <a:srgbClr val="0000FF"/>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7496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37</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37</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n-US" sz="2800" dirty="0">
                <a:latin typeface="Verdana" panose="020B0604030504040204" pitchFamily="34" charset="0"/>
              </a:rPr>
              <a:t>Asamblea General de las Naciones Unidas</a:t>
            </a:r>
            <a:endParaRPr lang="es-ES" sz="2800" dirty="0">
              <a:latin typeface="Verdana" panose="020B0604030504040204" pitchFamily="34" charset="0"/>
              <a:ea typeface="Verdana" panose="020B0604030504040204" pitchFamily="34" charset="0"/>
            </a:endParaRP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1FCE5F71-B62F-4840-AD46-7690CB1F70D4}"/>
              </a:ext>
            </a:extLst>
          </p:cNvPr>
          <p:cNvSpPr/>
          <p:nvPr/>
        </p:nvSpPr>
        <p:spPr>
          <a:xfrm>
            <a:off x="88522" y="1085294"/>
            <a:ext cx="8933934" cy="4647426"/>
          </a:xfrm>
          <a:prstGeom prst="rect">
            <a:avLst/>
          </a:prstGeom>
        </p:spPr>
        <p:txBody>
          <a:bodyPr wrap="square">
            <a:spAutoFit/>
          </a:bodyPr>
          <a:lstStyle/>
          <a:p>
            <a:pPr eaLnBrk="1" hangingPunct="1"/>
            <a:r>
              <a:rPr lang="es-ES" altLang="en-US" sz="3200" dirty="0"/>
              <a:t>Resoluciones sobre la lucha contra la utilización de las tecnologías de la información con fines delictivos (Resoluciones 55/63 y 56/121): </a:t>
            </a:r>
            <a:endParaRPr lang="es-ES" altLang="en-US" sz="3200" dirty="0">
              <a:ea typeface="MS PGothic" panose="020B0600070205080204" pitchFamily="34" charset="-128"/>
            </a:endParaRPr>
          </a:p>
          <a:p>
            <a:pPr marL="342900" indent="-342900" eaLnBrk="1" hangingPunct="1">
              <a:buFont typeface="Arial" panose="020B0604020202020204" pitchFamily="34" charset="0"/>
              <a:buChar char="•"/>
            </a:pPr>
            <a:r>
              <a:rPr lang="es-ES" altLang="en-US" sz="2800" dirty="0"/>
              <a:t>Necesidad de que cada Estado adopte una ley adecuada sobre ciberdelincuencia, para eliminar los </a:t>
            </a:r>
            <a:r>
              <a:rPr lang="es-ES" altLang="en-US" sz="2800" i="1" dirty="0"/>
              <a:t>refugios seguros</a:t>
            </a:r>
          </a:p>
          <a:p>
            <a:pPr marL="342900" indent="-342900" eaLnBrk="1" hangingPunct="1">
              <a:buFont typeface="Arial" panose="020B0604020202020204" pitchFamily="34" charset="0"/>
              <a:buChar char="•"/>
            </a:pPr>
            <a:r>
              <a:rPr lang="es-ES" altLang="en-US" sz="2800" dirty="0"/>
              <a:t>Necesidad de intercambio de información, cooperación y coordinación entre todos los Estados relacionados con alguna investigación penal concreta sobre casos internacionales de uso indebido de las tecnologías de la información.</a:t>
            </a:r>
          </a:p>
          <a:p>
            <a:pPr lvl="1"/>
            <a:endParaRPr lang="es-ES" sz="3200" dirty="0"/>
          </a:p>
        </p:txBody>
      </p:sp>
      <p:pic>
        <p:nvPicPr>
          <p:cNvPr id="5" name="Picture 4">
            <a:extLst>
              <a:ext uri="{FF2B5EF4-FFF2-40B4-BE49-F238E27FC236}">
                <a16:creationId xmlns:a16="http://schemas.microsoft.com/office/drawing/2014/main" id="{4CD58A2B-12F1-204C-9E9D-A9BAC29904D5}"/>
              </a:ext>
            </a:extLst>
          </p:cNvPr>
          <p:cNvPicPr>
            <a:picLocks noChangeAspect="1"/>
          </p:cNvPicPr>
          <p:nvPr/>
        </p:nvPicPr>
        <p:blipFill>
          <a:blip r:embed="rId4"/>
          <a:stretch>
            <a:fillRect/>
          </a:stretch>
        </p:blipFill>
        <p:spPr>
          <a:xfrm>
            <a:off x="6888856" y="5658997"/>
            <a:ext cx="2133600" cy="784476"/>
          </a:xfrm>
          <a:prstGeom prst="rect">
            <a:avLst/>
          </a:prstGeom>
        </p:spPr>
      </p:pic>
      <p:sp>
        <p:nvSpPr>
          <p:cNvPr id="6" name="Rectangle 5">
            <a:extLst>
              <a:ext uri="{FF2B5EF4-FFF2-40B4-BE49-F238E27FC236}">
                <a16:creationId xmlns:a16="http://schemas.microsoft.com/office/drawing/2014/main" id="{77BF08AE-84F8-4F7D-817A-5889FBA34340}"/>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6" name="TextBox 15">
            <a:extLst>
              <a:ext uri="{FF2B5EF4-FFF2-40B4-BE49-F238E27FC236}">
                <a16:creationId xmlns:a16="http://schemas.microsoft.com/office/drawing/2014/main" id="{86E86C30-1AE3-45B1-BBD9-4AD829B73096}"/>
              </a:ext>
            </a:extLst>
          </p:cNvPr>
          <p:cNvSpPr txBox="1"/>
          <p:nvPr/>
        </p:nvSpPr>
        <p:spPr>
          <a:xfrm>
            <a:off x="0" y="6162280"/>
            <a:ext cx="6287640" cy="369332"/>
          </a:xfrm>
          <a:prstGeom prst="rect">
            <a:avLst/>
          </a:prstGeom>
          <a:noFill/>
        </p:spPr>
        <p:txBody>
          <a:bodyPr wrap="square">
            <a:spAutoFit/>
          </a:bodyPr>
          <a:lstStyle/>
          <a:p>
            <a:r>
              <a:rPr lang="es-ES" dirty="0">
                <a:hlinkClick r:id="rId5"/>
              </a:rPr>
              <a:t>https://www.un.org/press/en/2000/20001204.ga9842.doc.html</a:t>
            </a:r>
            <a:r>
              <a:rPr lang="es-ES"/>
              <a:t> </a:t>
            </a:r>
          </a:p>
        </p:txBody>
      </p:sp>
    </p:spTree>
    <p:extLst>
      <p:ext uri="{BB962C8B-B14F-4D97-AF65-F5344CB8AC3E}">
        <p14:creationId xmlns:p14="http://schemas.microsoft.com/office/powerpoint/2010/main" val="864112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38</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38</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INTERPOL</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7FA81925-418B-D44C-9255-2AEBBFBC0ADA}"/>
              </a:ext>
            </a:extLst>
          </p:cNvPr>
          <p:cNvSpPr/>
          <p:nvPr/>
        </p:nvSpPr>
        <p:spPr>
          <a:xfrm>
            <a:off x="121544" y="1018017"/>
            <a:ext cx="8900912" cy="5047536"/>
          </a:xfrm>
          <a:prstGeom prst="rect">
            <a:avLst/>
          </a:prstGeom>
        </p:spPr>
        <p:txBody>
          <a:bodyPr wrap="square">
            <a:spAutoFit/>
          </a:bodyPr>
          <a:lstStyle/>
          <a:p>
            <a:r>
              <a:rPr lang="es-ES" sz="2300" dirty="0"/>
              <a:t>194 miembros (en 2020)</a:t>
            </a:r>
          </a:p>
          <a:p>
            <a:r>
              <a:rPr lang="es-ES" sz="2300" dirty="0"/>
              <a:t>Fuerzas del orden de todo el mundo</a:t>
            </a:r>
          </a:p>
          <a:p>
            <a:endParaRPr lang="es-ES" sz="2300" dirty="0"/>
          </a:p>
          <a:p>
            <a:r>
              <a:rPr lang="es-ES" sz="2300" dirty="0"/>
              <a:t>Objetivo</a:t>
            </a:r>
          </a:p>
          <a:p>
            <a:pPr marL="800100" lvl="1" indent="-342900">
              <a:buFont typeface="Arial" panose="020B0604020202020204" pitchFamily="34" charset="0"/>
              <a:buChar char="•"/>
            </a:pPr>
            <a:r>
              <a:rPr lang="es-ES" sz="2300" dirty="0"/>
              <a:t>mejorar y facilitar la cooperación policial internacional</a:t>
            </a:r>
          </a:p>
          <a:p>
            <a:pPr marL="800100" lvl="1" indent="-342900">
              <a:buFont typeface="Arial" panose="020B0604020202020204" pitchFamily="34" charset="0"/>
              <a:buChar char="•"/>
            </a:pPr>
            <a:r>
              <a:rPr lang="es-ES" sz="2300" dirty="0"/>
              <a:t>organizar un sistema mundial de comunicación policial </a:t>
            </a:r>
          </a:p>
          <a:p>
            <a:pPr marL="800100" lvl="1" indent="-342900">
              <a:buFont typeface="Arial" panose="020B0604020202020204" pitchFamily="34" charset="0"/>
              <a:buChar char="•"/>
            </a:pPr>
            <a:r>
              <a:rPr lang="es-ES" sz="2300" dirty="0"/>
              <a:t>desarrollar bases de datos específicas y análisis de información policial</a:t>
            </a:r>
          </a:p>
          <a:p>
            <a:endParaRPr lang="es-ES" sz="2300" dirty="0"/>
          </a:p>
          <a:p>
            <a:pPr eaLnBrk="1" fontAlgn="auto" hangingPunct="1">
              <a:spcAft>
                <a:spcPts val="0"/>
              </a:spcAft>
              <a:defRPr/>
            </a:pPr>
            <a:r>
              <a:rPr lang="es-ES" altLang="en-US" sz="2300" dirty="0"/>
              <a:t>Uno de los tres programas de INTERPOL sobre delincuencia</a:t>
            </a:r>
          </a:p>
          <a:p>
            <a:pPr marL="457200" indent="-457200" eaLnBrk="1" fontAlgn="auto" hangingPunct="1">
              <a:spcAft>
                <a:spcPts val="0"/>
              </a:spcAft>
              <a:buFont typeface="Arial" panose="020B0604020202020204" pitchFamily="34" charset="0"/>
              <a:buChar char="•"/>
              <a:defRPr/>
            </a:pPr>
            <a:r>
              <a:rPr lang="es-ES" altLang="en-US" sz="2300" dirty="0"/>
              <a:t>Enfoque en la cibercriminalidad, con énfasis en la red oscura y las criptomonedas, en particular las pruebas digitales, los dominios maliciosos, el ransomware, los malware para la obtención de datos, las redes zombi y el criptosecuestro, entre otros.</a:t>
            </a:r>
            <a:endParaRPr lang="es-ES" sz="2300" dirty="0"/>
          </a:p>
        </p:txBody>
      </p:sp>
      <p:sp>
        <p:nvSpPr>
          <p:cNvPr id="6" name="Rectangle 5">
            <a:extLst>
              <a:ext uri="{FF2B5EF4-FFF2-40B4-BE49-F238E27FC236}">
                <a16:creationId xmlns:a16="http://schemas.microsoft.com/office/drawing/2014/main" id="{524B6456-681F-2F44-A01A-AD3514E81BD2}"/>
              </a:ext>
            </a:extLst>
          </p:cNvPr>
          <p:cNvSpPr/>
          <p:nvPr/>
        </p:nvSpPr>
        <p:spPr>
          <a:xfrm>
            <a:off x="9615351" y="1412776"/>
            <a:ext cx="4880433" cy="3416320"/>
          </a:xfrm>
          <a:prstGeom prst="rect">
            <a:avLst/>
          </a:prstGeom>
        </p:spPr>
        <p:txBody>
          <a:bodyPr wrap="square">
            <a:spAutoFit/>
          </a:bodyPr>
          <a:lstStyle/>
          <a:p>
            <a:pPr marL="342900" indent="-342900">
              <a:buFont typeface="Wingdings" pitchFamily="2" charset="2"/>
              <a:buChar char="ü"/>
            </a:pPr>
            <a:r>
              <a:rPr lang="es-ES" sz="2400" b="1" dirty="0"/>
              <a:t>Objetivo</a:t>
            </a:r>
            <a:r>
              <a:rPr lang="es-ES" sz="2400" dirty="0"/>
              <a:t>:</a:t>
            </a:r>
          </a:p>
          <a:p>
            <a:pPr marL="800100" lvl="1" indent="-342900">
              <a:buFont typeface="Arial" panose="020B0604020202020204" pitchFamily="34" charset="0"/>
              <a:buChar char="•"/>
            </a:pPr>
            <a:r>
              <a:rPr lang="es-ES" sz="2400" dirty="0"/>
              <a:t>mejorar y facilitar la cooperación policial internacional</a:t>
            </a:r>
          </a:p>
          <a:p>
            <a:pPr marL="800100" lvl="1" indent="-342900">
              <a:buFont typeface="Arial" panose="020B0604020202020204" pitchFamily="34" charset="0"/>
              <a:buChar char="•"/>
            </a:pPr>
            <a:r>
              <a:rPr lang="es-ES" sz="2400" dirty="0"/>
              <a:t>organizar un sistema mundial de comunicación policial </a:t>
            </a:r>
          </a:p>
          <a:p>
            <a:pPr marL="800100" lvl="1" indent="-342900">
              <a:buFont typeface="Arial" panose="020B0604020202020204" pitchFamily="34" charset="0"/>
              <a:buChar char="•"/>
            </a:pPr>
            <a:r>
              <a:rPr lang="es-ES" sz="2400" dirty="0"/>
              <a:t>desarrollar bases de datos específicas y análisis de información policial</a:t>
            </a:r>
          </a:p>
        </p:txBody>
      </p:sp>
      <p:pic>
        <p:nvPicPr>
          <p:cNvPr id="7" name="Picture 6">
            <a:extLst>
              <a:ext uri="{FF2B5EF4-FFF2-40B4-BE49-F238E27FC236}">
                <a16:creationId xmlns:a16="http://schemas.microsoft.com/office/drawing/2014/main" id="{B6FE6FEC-CDC3-EE40-929E-90B31C914D37}"/>
              </a:ext>
            </a:extLst>
          </p:cNvPr>
          <p:cNvPicPr>
            <a:picLocks noChangeAspect="1"/>
          </p:cNvPicPr>
          <p:nvPr/>
        </p:nvPicPr>
        <p:blipFill>
          <a:blip r:embed="rId4"/>
          <a:stretch>
            <a:fillRect/>
          </a:stretch>
        </p:blipFill>
        <p:spPr>
          <a:xfrm>
            <a:off x="7680775" y="963112"/>
            <a:ext cx="1341681" cy="921587"/>
          </a:xfrm>
          <a:prstGeom prst="rect">
            <a:avLst/>
          </a:prstGeom>
        </p:spPr>
      </p:pic>
      <p:sp>
        <p:nvSpPr>
          <p:cNvPr id="8" name="Rectangle 7">
            <a:extLst>
              <a:ext uri="{FF2B5EF4-FFF2-40B4-BE49-F238E27FC236}">
                <a16:creationId xmlns:a16="http://schemas.microsoft.com/office/drawing/2014/main" id="{85701227-5DE0-46B0-97BF-FABBE5AD5341}"/>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6" name="TextBox 15">
            <a:extLst>
              <a:ext uri="{FF2B5EF4-FFF2-40B4-BE49-F238E27FC236}">
                <a16:creationId xmlns:a16="http://schemas.microsoft.com/office/drawing/2014/main" id="{3B78DA13-E6F2-4E08-BB57-8393753C7713}"/>
              </a:ext>
            </a:extLst>
          </p:cNvPr>
          <p:cNvSpPr txBox="1"/>
          <p:nvPr/>
        </p:nvSpPr>
        <p:spPr>
          <a:xfrm>
            <a:off x="23754" y="6277906"/>
            <a:ext cx="7252138" cy="319446"/>
          </a:xfrm>
          <a:prstGeom prst="rect">
            <a:avLst/>
          </a:prstGeom>
          <a:noFill/>
        </p:spPr>
        <p:txBody>
          <a:bodyPr wrap="square">
            <a:spAutoFit/>
          </a:bodyPr>
          <a:lstStyle/>
          <a:p>
            <a:pPr marL="0" indent="0" eaLnBrk="1" hangingPunct="1">
              <a:lnSpc>
                <a:spcPct val="80000"/>
              </a:lnSpc>
              <a:buNone/>
            </a:pPr>
            <a:r>
              <a:rPr lang="es-ES" dirty="0">
                <a:hlinkClick r:id="rId5"/>
              </a:rPr>
              <a:t>https://www.interpol.int/es/Delitos/Ciberdelincuencia</a:t>
            </a:r>
            <a:r>
              <a:rPr lang="es-ES"/>
              <a:t> </a:t>
            </a:r>
          </a:p>
        </p:txBody>
      </p:sp>
    </p:spTree>
    <p:extLst>
      <p:ext uri="{BB962C8B-B14F-4D97-AF65-F5344CB8AC3E}">
        <p14:creationId xmlns:p14="http://schemas.microsoft.com/office/powerpoint/2010/main" val="2050124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39</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39</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Unión Europea</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CA5F1098-6BC9-F149-A8C7-19F6CA26897B}"/>
              </a:ext>
            </a:extLst>
          </p:cNvPr>
          <p:cNvPicPr>
            <a:picLocks noChangeAspect="1"/>
          </p:cNvPicPr>
          <p:nvPr/>
        </p:nvPicPr>
        <p:blipFill>
          <a:blip r:embed="rId4"/>
          <a:stretch>
            <a:fillRect/>
          </a:stretch>
        </p:blipFill>
        <p:spPr>
          <a:xfrm>
            <a:off x="6516216" y="5056490"/>
            <a:ext cx="2506240" cy="1412914"/>
          </a:xfrm>
          <a:prstGeom prst="rect">
            <a:avLst/>
          </a:prstGeom>
        </p:spPr>
      </p:pic>
      <p:sp>
        <p:nvSpPr>
          <p:cNvPr id="8" name="Rectangle 7">
            <a:extLst>
              <a:ext uri="{FF2B5EF4-FFF2-40B4-BE49-F238E27FC236}">
                <a16:creationId xmlns:a16="http://schemas.microsoft.com/office/drawing/2014/main" id="{49067721-6A61-4AD0-A591-955F18B6EECD}"/>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9" name="Content Placeholder 1">
            <a:extLst>
              <a:ext uri="{FF2B5EF4-FFF2-40B4-BE49-F238E27FC236}">
                <a16:creationId xmlns:a16="http://schemas.microsoft.com/office/drawing/2014/main" id="{FA148ADD-5604-49B1-8940-F8255D65E771}"/>
              </a:ext>
            </a:extLst>
          </p:cNvPr>
          <p:cNvSpPr txBox="1">
            <a:spLocks/>
          </p:cNvSpPr>
          <p:nvPr/>
        </p:nvSpPr>
        <p:spPr>
          <a:xfrm>
            <a:off x="121545" y="980729"/>
            <a:ext cx="9022456" cy="5184576"/>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s-ES" altLang="sr-Latn-RS" sz="2300" dirty="0"/>
              <a:t>Creación de política sobre -</a:t>
            </a:r>
          </a:p>
          <a:p>
            <a:pPr eaLnBrk="1" hangingPunct="1"/>
            <a:r>
              <a:rPr lang="es-ES" altLang="sr-Latn-RS" sz="2300" dirty="0">
                <a:latin typeface="Calibri" panose="020F0502020204030204" pitchFamily="34" charset="0"/>
              </a:rPr>
              <a:t>Pruebas electrónicas, cifrado, fraude de pagos no monetarios, abuso sexual de menores</a:t>
            </a:r>
          </a:p>
          <a:p>
            <a:pPr marL="0" indent="0" eaLnBrk="1" hangingPunct="1">
              <a:buNone/>
            </a:pPr>
            <a:r>
              <a:rPr lang="es-ES" altLang="sr-Latn-RS" sz="2300" dirty="0">
                <a:latin typeface="Calibri" panose="020F0502020204030204" pitchFamily="34" charset="0"/>
              </a:rPr>
              <a:t>Medidas sobre – </a:t>
            </a:r>
          </a:p>
          <a:p>
            <a:pPr eaLnBrk="1" hangingPunct="1"/>
            <a:r>
              <a:rPr lang="es-ES" altLang="sr-Latn-RS" sz="2300" dirty="0">
                <a:latin typeface="Calibri" panose="020F0502020204030204" pitchFamily="34" charset="0"/>
              </a:rPr>
              <a:t>Ley</a:t>
            </a:r>
          </a:p>
          <a:p>
            <a:pPr lvl="1" eaLnBrk="1" hangingPunct="1"/>
            <a:r>
              <a:rPr lang="es-ES" altLang="sr-Latn-RS" sz="2300" dirty="0">
                <a:latin typeface="Calibri" panose="020F0502020204030204" pitchFamily="34" charset="0"/>
              </a:rPr>
              <a:t>Seguimiento y actualización de la legislación de la UE sobre ciberdelincuencia</a:t>
            </a:r>
          </a:p>
          <a:p>
            <a:pPr lvl="1" eaLnBrk="1" hangingPunct="1"/>
            <a:r>
              <a:rPr lang="es-ES" altLang="sr-Latn-RS" sz="2300" dirty="0">
                <a:latin typeface="Calibri" panose="020F0502020204030204" pitchFamily="34" charset="0"/>
              </a:rPr>
              <a:t>Creación de directivas</a:t>
            </a:r>
          </a:p>
          <a:p>
            <a:pPr eaLnBrk="1" hangingPunct="1"/>
            <a:r>
              <a:rPr lang="es-ES" altLang="sr-Latn-RS" sz="2300" dirty="0">
                <a:latin typeface="Calibri" panose="020F0502020204030204" pitchFamily="34" charset="0"/>
              </a:rPr>
              <a:t>Coordinación</a:t>
            </a:r>
          </a:p>
          <a:p>
            <a:pPr lvl="1" eaLnBrk="1" hangingPunct="1"/>
            <a:r>
              <a:rPr lang="es-ES" altLang="sr-Latn-RS" sz="2300" dirty="0">
                <a:latin typeface="Calibri" panose="020F0502020204030204" pitchFamily="34" charset="0"/>
              </a:rPr>
              <a:t>Apoyo a organismos</a:t>
            </a:r>
          </a:p>
          <a:p>
            <a:pPr lvl="1" eaLnBrk="1" hangingPunct="1"/>
            <a:r>
              <a:rPr lang="es-ES" altLang="sr-Latn-RS" sz="2300" dirty="0">
                <a:latin typeface="Calibri" panose="020F0502020204030204" pitchFamily="34" charset="0"/>
              </a:rPr>
              <a:t>Centro Europeo de Ciberdelincuencia</a:t>
            </a:r>
          </a:p>
          <a:p>
            <a:pPr lvl="1" eaLnBrk="1" hangingPunct="1"/>
            <a:r>
              <a:rPr lang="es-ES" altLang="sr-Latn-RS" sz="2300" dirty="0">
                <a:latin typeface="Calibri" panose="020F0502020204030204" pitchFamily="34" charset="0"/>
              </a:rPr>
              <a:t>WeProtect</a:t>
            </a:r>
          </a:p>
          <a:p>
            <a:pPr lvl="1" eaLnBrk="1" hangingPunct="1"/>
            <a:r>
              <a:rPr lang="es-ES" altLang="sr-Latn-RS" sz="2300" dirty="0">
                <a:latin typeface="Calibri" panose="020F0502020204030204" pitchFamily="34" charset="0"/>
              </a:rPr>
              <a:t>Grupo de Trabajo de Seguridad Pública</a:t>
            </a:r>
          </a:p>
        </p:txBody>
      </p:sp>
      <p:sp>
        <p:nvSpPr>
          <p:cNvPr id="16" name="TextBox 15">
            <a:extLst>
              <a:ext uri="{FF2B5EF4-FFF2-40B4-BE49-F238E27FC236}">
                <a16:creationId xmlns:a16="http://schemas.microsoft.com/office/drawing/2014/main" id="{0BA9BBE0-8814-4084-A5DC-7FD0DD658D3E}"/>
              </a:ext>
            </a:extLst>
          </p:cNvPr>
          <p:cNvSpPr txBox="1"/>
          <p:nvPr/>
        </p:nvSpPr>
        <p:spPr>
          <a:xfrm>
            <a:off x="0" y="6175012"/>
            <a:ext cx="6857976" cy="369332"/>
          </a:xfrm>
          <a:prstGeom prst="rect">
            <a:avLst/>
          </a:prstGeom>
          <a:noFill/>
        </p:spPr>
        <p:txBody>
          <a:bodyPr wrap="square">
            <a:spAutoFit/>
          </a:bodyPr>
          <a:lstStyle/>
          <a:p>
            <a:pPr algn="l"/>
            <a:r>
              <a:rPr lang="es-ES" sz="1800" u="sng" dirty="0">
                <a:solidFill>
                  <a:srgbClr val="0000FF"/>
                </a:solidFill>
                <a:effectLst/>
                <a:latin typeface="Calibri" panose="020F0502020204030204" pitchFamily="34" charset="0"/>
                <a:hlinkClick r:id="rId5"/>
              </a:rPr>
              <a:t>https://ec.europa.eu/home-affairs/what-we-do/policies/cybercrime_en</a:t>
            </a:r>
            <a:endParaRPr lang="es-ES"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11890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Objetivos de la sesión</a:t>
            </a:r>
            <a:endParaRPr lang="es-ES" sz="2000" dirty="0">
              <a:solidFill>
                <a:schemeClr val="bg1"/>
              </a:solidFill>
              <a:latin typeface="Verdana" charset="0"/>
              <a:cs typeface="Verdana" charset="0"/>
            </a:endParaRP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1"/>
          </p:nvPr>
        </p:nvSpPr>
        <p:spPr>
          <a:xfrm>
            <a:off x="323528" y="1340767"/>
            <a:ext cx="8712522" cy="5240233"/>
          </a:xfrm>
        </p:spPr>
        <p:txBody>
          <a:bodyPr>
            <a:normAutofit lnSpcReduction="10000"/>
          </a:bodyPr>
          <a:lstStyle/>
          <a:p>
            <a:pPr marL="0" indent="0">
              <a:buNone/>
            </a:pPr>
            <a:r>
              <a:rPr lang="es-ES"/>
              <a:t>Al final de la lección los alumnos podrán:</a:t>
            </a:r>
          </a:p>
          <a:p>
            <a:r>
              <a:rPr lang="es-ES" altLang="sr-Latn-RS" sz="2800" dirty="0"/>
              <a:t>Identificar los diferentes tipos de ciberdelincuencia y su impacto</a:t>
            </a:r>
          </a:p>
          <a:p>
            <a:r>
              <a:rPr lang="es-ES" altLang="sr-Latn-RS" sz="2800" dirty="0"/>
              <a:t>Enumerar las amenazas, tendencias y herramientas de la ciberdelincuencia y las respuestas al fenómeno</a:t>
            </a:r>
          </a:p>
          <a:p>
            <a:r>
              <a:rPr lang="es-ES" altLang="sr-Latn-RS" sz="2800" dirty="0"/>
              <a:t>Explicar los conceptos de ciberdelincuencia que se consideran tipos de delito en la mayoría de las legislaciones y normas internacionales</a:t>
            </a:r>
          </a:p>
          <a:p>
            <a:r>
              <a:rPr lang="es-ES" altLang="sr-Latn-RS" sz="2800" dirty="0"/>
              <a:t>Analizar las necesidades y las ventajas de la armonización entre la legislación nacional y los instrumentos internacionales, en particular el Convenio de Budapest</a:t>
            </a:r>
            <a:endParaRPr lang="es-ES" dirty="0">
              <a:ea typeface="Verdana" panose="020B0604030504040204" pitchFamily="34" charset="0"/>
            </a:endParaRPr>
          </a:p>
        </p:txBody>
      </p:sp>
    </p:spTree>
    <p:extLst>
      <p:ext uri="{BB962C8B-B14F-4D97-AF65-F5344CB8AC3E}">
        <p14:creationId xmlns:p14="http://schemas.microsoft.com/office/powerpoint/2010/main" val="543462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40</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40</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EUROPOL</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1FCE5F71-B62F-4840-AD46-7690CB1F70D4}"/>
              </a:ext>
            </a:extLst>
          </p:cNvPr>
          <p:cNvSpPr/>
          <p:nvPr/>
        </p:nvSpPr>
        <p:spPr>
          <a:xfrm>
            <a:off x="88522" y="1085294"/>
            <a:ext cx="8688926" cy="4031873"/>
          </a:xfrm>
          <a:prstGeom prst="rect">
            <a:avLst/>
          </a:prstGeom>
        </p:spPr>
        <p:txBody>
          <a:bodyPr wrap="square">
            <a:spAutoFit/>
          </a:bodyPr>
          <a:lstStyle/>
          <a:p>
            <a:r>
              <a:rPr lang="es-ES" sz="3200" dirty="0"/>
              <a:t>Papel de la Unión Europea </a:t>
            </a:r>
          </a:p>
          <a:p>
            <a:pPr marL="457200" indent="-457200">
              <a:buFont typeface="Arial" panose="020B0604020202020204" pitchFamily="34" charset="0"/>
              <a:buChar char="•"/>
            </a:pPr>
            <a:r>
              <a:rPr lang="es-ES" sz="2800" dirty="0"/>
              <a:t>Mejorar la eficacia de la cooperación entre las autoridades policiales de cada Estado miembro de la Unión Europea</a:t>
            </a:r>
          </a:p>
          <a:p>
            <a:pPr marL="457200" indent="-457200">
              <a:buFont typeface="Arial" panose="020B0604020202020204" pitchFamily="34" charset="0"/>
              <a:buChar char="•"/>
            </a:pPr>
            <a:r>
              <a:rPr lang="es-ES" sz="2800" dirty="0"/>
              <a:t>En funcionamiento desde 1999, facilita el análisis de la información delictiva compartiendo datos entre los Estados miembros </a:t>
            </a:r>
          </a:p>
          <a:p>
            <a:pPr marL="457200" indent="-457200">
              <a:buFont typeface="Arial" panose="020B0604020202020204" pitchFamily="34" charset="0"/>
              <a:buChar char="•"/>
            </a:pPr>
            <a:r>
              <a:rPr lang="es-ES" sz="2800" dirty="0"/>
              <a:t>Centro Europeo de Ciberdelincuencia, EC3 (inaugurado en enero de 2013) </a:t>
            </a:r>
          </a:p>
        </p:txBody>
      </p:sp>
      <p:pic>
        <p:nvPicPr>
          <p:cNvPr id="9" name="Picture 8">
            <a:extLst>
              <a:ext uri="{FF2B5EF4-FFF2-40B4-BE49-F238E27FC236}">
                <a16:creationId xmlns:a16="http://schemas.microsoft.com/office/drawing/2014/main" id="{446F5AEA-AC88-7C43-A4FA-4C9F8B7EEF8A}"/>
              </a:ext>
            </a:extLst>
          </p:cNvPr>
          <p:cNvPicPr>
            <a:picLocks noChangeAspect="1"/>
          </p:cNvPicPr>
          <p:nvPr/>
        </p:nvPicPr>
        <p:blipFill>
          <a:blip r:embed="rId4"/>
          <a:stretch>
            <a:fillRect/>
          </a:stretch>
        </p:blipFill>
        <p:spPr>
          <a:xfrm>
            <a:off x="5942200" y="5232923"/>
            <a:ext cx="3067568" cy="743243"/>
          </a:xfrm>
          <a:prstGeom prst="rect">
            <a:avLst/>
          </a:prstGeom>
        </p:spPr>
      </p:pic>
      <p:sp>
        <p:nvSpPr>
          <p:cNvPr id="5" name="Rectangle 4">
            <a:extLst>
              <a:ext uri="{FF2B5EF4-FFF2-40B4-BE49-F238E27FC236}">
                <a16:creationId xmlns:a16="http://schemas.microsoft.com/office/drawing/2014/main" id="{44CF4247-95BF-4BC6-A0D4-E504581313C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6" name="TextBox 15">
            <a:extLst>
              <a:ext uri="{FF2B5EF4-FFF2-40B4-BE49-F238E27FC236}">
                <a16:creationId xmlns:a16="http://schemas.microsoft.com/office/drawing/2014/main" id="{27DF62E9-29E1-483C-92B6-BB1491F32CA1}"/>
              </a:ext>
            </a:extLst>
          </p:cNvPr>
          <p:cNvSpPr txBox="1"/>
          <p:nvPr/>
        </p:nvSpPr>
        <p:spPr>
          <a:xfrm>
            <a:off x="29844" y="6228020"/>
            <a:ext cx="8022923" cy="369332"/>
          </a:xfrm>
          <a:prstGeom prst="rect">
            <a:avLst/>
          </a:prstGeom>
          <a:noFill/>
        </p:spPr>
        <p:txBody>
          <a:bodyPr wrap="square">
            <a:spAutoFit/>
          </a:bodyPr>
          <a:lstStyle/>
          <a:p>
            <a:r>
              <a:rPr lang="es-ES" dirty="0">
                <a:hlinkClick r:id="rId5"/>
              </a:rPr>
              <a:t>https://www.europol.europa.eu/about-europol/european-cybercrime-centre-ec3</a:t>
            </a:r>
            <a:r>
              <a:rPr lang="es-ES"/>
              <a:t> </a:t>
            </a:r>
          </a:p>
        </p:txBody>
      </p:sp>
    </p:spTree>
    <p:extLst>
      <p:ext uri="{BB962C8B-B14F-4D97-AF65-F5344CB8AC3E}">
        <p14:creationId xmlns:p14="http://schemas.microsoft.com/office/powerpoint/2010/main" val="261974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41</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41</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Eurojust</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1FCE5F71-B62F-4840-AD46-7690CB1F70D4}"/>
              </a:ext>
            </a:extLst>
          </p:cNvPr>
          <p:cNvSpPr/>
          <p:nvPr/>
        </p:nvSpPr>
        <p:spPr>
          <a:xfrm>
            <a:off x="102560" y="764706"/>
            <a:ext cx="8919896" cy="5575052"/>
          </a:xfrm>
          <a:prstGeom prst="rect">
            <a:avLst/>
          </a:prstGeom>
        </p:spPr>
        <p:txBody>
          <a:bodyPr wrap="square">
            <a:spAutoFit/>
          </a:bodyPr>
          <a:lstStyle/>
          <a:p>
            <a:pPr>
              <a:lnSpc>
                <a:spcPct val="150000"/>
              </a:lnSpc>
            </a:pPr>
            <a:r>
              <a:rPr lang="es-ES" sz="3200" dirty="0"/>
              <a:t>Cooperación en la lucha contra la delincuencia</a:t>
            </a:r>
          </a:p>
          <a:p>
            <a:pPr marL="457200" indent="-457200">
              <a:lnSpc>
                <a:spcPct val="150000"/>
              </a:lnSpc>
              <a:buFont typeface="Arial" panose="020B0604020202020204" pitchFamily="34" charset="0"/>
              <a:buChar char="•"/>
            </a:pPr>
            <a:r>
              <a:rPr lang="es-ES" sz="2800" dirty="0"/>
              <a:t>Coordinación de las actividades llevadas a cabo por las autoridades nacionales responsables de la persecución y la investigación</a:t>
            </a:r>
          </a:p>
          <a:p>
            <a:pPr marL="457200" indent="-457200">
              <a:lnSpc>
                <a:spcPct val="150000"/>
              </a:lnSpc>
              <a:buFont typeface="Arial" panose="020B0604020202020204" pitchFamily="34" charset="0"/>
              <a:buChar char="•"/>
            </a:pPr>
            <a:r>
              <a:rPr lang="es-ES" sz="2800" dirty="0"/>
              <a:t>Competencia para:</a:t>
            </a:r>
          </a:p>
          <a:p>
            <a:pPr marL="914400" lvl="1" indent="-457200">
              <a:lnSpc>
                <a:spcPct val="150000"/>
              </a:lnSpc>
              <a:buFont typeface="Arial" panose="020B0604020202020204" pitchFamily="34" charset="0"/>
              <a:buChar char="•"/>
            </a:pPr>
            <a:r>
              <a:rPr lang="es-ES" sz="2400" dirty="0"/>
              <a:t>Promover la coordinación entre las autoridades competentes de los distintos Estados miembros</a:t>
            </a:r>
          </a:p>
          <a:p>
            <a:pPr marL="914400" lvl="1" indent="-457200">
              <a:lnSpc>
                <a:spcPct val="150000"/>
              </a:lnSpc>
              <a:buFont typeface="Arial" panose="020B0604020202020204" pitchFamily="34" charset="0"/>
              <a:buChar char="•"/>
            </a:pPr>
            <a:r>
              <a:rPr lang="es-ES" sz="2400" dirty="0"/>
              <a:t>Facilitar la implementación de la asistencia jurídica mutua internacional y de las solicitudes de extradición</a:t>
            </a:r>
          </a:p>
        </p:txBody>
      </p:sp>
      <p:pic>
        <p:nvPicPr>
          <p:cNvPr id="8" name="Picture 7">
            <a:extLst>
              <a:ext uri="{FF2B5EF4-FFF2-40B4-BE49-F238E27FC236}">
                <a16:creationId xmlns:a16="http://schemas.microsoft.com/office/drawing/2014/main" id="{703B605D-4F67-B74B-8AEC-100E479C2F1C}"/>
              </a:ext>
            </a:extLst>
          </p:cNvPr>
          <p:cNvPicPr>
            <a:picLocks noChangeAspect="1"/>
          </p:cNvPicPr>
          <p:nvPr/>
        </p:nvPicPr>
        <p:blipFill>
          <a:blip r:embed="rId4"/>
          <a:stretch>
            <a:fillRect/>
          </a:stretch>
        </p:blipFill>
        <p:spPr>
          <a:xfrm>
            <a:off x="7668343" y="5658996"/>
            <a:ext cx="1373097" cy="842395"/>
          </a:xfrm>
          <a:prstGeom prst="rect">
            <a:avLst/>
          </a:prstGeom>
        </p:spPr>
      </p:pic>
      <p:sp>
        <p:nvSpPr>
          <p:cNvPr id="6" name="Rectangle 5">
            <a:extLst>
              <a:ext uri="{FF2B5EF4-FFF2-40B4-BE49-F238E27FC236}">
                <a16:creationId xmlns:a16="http://schemas.microsoft.com/office/drawing/2014/main" id="{25F023F8-F8AF-4F22-8383-9A9850EFB2E8}"/>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6" name="TextBox 15">
            <a:extLst>
              <a:ext uri="{FF2B5EF4-FFF2-40B4-BE49-F238E27FC236}">
                <a16:creationId xmlns:a16="http://schemas.microsoft.com/office/drawing/2014/main" id="{8484EFA7-B493-4375-862A-78034620BA57}"/>
              </a:ext>
            </a:extLst>
          </p:cNvPr>
          <p:cNvSpPr txBox="1"/>
          <p:nvPr/>
        </p:nvSpPr>
        <p:spPr>
          <a:xfrm>
            <a:off x="35496" y="6228020"/>
            <a:ext cx="5807968" cy="369332"/>
          </a:xfrm>
          <a:prstGeom prst="rect">
            <a:avLst/>
          </a:prstGeom>
          <a:noFill/>
        </p:spPr>
        <p:txBody>
          <a:bodyPr wrap="square">
            <a:spAutoFit/>
          </a:bodyPr>
          <a:lstStyle/>
          <a:p>
            <a:r>
              <a:rPr lang="es-ES" dirty="0">
                <a:hlinkClick r:id="rId5"/>
              </a:rPr>
              <a:t>http://www.eurojust.europa.eu/pages/home.aspx</a:t>
            </a:r>
            <a:r>
              <a:rPr lang="es-ES"/>
              <a:t> </a:t>
            </a:r>
          </a:p>
        </p:txBody>
      </p:sp>
    </p:spTree>
    <p:extLst>
      <p:ext uri="{BB962C8B-B14F-4D97-AF65-F5344CB8AC3E}">
        <p14:creationId xmlns:p14="http://schemas.microsoft.com/office/powerpoint/2010/main" val="4204927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42</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42</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Red Judicial Europea sobre Ciberdelincuencia</a:t>
            </a:r>
          </a:p>
          <a:p>
            <a:pPr algn="r"/>
            <a:r>
              <a:rPr lang="es-ES" sz="2800" dirty="0">
                <a:latin typeface="Verdana" panose="020B0604030504040204" pitchFamily="34" charset="0"/>
              </a:rPr>
              <a:t>RJEC</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899592"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1CAE5D1B-C7CD-DD44-B0C3-576B01C85806}"/>
              </a:ext>
            </a:extLst>
          </p:cNvPr>
          <p:cNvSpPr/>
          <p:nvPr/>
        </p:nvSpPr>
        <p:spPr>
          <a:xfrm>
            <a:off x="121544" y="929129"/>
            <a:ext cx="8770936" cy="5411610"/>
          </a:xfrm>
          <a:prstGeom prst="rect">
            <a:avLst/>
          </a:prstGeom>
        </p:spPr>
        <p:txBody>
          <a:bodyPr wrap="square">
            <a:spAutoFit/>
          </a:bodyPr>
          <a:lstStyle/>
          <a:p>
            <a:pPr>
              <a:spcAft>
                <a:spcPts val="0"/>
              </a:spcAft>
            </a:pPr>
            <a:r>
              <a:rPr lang="es-ES" sz="2800" b="1" dirty="0"/>
              <a:t>Red Judicial sobre Ciberdelincuencia de Eurojust (RJEC)</a:t>
            </a:r>
            <a:r>
              <a:rPr lang="es-ES" sz="2800" dirty="0"/>
              <a:t>:</a:t>
            </a:r>
          </a:p>
          <a:p>
            <a:pPr>
              <a:spcAft>
                <a:spcPts val="0"/>
              </a:spcAft>
              <a:buFont typeface="Wingdings" pitchFamily="2" charset="2"/>
              <a:buChar char="Ø"/>
            </a:pPr>
            <a:endParaRPr lang="es-ES" sz="2800" dirty="0"/>
          </a:p>
          <a:p>
            <a:pPr marL="457200" indent="-457200" eaLnBrk="1" fontAlgn="auto" hangingPunct="1">
              <a:lnSpc>
                <a:spcPct val="150000"/>
              </a:lnSpc>
              <a:spcAft>
                <a:spcPts val="0"/>
              </a:spcAft>
              <a:buFont typeface="Arial" panose="020B0604020202020204" pitchFamily="34" charset="0"/>
              <a:buChar char="•"/>
              <a:defRPr/>
            </a:pPr>
            <a:r>
              <a:rPr lang="es-ES" sz="2800" dirty="0"/>
              <a:t>Creada en 2016</a:t>
            </a:r>
          </a:p>
          <a:p>
            <a:pPr marL="457200" indent="-457200" eaLnBrk="1" fontAlgn="auto" hangingPunct="1">
              <a:lnSpc>
                <a:spcPct val="150000"/>
              </a:lnSpc>
              <a:spcAft>
                <a:spcPts val="0"/>
              </a:spcAft>
              <a:buFont typeface="Arial" panose="020B0604020202020204" pitchFamily="34" charset="0"/>
              <a:buChar char="•"/>
              <a:defRPr/>
            </a:pPr>
            <a:r>
              <a:rPr lang="es-ES" sz="2800" dirty="0"/>
              <a:t>Fomentar los contactos entre los profesionales especializados en la lucha contra los desafíos que plantean la ciberdelincuencia, los delitos por medios informáticos y las investigaciones en el ciberespacio, así como para aumentar la eficacia de las investigaciones y los enjuiciamientos</a:t>
            </a:r>
          </a:p>
        </p:txBody>
      </p:sp>
      <p:pic>
        <p:nvPicPr>
          <p:cNvPr id="5" name="Picture 4">
            <a:extLst>
              <a:ext uri="{FF2B5EF4-FFF2-40B4-BE49-F238E27FC236}">
                <a16:creationId xmlns:a16="http://schemas.microsoft.com/office/drawing/2014/main" id="{31F9D497-259E-ED4C-B6FF-68AA10F47355}"/>
              </a:ext>
            </a:extLst>
          </p:cNvPr>
          <p:cNvPicPr>
            <a:picLocks noChangeAspect="1"/>
          </p:cNvPicPr>
          <p:nvPr/>
        </p:nvPicPr>
        <p:blipFill>
          <a:blip r:embed="rId4"/>
          <a:stretch>
            <a:fillRect/>
          </a:stretch>
        </p:blipFill>
        <p:spPr>
          <a:xfrm>
            <a:off x="7608450" y="1597703"/>
            <a:ext cx="1414006" cy="1255233"/>
          </a:xfrm>
          <a:prstGeom prst="rect">
            <a:avLst/>
          </a:prstGeom>
        </p:spPr>
      </p:pic>
      <p:sp>
        <p:nvSpPr>
          <p:cNvPr id="6" name="Rectangle 5">
            <a:extLst>
              <a:ext uri="{FF2B5EF4-FFF2-40B4-BE49-F238E27FC236}">
                <a16:creationId xmlns:a16="http://schemas.microsoft.com/office/drawing/2014/main" id="{04BB183F-77EE-4FCC-AB9D-4D55DADCEBC8}"/>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6" name="TextBox 15">
            <a:extLst>
              <a:ext uri="{FF2B5EF4-FFF2-40B4-BE49-F238E27FC236}">
                <a16:creationId xmlns:a16="http://schemas.microsoft.com/office/drawing/2014/main" id="{4BCD9585-36D1-469F-ACB8-BD5F4420357E}"/>
              </a:ext>
            </a:extLst>
          </p:cNvPr>
          <p:cNvSpPr txBox="1"/>
          <p:nvPr/>
        </p:nvSpPr>
        <p:spPr>
          <a:xfrm>
            <a:off x="62212" y="6214075"/>
            <a:ext cx="6336704" cy="369332"/>
          </a:xfrm>
          <a:prstGeom prst="rect">
            <a:avLst/>
          </a:prstGeom>
          <a:noFill/>
        </p:spPr>
        <p:txBody>
          <a:bodyPr wrap="square">
            <a:spAutoFit/>
          </a:bodyPr>
          <a:lstStyle/>
          <a:p>
            <a:r>
              <a:rPr lang="es-ES" dirty="0">
                <a:hlinkClick r:id="rId5"/>
              </a:rPr>
              <a:t>https://www.ejn-crimjust.europa.eu/ejn/Ejn_Home/ES/</a:t>
            </a:r>
            <a:r>
              <a:rPr lang="es-ES"/>
              <a:t> </a:t>
            </a:r>
          </a:p>
        </p:txBody>
      </p:sp>
    </p:spTree>
    <p:extLst>
      <p:ext uri="{BB962C8B-B14F-4D97-AF65-F5344CB8AC3E}">
        <p14:creationId xmlns:p14="http://schemas.microsoft.com/office/powerpoint/2010/main" val="3882375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43</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43</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RJE - Red Judicial Europea sobre cuestiones penales</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1FCE5F71-B62F-4840-AD46-7690CB1F70D4}"/>
              </a:ext>
            </a:extLst>
          </p:cNvPr>
          <p:cNvSpPr/>
          <p:nvPr/>
        </p:nvSpPr>
        <p:spPr>
          <a:xfrm>
            <a:off x="88522" y="894204"/>
            <a:ext cx="8950385" cy="5288499"/>
          </a:xfrm>
          <a:prstGeom prst="rect">
            <a:avLst/>
          </a:prstGeom>
        </p:spPr>
        <p:txBody>
          <a:bodyPr wrap="square">
            <a:spAutoFit/>
          </a:bodyPr>
          <a:lstStyle/>
          <a:p>
            <a:pPr>
              <a:lnSpc>
                <a:spcPct val="150000"/>
              </a:lnSpc>
            </a:pPr>
            <a:r>
              <a:rPr lang="es-ES" sz="3200" dirty="0">
                <a:latin typeface="+mn-lt"/>
              </a:rPr>
              <a:t>Una red de puntos de contacto judiciales </a:t>
            </a:r>
          </a:p>
          <a:p>
            <a:pPr marL="457200" indent="-457200">
              <a:lnSpc>
                <a:spcPct val="150000"/>
              </a:lnSpc>
              <a:buFont typeface="Arial" panose="020B0604020202020204" pitchFamily="34" charset="0"/>
              <a:buChar char="•"/>
            </a:pPr>
            <a:r>
              <a:rPr lang="es-ES" sz="2800" dirty="0">
                <a:latin typeface="+mn-lt"/>
              </a:rPr>
              <a:t>Permite a los profesionales identificar inmediatamente la autoridad local competente en cada Estado miembro para recibir y ejecutar una solicitud de asistencia jurídica mutua</a:t>
            </a:r>
          </a:p>
          <a:p>
            <a:pPr marL="457200" indent="-457200">
              <a:lnSpc>
                <a:spcPct val="150000"/>
              </a:lnSpc>
              <a:buFont typeface="Arial" panose="020B0604020202020204" pitchFamily="34" charset="0"/>
              <a:buChar char="•"/>
            </a:pPr>
            <a:r>
              <a:rPr lang="es-ES" sz="2800" dirty="0">
                <a:latin typeface="+mn-lt"/>
              </a:rPr>
              <a:t>Los puntos de contacto son intermediarios activos con la tarea de facilitar la cooperación judicial entre los Estados miembros</a:t>
            </a:r>
          </a:p>
        </p:txBody>
      </p:sp>
      <p:pic>
        <p:nvPicPr>
          <p:cNvPr id="6" name="Picture 5">
            <a:extLst>
              <a:ext uri="{FF2B5EF4-FFF2-40B4-BE49-F238E27FC236}">
                <a16:creationId xmlns:a16="http://schemas.microsoft.com/office/drawing/2014/main" id="{A14B789D-8119-AB42-B91C-406E78A98632}"/>
              </a:ext>
            </a:extLst>
          </p:cNvPr>
          <p:cNvPicPr>
            <a:picLocks noChangeAspect="1"/>
          </p:cNvPicPr>
          <p:nvPr/>
        </p:nvPicPr>
        <p:blipFill>
          <a:blip r:embed="rId4"/>
          <a:stretch>
            <a:fillRect/>
          </a:stretch>
        </p:blipFill>
        <p:spPr>
          <a:xfrm>
            <a:off x="7524328" y="5533232"/>
            <a:ext cx="1531149" cy="921588"/>
          </a:xfrm>
          <a:prstGeom prst="rect">
            <a:avLst/>
          </a:prstGeom>
        </p:spPr>
      </p:pic>
      <p:sp>
        <p:nvSpPr>
          <p:cNvPr id="8" name="Rectangle 7">
            <a:extLst>
              <a:ext uri="{FF2B5EF4-FFF2-40B4-BE49-F238E27FC236}">
                <a16:creationId xmlns:a16="http://schemas.microsoft.com/office/drawing/2014/main" id="{835942B9-40A4-4AB8-B10F-104CE249B161}"/>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TextBox 4">
            <a:extLst>
              <a:ext uri="{FF2B5EF4-FFF2-40B4-BE49-F238E27FC236}">
                <a16:creationId xmlns:a16="http://schemas.microsoft.com/office/drawing/2014/main" id="{05B27831-83F6-4C5E-A0CA-EAD2C57CB88E}"/>
              </a:ext>
            </a:extLst>
          </p:cNvPr>
          <p:cNvSpPr txBox="1"/>
          <p:nvPr/>
        </p:nvSpPr>
        <p:spPr>
          <a:xfrm>
            <a:off x="62212" y="6214075"/>
            <a:ext cx="6336704" cy="369332"/>
          </a:xfrm>
          <a:prstGeom prst="rect">
            <a:avLst/>
          </a:prstGeom>
          <a:noFill/>
        </p:spPr>
        <p:txBody>
          <a:bodyPr wrap="square">
            <a:spAutoFit/>
          </a:bodyPr>
          <a:lstStyle/>
          <a:p>
            <a:r>
              <a:rPr lang="es-ES" dirty="0">
                <a:hlinkClick r:id="rId5"/>
              </a:rPr>
              <a:t>https://www.ejn-crimjust.europa.eu/ejn/Ejn_Home/ES/</a:t>
            </a:r>
            <a:r>
              <a:rPr lang="es-ES"/>
              <a:t> </a:t>
            </a:r>
          </a:p>
        </p:txBody>
      </p:sp>
    </p:spTree>
    <p:extLst>
      <p:ext uri="{BB962C8B-B14F-4D97-AF65-F5344CB8AC3E}">
        <p14:creationId xmlns:p14="http://schemas.microsoft.com/office/powerpoint/2010/main" val="77743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44</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44</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Consejo de Europa</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CC25CFB-1463-3A4D-B7FC-36AB86077322}"/>
              </a:ext>
            </a:extLst>
          </p:cNvPr>
          <p:cNvPicPr>
            <a:picLocks noChangeAspect="1"/>
          </p:cNvPicPr>
          <p:nvPr/>
        </p:nvPicPr>
        <p:blipFill>
          <a:blip r:embed="rId4"/>
          <a:stretch>
            <a:fillRect/>
          </a:stretch>
        </p:blipFill>
        <p:spPr>
          <a:xfrm>
            <a:off x="6888856" y="5231307"/>
            <a:ext cx="2133600" cy="1194816"/>
          </a:xfrm>
          <a:prstGeom prst="rect">
            <a:avLst/>
          </a:prstGeom>
        </p:spPr>
      </p:pic>
      <p:sp>
        <p:nvSpPr>
          <p:cNvPr id="6" name="Rectangle 5">
            <a:extLst>
              <a:ext uri="{FF2B5EF4-FFF2-40B4-BE49-F238E27FC236}">
                <a16:creationId xmlns:a16="http://schemas.microsoft.com/office/drawing/2014/main" id="{089D15D4-7DCA-43C9-8719-B2058D26AC57}"/>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Content Placeholder 1">
            <a:extLst>
              <a:ext uri="{FF2B5EF4-FFF2-40B4-BE49-F238E27FC236}">
                <a16:creationId xmlns:a16="http://schemas.microsoft.com/office/drawing/2014/main" id="{8F3004C3-EB53-4F66-BE83-724D781FA14A}"/>
              </a:ext>
            </a:extLst>
          </p:cNvPr>
          <p:cNvSpPr txBox="1">
            <a:spLocks/>
          </p:cNvSpPr>
          <p:nvPr/>
        </p:nvSpPr>
        <p:spPr>
          <a:xfrm>
            <a:off x="121544" y="764704"/>
            <a:ext cx="8842721" cy="5473496"/>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s-ES" altLang="sr-Latn-RS" sz="2800" dirty="0"/>
              <a:t>Convenio de Asistencia Judicial en Materia Penal de 1959 - </a:t>
            </a:r>
          </a:p>
          <a:p>
            <a:pPr eaLnBrk="1" hangingPunct="1"/>
            <a:r>
              <a:rPr lang="es-ES" altLang="sr-Latn-RS" sz="2800" dirty="0">
                <a:latin typeface="Calibri" panose="020F0502020204030204" pitchFamily="34" charset="0"/>
              </a:rPr>
              <a:t>Antecedentes del Convenio sobre la Ciberdelincuencia (Budapest)</a:t>
            </a:r>
          </a:p>
          <a:p>
            <a:pPr lvl="1" eaLnBrk="1" hangingPunct="1"/>
            <a:r>
              <a:rPr lang="es-ES" altLang="sr-Latn-RS" sz="2400" dirty="0">
                <a:latin typeface="Calibri" panose="020F0502020204030204" pitchFamily="34" charset="0"/>
              </a:rPr>
              <a:t>Todos los Estados miembros lo han ratificado</a:t>
            </a:r>
          </a:p>
          <a:p>
            <a:pPr eaLnBrk="1" hangingPunct="1"/>
            <a:r>
              <a:rPr lang="es-ES" altLang="sr-Latn-RS" sz="2800" dirty="0">
                <a:latin typeface="Calibri" panose="020F0502020204030204" pitchFamily="34" charset="0"/>
              </a:rPr>
              <a:t>Oficina del Programa de Lucha contra la Ciberdelincuencia (C-PROC)</a:t>
            </a:r>
          </a:p>
          <a:p>
            <a:pPr lvl="1" eaLnBrk="1" hangingPunct="1"/>
            <a:r>
              <a:rPr lang="es-ES" altLang="sr-Latn-RS" sz="2400" dirty="0">
                <a:latin typeface="Calibri" panose="020F0502020204030204" pitchFamily="34" charset="0"/>
              </a:rPr>
              <a:t>Asistencia a países de todo el mundo</a:t>
            </a:r>
          </a:p>
          <a:p>
            <a:pPr lvl="1" eaLnBrk="1" hangingPunct="1"/>
            <a:r>
              <a:rPr lang="es-ES" altLang="sr-Latn-RS" sz="2400" dirty="0">
                <a:latin typeface="Calibri" panose="020F0502020204030204" pitchFamily="34" charset="0"/>
              </a:rPr>
              <a:t>Reforzar la legislación</a:t>
            </a:r>
          </a:p>
          <a:p>
            <a:pPr lvl="1" eaLnBrk="1" hangingPunct="1"/>
            <a:r>
              <a:rPr lang="es-ES" altLang="sr-Latn-RS" sz="2400" dirty="0">
                <a:latin typeface="Calibri" panose="020F0502020204030204" pitchFamily="34" charset="0"/>
              </a:rPr>
              <a:t>Formación</a:t>
            </a:r>
          </a:p>
          <a:p>
            <a:pPr lvl="1" eaLnBrk="1" hangingPunct="1"/>
            <a:r>
              <a:rPr lang="es-ES" altLang="sr-Latn-RS" sz="2400" dirty="0">
                <a:latin typeface="Calibri" panose="020F0502020204030204" pitchFamily="34" charset="0"/>
              </a:rPr>
              <a:t>Creación de unidades especializadas</a:t>
            </a:r>
          </a:p>
          <a:p>
            <a:pPr lvl="1" eaLnBrk="1" hangingPunct="1"/>
            <a:r>
              <a:rPr lang="es-ES" altLang="sr-Latn-RS" sz="2400" dirty="0">
                <a:latin typeface="Calibri" panose="020F0502020204030204" pitchFamily="34" charset="0"/>
              </a:rPr>
              <a:t>Protección de la infancia</a:t>
            </a:r>
          </a:p>
          <a:p>
            <a:pPr lvl="1" eaLnBrk="1" hangingPunct="1"/>
            <a:r>
              <a:rPr lang="es-ES" altLang="sr-Latn-RS" sz="2400" dirty="0">
                <a:latin typeface="Calibri" panose="020F0502020204030204" pitchFamily="34" charset="0"/>
              </a:rPr>
              <a:t>Mejora de la eficacia</a:t>
            </a:r>
          </a:p>
        </p:txBody>
      </p:sp>
      <p:sp>
        <p:nvSpPr>
          <p:cNvPr id="16" name="TextBox 15">
            <a:extLst>
              <a:ext uri="{FF2B5EF4-FFF2-40B4-BE49-F238E27FC236}">
                <a16:creationId xmlns:a16="http://schemas.microsoft.com/office/drawing/2014/main" id="{BE0EC077-25B7-47D6-8464-AFB555FAA933}"/>
              </a:ext>
            </a:extLst>
          </p:cNvPr>
          <p:cNvSpPr txBox="1"/>
          <p:nvPr/>
        </p:nvSpPr>
        <p:spPr>
          <a:xfrm>
            <a:off x="35496" y="6228020"/>
            <a:ext cx="6678790" cy="369332"/>
          </a:xfrm>
          <a:prstGeom prst="rect">
            <a:avLst/>
          </a:prstGeom>
          <a:noFill/>
        </p:spPr>
        <p:txBody>
          <a:bodyPr wrap="square">
            <a:spAutoFit/>
          </a:bodyPr>
          <a:lstStyle/>
          <a:p>
            <a:pPr algn="l"/>
            <a:r>
              <a:rPr lang="es-ES" sz="1800" dirty="0">
                <a:effectLst/>
                <a:latin typeface="Calibri" panose="020F0502020204030204" pitchFamily="34" charset="0"/>
                <a:hlinkClick r:id="rId5"/>
              </a:rPr>
              <a:t>https://www.coe.int/en/web/cybercrime/cybercrime-office-c-proc</a:t>
            </a:r>
            <a:r>
              <a:rPr lang="es-ES"/>
              <a:t> </a:t>
            </a:r>
            <a:endParaRPr lang="es-ES" b="0" i="0" dirty="0">
              <a:solidFill>
                <a:srgbClr val="161616"/>
              </a:solidFill>
              <a:effectLst/>
              <a:latin typeface="Open Sans" panose="020B0606030504020204" pitchFamily="34" charset="0"/>
            </a:endParaRPr>
          </a:p>
        </p:txBody>
      </p:sp>
    </p:spTree>
    <p:extLst>
      <p:ext uri="{BB962C8B-B14F-4D97-AF65-F5344CB8AC3E}">
        <p14:creationId xmlns:p14="http://schemas.microsoft.com/office/powerpoint/2010/main" val="12530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45</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45</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n-US" sz="2800" dirty="0">
                <a:latin typeface="Verdana" panose="020B0604030504040204" pitchFamily="34" charset="0"/>
              </a:rPr>
              <a:t>G8 (Subgrupo de delitos de alta tecnología)</a:t>
            </a:r>
            <a:endParaRPr lang="es-ES" sz="2800" dirty="0">
              <a:latin typeface="Verdana" panose="020B0604030504040204" pitchFamily="34" charset="0"/>
              <a:ea typeface="Verdana" panose="020B0604030504040204" pitchFamily="34" charset="0"/>
            </a:endParaRP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F0509D3C-7A0B-B143-8C24-FB6A84458076}"/>
              </a:ext>
            </a:extLst>
          </p:cNvPr>
          <p:cNvPicPr>
            <a:picLocks noChangeAspect="1"/>
          </p:cNvPicPr>
          <p:nvPr/>
        </p:nvPicPr>
        <p:blipFill>
          <a:blip r:embed="rId4"/>
          <a:stretch>
            <a:fillRect/>
          </a:stretch>
        </p:blipFill>
        <p:spPr>
          <a:xfrm>
            <a:off x="7596335" y="962586"/>
            <a:ext cx="1427729" cy="1427729"/>
          </a:xfrm>
          <a:prstGeom prst="rect">
            <a:avLst/>
          </a:prstGeom>
        </p:spPr>
      </p:pic>
      <p:sp>
        <p:nvSpPr>
          <p:cNvPr id="5" name="Rectangle 4">
            <a:extLst>
              <a:ext uri="{FF2B5EF4-FFF2-40B4-BE49-F238E27FC236}">
                <a16:creationId xmlns:a16="http://schemas.microsoft.com/office/drawing/2014/main" id="{5A111AE0-3B23-4BE0-8250-CB50DF25E62B}"/>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6" name="Content Placeholder 1">
            <a:extLst>
              <a:ext uri="{FF2B5EF4-FFF2-40B4-BE49-F238E27FC236}">
                <a16:creationId xmlns:a16="http://schemas.microsoft.com/office/drawing/2014/main" id="{6F5E60C4-1136-4EE0-A61C-DB785E05444C}"/>
              </a:ext>
            </a:extLst>
          </p:cNvPr>
          <p:cNvSpPr txBox="1">
            <a:spLocks/>
          </p:cNvSpPr>
          <p:nvPr/>
        </p:nvSpPr>
        <p:spPr>
          <a:xfrm>
            <a:off x="179735" y="1027450"/>
            <a:ext cx="8784530" cy="521075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s-ES"/>
              <a:t>Más opciones proactivas</a:t>
            </a:r>
          </a:p>
          <a:p>
            <a:pPr eaLnBrk="1" hangingPunct="1"/>
            <a:r>
              <a:rPr lang="es-ES" altLang="sr-Latn-RS" sz="2800" dirty="0">
                <a:latin typeface="Calibri" panose="020F0502020204030204" pitchFamily="34" charset="0"/>
              </a:rPr>
              <a:t>El G8 creó una red de puntos de contacto</a:t>
            </a:r>
          </a:p>
          <a:p>
            <a:pPr eaLnBrk="1" hangingPunct="1"/>
            <a:r>
              <a:rPr lang="es-ES" altLang="sr-Latn-RS" sz="2800" dirty="0">
                <a:latin typeface="Calibri" panose="020F0502020204030204" pitchFamily="34" charset="0"/>
              </a:rPr>
              <a:t>Se convirtió en referencia en la cooperación internacional</a:t>
            </a:r>
          </a:p>
          <a:p>
            <a:pPr lvl="1" eaLnBrk="1" hangingPunct="1"/>
            <a:r>
              <a:rPr lang="es-ES" altLang="sr-Latn-RS" dirty="0">
                <a:latin typeface="Calibri" panose="020F0502020204030204" pitchFamily="34" charset="0"/>
              </a:rPr>
              <a:t>‘Red 24/7’</a:t>
            </a:r>
          </a:p>
          <a:p>
            <a:pPr eaLnBrk="1" hangingPunct="1"/>
            <a:r>
              <a:rPr lang="es-ES" altLang="sr-Latn-RS" sz="2800" dirty="0">
                <a:latin typeface="Calibri" panose="020F0502020204030204" pitchFamily="34" charset="0"/>
              </a:rPr>
              <a:t>Directorio de nombres - permite la localización y facilita la acción inmediata en caso de necesidad</a:t>
            </a:r>
          </a:p>
          <a:p>
            <a:pPr eaLnBrk="1" hangingPunct="1"/>
            <a:r>
              <a:rPr lang="es-ES" altLang="sr-Latn-RS" sz="2800" dirty="0">
                <a:latin typeface="Calibri" panose="020F0502020204030204" pitchFamily="34" charset="0"/>
              </a:rPr>
              <a:t>Reforzar y complementar los métodos tradicionales de obtención de asistencia</a:t>
            </a:r>
          </a:p>
          <a:p>
            <a:pPr eaLnBrk="1" hangingPunct="1"/>
            <a:r>
              <a:rPr lang="es-ES" altLang="sr-Latn-RS" sz="2800" dirty="0">
                <a:latin typeface="Calibri" panose="020F0502020204030204" pitchFamily="34" charset="0"/>
              </a:rPr>
              <a:t>No sustituye el requisito de invocar los tratados de asistencia jurídica mutua</a:t>
            </a:r>
          </a:p>
        </p:txBody>
      </p:sp>
    </p:spTree>
    <p:extLst>
      <p:ext uri="{BB962C8B-B14F-4D97-AF65-F5344CB8AC3E}">
        <p14:creationId xmlns:p14="http://schemas.microsoft.com/office/powerpoint/2010/main" val="3892377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46</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n-US" sz="2800" dirty="0">
                <a:latin typeface="Verdana" panose="020B0604030504040204" pitchFamily="34" charset="0"/>
              </a:rPr>
              <a:t>OEA (Organización de Estados Americanos)</a:t>
            </a:r>
            <a:endParaRPr lang="es-ES" sz="2800" dirty="0">
              <a:latin typeface="Verdana" panose="020B0604030504040204" pitchFamily="34" charset="0"/>
              <a:ea typeface="Verdana" panose="020B0604030504040204" pitchFamily="34" charset="0"/>
            </a:endParaRP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A111AE0-3B23-4BE0-8250-CB50DF25E62B}"/>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pic>
        <p:nvPicPr>
          <p:cNvPr id="10" name="Picture 9">
            <a:extLst>
              <a:ext uri="{FF2B5EF4-FFF2-40B4-BE49-F238E27FC236}">
                <a16:creationId xmlns:a16="http://schemas.microsoft.com/office/drawing/2014/main" id="{77543411-88C8-4996-A37B-563E935FF03B}"/>
              </a:ext>
            </a:extLst>
          </p:cNvPr>
          <p:cNvPicPr>
            <a:picLocks noChangeAspect="1"/>
          </p:cNvPicPr>
          <p:nvPr/>
        </p:nvPicPr>
        <p:blipFill>
          <a:blip r:embed="rId4"/>
          <a:stretch>
            <a:fillRect/>
          </a:stretch>
        </p:blipFill>
        <p:spPr>
          <a:xfrm>
            <a:off x="113025" y="1052736"/>
            <a:ext cx="5323072" cy="4089247"/>
          </a:xfrm>
          <a:prstGeom prst="rect">
            <a:avLst/>
          </a:prstGeom>
          <a:ln>
            <a:solidFill>
              <a:srgbClr val="0070C0"/>
            </a:solidFill>
          </a:ln>
        </p:spPr>
      </p:pic>
      <p:pic>
        <p:nvPicPr>
          <p:cNvPr id="12" name="Picture 11">
            <a:extLst>
              <a:ext uri="{FF2B5EF4-FFF2-40B4-BE49-F238E27FC236}">
                <a16:creationId xmlns:a16="http://schemas.microsoft.com/office/drawing/2014/main" id="{5ADB615E-6774-4774-AE2C-94489CF6F843}"/>
              </a:ext>
            </a:extLst>
          </p:cNvPr>
          <p:cNvPicPr>
            <a:picLocks noChangeAspect="1"/>
          </p:cNvPicPr>
          <p:nvPr/>
        </p:nvPicPr>
        <p:blipFill>
          <a:blip r:embed="rId5"/>
          <a:stretch>
            <a:fillRect/>
          </a:stretch>
        </p:blipFill>
        <p:spPr>
          <a:xfrm>
            <a:off x="3698503" y="2751290"/>
            <a:ext cx="5323072" cy="3477942"/>
          </a:xfrm>
          <a:prstGeom prst="rect">
            <a:avLst/>
          </a:prstGeom>
          <a:ln>
            <a:solidFill>
              <a:srgbClr val="0070C0"/>
            </a:solidFill>
          </a:ln>
        </p:spPr>
      </p:pic>
      <p:sp>
        <p:nvSpPr>
          <p:cNvPr id="16" name="TextBox 15">
            <a:extLst>
              <a:ext uri="{FF2B5EF4-FFF2-40B4-BE49-F238E27FC236}">
                <a16:creationId xmlns:a16="http://schemas.microsoft.com/office/drawing/2014/main" id="{67D49CEC-BAF6-4423-93F1-FD441079E3CB}"/>
              </a:ext>
            </a:extLst>
          </p:cNvPr>
          <p:cNvSpPr txBox="1"/>
          <p:nvPr/>
        </p:nvSpPr>
        <p:spPr>
          <a:xfrm>
            <a:off x="35496" y="6201331"/>
            <a:ext cx="4642944" cy="369332"/>
          </a:xfrm>
          <a:prstGeom prst="rect">
            <a:avLst/>
          </a:prstGeom>
          <a:noFill/>
        </p:spPr>
        <p:txBody>
          <a:bodyPr wrap="square">
            <a:spAutoFit/>
          </a:bodyPr>
          <a:lstStyle/>
          <a:p>
            <a:r>
              <a:rPr lang="es-ES" dirty="0">
                <a:hlinkClick r:id="rId6"/>
              </a:rPr>
              <a:t>http://www.oas.org/juridico/english/cyber.htm</a:t>
            </a:r>
            <a:r>
              <a:rPr lang="es-ES"/>
              <a:t> </a:t>
            </a:r>
          </a:p>
        </p:txBody>
      </p:sp>
    </p:spTree>
    <p:extLst>
      <p:ext uri="{BB962C8B-B14F-4D97-AF65-F5344CB8AC3E}">
        <p14:creationId xmlns:p14="http://schemas.microsoft.com/office/powerpoint/2010/main" val="1153210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47</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47</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n-US" sz="2800" dirty="0">
                <a:latin typeface="Verdana" panose="020B0604030504040204" pitchFamily="34" charset="0"/>
              </a:rPr>
              <a:t>Unión Africana</a:t>
            </a:r>
            <a:endParaRPr lang="es-ES" sz="2800" dirty="0">
              <a:latin typeface="Verdana" panose="020B0604030504040204" pitchFamily="34" charset="0"/>
              <a:ea typeface="Verdana" panose="020B0604030504040204" pitchFamily="34" charset="0"/>
            </a:endParaRP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E06BE0DD-D9FE-6B4C-9374-CFA294050F53}"/>
              </a:ext>
            </a:extLst>
          </p:cNvPr>
          <p:cNvPicPr>
            <a:picLocks noChangeAspect="1"/>
          </p:cNvPicPr>
          <p:nvPr/>
        </p:nvPicPr>
        <p:blipFill>
          <a:blip r:embed="rId4"/>
          <a:stretch>
            <a:fillRect/>
          </a:stretch>
        </p:blipFill>
        <p:spPr>
          <a:xfrm>
            <a:off x="7297737" y="4690509"/>
            <a:ext cx="1666528" cy="1497051"/>
          </a:xfrm>
          <a:prstGeom prst="rect">
            <a:avLst/>
          </a:prstGeom>
        </p:spPr>
      </p:pic>
      <p:sp>
        <p:nvSpPr>
          <p:cNvPr id="6" name="Rectangle 5">
            <a:extLst>
              <a:ext uri="{FF2B5EF4-FFF2-40B4-BE49-F238E27FC236}">
                <a16:creationId xmlns:a16="http://schemas.microsoft.com/office/drawing/2014/main" id="{A176FB23-43DE-4BCB-B5F2-4BD0E39AABEA}"/>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Content Placeholder 1">
            <a:extLst>
              <a:ext uri="{FF2B5EF4-FFF2-40B4-BE49-F238E27FC236}">
                <a16:creationId xmlns:a16="http://schemas.microsoft.com/office/drawing/2014/main" id="{F97FF257-27F5-42C0-8A34-AC046C2EBF44}"/>
              </a:ext>
            </a:extLst>
          </p:cNvPr>
          <p:cNvSpPr txBox="1">
            <a:spLocks/>
          </p:cNvSpPr>
          <p:nvPr/>
        </p:nvSpPr>
        <p:spPr>
          <a:xfrm>
            <a:off x="179735" y="1027450"/>
            <a:ext cx="8784530" cy="521075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defRPr/>
            </a:pPr>
            <a:r>
              <a:rPr lang="es-ES"/>
              <a:t>Convención sobre Ciberseguridad y Protección de los Datos Personales</a:t>
            </a:r>
          </a:p>
          <a:p>
            <a:pPr eaLnBrk="1" hangingPunct="1">
              <a:defRPr/>
            </a:pPr>
            <a:r>
              <a:rPr lang="es-ES" sz="2800" dirty="0"/>
              <a:t>Tratado multilateral firmado por los miembros de la Unión Africana</a:t>
            </a:r>
            <a:endParaRPr lang="es-ES" sz="2800" dirty="0">
              <a:latin typeface="Calibri" panose="020F0502020204030204" pitchFamily="34" charset="0"/>
            </a:endParaRPr>
          </a:p>
          <a:p>
            <a:pPr eaLnBrk="1" hangingPunct="1">
              <a:defRPr/>
            </a:pPr>
            <a:r>
              <a:rPr lang="es-ES"/>
              <a:t>Establece los principios legislativos con respecto a:</a:t>
            </a:r>
          </a:p>
          <a:p>
            <a:pPr lvl="1" eaLnBrk="1" hangingPunct="1">
              <a:defRPr/>
            </a:pPr>
            <a:r>
              <a:rPr lang="es-ES"/>
              <a:t>transacciones electrónicas</a:t>
            </a:r>
          </a:p>
          <a:p>
            <a:pPr lvl="1" eaLnBrk="1" hangingPunct="1">
              <a:defRPr/>
            </a:pPr>
            <a:r>
              <a:rPr lang="es-ES"/>
              <a:t>protección de datos personales</a:t>
            </a:r>
          </a:p>
          <a:p>
            <a:pPr lvl="1" eaLnBrk="1" hangingPunct="1">
              <a:defRPr/>
            </a:pPr>
            <a:r>
              <a:rPr lang="es-ES"/>
              <a:t>ciberseguridad y ciberdelincuencia</a:t>
            </a:r>
          </a:p>
          <a:p>
            <a:pPr marL="0" indent="0" eaLnBrk="1" hangingPunct="1">
              <a:buNone/>
              <a:defRPr/>
            </a:pPr>
            <a:endParaRPr lang="es-ES" dirty="0"/>
          </a:p>
        </p:txBody>
      </p:sp>
      <p:sp>
        <p:nvSpPr>
          <p:cNvPr id="16" name="TextBox 15">
            <a:extLst>
              <a:ext uri="{FF2B5EF4-FFF2-40B4-BE49-F238E27FC236}">
                <a16:creationId xmlns:a16="http://schemas.microsoft.com/office/drawing/2014/main" id="{D66A837E-A79A-40AE-8899-248280605289}"/>
              </a:ext>
            </a:extLst>
          </p:cNvPr>
          <p:cNvSpPr txBox="1"/>
          <p:nvPr/>
        </p:nvSpPr>
        <p:spPr>
          <a:xfrm>
            <a:off x="-36512" y="6228020"/>
            <a:ext cx="9297535" cy="369332"/>
          </a:xfrm>
          <a:prstGeom prst="rect">
            <a:avLst/>
          </a:prstGeom>
          <a:noFill/>
        </p:spPr>
        <p:txBody>
          <a:bodyPr wrap="square">
            <a:spAutoFit/>
          </a:bodyPr>
          <a:lstStyle/>
          <a:p>
            <a:r>
              <a:rPr lang="es-ES" dirty="0">
                <a:hlinkClick r:id="rId5"/>
              </a:rPr>
              <a:t>https://au.int/en/treaties/african-union-convention-cyber-security-and-personal-data-protection</a:t>
            </a:r>
            <a:r>
              <a:rPr lang="es-ES"/>
              <a:t> </a:t>
            </a:r>
          </a:p>
        </p:txBody>
      </p:sp>
    </p:spTree>
    <p:extLst>
      <p:ext uri="{BB962C8B-B14F-4D97-AF65-F5344CB8AC3E}">
        <p14:creationId xmlns:p14="http://schemas.microsoft.com/office/powerpoint/2010/main" val="3986460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48</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48</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n-US" sz="2800" dirty="0">
                <a:latin typeface="Verdana" panose="020B0604030504040204" pitchFamily="34" charset="0"/>
              </a:rPr>
              <a:t>Commonwealth</a:t>
            </a:r>
            <a:endParaRPr lang="es-ES" sz="2800" dirty="0">
              <a:latin typeface="Verdana" panose="020B0604030504040204" pitchFamily="34" charset="0"/>
              <a:ea typeface="Verdana" panose="020B0604030504040204" pitchFamily="34" charset="0"/>
            </a:endParaRP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1FCE5F71-B62F-4840-AD46-7690CB1F70D4}"/>
              </a:ext>
            </a:extLst>
          </p:cNvPr>
          <p:cNvSpPr/>
          <p:nvPr/>
        </p:nvSpPr>
        <p:spPr>
          <a:xfrm>
            <a:off x="88522" y="1085294"/>
            <a:ext cx="8803958" cy="4739759"/>
          </a:xfrm>
          <a:prstGeom prst="rect">
            <a:avLst/>
          </a:prstGeom>
        </p:spPr>
        <p:txBody>
          <a:bodyPr wrap="square">
            <a:spAutoFit/>
          </a:bodyPr>
          <a:lstStyle/>
          <a:p>
            <a:pPr marL="0" lvl="2" eaLnBrk="1" hangingPunct="1">
              <a:spcAft>
                <a:spcPts val="1200"/>
              </a:spcAft>
              <a:defRPr/>
            </a:pPr>
            <a:r>
              <a:rPr lang="es-ES" sz="2600" b="1" dirty="0"/>
              <a:t>Ley Modelo</a:t>
            </a:r>
          </a:p>
          <a:p>
            <a:pPr marL="0" lvl="2" eaLnBrk="1" hangingPunct="1">
              <a:spcAft>
                <a:spcPts val="1200"/>
              </a:spcAft>
              <a:defRPr/>
            </a:pPr>
            <a:r>
              <a:rPr lang="es-ES" sz="2600" dirty="0"/>
              <a:t>El </a:t>
            </a:r>
            <a:r>
              <a:rPr lang="es-ES" sz="2600" i="1" dirty="0"/>
              <a:t>Plan de Harare</a:t>
            </a:r>
            <a:r>
              <a:rPr lang="es-ES" sz="2600" dirty="0"/>
              <a:t> permite aumentar el nivel y el alcance de la cooperación entre los Gobiernos de la Commonwealth en materia penal, incluidos los asuntos de ciberdelincuencia</a:t>
            </a:r>
          </a:p>
          <a:p>
            <a:pPr marL="0" lvl="2" eaLnBrk="1" hangingPunct="1">
              <a:spcAft>
                <a:spcPts val="1200"/>
              </a:spcAft>
              <a:defRPr/>
            </a:pPr>
            <a:r>
              <a:rPr lang="es-ES" sz="2600" dirty="0"/>
              <a:t>Incluye</a:t>
            </a:r>
          </a:p>
          <a:p>
            <a:pPr marL="1028700" lvl="3" indent="-571500" eaLnBrk="1" hangingPunct="1">
              <a:spcAft>
                <a:spcPts val="1200"/>
              </a:spcAft>
              <a:buFont typeface="Arial" panose="020B0604020202020204" pitchFamily="34" charset="0"/>
              <a:buChar char="•"/>
              <a:defRPr/>
            </a:pPr>
            <a:r>
              <a:rPr lang="es-ES" sz="2600" dirty="0"/>
              <a:t>Identificación y localización de personas, entrega de documentos, registro y confiscación, obtención de pruebas, rastreo, confiscación y decomiso del producto de los instrumentos del delito</a:t>
            </a:r>
          </a:p>
          <a:p>
            <a:pPr marL="0" lvl="2" eaLnBrk="1" hangingPunct="1">
              <a:spcAft>
                <a:spcPts val="1200"/>
              </a:spcAft>
              <a:defRPr/>
            </a:pPr>
            <a:endParaRPr lang="es-ES" sz="2800" dirty="0"/>
          </a:p>
        </p:txBody>
      </p:sp>
      <p:pic>
        <p:nvPicPr>
          <p:cNvPr id="6" name="Picture 5">
            <a:extLst>
              <a:ext uri="{FF2B5EF4-FFF2-40B4-BE49-F238E27FC236}">
                <a16:creationId xmlns:a16="http://schemas.microsoft.com/office/drawing/2014/main" id="{D944D14F-C982-C74B-9E8F-DD0D4C41E9D3}"/>
              </a:ext>
            </a:extLst>
          </p:cNvPr>
          <p:cNvPicPr>
            <a:picLocks noChangeAspect="1"/>
          </p:cNvPicPr>
          <p:nvPr/>
        </p:nvPicPr>
        <p:blipFill>
          <a:blip r:embed="rId4"/>
          <a:stretch>
            <a:fillRect/>
          </a:stretch>
        </p:blipFill>
        <p:spPr>
          <a:xfrm>
            <a:off x="6811453" y="5127297"/>
            <a:ext cx="2193627" cy="1316176"/>
          </a:xfrm>
          <a:prstGeom prst="rect">
            <a:avLst/>
          </a:prstGeom>
        </p:spPr>
      </p:pic>
      <p:sp>
        <p:nvSpPr>
          <p:cNvPr id="8" name="Rectangle 7">
            <a:extLst>
              <a:ext uri="{FF2B5EF4-FFF2-40B4-BE49-F238E27FC236}">
                <a16:creationId xmlns:a16="http://schemas.microsoft.com/office/drawing/2014/main" id="{39925A32-809D-4143-BC17-C798C6EB139F}"/>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Tree>
    <p:extLst>
      <p:ext uri="{BB962C8B-B14F-4D97-AF65-F5344CB8AC3E}">
        <p14:creationId xmlns:p14="http://schemas.microsoft.com/office/powerpoint/2010/main" val="354691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49</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49</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Banco Mundial</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60D0148-8797-458B-ABBC-8D41505E7BB2}"/>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9" name="Content Placeholder 1">
            <a:extLst>
              <a:ext uri="{FF2B5EF4-FFF2-40B4-BE49-F238E27FC236}">
                <a16:creationId xmlns:a16="http://schemas.microsoft.com/office/drawing/2014/main" id="{9862464D-8B1B-4FD5-AEAC-0662CE90FB58}"/>
              </a:ext>
            </a:extLst>
          </p:cNvPr>
          <p:cNvSpPr txBox="1">
            <a:spLocks/>
          </p:cNvSpPr>
          <p:nvPr/>
        </p:nvSpPr>
        <p:spPr>
          <a:xfrm>
            <a:off x="251520" y="980728"/>
            <a:ext cx="4680520" cy="518333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s-ES"/>
              <a:t>Lucha contra la ciberdelincuencia</a:t>
            </a:r>
          </a:p>
          <a:p>
            <a:pPr eaLnBrk="1" hangingPunct="1"/>
            <a:r>
              <a:rPr lang="es-ES" altLang="sr-Latn-RS" sz="2800" dirty="0">
                <a:latin typeface="Calibri" panose="020F0502020204030204" pitchFamily="34" charset="0"/>
              </a:rPr>
              <a:t>Creación de herramientas y desarrollo de capacidades</a:t>
            </a:r>
          </a:p>
          <a:p>
            <a:pPr eaLnBrk="1" hangingPunct="1"/>
            <a:r>
              <a:rPr lang="es-ES" altLang="sr-Latn-RS" sz="2800" dirty="0">
                <a:latin typeface="Calibri" panose="020F0502020204030204" pitchFamily="34" charset="0"/>
              </a:rPr>
              <a:t>Conjunto de herramientas – </a:t>
            </a:r>
          </a:p>
          <a:p>
            <a:pPr lvl="1" eaLnBrk="1" hangingPunct="1"/>
            <a:r>
              <a:rPr lang="es-ES" dirty="0">
                <a:latin typeface="Calibri" panose="020F0502020204030204" pitchFamily="34" charset="0"/>
              </a:rPr>
              <a:t>‘recurso que sintetiza las buenas prácticas en la lucha contra la ciberdelincuencia y se organiza en nueve dimensiones, o capítulos’</a:t>
            </a:r>
            <a:endParaRPr lang="es-ES" altLang="sr-Latn-RS" dirty="0">
              <a:latin typeface="Calibri" panose="020F0502020204030204" pitchFamily="34" charset="0"/>
            </a:endParaRPr>
          </a:p>
        </p:txBody>
      </p:sp>
      <p:pic>
        <p:nvPicPr>
          <p:cNvPr id="2050" name="Picture 2" descr="India slips to 7th largest economy in 2018">
            <a:extLst>
              <a:ext uri="{FF2B5EF4-FFF2-40B4-BE49-F238E27FC236}">
                <a16:creationId xmlns:a16="http://schemas.microsoft.com/office/drawing/2014/main" id="{40C77A70-5BD8-484F-88FD-6155EBD5BB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038"/>
          <a:stretch/>
        </p:blipFill>
        <p:spPr bwMode="auto">
          <a:xfrm>
            <a:off x="7380312" y="4992109"/>
            <a:ext cx="1763688" cy="15337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123928-80CB-4610-B55A-B23EDB4033F1}"/>
              </a:ext>
            </a:extLst>
          </p:cNvPr>
          <p:cNvPicPr>
            <a:picLocks noChangeAspect="1"/>
          </p:cNvPicPr>
          <p:nvPr/>
        </p:nvPicPr>
        <p:blipFill>
          <a:blip r:embed="rId5"/>
          <a:stretch>
            <a:fillRect/>
          </a:stretch>
        </p:blipFill>
        <p:spPr>
          <a:xfrm>
            <a:off x="5130054" y="1174110"/>
            <a:ext cx="3647394" cy="3789040"/>
          </a:xfrm>
          <a:prstGeom prst="rect">
            <a:avLst/>
          </a:prstGeom>
        </p:spPr>
      </p:pic>
      <p:sp>
        <p:nvSpPr>
          <p:cNvPr id="16" name="TextBox 15">
            <a:extLst>
              <a:ext uri="{FF2B5EF4-FFF2-40B4-BE49-F238E27FC236}">
                <a16:creationId xmlns:a16="http://schemas.microsoft.com/office/drawing/2014/main" id="{A2E13060-E61F-411C-AF8B-4551095D2609}"/>
              </a:ext>
            </a:extLst>
          </p:cNvPr>
          <p:cNvSpPr txBox="1"/>
          <p:nvPr/>
        </p:nvSpPr>
        <p:spPr>
          <a:xfrm>
            <a:off x="88522" y="6208891"/>
            <a:ext cx="4642944" cy="369332"/>
          </a:xfrm>
          <a:prstGeom prst="rect">
            <a:avLst/>
          </a:prstGeom>
          <a:noFill/>
        </p:spPr>
        <p:txBody>
          <a:bodyPr wrap="square">
            <a:spAutoFit/>
          </a:bodyPr>
          <a:lstStyle/>
          <a:p>
            <a:r>
              <a:rPr lang="es-ES" dirty="0">
                <a:hlinkClick r:id="rId6"/>
              </a:rPr>
              <a:t>http://www.combattingcybercrime.org/</a:t>
            </a:r>
            <a:r>
              <a:rPr lang="es-ES"/>
              <a:t> </a:t>
            </a:r>
          </a:p>
        </p:txBody>
      </p:sp>
    </p:spTree>
    <p:extLst>
      <p:ext uri="{BB962C8B-B14F-4D97-AF65-F5344CB8AC3E}">
        <p14:creationId xmlns:p14="http://schemas.microsoft.com/office/powerpoint/2010/main" val="1494525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La ‘sociedad de la información’</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la ciberdelincuencia</a:t>
            </a:r>
          </a:p>
        </p:txBody>
      </p:sp>
      <p:sp>
        <p:nvSpPr>
          <p:cNvPr id="5" name="Rectangle 11">
            <a:extLst>
              <a:ext uri="{FF2B5EF4-FFF2-40B4-BE49-F238E27FC236}">
                <a16:creationId xmlns:a16="http://schemas.microsoft.com/office/drawing/2014/main"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5</a:t>
            </a:fld>
            <a:r>
              <a:rPr lang="es-ES" sz="1200" b="1" dirty="0">
                <a:solidFill>
                  <a:srgbClr val="FFFFFF"/>
                </a:solidFill>
                <a:latin typeface="Verdana" charset="0"/>
              </a:rPr>
              <a:t> -</a:t>
            </a:r>
          </a:p>
        </p:txBody>
      </p:sp>
      <p:sp>
        <p:nvSpPr>
          <p:cNvPr id="6" name="Rectangle 5">
            <a:extLst>
              <a:ext uri="{FF2B5EF4-FFF2-40B4-BE49-F238E27FC236}">
                <a16:creationId xmlns:a16="http://schemas.microsoft.com/office/drawing/2014/main"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Rectangle 7">
            <a:extLst>
              <a:ext uri="{FF2B5EF4-FFF2-40B4-BE49-F238E27FC236}">
                <a16:creationId xmlns:a16="http://schemas.microsoft.com/office/drawing/2014/main"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7">
            <a:extLst>
              <a:ext uri="{FF2B5EF4-FFF2-40B4-BE49-F238E27FC236}">
                <a16:creationId xmlns:a16="http://schemas.microsoft.com/office/drawing/2014/main"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1</a:t>
            </a:r>
            <a:endParaRPr lang="es-ES" sz="2000" dirty="0">
              <a:solidFill>
                <a:schemeClr val="bg1"/>
              </a:solidFill>
              <a:latin typeface="Verdana" charset="0"/>
              <a:cs typeface="Verdana" charset="0"/>
            </a:endParaRPr>
          </a:p>
        </p:txBody>
      </p:sp>
      <p:pic>
        <p:nvPicPr>
          <p:cNvPr id="10" name="Picture 4">
            <a:extLst>
              <a:ext uri="{FF2B5EF4-FFF2-40B4-BE49-F238E27FC236}">
                <a16:creationId xmlns:a16="http://schemas.microsoft.com/office/drawing/2014/main"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817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50</a:t>
            </a:fld>
            <a:endParaRPr lang="es-ES" dirty="0"/>
          </a:p>
        </p:txBody>
      </p:sp>
      <p:sp>
        <p:nvSpPr>
          <p:cNvPr id="3" name="TextBox 2"/>
          <p:cNvSpPr txBox="1"/>
          <p:nvPr/>
        </p:nvSpPr>
        <p:spPr>
          <a:xfrm>
            <a:off x="88522" y="6557282"/>
            <a:ext cx="3672408" cy="400110"/>
          </a:xfrm>
          <a:prstGeom prst="rect">
            <a:avLst/>
          </a:prstGeom>
          <a:noFill/>
        </p:spPr>
        <p:txBody>
          <a:bodyPr wrap="square" rtlCol="0">
            <a:spAutoFit/>
          </a:bodyPr>
          <a:lstStyle/>
          <a:p>
            <a:r>
              <a:rPr lang="es-ES" sz="2000" b="1" dirty="0">
                <a:solidFill>
                  <a:schemeClr val="bg1"/>
                </a:solidFill>
                <a:latin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50</a:t>
            </a:fld>
            <a:endParaRPr lang="es-ES" dirty="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dirty="0">
                <a:latin typeface="Verdana" panose="020B0604030504040204" pitchFamily="34" charset="0"/>
              </a:rPr>
              <a:t>PILON</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60D0148-8797-458B-ABBC-8D41505E7BB2}"/>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9" name="Content Placeholder 1">
            <a:extLst>
              <a:ext uri="{FF2B5EF4-FFF2-40B4-BE49-F238E27FC236}">
                <a16:creationId xmlns:a16="http://schemas.microsoft.com/office/drawing/2014/main" id="{9862464D-8B1B-4FD5-AEAC-0662CE90FB58}"/>
              </a:ext>
            </a:extLst>
          </p:cNvPr>
          <p:cNvSpPr txBox="1">
            <a:spLocks/>
          </p:cNvSpPr>
          <p:nvPr/>
        </p:nvSpPr>
        <p:spPr>
          <a:xfrm>
            <a:off x="251520" y="980728"/>
            <a:ext cx="8496944" cy="518333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s-ES" dirty="0"/>
              <a:t>Red de Funcionarios Judiciales de las Islas del Pacífico</a:t>
            </a:r>
          </a:p>
          <a:p>
            <a:pPr marL="0" indent="0" eaLnBrk="1" hangingPunct="1">
              <a:buFont typeface="Arial" panose="020B0604020202020204" pitchFamily="34" charset="0"/>
              <a:buNone/>
            </a:pPr>
            <a:endParaRPr lang="es-ES" altLang="sr-Latn-RS" dirty="0">
              <a:latin typeface="Calibri" panose="020F0502020204030204" pitchFamily="34" charset="0"/>
            </a:endParaRPr>
          </a:p>
        </p:txBody>
      </p:sp>
      <p:pic>
        <p:nvPicPr>
          <p:cNvPr id="7" name="Picture 6">
            <a:extLst>
              <a:ext uri="{FF2B5EF4-FFF2-40B4-BE49-F238E27FC236}">
                <a16:creationId xmlns:a16="http://schemas.microsoft.com/office/drawing/2014/main" id="{FE63792F-B0D3-4535-90EF-EE8C50491581}"/>
              </a:ext>
            </a:extLst>
          </p:cNvPr>
          <p:cNvPicPr>
            <a:picLocks noChangeAspect="1"/>
          </p:cNvPicPr>
          <p:nvPr/>
        </p:nvPicPr>
        <p:blipFill>
          <a:blip r:embed="rId4"/>
          <a:stretch>
            <a:fillRect/>
          </a:stretch>
        </p:blipFill>
        <p:spPr>
          <a:xfrm>
            <a:off x="1370010" y="2132856"/>
            <a:ext cx="6259963" cy="3966758"/>
          </a:xfrm>
          <a:prstGeom prst="rect">
            <a:avLst/>
          </a:prstGeom>
          <a:ln>
            <a:solidFill>
              <a:srgbClr val="0070C0"/>
            </a:solidFill>
          </a:ln>
        </p:spPr>
      </p:pic>
      <p:sp>
        <p:nvSpPr>
          <p:cNvPr id="16" name="TextBox 15">
            <a:extLst>
              <a:ext uri="{FF2B5EF4-FFF2-40B4-BE49-F238E27FC236}">
                <a16:creationId xmlns:a16="http://schemas.microsoft.com/office/drawing/2014/main" id="{B1FA651F-1AE4-4020-9D11-A1272DE845D3}"/>
              </a:ext>
            </a:extLst>
          </p:cNvPr>
          <p:cNvSpPr txBox="1"/>
          <p:nvPr/>
        </p:nvSpPr>
        <p:spPr>
          <a:xfrm>
            <a:off x="35496" y="6228020"/>
            <a:ext cx="5851698" cy="369332"/>
          </a:xfrm>
          <a:prstGeom prst="rect">
            <a:avLst/>
          </a:prstGeom>
          <a:noFill/>
        </p:spPr>
        <p:txBody>
          <a:bodyPr wrap="square">
            <a:spAutoFit/>
          </a:bodyPr>
          <a:lstStyle/>
          <a:p>
            <a:pPr algn="l"/>
            <a:r>
              <a:rPr lang="es-ES" sz="1800" b="0" i="0" dirty="0">
                <a:solidFill>
                  <a:srgbClr val="D8DADD"/>
                </a:solidFill>
                <a:effectLst/>
                <a:latin typeface="Source Sans Pro" panose="020B0503030403020204" pitchFamily="34" charset="0"/>
                <a:hlinkClick r:id="rId5"/>
              </a:rPr>
              <a:t>http://pilonsec.org/strategicplan/cybercrime-pilon</a:t>
            </a:r>
            <a:r>
              <a:rPr lang="es-ES"/>
              <a:t> </a:t>
            </a:r>
            <a:endParaRPr lang="es-E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99273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es-ES" sz="4400" dirty="0"/>
              <a:t>Preguntas</a:t>
            </a:r>
          </a:p>
        </p:txBody>
      </p:sp>
    </p:spTree>
    <p:extLst>
      <p:ext uri="{BB962C8B-B14F-4D97-AF65-F5344CB8AC3E}">
        <p14:creationId xmlns:p14="http://schemas.microsoft.com/office/powerpoint/2010/main" val="4136707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Ciberdelitos y estudios de caso</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Conceptos básicos sobre la ciberdelincuencia</a:t>
            </a:r>
          </a:p>
        </p:txBody>
      </p:sp>
      <p:sp>
        <p:nvSpPr>
          <p:cNvPr id="5" name="Rectangle 11">
            <a:extLst>
              <a:ext uri="{FF2B5EF4-FFF2-40B4-BE49-F238E27FC236}">
                <a16:creationId xmlns:a16="http://schemas.microsoft.com/office/drawing/2014/main"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52</a:t>
            </a:fld>
            <a:r>
              <a:rPr lang="es-ES" sz="1200" b="1" dirty="0">
                <a:solidFill>
                  <a:srgbClr val="FFFFFF"/>
                </a:solidFill>
                <a:latin typeface="Verdana" charset="0"/>
              </a:rPr>
              <a:t> -</a:t>
            </a:r>
          </a:p>
        </p:txBody>
      </p:sp>
      <p:sp>
        <p:nvSpPr>
          <p:cNvPr id="6" name="Rectangle 5">
            <a:extLst>
              <a:ext uri="{FF2B5EF4-FFF2-40B4-BE49-F238E27FC236}">
                <a16:creationId xmlns:a16="http://schemas.microsoft.com/office/drawing/2014/main"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Rectangle 7">
            <a:extLst>
              <a:ext uri="{FF2B5EF4-FFF2-40B4-BE49-F238E27FC236}">
                <a16:creationId xmlns:a16="http://schemas.microsoft.com/office/drawing/2014/main"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7">
            <a:extLst>
              <a:ext uri="{FF2B5EF4-FFF2-40B4-BE49-F238E27FC236}">
                <a16:creationId xmlns:a16="http://schemas.microsoft.com/office/drawing/2014/main"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5</a:t>
            </a:r>
            <a:endParaRPr lang="es-ES" sz="2000" dirty="0">
              <a:solidFill>
                <a:schemeClr val="bg1"/>
              </a:solidFill>
              <a:latin typeface="Verdana" charset="0"/>
              <a:cs typeface="Verdana" charset="0"/>
            </a:endParaRPr>
          </a:p>
        </p:txBody>
      </p:sp>
      <p:pic>
        <p:nvPicPr>
          <p:cNvPr id="10" name="Picture 4">
            <a:extLst>
              <a:ext uri="{FF2B5EF4-FFF2-40B4-BE49-F238E27FC236}">
                <a16:creationId xmlns:a16="http://schemas.microsoft.com/office/drawing/2014/main"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536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dirty="0">
                <a:solidFill>
                  <a:schemeClr val="tx2">
                    <a:lumMod val="60000"/>
                    <a:lumOff val="40000"/>
                  </a:schemeClr>
                </a:solidFill>
              </a:rPr>
              <a:t>Delincuencia asociada al ciberespacio</a:t>
            </a:r>
          </a:p>
        </p:txBody>
      </p:sp>
      <p:sp>
        <p:nvSpPr>
          <p:cNvPr id="5" name="Rectangle 11">
            <a:extLst>
              <a:ext uri="{FF2B5EF4-FFF2-40B4-BE49-F238E27FC236}">
                <a16:creationId xmlns:a16="http://schemas.microsoft.com/office/drawing/2014/main"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53</a:t>
            </a:fld>
            <a:r>
              <a:rPr lang="es-ES" sz="1200" b="1" dirty="0">
                <a:solidFill>
                  <a:srgbClr val="FFFFFF"/>
                </a:solidFill>
                <a:latin typeface="Verdana" charset="0"/>
              </a:rPr>
              <a:t> -</a:t>
            </a:r>
          </a:p>
        </p:txBody>
      </p:sp>
      <p:sp>
        <p:nvSpPr>
          <p:cNvPr id="6" name="Rectangle 5">
            <a:extLst>
              <a:ext uri="{FF2B5EF4-FFF2-40B4-BE49-F238E27FC236}">
                <a16:creationId xmlns:a16="http://schemas.microsoft.com/office/drawing/2014/main"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Rectangle 7">
            <a:extLst>
              <a:ext uri="{FF2B5EF4-FFF2-40B4-BE49-F238E27FC236}">
                <a16:creationId xmlns:a16="http://schemas.microsoft.com/office/drawing/2014/main"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450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Ransomware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12968" cy="5183335"/>
          </a:xfrm>
        </p:spPr>
        <p:txBody>
          <a:bodyPr/>
          <a:lstStyle/>
          <a:p>
            <a:pPr marL="0" indent="0">
              <a:buNone/>
              <a:defRPr/>
            </a:pPr>
            <a:r>
              <a:rPr lang="es-ES" sz="2500" dirty="0"/>
              <a:t>Software que bloquea el acceso a los datos de la víctima o amenaza con publicarlos o borrarlos hasta que se pague un rescate</a:t>
            </a:r>
          </a:p>
          <a:p>
            <a:pPr lvl="1">
              <a:defRPr/>
            </a:pPr>
            <a:r>
              <a:rPr lang="es-ES" sz="2500" dirty="0"/>
              <a:t>normalmente se lleva a cabo mediante un troyano disfrazado de archivo legítimo en el correo electrónico o en el Protocolo de escritorio remoto</a:t>
            </a:r>
          </a:p>
          <a:p>
            <a:pPr lvl="1">
              <a:defRPr/>
            </a:pPr>
            <a:r>
              <a:rPr lang="es-ES" sz="2500" dirty="0"/>
              <a:t>se engaña al usuario para que lo descargue o lo abra cuando llega como archivo adjunto a un correo electrónico</a:t>
            </a:r>
          </a:p>
          <a:p>
            <a:pPr lvl="1">
              <a:defRPr/>
            </a:pPr>
            <a:r>
              <a:rPr lang="es-ES" sz="2500" dirty="0"/>
              <a:t>Cambio de los ataques "ciudadanos" sin objetivo a los ataques dirigidos al sector privado/público</a:t>
            </a:r>
          </a:p>
          <a:p>
            <a:pPr lvl="1">
              <a:defRPr/>
            </a:pPr>
            <a:r>
              <a:rPr lang="es-ES" sz="2500" dirty="0"/>
              <a:t>Es la </a:t>
            </a:r>
            <a:r>
              <a:rPr lang="es-ES" sz="2500" dirty="0" err="1"/>
              <a:t>ciberamenaza</a:t>
            </a:r>
            <a:r>
              <a:rPr lang="es-ES" sz="2500" dirty="0"/>
              <a:t> más importante</a:t>
            </a:r>
            <a:r>
              <a:rPr lang="es-ES" dirty="0"/>
              <a:t> </a:t>
            </a:r>
          </a:p>
          <a:p>
            <a:pPr marL="457200" lvl="1" indent="0">
              <a:buNone/>
              <a:defRPr/>
            </a:pPr>
            <a:r>
              <a:rPr lang="en-US" altLang="en-US" sz="1600" dirty="0"/>
              <a:t>					</a:t>
            </a:r>
            <a:r>
              <a:rPr lang="es-ES" altLang="en-US" sz="1600" dirty="0"/>
              <a:t>(IOCTA 2019)</a:t>
            </a:r>
          </a:p>
        </p:txBody>
      </p:sp>
      <p:pic>
        <p:nvPicPr>
          <p:cNvPr id="10242" name="Picture 2" descr="Ransomware 101: What Is Ransomware and How Can You Protect Your ...">
            <a:extLst>
              <a:ext uri="{FF2B5EF4-FFF2-40B4-BE49-F238E27FC236}">
                <a16:creationId xmlns:a16="http://schemas.microsoft.com/office/drawing/2014/main" id="{DBC1CD49-8B18-4BC3-B4C7-4E7ED92A1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978" y="5229200"/>
            <a:ext cx="2320601" cy="12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53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Ransomware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C:\Users\B.Stam\Desktop\wannacry_05_1024x774.png">
            <a:extLst>
              <a:ext uri="{FF2B5EF4-FFF2-40B4-BE49-F238E27FC236}">
                <a16:creationId xmlns:a16="http://schemas.microsoft.com/office/drawing/2014/main" id="{2DFD966A-C42A-43DD-AA87-5E45E26D6C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149" y="1216149"/>
            <a:ext cx="6064219" cy="430195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D9A608DB-370D-4709-9E2A-B1E4965AA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43266"/>
            <a:ext cx="4161755" cy="53732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19F8F5A-2942-45E3-A523-B56391431B1C}"/>
              </a:ext>
            </a:extLst>
          </p:cNvPr>
          <p:cNvGrpSpPr/>
          <p:nvPr/>
        </p:nvGrpSpPr>
        <p:grpSpPr>
          <a:xfrm>
            <a:off x="4499992" y="1287792"/>
            <a:ext cx="4176464" cy="5016696"/>
            <a:chOff x="4499992" y="1287792"/>
            <a:chExt cx="4176464" cy="5016696"/>
          </a:xfrm>
        </p:grpSpPr>
        <p:pic>
          <p:nvPicPr>
            <p:cNvPr id="7" name="Picture 6">
              <a:extLst>
                <a:ext uri="{FF2B5EF4-FFF2-40B4-BE49-F238E27FC236}">
                  <a16:creationId xmlns:a16="http://schemas.microsoft.com/office/drawing/2014/main" id="{ACBECBE1-D2E2-4B1F-B775-4B0E0B7133E1}"/>
                </a:ext>
              </a:extLst>
            </p:cNvPr>
            <p:cNvPicPr>
              <a:picLocks noChangeAspect="1"/>
            </p:cNvPicPr>
            <p:nvPr/>
          </p:nvPicPr>
          <p:blipFill>
            <a:blip r:embed="rId6"/>
            <a:stretch>
              <a:fillRect/>
            </a:stretch>
          </p:blipFill>
          <p:spPr>
            <a:xfrm>
              <a:off x="4499992" y="1287792"/>
              <a:ext cx="4095467" cy="5016696"/>
            </a:xfrm>
            <a:prstGeom prst="rect">
              <a:avLst/>
            </a:prstGeom>
            <a:ln>
              <a:solidFill>
                <a:srgbClr val="0070C0"/>
              </a:solidFill>
            </a:ln>
          </p:spPr>
        </p:pic>
        <p:sp>
          <p:nvSpPr>
            <p:cNvPr id="14" name="TextBox 13">
              <a:extLst>
                <a:ext uri="{FF2B5EF4-FFF2-40B4-BE49-F238E27FC236}">
                  <a16:creationId xmlns:a16="http://schemas.microsoft.com/office/drawing/2014/main" id="{F8182BE8-C081-4016-8D8B-08E4A46ED6EE}"/>
                </a:ext>
              </a:extLst>
            </p:cNvPr>
            <p:cNvSpPr txBox="1"/>
            <p:nvPr/>
          </p:nvSpPr>
          <p:spPr>
            <a:xfrm>
              <a:off x="6444208" y="1916832"/>
              <a:ext cx="2232248" cy="369332"/>
            </a:xfrm>
            <a:prstGeom prst="rect">
              <a:avLst/>
            </a:prstGeom>
            <a:solidFill>
              <a:schemeClr val="accent1">
                <a:lumMod val="40000"/>
                <a:lumOff val="60000"/>
              </a:schemeClr>
            </a:solidFill>
          </p:spPr>
          <p:txBody>
            <a:bodyPr wrap="square" rtlCol="0">
              <a:spAutoFit/>
            </a:bodyPr>
            <a:lstStyle/>
            <a:p>
              <a:pPr algn="ctr"/>
              <a:r>
                <a:rPr lang="es-ES" dirty="0"/>
                <a:t>14 de agosto de 2020</a:t>
              </a:r>
            </a:p>
          </p:txBody>
        </p:sp>
      </p:grpSp>
    </p:spTree>
    <p:extLst>
      <p:ext uri="{BB962C8B-B14F-4D97-AF65-F5344CB8AC3E}">
        <p14:creationId xmlns:p14="http://schemas.microsoft.com/office/powerpoint/2010/main" val="23808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La ciberdelincuencia como servicio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12968" cy="5183335"/>
          </a:xfrm>
        </p:spPr>
        <p:txBody>
          <a:bodyPr/>
          <a:lstStyle/>
          <a:p>
            <a:pPr marL="0" indent="0">
              <a:buNone/>
              <a:defRPr/>
            </a:pPr>
            <a:r>
              <a:rPr lang="es-ES" sz="2800" dirty="0"/>
              <a:t>Aumento de la </a:t>
            </a:r>
            <a:r>
              <a:rPr lang="es-ES" sz="2800" dirty="0" err="1"/>
              <a:t>modularización</a:t>
            </a:r>
            <a:r>
              <a:rPr lang="es-ES" sz="2800" dirty="0"/>
              <a:t> de la ciberdelincuencia</a:t>
            </a:r>
          </a:p>
          <a:p>
            <a:pPr marL="0" indent="0">
              <a:buNone/>
              <a:defRPr/>
            </a:pPr>
            <a:r>
              <a:rPr lang="es-ES" sz="2800" dirty="0"/>
              <a:t>Realizada por grupos especializados</a:t>
            </a:r>
          </a:p>
          <a:p>
            <a:pPr marL="0" indent="0">
              <a:buNone/>
              <a:defRPr/>
            </a:pPr>
            <a:r>
              <a:rPr lang="es-ES" sz="2800" dirty="0"/>
              <a:t>Es difícil probar la intención delictiva de los actores individuales de la cadena</a:t>
            </a:r>
          </a:p>
          <a:p>
            <a:pPr marL="0" indent="0">
              <a:buNone/>
              <a:defRPr/>
            </a:pPr>
            <a:r>
              <a:rPr lang="es-ES" sz="2800" dirty="0"/>
              <a:t>Requiere una carga probatoria considerable.</a:t>
            </a:r>
          </a:p>
        </p:txBody>
      </p:sp>
      <p:pic>
        <p:nvPicPr>
          <p:cNvPr id="3" name="Picture 2">
            <a:extLst>
              <a:ext uri="{FF2B5EF4-FFF2-40B4-BE49-F238E27FC236}">
                <a16:creationId xmlns:a16="http://schemas.microsoft.com/office/drawing/2014/main" id="{9626F3EE-3E95-4D8B-9911-72BA42F8E330}"/>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317" t="4176" r="1826"/>
          <a:stretch/>
        </p:blipFill>
        <p:spPr bwMode="auto">
          <a:xfrm>
            <a:off x="4463072" y="4531967"/>
            <a:ext cx="4501416" cy="192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7">
            <a:extLst>
              <a:ext uri="{FF2B5EF4-FFF2-40B4-BE49-F238E27FC236}">
                <a16:creationId xmlns:a16="http://schemas.microsoft.com/office/drawing/2014/main" id="{ADCF8F31-4868-4947-BF8B-321880239E85}"/>
              </a:ext>
            </a:extLst>
          </p:cNvPr>
          <p:cNvSpPr>
            <a:spLocks noChangeArrowheads="1"/>
          </p:cNvSpPr>
          <p:nvPr/>
        </p:nvSpPr>
        <p:spPr bwMode="auto">
          <a:xfrm>
            <a:off x="467544" y="3861048"/>
            <a:ext cx="3849098"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ts val="600"/>
              </a:spcBef>
              <a:spcAft>
                <a:spcPts val="600"/>
              </a:spcAft>
            </a:pPr>
            <a:r>
              <a:rPr lang="es-ES" b="1" u="sng" dirty="0">
                <a:latin typeface="+mn-lt"/>
              </a:rPr>
              <a:t>Ejemplo</a:t>
            </a:r>
          </a:p>
          <a:p>
            <a:pPr>
              <a:lnSpc>
                <a:spcPct val="120000"/>
              </a:lnSpc>
              <a:spcBef>
                <a:spcPts val="600"/>
              </a:spcBef>
              <a:spcAft>
                <a:spcPts val="600"/>
              </a:spcAft>
            </a:pPr>
            <a:r>
              <a:rPr lang="es-ES" dirty="0"/>
              <a:t>Una </a:t>
            </a:r>
            <a:r>
              <a:rPr lang="es-ES" b="1" dirty="0">
                <a:latin typeface="+mn-lt"/>
              </a:rPr>
              <a:t>banda internacional de ciberdelincuentes </a:t>
            </a:r>
            <a:r>
              <a:rPr lang="es-ES" dirty="0">
                <a:latin typeface="+mn-lt"/>
              </a:rPr>
              <a:t>es sospechosa de haber robado </a:t>
            </a:r>
            <a:r>
              <a:rPr lang="es-ES" b="1" dirty="0">
                <a:latin typeface="+mn-lt"/>
              </a:rPr>
              <a:t>100 millones de dólares</a:t>
            </a:r>
            <a:r>
              <a:rPr lang="es-ES" dirty="0">
                <a:latin typeface="+mn-lt"/>
              </a:rPr>
              <a:t> a </a:t>
            </a:r>
            <a:r>
              <a:rPr lang="es-ES" b="1" dirty="0">
                <a:latin typeface="+mn-lt"/>
              </a:rPr>
              <a:t>más de 41.000 víctimas </a:t>
            </a:r>
            <a:r>
              <a:rPr lang="es-ES" dirty="0">
                <a:latin typeface="+mn-lt"/>
              </a:rPr>
              <a:t>con la ayuda de un </a:t>
            </a:r>
            <a:r>
              <a:rPr lang="es-ES" b="1" dirty="0">
                <a:latin typeface="+mn-lt"/>
              </a:rPr>
              <a:t>troyano bancario sigiloso </a:t>
            </a:r>
            <a:r>
              <a:rPr lang="es-ES" dirty="0">
                <a:latin typeface="+mn-lt"/>
              </a:rPr>
              <a:t>llamado </a:t>
            </a:r>
            <a:r>
              <a:rPr lang="es-ES" b="1" dirty="0">
                <a:solidFill>
                  <a:srgbClr val="FF0000"/>
                </a:solidFill>
                <a:latin typeface="+mn-lt"/>
              </a:rPr>
              <a:t>GozNym</a:t>
            </a:r>
            <a:endParaRPr lang="es-ES" b="1" dirty="0">
              <a:solidFill>
                <a:srgbClr val="FF0000"/>
              </a:solidFill>
              <a:latin typeface="+mn-lt"/>
              <a:cs typeface="Verdana" charset="0"/>
            </a:endParaRPr>
          </a:p>
        </p:txBody>
      </p:sp>
    </p:spTree>
    <p:extLst>
      <p:ext uri="{BB962C8B-B14F-4D97-AF65-F5344CB8AC3E}">
        <p14:creationId xmlns:p14="http://schemas.microsoft.com/office/powerpoint/2010/main" val="35335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Riesgo para los datos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12968" cy="5183335"/>
          </a:xfrm>
        </p:spPr>
        <p:txBody>
          <a:bodyPr/>
          <a:lstStyle/>
          <a:p>
            <a:pPr marL="0" indent="0">
              <a:buNone/>
              <a:defRPr/>
            </a:pPr>
            <a:r>
              <a:rPr lang="es-ES"/>
              <a:t>Obtención ilegal de datos financieros y de otro tipo</a:t>
            </a:r>
          </a:p>
          <a:p>
            <a:pPr lvl="1">
              <a:defRPr/>
            </a:pPr>
            <a:r>
              <a:rPr lang="es-ES"/>
              <a:t>Información de la tarjeta de crédito</a:t>
            </a:r>
          </a:p>
          <a:p>
            <a:pPr lvl="1">
              <a:defRPr/>
            </a:pPr>
            <a:r>
              <a:rPr lang="es-ES"/>
              <a:t>Credenciales de banca en línea</a:t>
            </a:r>
          </a:p>
          <a:p>
            <a:pPr lvl="1">
              <a:defRPr/>
            </a:pPr>
            <a:r>
              <a:rPr lang="es-ES"/>
              <a:t>Monederos de criptomonedas</a:t>
            </a:r>
          </a:p>
          <a:p>
            <a:pPr lvl="1">
              <a:defRPr/>
            </a:pPr>
            <a:r>
              <a:rPr lang="es-ES"/>
              <a:t>Datos personales y credenciales de acceso</a:t>
            </a:r>
          </a:p>
          <a:p>
            <a:pPr>
              <a:defRPr/>
            </a:pPr>
            <a:r>
              <a:rPr lang="es-ES" altLang="en-US" sz="2800" dirty="0"/>
              <a:t>Se obtienen a través de phishing, violaciones de datos y otros tipos de malware</a:t>
            </a:r>
          </a:p>
        </p:txBody>
      </p:sp>
      <p:pic>
        <p:nvPicPr>
          <p:cNvPr id="1026" name="Picture 2" descr="Personal Data Theft - CyberInsurance.com">
            <a:extLst>
              <a:ext uri="{FF2B5EF4-FFF2-40B4-BE49-F238E27FC236}">
                <a16:creationId xmlns:a16="http://schemas.microsoft.com/office/drawing/2014/main" id="{6FE29A3D-3286-4D5F-B363-AE76AA7DE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322" y="5038624"/>
            <a:ext cx="2123728" cy="141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672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Riesgo para los datos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Personal Data Theft - CyberInsurance.com">
            <a:extLst>
              <a:ext uri="{FF2B5EF4-FFF2-40B4-BE49-F238E27FC236}">
                <a16:creationId xmlns:a16="http://schemas.microsoft.com/office/drawing/2014/main" id="{6FE29A3D-3286-4D5F-B363-AE76AA7DE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322" y="5038624"/>
            <a:ext cx="2123728" cy="14147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F8C88A-D874-44DD-BC15-EC1D0DAAFACC}"/>
              </a:ext>
            </a:extLst>
          </p:cNvPr>
          <p:cNvPicPr>
            <a:picLocks noChangeAspect="1"/>
          </p:cNvPicPr>
          <p:nvPr/>
        </p:nvPicPr>
        <p:blipFill>
          <a:blip r:embed="rId5"/>
          <a:stretch>
            <a:fillRect/>
          </a:stretch>
        </p:blipFill>
        <p:spPr>
          <a:xfrm>
            <a:off x="179512" y="1270001"/>
            <a:ext cx="6588224" cy="1445429"/>
          </a:xfrm>
          <a:prstGeom prst="rect">
            <a:avLst/>
          </a:prstGeom>
          <a:ln>
            <a:solidFill>
              <a:schemeClr val="accent1"/>
            </a:solidFill>
          </a:ln>
        </p:spPr>
      </p:pic>
      <p:pic>
        <p:nvPicPr>
          <p:cNvPr id="6" name="Picture 5">
            <a:extLst>
              <a:ext uri="{FF2B5EF4-FFF2-40B4-BE49-F238E27FC236}">
                <a16:creationId xmlns:a16="http://schemas.microsoft.com/office/drawing/2014/main" id="{095F735A-1E31-4DB3-B1EC-17942D486F19}"/>
              </a:ext>
            </a:extLst>
          </p:cNvPr>
          <p:cNvPicPr>
            <a:picLocks noChangeAspect="1"/>
          </p:cNvPicPr>
          <p:nvPr/>
        </p:nvPicPr>
        <p:blipFill>
          <a:blip r:embed="rId6"/>
          <a:stretch>
            <a:fillRect/>
          </a:stretch>
        </p:blipFill>
        <p:spPr>
          <a:xfrm>
            <a:off x="395536" y="2854176"/>
            <a:ext cx="2952328" cy="3548050"/>
          </a:xfrm>
          <a:prstGeom prst="rect">
            <a:avLst/>
          </a:prstGeom>
          <a:ln>
            <a:solidFill>
              <a:schemeClr val="accent1"/>
            </a:solidFill>
          </a:ln>
        </p:spPr>
      </p:pic>
      <p:pic>
        <p:nvPicPr>
          <p:cNvPr id="8" name="Picture 7">
            <a:extLst>
              <a:ext uri="{FF2B5EF4-FFF2-40B4-BE49-F238E27FC236}">
                <a16:creationId xmlns:a16="http://schemas.microsoft.com/office/drawing/2014/main" id="{FDDEECD8-ABAE-4533-85CA-383A920B4425}"/>
              </a:ext>
            </a:extLst>
          </p:cNvPr>
          <p:cNvPicPr>
            <a:picLocks noChangeAspect="1"/>
          </p:cNvPicPr>
          <p:nvPr/>
        </p:nvPicPr>
        <p:blipFill>
          <a:blip r:embed="rId7"/>
          <a:stretch>
            <a:fillRect/>
          </a:stretch>
        </p:blipFill>
        <p:spPr>
          <a:xfrm>
            <a:off x="3851920" y="2952340"/>
            <a:ext cx="4716016" cy="1859777"/>
          </a:xfrm>
          <a:prstGeom prst="rect">
            <a:avLst/>
          </a:prstGeom>
          <a:ln>
            <a:solidFill>
              <a:schemeClr val="accent1"/>
            </a:solidFill>
          </a:ln>
        </p:spPr>
      </p:pic>
    </p:spTree>
    <p:extLst>
      <p:ext uri="{BB962C8B-B14F-4D97-AF65-F5344CB8AC3E}">
        <p14:creationId xmlns:p14="http://schemas.microsoft.com/office/powerpoint/2010/main" val="2560140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DoS/DDoS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114300" indent="0">
              <a:buNone/>
              <a:defRPr/>
            </a:pPr>
            <a:r>
              <a:rPr lang="es-ES" sz="2400" b="1" dirty="0">
                <a:solidFill>
                  <a:srgbClr val="0070C0"/>
                </a:solidFill>
              </a:rPr>
              <a:t>Denegación de servicio </a:t>
            </a:r>
            <a:r>
              <a:rPr lang="es-ES" sz="2400" dirty="0"/>
              <a:t>o </a:t>
            </a:r>
            <a:r>
              <a:rPr lang="es-ES" sz="2400" b="1" dirty="0">
                <a:solidFill>
                  <a:srgbClr val="0070C0"/>
                </a:solidFill>
              </a:rPr>
              <a:t>Denegación de servicio distribuido</a:t>
            </a:r>
          </a:p>
          <a:p>
            <a:pPr marL="971550" lvl="1" indent="-457200">
              <a:defRPr/>
            </a:pPr>
            <a:r>
              <a:rPr lang="es-ES" sz="2400" dirty="0"/>
              <a:t>Ciberataque en el que el delincuente trata de hacer que una máquina o recurso no esté disponible</a:t>
            </a:r>
          </a:p>
          <a:p>
            <a:pPr marL="971550" lvl="1" indent="-457200">
              <a:defRPr/>
            </a:pPr>
            <a:r>
              <a:rPr lang="es-ES" sz="2400" dirty="0"/>
              <a:t>De forma temporal o indefinida</a:t>
            </a:r>
          </a:p>
          <a:p>
            <a:pPr marL="971550" lvl="1" indent="-457200">
              <a:defRPr/>
            </a:pPr>
            <a:r>
              <a:rPr lang="es-ES" sz="2400" dirty="0"/>
              <a:t>Interrumpiendo los servicios</a:t>
            </a:r>
          </a:p>
          <a:p>
            <a:pPr marL="971550" lvl="1" indent="-457200">
              <a:defRPr/>
            </a:pPr>
            <a:r>
              <a:rPr lang="es-ES" sz="2400" dirty="0"/>
              <a:t>Por lo general, inundando con peticiones</a:t>
            </a:r>
          </a:p>
          <a:p>
            <a:pPr marL="971550" lvl="1" indent="-457200">
              <a:defRPr/>
            </a:pPr>
            <a:endParaRPr lang="es-ES" sz="2400" dirty="0"/>
          </a:p>
          <a:p>
            <a:pPr marL="571500" indent="-457200">
              <a:defRPr/>
            </a:pPr>
            <a:r>
              <a:rPr lang="es-ES" sz="2400" dirty="0"/>
              <a:t>De manera distribuida (</a:t>
            </a:r>
            <a:r>
              <a:rPr lang="es-ES" sz="2400" dirty="0" err="1"/>
              <a:t>DDoS</a:t>
            </a:r>
            <a:r>
              <a:rPr lang="es-ES" sz="2400" dirty="0"/>
              <a:t>)</a:t>
            </a:r>
          </a:p>
          <a:p>
            <a:pPr marL="971550" lvl="1" indent="-457200">
              <a:defRPr/>
            </a:pPr>
            <a:r>
              <a:rPr lang="es-ES" sz="2400" dirty="0"/>
              <a:t>El gran volumen de peticiones procede de muchas fuentes</a:t>
            </a:r>
          </a:p>
          <a:p>
            <a:pPr marL="971550" lvl="1" indent="-457200">
              <a:defRPr/>
            </a:pPr>
            <a:r>
              <a:rPr lang="es-ES" sz="2400" dirty="0"/>
              <a:t>La variedad de fuentes dificulta la posibilidad de detener el ataque</a:t>
            </a:r>
          </a:p>
        </p:txBody>
      </p:sp>
      <p:pic>
        <p:nvPicPr>
          <p:cNvPr id="4098" name="Picture 2">
            <a:extLst>
              <a:ext uri="{FF2B5EF4-FFF2-40B4-BE49-F238E27FC236}">
                <a16:creationId xmlns:a16="http://schemas.microsoft.com/office/drawing/2014/main" id="{E9282261-6DB0-4627-B6CB-880003CD8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1263" y="2422183"/>
            <a:ext cx="2221217" cy="215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Instantánea digital a nivel mundial</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a:extLst>
              <a:ext uri="{FF2B5EF4-FFF2-40B4-BE49-F238E27FC236}">
                <a16:creationId xmlns:a16="http://schemas.microsoft.com/office/drawing/2014/main" id="{0BFF1385-515B-400B-8D53-51B693E620E9}"/>
              </a:ext>
            </a:extLst>
          </p:cNvPr>
          <p:cNvPicPr>
            <a:picLocks noGrp="1" noChangeAspect="1"/>
          </p:cNvPicPr>
          <p:nvPr>
            <p:ph idx="1"/>
          </p:nvPr>
        </p:nvPicPr>
        <p:blipFill>
          <a:blip r:embed="rId4"/>
          <a:stretch>
            <a:fillRect/>
          </a:stretch>
        </p:blipFill>
        <p:spPr>
          <a:xfrm>
            <a:off x="548922" y="1600200"/>
            <a:ext cx="8046156" cy="4525963"/>
          </a:xfrm>
          <a:prstGeom prst="rect">
            <a:avLst/>
          </a:prstGeom>
        </p:spPr>
      </p:pic>
      <p:sp>
        <p:nvSpPr>
          <p:cNvPr id="5" name="Rectangle 3">
            <a:extLst>
              <a:ext uri="{FF2B5EF4-FFF2-40B4-BE49-F238E27FC236}">
                <a16:creationId xmlns:a16="http://schemas.microsoft.com/office/drawing/2014/main" id="{DD080C1D-F3C9-4F4F-9EA2-708A72782F5B}"/>
              </a:ext>
            </a:extLst>
          </p:cNvPr>
          <p:cNvSpPr>
            <a:spLocks noChangeArrowheads="1"/>
          </p:cNvSpPr>
          <p:nvPr/>
        </p:nvSpPr>
        <p:spPr bwMode="auto">
          <a:xfrm>
            <a:off x="1951496" y="6271972"/>
            <a:ext cx="719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600" b="1" dirty="0">
                <a:solidFill>
                  <a:srgbClr val="2F618F"/>
                </a:solidFill>
              </a:rPr>
              <a:t>https://wearesocial.com/uk/blog/2020/04/digital-around-the-world-in-april-2020</a:t>
            </a:r>
          </a:p>
        </p:txBody>
      </p:sp>
    </p:spTree>
    <p:extLst>
      <p:ext uri="{BB962C8B-B14F-4D97-AF65-F5344CB8AC3E}">
        <p14:creationId xmlns:p14="http://schemas.microsoft.com/office/powerpoint/2010/main" val="2183905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DoS/DDoS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784530" cy="5183335"/>
          </a:xfrm>
        </p:spPr>
        <p:txBody>
          <a:bodyPr/>
          <a:lstStyle/>
          <a:p>
            <a:pPr marL="114300" indent="0">
              <a:buNone/>
              <a:defRPr/>
            </a:pPr>
            <a:r>
              <a:rPr lang="es-ES"/>
              <a:t>¿Por qué?</a:t>
            </a:r>
          </a:p>
          <a:p>
            <a:pPr marL="971550" lvl="1" indent="-457200">
              <a:defRPr/>
            </a:pPr>
            <a:r>
              <a:rPr lang="es-ES"/>
              <a:t>La extorsión más frecuente</a:t>
            </a:r>
          </a:p>
          <a:p>
            <a:pPr marL="971550" lvl="1" indent="-457200">
              <a:defRPr/>
            </a:pPr>
            <a:r>
              <a:rPr lang="es-ES"/>
              <a:t>De carácter ideológico y político</a:t>
            </a:r>
          </a:p>
          <a:p>
            <a:pPr marL="971550" lvl="1" indent="-457200">
              <a:defRPr/>
            </a:pPr>
            <a:r>
              <a:rPr lang="es-ES"/>
              <a:t>Puramente malintencionado</a:t>
            </a:r>
          </a:p>
          <a:p>
            <a:pPr marL="114300" indent="0">
              <a:buNone/>
              <a:defRPr/>
            </a:pPr>
            <a:endParaRPr lang="es-ES" dirty="0"/>
          </a:p>
          <a:p>
            <a:pPr marL="114300" indent="0">
              <a:buNone/>
              <a:defRPr/>
            </a:pPr>
            <a:r>
              <a:rPr lang="es-ES"/>
              <a:t>Objetivos</a:t>
            </a:r>
          </a:p>
          <a:p>
            <a:pPr marL="971550" lvl="1" indent="-457200">
              <a:defRPr/>
            </a:pPr>
            <a:r>
              <a:rPr lang="es-ES"/>
              <a:t>Entidades financieras</a:t>
            </a:r>
          </a:p>
          <a:p>
            <a:pPr marL="971550" lvl="1" indent="-457200">
              <a:defRPr/>
            </a:pPr>
            <a:r>
              <a:rPr lang="es-ES"/>
              <a:t>Entidades del sector público (policía/gobierno)</a:t>
            </a:r>
          </a:p>
          <a:p>
            <a:pPr marL="971550" lvl="1" indent="-457200">
              <a:defRPr/>
            </a:pPr>
            <a:r>
              <a:rPr lang="es-ES"/>
              <a:t>Agencias de viajes, Internet/infraestructura crítica</a:t>
            </a:r>
          </a:p>
          <a:p>
            <a:pPr marL="971550" lvl="1" indent="-457200">
              <a:defRPr/>
            </a:pPr>
            <a:r>
              <a:rPr lang="es-ES"/>
              <a:t>Juegos/apuestas en línea</a:t>
            </a:r>
          </a:p>
        </p:txBody>
      </p:sp>
      <p:pic>
        <p:nvPicPr>
          <p:cNvPr id="4098" name="Picture 2">
            <a:extLst>
              <a:ext uri="{FF2B5EF4-FFF2-40B4-BE49-F238E27FC236}">
                <a16:creationId xmlns:a16="http://schemas.microsoft.com/office/drawing/2014/main" id="{E9282261-6DB0-4627-B6CB-880003CD8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785" y="1556792"/>
            <a:ext cx="2221217"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6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 zombi</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892480" cy="5183335"/>
          </a:xfrm>
        </p:spPr>
        <p:txBody>
          <a:bodyPr/>
          <a:lstStyle/>
          <a:p>
            <a:pPr marL="0" indent="0">
              <a:buNone/>
              <a:defRPr/>
            </a:pPr>
            <a:r>
              <a:rPr lang="es-ES"/>
              <a:t>Una </a:t>
            </a:r>
            <a:r>
              <a:rPr lang="es-ES" altLang="sr-Latn-RS" b="1" dirty="0">
                <a:solidFill>
                  <a:srgbClr val="0070C0"/>
                </a:solidFill>
              </a:rPr>
              <a:t>red zombi</a:t>
            </a:r>
            <a:r>
              <a:rPr lang="es-ES"/>
              <a:t> - Redes de ordenadores comprometidos (</a:t>
            </a:r>
            <a:r>
              <a:rPr lang="es-ES" altLang="sr-Latn-RS" i="1" dirty="0"/>
              <a:t>zombis</a:t>
            </a:r>
            <a:r>
              <a:rPr lang="es-ES"/>
              <a:t>)</a:t>
            </a:r>
          </a:p>
          <a:p>
            <a:pPr lvl="1">
              <a:defRPr/>
            </a:pPr>
            <a:r>
              <a:rPr lang="es-ES"/>
              <a:t>Controladas por una persona u organización</a:t>
            </a:r>
          </a:p>
          <a:p>
            <a:pPr lvl="1">
              <a:defRPr/>
            </a:pPr>
            <a:r>
              <a:rPr lang="es-ES"/>
              <a:t>Destinadas a ser utilizadas para actividades ilícitas</a:t>
            </a:r>
          </a:p>
          <a:p>
            <a:pPr lvl="1">
              <a:defRPr/>
            </a:pPr>
            <a:r>
              <a:rPr lang="es-ES"/>
              <a:t>Los ordenadores infectados están controlados por un software que permite automatizar las operaciones en la red</a:t>
            </a:r>
          </a:p>
          <a:p>
            <a:pPr lvl="1">
              <a:defRPr/>
            </a:pPr>
            <a:r>
              <a:rPr lang="es-ES"/>
              <a:t>Inactivas hasta que son necesarias</a:t>
            </a:r>
          </a:p>
        </p:txBody>
      </p:sp>
    </p:spTree>
    <p:extLst>
      <p:ext uri="{BB962C8B-B14F-4D97-AF65-F5344CB8AC3E}">
        <p14:creationId xmlns:p14="http://schemas.microsoft.com/office/powerpoint/2010/main" val="421986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 zombi</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
            <a:extLst>
              <a:ext uri="{FF2B5EF4-FFF2-40B4-BE49-F238E27FC236}">
                <a16:creationId xmlns:a16="http://schemas.microsoft.com/office/drawing/2014/main" id="{D3574013-EB7D-4349-9203-3493452034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8427" y="1196752"/>
            <a:ext cx="6507146" cy="502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3559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DoS/DDoS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052513"/>
            <a:ext cx="8784530" cy="5400823"/>
          </a:xfrm>
        </p:spPr>
        <p:txBody>
          <a:bodyPr/>
          <a:lstStyle/>
          <a:p>
            <a:pPr marL="114300" indent="0">
              <a:buNone/>
              <a:defRPr/>
            </a:pPr>
            <a:r>
              <a:rPr lang="es-ES" sz="2400" dirty="0"/>
              <a:t>Alcance del problema</a:t>
            </a:r>
          </a:p>
          <a:p>
            <a:pPr marL="571500" indent="-457200">
              <a:defRPr/>
            </a:pPr>
            <a:r>
              <a:rPr lang="es-ES" sz="2400" dirty="0"/>
              <a:t>2018</a:t>
            </a:r>
          </a:p>
          <a:p>
            <a:pPr marL="971550" lvl="1" indent="-457200">
              <a:defRPr/>
            </a:pPr>
            <a:r>
              <a:rPr lang="es-ES" sz="2400" dirty="0"/>
              <a:t>Dos grandes ataques </a:t>
            </a:r>
            <a:r>
              <a:rPr lang="es-ES" sz="2400" dirty="0" err="1"/>
              <a:t>DDoS</a:t>
            </a:r>
            <a:r>
              <a:rPr lang="es-ES" sz="2400" dirty="0"/>
              <a:t> utilizando el </a:t>
            </a:r>
            <a:r>
              <a:rPr lang="es-ES" sz="2400" dirty="0" err="1"/>
              <a:t>exploit</a:t>
            </a:r>
            <a:r>
              <a:rPr lang="es-ES" sz="2400" dirty="0"/>
              <a:t> '</a:t>
            </a:r>
            <a:r>
              <a:rPr lang="es-ES" sz="2400" dirty="0" err="1"/>
              <a:t>memcache</a:t>
            </a:r>
            <a:r>
              <a:rPr lang="es-ES" sz="2400" dirty="0"/>
              <a:t>'</a:t>
            </a:r>
          </a:p>
          <a:p>
            <a:pPr marL="971550" lvl="1" indent="-457200">
              <a:defRPr/>
            </a:pPr>
            <a:r>
              <a:rPr lang="es-ES" sz="2400" dirty="0"/>
              <a:t>Ataques separados de 1,35 y 1,7 terabytes/segundo lanzados en GitHub (plataforma online para desarrolladores)</a:t>
            </a:r>
          </a:p>
          <a:p>
            <a:pPr marL="514350" lvl="1" indent="0">
              <a:buNone/>
              <a:defRPr/>
            </a:pPr>
            <a:r>
              <a:rPr lang="en-US" sz="2400" dirty="0"/>
              <a:t>		</a:t>
            </a:r>
            <a:r>
              <a:rPr lang="es-ES" sz="2400" dirty="0"/>
              <a:t>(Contexto: en 2017 Facebook consumía 0,35TB/minuto)</a:t>
            </a:r>
          </a:p>
          <a:p>
            <a:pPr marL="571500" indent="-457200">
              <a:defRPr/>
            </a:pPr>
            <a:r>
              <a:rPr lang="es-ES" sz="2400" dirty="0"/>
              <a:t>2019</a:t>
            </a:r>
          </a:p>
          <a:p>
            <a:pPr marL="971550" lvl="1" indent="-457200">
              <a:defRPr/>
            </a:pPr>
            <a:r>
              <a:rPr lang="es-ES" sz="2400" dirty="0"/>
              <a:t>Un sistema de protección </a:t>
            </a:r>
            <a:r>
              <a:rPr lang="es-ES" sz="2400" dirty="0" err="1"/>
              <a:t>DDoS</a:t>
            </a:r>
            <a:r>
              <a:rPr lang="es-ES" sz="2400" dirty="0"/>
              <a:t> mitigó 580 millones de paquetes/segundo</a:t>
            </a:r>
          </a:p>
          <a:p>
            <a:pPr marL="971550" lvl="1" indent="-457200">
              <a:defRPr/>
            </a:pPr>
            <a:r>
              <a:rPr lang="es-ES" sz="2400" b="1" dirty="0">
                <a:solidFill>
                  <a:srgbClr val="FF0000"/>
                </a:solidFill>
              </a:rPr>
              <a:t>Cuatro veces el volumen</a:t>
            </a:r>
            <a:r>
              <a:rPr lang="es-ES" sz="2400" dirty="0"/>
              <a:t> de ataque de GitHub</a:t>
            </a:r>
          </a:p>
        </p:txBody>
      </p:sp>
    </p:spTree>
    <p:extLst>
      <p:ext uri="{BB962C8B-B14F-4D97-AF65-F5344CB8AC3E}">
        <p14:creationId xmlns:p14="http://schemas.microsoft.com/office/powerpoint/2010/main" val="211396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Ataques a infraestructuras críticas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0" indent="0">
              <a:buNone/>
            </a:pPr>
            <a:r>
              <a:rPr lang="es-ES" sz="2500" dirty="0"/>
              <a:t>Ataques que interrumpen o subvierten las funciones internas de una o más infraestructuras críticas</a:t>
            </a:r>
          </a:p>
          <a:p>
            <a:pPr lvl="1"/>
            <a:r>
              <a:rPr lang="es-ES" sz="2500" dirty="0"/>
              <a:t>Solapamiento con </a:t>
            </a:r>
            <a:r>
              <a:rPr lang="es-ES" sz="2500" dirty="0" err="1"/>
              <a:t>exploits</a:t>
            </a:r>
            <a:r>
              <a:rPr lang="es-ES" sz="2500" dirty="0"/>
              <a:t> anteriores (</a:t>
            </a:r>
            <a:r>
              <a:rPr lang="es-ES" sz="2500" dirty="0" err="1"/>
              <a:t>DDoS</a:t>
            </a:r>
            <a:r>
              <a:rPr lang="es-ES" sz="2500" dirty="0"/>
              <a:t>, etc.)</a:t>
            </a:r>
          </a:p>
          <a:p>
            <a:pPr lvl="1"/>
            <a:r>
              <a:rPr lang="es-ES" sz="2500" dirty="0"/>
              <a:t>Energía, transporte, agua, salud, etc.</a:t>
            </a:r>
          </a:p>
          <a:p>
            <a:pPr lvl="1"/>
            <a:endParaRPr lang="es-ES" sz="2500" dirty="0"/>
          </a:p>
          <a:p>
            <a:pPr marL="57150" indent="0">
              <a:buNone/>
            </a:pPr>
            <a:r>
              <a:rPr lang="es-ES" sz="2500" dirty="0"/>
              <a:t>¿Quién?</a:t>
            </a:r>
          </a:p>
          <a:p>
            <a:pPr lvl="1"/>
            <a:r>
              <a:rPr lang="es-ES" sz="2500" dirty="0"/>
              <a:t>Estados nacionales</a:t>
            </a:r>
          </a:p>
          <a:p>
            <a:pPr lvl="1"/>
            <a:r>
              <a:rPr lang="es-ES" sz="2500" dirty="0"/>
              <a:t>Script </a:t>
            </a:r>
            <a:r>
              <a:rPr lang="es-ES" sz="2500" dirty="0" err="1"/>
              <a:t>kiddies</a:t>
            </a:r>
            <a:r>
              <a:rPr lang="es-ES" sz="2500" dirty="0"/>
              <a:t> </a:t>
            </a:r>
          </a:p>
          <a:p>
            <a:pPr lvl="2"/>
            <a:r>
              <a:rPr lang="es-ES" sz="2500" dirty="0"/>
              <a:t>Disponibilidad de la "delincuencia como servicio": comprar los medios para cometer ciberdelitos</a:t>
            </a:r>
          </a:p>
        </p:txBody>
      </p:sp>
      <p:pic>
        <p:nvPicPr>
          <p:cNvPr id="1026" name="Picture 2" descr="National Infrastructure Tower">
            <a:extLst>
              <a:ext uri="{FF2B5EF4-FFF2-40B4-BE49-F238E27FC236}">
                <a16:creationId xmlns:a16="http://schemas.microsoft.com/office/drawing/2014/main" id="{5D744812-0D86-4666-AEFD-96A3D0537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2924944"/>
            <a:ext cx="2447826"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0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Ataques a infraestructuras críticas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4D9BA63-50A2-4FFB-B6F6-C6B4C98FFDAE}"/>
              </a:ext>
            </a:extLst>
          </p:cNvPr>
          <p:cNvPicPr>
            <a:picLocks noChangeAspect="1"/>
          </p:cNvPicPr>
          <p:nvPr/>
        </p:nvPicPr>
        <p:blipFill>
          <a:blip r:embed="rId4"/>
          <a:stretch>
            <a:fillRect/>
          </a:stretch>
        </p:blipFill>
        <p:spPr>
          <a:xfrm>
            <a:off x="2100262" y="1414115"/>
            <a:ext cx="4943475" cy="4867275"/>
          </a:xfrm>
          <a:prstGeom prst="rect">
            <a:avLst/>
          </a:prstGeom>
        </p:spPr>
      </p:pic>
      <p:sp>
        <p:nvSpPr>
          <p:cNvPr id="8" name="TextBox 7">
            <a:extLst>
              <a:ext uri="{FF2B5EF4-FFF2-40B4-BE49-F238E27FC236}">
                <a16:creationId xmlns:a16="http://schemas.microsoft.com/office/drawing/2014/main" id="{BCC343E1-AD9B-453A-AADD-50968F3F1460}"/>
              </a:ext>
            </a:extLst>
          </p:cNvPr>
          <p:cNvSpPr txBox="1"/>
          <p:nvPr/>
        </p:nvSpPr>
        <p:spPr>
          <a:xfrm>
            <a:off x="6876257" y="1136877"/>
            <a:ext cx="2160240" cy="3416320"/>
          </a:xfrm>
          <a:prstGeom prst="rect">
            <a:avLst/>
          </a:prstGeom>
          <a:solidFill>
            <a:schemeClr val="tx1">
              <a:lumMod val="65000"/>
              <a:lumOff val="35000"/>
            </a:schemeClr>
          </a:solidFill>
        </p:spPr>
        <p:txBody>
          <a:bodyPr wrap="square" rtlCol="0">
            <a:spAutoFit/>
          </a:bodyPr>
          <a:lstStyle/>
          <a:p>
            <a:pPr algn="ctr"/>
            <a:r>
              <a:rPr lang="es-ES" sz="2400" dirty="0">
                <a:solidFill>
                  <a:schemeClr val="bg1"/>
                </a:solidFill>
                <a:latin typeface="+mj-lt"/>
              </a:rPr>
              <a:t>Plan de la UE para una respuesta coordinada a los incidentes y crisis de ciberseguridad transfronterizos a gran escala</a:t>
            </a:r>
          </a:p>
        </p:txBody>
      </p:sp>
    </p:spTree>
    <p:extLst>
      <p:ext uri="{BB962C8B-B14F-4D97-AF65-F5344CB8AC3E}">
        <p14:creationId xmlns:p14="http://schemas.microsoft.com/office/powerpoint/2010/main" val="40866063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Ataques a infraestructuras críticas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2912D98C-0E2A-42AC-A5A6-41965990473B}"/>
              </a:ext>
            </a:extLst>
          </p:cNvPr>
          <p:cNvPicPr>
            <a:picLocks noChangeAspect="1"/>
          </p:cNvPicPr>
          <p:nvPr/>
        </p:nvPicPr>
        <p:blipFill>
          <a:blip r:embed="rId4"/>
          <a:stretch>
            <a:fillRect/>
          </a:stretch>
        </p:blipFill>
        <p:spPr>
          <a:xfrm>
            <a:off x="179512" y="1230293"/>
            <a:ext cx="4016475" cy="4070915"/>
          </a:xfrm>
          <a:prstGeom prst="rect">
            <a:avLst/>
          </a:prstGeom>
          <a:ln>
            <a:solidFill>
              <a:schemeClr val="accent1"/>
            </a:solidFill>
          </a:ln>
        </p:spPr>
      </p:pic>
      <p:sp>
        <p:nvSpPr>
          <p:cNvPr id="4" name="Rectangle: Rounded Corners 3">
            <a:extLst>
              <a:ext uri="{FF2B5EF4-FFF2-40B4-BE49-F238E27FC236}">
                <a16:creationId xmlns:a16="http://schemas.microsoft.com/office/drawing/2014/main" id="{7FC3758D-799B-441B-8988-C23E49F0FDE3}"/>
              </a:ext>
            </a:extLst>
          </p:cNvPr>
          <p:cNvSpPr/>
          <p:nvPr/>
        </p:nvSpPr>
        <p:spPr>
          <a:xfrm>
            <a:off x="177282" y="3645024"/>
            <a:ext cx="4018705" cy="648072"/>
          </a:xfrm>
          <a:prstGeom prst="roundRect">
            <a:avLst/>
          </a:prstGeom>
          <a:solidFill>
            <a:srgbClr val="FFFF9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354287C-3138-4A58-A598-81456FF36654}"/>
              </a:ext>
            </a:extLst>
          </p:cNvPr>
          <p:cNvSpPr txBox="1"/>
          <p:nvPr/>
        </p:nvSpPr>
        <p:spPr>
          <a:xfrm>
            <a:off x="2267744" y="1700808"/>
            <a:ext cx="2209387" cy="4893647"/>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El ransomware LockerGoga bloqueó el funcionamiento de un negocio de infraestructura</a:t>
            </a:r>
          </a:p>
          <a:p>
            <a:pPr algn="ctr"/>
            <a:endParaRPr lang="es-ES" sz="2400" dirty="0">
              <a:solidFill>
                <a:schemeClr val="tx1">
                  <a:lumMod val="65000"/>
                  <a:lumOff val="35000"/>
                </a:schemeClr>
              </a:solidFill>
              <a:latin typeface="+mj-lt"/>
            </a:endParaRPr>
          </a:p>
          <a:p>
            <a:pPr algn="ctr"/>
            <a:r>
              <a:rPr lang="es-ES" sz="2400" dirty="0">
                <a:solidFill>
                  <a:schemeClr val="tx1">
                    <a:lumMod val="65000"/>
                    <a:lumOff val="35000"/>
                  </a:schemeClr>
                </a:solidFill>
                <a:latin typeface="+mj-lt"/>
              </a:rPr>
              <a:t>Los costes previstos son de hasta 35 millones de euros</a:t>
            </a:r>
          </a:p>
        </p:txBody>
      </p:sp>
      <p:pic>
        <p:nvPicPr>
          <p:cNvPr id="2050" name="Picture 2" descr="Windows PCs vulnerable to Stuxnet attack - five years after patch -  ExtremeTech">
            <a:extLst>
              <a:ext uri="{FF2B5EF4-FFF2-40B4-BE49-F238E27FC236}">
                <a16:creationId xmlns:a16="http://schemas.microsoft.com/office/drawing/2014/main" id="{3353F4C9-1DA7-4030-8FB3-034519940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6871" y="1484209"/>
            <a:ext cx="4264149" cy="27441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uxnet: The smart person's guide - TechRepublic">
            <a:extLst>
              <a:ext uri="{FF2B5EF4-FFF2-40B4-BE49-F238E27FC236}">
                <a16:creationId xmlns:a16="http://schemas.microsoft.com/office/drawing/2014/main" id="{3764B981-A803-40B0-93D7-C40477AAC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0195" y="4344467"/>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5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Deformación de sitios web</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0" indent="0">
              <a:buNone/>
            </a:pPr>
            <a:r>
              <a:rPr lang="es-ES"/>
              <a:t>Ataques que cambian el aspecto visual de un sitio o página web</a:t>
            </a:r>
          </a:p>
          <a:p>
            <a:pPr lvl="1"/>
            <a:r>
              <a:rPr lang="es-ES"/>
              <a:t>Es lo que suelen hacer los crackers de sistemas</a:t>
            </a:r>
          </a:p>
          <a:p>
            <a:pPr lvl="1"/>
            <a:r>
              <a:rPr lang="es-ES"/>
              <a:t>Se irrumpe en un servidor web</a:t>
            </a:r>
          </a:p>
          <a:p>
            <a:pPr lvl="1"/>
            <a:r>
              <a:rPr lang="es-ES"/>
              <a:t>Se sustituye el sitio web alojado por uno propio</a:t>
            </a:r>
          </a:p>
          <a:p>
            <a:pPr marL="0" indent="0">
              <a:buNone/>
            </a:pPr>
            <a:r>
              <a:rPr lang="es-ES"/>
              <a:t>¿Por qué?</a:t>
            </a:r>
          </a:p>
          <a:p>
            <a:pPr lvl="1"/>
            <a:r>
              <a:rPr lang="es-ES"/>
              <a:t>Razones políticas/ideológicas</a:t>
            </a:r>
          </a:p>
          <a:p>
            <a:pPr lvl="1"/>
            <a:r>
              <a:rPr lang="es-ES"/>
              <a:t>Malicioso</a:t>
            </a:r>
          </a:p>
          <a:p>
            <a:pPr lvl="1"/>
            <a:r>
              <a:rPr lang="es-ES"/>
              <a:t>Monetario</a:t>
            </a:r>
          </a:p>
        </p:txBody>
      </p:sp>
      <p:pic>
        <p:nvPicPr>
          <p:cNvPr id="2050" name="Picture 2" descr="SPUZ : WikiLeaks defaced">
            <a:extLst>
              <a:ext uri="{FF2B5EF4-FFF2-40B4-BE49-F238E27FC236}">
                <a16:creationId xmlns:a16="http://schemas.microsoft.com/office/drawing/2014/main" id="{E030045C-FAD7-4A73-8ADA-7123AE468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808" y="4077072"/>
            <a:ext cx="3473645" cy="1899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63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Ciberdelincuencia: el futuro</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57150" indent="0">
              <a:buNone/>
            </a:pPr>
            <a:r>
              <a:rPr lang="es-ES" sz="2400" dirty="0"/>
              <a:t>Los ataques existentes pueden trasladarse a víctimas no explotadas</a:t>
            </a:r>
          </a:p>
          <a:p>
            <a:pPr lvl="1"/>
            <a:r>
              <a:rPr lang="es-ES" sz="2400" dirty="0" err="1"/>
              <a:t>Ransomware</a:t>
            </a:r>
            <a:r>
              <a:rPr lang="es-ES" sz="2400" dirty="0"/>
              <a:t> a los centros de datos y servidores de copia de seguridad</a:t>
            </a:r>
          </a:p>
          <a:p>
            <a:pPr lvl="1"/>
            <a:r>
              <a:rPr lang="es-ES" sz="2400" dirty="0"/>
              <a:t>Las herramientas de ataque existentes, como los troyanos, irán progresando</a:t>
            </a:r>
          </a:p>
          <a:p>
            <a:pPr lvl="2"/>
            <a:r>
              <a:rPr lang="es-ES" dirty="0"/>
              <a:t>¿Con gusanos </a:t>
            </a:r>
            <a:r>
              <a:rPr lang="es-ES" dirty="0" err="1"/>
              <a:t>autopropagables</a:t>
            </a:r>
            <a:r>
              <a:rPr lang="es-ES" dirty="0"/>
              <a:t>?</a:t>
            </a:r>
          </a:p>
          <a:p>
            <a:pPr lvl="1"/>
            <a:r>
              <a:rPr lang="es-ES" sz="2400" dirty="0"/>
              <a:t>Nuevas amenazas derivadas de vulnerabilidades preexistentes en tecnologías preexistentes</a:t>
            </a:r>
          </a:p>
          <a:p>
            <a:pPr lvl="1"/>
            <a:r>
              <a:rPr lang="es-ES" sz="2400" dirty="0"/>
              <a:t>Ataques a cadenas de suministro con más empresas que subcontratan servicios informáticos</a:t>
            </a:r>
          </a:p>
          <a:p>
            <a:pPr lvl="1"/>
            <a:endParaRPr lang="es-ES" dirty="0"/>
          </a:p>
        </p:txBody>
      </p:sp>
      <p:pic>
        <p:nvPicPr>
          <p:cNvPr id="4098" name="Picture 2" descr="A Crystal Ball for HPC - HPCwire">
            <a:extLst>
              <a:ext uri="{FF2B5EF4-FFF2-40B4-BE49-F238E27FC236}">
                <a16:creationId xmlns:a16="http://schemas.microsoft.com/office/drawing/2014/main" id="{DD6338CA-007F-447B-8624-869A32570D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64" t="5482" r="11412" b="9534"/>
          <a:stretch/>
        </p:blipFill>
        <p:spPr bwMode="auto">
          <a:xfrm>
            <a:off x="6958311" y="5065401"/>
            <a:ext cx="1966712" cy="13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25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Ciberdelincuencia: el futuro</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57150" indent="0">
              <a:buNone/>
            </a:pPr>
            <a:r>
              <a:rPr lang="es-ES" sz="2400" dirty="0"/>
              <a:t>Los ataques existentes pueden trasladarse a víctimas no explotadas</a:t>
            </a:r>
          </a:p>
          <a:p>
            <a:pPr lvl="1"/>
            <a:r>
              <a:rPr lang="es-ES" sz="2400" dirty="0"/>
              <a:t>Ataques en la nube: una empresa almacena información para muchos clientes, por lo que se convierte en un objetivo valioso para los delincuentes motivados desde el punto de vista financiero.</a:t>
            </a:r>
          </a:p>
          <a:p>
            <a:pPr lvl="1"/>
            <a:r>
              <a:rPr lang="es-ES" sz="2400" dirty="0"/>
              <a:t>Ataque a las aplicaciones bancarias que generan transferencias</a:t>
            </a:r>
          </a:p>
          <a:p>
            <a:pPr lvl="1"/>
            <a:r>
              <a:rPr lang="es-ES" sz="2400" dirty="0"/>
              <a:t>Se pasa de centrarse en las monedas fiduciarias a las criptodivisas y a los que tienen grandes activos en criptodivisas</a:t>
            </a:r>
          </a:p>
          <a:p>
            <a:pPr lvl="1"/>
            <a:r>
              <a:rPr lang="es-ES" sz="2400" dirty="0"/>
              <a:t>Ataques DNS: redireccionamiento y suplantación de identidad</a:t>
            </a:r>
          </a:p>
        </p:txBody>
      </p:sp>
      <p:pic>
        <p:nvPicPr>
          <p:cNvPr id="3" name="Picture 2" descr="A Crystal Ball for HPC - HPCwire">
            <a:extLst>
              <a:ext uri="{FF2B5EF4-FFF2-40B4-BE49-F238E27FC236}">
                <a16:creationId xmlns:a16="http://schemas.microsoft.com/office/drawing/2014/main" id="{DC8C860C-D6D4-48DE-B53E-662FAE4C8D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64" t="5482" r="11412" b="9534"/>
          <a:stretch/>
        </p:blipFill>
        <p:spPr bwMode="auto">
          <a:xfrm>
            <a:off x="6958311" y="5065401"/>
            <a:ext cx="1966712" cy="13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68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Instantánea digital a nivel mundial</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a:extLst>
              <a:ext uri="{FF2B5EF4-FFF2-40B4-BE49-F238E27FC236}">
                <a16:creationId xmlns:a16="http://schemas.microsoft.com/office/drawing/2014/main" id="{DD080C1D-F3C9-4F4F-9EA2-708A72782F5B}"/>
              </a:ext>
            </a:extLst>
          </p:cNvPr>
          <p:cNvSpPr>
            <a:spLocks noChangeArrowheads="1"/>
          </p:cNvSpPr>
          <p:nvPr/>
        </p:nvSpPr>
        <p:spPr bwMode="auto">
          <a:xfrm>
            <a:off x="1951496" y="6271972"/>
            <a:ext cx="719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600" b="1" dirty="0">
                <a:solidFill>
                  <a:srgbClr val="2F618F"/>
                </a:solidFill>
              </a:rPr>
              <a:t>https://wearesocial.com/uk/blog/2020/04/digital-around-the-world-in-april-2020</a:t>
            </a:r>
          </a:p>
        </p:txBody>
      </p:sp>
      <p:pic>
        <p:nvPicPr>
          <p:cNvPr id="3" name="Content Placeholder 2">
            <a:extLst>
              <a:ext uri="{FF2B5EF4-FFF2-40B4-BE49-F238E27FC236}">
                <a16:creationId xmlns:a16="http://schemas.microsoft.com/office/drawing/2014/main" id="{B958BF59-CEC5-4B63-AD92-D273FB237FAA}"/>
              </a:ext>
            </a:extLst>
          </p:cNvPr>
          <p:cNvPicPr>
            <a:picLocks noGrp="1" noChangeAspect="1"/>
          </p:cNvPicPr>
          <p:nvPr>
            <p:ph idx="1"/>
          </p:nvPr>
        </p:nvPicPr>
        <p:blipFill>
          <a:blip r:embed="rId4"/>
          <a:stretch>
            <a:fillRect/>
          </a:stretch>
        </p:blipFill>
        <p:spPr>
          <a:xfrm>
            <a:off x="548922" y="1600200"/>
            <a:ext cx="8046156" cy="4525963"/>
          </a:xfrm>
          <a:prstGeom prst="rect">
            <a:avLst/>
          </a:prstGeom>
        </p:spPr>
      </p:pic>
    </p:spTree>
    <p:extLst>
      <p:ext uri="{BB962C8B-B14F-4D97-AF65-F5344CB8AC3E}">
        <p14:creationId xmlns:p14="http://schemas.microsoft.com/office/powerpoint/2010/main" val="681887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dirty="0">
                <a:solidFill>
                  <a:schemeClr val="tx2">
                    <a:lumMod val="60000"/>
                    <a:lumOff val="40000"/>
                  </a:schemeClr>
                </a:solidFill>
              </a:rPr>
              <a:t>Explotación sexual infantil</a:t>
            </a:r>
          </a:p>
        </p:txBody>
      </p:sp>
      <p:sp>
        <p:nvSpPr>
          <p:cNvPr id="5" name="Rectangle 11">
            <a:extLst>
              <a:ext uri="{FF2B5EF4-FFF2-40B4-BE49-F238E27FC236}">
                <a16:creationId xmlns:a16="http://schemas.microsoft.com/office/drawing/2014/main"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70</a:t>
            </a:fld>
            <a:r>
              <a:rPr lang="es-ES" sz="1200" b="1" dirty="0">
                <a:solidFill>
                  <a:srgbClr val="FFFFFF"/>
                </a:solidFill>
                <a:latin typeface="Verdana" charset="0"/>
              </a:rPr>
              <a:t> -</a:t>
            </a:r>
          </a:p>
        </p:txBody>
      </p:sp>
      <p:sp>
        <p:nvSpPr>
          <p:cNvPr id="6" name="Rectangle 5">
            <a:extLst>
              <a:ext uri="{FF2B5EF4-FFF2-40B4-BE49-F238E27FC236}">
                <a16:creationId xmlns:a16="http://schemas.microsoft.com/office/drawing/2014/main"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Rectangle 7">
            <a:extLst>
              <a:ext uri="{FF2B5EF4-FFF2-40B4-BE49-F238E27FC236}">
                <a16:creationId xmlns:a16="http://schemas.microsoft.com/office/drawing/2014/main"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05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Explotación sexual infantil en línea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57150" indent="0">
              <a:buNone/>
            </a:pPr>
            <a:r>
              <a:rPr lang="es-ES" b="1" dirty="0">
                <a:solidFill>
                  <a:srgbClr val="0070C0"/>
                </a:solidFill>
              </a:rPr>
              <a:t>Explotación y abuso sexual infantil en línea (OCSEA)</a:t>
            </a:r>
          </a:p>
          <a:p>
            <a:pPr lvl="1"/>
            <a:r>
              <a:rPr lang="es-ES" dirty="0"/>
              <a:t>Realización y distribución de vídeos e imágenes</a:t>
            </a:r>
          </a:p>
          <a:p>
            <a:pPr marL="1314450" lvl="4" indent="-342900"/>
            <a:r>
              <a:rPr lang="es-ES" sz="2800" dirty="0"/>
              <a:t>Material de explotación sexual infantil </a:t>
            </a:r>
            <a:r>
              <a:rPr lang="es-ES" sz="2800" b="1" dirty="0">
                <a:solidFill>
                  <a:srgbClr val="0070C0"/>
                </a:solidFill>
              </a:rPr>
              <a:t>(CSEM)</a:t>
            </a:r>
          </a:p>
          <a:p>
            <a:pPr marL="1314450" lvl="4" indent="-342900"/>
            <a:r>
              <a:rPr lang="es-ES" sz="2800" dirty="0"/>
              <a:t>Material de abuso sexual infantil </a:t>
            </a:r>
            <a:r>
              <a:rPr lang="es-ES" sz="2800" b="1" dirty="0">
                <a:solidFill>
                  <a:srgbClr val="0070C0"/>
                </a:solidFill>
              </a:rPr>
              <a:t>(CSAM)</a:t>
            </a:r>
          </a:p>
          <a:p>
            <a:pPr lvl="1"/>
            <a:r>
              <a:rPr lang="es-ES" dirty="0"/>
              <a:t>Proposiciones en línea</a:t>
            </a:r>
          </a:p>
          <a:p>
            <a:pPr lvl="1"/>
            <a:r>
              <a:rPr lang="es-ES" dirty="0"/>
              <a:t>Material explícito autogenerado (SGEM)</a:t>
            </a:r>
          </a:p>
        </p:txBody>
      </p:sp>
      <p:pic>
        <p:nvPicPr>
          <p:cNvPr id="5122" name="Picture 2" descr="Are Internet Giants Failing to Tackle Child Abuse Images Online? |  SecureTeen Parenting Products">
            <a:extLst>
              <a:ext uri="{FF2B5EF4-FFF2-40B4-BE49-F238E27FC236}">
                <a16:creationId xmlns:a16="http://schemas.microsoft.com/office/drawing/2014/main"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987649"/>
            <a:ext cx="2303810" cy="153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5266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Distribución en línea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57150" indent="0">
              <a:buNone/>
            </a:pPr>
            <a:r>
              <a:rPr lang="es-ES" sz="2400" dirty="0"/>
              <a:t>Las cantidades de CSEM siguen aumentando</a:t>
            </a:r>
          </a:p>
          <a:p>
            <a:pPr lvl="1"/>
            <a:r>
              <a:rPr lang="es-ES" sz="2400" dirty="0"/>
              <a:t>Victimización continuada</a:t>
            </a:r>
          </a:p>
          <a:p>
            <a:pPr lvl="1"/>
            <a:r>
              <a:rPr lang="es-ES" sz="2400" dirty="0"/>
              <a:t>Las remisiones de la industria alcanzan máximos históricos</a:t>
            </a:r>
          </a:p>
          <a:p>
            <a:pPr lvl="2"/>
            <a:r>
              <a:rPr lang="es-ES" dirty="0"/>
              <a:t>Tensión en las fuerzas del orden para hacer frente a la situación</a:t>
            </a:r>
          </a:p>
          <a:p>
            <a:pPr lvl="1"/>
            <a:r>
              <a:rPr lang="es-ES" sz="2400" dirty="0"/>
              <a:t>La mayoría se detecta en sitios web de alojamiento de imágenes</a:t>
            </a:r>
          </a:p>
          <a:p>
            <a:pPr lvl="1"/>
            <a:r>
              <a:rPr lang="es-ES" sz="2400" dirty="0"/>
              <a:t>También en plataformas de intercambio entre iguales</a:t>
            </a:r>
          </a:p>
          <a:p>
            <a:pPr lvl="1"/>
            <a:r>
              <a:rPr lang="es-ES" sz="2400" dirty="0"/>
              <a:t>Aumentan los tablones de anuncios dedicados en la red oscura</a:t>
            </a:r>
          </a:p>
          <a:p>
            <a:pPr lvl="1"/>
            <a:r>
              <a:rPr lang="es-ES" sz="2400" dirty="0"/>
              <a:t>Medios sociales </a:t>
            </a:r>
          </a:p>
          <a:p>
            <a:pPr lvl="1"/>
            <a:r>
              <a:rPr lang="es-ES" sz="2400" dirty="0"/>
              <a:t>Uso del cifrado</a:t>
            </a:r>
          </a:p>
          <a:p>
            <a:pPr lvl="1"/>
            <a:r>
              <a:rPr lang="es-ES" sz="2400" dirty="0"/>
              <a:t>VPN &amp; TOR</a:t>
            </a:r>
          </a:p>
        </p:txBody>
      </p:sp>
      <p:pic>
        <p:nvPicPr>
          <p:cNvPr id="5122" name="Picture 2" descr="Are Internet Giants Failing to Tackle Child Abuse Images Online? |  SecureTeen Parenting Products">
            <a:extLst>
              <a:ext uri="{FF2B5EF4-FFF2-40B4-BE49-F238E27FC236}">
                <a16:creationId xmlns:a16="http://schemas.microsoft.com/office/drawing/2014/main"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157192"/>
            <a:ext cx="2375818" cy="136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Proposiciones en línea con fines sexuales</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052513"/>
            <a:ext cx="8784530" cy="5400823"/>
          </a:xfrm>
        </p:spPr>
        <p:txBody>
          <a:bodyPr/>
          <a:lstStyle/>
          <a:p>
            <a:pPr marL="57150" indent="0">
              <a:buNone/>
            </a:pPr>
            <a:r>
              <a:rPr lang="es-ES" dirty="0"/>
              <a:t>Sigue siendo una grave amenaza</a:t>
            </a:r>
          </a:p>
          <a:p>
            <a:pPr marL="914400" lvl="1" indent="-457200"/>
            <a:r>
              <a:rPr lang="es-ES" dirty="0"/>
              <a:t>Puesto que los menores están activos en los medios sociales, el número de víctimas posibles es elevado</a:t>
            </a:r>
          </a:p>
          <a:p>
            <a:pPr marL="914400" lvl="1" indent="-457200"/>
            <a:r>
              <a:rPr lang="es-ES" dirty="0"/>
              <a:t>La creciente concienciación del público es positiva</a:t>
            </a:r>
          </a:p>
          <a:p>
            <a:pPr marL="914400" lvl="1" indent="-457200"/>
            <a:endParaRPr lang="es-ES" dirty="0"/>
          </a:p>
          <a:p>
            <a:pPr marL="914400" lvl="1" indent="-457200"/>
            <a:r>
              <a:rPr lang="es-ES" dirty="0"/>
              <a:t>Generalmente en web abierta, medios sociales y juegos</a:t>
            </a:r>
          </a:p>
          <a:p>
            <a:pPr marL="914400" lvl="1" indent="-457200"/>
            <a:r>
              <a:rPr lang="es-ES" dirty="0"/>
              <a:t>Contacto con perfiles falsos</a:t>
            </a:r>
          </a:p>
          <a:p>
            <a:pPr marL="914400" lvl="1" indent="-457200"/>
            <a:r>
              <a:rPr lang="es-ES" dirty="0"/>
              <a:t>Puede incluir vídeo en directo</a:t>
            </a:r>
          </a:p>
          <a:p>
            <a:pPr marL="914400" lvl="1" indent="-457200"/>
            <a:r>
              <a:rPr lang="es-ES" dirty="0"/>
              <a:t>Una vez se ha establecido el contacto –</a:t>
            </a:r>
          </a:p>
          <a:p>
            <a:pPr marL="1314450" lvl="2" indent="-457200"/>
            <a:r>
              <a:rPr lang="es-ES" dirty="0"/>
              <a:t>se pasa a la mensajería en línea cifrada</a:t>
            </a:r>
          </a:p>
        </p:txBody>
      </p:sp>
      <p:pic>
        <p:nvPicPr>
          <p:cNvPr id="5122" name="Picture 2" descr="Are Internet Giants Failing to Tackle Child Abuse Images Online? |  SecureTeen Parenting Products">
            <a:extLst>
              <a:ext uri="{FF2B5EF4-FFF2-40B4-BE49-F238E27FC236}">
                <a16:creationId xmlns:a16="http://schemas.microsoft.com/office/drawing/2014/main"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4939731"/>
            <a:ext cx="1943770" cy="158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Proposiciones en línea con fines sexuales</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83A049E3-009F-4AB2-A147-B0D97DAC24CD}"/>
              </a:ext>
            </a:extLst>
          </p:cNvPr>
          <p:cNvPicPr>
            <a:picLocks noChangeAspect="1"/>
          </p:cNvPicPr>
          <p:nvPr/>
        </p:nvPicPr>
        <p:blipFill>
          <a:blip r:embed="rId4"/>
          <a:stretch>
            <a:fillRect/>
          </a:stretch>
        </p:blipFill>
        <p:spPr>
          <a:xfrm>
            <a:off x="323528" y="1270001"/>
            <a:ext cx="3858408" cy="5085184"/>
          </a:xfrm>
          <a:prstGeom prst="rect">
            <a:avLst/>
          </a:prstGeom>
          <a:ln>
            <a:solidFill>
              <a:schemeClr val="accent1"/>
            </a:solidFill>
          </a:ln>
        </p:spPr>
      </p:pic>
      <p:pic>
        <p:nvPicPr>
          <p:cNvPr id="7" name="Picture 6">
            <a:extLst>
              <a:ext uri="{FF2B5EF4-FFF2-40B4-BE49-F238E27FC236}">
                <a16:creationId xmlns:a16="http://schemas.microsoft.com/office/drawing/2014/main" id="{01AF08EA-51D9-4B26-AC93-09CCFD56F753}"/>
              </a:ext>
            </a:extLst>
          </p:cNvPr>
          <p:cNvPicPr>
            <a:picLocks noChangeAspect="1"/>
          </p:cNvPicPr>
          <p:nvPr/>
        </p:nvPicPr>
        <p:blipFill>
          <a:blip r:embed="rId5"/>
          <a:stretch>
            <a:fillRect/>
          </a:stretch>
        </p:blipFill>
        <p:spPr>
          <a:xfrm>
            <a:off x="4403880" y="2060847"/>
            <a:ext cx="4599576" cy="3653869"/>
          </a:xfrm>
          <a:prstGeom prst="rect">
            <a:avLst/>
          </a:prstGeom>
          <a:ln>
            <a:solidFill>
              <a:schemeClr val="accent1"/>
            </a:solidFill>
          </a:ln>
        </p:spPr>
      </p:pic>
    </p:spTree>
    <p:extLst>
      <p:ext uri="{BB962C8B-B14F-4D97-AF65-F5344CB8AC3E}">
        <p14:creationId xmlns:p14="http://schemas.microsoft.com/office/powerpoint/2010/main" val="1570113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Material explícito autogenerado</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107950" y="1119909"/>
            <a:ext cx="8928100" cy="5333428"/>
          </a:xfrm>
        </p:spPr>
        <p:txBody>
          <a:bodyPr/>
          <a:lstStyle/>
          <a:p>
            <a:pPr marL="57150" indent="0">
              <a:buNone/>
            </a:pPr>
            <a:r>
              <a:rPr lang="es-ES" sz="2800" dirty="0"/>
              <a:t>Un problema creciente ya que el número de jóvenes que comparten material es cada vez mayor.</a:t>
            </a:r>
          </a:p>
          <a:p>
            <a:pPr marL="514350" indent="-457200"/>
            <a:r>
              <a:rPr lang="es-ES" sz="2800" dirty="0"/>
              <a:t>Los teléfonos inteligentes proporcionan los medios</a:t>
            </a:r>
          </a:p>
          <a:p>
            <a:pPr marL="514350" indent="-457200"/>
            <a:r>
              <a:rPr lang="es-ES" sz="2800" dirty="0"/>
              <a:t>Poca conciencia del riesgo</a:t>
            </a:r>
          </a:p>
          <a:p>
            <a:pPr marL="914400" lvl="1" indent="-457200"/>
            <a:r>
              <a:rPr lang="es-ES" dirty="0"/>
              <a:t>Voluntariamente - a otros jóvenes </a:t>
            </a:r>
          </a:p>
          <a:p>
            <a:pPr marL="1314450" lvl="2" indent="-457200"/>
            <a:r>
              <a:rPr lang="es-ES" sz="2800" dirty="0"/>
              <a:t>Pero puede llegar a otras personas ajenas, lo que lleva a la coerción o la extorsión para obtener nuevo material</a:t>
            </a:r>
          </a:p>
          <a:p>
            <a:pPr marL="914400" lvl="1" indent="-457200"/>
            <a:r>
              <a:rPr lang="es-ES" dirty="0"/>
              <a:t>Bajo coerción o extorsión - con delincuentes sexuales</a:t>
            </a:r>
          </a:p>
        </p:txBody>
      </p:sp>
      <p:pic>
        <p:nvPicPr>
          <p:cNvPr id="5122" name="Picture 2" descr="Are Internet Giants Failing to Tackle Child Abuse Images Online? |  SecureTeen Parenting Products">
            <a:extLst>
              <a:ext uri="{FF2B5EF4-FFF2-40B4-BE49-F238E27FC236}">
                <a16:creationId xmlns:a16="http://schemas.microsoft.com/office/drawing/2014/main"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2110" y="5517233"/>
            <a:ext cx="2953940" cy="100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797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971600" y="190500"/>
            <a:ext cx="806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Coerción sexual y abuso en directo y a distancia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24744"/>
            <a:ext cx="8784530" cy="5183335"/>
          </a:xfrm>
        </p:spPr>
        <p:txBody>
          <a:bodyPr/>
          <a:lstStyle/>
          <a:p>
            <a:pPr marL="57150" indent="0">
              <a:buNone/>
            </a:pPr>
            <a:r>
              <a:rPr lang="es-ES" sz="2200" b="1" dirty="0">
                <a:solidFill>
                  <a:srgbClr val="0070C0"/>
                </a:solidFill>
              </a:rPr>
              <a:t>Coerción y extorsión sexual para obtener más material de explotación sexual infantil</a:t>
            </a:r>
          </a:p>
          <a:p>
            <a:pPr marL="914400" lvl="1" indent="-457200"/>
            <a:r>
              <a:rPr lang="es-ES" sz="2200" dirty="0"/>
              <a:t>Generalmente con fines de recopilación, no con fines monetarios</a:t>
            </a:r>
          </a:p>
          <a:p>
            <a:pPr marL="914400" lvl="1" indent="-457200"/>
            <a:r>
              <a:rPr lang="es-ES" sz="2200" dirty="0"/>
              <a:t>Se amenaza con el material disponible para obtener nuevo material</a:t>
            </a:r>
          </a:p>
          <a:p>
            <a:pPr marL="914400" lvl="1" indent="-457200"/>
            <a:r>
              <a:rPr lang="es-ES" sz="2200" dirty="0"/>
              <a:t>O se utilizan conversaciones en línea para extorsionar</a:t>
            </a:r>
          </a:p>
          <a:p>
            <a:pPr marL="914400" lvl="1" indent="-457200"/>
            <a:r>
              <a:rPr lang="es-ES" sz="2200" dirty="0"/>
              <a:t>Trauma significativo para la víctima </a:t>
            </a:r>
          </a:p>
          <a:p>
            <a:pPr marL="57150" indent="0">
              <a:buNone/>
            </a:pPr>
            <a:r>
              <a:rPr lang="es-ES" sz="2200" b="1" dirty="0">
                <a:solidFill>
                  <a:srgbClr val="0070C0"/>
                </a:solidFill>
              </a:rPr>
              <a:t>Abuso infantil en directo y a distancia</a:t>
            </a:r>
          </a:p>
          <a:p>
            <a:pPr marL="914400" lvl="1" indent="-457200"/>
            <a:r>
              <a:rPr lang="es-ES" sz="2200" dirty="0"/>
              <a:t>Los delincuentes buscan beneficios económicos</a:t>
            </a:r>
          </a:p>
          <a:p>
            <a:pPr marL="914400" lvl="1" indent="-457200"/>
            <a:r>
              <a:rPr lang="es-ES" sz="2200" dirty="0"/>
              <a:t>Aumento de la velocidad de Internet - transmisión en directo</a:t>
            </a:r>
          </a:p>
          <a:p>
            <a:pPr marL="914400" lvl="1" indent="-457200"/>
            <a:r>
              <a:rPr lang="es-ES" sz="2200" dirty="0"/>
              <a:t>Los delincuentes pagan por ver</a:t>
            </a:r>
          </a:p>
          <a:p>
            <a:pPr marL="914400" lvl="1" indent="-457200"/>
            <a:r>
              <a:rPr lang="es-ES" sz="2200" dirty="0"/>
              <a:t>Sitio porno &gt; mensaje cifrado</a:t>
            </a:r>
          </a:p>
        </p:txBody>
      </p:sp>
      <p:pic>
        <p:nvPicPr>
          <p:cNvPr id="5122" name="Picture 2" descr="Are Internet Giants Failing to Tackle Child Abuse Images Online? |  SecureTeen Parenting Products">
            <a:extLst>
              <a:ext uri="{FF2B5EF4-FFF2-40B4-BE49-F238E27FC236}">
                <a16:creationId xmlns:a16="http://schemas.microsoft.com/office/drawing/2014/main"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987649"/>
            <a:ext cx="2303810" cy="153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73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Coerción sexual y abuso en directo y a distancia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Are Internet Giants Failing to Tackle Child Abuse Images Online? |  SecureTeen Parenting Products">
            <a:extLst>
              <a:ext uri="{FF2B5EF4-FFF2-40B4-BE49-F238E27FC236}">
                <a16:creationId xmlns:a16="http://schemas.microsoft.com/office/drawing/2014/main"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987649"/>
            <a:ext cx="2303810" cy="1533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02638C-A6FB-49B0-885D-836858B8A73B}"/>
              </a:ext>
            </a:extLst>
          </p:cNvPr>
          <p:cNvPicPr>
            <a:picLocks noChangeAspect="1"/>
          </p:cNvPicPr>
          <p:nvPr/>
        </p:nvPicPr>
        <p:blipFill>
          <a:blip r:embed="rId5"/>
          <a:stretch>
            <a:fillRect/>
          </a:stretch>
        </p:blipFill>
        <p:spPr>
          <a:xfrm>
            <a:off x="971600" y="1325616"/>
            <a:ext cx="5505513" cy="5094955"/>
          </a:xfrm>
          <a:prstGeom prst="rect">
            <a:avLst/>
          </a:prstGeom>
          <a:ln>
            <a:solidFill>
              <a:schemeClr val="accent1"/>
            </a:solidFill>
          </a:ln>
        </p:spPr>
      </p:pic>
    </p:spTree>
    <p:extLst>
      <p:ext uri="{BB962C8B-B14F-4D97-AF65-F5344CB8AC3E}">
        <p14:creationId xmlns:p14="http://schemas.microsoft.com/office/powerpoint/2010/main" val="830693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Explotación sexual infantil: el futuro</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514350" indent="-457200"/>
            <a:r>
              <a:rPr lang="es-ES"/>
              <a:t>Las principales amenazas están bastante establecidas y son estables</a:t>
            </a:r>
          </a:p>
          <a:p>
            <a:pPr marL="514350" indent="-457200"/>
            <a:r>
              <a:rPr lang="es-ES" b="1" dirty="0">
                <a:solidFill>
                  <a:srgbClr val="0070C0"/>
                </a:solidFill>
              </a:rPr>
              <a:t>Deepfakes</a:t>
            </a:r>
            <a:r>
              <a:rPr lang="es-ES"/>
              <a:t> – ‘Deep learning’ y ‘fake’</a:t>
            </a:r>
          </a:p>
          <a:p>
            <a:pPr marL="914400" lvl="1" indent="-457200"/>
            <a:r>
              <a:rPr lang="es-ES"/>
              <a:t>Tecnología de "IA" para sustituir imágenes y vídeos</a:t>
            </a:r>
          </a:p>
          <a:p>
            <a:pPr marL="914400" lvl="1" indent="-457200"/>
            <a:r>
              <a:rPr lang="es-ES"/>
              <a:t>Posibilidad de nuevo material de explotación sexual infantil personalizado</a:t>
            </a:r>
          </a:p>
          <a:p>
            <a:pPr marL="914400" lvl="1" indent="-457200"/>
            <a:r>
              <a:rPr lang="es-ES"/>
              <a:t>Implicación de la prueba de autenticidad para las fuerzas del orden</a:t>
            </a:r>
          </a:p>
        </p:txBody>
      </p:sp>
      <p:pic>
        <p:nvPicPr>
          <p:cNvPr id="5" name="Picture 4" descr="A Crystal Ball for HPC - HPCwire">
            <a:extLst>
              <a:ext uri="{FF2B5EF4-FFF2-40B4-BE49-F238E27FC236}">
                <a16:creationId xmlns:a16="http://schemas.microsoft.com/office/drawing/2014/main" id="{91495AAC-1CDE-4A39-B16D-F4E95606E4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64" t="5482" r="11412" b="9534"/>
          <a:stretch/>
        </p:blipFill>
        <p:spPr bwMode="auto">
          <a:xfrm>
            <a:off x="6958311" y="5065401"/>
            <a:ext cx="1966712" cy="13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43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dirty="0">
                <a:solidFill>
                  <a:schemeClr val="tx2">
                    <a:lumMod val="60000"/>
                    <a:lumOff val="40000"/>
                  </a:schemeClr>
                </a:solidFill>
              </a:rPr>
              <a:t>Fraude en los pagos</a:t>
            </a:r>
          </a:p>
        </p:txBody>
      </p:sp>
      <p:sp>
        <p:nvSpPr>
          <p:cNvPr id="5" name="Rectangle 11">
            <a:extLst>
              <a:ext uri="{FF2B5EF4-FFF2-40B4-BE49-F238E27FC236}">
                <a16:creationId xmlns:a16="http://schemas.microsoft.com/office/drawing/2014/main"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79</a:t>
            </a:fld>
            <a:r>
              <a:rPr lang="es-ES" sz="1200" b="1" dirty="0">
                <a:solidFill>
                  <a:srgbClr val="FFFFFF"/>
                </a:solidFill>
                <a:latin typeface="Verdana" charset="0"/>
              </a:rPr>
              <a:t> -</a:t>
            </a:r>
          </a:p>
        </p:txBody>
      </p:sp>
      <p:sp>
        <p:nvSpPr>
          <p:cNvPr id="6" name="Rectangle 5">
            <a:extLst>
              <a:ext uri="{FF2B5EF4-FFF2-40B4-BE49-F238E27FC236}">
                <a16:creationId xmlns:a16="http://schemas.microsoft.com/office/drawing/2014/main"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Rectangle 7">
            <a:extLst>
              <a:ext uri="{FF2B5EF4-FFF2-40B4-BE49-F238E27FC236}">
                <a16:creationId xmlns:a16="http://schemas.microsoft.com/office/drawing/2014/main"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44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1"/>
            <a:ext cx="8640960" cy="4392487"/>
          </a:xfrm>
        </p:spPr>
        <p:txBody>
          <a:bodyPr>
            <a:normAutofit fontScale="77500" lnSpcReduction="20000"/>
          </a:bodyPr>
          <a:lstStyle/>
          <a:p>
            <a:pPr>
              <a:lnSpc>
                <a:spcPct val="120000"/>
              </a:lnSpc>
              <a:spcBef>
                <a:spcPts val="600"/>
              </a:spcBef>
              <a:spcAft>
                <a:spcPts val="600"/>
              </a:spcAft>
            </a:pPr>
            <a:r>
              <a:rPr lang="es-ES"/>
              <a:t>Según una estimación, cada día se crean 2,5 quintillones de bytes de datos, y la Internet de las cosas (IdC) no hace más que acelerar ese ritmo</a:t>
            </a:r>
          </a:p>
          <a:p>
            <a:pPr lvl="1">
              <a:lnSpc>
                <a:spcPct val="120000"/>
              </a:lnSpc>
              <a:spcBef>
                <a:spcPts val="600"/>
              </a:spcBef>
              <a:spcAft>
                <a:spcPts val="600"/>
              </a:spcAft>
            </a:pPr>
            <a:r>
              <a:rPr lang="es-ES" sz="3200" dirty="0"/>
              <a:t>Estamos hablando de 2.500.000.000.000 de bytes al día </a:t>
            </a:r>
          </a:p>
          <a:p>
            <a:pPr>
              <a:lnSpc>
                <a:spcPct val="120000"/>
              </a:lnSpc>
              <a:spcBef>
                <a:spcPts val="600"/>
              </a:spcBef>
              <a:spcAft>
                <a:spcPts val="600"/>
              </a:spcAft>
            </a:pPr>
            <a:r>
              <a:rPr lang="es-ES"/>
              <a:t>Solo en los dos últimos años se ha generado el 90% de los datos de todo el mundo </a:t>
            </a:r>
          </a:p>
          <a:p>
            <a:pPr>
              <a:lnSpc>
                <a:spcPct val="120000"/>
              </a:lnSpc>
              <a:spcBef>
                <a:spcPts val="600"/>
              </a:spcBef>
              <a:spcAft>
                <a:spcPts val="600"/>
              </a:spcAft>
            </a:pPr>
            <a:r>
              <a:rPr lang="es-ES"/>
              <a:t>Para el año 2020, se crearán unos 1,7 megabytes de información nueva cada segundo por cada ser humano del planeta</a:t>
            </a:r>
          </a:p>
        </p:txBody>
      </p:sp>
      <p:sp>
        <p:nvSpPr>
          <p:cNvPr id="18434"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2" y="-26985"/>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36"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 ¿Cuántos datos?</a:t>
            </a:r>
            <a:endParaRPr lang="es-ES" sz="2000" dirty="0">
              <a:solidFill>
                <a:schemeClr val="bg1"/>
              </a:solidFill>
              <a:latin typeface="Verdana" charset="0"/>
              <a:cs typeface="Verdana" charset="0"/>
            </a:endParaRPr>
          </a:p>
        </p:txBody>
      </p:sp>
      <p:pic>
        <p:nvPicPr>
          <p:cNvPr id="1843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5"/>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4925" y="6588133"/>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11"/>
          <p:cNvSpPr>
            <a:spLocks noChangeArrowheads="1"/>
          </p:cNvSpPr>
          <p:nvPr/>
        </p:nvSpPr>
        <p:spPr bwMode="auto">
          <a:xfrm>
            <a:off x="7938" y="6597658"/>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Fuente: OCDE</a:t>
            </a:r>
            <a:r>
              <a:rPr lang="en-US" sz="1200" b="1" dirty="0">
                <a:solidFill>
                  <a:srgbClr val="FFFFFF"/>
                </a:solidFill>
                <a:latin typeface="Verdana" charset="0"/>
              </a:rPr>
              <a:t>						</a:t>
            </a:r>
            <a:r>
              <a:rPr lang="es-ES" sz="1200" b="1" dirty="0">
                <a:solidFill>
                  <a:srgbClr val="FFFFFF"/>
                </a:solidFill>
                <a:latin typeface="Verdana" charset="0"/>
              </a:rPr>
              <a:t>                      </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8</a:t>
            </a:fld>
            <a:r>
              <a:rPr lang="es-ES" sz="1200" b="1" dirty="0">
                <a:solidFill>
                  <a:srgbClr val="FFFFFF"/>
                </a:solidFill>
                <a:latin typeface="Verdana" charset="0"/>
              </a:rPr>
              <a:t> -</a:t>
            </a:r>
          </a:p>
        </p:txBody>
      </p:sp>
      <p:sp>
        <p:nvSpPr>
          <p:cNvPr id="2" name="Rectangle 1"/>
          <p:cNvSpPr/>
          <p:nvPr/>
        </p:nvSpPr>
        <p:spPr>
          <a:xfrm>
            <a:off x="184734" y="5879013"/>
            <a:ext cx="8851316" cy="646331"/>
          </a:xfrm>
          <a:prstGeom prst="rect">
            <a:avLst/>
          </a:prstGeom>
        </p:spPr>
        <p:txBody>
          <a:bodyPr wrap="square">
            <a:spAutoFit/>
          </a:bodyPr>
          <a:lstStyle/>
          <a:p>
            <a:r>
              <a:rPr lang="es-ES" sz="1200" dirty="0">
                <a:latin typeface="+mn-lt"/>
              </a:rPr>
              <a:t>Marr, Bernard (2018), How Much Data Do We Create Every Day? The Mind-Blowing Stats Everyone Should Read, Forbes.com, </a:t>
            </a:r>
            <a:r>
              <a:rPr lang="es-ES" sz="1200" dirty="0">
                <a:latin typeface="+mn-lt"/>
                <a:hlinkClick r:id="rId4"/>
              </a:rPr>
              <a:t>https://www.forbes.com/sites/bernardmarr/2018/05/21/how-much-data-do-we-create-every-day-the-mind-blowing-stats-everyone-should-read/</a:t>
            </a:r>
            <a:r>
              <a:rPr lang="es-ES"/>
              <a:t> </a:t>
            </a:r>
            <a:endParaRPr lang="es-ES" sz="1200" dirty="0">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9637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Sin tarjeta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784530" cy="5183335"/>
          </a:xfrm>
        </p:spPr>
        <p:txBody>
          <a:bodyPr/>
          <a:lstStyle/>
          <a:p>
            <a:pPr marL="57150" indent="0">
              <a:buNone/>
            </a:pPr>
            <a:r>
              <a:rPr lang="es-ES" sz="2600" dirty="0"/>
              <a:t>Principal prioridad de los investigadores en materia de fraude</a:t>
            </a:r>
          </a:p>
          <a:p>
            <a:pPr marL="914400" lvl="1" indent="-457200"/>
            <a:r>
              <a:rPr lang="es-ES" sz="2600" dirty="0"/>
              <a:t>Las transacciones en línea evolucionan y aumentan</a:t>
            </a:r>
          </a:p>
          <a:p>
            <a:pPr marL="914400" lvl="1" indent="-457200"/>
            <a:r>
              <a:rPr lang="es-ES" sz="2600" dirty="0"/>
              <a:t>Dispositivos electrónicos (móviles, tabletas, etc.)</a:t>
            </a:r>
          </a:p>
          <a:p>
            <a:pPr marL="914400" lvl="1" indent="-457200"/>
            <a:r>
              <a:rPr lang="es-ES" sz="2600" dirty="0"/>
              <a:t>Se está introduciendo en el sector de los viajes (se está utilizando para la inmigración ilegal y la trata de seres humanos, junto con la falsificación de identidad).</a:t>
            </a:r>
          </a:p>
          <a:p>
            <a:pPr marL="514350" indent="-457200"/>
            <a:r>
              <a:rPr lang="es-ES" sz="2600" dirty="0"/>
              <a:t>Se genera a partir de datos comprometidos, 1/3 violaciones de terceros, phishing y mensajes de texto fraudulentos</a:t>
            </a:r>
          </a:p>
        </p:txBody>
      </p:sp>
      <p:pic>
        <p:nvPicPr>
          <p:cNvPr id="6146" name="Picture 2" descr="Action on credit card fraud | Christopher Pincher">
            <a:extLst>
              <a:ext uri="{FF2B5EF4-FFF2-40B4-BE49-F238E27FC236}">
                <a16:creationId xmlns:a16="http://schemas.microsoft.com/office/drawing/2014/main" id="{09F1A6C0-7D28-401B-8903-ADCEDB0B0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77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Sin tarjeta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Action on credit card fraud | Christopher Pincher">
            <a:extLst>
              <a:ext uri="{FF2B5EF4-FFF2-40B4-BE49-F238E27FC236}">
                <a16:creationId xmlns:a16="http://schemas.microsoft.com/office/drawing/2014/main" id="{09F1A6C0-7D28-401B-8903-ADCEDB0B0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6E3595-586A-427F-A7C1-CE9850F7567C}"/>
              </a:ext>
            </a:extLst>
          </p:cNvPr>
          <p:cNvPicPr>
            <a:picLocks noChangeAspect="1"/>
          </p:cNvPicPr>
          <p:nvPr/>
        </p:nvPicPr>
        <p:blipFill>
          <a:blip r:embed="rId5"/>
          <a:stretch>
            <a:fillRect/>
          </a:stretch>
        </p:blipFill>
        <p:spPr>
          <a:xfrm>
            <a:off x="1002756" y="1154444"/>
            <a:ext cx="7138487" cy="5145716"/>
          </a:xfrm>
          <a:prstGeom prst="rect">
            <a:avLst/>
          </a:prstGeom>
          <a:ln>
            <a:solidFill>
              <a:schemeClr val="accent1"/>
            </a:solidFill>
          </a:ln>
        </p:spPr>
      </p:pic>
    </p:spTree>
    <p:extLst>
      <p:ext uri="{BB962C8B-B14F-4D97-AF65-F5344CB8AC3E}">
        <p14:creationId xmlns:p14="http://schemas.microsoft.com/office/powerpoint/2010/main" val="16785421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Skimming</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784530" cy="5183335"/>
          </a:xfrm>
        </p:spPr>
        <p:txBody>
          <a:bodyPr/>
          <a:lstStyle/>
          <a:p>
            <a:pPr marL="57150" indent="0">
              <a:buNone/>
            </a:pPr>
            <a:r>
              <a:rPr lang="es-ES" sz="2000" b="1" dirty="0">
                <a:solidFill>
                  <a:srgbClr val="0070C0"/>
                </a:solidFill>
              </a:rPr>
              <a:t>Skimming</a:t>
            </a:r>
          </a:p>
          <a:p>
            <a:pPr marL="914400" lvl="1" indent="-457200"/>
            <a:r>
              <a:rPr lang="es-ES" sz="2000" dirty="0"/>
              <a:t>Los "</a:t>
            </a:r>
            <a:r>
              <a:rPr lang="es-ES" sz="2000" dirty="0" err="1"/>
              <a:t>deep</a:t>
            </a:r>
            <a:r>
              <a:rPr lang="es-ES" sz="2000" dirty="0"/>
              <a:t> </a:t>
            </a:r>
            <a:r>
              <a:rPr lang="es-ES" sz="2000" dirty="0" err="1"/>
              <a:t>insert</a:t>
            </a:r>
            <a:r>
              <a:rPr lang="es-ES" sz="2000" dirty="0"/>
              <a:t>" </a:t>
            </a:r>
            <a:r>
              <a:rPr lang="es-ES" sz="2000" dirty="0" err="1"/>
              <a:t>skimmers</a:t>
            </a:r>
            <a:r>
              <a:rPr lang="es-ES" sz="2000" dirty="0"/>
              <a:t> leen la banda magnética de las tarjetas</a:t>
            </a:r>
          </a:p>
          <a:p>
            <a:pPr marL="914400" lvl="1" indent="-457200"/>
            <a:r>
              <a:rPr lang="es-ES" sz="2000" dirty="0"/>
              <a:t>Se utiliza una cámara para robar el PIN</a:t>
            </a:r>
          </a:p>
          <a:p>
            <a:pPr marL="914400" lvl="1" indent="-457200"/>
            <a:r>
              <a:rPr lang="es-ES" sz="2000" dirty="0"/>
              <a:t>Uso y distribución (principalmente en la red oscura)</a:t>
            </a:r>
          </a:p>
          <a:p>
            <a:pPr marL="914400" lvl="1" indent="-457200"/>
            <a:r>
              <a:rPr lang="es-ES" sz="2000" dirty="0"/>
              <a:t>Reducción debido al uso de tecnologías chip/PIN</a:t>
            </a:r>
          </a:p>
          <a:p>
            <a:pPr marL="57150" indent="0">
              <a:buNone/>
            </a:pPr>
            <a:r>
              <a:rPr lang="es-ES" sz="2000" b="1" dirty="0">
                <a:solidFill>
                  <a:srgbClr val="0070C0"/>
                </a:solidFill>
              </a:rPr>
              <a:t>Shimming</a:t>
            </a:r>
          </a:p>
          <a:p>
            <a:pPr marL="914400" lvl="1" indent="-457200"/>
            <a:r>
              <a:rPr lang="es-ES" sz="2000" dirty="0"/>
              <a:t>Los estafadores introducen un dispositivo delgado en un lector de tarjetas</a:t>
            </a:r>
          </a:p>
          <a:p>
            <a:pPr marL="914400" lvl="1" indent="-457200"/>
            <a:r>
              <a:rPr lang="es-ES" sz="2000" dirty="0"/>
              <a:t>Copia la información de la tarjeta con chip</a:t>
            </a:r>
          </a:p>
          <a:p>
            <a:pPr marL="914400" lvl="1" indent="-457200"/>
            <a:r>
              <a:rPr lang="es-ES" sz="2000" dirty="0"/>
              <a:t>Se crea una tarjeta de banda magnética a partir de la información obtenida</a:t>
            </a:r>
          </a:p>
          <a:p>
            <a:pPr marL="914400" lvl="1" indent="-457200"/>
            <a:r>
              <a:rPr lang="es-ES" sz="2000" dirty="0"/>
              <a:t>Se utiliza en las tiendas que todavía utilizan esa tecnología</a:t>
            </a:r>
          </a:p>
        </p:txBody>
      </p:sp>
      <p:pic>
        <p:nvPicPr>
          <p:cNvPr id="6146" name="Picture 2" descr="Action on credit card fraud | Christopher Pincher">
            <a:extLst>
              <a:ext uri="{FF2B5EF4-FFF2-40B4-BE49-F238E27FC236}">
                <a16:creationId xmlns:a16="http://schemas.microsoft.com/office/drawing/2014/main" id="{09F1A6C0-7D28-401B-8903-ADCEDB0B0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46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Jackpotting</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784530" cy="5183335"/>
          </a:xfrm>
        </p:spPr>
        <p:txBody>
          <a:bodyPr/>
          <a:lstStyle/>
          <a:p>
            <a:pPr marL="57150" indent="0">
              <a:buNone/>
            </a:pPr>
            <a:r>
              <a:rPr lang="es-ES" b="1" dirty="0">
                <a:solidFill>
                  <a:srgbClr val="0070C0"/>
                </a:solidFill>
              </a:rPr>
              <a:t>Jackpotting</a:t>
            </a:r>
          </a:p>
          <a:p>
            <a:pPr marL="914400" lvl="1" indent="-457200"/>
            <a:r>
              <a:rPr lang="es-ES"/>
              <a:t>Conocidos como ‘ataques de caja negra’</a:t>
            </a:r>
          </a:p>
          <a:p>
            <a:pPr marL="914400" lvl="1" indent="-457200"/>
            <a:r>
              <a:rPr lang="es-ES"/>
              <a:t>El delincuente utiliza un malware o una caja negra conectada al cajero automático que vacía el dispositivo</a:t>
            </a:r>
          </a:p>
          <a:p>
            <a:pPr marL="914400" lvl="1" indent="-457200"/>
            <a:r>
              <a:rPr lang="es-ES"/>
              <a:t>Es necesaria la presencia física - dañar el dispositivo para obtener el acceso electrónico</a:t>
            </a:r>
          </a:p>
          <a:p>
            <a:pPr marL="914400" lvl="1" indent="-457200"/>
            <a:r>
              <a:rPr lang="es-ES"/>
              <a:t>Se utiliza en los cajeros antiguos</a:t>
            </a:r>
          </a:p>
        </p:txBody>
      </p:sp>
      <p:pic>
        <p:nvPicPr>
          <p:cNvPr id="6146" name="Picture 2" descr="Action on credit card fraud | Christopher Pincher">
            <a:extLst>
              <a:ext uri="{FF2B5EF4-FFF2-40B4-BE49-F238E27FC236}">
                <a16:creationId xmlns:a16="http://schemas.microsoft.com/office/drawing/2014/main" id="{09F1A6C0-7D28-401B-8903-ADCEDB0B0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093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Jackpotting</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Action on credit card fraud | Christopher Pincher">
            <a:extLst>
              <a:ext uri="{FF2B5EF4-FFF2-40B4-BE49-F238E27FC236}">
                <a16:creationId xmlns:a16="http://schemas.microsoft.com/office/drawing/2014/main" id="{09F1A6C0-7D28-401B-8903-ADCEDB0B0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48BBC9-4FA3-4D5E-9F2B-ABBAC4C3C14F}"/>
              </a:ext>
            </a:extLst>
          </p:cNvPr>
          <p:cNvPicPr>
            <a:picLocks noChangeAspect="1"/>
          </p:cNvPicPr>
          <p:nvPr/>
        </p:nvPicPr>
        <p:blipFill>
          <a:blip r:embed="rId5"/>
          <a:stretch>
            <a:fillRect/>
          </a:stretch>
        </p:blipFill>
        <p:spPr>
          <a:xfrm>
            <a:off x="755576" y="1278700"/>
            <a:ext cx="3960440" cy="5174636"/>
          </a:xfrm>
          <a:prstGeom prst="rect">
            <a:avLst/>
          </a:prstGeom>
          <a:ln>
            <a:solidFill>
              <a:schemeClr val="accent1"/>
            </a:solidFill>
          </a:ln>
        </p:spPr>
      </p:pic>
      <p:pic>
        <p:nvPicPr>
          <p:cNvPr id="6" name="Picture 5">
            <a:extLst>
              <a:ext uri="{FF2B5EF4-FFF2-40B4-BE49-F238E27FC236}">
                <a16:creationId xmlns:a16="http://schemas.microsoft.com/office/drawing/2014/main" id="{217D690D-CBF8-4186-983A-4F02B52CE615}"/>
              </a:ext>
            </a:extLst>
          </p:cNvPr>
          <p:cNvPicPr>
            <a:picLocks noChangeAspect="1"/>
          </p:cNvPicPr>
          <p:nvPr/>
        </p:nvPicPr>
        <p:blipFill>
          <a:blip r:embed="rId6"/>
          <a:stretch>
            <a:fillRect/>
          </a:stretch>
        </p:blipFill>
        <p:spPr>
          <a:xfrm>
            <a:off x="5106987" y="1278701"/>
            <a:ext cx="2624290" cy="2654356"/>
          </a:xfrm>
          <a:prstGeom prst="rect">
            <a:avLst/>
          </a:prstGeom>
          <a:ln>
            <a:solidFill>
              <a:schemeClr val="accent1"/>
            </a:solidFill>
          </a:ln>
        </p:spPr>
      </p:pic>
      <p:pic>
        <p:nvPicPr>
          <p:cNvPr id="8" name="Picture 7">
            <a:extLst>
              <a:ext uri="{FF2B5EF4-FFF2-40B4-BE49-F238E27FC236}">
                <a16:creationId xmlns:a16="http://schemas.microsoft.com/office/drawing/2014/main" id="{B67CA077-385B-4D55-B658-3BF3AF91BB15}"/>
              </a:ext>
            </a:extLst>
          </p:cNvPr>
          <p:cNvPicPr>
            <a:picLocks noChangeAspect="1"/>
          </p:cNvPicPr>
          <p:nvPr/>
        </p:nvPicPr>
        <p:blipFill>
          <a:blip r:embed="rId7"/>
          <a:stretch>
            <a:fillRect/>
          </a:stretch>
        </p:blipFill>
        <p:spPr>
          <a:xfrm>
            <a:off x="5106987" y="4160361"/>
            <a:ext cx="3718173" cy="754412"/>
          </a:xfrm>
          <a:prstGeom prst="rect">
            <a:avLst/>
          </a:prstGeom>
          <a:ln>
            <a:solidFill>
              <a:schemeClr val="accent1"/>
            </a:solidFill>
          </a:ln>
        </p:spPr>
      </p:pic>
    </p:spTree>
    <p:extLst>
      <p:ext uri="{BB962C8B-B14F-4D97-AF65-F5344CB8AC3E}">
        <p14:creationId xmlns:p14="http://schemas.microsoft.com/office/powerpoint/2010/main" val="2996329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Business email compromise</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784530" cy="5183335"/>
          </a:xfrm>
        </p:spPr>
        <p:txBody>
          <a:bodyPr/>
          <a:lstStyle/>
          <a:p>
            <a:pPr marL="57150" indent="0">
              <a:buNone/>
            </a:pPr>
            <a:r>
              <a:rPr lang="es-ES"/>
              <a:t>Dirigido a altos cargos</a:t>
            </a:r>
          </a:p>
          <a:p>
            <a:pPr marL="914400" lvl="1" indent="-457200"/>
            <a:r>
              <a:rPr lang="es-ES"/>
              <a:t>Más profesional y convincente</a:t>
            </a:r>
          </a:p>
          <a:p>
            <a:pPr marL="914400" lvl="1" indent="-457200"/>
            <a:r>
              <a:rPr lang="es-ES"/>
              <a:t>Explota la forma de hacer negocios de las empresas</a:t>
            </a:r>
          </a:p>
          <a:p>
            <a:pPr marL="1314450" lvl="2" indent="-457200"/>
            <a:r>
              <a:rPr lang="es-ES"/>
              <a:t>Ataca las brechas de verificación de pagos internos</a:t>
            </a:r>
          </a:p>
          <a:p>
            <a:pPr marL="1314450" lvl="2" indent="-457200"/>
            <a:r>
              <a:rPr lang="es-ES"/>
              <a:t>Estructuras empresariales segregadas</a:t>
            </a:r>
          </a:p>
          <a:p>
            <a:pPr marL="914400" lvl="1" indent="-457200"/>
            <a:r>
              <a:rPr lang="es-ES"/>
              <a:t>Muchos siguen utilizando la ingeniería social</a:t>
            </a:r>
          </a:p>
          <a:p>
            <a:pPr marL="914400" lvl="1" indent="-457200"/>
            <a:r>
              <a:rPr lang="es-ES"/>
              <a:t>Otros malware e intrusiones en la red</a:t>
            </a:r>
            <a:endParaRPr lang="es-ES" dirty="0"/>
          </a:p>
        </p:txBody>
      </p:sp>
      <p:pic>
        <p:nvPicPr>
          <p:cNvPr id="6146" name="Picture 2" descr="Action on credit card fraud | Christopher Pincher">
            <a:extLst>
              <a:ext uri="{FF2B5EF4-FFF2-40B4-BE49-F238E27FC236}">
                <a16:creationId xmlns:a16="http://schemas.microsoft.com/office/drawing/2014/main" id="{09F1A6C0-7D28-401B-8903-ADCEDB0B0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4302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dirty="0">
                <a:solidFill>
                  <a:schemeClr val="tx2">
                    <a:lumMod val="60000"/>
                    <a:lumOff val="40000"/>
                  </a:schemeClr>
                </a:solidFill>
              </a:rPr>
              <a:t>Internet oscura</a:t>
            </a:r>
          </a:p>
        </p:txBody>
      </p:sp>
      <p:sp>
        <p:nvSpPr>
          <p:cNvPr id="5" name="Rectangle 11">
            <a:extLst>
              <a:ext uri="{FF2B5EF4-FFF2-40B4-BE49-F238E27FC236}">
                <a16:creationId xmlns:a16="http://schemas.microsoft.com/office/drawing/2014/main"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86</a:t>
            </a:fld>
            <a:r>
              <a:rPr lang="es-ES" sz="1200" b="1" dirty="0">
                <a:solidFill>
                  <a:srgbClr val="FFFFFF"/>
                </a:solidFill>
                <a:latin typeface="Verdana" charset="0"/>
              </a:rPr>
              <a:t> -</a:t>
            </a:r>
          </a:p>
        </p:txBody>
      </p:sp>
      <p:sp>
        <p:nvSpPr>
          <p:cNvPr id="6" name="Rectangle 5">
            <a:extLst>
              <a:ext uri="{FF2B5EF4-FFF2-40B4-BE49-F238E27FC236}">
                <a16:creationId xmlns:a16="http://schemas.microsoft.com/office/drawing/2014/main"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Rectangle 7">
            <a:extLst>
              <a:ext uri="{FF2B5EF4-FFF2-40B4-BE49-F238E27FC236}">
                <a16:creationId xmlns:a16="http://schemas.microsoft.com/office/drawing/2014/main"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753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Uso delictivo de la Internet oscura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784530" cy="5183335"/>
          </a:xfrm>
        </p:spPr>
        <p:txBody>
          <a:bodyPr/>
          <a:lstStyle/>
          <a:p>
            <a:pPr marL="57150" indent="0">
              <a:buNone/>
            </a:pPr>
            <a:r>
              <a:rPr lang="es-ES" sz="2400" dirty="0"/>
              <a:t>Sigue siendo un ámbito clave para el comercio de productos y servicios delictivos</a:t>
            </a:r>
          </a:p>
          <a:p>
            <a:pPr marL="514350" indent="-457200"/>
            <a:r>
              <a:rPr lang="es-ES" sz="2400" dirty="0"/>
              <a:t>Prioridad para las fuerzas del orden</a:t>
            </a:r>
          </a:p>
          <a:p>
            <a:pPr marL="514350" indent="-457200"/>
            <a:r>
              <a:rPr lang="es-ES" sz="2400" dirty="0"/>
              <a:t>La red TOR sigue siendo el principal punto de entrada</a:t>
            </a:r>
          </a:p>
          <a:p>
            <a:pPr marL="914400" lvl="1" indent="-457200"/>
            <a:r>
              <a:rPr lang="es-ES" sz="2400" dirty="0"/>
              <a:t>Otros son I2P, </a:t>
            </a:r>
            <a:r>
              <a:rPr lang="es-ES" sz="2400" dirty="0" err="1"/>
              <a:t>Zeronet</a:t>
            </a:r>
            <a:r>
              <a:rPr lang="es-ES" sz="2400" dirty="0"/>
              <a:t>, Freenet, </a:t>
            </a:r>
            <a:r>
              <a:rPr lang="es-ES" sz="2400" dirty="0" err="1"/>
              <a:t>Openbazaar</a:t>
            </a:r>
            <a:endParaRPr lang="es-ES" sz="2400" dirty="0"/>
          </a:p>
          <a:p>
            <a:pPr marL="514350" indent="-457200"/>
            <a:r>
              <a:rPr lang="es-ES" sz="2400" dirty="0"/>
              <a:t>Aumenta en tiendas de vendedores más pequeños y en pequeños mercados fragmentados (incluido el idioma específico)</a:t>
            </a:r>
          </a:p>
          <a:p>
            <a:pPr marL="914400" lvl="1" indent="-457200"/>
            <a:r>
              <a:rPr lang="es-ES" sz="2400" dirty="0"/>
              <a:t>Venta de productos y servicios delictivos</a:t>
            </a:r>
          </a:p>
          <a:p>
            <a:pPr marL="1314450" lvl="2" indent="-457200"/>
            <a:r>
              <a:rPr lang="es-ES" dirty="0"/>
              <a:t>Drogas, armas, explosivos, datos</a:t>
            </a:r>
          </a:p>
          <a:p>
            <a:pPr marL="1314450" lvl="2" indent="-457200"/>
            <a:r>
              <a:rPr lang="es-ES" dirty="0"/>
              <a:t>Tarjetas de crédito, malware, falsificaciones</a:t>
            </a:r>
          </a:p>
        </p:txBody>
      </p:sp>
      <p:pic>
        <p:nvPicPr>
          <p:cNvPr id="13314" name="Picture 2" descr="The Market That Will Sell You A $20,000 Bank Loan For $30">
            <a:extLst>
              <a:ext uri="{FF2B5EF4-FFF2-40B4-BE49-F238E27FC236}">
                <a16:creationId xmlns:a16="http://schemas.microsoft.com/office/drawing/2014/main" id="{A2373D17-E14A-4317-ABBE-4CA2F958E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Uso delictivo de la Internet oscura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he Market That Will Sell You A $20,000 Bank Loan For $30">
            <a:extLst>
              <a:ext uri="{FF2B5EF4-FFF2-40B4-BE49-F238E27FC236}">
                <a16:creationId xmlns:a16="http://schemas.microsoft.com/office/drawing/2014/main" id="{A2373D17-E14A-4317-ABBE-4CA2F958E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76405BE-E0B8-485C-9B40-5766188A84AE}"/>
              </a:ext>
            </a:extLst>
          </p:cNvPr>
          <p:cNvPicPr>
            <a:picLocks noChangeAspect="1"/>
          </p:cNvPicPr>
          <p:nvPr/>
        </p:nvPicPr>
        <p:blipFill>
          <a:blip r:embed="rId5"/>
          <a:stretch>
            <a:fillRect/>
          </a:stretch>
        </p:blipFill>
        <p:spPr>
          <a:xfrm>
            <a:off x="2489846" y="1194903"/>
            <a:ext cx="4164307" cy="5301208"/>
          </a:xfrm>
          <a:prstGeom prst="rect">
            <a:avLst/>
          </a:prstGeom>
          <a:ln>
            <a:solidFill>
              <a:schemeClr val="accent1"/>
            </a:solidFill>
          </a:ln>
        </p:spPr>
      </p:pic>
    </p:spTree>
    <p:extLst>
      <p:ext uri="{BB962C8B-B14F-4D97-AF65-F5344CB8AC3E}">
        <p14:creationId xmlns:p14="http://schemas.microsoft.com/office/powerpoint/2010/main" val="20385094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Uso delictivo de la Internet oscura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he Market That Will Sell You A $20,000 Bank Loan For $30">
            <a:extLst>
              <a:ext uri="{FF2B5EF4-FFF2-40B4-BE49-F238E27FC236}">
                <a16:creationId xmlns:a16="http://schemas.microsoft.com/office/drawing/2014/main" id="{A2373D17-E14A-4317-ABBE-4CA2F958E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27A4DCD-4A2A-4947-8929-6874FD8DC263}"/>
              </a:ext>
            </a:extLst>
          </p:cNvPr>
          <p:cNvPicPr>
            <a:picLocks noChangeAspect="1"/>
          </p:cNvPicPr>
          <p:nvPr/>
        </p:nvPicPr>
        <p:blipFill>
          <a:blip r:embed="rId5"/>
          <a:stretch>
            <a:fillRect/>
          </a:stretch>
        </p:blipFill>
        <p:spPr>
          <a:xfrm>
            <a:off x="1892574" y="1270001"/>
            <a:ext cx="5358852" cy="4952096"/>
          </a:xfrm>
          <a:prstGeom prst="rect">
            <a:avLst/>
          </a:prstGeom>
        </p:spPr>
      </p:pic>
    </p:spTree>
    <p:extLst>
      <p:ext uri="{BB962C8B-B14F-4D97-AF65-F5344CB8AC3E}">
        <p14:creationId xmlns:p14="http://schemas.microsoft.com/office/powerpoint/2010/main" val="382872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Sociedad de la información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4607271"/>
          </a:xfrm>
        </p:spPr>
        <p:txBody>
          <a:bodyPr/>
          <a:lstStyle/>
          <a:p>
            <a:pPr eaLnBrk="1" hangingPunct="1"/>
            <a:r>
              <a:rPr lang="es-ES"/>
              <a:t>“Una sociedad en la que la creación, distribución, uso, integración y manipulación de la información es una actividad económica, política y cultural importante” </a:t>
            </a:r>
          </a:p>
          <a:p>
            <a:pPr marL="0" indent="0" algn="r" eaLnBrk="1" hangingPunct="1">
              <a:buNone/>
            </a:pPr>
            <a:r>
              <a:rPr lang="es-ES" altLang="en-US" sz="1600" dirty="0"/>
              <a:t>Hilbert M &amp; Beniger JR</a:t>
            </a:r>
          </a:p>
          <a:p>
            <a:pPr lvl="1" eaLnBrk="1" hangingPunct="1"/>
            <a:r>
              <a:rPr lang="es-ES"/>
              <a:t>Información digital</a:t>
            </a:r>
          </a:p>
          <a:p>
            <a:pPr lvl="1" eaLnBrk="1" hangingPunct="1"/>
            <a:r>
              <a:rPr lang="es-ES"/>
              <a:t>Tecnologías de la comunicación</a:t>
            </a:r>
          </a:p>
          <a:p>
            <a:pPr lvl="1" eaLnBrk="1" hangingPunct="1"/>
            <a:r>
              <a:rPr lang="es-ES"/>
              <a:t>Explosión de información</a:t>
            </a:r>
          </a:p>
          <a:p>
            <a:pPr eaLnBrk="1" hangingPunct="1"/>
            <a:r>
              <a:rPr lang="es-ES"/>
              <a:t>¿Está cambiando el mundo?</a:t>
            </a:r>
            <a:endParaRPr lang="es-ES" altLang="en-US" dirty="0"/>
          </a:p>
        </p:txBody>
      </p:sp>
      <p:pic>
        <p:nvPicPr>
          <p:cNvPr id="13" name="Content Placeholder 10" descr="glowing-world-map-background-1280x960.jpg">
            <a:extLst>
              <a:ext uri="{FF2B5EF4-FFF2-40B4-BE49-F238E27FC236}">
                <a16:creationId xmlns:a16="http://schemas.microsoft.com/office/drawing/2014/main" id="{13065408-C13D-448B-A801-10BC1442E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19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Uso delictivo de la Internet oscura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he Market That Will Sell You A $20,000 Bank Loan For $30">
            <a:extLst>
              <a:ext uri="{FF2B5EF4-FFF2-40B4-BE49-F238E27FC236}">
                <a16:creationId xmlns:a16="http://schemas.microsoft.com/office/drawing/2014/main" id="{A2373D17-E14A-4317-ABBE-4CA2F958E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2D6A0DE9-A5F9-4FAA-99ED-84905FDB5D51}"/>
              </a:ext>
            </a:extLst>
          </p:cNvPr>
          <p:cNvSpPr>
            <a:spLocks noGrp="1"/>
          </p:cNvSpPr>
          <p:nvPr>
            <p:ph idx="1"/>
          </p:nvPr>
        </p:nvSpPr>
        <p:spPr>
          <a:xfrm>
            <a:off x="251520" y="1196752"/>
            <a:ext cx="8784530" cy="5183335"/>
          </a:xfrm>
        </p:spPr>
        <p:txBody>
          <a:bodyPr/>
          <a:lstStyle/>
          <a:p>
            <a:pPr marL="57150" indent="0">
              <a:buNone/>
            </a:pPr>
            <a:r>
              <a:rPr lang="es-ES" sz="2400" dirty="0"/>
              <a:t>La moneda en la Internet oscura sigue siendo virtual</a:t>
            </a:r>
          </a:p>
          <a:p>
            <a:pPr marL="914400" lvl="1" indent="-457200"/>
            <a:r>
              <a:rPr lang="es-ES" sz="2400" dirty="0"/>
              <a:t>Gastos por un valor de 1.000 millones de dólares en 2019</a:t>
            </a:r>
          </a:p>
          <a:p>
            <a:pPr marL="914400" lvl="1" indent="-457200"/>
            <a:r>
              <a:rPr lang="es-ES" sz="2400" dirty="0"/>
              <a:t>El bitcoin es la moneda más frecuente, debido a su fama</a:t>
            </a:r>
          </a:p>
          <a:p>
            <a:pPr marL="1314450" lvl="2" indent="-457200"/>
            <a:r>
              <a:rPr lang="es-ES" dirty="0"/>
              <a:t>Cambio hacia monedas orientadas a la privacidad por temores relacionados con la seguridad</a:t>
            </a:r>
          </a:p>
          <a:p>
            <a:pPr marL="1314450" lvl="2" indent="-457200"/>
            <a:r>
              <a:rPr lang="es-ES" dirty="0"/>
              <a:t>Monero (XMR), </a:t>
            </a:r>
            <a:r>
              <a:rPr lang="es-ES" dirty="0" err="1"/>
              <a:t>Zcash</a:t>
            </a:r>
            <a:r>
              <a:rPr lang="es-ES" dirty="0"/>
              <a:t> (ZEC), Komodo (KMD), </a:t>
            </a:r>
            <a:r>
              <a:rPr lang="es-ES" dirty="0" err="1"/>
              <a:t>Verge</a:t>
            </a:r>
            <a:r>
              <a:rPr lang="es-ES" dirty="0"/>
              <a:t> (XVG), </a:t>
            </a:r>
            <a:r>
              <a:rPr lang="es-ES" dirty="0" err="1"/>
              <a:t>Horizen</a:t>
            </a:r>
            <a:r>
              <a:rPr lang="es-ES" dirty="0"/>
              <a:t> (ZEN) son ejemplos </a:t>
            </a:r>
          </a:p>
        </p:txBody>
      </p:sp>
      <p:pic>
        <p:nvPicPr>
          <p:cNvPr id="19458" name="Picture 2" descr="Bitcoin Has Halved—What Now?">
            <a:extLst>
              <a:ext uri="{FF2B5EF4-FFF2-40B4-BE49-F238E27FC236}">
                <a16:creationId xmlns:a16="http://schemas.microsoft.com/office/drawing/2014/main" id="{E359994D-5940-4932-822B-5618437EF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54911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Monero (XMR) price, marketcap, chart, and info | CoinGecko">
            <a:extLst>
              <a:ext uri="{FF2B5EF4-FFF2-40B4-BE49-F238E27FC236}">
                <a16:creationId xmlns:a16="http://schemas.microsoft.com/office/drawing/2014/main" id="{4B91C652-FAAC-4A1B-8048-75C06C7E0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669" y="4469185"/>
            <a:ext cx="1902942" cy="190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7110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Uso delictivo de la Internet oscura</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he Market That Will Sell You A $20,000 Bank Loan For $30">
            <a:extLst>
              <a:ext uri="{FF2B5EF4-FFF2-40B4-BE49-F238E27FC236}">
                <a16:creationId xmlns:a16="http://schemas.microsoft.com/office/drawing/2014/main" id="{A2373D17-E14A-4317-ABBE-4CA2F958E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410AE8-9853-4A2A-A8F7-100B0493D1DC}"/>
              </a:ext>
            </a:extLst>
          </p:cNvPr>
          <p:cNvPicPr>
            <a:picLocks noChangeAspect="1"/>
          </p:cNvPicPr>
          <p:nvPr/>
        </p:nvPicPr>
        <p:blipFill>
          <a:blip r:embed="rId5"/>
          <a:stretch>
            <a:fillRect/>
          </a:stretch>
        </p:blipFill>
        <p:spPr>
          <a:xfrm>
            <a:off x="4137216" y="1556383"/>
            <a:ext cx="4881644" cy="3349836"/>
          </a:xfrm>
          <a:prstGeom prst="rect">
            <a:avLst/>
          </a:prstGeom>
          <a:ln>
            <a:solidFill>
              <a:schemeClr val="accent1"/>
            </a:solidFill>
          </a:ln>
        </p:spPr>
      </p:pic>
      <p:pic>
        <p:nvPicPr>
          <p:cNvPr id="21506" name="Picture 2" descr="Silk Road sentencing: why governments can't win the war on darknet drugs |  Technology | The Guardian">
            <a:extLst>
              <a:ext uri="{FF2B5EF4-FFF2-40B4-BE49-F238E27FC236}">
                <a16:creationId xmlns:a16="http://schemas.microsoft.com/office/drawing/2014/main" id="{706BA2AE-99F0-4661-8F99-6314CBD716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40" y="1246983"/>
            <a:ext cx="3828808" cy="22972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1508" name="Picture 4" descr="Ross Ulbricht denies charges in Silk Road online drug case, lawyer says">
            <a:extLst>
              <a:ext uri="{FF2B5EF4-FFF2-40B4-BE49-F238E27FC236}">
                <a16:creationId xmlns:a16="http://schemas.microsoft.com/office/drawing/2014/main" id="{7437D36F-6500-4341-91D7-3CAAAA7020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384" y="3628269"/>
            <a:ext cx="3386320" cy="16931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5479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dirty="0">
                <a:solidFill>
                  <a:schemeClr val="tx2">
                    <a:lumMod val="60000"/>
                    <a:lumOff val="40000"/>
                  </a:schemeClr>
                </a:solidFill>
              </a:rPr>
              <a:t>Convergencia entre el ciberespacio y el terrorismo</a:t>
            </a:r>
          </a:p>
        </p:txBody>
      </p:sp>
      <p:sp>
        <p:nvSpPr>
          <p:cNvPr id="5" name="Rectangle 11">
            <a:extLst>
              <a:ext uri="{FF2B5EF4-FFF2-40B4-BE49-F238E27FC236}">
                <a16:creationId xmlns:a16="http://schemas.microsoft.com/office/drawing/2014/main"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92</a:t>
            </a:fld>
            <a:r>
              <a:rPr lang="es-ES" sz="1200" b="1" dirty="0">
                <a:solidFill>
                  <a:srgbClr val="FFFFFF"/>
                </a:solidFill>
                <a:latin typeface="Verdana" charset="0"/>
              </a:rPr>
              <a:t> -</a:t>
            </a:r>
          </a:p>
        </p:txBody>
      </p:sp>
      <p:sp>
        <p:nvSpPr>
          <p:cNvPr id="6" name="Rectangle 5">
            <a:extLst>
              <a:ext uri="{FF2B5EF4-FFF2-40B4-BE49-F238E27FC236}">
                <a16:creationId xmlns:a16="http://schemas.microsoft.com/office/drawing/2014/main"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Rectangle 7">
            <a:extLst>
              <a:ext uri="{FF2B5EF4-FFF2-40B4-BE49-F238E27FC236}">
                <a16:creationId xmlns:a16="http://schemas.microsoft.com/office/drawing/2014/main"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2886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Uso terrorista de Internet</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a:extLst>
              <a:ext uri="{FF2B5EF4-FFF2-40B4-BE49-F238E27FC236}">
                <a16:creationId xmlns:a16="http://schemas.microsoft.com/office/drawing/2014/main" id="{2D6A0DE9-A5F9-4FAA-99ED-84905FDB5D51}"/>
              </a:ext>
            </a:extLst>
          </p:cNvPr>
          <p:cNvSpPr>
            <a:spLocks noGrp="1"/>
          </p:cNvSpPr>
          <p:nvPr>
            <p:ph idx="1"/>
          </p:nvPr>
        </p:nvSpPr>
        <p:spPr>
          <a:xfrm>
            <a:off x="251520" y="1196752"/>
            <a:ext cx="8784530" cy="5183335"/>
          </a:xfrm>
        </p:spPr>
        <p:txBody>
          <a:bodyPr/>
          <a:lstStyle/>
          <a:p>
            <a:pPr marL="57150" indent="0">
              <a:buNone/>
            </a:pPr>
            <a:r>
              <a:rPr lang="es-ES" sz="2500" dirty="0"/>
              <a:t>Sigue ampliando su presencia en línea</a:t>
            </a:r>
          </a:p>
          <a:p>
            <a:pPr marL="914400" lvl="1" indent="-457200"/>
            <a:r>
              <a:rPr lang="es-ES" sz="2500" dirty="0"/>
              <a:t>Se extiende a través de múltiples jurisdicciones</a:t>
            </a:r>
          </a:p>
          <a:p>
            <a:pPr marL="914400" lvl="1" indent="-457200"/>
            <a:r>
              <a:rPr lang="es-ES" sz="2500" dirty="0"/>
              <a:t>Incluye foros, sitios de intercambio de archivos, </a:t>
            </a:r>
            <a:r>
              <a:rPr lang="es-ES" sz="2500" dirty="0" err="1"/>
              <a:t>pastebins</a:t>
            </a:r>
            <a:r>
              <a:rPr lang="es-ES" sz="2500" dirty="0"/>
              <a:t>, sitios de transmisión de vídeo, servicios de acortamiento de URL, blogs, aplicaciones de mensajería/transmisión, plataformas de transmisión en directo, sitios de medios sociales, servicios de alojamiento</a:t>
            </a:r>
          </a:p>
          <a:p>
            <a:pPr marL="514350" indent="-457200"/>
            <a:r>
              <a:rPr lang="es-ES" sz="2500" dirty="0"/>
              <a:t>A menudo, estos terroristas son los primeros en adoptar las nuevas tecnologías y las plataformas emergentes</a:t>
            </a:r>
          </a:p>
        </p:txBody>
      </p:sp>
      <p:pic>
        <p:nvPicPr>
          <p:cNvPr id="23554" name="Picture 2" descr="Are the Austin bombings terrorism? It depends who you ask. - Vox">
            <a:extLst>
              <a:ext uri="{FF2B5EF4-FFF2-40B4-BE49-F238E27FC236}">
                <a16:creationId xmlns:a16="http://schemas.microsoft.com/office/drawing/2014/main" id="{C0178A80-B4C1-41AD-812C-232E8A751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293" y="5204518"/>
            <a:ext cx="1979712" cy="131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264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Uso terrorista de Internet</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37375019-F78A-4BAB-B75C-C64845B462F5}"/>
              </a:ext>
            </a:extLst>
          </p:cNvPr>
          <p:cNvPicPr>
            <a:picLocks noChangeAspect="1"/>
          </p:cNvPicPr>
          <p:nvPr/>
        </p:nvPicPr>
        <p:blipFill>
          <a:blip r:embed="rId4"/>
          <a:stretch>
            <a:fillRect/>
          </a:stretch>
        </p:blipFill>
        <p:spPr>
          <a:xfrm>
            <a:off x="114299" y="1145878"/>
            <a:ext cx="4642377" cy="3435694"/>
          </a:xfrm>
          <a:prstGeom prst="rect">
            <a:avLst/>
          </a:prstGeom>
          <a:ln>
            <a:solidFill>
              <a:schemeClr val="accent1"/>
            </a:solidFill>
          </a:ln>
        </p:spPr>
      </p:pic>
      <p:pic>
        <p:nvPicPr>
          <p:cNvPr id="3" name="Picture 2">
            <a:extLst>
              <a:ext uri="{FF2B5EF4-FFF2-40B4-BE49-F238E27FC236}">
                <a16:creationId xmlns:a16="http://schemas.microsoft.com/office/drawing/2014/main" id="{4CF23235-C2A3-4F0F-BAAA-65E351797266}"/>
              </a:ext>
            </a:extLst>
          </p:cNvPr>
          <p:cNvPicPr>
            <a:picLocks noChangeAspect="1"/>
          </p:cNvPicPr>
          <p:nvPr/>
        </p:nvPicPr>
        <p:blipFill>
          <a:blip r:embed="rId5"/>
          <a:stretch>
            <a:fillRect/>
          </a:stretch>
        </p:blipFill>
        <p:spPr>
          <a:xfrm>
            <a:off x="4063382" y="3059066"/>
            <a:ext cx="4966319" cy="3435694"/>
          </a:xfrm>
          <a:prstGeom prst="rect">
            <a:avLst/>
          </a:prstGeom>
          <a:ln>
            <a:solidFill>
              <a:schemeClr val="accent1"/>
            </a:solidFill>
          </a:ln>
        </p:spPr>
      </p:pic>
    </p:spTree>
    <p:extLst>
      <p:ext uri="{BB962C8B-B14F-4D97-AF65-F5344CB8AC3E}">
        <p14:creationId xmlns:p14="http://schemas.microsoft.com/office/powerpoint/2010/main" val="340006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Uso terrorista de Internet</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E02FEE5-5BF1-4042-B83F-06887A86195B}"/>
              </a:ext>
            </a:extLst>
          </p:cNvPr>
          <p:cNvPicPr>
            <a:picLocks noChangeAspect="1"/>
          </p:cNvPicPr>
          <p:nvPr/>
        </p:nvPicPr>
        <p:blipFill>
          <a:blip r:embed="rId4"/>
          <a:stretch>
            <a:fillRect/>
          </a:stretch>
        </p:blipFill>
        <p:spPr>
          <a:xfrm>
            <a:off x="2483768" y="1124744"/>
            <a:ext cx="4176464" cy="5286152"/>
          </a:xfrm>
          <a:prstGeom prst="rect">
            <a:avLst/>
          </a:prstGeom>
          <a:ln>
            <a:solidFill>
              <a:schemeClr val="accent1"/>
            </a:solidFill>
          </a:ln>
        </p:spPr>
      </p:pic>
      <p:sp>
        <p:nvSpPr>
          <p:cNvPr id="2" name="Rectangle: Rounded Corners 1">
            <a:extLst>
              <a:ext uri="{FF2B5EF4-FFF2-40B4-BE49-F238E27FC236}">
                <a16:creationId xmlns:a16="http://schemas.microsoft.com/office/drawing/2014/main" id="{FB59C70C-9F8F-43A4-94F8-9FD9B6F0EC41}"/>
              </a:ext>
            </a:extLst>
          </p:cNvPr>
          <p:cNvSpPr/>
          <p:nvPr/>
        </p:nvSpPr>
        <p:spPr>
          <a:xfrm>
            <a:off x="2483768" y="5301208"/>
            <a:ext cx="4176464" cy="288032"/>
          </a:xfrm>
          <a:prstGeom prst="roundRect">
            <a:avLst/>
          </a:prstGeom>
          <a:solidFill>
            <a:srgbClr val="FFFF00">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42474A16-DCB4-40CC-B6DB-382CEC242E94}"/>
              </a:ext>
            </a:extLst>
          </p:cNvPr>
          <p:cNvSpPr/>
          <p:nvPr/>
        </p:nvSpPr>
        <p:spPr>
          <a:xfrm>
            <a:off x="2483768" y="5877271"/>
            <a:ext cx="4176464" cy="230713"/>
          </a:xfrm>
          <a:prstGeom prst="roundRect">
            <a:avLst/>
          </a:prstGeom>
          <a:solidFill>
            <a:srgbClr val="FFFF00">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03DD0F7-8AE0-4006-89A7-52A25716F349}"/>
              </a:ext>
            </a:extLst>
          </p:cNvPr>
          <p:cNvSpPr txBox="1"/>
          <p:nvPr/>
        </p:nvSpPr>
        <p:spPr>
          <a:xfrm>
            <a:off x="6660232" y="1532282"/>
            <a:ext cx="1955600" cy="1015663"/>
          </a:xfrm>
          <a:prstGeom prst="rect">
            <a:avLst/>
          </a:prstGeom>
          <a:solidFill>
            <a:srgbClr val="F08A34"/>
          </a:solidFill>
        </p:spPr>
        <p:txBody>
          <a:bodyPr wrap="square" rtlCol="0">
            <a:spAutoFit/>
          </a:bodyPr>
          <a:lstStyle/>
          <a:p>
            <a:pPr algn="ctr"/>
            <a:r>
              <a:rPr lang="es-ES" sz="2000" dirty="0">
                <a:solidFill>
                  <a:schemeClr val="bg1"/>
                </a:solidFill>
                <a:latin typeface="+mj-lt"/>
              </a:rPr>
              <a:t>viernes, 4 de septiembre de 2020</a:t>
            </a:r>
          </a:p>
        </p:txBody>
      </p:sp>
    </p:spTree>
    <p:extLst>
      <p:ext uri="{BB962C8B-B14F-4D97-AF65-F5344CB8AC3E}">
        <p14:creationId xmlns:p14="http://schemas.microsoft.com/office/powerpoint/2010/main" val="217244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dirty="0">
                <a:solidFill>
                  <a:schemeClr val="tx2">
                    <a:lumMod val="60000"/>
                    <a:lumOff val="40000"/>
                  </a:schemeClr>
                </a:solidFill>
              </a:rPr>
              <a:t>Factores delictivos transversales</a:t>
            </a:r>
          </a:p>
        </p:txBody>
      </p:sp>
      <p:sp>
        <p:nvSpPr>
          <p:cNvPr id="5" name="Rectangle 11">
            <a:extLst>
              <a:ext uri="{FF2B5EF4-FFF2-40B4-BE49-F238E27FC236}">
                <a16:creationId xmlns:a16="http://schemas.microsoft.com/office/drawing/2014/main"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cs typeface="Verdana" charset="0"/>
              </a:rPr>
              <a:pPr/>
              <a:t>96</a:t>
            </a:fld>
            <a:r>
              <a:rPr lang="es-ES" sz="1200" b="1" dirty="0">
                <a:solidFill>
                  <a:srgbClr val="FFFFFF"/>
                </a:solidFill>
                <a:latin typeface="Verdana" charset="0"/>
              </a:rPr>
              <a:t> -</a:t>
            </a:r>
          </a:p>
        </p:txBody>
      </p:sp>
      <p:sp>
        <p:nvSpPr>
          <p:cNvPr id="6" name="Rectangle 5">
            <a:extLst>
              <a:ext uri="{FF2B5EF4-FFF2-40B4-BE49-F238E27FC236}">
                <a16:creationId xmlns:a16="http://schemas.microsoft.com/office/drawing/2014/main"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8" name="Rectangle 7">
            <a:extLst>
              <a:ext uri="{FF2B5EF4-FFF2-40B4-BE49-F238E27FC236}">
                <a16:creationId xmlns:a16="http://schemas.microsoft.com/office/drawing/2014/main"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097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Factores delictivos transversales</a:t>
            </a: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a:extLst>
              <a:ext uri="{FF2B5EF4-FFF2-40B4-BE49-F238E27FC236}">
                <a16:creationId xmlns:a16="http://schemas.microsoft.com/office/drawing/2014/main" id="{2D6A0DE9-A5F9-4FAA-99ED-84905FDB5D51}"/>
              </a:ext>
            </a:extLst>
          </p:cNvPr>
          <p:cNvSpPr>
            <a:spLocks noGrp="1"/>
          </p:cNvSpPr>
          <p:nvPr>
            <p:ph idx="1"/>
          </p:nvPr>
        </p:nvSpPr>
        <p:spPr>
          <a:xfrm>
            <a:off x="251520" y="1196752"/>
            <a:ext cx="8784530" cy="5183335"/>
          </a:xfrm>
        </p:spPr>
        <p:txBody>
          <a:bodyPr/>
          <a:lstStyle/>
          <a:p>
            <a:pPr marL="57150" indent="0">
              <a:buNone/>
            </a:pPr>
            <a:r>
              <a:rPr lang="es-ES" sz="2400" b="1" dirty="0">
                <a:solidFill>
                  <a:srgbClr val="0070C0"/>
                </a:solidFill>
              </a:rPr>
              <a:t>Ingeniería social</a:t>
            </a:r>
          </a:p>
          <a:p>
            <a:pPr marL="914400" lvl="1" indent="-457200"/>
            <a:r>
              <a:rPr lang="es-ES" sz="2400" dirty="0"/>
              <a:t>En especial el </a:t>
            </a:r>
            <a:r>
              <a:rPr lang="es-ES" sz="2400" b="1" dirty="0">
                <a:solidFill>
                  <a:srgbClr val="0070C0"/>
                </a:solidFill>
              </a:rPr>
              <a:t>phishing</a:t>
            </a:r>
            <a:r>
              <a:rPr lang="es-ES" sz="2400" dirty="0"/>
              <a:t> para obtener datos e información</a:t>
            </a:r>
          </a:p>
          <a:p>
            <a:pPr marL="914400" lvl="1" indent="-457200"/>
            <a:r>
              <a:rPr lang="es-ES" sz="2400" dirty="0"/>
              <a:t>Se utiliza posteriormente en delitos</a:t>
            </a:r>
          </a:p>
          <a:p>
            <a:pPr marL="57150" indent="0">
              <a:buNone/>
            </a:pPr>
            <a:r>
              <a:rPr lang="es-ES" sz="2400" b="1" dirty="0">
                <a:solidFill>
                  <a:srgbClr val="0070C0"/>
                </a:solidFill>
              </a:rPr>
              <a:t>Mulas</a:t>
            </a:r>
          </a:p>
          <a:p>
            <a:pPr marL="914400" lvl="1" indent="-457200"/>
            <a:r>
              <a:rPr lang="es-ES" sz="2400" dirty="0"/>
              <a:t>Se dirigen a personas desfavorecidas o con bajos ingresos</a:t>
            </a:r>
          </a:p>
          <a:p>
            <a:pPr marL="914400" lvl="1" indent="-457200"/>
            <a:r>
              <a:rPr lang="es-ES" sz="2400" dirty="0"/>
              <a:t>Se recurre a mulas con mayor capacidad financiera para canalizar fondos a nivel internacional a través de cuentas corporativas</a:t>
            </a:r>
          </a:p>
          <a:p>
            <a:pPr marL="57150" indent="0">
              <a:buNone/>
            </a:pPr>
            <a:r>
              <a:rPr lang="es-ES" sz="2400" b="1" dirty="0">
                <a:solidFill>
                  <a:srgbClr val="0070C0"/>
                </a:solidFill>
              </a:rPr>
              <a:t>Criptomonedas</a:t>
            </a:r>
          </a:p>
          <a:p>
            <a:pPr marL="914400" lvl="1" indent="-457200"/>
            <a:r>
              <a:rPr lang="es-ES" sz="2400" dirty="0"/>
              <a:t>Uso de algo ‘legítimo’ para actividades ilegales</a:t>
            </a:r>
          </a:p>
        </p:txBody>
      </p:sp>
      <p:pic>
        <p:nvPicPr>
          <p:cNvPr id="23554" name="Picture 2" descr="Are the Austin bombings terrorism? It depends who you ask. - Vox">
            <a:extLst>
              <a:ext uri="{FF2B5EF4-FFF2-40B4-BE49-F238E27FC236}">
                <a16:creationId xmlns:a16="http://schemas.microsoft.com/office/drawing/2014/main" id="{C0178A80-B4C1-41AD-812C-232E8A751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293" y="5204518"/>
            <a:ext cx="1979712" cy="131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942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es-ES" sz="4400" dirty="0"/>
              <a:t>Preguntas</a:t>
            </a:r>
          </a:p>
        </p:txBody>
      </p:sp>
    </p:spTree>
    <p:extLst>
      <p:ext uri="{BB962C8B-B14F-4D97-AF65-F5344CB8AC3E}">
        <p14:creationId xmlns:p14="http://schemas.microsoft.com/office/powerpoint/2010/main" val="42886437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Objetivos de la sesión</a:t>
            </a:r>
            <a:endParaRPr lang="es-ES" sz="2000" dirty="0">
              <a:solidFill>
                <a:schemeClr val="bg1"/>
              </a:solidFill>
              <a:latin typeface="Verdana" charset="0"/>
              <a:cs typeface="Verdana" charset="0"/>
            </a:endParaRP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1"/>
          </p:nvPr>
        </p:nvSpPr>
        <p:spPr>
          <a:xfrm>
            <a:off x="323528" y="1196752"/>
            <a:ext cx="8712522" cy="5240233"/>
          </a:xfrm>
        </p:spPr>
        <p:txBody>
          <a:bodyPr>
            <a:normAutofit fontScale="92500"/>
          </a:bodyPr>
          <a:lstStyle/>
          <a:p>
            <a:pPr marL="0" indent="0">
              <a:buNone/>
            </a:pPr>
            <a:r>
              <a:rPr lang="es-ES"/>
              <a:t>Después de esta sesión, los delegados deberán poder:</a:t>
            </a:r>
          </a:p>
          <a:p>
            <a:r>
              <a:rPr lang="es-ES" altLang="sr-Latn-RS" sz="2800" dirty="0"/>
              <a:t>Identificar los diferentes tipos de ciberdelincuencia y su impacto</a:t>
            </a:r>
          </a:p>
          <a:p>
            <a:r>
              <a:rPr lang="es-ES" altLang="sr-Latn-RS" sz="2800" dirty="0"/>
              <a:t>Enumerar las amenazas, tendencias y herramientas de la ciberdelincuencia y las respuestas al fenómeno</a:t>
            </a:r>
          </a:p>
          <a:p>
            <a:r>
              <a:rPr lang="es-ES" altLang="sr-Latn-RS" sz="2800" dirty="0"/>
              <a:t>Explicar los conceptos de ciberdelincuencia que se consideran tipos de delito en la mayoría de las legislaciones y normas internacionales</a:t>
            </a:r>
          </a:p>
          <a:p>
            <a:r>
              <a:rPr lang="es-ES" altLang="sr-Latn-RS" sz="2800" dirty="0"/>
              <a:t>Analizar las necesidades y las ventajas de la armonización entre la legislación nacional y los instrumentos internacionales, en particular el Convenio de Budapest</a:t>
            </a:r>
            <a:endParaRPr lang="es-ES" dirty="0">
              <a:ea typeface="Verdana" panose="020B0604030504040204" pitchFamily="34" charset="0"/>
            </a:endParaRPr>
          </a:p>
        </p:txBody>
      </p:sp>
    </p:spTree>
    <p:extLst>
      <p:ext uri="{BB962C8B-B14F-4D97-AF65-F5344CB8AC3E}">
        <p14:creationId xmlns:p14="http://schemas.microsoft.com/office/powerpoint/2010/main" val="2441161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23433</Words>
  <Application>Microsoft Office PowerPoint</Application>
  <PresentationFormat>On-screen Show (4:3)</PresentationFormat>
  <Paragraphs>1739</Paragraphs>
  <Slides>138</Slides>
  <Notes>133</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138</vt:i4>
      </vt:variant>
    </vt:vector>
  </HeadingPairs>
  <TitlesOfParts>
    <vt:vector size="167" baseType="lpstr">
      <vt:lpstr>Arial</vt:lpstr>
      <vt:lpstr>Arial</vt:lpstr>
      <vt:lpstr>Arial Narrow</vt:lpstr>
      <vt:lpstr>Calibri</vt:lpstr>
      <vt:lpstr>Helvetica</vt:lpstr>
      <vt:lpstr>HelveticaNeue</vt:lpstr>
      <vt:lpstr>HelveticaNeue,Bold</vt:lpstr>
      <vt:lpstr>HelveticaNeue-Bold</vt:lpstr>
      <vt:lpstr>HelveticaNeueETW01-55Rg</vt:lpstr>
      <vt:lpstr>Locator</vt:lpstr>
      <vt:lpstr>Lyon</vt:lpstr>
      <vt:lpstr>Montserrat</vt:lpstr>
      <vt:lpstr>Nunito Sans</vt:lpstr>
      <vt:lpstr>Open Sans</vt:lpstr>
      <vt:lpstr>Proxima Nova</vt:lpstr>
      <vt:lpstr>Roboto</vt:lpstr>
      <vt:lpstr>Roboto-Black</vt:lpstr>
      <vt:lpstr>Roboto-Bold</vt:lpstr>
      <vt:lpstr>Roboto-Light</vt:lpstr>
      <vt:lpstr>Roboto-Medium</vt:lpstr>
      <vt:lpstr>RobotoMono-Regular</vt:lpstr>
      <vt:lpstr>Roboto-Regular</vt:lpstr>
      <vt:lpstr>Segoe UI</vt:lpstr>
      <vt:lpstr>Source Sans Pro</vt:lpstr>
      <vt:lpstr>SourceSansPro</vt:lpstr>
      <vt:lpstr>Verdana</vt:lpstr>
      <vt:lpstr>Wingdings</vt:lpstr>
      <vt:lpstr>Wingdings 3</vt:lpstr>
      <vt:lpstr>Office Theme</vt:lpstr>
      <vt:lpstr>PowerPoint Presentation</vt:lpstr>
      <vt:lpstr>PowerPoint Presentation</vt:lpstr>
      <vt:lpstr>PowerPoint Presentation</vt:lpstr>
      <vt:lpstr>PowerPoint Presentation</vt:lpstr>
      <vt:lpstr>La ‘sociedad de la información’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es la ciberdelincuencia?</vt:lpstr>
      <vt:lpstr>PowerPoint Presentation</vt:lpstr>
      <vt:lpstr>PowerPoint Presentation</vt:lpstr>
      <vt:lpstr>PowerPoint Presentation</vt:lpstr>
      <vt:lpstr>PowerPoint Presentation</vt:lpstr>
      <vt:lpstr>PowerPoint Presentation</vt:lpstr>
      <vt:lpstr>PowerPoint Presentation</vt:lpstr>
      <vt:lpstr>El Convenio de Budapest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Organizaciones internacionales que combaten la ciberdelincuencia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Ciberdelitos y estudios de caso</vt:lpstr>
      <vt:lpstr>Delincuencia asociada al ciberespacio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Explotación sexual infantil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Fraude en los pagos</vt:lpstr>
      <vt:lpstr>PowerPoint Presentation</vt:lpstr>
      <vt:lpstr>PowerPoint Presentation</vt:lpstr>
      <vt:lpstr>PowerPoint Presentation</vt:lpstr>
      <vt:lpstr>PowerPoint Presentation</vt:lpstr>
      <vt:lpstr>PowerPoint Presentation</vt:lpstr>
      <vt:lpstr>PowerPoint Presentation</vt:lpstr>
      <vt:lpstr>Internet oscura</vt:lpstr>
      <vt:lpstr>PowerPoint Presentation</vt:lpstr>
      <vt:lpstr>PowerPoint Presentation</vt:lpstr>
      <vt:lpstr>PowerPoint Presentation</vt:lpstr>
      <vt:lpstr>PowerPoint Presentation</vt:lpstr>
      <vt:lpstr>PowerPoint Presentation</vt:lpstr>
      <vt:lpstr>Convergencia entre el ciberespacio y el terrorismo</vt:lpstr>
      <vt:lpstr>PowerPoint Presentation</vt:lpstr>
      <vt:lpstr>PowerPoint Presentation</vt:lpstr>
      <vt:lpstr>PowerPoint Presentation</vt:lpstr>
      <vt:lpstr>Factores delictivos transversales</vt:lpstr>
      <vt:lpstr>PowerPoint Presentation</vt:lpstr>
      <vt:lpstr>PowerPoint Presentation</vt:lpstr>
      <vt:lpstr>PowerPoint Presentation</vt:lpstr>
      <vt:lpstr>PowerPoint Presentation</vt:lpstr>
      <vt:lpstr>Información eliminada y guardada como referencia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Council of Europe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matteo</dc:creator>
  <cp:lastModifiedBy>JONES Ashley</cp:lastModifiedBy>
  <cp:revision>1393</cp:revision>
  <cp:lastPrinted>2016-05-18T07:38:13Z</cp:lastPrinted>
  <dcterms:created xsi:type="dcterms:W3CDTF">2013-06-24T06:40:18Z</dcterms:created>
  <dcterms:modified xsi:type="dcterms:W3CDTF">2021-07-21T11:44:51Z</dcterms:modified>
</cp:coreProperties>
</file>