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7"/>
  </p:notesMasterIdLst>
  <p:sldIdLst>
    <p:sldId id="257" r:id="rId2"/>
    <p:sldId id="338" r:id="rId3"/>
    <p:sldId id="399" r:id="rId4"/>
    <p:sldId id="347" r:id="rId5"/>
    <p:sldId id="411" r:id="rId6"/>
    <p:sldId id="311" r:id="rId7"/>
    <p:sldId id="324" r:id="rId8"/>
    <p:sldId id="325" r:id="rId9"/>
    <p:sldId id="312" r:id="rId10"/>
    <p:sldId id="456" r:id="rId11"/>
    <p:sldId id="459" r:id="rId12"/>
    <p:sldId id="457" r:id="rId13"/>
    <p:sldId id="460" r:id="rId14"/>
    <p:sldId id="461" r:id="rId15"/>
    <p:sldId id="462" r:id="rId16"/>
    <p:sldId id="458" r:id="rId17"/>
    <p:sldId id="463" r:id="rId18"/>
    <p:sldId id="326" r:id="rId19"/>
    <p:sldId id="313" r:id="rId20"/>
    <p:sldId id="464" r:id="rId21"/>
    <p:sldId id="471" r:id="rId22"/>
    <p:sldId id="522" r:id="rId23"/>
    <p:sldId id="523" r:id="rId24"/>
    <p:sldId id="465" r:id="rId25"/>
    <p:sldId id="472" r:id="rId26"/>
    <p:sldId id="466" r:id="rId27"/>
    <p:sldId id="473" r:id="rId28"/>
    <p:sldId id="467" r:id="rId29"/>
    <p:sldId id="474" r:id="rId30"/>
    <p:sldId id="468" r:id="rId31"/>
    <p:sldId id="475" r:id="rId32"/>
    <p:sldId id="469" r:id="rId33"/>
    <p:sldId id="476" r:id="rId34"/>
    <p:sldId id="327" r:id="rId35"/>
    <p:sldId id="314" r:id="rId36"/>
    <p:sldId id="477" r:id="rId37"/>
    <p:sldId id="481" r:id="rId38"/>
    <p:sldId id="478" r:id="rId39"/>
    <p:sldId id="482" r:id="rId40"/>
    <p:sldId id="479" r:id="rId41"/>
    <p:sldId id="484" r:id="rId42"/>
    <p:sldId id="480" r:id="rId43"/>
    <p:sldId id="485" r:id="rId44"/>
    <p:sldId id="483" r:id="rId45"/>
    <p:sldId id="525" r:id="rId46"/>
    <p:sldId id="524" r:id="rId47"/>
    <p:sldId id="486" r:id="rId48"/>
    <p:sldId id="328" r:id="rId49"/>
    <p:sldId id="547" r:id="rId50"/>
    <p:sldId id="315" r:id="rId51"/>
    <p:sldId id="490" r:id="rId52"/>
    <p:sldId id="488" r:id="rId53"/>
    <p:sldId id="493" r:id="rId54"/>
    <p:sldId id="489" r:id="rId55"/>
    <p:sldId id="494" r:id="rId56"/>
    <p:sldId id="329" r:id="rId57"/>
    <p:sldId id="330" r:id="rId58"/>
    <p:sldId id="316" r:id="rId59"/>
    <p:sldId id="496" r:id="rId60"/>
    <p:sldId id="497" r:id="rId61"/>
    <p:sldId id="498" r:id="rId62"/>
    <p:sldId id="495" r:id="rId63"/>
    <p:sldId id="499" r:id="rId64"/>
    <p:sldId id="502" r:id="rId65"/>
    <p:sldId id="500" r:id="rId66"/>
    <p:sldId id="504" r:id="rId67"/>
    <p:sldId id="505" r:id="rId68"/>
    <p:sldId id="508" r:id="rId69"/>
    <p:sldId id="506" r:id="rId70"/>
    <p:sldId id="509" r:id="rId71"/>
    <p:sldId id="507" r:id="rId72"/>
    <p:sldId id="510" r:id="rId73"/>
    <p:sldId id="331" r:id="rId74"/>
    <p:sldId id="512" r:id="rId75"/>
    <p:sldId id="318" r:id="rId76"/>
    <p:sldId id="513" r:id="rId77"/>
    <p:sldId id="514" r:id="rId78"/>
    <p:sldId id="515" r:id="rId79"/>
    <p:sldId id="516" r:id="rId80"/>
    <p:sldId id="551" r:id="rId81"/>
    <p:sldId id="518" r:id="rId82"/>
    <p:sldId id="548" r:id="rId83"/>
    <p:sldId id="517" r:id="rId84"/>
    <p:sldId id="520" r:id="rId85"/>
    <p:sldId id="521" r:id="rId86"/>
    <p:sldId id="354" r:id="rId87"/>
    <p:sldId id="334" r:id="rId88"/>
    <p:sldId id="320" r:id="rId89"/>
    <p:sldId id="321" r:id="rId90"/>
    <p:sldId id="526" r:id="rId91"/>
    <p:sldId id="527" r:id="rId92"/>
    <p:sldId id="528" r:id="rId93"/>
    <p:sldId id="529" r:id="rId94"/>
    <p:sldId id="530" r:id="rId95"/>
    <p:sldId id="531" r:id="rId96"/>
    <p:sldId id="532" r:id="rId97"/>
    <p:sldId id="534" r:id="rId98"/>
    <p:sldId id="533" r:id="rId99"/>
    <p:sldId id="535" r:id="rId100"/>
    <p:sldId id="537" r:id="rId101"/>
    <p:sldId id="538" r:id="rId102"/>
    <p:sldId id="539" r:id="rId103"/>
    <p:sldId id="540" r:id="rId104"/>
    <p:sldId id="550" r:id="rId105"/>
    <p:sldId id="335" r:id="rId106"/>
    <p:sldId id="322" r:id="rId107"/>
    <p:sldId id="541" r:id="rId108"/>
    <p:sldId id="542" r:id="rId109"/>
    <p:sldId id="543" r:id="rId110"/>
    <p:sldId id="544" r:id="rId111"/>
    <p:sldId id="545" r:id="rId112"/>
    <p:sldId id="546" r:id="rId113"/>
    <p:sldId id="336" r:id="rId114"/>
    <p:sldId id="337" r:id="rId115"/>
    <p:sldId id="263" r:id="rId116"/>
    <p:sldId id="380" r:id="rId117"/>
    <p:sldId id="449" r:id="rId118"/>
    <p:sldId id="552" r:id="rId119"/>
    <p:sldId id="553" r:id="rId120"/>
    <p:sldId id="554" r:id="rId121"/>
    <p:sldId id="555" r:id="rId122"/>
    <p:sldId id="556" r:id="rId123"/>
    <p:sldId id="557" r:id="rId124"/>
    <p:sldId id="558" r:id="rId125"/>
    <p:sldId id="559" r:id="rId126"/>
    <p:sldId id="560" r:id="rId127"/>
    <p:sldId id="561" r:id="rId128"/>
    <p:sldId id="562" r:id="rId129"/>
    <p:sldId id="563" r:id="rId130"/>
    <p:sldId id="564" r:id="rId131"/>
    <p:sldId id="565" r:id="rId132"/>
    <p:sldId id="566" r:id="rId133"/>
    <p:sldId id="567" r:id="rId134"/>
    <p:sldId id="568" r:id="rId135"/>
    <p:sldId id="569" r:id="rId136"/>
    <p:sldId id="570" r:id="rId137"/>
    <p:sldId id="571" r:id="rId138"/>
    <p:sldId id="572" r:id="rId139"/>
    <p:sldId id="573" r:id="rId140"/>
    <p:sldId id="574" r:id="rId141"/>
    <p:sldId id="575" r:id="rId142"/>
    <p:sldId id="454" r:id="rId143"/>
    <p:sldId id="352" r:id="rId144"/>
    <p:sldId id="400" r:id="rId145"/>
    <p:sldId id="353" r:id="rId1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522" y="67"/>
      </p:cViewPr>
      <p:guideLst>
        <p:guide orient="horz" pos="2160"/>
        <p:guide pos="2880"/>
      </p:guideLst>
    </p:cSldViewPr>
  </p:slideViewPr>
  <p:outlineViewPr>
    <p:cViewPr>
      <p:scale>
        <a:sx n="25" d="100"/>
        <a:sy n="25" d="100"/>
      </p:scale>
      <p:origin x="0" y="2712"/>
    </p:cViewPr>
  </p:outlineViewPr>
  <p:notesTextViewPr>
    <p:cViewPr>
      <p:scale>
        <a:sx n="100" d="100"/>
        <a:sy n="100" d="100"/>
      </p:scale>
      <p:origin x="0" y="0"/>
    </p:cViewPr>
  </p:notesTextViewPr>
  <p:sorterViewPr>
    <p:cViewPr>
      <p:scale>
        <a:sx n="80" d="100"/>
        <a:sy n="80" d="100"/>
      </p:scale>
      <p:origin x="0" y="108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viewProps" Target="viewProp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D7D3B2-1662-4EF4-8910-BC2FEF192CD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1B3FE58-B9C4-4105-A3BD-A95856FD1CEA}"/>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itchFamily="34" charset="0"/>
                <a:cs typeface="Arial" pitchFamily="34" charset="0"/>
              </a:defRPr>
            </a:lvl1pPr>
          </a:lstStyle>
          <a:p>
            <a:pPr>
              <a:defRPr/>
            </a:pPr>
            <a:fld id="{1CED926B-7DED-4917-A18B-271826686474}" type="datetime1">
              <a:rPr lang="en-US" altLang="en-US"/>
              <a:pPr>
                <a:defRPr/>
              </a:pPr>
              <a:t>11/8/2023</a:t>
            </a:fld>
            <a:endParaRPr lang="en-US" altLang="en-US"/>
          </a:p>
        </p:txBody>
      </p:sp>
      <p:sp>
        <p:nvSpPr>
          <p:cNvPr id="4" name="Slide Image Placeholder 3">
            <a:extLst>
              <a:ext uri="{FF2B5EF4-FFF2-40B4-BE49-F238E27FC236}">
                <a16:creationId xmlns:a16="http://schemas.microsoft.com/office/drawing/2014/main" id="{A52D07B5-0C7E-4DAE-B2D8-A12E1B5017C1}"/>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CB06117-6656-4EE3-89A5-2FB88EAEA023}"/>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593206CF-89DD-42B7-BCDC-EEDDBCC5B4A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4C238F3-60CA-4C15-B826-5536A6EE42D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fld id="{E5380E58-4CF6-4A7D-85BE-D325D6170CD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Espace réservé de l'image des diapositives 1">
            <a:extLst>
              <a:ext uri="{FF2B5EF4-FFF2-40B4-BE49-F238E27FC236}">
                <a16:creationId xmlns:a16="http://schemas.microsoft.com/office/drawing/2014/main" id="{BCDD819F-CC9F-4057-9173-04CFB475FF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Espace réservé des commentaires 2">
            <a:extLst>
              <a:ext uri="{FF2B5EF4-FFF2-40B4-BE49-F238E27FC236}">
                <a16:creationId xmlns:a16="http://schemas.microsoft.com/office/drawing/2014/main" id="{91C6F974-51A2-4C16-86BC-2C688442A9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PowerPoint (or other type of presentation)</a:t>
            </a:r>
          </a:p>
          <a:p>
            <a:r>
              <a:rPr lang="en-GB" altLang="en-US"/>
              <a:t> </a:t>
            </a:r>
          </a:p>
          <a:p>
            <a:r>
              <a:rPr lang="en-GB" altLang="en-US"/>
              <a:t>The content of the slides in this section are only an example of what can be described in each of the local trainings.</a:t>
            </a:r>
          </a:p>
          <a:p>
            <a:r>
              <a:rPr lang="en-GB" altLang="en-US"/>
              <a:t> </a:t>
            </a:r>
          </a:p>
          <a:p>
            <a:r>
              <a:rPr lang="en-GB" altLang="en-US"/>
              <a:t>Ideally, the session on substantive national law should mention the international legal instruments signed or ratified and the result of its transposition to the domestic law. </a:t>
            </a:r>
          </a:p>
          <a:p>
            <a:r>
              <a:rPr lang="en-GB" altLang="en-US"/>
              <a:t> </a:t>
            </a:r>
          </a:p>
          <a:p>
            <a:r>
              <a:rPr lang="en-GB" altLang="en-US"/>
              <a:t>Besides, a description of the types of crimes according to national law and, at the end, if applicable, a description of any eventual specificities of the national substantive law should be provided.</a:t>
            </a:r>
          </a:p>
        </p:txBody>
      </p:sp>
      <p:sp>
        <p:nvSpPr>
          <p:cNvPr id="151556" name="Espace réservé du numéro de diapositive 3">
            <a:extLst>
              <a:ext uri="{FF2B5EF4-FFF2-40B4-BE49-F238E27FC236}">
                <a16:creationId xmlns:a16="http://schemas.microsoft.com/office/drawing/2014/main" id="{7584A1EE-A065-41BF-9CAD-1B46861415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FDE371F-C97F-494F-8D7C-E35B333B8089}" type="slidenum">
              <a:rPr lang="en-US" altLang="en-US">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82DCD26D-A11B-4A00-81BC-66E9408A43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Rectangle 3">
            <a:extLst>
              <a:ext uri="{FF2B5EF4-FFF2-40B4-BE49-F238E27FC236}">
                <a16:creationId xmlns:a16="http://schemas.microsoft.com/office/drawing/2014/main" id="{67EFDFD0-8A64-45FD-A809-57089BAEF99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2</a:t>
            </a:r>
            <a:r>
              <a:rPr lang="en-US" altLang="en-US">
                <a:solidFill>
                  <a:srgbClr val="FF0000"/>
                </a:solidFill>
              </a:rPr>
              <a:t>. Explanation of this element is provided on the next slide.</a:t>
            </a:r>
            <a:endParaRPr lang="en-US" altLang="en-US"/>
          </a:p>
          <a:p>
            <a:endParaRPr lang="en-GB"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8CF4D092-85F2-49A0-8E0E-EC47A14426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2931" name="Rectangle 3">
            <a:extLst>
              <a:ext uri="{FF2B5EF4-FFF2-40B4-BE49-F238E27FC236}">
                <a16:creationId xmlns:a16="http://schemas.microsoft.com/office/drawing/2014/main" id="{859DA80E-7243-4EFF-BE01-AE6AEDE1A065}"/>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a:t>This slide displays an element of Article 9</a:t>
            </a:r>
            <a:r>
              <a:rPr lang="en-US" altLang="en-US">
                <a:solidFill>
                  <a:srgbClr val="FF0000"/>
                </a:solidFill>
              </a:rPr>
              <a:t>. Explanation of this element is provided on the next slide.</a:t>
            </a:r>
            <a:endParaRPr lang="en-GB" altLang="en-US"/>
          </a:p>
          <a:p>
            <a:pPr algn="just" eaLnBrk="1" hangingPunct="1"/>
            <a:endParaRPr lang="en-GB"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a:extLst>
              <a:ext uri="{FF2B5EF4-FFF2-40B4-BE49-F238E27FC236}">
                <a16:creationId xmlns:a16="http://schemas.microsoft.com/office/drawing/2014/main" id="{555FA64C-64CB-4199-A0DF-0E9F59BB23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Notes Placeholder 2">
            <a:extLst>
              <a:ext uri="{FF2B5EF4-FFF2-40B4-BE49-F238E27FC236}">
                <a16:creationId xmlns:a16="http://schemas.microsoft.com/office/drawing/2014/main" id="{0FA822AD-EA59-4FBD-9AAE-B48711410C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lists and explains the subject of the depiction under Article 9. Depictions of sexual abuse of real children; images which depict a person appearing to be a minor (whether or not actually a minor) engaging in sexually explicit conduct; and images which although realistic do not in fact involve a real child engaged in sexually explicit conduct. </a:t>
            </a:r>
          </a:p>
        </p:txBody>
      </p:sp>
      <p:sp>
        <p:nvSpPr>
          <p:cNvPr id="253956" name="Slide Number Placeholder 3">
            <a:extLst>
              <a:ext uri="{FF2B5EF4-FFF2-40B4-BE49-F238E27FC236}">
                <a16:creationId xmlns:a16="http://schemas.microsoft.com/office/drawing/2014/main" id="{DC0DE943-D13F-4BDD-89FA-90089A2322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B199AD8-7C55-45EF-A820-D8EF9EB9C295}" type="slidenum">
              <a:rPr lang="en-US" altLang="en-US">
                <a:latin typeface="Calibri" panose="020F0502020204030204" pitchFamily="34" charset="0"/>
              </a:rPr>
              <a:pPr/>
              <a:t>101</a:t>
            </a:fld>
            <a:endParaRPr lang="en-US" altLang="en-US">
              <a:latin typeface="Calibri" panose="020F0502020204030204" pitchFamily="34"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a:extLst>
              <a:ext uri="{FF2B5EF4-FFF2-40B4-BE49-F238E27FC236}">
                <a16:creationId xmlns:a16="http://schemas.microsoft.com/office/drawing/2014/main" id="{5924BEAD-2FF0-4505-B73F-B54890369F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979" name="Rectangle 3">
            <a:extLst>
              <a:ext uri="{FF2B5EF4-FFF2-40B4-BE49-F238E27FC236}">
                <a16:creationId xmlns:a16="http://schemas.microsoft.com/office/drawing/2014/main" id="{373850C2-5AEF-4609-B5CA-D36836FA30F0}"/>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a:t>This slide displays an element of Article 9</a:t>
            </a:r>
            <a:r>
              <a:rPr lang="en-US" altLang="en-US">
                <a:solidFill>
                  <a:srgbClr val="FF0000"/>
                </a:solidFill>
              </a:rPr>
              <a:t>. Explanation of this element is provided on the next slide.</a:t>
            </a:r>
            <a:endParaRPr lang="en-GB" altLang="en-US"/>
          </a:p>
          <a:p>
            <a:pPr algn="just" eaLnBrk="1" hangingPunct="1"/>
            <a:endParaRPr lang="en-GB"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a:extLst>
              <a:ext uri="{FF2B5EF4-FFF2-40B4-BE49-F238E27FC236}">
                <a16:creationId xmlns:a16="http://schemas.microsoft.com/office/drawing/2014/main" id="{81A6D9EA-70FB-4298-B8BD-7C94DEA26C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Notes Placeholder 2">
            <a:extLst>
              <a:ext uri="{FF2B5EF4-FFF2-40B4-BE49-F238E27FC236}">
                <a16:creationId xmlns:a16="http://schemas.microsoft.com/office/drawing/2014/main" id="{48773E58-F563-42CD-87DA-2065AFE8F6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defines the term “Minor” as used under Article 9.  The scope of this definition is limited to the depiction of real/fictitious children as sexual objects; and does not relate in any way to determining the age of consent for sexual relations. </a:t>
            </a:r>
          </a:p>
        </p:txBody>
      </p:sp>
      <p:sp>
        <p:nvSpPr>
          <p:cNvPr id="256004" name="Slide Number Placeholder 3">
            <a:extLst>
              <a:ext uri="{FF2B5EF4-FFF2-40B4-BE49-F238E27FC236}">
                <a16:creationId xmlns:a16="http://schemas.microsoft.com/office/drawing/2014/main" id="{2ECF02F3-E5D2-4A8C-BA16-55FB31C8C4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B182FD6-03D6-423B-9554-AE24ED5CC774}" type="slidenum">
              <a:rPr lang="en-US" altLang="en-US">
                <a:latin typeface="Calibri" panose="020F0502020204030204" pitchFamily="34" charset="0"/>
              </a:rPr>
              <a:pPr/>
              <a:t>103</a:t>
            </a:fld>
            <a:endParaRPr lang="en-US" altLang="en-US">
              <a:latin typeface="Calibri" panose="020F0502020204030204" pitchFamily="34"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8E2C7192-2DBF-40E0-92E1-76EB6B33DB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7027" name="Rectangle 3">
            <a:extLst>
              <a:ext uri="{FF2B5EF4-FFF2-40B4-BE49-F238E27FC236}">
                <a16:creationId xmlns:a16="http://schemas.microsoft.com/office/drawing/2014/main" id="{E14EBAB9-B2F9-479F-A32B-EE00F993F0CA}"/>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Offences related to infringement of copyrights and related rights protect against the infringements of copyrights and related rights online or committed by means of a computer system.</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zervirano mjesto slike slajda 1">
            <a:extLst>
              <a:ext uri="{FF2B5EF4-FFF2-40B4-BE49-F238E27FC236}">
                <a16:creationId xmlns:a16="http://schemas.microsoft.com/office/drawing/2014/main" id="{0B336CCC-E532-4038-BADD-EAEE9AA39F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Rezervirano mjesto bilježaka 2">
            <a:extLst>
              <a:ext uri="{FF2B5EF4-FFF2-40B4-BE49-F238E27FC236}">
                <a16:creationId xmlns:a16="http://schemas.microsoft.com/office/drawing/2014/main" id="{35768DF0-E6BA-4BF5-8F7E-3F13CEFEC7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r-HR" altLang="en-US"/>
              <a:t>Budapest Convention does not include any provision with specific offense on copyright matters.</a:t>
            </a:r>
          </a:p>
          <a:p>
            <a:r>
              <a:rPr lang="hr-HR" altLang="en-US"/>
              <a:t> </a:t>
            </a:r>
          </a:p>
          <a:p>
            <a:r>
              <a:rPr lang="hr-HR" altLang="en-US"/>
              <a:t>However, Article 10 of the Convention refers to it, even if </a:t>
            </a:r>
            <a:r>
              <a:rPr lang="fr-FR" altLang="en-US"/>
              <a:t>it </a:t>
            </a:r>
            <a:r>
              <a:rPr lang="hr-HR" altLang="en-US"/>
              <a:t>does not create conceptually new regulations on this subject. Rather, the Convention only emphasises that previous rules on copyright in the real world should apply to the online environment: what is prohibited in the real life must also be prohibited online. Infringements of copyright online, or committed by the means of a computer system, must be punished as if they were committed in the real world. For this reason the Convention refers to already existing international treaties and agreements on this matter (Paris Agreement from 24 of July of 1971, Bern Convention and WIPO treaties).</a:t>
            </a:r>
            <a:endParaRPr lang="fr-FR" altLang="en-US"/>
          </a:p>
        </p:txBody>
      </p:sp>
      <p:sp>
        <p:nvSpPr>
          <p:cNvPr id="258052" name="Rezervirano mjesto broja slajda 3">
            <a:extLst>
              <a:ext uri="{FF2B5EF4-FFF2-40B4-BE49-F238E27FC236}">
                <a16:creationId xmlns:a16="http://schemas.microsoft.com/office/drawing/2014/main" id="{02F4D5A2-4B4F-44DA-95D8-E42A9E0FEB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906C598-1C94-4124-934C-FE5FF3D4605A}" type="slidenum">
              <a:rPr lang="en-US" altLang="en-US">
                <a:latin typeface="Calibri" panose="020F0502020204030204" pitchFamily="34" charset="0"/>
              </a:rPr>
              <a:pPr/>
              <a:t>105</a:t>
            </a:fld>
            <a:endParaRPr lang="en-US" altLang="en-US">
              <a:latin typeface="Calibri" panose="020F0502020204030204"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D1F79F2F-DE73-495D-BA66-214AA800C7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5" name="Rectangle 3">
            <a:extLst>
              <a:ext uri="{FF2B5EF4-FFF2-40B4-BE49-F238E27FC236}">
                <a16:creationId xmlns:a16="http://schemas.microsoft.com/office/drawing/2014/main" id="{072E8A72-6ABA-494C-89D7-964F98743C9B}"/>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This slide displays the full text of Article 10.</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a:extLst>
              <a:ext uri="{FF2B5EF4-FFF2-40B4-BE49-F238E27FC236}">
                <a16:creationId xmlns:a16="http://schemas.microsoft.com/office/drawing/2014/main" id="{26CD5536-450F-43F4-AFB5-5C9D9693CC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0099" name="Rectangle 3">
            <a:extLst>
              <a:ext uri="{FF2B5EF4-FFF2-40B4-BE49-F238E27FC236}">
                <a16:creationId xmlns:a16="http://schemas.microsoft.com/office/drawing/2014/main" id="{5C3A0A8D-4852-4E91-A031-570B53D6FBED}"/>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This slide displays the full text of Article 10.</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FE47B488-F41C-4358-B32D-79451ECE62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3" name="Rectangle 3">
            <a:extLst>
              <a:ext uri="{FF2B5EF4-FFF2-40B4-BE49-F238E27FC236}">
                <a16:creationId xmlns:a16="http://schemas.microsoft.com/office/drawing/2014/main" id="{4BC4C958-8562-40D0-B13D-F585690ECA19}"/>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This slide displays the full text of Article 10.</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a:extLst>
              <a:ext uri="{FF2B5EF4-FFF2-40B4-BE49-F238E27FC236}">
                <a16:creationId xmlns:a16="http://schemas.microsoft.com/office/drawing/2014/main" id="{F5AF215A-4DD5-4014-A0A5-FE2FF3D0A9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47" name="Rectangle 3">
            <a:extLst>
              <a:ext uri="{FF2B5EF4-FFF2-40B4-BE49-F238E27FC236}">
                <a16:creationId xmlns:a16="http://schemas.microsoft.com/office/drawing/2014/main" id="{3BA69523-C260-48B2-A483-DA7245995112}"/>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10</a:t>
            </a:r>
            <a:r>
              <a:rPr lang="en-US" altLang="en-US">
                <a:solidFill>
                  <a:srgbClr val="FF0000"/>
                </a:solidFill>
              </a:rPr>
              <a:t>. Explanation of this element is provided on the next slide.</a:t>
            </a:r>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5A4F0D08-723B-4308-9DE1-2C9F85FD4E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Rectangle 3">
            <a:extLst>
              <a:ext uri="{FF2B5EF4-FFF2-40B4-BE49-F238E27FC236}">
                <a16:creationId xmlns:a16="http://schemas.microsoft.com/office/drawing/2014/main" id="{7F214DA5-AA55-41E1-A8F5-ECDEC16EB8EF}"/>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The fundamental element and required conduct under Article 2 is the term “access”. The term refers to the act of entering the whole or any part of a computer system.  Article 2 is technology neutral and does not specify the means by which access is to be conducted. </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a:extLst>
              <a:ext uri="{FF2B5EF4-FFF2-40B4-BE49-F238E27FC236}">
                <a16:creationId xmlns:a16="http://schemas.microsoft.com/office/drawing/2014/main" id="{7C949F05-2C42-425D-9CB4-038967B083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1" name="Notes Placeholder 2">
            <a:extLst>
              <a:ext uri="{FF2B5EF4-FFF2-40B4-BE49-F238E27FC236}">
                <a16:creationId xmlns:a16="http://schemas.microsoft.com/office/drawing/2014/main" id="{794C8683-1848-4E86-9C5E-A2134B1F99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Article 9 extends to infringement of copyrights (and related rights); but not moral rights.</a:t>
            </a:r>
          </a:p>
          <a:p>
            <a:endParaRPr lang="en-US" altLang="en-US"/>
          </a:p>
        </p:txBody>
      </p:sp>
      <p:sp>
        <p:nvSpPr>
          <p:cNvPr id="263172" name="Slide Number Placeholder 3">
            <a:extLst>
              <a:ext uri="{FF2B5EF4-FFF2-40B4-BE49-F238E27FC236}">
                <a16:creationId xmlns:a16="http://schemas.microsoft.com/office/drawing/2014/main" id="{6E209835-C417-4887-A031-57AC7DD382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EDE396B-868C-49F2-9DCF-8A1F48367760}" type="slidenum">
              <a:rPr lang="en-US" altLang="en-US">
                <a:latin typeface="Calibri" panose="020F0502020204030204" pitchFamily="34" charset="0"/>
              </a:rPr>
              <a:pPr/>
              <a:t>110</a:t>
            </a:fld>
            <a:endParaRPr lang="en-US" altLang="en-US">
              <a:latin typeface="Calibri" panose="020F0502020204030204" pitchFamily="34"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a:extLst>
              <a:ext uri="{FF2B5EF4-FFF2-40B4-BE49-F238E27FC236}">
                <a16:creationId xmlns:a16="http://schemas.microsoft.com/office/drawing/2014/main" id="{94D34AB4-EE7A-4807-9506-7731CCC8FF9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Rectangle 3">
            <a:extLst>
              <a:ext uri="{FF2B5EF4-FFF2-40B4-BE49-F238E27FC236}">
                <a16:creationId xmlns:a16="http://schemas.microsoft.com/office/drawing/2014/main" id="{0BDF2F5F-6102-4404-8995-9501F7B31642}"/>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10</a:t>
            </a:r>
            <a:r>
              <a:rPr lang="en-US" altLang="en-US">
                <a:solidFill>
                  <a:srgbClr val="FF0000"/>
                </a:solidFill>
              </a:rPr>
              <a:t>. Explanation of this element is provided on the next slide.</a:t>
            </a:r>
            <a:endParaRPr lang="en-GB"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a:extLst>
              <a:ext uri="{FF2B5EF4-FFF2-40B4-BE49-F238E27FC236}">
                <a16:creationId xmlns:a16="http://schemas.microsoft.com/office/drawing/2014/main" id="{E0487B25-4C2C-4C9F-8346-18122782E1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9" name="Notes Placeholder 2">
            <a:extLst>
              <a:ext uri="{FF2B5EF4-FFF2-40B4-BE49-F238E27FC236}">
                <a16:creationId xmlns:a16="http://schemas.microsoft.com/office/drawing/2014/main" id="{99CACA5A-EF1B-4081-BFD9-BFE4ED4249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Article 9 extends to copyright infringements on a commercial sale. </a:t>
            </a:r>
          </a:p>
        </p:txBody>
      </p:sp>
      <p:sp>
        <p:nvSpPr>
          <p:cNvPr id="265220" name="Slide Number Placeholder 3">
            <a:extLst>
              <a:ext uri="{FF2B5EF4-FFF2-40B4-BE49-F238E27FC236}">
                <a16:creationId xmlns:a16="http://schemas.microsoft.com/office/drawing/2014/main" id="{10A4D12F-50B6-4933-A2E5-F5DA229688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33F2961-CA51-4175-9A50-8E64B6AC3954}" type="slidenum">
              <a:rPr lang="en-US" altLang="en-US">
                <a:latin typeface="Calibri" panose="020F0502020204030204" pitchFamily="34" charset="0"/>
              </a:rPr>
              <a:pPr/>
              <a:t>112</a:t>
            </a:fld>
            <a:endParaRPr lang="en-US" altLang="en-US">
              <a:latin typeface="Calibri" panose="020F0502020204030204" pitchFamily="34"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zervirano mjesto slike slajda 1">
            <a:extLst>
              <a:ext uri="{FF2B5EF4-FFF2-40B4-BE49-F238E27FC236}">
                <a16:creationId xmlns:a16="http://schemas.microsoft.com/office/drawing/2014/main" id="{5DF78831-8CD3-49BE-9FC3-31FF0AFAC7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43" name="Rezervirano mjesto bilježaka 2">
            <a:extLst>
              <a:ext uri="{FF2B5EF4-FFF2-40B4-BE49-F238E27FC236}">
                <a16:creationId xmlns:a16="http://schemas.microsoft.com/office/drawing/2014/main" id="{40A47DA7-9132-492B-8A36-6E6089F5BA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a:t>Two final issues, referring to substantive penal law, must be considered at this point: the punishment of aiding and abetting, on one hand, and the criminal responsibility of legal entities.</a:t>
            </a:r>
          </a:p>
          <a:p>
            <a:pPr algn="just"/>
            <a:r>
              <a:rPr lang="en-GB" altLang="en-US"/>
              <a:t> </a:t>
            </a:r>
          </a:p>
          <a:p>
            <a:pPr algn="just"/>
            <a:r>
              <a:rPr lang="en-GB" altLang="en-US"/>
              <a:t>Article 11 of Budapest Convention describes acts of aiding and abetting that all the Parties of the Convention must consider in their domestic law. However, it recognises that internet crime is often a “multi-party” activity with often unclear degrees of contribution by different parties, making prosecution potentially difficult. </a:t>
            </a:r>
          </a:p>
          <a:p>
            <a:pPr algn="just"/>
            <a:endParaRPr lang="en-GB" altLang="en-US"/>
          </a:p>
          <a:p>
            <a:pPr algn="just"/>
            <a:r>
              <a:rPr lang="en-GB" altLang="en-US"/>
              <a:t>Finally Article 12 of the Convention requires from all the Parties the criminalisation of acts of legal entities. This is an important issue. In fact, within the European Union, criminalisation of acts of legal entities is an important and very controversial theme, and it is therefore in the framework of the Council of Europe. </a:t>
            </a:r>
          </a:p>
          <a:p>
            <a:pPr algn="just"/>
            <a:endParaRPr lang="en-GB" altLang="en-US"/>
          </a:p>
        </p:txBody>
      </p:sp>
      <p:sp>
        <p:nvSpPr>
          <p:cNvPr id="266244" name="Rezervirano mjesto broja slajda 3">
            <a:extLst>
              <a:ext uri="{FF2B5EF4-FFF2-40B4-BE49-F238E27FC236}">
                <a16:creationId xmlns:a16="http://schemas.microsoft.com/office/drawing/2014/main" id="{5BE387E6-4A8F-402E-AB07-49DB6F6E7F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9F6E07E-B9C1-473E-8114-0808182F05A7}" type="slidenum">
              <a:rPr lang="en-US" altLang="en-US">
                <a:latin typeface="Calibri" panose="020F0502020204030204" pitchFamily="34" charset="0"/>
              </a:rPr>
              <a:pPr/>
              <a:t>113</a:t>
            </a:fld>
            <a:endParaRPr lang="en-US" altLang="en-US">
              <a:latin typeface="Calibri" panose="020F0502020204030204" pitchFamily="34"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zervirano mjesto slike slajda 1">
            <a:extLst>
              <a:ext uri="{FF2B5EF4-FFF2-40B4-BE49-F238E27FC236}">
                <a16:creationId xmlns:a16="http://schemas.microsoft.com/office/drawing/2014/main" id="{7D73ED1B-35DB-490A-B735-1202361861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7" name="Rezervirano mjesto bilježaka 2">
            <a:extLst>
              <a:ext uri="{FF2B5EF4-FFF2-40B4-BE49-F238E27FC236}">
                <a16:creationId xmlns:a16="http://schemas.microsoft.com/office/drawing/2014/main" id="{70F5DC11-164C-4B7F-901C-098FC84675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Both of the perspectives of the European Union and of the Council of Europe include, at least, any kind (criminal or not) of responsibility of companies and other legal entities by criminal acts of their representatives, acting in their representation and interest. In addition, the Convention states that responsibility of legal entities occurs also in case of lack of supervision or control of a legal representative of the company or other legal entity over someone under its supervision. </a:t>
            </a:r>
          </a:p>
          <a:p>
            <a:r>
              <a:rPr lang="en-GB" altLang="en-US"/>
              <a:t> </a:t>
            </a:r>
          </a:p>
          <a:p>
            <a:r>
              <a:rPr lang="en-GB" altLang="en-US"/>
              <a:t>Some countries in Europe prefer civil remedies, rather to criminal solutions, to regulate the responsibility of a legal person. </a:t>
            </a:r>
          </a:p>
        </p:txBody>
      </p:sp>
      <p:sp>
        <p:nvSpPr>
          <p:cNvPr id="267268" name="Rezervirano mjesto broja slajda 3">
            <a:extLst>
              <a:ext uri="{FF2B5EF4-FFF2-40B4-BE49-F238E27FC236}">
                <a16:creationId xmlns:a16="http://schemas.microsoft.com/office/drawing/2014/main" id="{7B7D5EAF-CAD4-45A2-983B-486F89B5F1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AA4E0B1-2F29-42BC-9A41-D8B723DE9403}" type="slidenum">
              <a:rPr lang="en-US" altLang="en-US">
                <a:latin typeface="Calibri" panose="020F0502020204030204" pitchFamily="34" charset="0"/>
              </a:rPr>
              <a:pPr/>
              <a:t>114</a:t>
            </a:fld>
            <a:endParaRPr lang="en-US" altLang="en-US">
              <a:latin typeface="Calibri" panose="020F0502020204030204" pitchFamily="34"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a:extLst>
              <a:ext uri="{FF2B5EF4-FFF2-40B4-BE49-F238E27FC236}">
                <a16:creationId xmlns:a16="http://schemas.microsoft.com/office/drawing/2014/main" id="{49702625-F98B-4543-A0A3-CEF135A896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a:extLst>
              <a:ext uri="{FF2B5EF4-FFF2-40B4-BE49-F238E27FC236}">
                <a16:creationId xmlns:a16="http://schemas.microsoft.com/office/drawing/2014/main" id="{CBCC8795-4F1D-4CC6-85A1-0E829B4F43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altLang="en-US"/>
              <a:t>The trainer should give participants an opportunity to ask any questions that they may have in relation to part One of the lesson.</a:t>
            </a:r>
          </a:p>
        </p:txBody>
      </p:sp>
      <p:sp>
        <p:nvSpPr>
          <p:cNvPr id="268292" name="Slide Number Placeholder 3">
            <a:extLst>
              <a:ext uri="{FF2B5EF4-FFF2-40B4-BE49-F238E27FC236}">
                <a16:creationId xmlns:a16="http://schemas.microsoft.com/office/drawing/2014/main" id="{36F9838A-9B6B-42E3-A5B5-897461EAA5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2C37F44-8826-406B-A783-A356AC22512E}" type="slidenum">
              <a:rPr lang="en-GB" altLang="en-US">
                <a:latin typeface="Calibri" panose="020F0502020204030204" pitchFamily="34" charset="0"/>
              </a:rPr>
              <a:pPr/>
              <a:t>115</a:t>
            </a:fld>
            <a:endParaRPr lang="en-GB" altLang="en-US">
              <a:latin typeface="Calibri" panose="020F0502020204030204" pitchFamily="34"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Espace réservé de l'image des diapositives 1">
            <a:extLst>
              <a:ext uri="{FF2B5EF4-FFF2-40B4-BE49-F238E27FC236}">
                <a16:creationId xmlns:a16="http://schemas.microsoft.com/office/drawing/2014/main" id="{FD3F97D8-614C-47A1-9B35-74D6A32488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9315" name="Espace réservé des commentaires 2">
            <a:extLst>
              <a:ext uri="{FF2B5EF4-FFF2-40B4-BE49-F238E27FC236}">
                <a16:creationId xmlns:a16="http://schemas.microsoft.com/office/drawing/2014/main" id="{B9C703D0-867A-404E-8809-D86A0194DC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pPr>
            <a:r>
              <a:rPr lang="en-GB" altLang="en-US"/>
              <a:t>All the 25 following case studies cannot be presented within the allocated time. The trainer should select some of them and go through the selected cases elaborating where necessary on specific aspects that have been considered to be emphasised during the two first parts of the course. </a:t>
            </a:r>
            <a:r>
              <a:rPr lang="en-US" altLang="en-US"/>
              <a:t>The trainer should explain how the materials will be delivered and that there will be time for interaction and questions.  The trainer should emphasis that this training is designed to be interactive and that delegates will be expected to participate throughout.  </a:t>
            </a:r>
          </a:p>
        </p:txBody>
      </p:sp>
      <p:sp>
        <p:nvSpPr>
          <p:cNvPr id="269316" name="Espace réservé du numéro de diapositive 3">
            <a:extLst>
              <a:ext uri="{FF2B5EF4-FFF2-40B4-BE49-F238E27FC236}">
                <a16:creationId xmlns:a16="http://schemas.microsoft.com/office/drawing/2014/main" id="{7516EA84-F493-45C8-81EF-FD225A0CF0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0CFB26C-C5AF-4B13-9E1B-9C8D3F5FFCAF}" type="slidenum">
              <a:rPr lang="en-US" altLang="en-US">
                <a:latin typeface="Calibri" panose="020F0502020204030204" pitchFamily="34" charset="0"/>
              </a:rPr>
              <a:pPr/>
              <a:t>116</a:t>
            </a:fld>
            <a:endParaRPr lang="en-US" altLang="en-US">
              <a:latin typeface="Calibri" panose="020F0502020204030204" pitchFamily="34"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7320C6-648E-42E4-966B-3D3D6A3C0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28EC4C10-F8A6-4844-B9B7-626240315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hr-HR" altLang="en-US" sz="500" b="1"/>
          </a:p>
          <a:p>
            <a:pPr eaLnBrk="1" hangingPunct="1">
              <a:lnSpc>
                <a:spcPct val="80000"/>
              </a:lnSpc>
            </a:pPr>
            <a:r>
              <a:rPr lang="en-US" altLang="en-US" sz="500"/>
              <a:t>Camille is student at</a:t>
            </a:r>
            <a:r>
              <a:rPr lang="hr-HR" altLang="en-US" sz="500"/>
              <a:t> </a:t>
            </a:r>
            <a:r>
              <a:rPr lang="fr-FR" altLang="en-US" sz="500"/>
              <a:t>a</a:t>
            </a:r>
            <a:r>
              <a:rPr lang="hr-HR" altLang="en-US" sz="500"/>
              <a:t> </a:t>
            </a:r>
            <a:r>
              <a:rPr lang="en-US" altLang="en-US" sz="500"/>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yy Faculty and I am writing a thesis on the security of computer systems and networks and for the purposes of this paper I reveal the weaknesses of computer systems and networks, here you have a security hole, a nice greetings. The latest IT system that she hacked was the information system of the Ministry of Internal Affairs of her country.</a:t>
            </a:r>
            <a:endParaRPr lang="hr-HR" altLang="en-US" sz="500"/>
          </a:p>
          <a:p>
            <a:pPr eaLnBrk="1" hangingPunct="1">
              <a:lnSpc>
                <a:spcPct val="80000"/>
              </a:lnSpc>
            </a:pPr>
            <a:endParaRPr lang="hr-HR" altLang="en-US" sz="500" b="1"/>
          </a:p>
          <a:p>
            <a:pPr eaLnBrk="1" hangingPunct="1">
              <a:lnSpc>
                <a:spcPct val="80000"/>
              </a:lnSpc>
            </a:pPr>
            <a:r>
              <a:rPr lang="en-US" altLang="en-US" sz="500" b="1"/>
              <a:t>Reminder to the trainer:</a:t>
            </a:r>
          </a:p>
          <a:p>
            <a:pPr eaLnBrk="1" hangingPunct="1">
              <a:lnSpc>
                <a:spcPct val="80000"/>
              </a:lnSpc>
            </a:pPr>
            <a:r>
              <a:rPr lang="en-US" altLang="en-US" sz="500"/>
              <a:t>Article 2 – ILLEGAL ACCESS</a:t>
            </a:r>
          </a:p>
          <a:p>
            <a:pPr eaLnBrk="1" hangingPunct="1">
              <a:lnSpc>
                <a:spcPct val="80000"/>
              </a:lnSpc>
            </a:pPr>
            <a:r>
              <a:rPr lang="en-US" altLang="en-US" sz="500"/>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endParaRPr lang="hr-HR" altLang="en-US" sz="500"/>
          </a:p>
          <a:p>
            <a:pPr eaLnBrk="1" hangingPunct="1">
              <a:lnSpc>
                <a:spcPct val="80000"/>
              </a:lnSpc>
            </a:pPr>
            <a:endParaRPr lang="hr-HR" altLang="en-US" sz="500"/>
          </a:p>
          <a:p>
            <a:pPr eaLnBrk="1" hangingPunct="1">
              <a:lnSpc>
                <a:spcPct val="80000"/>
              </a:lnSpc>
            </a:pPr>
            <a:r>
              <a:rPr lang="en-GB" altLang="en-US" sz="500" b="1"/>
              <a:t>Issues </a:t>
            </a:r>
            <a:endParaRPr lang="hr-HR" altLang="en-US" sz="500" b="1"/>
          </a:p>
          <a:p>
            <a:pPr eaLnBrk="1" hangingPunct="1">
              <a:lnSpc>
                <a:spcPct val="80000"/>
              </a:lnSpc>
            </a:pPr>
            <a:endParaRPr lang="hr-HR" altLang="en-US" sz="500" b="1"/>
          </a:p>
          <a:p>
            <a:pPr eaLnBrk="1" hangingPunct="1">
              <a:lnSpc>
                <a:spcPct val="80000"/>
              </a:lnSpc>
            </a:pPr>
            <a:r>
              <a:rPr lang="hr-HR" altLang="en-US" sz="500"/>
              <a:t>- </a:t>
            </a:r>
            <a:r>
              <a:rPr lang="en-US" altLang="en-US" sz="500" i="1"/>
              <a:t>Is this case criminal offence in your country and if yes – which one</a:t>
            </a:r>
            <a:r>
              <a:rPr lang="hr-HR" altLang="en-US" sz="500" i="1"/>
              <a:t>; w</a:t>
            </a:r>
            <a:r>
              <a:rPr lang="en-US" altLang="en-US" sz="500" i="1"/>
              <a:t>hat are the constitutive elements of that offence</a:t>
            </a:r>
            <a:r>
              <a:rPr lang="hr-HR" altLang="en-US" sz="500" i="1"/>
              <a:t>?</a:t>
            </a:r>
            <a:endParaRPr lang="en-US" altLang="en-US" sz="500" b="1" i="1"/>
          </a:p>
          <a:p>
            <a:pPr eaLnBrk="1" hangingPunct="1">
              <a:lnSpc>
                <a:spcPct val="80000"/>
              </a:lnSpc>
            </a:pPr>
            <a:endParaRPr lang="hr-HR" altLang="en-US" sz="500" b="1"/>
          </a:p>
          <a:p>
            <a:pPr eaLnBrk="1" hangingPunct="1">
              <a:lnSpc>
                <a:spcPct val="80000"/>
              </a:lnSpc>
            </a:pPr>
            <a:r>
              <a:rPr lang="en-GB" altLang="en-US" sz="500" b="1"/>
              <a:t>Points for discussion </a:t>
            </a:r>
            <a:endParaRPr lang="en-GB" altLang="en-US" sz="500"/>
          </a:p>
          <a:p>
            <a:pPr eaLnBrk="1" hangingPunct="1">
              <a:lnSpc>
                <a:spcPct val="80000"/>
              </a:lnSpc>
            </a:pPr>
            <a:endParaRPr lang="hr-HR" altLang="en-US" sz="500"/>
          </a:p>
          <a:p>
            <a:pPr eaLnBrk="1" hangingPunct="1">
              <a:lnSpc>
                <a:spcPct val="80000"/>
              </a:lnSpc>
            </a:pPr>
            <a:r>
              <a:rPr lang="en-US" altLang="en-US" sz="500"/>
              <a:t>Illegal access covers the basic offence of dangerous threats to and attacks against the security (i.e. the confidentiality, integrity and availability) of computer systems and data. Such intrusions may give access to confidential data (including passwords, information about the targeted system) and secrets, to the use of the system without payment or even encourage hackers to commit more dangerous forms of computer-related offences, like computer-related fraud or forgery. </a:t>
            </a:r>
          </a:p>
          <a:p>
            <a:pPr eaLnBrk="1" hangingPunct="1">
              <a:lnSpc>
                <a:spcPct val="80000"/>
              </a:lnSpc>
            </a:pPr>
            <a:endParaRPr lang="en-US" altLang="en-US" sz="500"/>
          </a:p>
          <a:p>
            <a:pPr eaLnBrk="1" hangingPunct="1">
              <a:lnSpc>
                <a:spcPct val="80000"/>
              </a:lnSpc>
            </a:pPr>
            <a:r>
              <a:rPr lang="en-US" altLang="en-US" sz="500"/>
              <a:t>ECHR in case Copland vs. UK, 62617/00 decided that the Right to respect for private and family life applies on a electronic data as well.</a:t>
            </a:r>
            <a:endParaRPr lang="hr-HR" altLang="en-US" sz="500"/>
          </a:p>
          <a:p>
            <a:pPr eaLnBrk="1" hangingPunct="1">
              <a:lnSpc>
                <a:spcPct val="80000"/>
              </a:lnSpc>
            </a:pPr>
            <a:endParaRPr lang="hr-HR" altLang="en-US" sz="500"/>
          </a:p>
          <a:p>
            <a:pPr eaLnBrk="1" hangingPunct="1">
              <a:lnSpc>
                <a:spcPct val="80000"/>
              </a:lnSpc>
            </a:pPr>
            <a:r>
              <a:rPr lang="en-US" altLang="en-US" sz="500"/>
              <a:t>In this case the perpetrator has been sentenced, because all the elements of the criminal offence of illegal access have been committed according to national law, namely (Croatia</a:t>
            </a:r>
            <a:r>
              <a:rPr lang="hr-HR" altLang="en-US" sz="500"/>
              <a:t> – </a:t>
            </a:r>
            <a:r>
              <a:rPr lang="en-US" altLang="en-US" sz="500"/>
              <a:t>Municipal Court in Split - settlement):</a:t>
            </a:r>
          </a:p>
          <a:p>
            <a:pPr eaLnBrk="1" hangingPunct="1">
              <a:lnSpc>
                <a:spcPct val="80000"/>
              </a:lnSpc>
              <a:buFontTx/>
              <a:buChar char="-"/>
            </a:pPr>
            <a:r>
              <a:rPr lang="en-US" altLang="en-US" sz="500"/>
              <a:t>unauthorised access </a:t>
            </a:r>
          </a:p>
          <a:p>
            <a:pPr eaLnBrk="1" hangingPunct="1">
              <a:lnSpc>
                <a:spcPct val="80000"/>
              </a:lnSpc>
              <a:buFontTx/>
              <a:buChar char="-"/>
            </a:pPr>
            <a:r>
              <a:rPr lang="en-US" altLang="en-US" sz="500"/>
              <a:t>Intentional access</a:t>
            </a:r>
          </a:p>
          <a:p>
            <a:pPr eaLnBrk="1" hangingPunct="1">
              <a:lnSpc>
                <a:spcPct val="80000"/>
              </a:lnSpc>
            </a:pPr>
            <a:r>
              <a:rPr lang="en-US" altLang="en-US" sz="500"/>
              <a:t>-Perpetrator’s motivation does not constitute an element of the criminal offence (even simple curiosity will be punishable).</a:t>
            </a:r>
          </a:p>
          <a:p>
            <a:pPr eaLnBrk="1" hangingPunct="1">
              <a:lnSpc>
                <a:spcPct val="80000"/>
              </a:lnSpc>
            </a:pPr>
            <a:r>
              <a:rPr lang="en-US" altLang="en-US" sz="500"/>
              <a:t> </a:t>
            </a:r>
          </a:p>
          <a:p>
            <a:pPr eaLnBrk="1" hangingPunct="1">
              <a:lnSpc>
                <a:spcPct val="80000"/>
              </a:lnSpc>
            </a:pPr>
            <a:r>
              <a:rPr lang="en-US" altLang="en-US" sz="500"/>
              <a:t>Regarding to the facts of this case - in some member States we will not talk about Illegal access. </a:t>
            </a:r>
          </a:p>
          <a:p>
            <a:pPr eaLnBrk="1" hangingPunct="1">
              <a:lnSpc>
                <a:spcPct val="80000"/>
              </a:lnSpc>
            </a:pPr>
            <a:r>
              <a:rPr lang="en-US" altLang="en-US" sz="500"/>
              <a:t> </a:t>
            </a:r>
          </a:p>
          <a:p>
            <a:pPr eaLnBrk="1" hangingPunct="1">
              <a:lnSpc>
                <a:spcPct val="80000"/>
              </a:lnSpc>
            </a:pPr>
            <a:r>
              <a:rPr lang="en-US" altLang="en-US" sz="500"/>
              <a:t>States parties to the Budapest Convection can attach any or all of the qualifying elements listed in the second sentence in the provision of Article 2: infringing security measures, special intent to obtain computer data, other dishonest intent that justifies criminal culpability, or the requirement that the offence is committed in relation to a computer system that is connected remotely to another computer system.</a:t>
            </a:r>
          </a:p>
          <a:p>
            <a:pPr eaLnBrk="1" hangingPunct="1">
              <a:lnSpc>
                <a:spcPct val="80000"/>
              </a:lnSpc>
            </a:pPr>
            <a:endParaRPr lang="en-US" altLang="en-US" sz="500"/>
          </a:p>
          <a:p>
            <a:pPr eaLnBrk="1" hangingPunct="1">
              <a:lnSpc>
                <a:spcPct val="80000"/>
              </a:lnSpc>
            </a:pPr>
            <a:r>
              <a:rPr lang="en-US" altLang="en-US" sz="500"/>
              <a:t>Since in the Croatian legal system the intent is not taken into account (beyond the intention to access a system illegally),  the perpetrator has been sentenced despite the lack of „dishonest intent” (all attacked IT systems have been the subject of a penetration test for free). In some member States a lack of dishonest intent would have prevented criminal liability.</a:t>
            </a:r>
            <a:endParaRPr lang="hr-HR" altLang="en-US" sz="500"/>
          </a:p>
          <a:p>
            <a:pPr eaLnBrk="1" hangingPunct="1">
              <a:lnSpc>
                <a:spcPct val="80000"/>
              </a:lnSpc>
            </a:pPr>
            <a:endParaRPr lang="hr-HR" altLang="en-US" sz="500"/>
          </a:p>
          <a:p>
            <a:pPr eaLnBrk="1" hangingPunct="1">
              <a:lnSpc>
                <a:spcPct val="80000"/>
              </a:lnSpc>
            </a:pPr>
            <a:r>
              <a:rPr lang="en-US" altLang="en-US" sz="500"/>
              <a:t>The trainer should know the answer</a:t>
            </a:r>
            <a:r>
              <a:rPr lang="hr-HR" altLang="en-US" sz="500"/>
              <a:t>s on</a:t>
            </a:r>
            <a:r>
              <a:rPr lang="en-US" altLang="en-US" sz="500"/>
              <a:t> the questions according to national law</a:t>
            </a:r>
            <a:r>
              <a:rPr lang="hr-HR" altLang="en-US" sz="500"/>
              <a:t> or </a:t>
            </a:r>
            <a:r>
              <a:rPr lang="en-US" altLang="en-US" sz="500"/>
              <a:t>discuss this question in the light of court practices if not unified.</a:t>
            </a:r>
          </a:p>
          <a:p>
            <a:pPr eaLnBrk="1" hangingPunct="1">
              <a:lnSpc>
                <a:spcPct val="80000"/>
              </a:lnSpc>
            </a:pPr>
            <a:r>
              <a:rPr lang="en-US" altLang="en-US" sz="500"/>
              <a:t> </a:t>
            </a:r>
          </a:p>
          <a:p>
            <a:pPr eaLnBrk="1" hangingPunct="1">
              <a:lnSpc>
                <a:spcPct val="80000"/>
              </a:lnSpc>
            </a:pPr>
            <a:r>
              <a:rPr lang="en-US" altLang="en-US" sz="500"/>
              <a:t> </a:t>
            </a:r>
          </a:p>
        </p:txBody>
      </p:sp>
      <p:sp>
        <p:nvSpPr>
          <p:cNvPr id="270340" name="Slide Number Placeholder 3">
            <a:extLst>
              <a:ext uri="{FF2B5EF4-FFF2-40B4-BE49-F238E27FC236}">
                <a16:creationId xmlns:a16="http://schemas.microsoft.com/office/drawing/2014/main" id="{C2E00B11-44AE-422F-B009-DCFD50A6F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BCCC8-2BF1-42D3-95F6-743E7B688EFC}" type="slidenum">
              <a:rPr lang="en-US" altLang="en-US">
                <a:latin typeface="Calibri" panose="020F0502020204030204" pitchFamily="34" charset="0"/>
              </a:rPr>
              <a:pPr/>
              <a:t>117</a:t>
            </a:fld>
            <a:endParaRPr lang="en-US" altLang="en-US">
              <a:latin typeface="Calibri" panose="020F0502020204030204" pitchFamily="34"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7320C6-648E-42E4-966B-3D3D6A3C0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28EC4C10-F8A6-4844-B9B7-626240315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hr-HR" altLang="en-US" sz="500" b="1"/>
          </a:p>
          <a:p>
            <a:pPr eaLnBrk="1" hangingPunct="1">
              <a:lnSpc>
                <a:spcPct val="80000"/>
              </a:lnSpc>
            </a:pPr>
            <a:r>
              <a:rPr lang="en-US" altLang="en-US" sz="500"/>
              <a:t>Camille is student at</a:t>
            </a:r>
            <a:r>
              <a:rPr lang="hr-HR" altLang="en-US" sz="500"/>
              <a:t> </a:t>
            </a:r>
            <a:r>
              <a:rPr lang="fr-FR" altLang="en-US" sz="500"/>
              <a:t>a</a:t>
            </a:r>
            <a:r>
              <a:rPr lang="hr-HR" altLang="en-US" sz="500"/>
              <a:t> </a:t>
            </a:r>
            <a:r>
              <a:rPr lang="en-US" altLang="en-US" sz="500"/>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yy Faculty and I am writing a thesis on the security of computer systems and networks and for the purposes of this paper I reveal the weaknesses of computer systems and networks, here you have a security hole, a nice greetings. The latest IT system that she hacked was the information system of the Ministry of Internal Affairs of her country.</a:t>
            </a:r>
            <a:endParaRPr lang="hr-HR" altLang="en-US" sz="500"/>
          </a:p>
          <a:p>
            <a:pPr eaLnBrk="1" hangingPunct="1">
              <a:lnSpc>
                <a:spcPct val="80000"/>
              </a:lnSpc>
            </a:pPr>
            <a:endParaRPr lang="hr-HR" altLang="en-US" sz="500" b="1"/>
          </a:p>
          <a:p>
            <a:pPr eaLnBrk="1" hangingPunct="1">
              <a:lnSpc>
                <a:spcPct val="80000"/>
              </a:lnSpc>
            </a:pPr>
            <a:r>
              <a:rPr lang="en-US" altLang="en-US" sz="500" b="1"/>
              <a:t>Reminder to the trainer:</a:t>
            </a:r>
          </a:p>
          <a:p>
            <a:pPr eaLnBrk="1" hangingPunct="1">
              <a:lnSpc>
                <a:spcPct val="80000"/>
              </a:lnSpc>
            </a:pPr>
            <a:r>
              <a:rPr lang="en-US" altLang="en-US" sz="500"/>
              <a:t>Article 2 – ILLEGAL ACCESS</a:t>
            </a:r>
          </a:p>
          <a:p>
            <a:pPr eaLnBrk="1" hangingPunct="1">
              <a:lnSpc>
                <a:spcPct val="80000"/>
              </a:lnSpc>
            </a:pPr>
            <a:r>
              <a:rPr lang="en-US" altLang="en-US" sz="500"/>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endParaRPr lang="hr-HR" altLang="en-US" sz="500"/>
          </a:p>
          <a:p>
            <a:pPr eaLnBrk="1" hangingPunct="1">
              <a:lnSpc>
                <a:spcPct val="80000"/>
              </a:lnSpc>
            </a:pPr>
            <a:endParaRPr lang="hr-HR" altLang="en-US" sz="500"/>
          </a:p>
          <a:p>
            <a:pPr eaLnBrk="1" hangingPunct="1">
              <a:lnSpc>
                <a:spcPct val="80000"/>
              </a:lnSpc>
            </a:pPr>
            <a:r>
              <a:rPr lang="en-GB" altLang="en-US" sz="500" b="1"/>
              <a:t>Issues </a:t>
            </a:r>
            <a:endParaRPr lang="hr-HR" altLang="en-US" sz="500" b="1"/>
          </a:p>
          <a:p>
            <a:pPr eaLnBrk="1" hangingPunct="1">
              <a:lnSpc>
                <a:spcPct val="80000"/>
              </a:lnSpc>
            </a:pPr>
            <a:endParaRPr lang="hr-HR" altLang="en-US" sz="500" b="1"/>
          </a:p>
          <a:p>
            <a:pPr eaLnBrk="1" hangingPunct="1">
              <a:lnSpc>
                <a:spcPct val="80000"/>
              </a:lnSpc>
            </a:pPr>
            <a:r>
              <a:rPr lang="hr-HR" altLang="en-US" sz="500"/>
              <a:t>- </a:t>
            </a:r>
            <a:r>
              <a:rPr lang="en-US" altLang="en-US" sz="500" i="1"/>
              <a:t>Is this case criminal offence in your country and if yes – which one</a:t>
            </a:r>
            <a:r>
              <a:rPr lang="hr-HR" altLang="en-US" sz="500" i="1"/>
              <a:t>; w</a:t>
            </a:r>
            <a:r>
              <a:rPr lang="en-US" altLang="en-US" sz="500" i="1"/>
              <a:t>hat are the constitutive elements of that offence</a:t>
            </a:r>
            <a:r>
              <a:rPr lang="hr-HR" altLang="en-US" sz="500" i="1"/>
              <a:t>?</a:t>
            </a:r>
            <a:endParaRPr lang="en-US" altLang="en-US" sz="500" b="1" i="1"/>
          </a:p>
          <a:p>
            <a:pPr eaLnBrk="1" hangingPunct="1">
              <a:lnSpc>
                <a:spcPct val="80000"/>
              </a:lnSpc>
            </a:pPr>
            <a:endParaRPr lang="hr-HR" altLang="en-US" sz="500" b="1"/>
          </a:p>
          <a:p>
            <a:pPr eaLnBrk="1" hangingPunct="1">
              <a:lnSpc>
                <a:spcPct val="80000"/>
              </a:lnSpc>
            </a:pPr>
            <a:r>
              <a:rPr lang="en-GB" altLang="en-US" sz="500" b="1"/>
              <a:t>Points for discussion </a:t>
            </a:r>
            <a:endParaRPr lang="en-GB" altLang="en-US" sz="500"/>
          </a:p>
          <a:p>
            <a:pPr eaLnBrk="1" hangingPunct="1">
              <a:lnSpc>
                <a:spcPct val="80000"/>
              </a:lnSpc>
            </a:pPr>
            <a:endParaRPr lang="hr-HR" altLang="en-US" sz="500"/>
          </a:p>
          <a:p>
            <a:pPr eaLnBrk="1" hangingPunct="1">
              <a:lnSpc>
                <a:spcPct val="80000"/>
              </a:lnSpc>
            </a:pPr>
            <a:r>
              <a:rPr lang="en-US" altLang="en-US" sz="500"/>
              <a:t>Illegal access covers the basic offence of dangerous threats to and attacks against the security (i.e. the confidentiality, integrity and availability) of computer systems and data. Such intrusions may give access to confidential data (including passwords, information about the targeted system) and secrets, to the use of the system without payment or even encourage hackers to commit more dangerous forms of computer-related offences, like computer-related fraud or forgery. </a:t>
            </a:r>
          </a:p>
          <a:p>
            <a:pPr eaLnBrk="1" hangingPunct="1">
              <a:lnSpc>
                <a:spcPct val="80000"/>
              </a:lnSpc>
            </a:pPr>
            <a:endParaRPr lang="en-US" altLang="en-US" sz="500"/>
          </a:p>
          <a:p>
            <a:pPr eaLnBrk="1" hangingPunct="1">
              <a:lnSpc>
                <a:spcPct val="80000"/>
              </a:lnSpc>
            </a:pPr>
            <a:r>
              <a:rPr lang="en-US" altLang="en-US" sz="500"/>
              <a:t>ECHR in case Copland vs. UK, 62617/00 decided that the Right to respect for private and family life applies on a electronic data as well.</a:t>
            </a:r>
            <a:endParaRPr lang="hr-HR" altLang="en-US" sz="500"/>
          </a:p>
          <a:p>
            <a:pPr eaLnBrk="1" hangingPunct="1">
              <a:lnSpc>
                <a:spcPct val="80000"/>
              </a:lnSpc>
            </a:pPr>
            <a:endParaRPr lang="hr-HR" altLang="en-US" sz="500"/>
          </a:p>
          <a:p>
            <a:pPr eaLnBrk="1" hangingPunct="1">
              <a:lnSpc>
                <a:spcPct val="80000"/>
              </a:lnSpc>
            </a:pPr>
            <a:r>
              <a:rPr lang="en-US" altLang="en-US" sz="500"/>
              <a:t>In this case the perpetrator has been sentenced, because all the elements of the criminal offence of illegal access have been committed according to national law, namely (Croatia</a:t>
            </a:r>
            <a:r>
              <a:rPr lang="hr-HR" altLang="en-US" sz="500"/>
              <a:t> – </a:t>
            </a:r>
            <a:r>
              <a:rPr lang="en-US" altLang="en-US" sz="500"/>
              <a:t>Municipal Court in Split - settlement):</a:t>
            </a:r>
          </a:p>
          <a:p>
            <a:pPr eaLnBrk="1" hangingPunct="1">
              <a:lnSpc>
                <a:spcPct val="80000"/>
              </a:lnSpc>
              <a:buFontTx/>
              <a:buChar char="-"/>
            </a:pPr>
            <a:r>
              <a:rPr lang="en-US" altLang="en-US" sz="500"/>
              <a:t>unauthorised access </a:t>
            </a:r>
          </a:p>
          <a:p>
            <a:pPr eaLnBrk="1" hangingPunct="1">
              <a:lnSpc>
                <a:spcPct val="80000"/>
              </a:lnSpc>
              <a:buFontTx/>
              <a:buChar char="-"/>
            </a:pPr>
            <a:r>
              <a:rPr lang="en-US" altLang="en-US" sz="500"/>
              <a:t>Intentional access</a:t>
            </a:r>
          </a:p>
          <a:p>
            <a:pPr eaLnBrk="1" hangingPunct="1">
              <a:lnSpc>
                <a:spcPct val="80000"/>
              </a:lnSpc>
            </a:pPr>
            <a:r>
              <a:rPr lang="en-US" altLang="en-US" sz="500"/>
              <a:t>-Perpetrator’s motivation does not constitute an element of the criminal offence (even simple curiosity will be punishable).</a:t>
            </a:r>
          </a:p>
          <a:p>
            <a:pPr eaLnBrk="1" hangingPunct="1">
              <a:lnSpc>
                <a:spcPct val="80000"/>
              </a:lnSpc>
            </a:pPr>
            <a:r>
              <a:rPr lang="en-US" altLang="en-US" sz="500"/>
              <a:t> </a:t>
            </a:r>
          </a:p>
          <a:p>
            <a:pPr eaLnBrk="1" hangingPunct="1">
              <a:lnSpc>
                <a:spcPct val="80000"/>
              </a:lnSpc>
            </a:pPr>
            <a:r>
              <a:rPr lang="en-US" altLang="en-US" sz="500"/>
              <a:t>Regarding to the facts of this case - in some member States we will not talk about Illegal access. </a:t>
            </a:r>
          </a:p>
          <a:p>
            <a:pPr eaLnBrk="1" hangingPunct="1">
              <a:lnSpc>
                <a:spcPct val="80000"/>
              </a:lnSpc>
            </a:pPr>
            <a:r>
              <a:rPr lang="en-US" altLang="en-US" sz="500"/>
              <a:t> </a:t>
            </a:r>
          </a:p>
          <a:p>
            <a:pPr eaLnBrk="1" hangingPunct="1">
              <a:lnSpc>
                <a:spcPct val="80000"/>
              </a:lnSpc>
            </a:pPr>
            <a:r>
              <a:rPr lang="en-US" altLang="en-US" sz="500"/>
              <a:t>States parties to the Budapest Convection can attach any or all of the qualifying elements listed in the second sentence in the provision of Article 2: infringing security measures, special intent to obtain computer data, other dishonest intent that justifies criminal culpability, or the requirement that the offence is committed in relation to a computer system that is connected remotely to another computer system.</a:t>
            </a:r>
          </a:p>
          <a:p>
            <a:pPr eaLnBrk="1" hangingPunct="1">
              <a:lnSpc>
                <a:spcPct val="80000"/>
              </a:lnSpc>
            </a:pPr>
            <a:endParaRPr lang="en-US" altLang="en-US" sz="500"/>
          </a:p>
          <a:p>
            <a:pPr eaLnBrk="1" hangingPunct="1">
              <a:lnSpc>
                <a:spcPct val="80000"/>
              </a:lnSpc>
            </a:pPr>
            <a:r>
              <a:rPr lang="en-US" altLang="en-US" sz="500"/>
              <a:t>Since in the Croatian legal system the intent is not taken into account (beyond the intention to access a system illegally),  the perpetrator has been sentenced despite the lack of „dishonest intent” (all attacked IT systems have been the subject of a penetration test for free). In some member States a lack of dishonest intent would have prevented criminal liability.</a:t>
            </a:r>
            <a:endParaRPr lang="hr-HR" altLang="en-US" sz="500"/>
          </a:p>
          <a:p>
            <a:pPr eaLnBrk="1" hangingPunct="1">
              <a:lnSpc>
                <a:spcPct val="80000"/>
              </a:lnSpc>
            </a:pPr>
            <a:endParaRPr lang="hr-HR" altLang="en-US" sz="500"/>
          </a:p>
          <a:p>
            <a:pPr eaLnBrk="1" hangingPunct="1">
              <a:lnSpc>
                <a:spcPct val="80000"/>
              </a:lnSpc>
            </a:pPr>
            <a:r>
              <a:rPr lang="en-US" altLang="en-US" sz="500"/>
              <a:t>The trainer should know the answer</a:t>
            </a:r>
            <a:r>
              <a:rPr lang="hr-HR" altLang="en-US" sz="500"/>
              <a:t>s on</a:t>
            </a:r>
            <a:r>
              <a:rPr lang="en-US" altLang="en-US" sz="500"/>
              <a:t> the questions according to national law</a:t>
            </a:r>
            <a:r>
              <a:rPr lang="hr-HR" altLang="en-US" sz="500"/>
              <a:t> or </a:t>
            </a:r>
            <a:r>
              <a:rPr lang="en-US" altLang="en-US" sz="500"/>
              <a:t>discuss this question in the light of court practices if not unified.</a:t>
            </a:r>
          </a:p>
          <a:p>
            <a:pPr eaLnBrk="1" hangingPunct="1">
              <a:lnSpc>
                <a:spcPct val="80000"/>
              </a:lnSpc>
            </a:pPr>
            <a:r>
              <a:rPr lang="en-US" altLang="en-US" sz="500"/>
              <a:t> </a:t>
            </a:r>
          </a:p>
          <a:p>
            <a:pPr eaLnBrk="1" hangingPunct="1">
              <a:lnSpc>
                <a:spcPct val="80000"/>
              </a:lnSpc>
            </a:pPr>
            <a:r>
              <a:rPr lang="en-US" altLang="en-US" sz="500"/>
              <a:t> </a:t>
            </a:r>
          </a:p>
        </p:txBody>
      </p:sp>
      <p:sp>
        <p:nvSpPr>
          <p:cNvPr id="270340" name="Slide Number Placeholder 3">
            <a:extLst>
              <a:ext uri="{FF2B5EF4-FFF2-40B4-BE49-F238E27FC236}">
                <a16:creationId xmlns:a16="http://schemas.microsoft.com/office/drawing/2014/main" id="{C2E00B11-44AE-422F-B009-DCFD50A6F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BCCC8-2BF1-42D3-95F6-743E7B688EFC}" type="slidenum">
              <a:rPr lang="en-US" altLang="en-US">
                <a:latin typeface="Calibri" panose="020F0502020204030204" pitchFamily="34" charset="0"/>
              </a:rPr>
              <a:pPr/>
              <a:t>118</a:t>
            </a:fld>
            <a:endParaRPr lang="en-US" altLang="en-US">
              <a:latin typeface="Calibri" panose="020F0502020204030204" pitchFamily="34" charset="0"/>
            </a:endParaRPr>
          </a:p>
        </p:txBody>
      </p:sp>
    </p:spTree>
    <p:extLst>
      <p:ext uri="{BB962C8B-B14F-4D97-AF65-F5344CB8AC3E}">
        <p14:creationId xmlns:p14="http://schemas.microsoft.com/office/powerpoint/2010/main" val="304316417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7320C6-648E-42E4-966B-3D3D6A3C0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28EC4C10-F8A6-4844-B9B7-626240315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hr-HR" altLang="en-US" sz="500" b="1"/>
          </a:p>
          <a:p>
            <a:pPr eaLnBrk="1" hangingPunct="1">
              <a:lnSpc>
                <a:spcPct val="80000"/>
              </a:lnSpc>
            </a:pPr>
            <a:r>
              <a:rPr lang="en-US" altLang="en-US" sz="500"/>
              <a:t>Camille is student at</a:t>
            </a:r>
            <a:r>
              <a:rPr lang="hr-HR" altLang="en-US" sz="500"/>
              <a:t> </a:t>
            </a:r>
            <a:r>
              <a:rPr lang="fr-FR" altLang="en-US" sz="500"/>
              <a:t>a</a:t>
            </a:r>
            <a:r>
              <a:rPr lang="hr-HR" altLang="en-US" sz="500"/>
              <a:t> </a:t>
            </a:r>
            <a:r>
              <a:rPr lang="en-US" altLang="en-US" sz="500"/>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yy Faculty and I am writing a thesis on the security of computer systems and networks and for the purposes of this paper I reveal the weaknesses of computer systems and networks, here you have a security hole, a nice greetings. The latest IT system that she hacked was the information system of the Ministry of Internal Affairs of her country.</a:t>
            </a:r>
            <a:endParaRPr lang="hr-HR" altLang="en-US" sz="500"/>
          </a:p>
          <a:p>
            <a:pPr eaLnBrk="1" hangingPunct="1">
              <a:lnSpc>
                <a:spcPct val="80000"/>
              </a:lnSpc>
            </a:pPr>
            <a:endParaRPr lang="hr-HR" altLang="en-US" sz="500" b="1"/>
          </a:p>
          <a:p>
            <a:pPr eaLnBrk="1" hangingPunct="1">
              <a:lnSpc>
                <a:spcPct val="80000"/>
              </a:lnSpc>
            </a:pPr>
            <a:r>
              <a:rPr lang="en-US" altLang="en-US" sz="500" b="1"/>
              <a:t>Reminder to the trainer:</a:t>
            </a:r>
          </a:p>
          <a:p>
            <a:pPr eaLnBrk="1" hangingPunct="1">
              <a:lnSpc>
                <a:spcPct val="80000"/>
              </a:lnSpc>
            </a:pPr>
            <a:r>
              <a:rPr lang="en-US" altLang="en-US" sz="500"/>
              <a:t>Article 2 – ILLEGAL ACCESS</a:t>
            </a:r>
          </a:p>
          <a:p>
            <a:pPr eaLnBrk="1" hangingPunct="1">
              <a:lnSpc>
                <a:spcPct val="80000"/>
              </a:lnSpc>
            </a:pPr>
            <a:r>
              <a:rPr lang="en-US" altLang="en-US" sz="500"/>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endParaRPr lang="hr-HR" altLang="en-US" sz="500"/>
          </a:p>
          <a:p>
            <a:pPr eaLnBrk="1" hangingPunct="1">
              <a:lnSpc>
                <a:spcPct val="80000"/>
              </a:lnSpc>
            </a:pPr>
            <a:endParaRPr lang="hr-HR" altLang="en-US" sz="500"/>
          </a:p>
          <a:p>
            <a:pPr eaLnBrk="1" hangingPunct="1">
              <a:lnSpc>
                <a:spcPct val="80000"/>
              </a:lnSpc>
            </a:pPr>
            <a:r>
              <a:rPr lang="en-GB" altLang="en-US" sz="500" b="1"/>
              <a:t>Issues </a:t>
            </a:r>
            <a:endParaRPr lang="hr-HR" altLang="en-US" sz="500" b="1"/>
          </a:p>
          <a:p>
            <a:pPr eaLnBrk="1" hangingPunct="1">
              <a:lnSpc>
                <a:spcPct val="80000"/>
              </a:lnSpc>
            </a:pPr>
            <a:endParaRPr lang="hr-HR" altLang="en-US" sz="500" b="1"/>
          </a:p>
          <a:p>
            <a:pPr eaLnBrk="1" hangingPunct="1">
              <a:lnSpc>
                <a:spcPct val="80000"/>
              </a:lnSpc>
            </a:pPr>
            <a:r>
              <a:rPr lang="hr-HR" altLang="en-US" sz="500"/>
              <a:t>- </a:t>
            </a:r>
            <a:r>
              <a:rPr lang="en-US" altLang="en-US" sz="500" i="1"/>
              <a:t>Is this case criminal offence in your country and if yes – which one</a:t>
            </a:r>
            <a:r>
              <a:rPr lang="hr-HR" altLang="en-US" sz="500" i="1"/>
              <a:t>; w</a:t>
            </a:r>
            <a:r>
              <a:rPr lang="en-US" altLang="en-US" sz="500" i="1"/>
              <a:t>hat are the constitutive elements of that offence</a:t>
            </a:r>
            <a:r>
              <a:rPr lang="hr-HR" altLang="en-US" sz="500" i="1"/>
              <a:t>?</a:t>
            </a:r>
            <a:endParaRPr lang="en-US" altLang="en-US" sz="500" b="1" i="1"/>
          </a:p>
          <a:p>
            <a:pPr eaLnBrk="1" hangingPunct="1">
              <a:lnSpc>
                <a:spcPct val="80000"/>
              </a:lnSpc>
            </a:pPr>
            <a:endParaRPr lang="hr-HR" altLang="en-US" sz="500" b="1"/>
          </a:p>
          <a:p>
            <a:pPr eaLnBrk="1" hangingPunct="1">
              <a:lnSpc>
                <a:spcPct val="80000"/>
              </a:lnSpc>
            </a:pPr>
            <a:r>
              <a:rPr lang="en-GB" altLang="en-US" sz="500" b="1"/>
              <a:t>Points for discussion </a:t>
            </a:r>
            <a:endParaRPr lang="en-GB" altLang="en-US" sz="500"/>
          </a:p>
          <a:p>
            <a:pPr eaLnBrk="1" hangingPunct="1">
              <a:lnSpc>
                <a:spcPct val="80000"/>
              </a:lnSpc>
            </a:pPr>
            <a:endParaRPr lang="hr-HR" altLang="en-US" sz="500"/>
          </a:p>
          <a:p>
            <a:pPr eaLnBrk="1" hangingPunct="1">
              <a:lnSpc>
                <a:spcPct val="80000"/>
              </a:lnSpc>
            </a:pPr>
            <a:r>
              <a:rPr lang="en-US" altLang="en-US" sz="500"/>
              <a:t>Illegal access covers the basic offence of dangerous threats to and attacks against the security (i.e. the confidentiality, integrity and availability) of computer systems and data. Such intrusions may give access to confidential data (including passwords, information about the targeted system) and secrets, to the use of the system without payment or even encourage hackers to commit more dangerous forms of computer-related offences, like computer-related fraud or forgery. </a:t>
            </a:r>
          </a:p>
          <a:p>
            <a:pPr eaLnBrk="1" hangingPunct="1">
              <a:lnSpc>
                <a:spcPct val="80000"/>
              </a:lnSpc>
            </a:pPr>
            <a:endParaRPr lang="en-US" altLang="en-US" sz="500"/>
          </a:p>
          <a:p>
            <a:pPr eaLnBrk="1" hangingPunct="1">
              <a:lnSpc>
                <a:spcPct val="80000"/>
              </a:lnSpc>
            </a:pPr>
            <a:r>
              <a:rPr lang="en-US" altLang="en-US" sz="500"/>
              <a:t>ECHR in case Copland vs. UK, 62617/00 decided that the Right to respect for private and family life applies on a electronic data as well.</a:t>
            </a:r>
            <a:endParaRPr lang="hr-HR" altLang="en-US" sz="500"/>
          </a:p>
          <a:p>
            <a:pPr eaLnBrk="1" hangingPunct="1">
              <a:lnSpc>
                <a:spcPct val="80000"/>
              </a:lnSpc>
            </a:pPr>
            <a:endParaRPr lang="hr-HR" altLang="en-US" sz="500"/>
          </a:p>
          <a:p>
            <a:pPr eaLnBrk="1" hangingPunct="1">
              <a:lnSpc>
                <a:spcPct val="80000"/>
              </a:lnSpc>
            </a:pPr>
            <a:r>
              <a:rPr lang="en-US" altLang="en-US" sz="500"/>
              <a:t>In this case the perpetrator has been sentenced, because all the elements of the criminal offence of illegal access have been committed according to national law, namely (Croatia</a:t>
            </a:r>
            <a:r>
              <a:rPr lang="hr-HR" altLang="en-US" sz="500"/>
              <a:t> – </a:t>
            </a:r>
            <a:r>
              <a:rPr lang="en-US" altLang="en-US" sz="500"/>
              <a:t>Municipal Court in Split - settlement):</a:t>
            </a:r>
          </a:p>
          <a:p>
            <a:pPr eaLnBrk="1" hangingPunct="1">
              <a:lnSpc>
                <a:spcPct val="80000"/>
              </a:lnSpc>
              <a:buFontTx/>
              <a:buChar char="-"/>
            </a:pPr>
            <a:r>
              <a:rPr lang="en-US" altLang="en-US" sz="500"/>
              <a:t>unauthorised access </a:t>
            </a:r>
          </a:p>
          <a:p>
            <a:pPr eaLnBrk="1" hangingPunct="1">
              <a:lnSpc>
                <a:spcPct val="80000"/>
              </a:lnSpc>
              <a:buFontTx/>
              <a:buChar char="-"/>
            </a:pPr>
            <a:r>
              <a:rPr lang="en-US" altLang="en-US" sz="500"/>
              <a:t>Intentional access</a:t>
            </a:r>
          </a:p>
          <a:p>
            <a:pPr eaLnBrk="1" hangingPunct="1">
              <a:lnSpc>
                <a:spcPct val="80000"/>
              </a:lnSpc>
            </a:pPr>
            <a:r>
              <a:rPr lang="en-US" altLang="en-US" sz="500"/>
              <a:t>-Perpetrator’s motivation does not constitute an element of the criminal offence (even simple curiosity will be punishable).</a:t>
            </a:r>
          </a:p>
          <a:p>
            <a:pPr eaLnBrk="1" hangingPunct="1">
              <a:lnSpc>
                <a:spcPct val="80000"/>
              </a:lnSpc>
            </a:pPr>
            <a:r>
              <a:rPr lang="en-US" altLang="en-US" sz="500"/>
              <a:t> </a:t>
            </a:r>
          </a:p>
          <a:p>
            <a:pPr eaLnBrk="1" hangingPunct="1">
              <a:lnSpc>
                <a:spcPct val="80000"/>
              </a:lnSpc>
            </a:pPr>
            <a:r>
              <a:rPr lang="en-US" altLang="en-US" sz="500"/>
              <a:t>Regarding to the facts of this case - in some member States we will not talk about Illegal access. </a:t>
            </a:r>
          </a:p>
          <a:p>
            <a:pPr eaLnBrk="1" hangingPunct="1">
              <a:lnSpc>
                <a:spcPct val="80000"/>
              </a:lnSpc>
            </a:pPr>
            <a:r>
              <a:rPr lang="en-US" altLang="en-US" sz="500"/>
              <a:t> </a:t>
            </a:r>
          </a:p>
          <a:p>
            <a:pPr eaLnBrk="1" hangingPunct="1">
              <a:lnSpc>
                <a:spcPct val="80000"/>
              </a:lnSpc>
            </a:pPr>
            <a:r>
              <a:rPr lang="en-US" altLang="en-US" sz="500"/>
              <a:t>States parties to the Budapest Convection can attach any or all of the qualifying elements listed in the second sentence in the provision of Article 2: infringing security measures, special intent to obtain computer data, other dishonest intent that justifies criminal culpability, or the requirement that the offence is committed in relation to a computer system that is connected remotely to another computer system.</a:t>
            </a:r>
          </a:p>
          <a:p>
            <a:pPr eaLnBrk="1" hangingPunct="1">
              <a:lnSpc>
                <a:spcPct val="80000"/>
              </a:lnSpc>
            </a:pPr>
            <a:endParaRPr lang="en-US" altLang="en-US" sz="500"/>
          </a:p>
          <a:p>
            <a:pPr eaLnBrk="1" hangingPunct="1">
              <a:lnSpc>
                <a:spcPct val="80000"/>
              </a:lnSpc>
            </a:pPr>
            <a:r>
              <a:rPr lang="en-US" altLang="en-US" sz="500"/>
              <a:t>Since in the Croatian legal system the intent is not taken into account (beyond the intention to access a system illegally),  the perpetrator has been sentenced despite the lack of „dishonest intent” (all attacked IT systems have been the subject of a penetration test for free). In some member States a lack of dishonest intent would have prevented criminal liability.</a:t>
            </a:r>
            <a:endParaRPr lang="hr-HR" altLang="en-US" sz="500"/>
          </a:p>
          <a:p>
            <a:pPr eaLnBrk="1" hangingPunct="1">
              <a:lnSpc>
                <a:spcPct val="80000"/>
              </a:lnSpc>
            </a:pPr>
            <a:endParaRPr lang="hr-HR" altLang="en-US" sz="500"/>
          </a:p>
          <a:p>
            <a:pPr eaLnBrk="1" hangingPunct="1">
              <a:lnSpc>
                <a:spcPct val="80000"/>
              </a:lnSpc>
            </a:pPr>
            <a:r>
              <a:rPr lang="en-US" altLang="en-US" sz="500"/>
              <a:t>The trainer should know the answer</a:t>
            </a:r>
            <a:r>
              <a:rPr lang="hr-HR" altLang="en-US" sz="500"/>
              <a:t>s on</a:t>
            </a:r>
            <a:r>
              <a:rPr lang="en-US" altLang="en-US" sz="500"/>
              <a:t> the questions according to national law</a:t>
            </a:r>
            <a:r>
              <a:rPr lang="hr-HR" altLang="en-US" sz="500"/>
              <a:t> or </a:t>
            </a:r>
            <a:r>
              <a:rPr lang="en-US" altLang="en-US" sz="500"/>
              <a:t>discuss this question in the light of court practices if not unified.</a:t>
            </a:r>
          </a:p>
          <a:p>
            <a:pPr eaLnBrk="1" hangingPunct="1">
              <a:lnSpc>
                <a:spcPct val="80000"/>
              </a:lnSpc>
            </a:pPr>
            <a:r>
              <a:rPr lang="en-US" altLang="en-US" sz="500"/>
              <a:t> </a:t>
            </a:r>
          </a:p>
          <a:p>
            <a:pPr eaLnBrk="1" hangingPunct="1">
              <a:lnSpc>
                <a:spcPct val="80000"/>
              </a:lnSpc>
            </a:pPr>
            <a:r>
              <a:rPr lang="en-US" altLang="en-US" sz="500"/>
              <a:t> </a:t>
            </a:r>
          </a:p>
        </p:txBody>
      </p:sp>
      <p:sp>
        <p:nvSpPr>
          <p:cNvPr id="270340" name="Slide Number Placeholder 3">
            <a:extLst>
              <a:ext uri="{FF2B5EF4-FFF2-40B4-BE49-F238E27FC236}">
                <a16:creationId xmlns:a16="http://schemas.microsoft.com/office/drawing/2014/main" id="{C2E00B11-44AE-422F-B009-DCFD50A6F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BCCC8-2BF1-42D3-95F6-743E7B688EFC}" type="slidenum">
              <a:rPr lang="en-US" altLang="en-US">
                <a:latin typeface="Calibri" panose="020F0502020204030204" pitchFamily="34" charset="0"/>
              </a:rPr>
              <a:pPr/>
              <a:t>119</a:t>
            </a:fld>
            <a:endParaRPr lang="en-US" altLang="en-US">
              <a:latin typeface="Calibri" panose="020F0502020204030204" pitchFamily="34" charset="0"/>
            </a:endParaRPr>
          </a:p>
        </p:txBody>
      </p:sp>
    </p:spTree>
    <p:extLst>
      <p:ext uri="{BB962C8B-B14F-4D97-AF65-F5344CB8AC3E}">
        <p14:creationId xmlns:p14="http://schemas.microsoft.com/office/powerpoint/2010/main" val="1283558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830A1B2D-34D4-4CCD-B204-7F58BCCFD4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a:extLst>
              <a:ext uri="{FF2B5EF4-FFF2-40B4-BE49-F238E27FC236}">
                <a16:creationId xmlns:a16="http://schemas.microsoft.com/office/drawing/2014/main" id="{97747BB1-43D8-4B6C-BC65-374703486AAE}"/>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2</a:t>
            </a:r>
            <a:r>
              <a:rPr lang="en-US" altLang="en-US">
                <a:solidFill>
                  <a:srgbClr val="FF0000"/>
                </a:solidFill>
              </a:rPr>
              <a:t>. Explanation of this element is provided on the next slide.</a:t>
            </a:r>
            <a:endParaRPr lang="en-US" altLang="en-US"/>
          </a:p>
          <a:p>
            <a:endParaRPr lang="en-GB"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7320C6-648E-42E4-966B-3D3D6A3C0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28EC4C10-F8A6-4844-B9B7-626240315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hr-HR" altLang="en-US" sz="500" b="1"/>
          </a:p>
          <a:p>
            <a:pPr eaLnBrk="1" hangingPunct="1">
              <a:lnSpc>
                <a:spcPct val="80000"/>
              </a:lnSpc>
            </a:pPr>
            <a:r>
              <a:rPr lang="en-US" altLang="en-US" sz="500"/>
              <a:t>Camille is student at</a:t>
            </a:r>
            <a:r>
              <a:rPr lang="hr-HR" altLang="en-US" sz="500"/>
              <a:t> </a:t>
            </a:r>
            <a:r>
              <a:rPr lang="fr-FR" altLang="en-US" sz="500"/>
              <a:t>a</a:t>
            </a:r>
            <a:r>
              <a:rPr lang="hr-HR" altLang="en-US" sz="500"/>
              <a:t> </a:t>
            </a:r>
            <a:r>
              <a:rPr lang="en-US" altLang="en-US" sz="500"/>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yy Faculty and I am writing a thesis on the security of computer systems and networks and for the purposes of this paper I reveal the weaknesses of computer systems and networks, here you have a security hole, a nice greetings. The latest IT system that she hacked was the information system of the Ministry of Internal Affairs of her country.</a:t>
            </a:r>
            <a:endParaRPr lang="hr-HR" altLang="en-US" sz="500"/>
          </a:p>
          <a:p>
            <a:pPr eaLnBrk="1" hangingPunct="1">
              <a:lnSpc>
                <a:spcPct val="80000"/>
              </a:lnSpc>
            </a:pPr>
            <a:endParaRPr lang="hr-HR" altLang="en-US" sz="500" b="1"/>
          </a:p>
          <a:p>
            <a:pPr eaLnBrk="1" hangingPunct="1">
              <a:lnSpc>
                <a:spcPct val="80000"/>
              </a:lnSpc>
            </a:pPr>
            <a:r>
              <a:rPr lang="en-US" altLang="en-US" sz="500" b="1"/>
              <a:t>Reminder to the trainer:</a:t>
            </a:r>
          </a:p>
          <a:p>
            <a:pPr eaLnBrk="1" hangingPunct="1">
              <a:lnSpc>
                <a:spcPct val="80000"/>
              </a:lnSpc>
            </a:pPr>
            <a:r>
              <a:rPr lang="en-US" altLang="en-US" sz="500"/>
              <a:t>Article 2 – ILLEGAL ACCESS</a:t>
            </a:r>
          </a:p>
          <a:p>
            <a:pPr eaLnBrk="1" hangingPunct="1">
              <a:lnSpc>
                <a:spcPct val="80000"/>
              </a:lnSpc>
            </a:pPr>
            <a:r>
              <a:rPr lang="en-US" altLang="en-US" sz="500"/>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endParaRPr lang="hr-HR" altLang="en-US" sz="500"/>
          </a:p>
          <a:p>
            <a:pPr eaLnBrk="1" hangingPunct="1">
              <a:lnSpc>
                <a:spcPct val="80000"/>
              </a:lnSpc>
            </a:pPr>
            <a:endParaRPr lang="hr-HR" altLang="en-US" sz="500"/>
          </a:p>
          <a:p>
            <a:pPr eaLnBrk="1" hangingPunct="1">
              <a:lnSpc>
                <a:spcPct val="80000"/>
              </a:lnSpc>
            </a:pPr>
            <a:r>
              <a:rPr lang="en-GB" altLang="en-US" sz="500" b="1"/>
              <a:t>Issues </a:t>
            </a:r>
            <a:endParaRPr lang="hr-HR" altLang="en-US" sz="500" b="1"/>
          </a:p>
          <a:p>
            <a:pPr eaLnBrk="1" hangingPunct="1">
              <a:lnSpc>
                <a:spcPct val="80000"/>
              </a:lnSpc>
            </a:pPr>
            <a:endParaRPr lang="hr-HR" altLang="en-US" sz="500" b="1"/>
          </a:p>
          <a:p>
            <a:pPr eaLnBrk="1" hangingPunct="1">
              <a:lnSpc>
                <a:spcPct val="80000"/>
              </a:lnSpc>
            </a:pPr>
            <a:r>
              <a:rPr lang="hr-HR" altLang="en-US" sz="500"/>
              <a:t>- </a:t>
            </a:r>
            <a:r>
              <a:rPr lang="en-US" altLang="en-US" sz="500" i="1"/>
              <a:t>Is this case criminal offence in your country and if yes – which one</a:t>
            </a:r>
            <a:r>
              <a:rPr lang="hr-HR" altLang="en-US" sz="500" i="1"/>
              <a:t>; w</a:t>
            </a:r>
            <a:r>
              <a:rPr lang="en-US" altLang="en-US" sz="500" i="1"/>
              <a:t>hat are the constitutive elements of that offence</a:t>
            </a:r>
            <a:r>
              <a:rPr lang="hr-HR" altLang="en-US" sz="500" i="1"/>
              <a:t>?</a:t>
            </a:r>
            <a:endParaRPr lang="en-US" altLang="en-US" sz="500" b="1" i="1"/>
          </a:p>
          <a:p>
            <a:pPr eaLnBrk="1" hangingPunct="1">
              <a:lnSpc>
                <a:spcPct val="80000"/>
              </a:lnSpc>
            </a:pPr>
            <a:endParaRPr lang="hr-HR" altLang="en-US" sz="500" b="1"/>
          </a:p>
          <a:p>
            <a:pPr eaLnBrk="1" hangingPunct="1">
              <a:lnSpc>
                <a:spcPct val="80000"/>
              </a:lnSpc>
            </a:pPr>
            <a:r>
              <a:rPr lang="en-GB" altLang="en-US" sz="500" b="1"/>
              <a:t>Points for discussion </a:t>
            </a:r>
            <a:endParaRPr lang="en-GB" altLang="en-US" sz="500"/>
          </a:p>
          <a:p>
            <a:pPr eaLnBrk="1" hangingPunct="1">
              <a:lnSpc>
                <a:spcPct val="80000"/>
              </a:lnSpc>
            </a:pPr>
            <a:endParaRPr lang="hr-HR" altLang="en-US" sz="500"/>
          </a:p>
          <a:p>
            <a:pPr eaLnBrk="1" hangingPunct="1">
              <a:lnSpc>
                <a:spcPct val="80000"/>
              </a:lnSpc>
            </a:pPr>
            <a:r>
              <a:rPr lang="en-US" altLang="en-US" sz="500"/>
              <a:t>Illegal access covers the basic offence of dangerous threats to and attacks against the security (i.e. the confidentiality, integrity and availability) of computer systems and data. Such intrusions may give access to confidential data (including passwords, information about the targeted system) and secrets, to the use of the system without payment or even encourage hackers to commit more dangerous forms of computer-related offences, like computer-related fraud or forgery. </a:t>
            </a:r>
          </a:p>
          <a:p>
            <a:pPr eaLnBrk="1" hangingPunct="1">
              <a:lnSpc>
                <a:spcPct val="80000"/>
              </a:lnSpc>
            </a:pPr>
            <a:endParaRPr lang="en-US" altLang="en-US" sz="500"/>
          </a:p>
          <a:p>
            <a:pPr eaLnBrk="1" hangingPunct="1">
              <a:lnSpc>
                <a:spcPct val="80000"/>
              </a:lnSpc>
            </a:pPr>
            <a:r>
              <a:rPr lang="en-US" altLang="en-US" sz="500"/>
              <a:t>ECHR in case Copland vs. UK, 62617/00 decided that the Right to respect for private and family life applies on a electronic data as well.</a:t>
            </a:r>
            <a:endParaRPr lang="hr-HR" altLang="en-US" sz="500"/>
          </a:p>
          <a:p>
            <a:pPr eaLnBrk="1" hangingPunct="1">
              <a:lnSpc>
                <a:spcPct val="80000"/>
              </a:lnSpc>
            </a:pPr>
            <a:endParaRPr lang="hr-HR" altLang="en-US" sz="500"/>
          </a:p>
          <a:p>
            <a:pPr eaLnBrk="1" hangingPunct="1">
              <a:lnSpc>
                <a:spcPct val="80000"/>
              </a:lnSpc>
            </a:pPr>
            <a:r>
              <a:rPr lang="en-US" altLang="en-US" sz="500"/>
              <a:t>In this case the perpetrator has been sentenced, because all the elements of the criminal offence of illegal access have been committed according to national law, namely (Croatia</a:t>
            </a:r>
            <a:r>
              <a:rPr lang="hr-HR" altLang="en-US" sz="500"/>
              <a:t> – </a:t>
            </a:r>
            <a:r>
              <a:rPr lang="en-US" altLang="en-US" sz="500"/>
              <a:t>Municipal Court in Split - settlement):</a:t>
            </a:r>
          </a:p>
          <a:p>
            <a:pPr eaLnBrk="1" hangingPunct="1">
              <a:lnSpc>
                <a:spcPct val="80000"/>
              </a:lnSpc>
              <a:buFontTx/>
              <a:buChar char="-"/>
            </a:pPr>
            <a:r>
              <a:rPr lang="en-US" altLang="en-US" sz="500"/>
              <a:t>unauthorised access </a:t>
            </a:r>
          </a:p>
          <a:p>
            <a:pPr eaLnBrk="1" hangingPunct="1">
              <a:lnSpc>
                <a:spcPct val="80000"/>
              </a:lnSpc>
              <a:buFontTx/>
              <a:buChar char="-"/>
            </a:pPr>
            <a:r>
              <a:rPr lang="en-US" altLang="en-US" sz="500"/>
              <a:t>Intentional access</a:t>
            </a:r>
          </a:p>
          <a:p>
            <a:pPr eaLnBrk="1" hangingPunct="1">
              <a:lnSpc>
                <a:spcPct val="80000"/>
              </a:lnSpc>
            </a:pPr>
            <a:r>
              <a:rPr lang="en-US" altLang="en-US" sz="500"/>
              <a:t>-Perpetrator’s motivation does not constitute an element of the criminal offence (even simple curiosity will be punishable).</a:t>
            </a:r>
          </a:p>
          <a:p>
            <a:pPr eaLnBrk="1" hangingPunct="1">
              <a:lnSpc>
                <a:spcPct val="80000"/>
              </a:lnSpc>
            </a:pPr>
            <a:r>
              <a:rPr lang="en-US" altLang="en-US" sz="500"/>
              <a:t> </a:t>
            </a:r>
          </a:p>
          <a:p>
            <a:pPr eaLnBrk="1" hangingPunct="1">
              <a:lnSpc>
                <a:spcPct val="80000"/>
              </a:lnSpc>
            </a:pPr>
            <a:r>
              <a:rPr lang="en-US" altLang="en-US" sz="500"/>
              <a:t>Regarding to the facts of this case - in some member States we will not talk about Illegal access. </a:t>
            </a:r>
          </a:p>
          <a:p>
            <a:pPr eaLnBrk="1" hangingPunct="1">
              <a:lnSpc>
                <a:spcPct val="80000"/>
              </a:lnSpc>
            </a:pPr>
            <a:r>
              <a:rPr lang="en-US" altLang="en-US" sz="500"/>
              <a:t> </a:t>
            </a:r>
          </a:p>
          <a:p>
            <a:pPr eaLnBrk="1" hangingPunct="1">
              <a:lnSpc>
                <a:spcPct val="80000"/>
              </a:lnSpc>
            </a:pPr>
            <a:r>
              <a:rPr lang="en-US" altLang="en-US" sz="500"/>
              <a:t>States parties to the Budapest Convection can attach any or all of the qualifying elements listed in the second sentence in the provision of Article 2: infringing security measures, special intent to obtain computer data, other dishonest intent that justifies criminal culpability, or the requirement that the offence is committed in relation to a computer system that is connected remotely to another computer system.</a:t>
            </a:r>
          </a:p>
          <a:p>
            <a:pPr eaLnBrk="1" hangingPunct="1">
              <a:lnSpc>
                <a:spcPct val="80000"/>
              </a:lnSpc>
            </a:pPr>
            <a:endParaRPr lang="en-US" altLang="en-US" sz="500"/>
          </a:p>
          <a:p>
            <a:pPr eaLnBrk="1" hangingPunct="1">
              <a:lnSpc>
                <a:spcPct val="80000"/>
              </a:lnSpc>
            </a:pPr>
            <a:r>
              <a:rPr lang="en-US" altLang="en-US" sz="500"/>
              <a:t>Since in the Croatian legal system the intent is not taken into account (beyond the intention to access a system illegally),  the perpetrator has been sentenced despite the lack of „dishonest intent” (all attacked IT systems have been the subject of a penetration test for free). In some member States a lack of dishonest intent would have prevented criminal liability.</a:t>
            </a:r>
            <a:endParaRPr lang="hr-HR" altLang="en-US" sz="500"/>
          </a:p>
          <a:p>
            <a:pPr eaLnBrk="1" hangingPunct="1">
              <a:lnSpc>
                <a:spcPct val="80000"/>
              </a:lnSpc>
            </a:pPr>
            <a:endParaRPr lang="hr-HR" altLang="en-US" sz="500"/>
          </a:p>
          <a:p>
            <a:pPr eaLnBrk="1" hangingPunct="1">
              <a:lnSpc>
                <a:spcPct val="80000"/>
              </a:lnSpc>
            </a:pPr>
            <a:r>
              <a:rPr lang="en-US" altLang="en-US" sz="500"/>
              <a:t>The trainer should know the answer</a:t>
            </a:r>
            <a:r>
              <a:rPr lang="hr-HR" altLang="en-US" sz="500"/>
              <a:t>s on</a:t>
            </a:r>
            <a:r>
              <a:rPr lang="en-US" altLang="en-US" sz="500"/>
              <a:t> the questions according to national law</a:t>
            </a:r>
            <a:r>
              <a:rPr lang="hr-HR" altLang="en-US" sz="500"/>
              <a:t> or </a:t>
            </a:r>
            <a:r>
              <a:rPr lang="en-US" altLang="en-US" sz="500"/>
              <a:t>discuss this question in the light of court practices if not unified.</a:t>
            </a:r>
          </a:p>
          <a:p>
            <a:pPr eaLnBrk="1" hangingPunct="1">
              <a:lnSpc>
                <a:spcPct val="80000"/>
              </a:lnSpc>
            </a:pPr>
            <a:r>
              <a:rPr lang="en-US" altLang="en-US" sz="500"/>
              <a:t> </a:t>
            </a:r>
          </a:p>
          <a:p>
            <a:pPr eaLnBrk="1" hangingPunct="1">
              <a:lnSpc>
                <a:spcPct val="80000"/>
              </a:lnSpc>
            </a:pPr>
            <a:r>
              <a:rPr lang="en-US" altLang="en-US" sz="500"/>
              <a:t> </a:t>
            </a:r>
          </a:p>
        </p:txBody>
      </p:sp>
      <p:sp>
        <p:nvSpPr>
          <p:cNvPr id="270340" name="Slide Number Placeholder 3">
            <a:extLst>
              <a:ext uri="{FF2B5EF4-FFF2-40B4-BE49-F238E27FC236}">
                <a16:creationId xmlns:a16="http://schemas.microsoft.com/office/drawing/2014/main" id="{C2E00B11-44AE-422F-B009-DCFD50A6F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BCCC8-2BF1-42D3-95F6-743E7B688EFC}" type="slidenum">
              <a:rPr lang="en-US" altLang="en-US">
                <a:latin typeface="Calibri" panose="020F0502020204030204" pitchFamily="34" charset="0"/>
              </a:rPr>
              <a:pPr/>
              <a:t>120</a:t>
            </a:fld>
            <a:endParaRPr lang="en-US" altLang="en-US">
              <a:latin typeface="Calibri" panose="020F0502020204030204" pitchFamily="34" charset="0"/>
            </a:endParaRPr>
          </a:p>
        </p:txBody>
      </p:sp>
    </p:spTree>
    <p:extLst>
      <p:ext uri="{BB962C8B-B14F-4D97-AF65-F5344CB8AC3E}">
        <p14:creationId xmlns:p14="http://schemas.microsoft.com/office/powerpoint/2010/main" val="417787614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7320C6-648E-42E4-966B-3D3D6A3C0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28EC4C10-F8A6-4844-B9B7-626240315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hr-HR" altLang="en-US" sz="500" b="1"/>
          </a:p>
          <a:p>
            <a:pPr eaLnBrk="1" hangingPunct="1">
              <a:lnSpc>
                <a:spcPct val="80000"/>
              </a:lnSpc>
            </a:pPr>
            <a:r>
              <a:rPr lang="en-US" altLang="en-US" sz="500"/>
              <a:t>Camille is student at</a:t>
            </a:r>
            <a:r>
              <a:rPr lang="hr-HR" altLang="en-US" sz="500"/>
              <a:t> </a:t>
            </a:r>
            <a:r>
              <a:rPr lang="fr-FR" altLang="en-US" sz="500"/>
              <a:t>a</a:t>
            </a:r>
            <a:r>
              <a:rPr lang="hr-HR" altLang="en-US" sz="500"/>
              <a:t> </a:t>
            </a:r>
            <a:r>
              <a:rPr lang="en-US" altLang="en-US" sz="500"/>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yy Faculty and I am writing a thesis on the security of computer systems and networks and for the purposes of this paper I reveal the weaknesses of computer systems and networks, here you have a security hole, a nice greetings. The latest IT system that she hacked was the information system of the Ministry of Internal Affairs of her country.</a:t>
            </a:r>
            <a:endParaRPr lang="hr-HR" altLang="en-US" sz="500"/>
          </a:p>
          <a:p>
            <a:pPr eaLnBrk="1" hangingPunct="1">
              <a:lnSpc>
                <a:spcPct val="80000"/>
              </a:lnSpc>
            </a:pPr>
            <a:endParaRPr lang="hr-HR" altLang="en-US" sz="500" b="1"/>
          </a:p>
          <a:p>
            <a:pPr eaLnBrk="1" hangingPunct="1">
              <a:lnSpc>
                <a:spcPct val="80000"/>
              </a:lnSpc>
            </a:pPr>
            <a:r>
              <a:rPr lang="en-US" altLang="en-US" sz="500" b="1"/>
              <a:t>Reminder to the trainer:</a:t>
            </a:r>
          </a:p>
          <a:p>
            <a:pPr eaLnBrk="1" hangingPunct="1">
              <a:lnSpc>
                <a:spcPct val="80000"/>
              </a:lnSpc>
            </a:pPr>
            <a:r>
              <a:rPr lang="en-US" altLang="en-US" sz="500"/>
              <a:t>Article 2 – ILLEGAL ACCESS</a:t>
            </a:r>
          </a:p>
          <a:p>
            <a:pPr eaLnBrk="1" hangingPunct="1">
              <a:lnSpc>
                <a:spcPct val="80000"/>
              </a:lnSpc>
            </a:pPr>
            <a:r>
              <a:rPr lang="en-US" altLang="en-US" sz="500"/>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endParaRPr lang="hr-HR" altLang="en-US" sz="500"/>
          </a:p>
          <a:p>
            <a:pPr eaLnBrk="1" hangingPunct="1">
              <a:lnSpc>
                <a:spcPct val="80000"/>
              </a:lnSpc>
            </a:pPr>
            <a:endParaRPr lang="hr-HR" altLang="en-US" sz="500"/>
          </a:p>
          <a:p>
            <a:pPr eaLnBrk="1" hangingPunct="1">
              <a:lnSpc>
                <a:spcPct val="80000"/>
              </a:lnSpc>
            </a:pPr>
            <a:r>
              <a:rPr lang="en-GB" altLang="en-US" sz="500" b="1"/>
              <a:t>Issues </a:t>
            </a:r>
            <a:endParaRPr lang="hr-HR" altLang="en-US" sz="500" b="1"/>
          </a:p>
          <a:p>
            <a:pPr eaLnBrk="1" hangingPunct="1">
              <a:lnSpc>
                <a:spcPct val="80000"/>
              </a:lnSpc>
            </a:pPr>
            <a:endParaRPr lang="hr-HR" altLang="en-US" sz="500" b="1"/>
          </a:p>
          <a:p>
            <a:pPr eaLnBrk="1" hangingPunct="1">
              <a:lnSpc>
                <a:spcPct val="80000"/>
              </a:lnSpc>
            </a:pPr>
            <a:r>
              <a:rPr lang="hr-HR" altLang="en-US" sz="500"/>
              <a:t>- </a:t>
            </a:r>
            <a:r>
              <a:rPr lang="en-US" altLang="en-US" sz="500" i="1"/>
              <a:t>Is this case criminal offence in your country and if yes – which one</a:t>
            </a:r>
            <a:r>
              <a:rPr lang="hr-HR" altLang="en-US" sz="500" i="1"/>
              <a:t>; w</a:t>
            </a:r>
            <a:r>
              <a:rPr lang="en-US" altLang="en-US" sz="500" i="1"/>
              <a:t>hat are the constitutive elements of that offence</a:t>
            </a:r>
            <a:r>
              <a:rPr lang="hr-HR" altLang="en-US" sz="500" i="1"/>
              <a:t>?</a:t>
            </a:r>
            <a:endParaRPr lang="en-US" altLang="en-US" sz="500" b="1" i="1"/>
          </a:p>
          <a:p>
            <a:pPr eaLnBrk="1" hangingPunct="1">
              <a:lnSpc>
                <a:spcPct val="80000"/>
              </a:lnSpc>
            </a:pPr>
            <a:endParaRPr lang="hr-HR" altLang="en-US" sz="500" b="1"/>
          </a:p>
          <a:p>
            <a:pPr eaLnBrk="1" hangingPunct="1">
              <a:lnSpc>
                <a:spcPct val="80000"/>
              </a:lnSpc>
            </a:pPr>
            <a:r>
              <a:rPr lang="en-GB" altLang="en-US" sz="500" b="1"/>
              <a:t>Points for discussion </a:t>
            </a:r>
            <a:endParaRPr lang="en-GB" altLang="en-US" sz="500"/>
          </a:p>
          <a:p>
            <a:pPr eaLnBrk="1" hangingPunct="1">
              <a:lnSpc>
                <a:spcPct val="80000"/>
              </a:lnSpc>
            </a:pPr>
            <a:endParaRPr lang="hr-HR" altLang="en-US" sz="500"/>
          </a:p>
          <a:p>
            <a:pPr eaLnBrk="1" hangingPunct="1">
              <a:lnSpc>
                <a:spcPct val="80000"/>
              </a:lnSpc>
            </a:pPr>
            <a:r>
              <a:rPr lang="en-US" altLang="en-US" sz="500"/>
              <a:t>Illegal access covers the basic offence of dangerous threats to and attacks against the security (i.e. the confidentiality, integrity and availability) of computer systems and data. Such intrusions may give access to confidential data (including passwords, information about the targeted system) and secrets, to the use of the system without payment or even encourage hackers to commit more dangerous forms of computer-related offences, like computer-related fraud or forgery. </a:t>
            </a:r>
          </a:p>
          <a:p>
            <a:pPr eaLnBrk="1" hangingPunct="1">
              <a:lnSpc>
                <a:spcPct val="80000"/>
              </a:lnSpc>
            </a:pPr>
            <a:endParaRPr lang="en-US" altLang="en-US" sz="500"/>
          </a:p>
          <a:p>
            <a:pPr eaLnBrk="1" hangingPunct="1">
              <a:lnSpc>
                <a:spcPct val="80000"/>
              </a:lnSpc>
            </a:pPr>
            <a:r>
              <a:rPr lang="en-US" altLang="en-US" sz="500"/>
              <a:t>ECHR in case Copland vs. UK, 62617/00 decided that the Right to respect for private and family life applies on a electronic data as well.</a:t>
            </a:r>
            <a:endParaRPr lang="hr-HR" altLang="en-US" sz="500"/>
          </a:p>
          <a:p>
            <a:pPr eaLnBrk="1" hangingPunct="1">
              <a:lnSpc>
                <a:spcPct val="80000"/>
              </a:lnSpc>
            </a:pPr>
            <a:endParaRPr lang="hr-HR" altLang="en-US" sz="500"/>
          </a:p>
          <a:p>
            <a:pPr eaLnBrk="1" hangingPunct="1">
              <a:lnSpc>
                <a:spcPct val="80000"/>
              </a:lnSpc>
            </a:pPr>
            <a:r>
              <a:rPr lang="en-US" altLang="en-US" sz="500"/>
              <a:t>In this case the perpetrator has been sentenced, because all the elements of the criminal offence of illegal access have been committed according to national law, namely (Croatia</a:t>
            </a:r>
            <a:r>
              <a:rPr lang="hr-HR" altLang="en-US" sz="500"/>
              <a:t> – </a:t>
            </a:r>
            <a:r>
              <a:rPr lang="en-US" altLang="en-US" sz="500"/>
              <a:t>Municipal Court in Split - settlement):</a:t>
            </a:r>
          </a:p>
          <a:p>
            <a:pPr eaLnBrk="1" hangingPunct="1">
              <a:lnSpc>
                <a:spcPct val="80000"/>
              </a:lnSpc>
              <a:buFontTx/>
              <a:buChar char="-"/>
            </a:pPr>
            <a:r>
              <a:rPr lang="en-US" altLang="en-US" sz="500"/>
              <a:t>unauthorised access </a:t>
            </a:r>
          </a:p>
          <a:p>
            <a:pPr eaLnBrk="1" hangingPunct="1">
              <a:lnSpc>
                <a:spcPct val="80000"/>
              </a:lnSpc>
              <a:buFontTx/>
              <a:buChar char="-"/>
            </a:pPr>
            <a:r>
              <a:rPr lang="en-US" altLang="en-US" sz="500"/>
              <a:t>Intentional access</a:t>
            </a:r>
          </a:p>
          <a:p>
            <a:pPr eaLnBrk="1" hangingPunct="1">
              <a:lnSpc>
                <a:spcPct val="80000"/>
              </a:lnSpc>
            </a:pPr>
            <a:r>
              <a:rPr lang="en-US" altLang="en-US" sz="500"/>
              <a:t>-Perpetrator’s motivation does not constitute an element of the criminal offence (even simple curiosity will be punishable).</a:t>
            </a:r>
          </a:p>
          <a:p>
            <a:pPr eaLnBrk="1" hangingPunct="1">
              <a:lnSpc>
                <a:spcPct val="80000"/>
              </a:lnSpc>
            </a:pPr>
            <a:r>
              <a:rPr lang="en-US" altLang="en-US" sz="500"/>
              <a:t> </a:t>
            </a:r>
          </a:p>
          <a:p>
            <a:pPr eaLnBrk="1" hangingPunct="1">
              <a:lnSpc>
                <a:spcPct val="80000"/>
              </a:lnSpc>
            </a:pPr>
            <a:r>
              <a:rPr lang="en-US" altLang="en-US" sz="500"/>
              <a:t>Regarding to the facts of this case - in some member States we will not talk about Illegal access. </a:t>
            </a:r>
          </a:p>
          <a:p>
            <a:pPr eaLnBrk="1" hangingPunct="1">
              <a:lnSpc>
                <a:spcPct val="80000"/>
              </a:lnSpc>
            </a:pPr>
            <a:r>
              <a:rPr lang="en-US" altLang="en-US" sz="500"/>
              <a:t> </a:t>
            </a:r>
          </a:p>
          <a:p>
            <a:pPr eaLnBrk="1" hangingPunct="1">
              <a:lnSpc>
                <a:spcPct val="80000"/>
              </a:lnSpc>
            </a:pPr>
            <a:r>
              <a:rPr lang="en-US" altLang="en-US" sz="500"/>
              <a:t>States parties to the Budapest Convection can attach any or all of the qualifying elements listed in the second sentence in the provision of Article 2: infringing security measures, special intent to obtain computer data, other dishonest intent that justifies criminal culpability, or the requirement that the offence is committed in relation to a computer system that is connected remotely to another computer system.</a:t>
            </a:r>
          </a:p>
          <a:p>
            <a:pPr eaLnBrk="1" hangingPunct="1">
              <a:lnSpc>
                <a:spcPct val="80000"/>
              </a:lnSpc>
            </a:pPr>
            <a:endParaRPr lang="en-US" altLang="en-US" sz="500"/>
          </a:p>
          <a:p>
            <a:pPr eaLnBrk="1" hangingPunct="1">
              <a:lnSpc>
                <a:spcPct val="80000"/>
              </a:lnSpc>
            </a:pPr>
            <a:r>
              <a:rPr lang="en-US" altLang="en-US" sz="500"/>
              <a:t>Since in the Croatian legal system the intent is not taken into account (beyond the intention to access a system illegally),  the perpetrator has been sentenced despite the lack of „dishonest intent” (all attacked IT systems have been the subject of a penetration test for free). In some member States a lack of dishonest intent would have prevented criminal liability.</a:t>
            </a:r>
            <a:endParaRPr lang="hr-HR" altLang="en-US" sz="500"/>
          </a:p>
          <a:p>
            <a:pPr eaLnBrk="1" hangingPunct="1">
              <a:lnSpc>
                <a:spcPct val="80000"/>
              </a:lnSpc>
            </a:pPr>
            <a:endParaRPr lang="hr-HR" altLang="en-US" sz="500"/>
          </a:p>
          <a:p>
            <a:pPr eaLnBrk="1" hangingPunct="1">
              <a:lnSpc>
                <a:spcPct val="80000"/>
              </a:lnSpc>
            </a:pPr>
            <a:r>
              <a:rPr lang="en-US" altLang="en-US" sz="500"/>
              <a:t>The trainer should know the answer</a:t>
            </a:r>
            <a:r>
              <a:rPr lang="hr-HR" altLang="en-US" sz="500"/>
              <a:t>s on</a:t>
            </a:r>
            <a:r>
              <a:rPr lang="en-US" altLang="en-US" sz="500"/>
              <a:t> the questions according to national law</a:t>
            </a:r>
            <a:r>
              <a:rPr lang="hr-HR" altLang="en-US" sz="500"/>
              <a:t> or </a:t>
            </a:r>
            <a:r>
              <a:rPr lang="en-US" altLang="en-US" sz="500"/>
              <a:t>discuss this question in the light of court practices if not unified.</a:t>
            </a:r>
          </a:p>
          <a:p>
            <a:pPr eaLnBrk="1" hangingPunct="1">
              <a:lnSpc>
                <a:spcPct val="80000"/>
              </a:lnSpc>
            </a:pPr>
            <a:r>
              <a:rPr lang="en-US" altLang="en-US" sz="500"/>
              <a:t> </a:t>
            </a:r>
          </a:p>
          <a:p>
            <a:pPr eaLnBrk="1" hangingPunct="1">
              <a:lnSpc>
                <a:spcPct val="80000"/>
              </a:lnSpc>
            </a:pPr>
            <a:r>
              <a:rPr lang="en-US" altLang="en-US" sz="500"/>
              <a:t> </a:t>
            </a:r>
          </a:p>
        </p:txBody>
      </p:sp>
      <p:sp>
        <p:nvSpPr>
          <p:cNvPr id="270340" name="Slide Number Placeholder 3">
            <a:extLst>
              <a:ext uri="{FF2B5EF4-FFF2-40B4-BE49-F238E27FC236}">
                <a16:creationId xmlns:a16="http://schemas.microsoft.com/office/drawing/2014/main" id="{C2E00B11-44AE-422F-B009-DCFD50A6F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BCCC8-2BF1-42D3-95F6-743E7B688EFC}" type="slidenum">
              <a:rPr lang="en-US" altLang="en-US">
                <a:latin typeface="Calibri" panose="020F0502020204030204" pitchFamily="34" charset="0"/>
              </a:rPr>
              <a:pPr/>
              <a:t>121</a:t>
            </a:fld>
            <a:endParaRPr lang="en-US" altLang="en-US">
              <a:latin typeface="Calibri" panose="020F0502020204030204" pitchFamily="34" charset="0"/>
            </a:endParaRPr>
          </a:p>
        </p:txBody>
      </p:sp>
    </p:spTree>
    <p:extLst>
      <p:ext uri="{BB962C8B-B14F-4D97-AF65-F5344CB8AC3E}">
        <p14:creationId xmlns:p14="http://schemas.microsoft.com/office/powerpoint/2010/main" val="89797178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7320C6-648E-42E4-966B-3D3D6A3C0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28EC4C10-F8A6-4844-B9B7-626240315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hr-HR" altLang="en-US" sz="500" b="1"/>
          </a:p>
          <a:p>
            <a:pPr eaLnBrk="1" hangingPunct="1">
              <a:lnSpc>
                <a:spcPct val="80000"/>
              </a:lnSpc>
            </a:pPr>
            <a:r>
              <a:rPr lang="en-US" altLang="en-US" sz="500"/>
              <a:t>Camille is student at</a:t>
            </a:r>
            <a:r>
              <a:rPr lang="hr-HR" altLang="en-US" sz="500"/>
              <a:t> </a:t>
            </a:r>
            <a:r>
              <a:rPr lang="fr-FR" altLang="en-US" sz="500"/>
              <a:t>a</a:t>
            </a:r>
            <a:r>
              <a:rPr lang="hr-HR" altLang="en-US" sz="500"/>
              <a:t> </a:t>
            </a:r>
            <a:r>
              <a:rPr lang="en-US" altLang="en-US" sz="500"/>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yy Faculty and I am writing a thesis on the security of computer systems and networks and for the purposes of this paper I reveal the weaknesses of computer systems and networks, here you have a security hole, a nice greetings. The latest IT system that she hacked was the information system of the Ministry of Internal Affairs of her country.</a:t>
            </a:r>
            <a:endParaRPr lang="hr-HR" altLang="en-US" sz="500"/>
          </a:p>
          <a:p>
            <a:pPr eaLnBrk="1" hangingPunct="1">
              <a:lnSpc>
                <a:spcPct val="80000"/>
              </a:lnSpc>
            </a:pPr>
            <a:endParaRPr lang="hr-HR" altLang="en-US" sz="500" b="1"/>
          </a:p>
          <a:p>
            <a:pPr eaLnBrk="1" hangingPunct="1">
              <a:lnSpc>
                <a:spcPct val="80000"/>
              </a:lnSpc>
            </a:pPr>
            <a:r>
              <a:rPr lang="en-US" altLang="en-US" sz="500" b="1"/>
              <a:t>Reminder to the trainer:</a:t>
            </a:r>
          </a:p>
          <a:p>
            <a:pPr eaLnBrk="1" hangingPunct="1">
              <a:lnSpc>
                <a:spcPct val="80000"/>
              </a:lnSpc>
            </a:pPr>
            <a:r>
              <a:rPr lang="en-US" altLang="en-US" sz="500"/>
              <a:t>Article 2 – ILLEGAL ACCESS</a:t>
            </a:r>
          </a:p>
          <a:p>
            <a:pPr eaLnBrk="1" hangingPunct="1">
              <a:lnSpc>
                <a:spcPct val="80000"/>
              </a:lnSpc>
            </a:pPr>
            <a:r>
              <a:rPr lang="en-US" altLang="en-US" sz="500"/>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endParaRPr lang="hr-HR" altLang="en-US" sz="500"/>
          </a:p>
          <a:p>
            <a:pPr eaLnBrk="1" hangingPunct="1">
              <a:lnSpc>
                <a:spcPct val="80000"/>
              </a:lnSpc>
            </a:pPr>
            <a:endParaRPr lang="hr-HR" altLang="en-US" sz="500"/>
          </a:p>
          <a:p>
            <a:pPr eaLnBrk="1" hangingPunct="1">
              <a:lnSpc>
                <a:spcPct val="80000"/>
              </a:lnSpc>
            </a:pPr>
            <a:r>
              <a:rPr lang="en-GB" altLang="en-US" sz="500" b="1"/>
              <a:t>Issues </a:t>
            </a:r>
            <a:endParaRPr lang="hr-HR" altLang="en-US" sz="500" b="1"/>
          </a:p>
          <a:p>
            <a:pPr eaLnBrk="1" hangingPunct="1">
              <a:lnSpc>
                <a:spcPct val="80000"/>
              </a:lnSpc>
            </a:pPr>
            <a:endParaRPr lang="hr-HR" altLang="en-US" sz="500" b="1"/>
          </a:p>
          <a:p>
            <a:pPr eaLnBrk="1" hangingPunct="1">
              <a:lnSpc>
                <a:spcPct val="80000"/>
              </a:lnSpc>
            </a:pPr>
            <a:r>
              <a:rPr lang="hr-HR" altLang="en-US" sz="500"/>
              <a:t>- </a:t>
            </a:r>
            <a:r>
              <a:rPr lang="en-US" altLang="en-US" sz="500" i="1"/>
              <a:t>Is this case criminal offence in your country and if yes – which one</a:t>
            </a:r>
            <a:r>
              <a:rPr lang="hr-HR" altLang="en-US" sz="500" i="1"/>
              <a:t>; w</a:t>
            </a:r>
            <a:r>
              <a:rPr lang="en-US" altLang="en-US" sz="500" i="1"/>
              <a:t>hat are the constitutive elements of that offence</a:t>
            </a:r>
            <a:r>
              <a:rPr lang="hr-HR" altLang="en-US" sz="500" i="1"/>
              <a:t>?</a:t>
            </a:r>
            <a:endParaRPr lang="en-US" altLang="en-US" sz="500" b="1" i="1"/>
          </a:p>
          <a:p>
            <a:pPr eaLnBrk="1" hangingPunct="1">
              <a:lnSpc>
                <a:spcPct val="80000"/>
              </a:lnSpc>
            </a:pPr>
            <a:endParaRPr lang="hr-HR" altLang="en-US" sz="500" b="1"/>
          </a:p>
          <a:p>
            <a:pPr eaLnBrk="1" hangingPunct="1">
              <a:lnSpc>
                <a:spcPct val="80000"/>
              </a:lnSpc>
            </a:pPr>
            <a:r>
              <a:rPr lang="en-GB" altLang="en-US" sz="500" b="1"/>
              <a:t>Points for discussion </a:t>
            </a:r>
            <a:endParaRPr lang="en-GB" altLang="en-US" sz="500"/>
          </a:p>
          <a:p>
            <a:pPr eaLnBrk="1" hangingPunct="1">
              <a:lnSpc>
                <a:spcPct val="80000"/>
              </a:lnSpc>
            </a:pPr>
            <a:endParaRPr lang="hr-HR" altLang="en-US" sz="500"/>
          </a:p>
          <a:p>
            <a:pPr eaLnBrk="1" hangingPunct="1">
              <a:lnSpc>
                <a:spcPct val="80000"/>
              </a:lnSpc>
            </a:pPr>
            <a:r>
              <a:rPr lang="en-US" altLang="en-US" sz="500"/>
              <a:t>Illegal access covers the basic offence of dangerous threats to and attacks against the security (i.e. the confidentiality, integrity and availability) of computer systems and data. Such intrusions may give access to confidential data (including passwords, information about the targeted system) and secrets, to the use of the system without payment or even encourage hackers to commit more dangerous forms of computer-related offences, like computer-related fraud or forgery. </a:t>
            </a:r>
          </a:p>
          <a:p>
            <a:pPr eaLnBrk="1" hangingPunct="1">
              <a:lnSpc>
                <a:spcPct val="80000"/>
              </a:lnSpc>
            </a:pPr>
            <a:endParaRPr lang="en-US" altLang="en-US" sz="500"/>
          </a:p>
          <a:p>
            <a:pPr eaLnBrk="1" hangingPunct="1">
              <a:lnSpc>
                <a:spcPct val="80000"/>
              </a:lnSpc>
            </a:pPr>
            <a:r>
              <a:rPr lang="en-US" altLang="en-US" sz="500"/>
              <a:t>ECHR in case Copland vs. UK, 62617/00 decided that the Right to respect for private and family life applies on a electronic data as well.</a:t>
            </a:r>
            <a:endParaRPr lang="hr-HR" altLang="en-US" sz="500"/>
          </a:p>
          <a:p>
            <a:pPr eaLnBrk="1" hangingPunct="1">
              <a:lnSpc>
                <a:spcPct val="80000"/>
              </a:lnSpc>
            </a:pPr>
            <a:endParaRPr lang="hr-HR" altLang="en-US" sz="500"/>
          </a:p>
          <a:p>
            <a:pPr eaLnBrk="1" hangingPunct="1">
              <a:lnSpc>
                <a:spcPct val="80000"/>
              </a:lnSpc>
            </a:pPr>
            <a:r>
              <a:rPr lang="en-US" altLang="en-US" sz="500"/>
              <a:t>In this case the perpetrator has been sentenced, because all the elements of the criminal offence of illegal access have been committed according to national law, namely (Croatia</a:t>
            </a:r>
            <a:r>
              <a:rPr lang="hr-HR" altLang="en-US" sz="500"/>
              <a:t> – </a:t>
            </a:r>
            <a:r>
              <a:rPr lang="en-US" altLang="en-US" sz="500"/>
              <a:t>Municipal Court in Split - settlement):</a:t>
            </a:r>
          </a:p>
          <a:p>
            <a:pPr eaLnBrk="1" hangingPunct="1">
              <a:lnSpc>
                <a:spcPct val="80000"/>
              </a:lnSpc>
              <a:buFontTx/>
              <a:buChar char="-"/>
            </a:pPr>
            <a:r>
              <a:rPr lang="en-US" altLang="en-US" sz="500"/>
              <a:t>unauthorised access </a:t>
            </a:r>
          </a:p>
          <a:p>
            <a:pPr eaLnBrk="1" hangingPunct="1">
              <a:lnSpc>
                <a:spcPct val="80000"/>
              </a:lnSpc>
              <a:buFontTx/>
              <a:buChar char="-"/>
            </a:pPr>
            <a:r>
              <a:rPr lang="en-US" altLang="en-US" sz="500"/>
              <a:t>Intentional access</a:t>
            </a:r>
          </a:p>
          <a:p>
            <a:pPr eaLnBrk="1" hangingPunct="1">
              <a:lnSpc>
                <a:spcPct val="80000"/>
              </a:lnSpc>
            </a:pPr>
            <a:r>
              <a:rPr lang="en-US" altLang="en-US" sz="500"/>
              <a:t>-Perpetrator’s motivation does not constitute an element of the criminal offence (even simple curiosity will be punishable).</a:t>
            </a:r>
          </a:p>
          <a:p>
            <a:pPr eaLnBrk="1" hangingPunct="1">
              <a:lnSpc>
                <a:spcPct val="80000"/>
              </a:lnSpc>
            </a:pPr>
            <a:r>
              <a:rPr lang="en-US" altLang="en-US" sz="500"/>
              <a:t> </a:t>
            </a:r>
          </a:p>
          <a:p>
            <a:pPr eaLnBrk="1" hangingPunct="1">
              <a:lnSpc>
                <a:spcPct val="80000"/>
              </a:lnSpc>
            </a:pPr>
            <a:r>
              <a:rPr lang="en-US" altLang="en-US" sz="500"/>
              <a:t>Regarding to the facts of this case - in some member States we will not talk about Illegal access. </a:t>
            </a:r>
          </a:p>
          <a:p>
            <a:pPr eaLnBrk="1" hangingPunct="1">
              <a:lnSpc>
                <a:spcPct val="80000"/>
              </a:lnSpc>
            </a:pPr>
            <a:r>
              <a:rPr lang="en-US" altLang="en-US" sz="500"/>
              <a:t> </a:t>
            </a:r>
          </a:p>
          <a:p>
            <a:pPr eaLnBrk="1" hangingPunct="1">
              <a:lnSpc>
                <a:spcPct val="80000"/>
              </a:lnSpc>
            </a:pPr>
            <a:r>
              <a:rPr lang="en-US" altLang="en-US" sz="500"/>
              <a:t>States parties to the Budapest Convection can attach any or all of the qualifying elements listed in the second sentence in the provision of Article 2: infringing security measures, special intent to obtain computer data, other dishonest intent that justifies criminal culpability, or the requirement that the offence is committed in relation to a computer system that is connected remotely to another computer system.</a:t>
            </a:r>
          </a:p>
          <a:p>
            <a:pPr eaLnBrk="1" hangingPunct="1">
              <a:lnSpc>
                <a:spcPct val="80000"/>
              </a:lnSpc>
            </a:pPr>
            <a:endParaRPr lang="en-US" altLang="en-US" sz="500"/>
          </a:p>
          <a:p>
            <a:pPr eaLnBrk="1" hangingPunct="1">
              <a:lnSpc>
                <a:spcPct val="80000"/>
              </a:lnSpc>
            </a:pPr>
            <a:r>
              <a:rPr lang="en-US" altLang="en-US" sz="500"/>
              <a:t>Since in the Croatian legal system the intent is not taken into account (beyond the intention to access a system illegally),  the perpetrator has been sentenced despite the lack of „dishonest intent” (all attacked IT systems have been the subject of a penetration test for free). In some member States a lack of dishonest intent would have prevented criminal liability.</a:t>
            </a:r>
            <a:endParaRPr lang="hr-HR" altLang="en-US" sz="500"/>
          </a:p>
          <a:p>
            <a:pPr eaLnBrk="1" hangingPunct="1">
              <a:lnSpc>
                <a:spcPct val="80000"/>
              </a:lnSpc>
            </a:pPr>
            <a:endParaRPr lang="hr-HR" altLang="en-US" sz="500"/>
          </a:p>
          <a:p>
            <a:pPr eaLnBrk="1" hangingPunct="1">
              <a:lnSpc>
                <a:spcPct val="80000"/>
              </a:lnSpc>
            </a:pPr>
            <a:r>
              <a:rPr lang="en-US" altLang="en-US" sz="500"/>
              <a:t>The trainer should know the answer</a:t>
            </a:r>
            <a:r>
              <a:rPr lang="hr-HR" altLang="en-US" sz="500"/>
              <a:t>s on</a:t>
            </a:r>
            <a:r>
              <a:rPr lang="en-US" altLang="en-US" sz="500"/>
              <a:t> the questions according to national law</a:t>
            </a:r>
            <a:r>
              <a:rPr lang="hr-HR" altLang="en-US" sz="500"/>
              <a:t> or </a:t>
            </a:r>
            <a:r>
              <a:rPr lang="en-US" altLang="en-US" sz="500"/>
              <a:t>discuss this question in the light of court practices if not unified.</a:t>
            </a:r>
          </a:p>
          <a:p>
            <a:pPr eaLnBrk="1" hangingPunct="1">
              <a:lnSpc>
                <a:spcPct val="80000"/>
              </a:lnSpc>
            </a:pPr>
            <a:r>
              <a:rPr lang="en-US" altLang="en-US" sz="500"/>
              <a:t> </a:t>
            </a:r>
          </a:p>
          <a:p>
            <a:pPr eaLnBrk="1" hangingPunct="1">
              <a:lnSpc>
                <a:spcPct val="80000"/>
              </a:lnSpc>
            </a:pPr>
            <a:r>
              <a:rPr lang="en-US" altLang="en-US" sz="500"/>
              <a:t> </a:t>
            </a:r>
          </a:p>
        </p:txBody>
      </p:sp>
      <p:sp>
        <p:nvSpPr>
          <p:cNvPr id="270340" name="Slide Number Placeholder 3">
            <a:extLst>
              <a:ext uri="{FF2B5EF4-FFF2-40B4-BE49-F238E27FC236}">
                <a16:creationId xmlns:a16="http://schemas.microsoft.com/office/drawing/2014/main" id="{C2E00B11-44AE-422F-B009-DCFD50A6F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BCCC8-2BF1-42D3-95F6-743E7B688EFC}" type="slidenum">
              <a:rPr lang="en-US" altLang="en-US">
                <a:latin typeface="Calibri" panose="020F0502020204030204" pitchFamily="34" charset="0"/>
              </a:rPr>
              <a:pPr/>
              <a:t>122</a:t>
            </a:fld>
            <a:endParaRPr lang="en-US" altLang="en-US">
              <a:latin typeface="Calibri" panose="020F0502020204030204" pitchFamily="34" charset="0"/>
            </a:endParaRPr>
          </a:p>
        </p:txBody>
      </p:sp>
    </p:spTree>
    <p:extLst>
      <p:ext uri="{BB962C8B-B14F-4D97-AF65-F5344CB8AC3E}">
        <p14:creationId xmlns:p14="http://schemas.microsoft.com/office/powerpoint/2010/main" val="253624547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7320C6-648E-42E4-966B-3D3D6A3C0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28EC4C10-F8A6-4844-B9B7-626240315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hr-HR" altLang="en-US" sz="500" b="1"/>
          </a:p>
          <a:p>
            <a:pPr eaLnBrk="1" hangingPunct="1">
              <a:lnSpc>
                <a:spcPct val="80000"/>
              </a:lnSpc>
            </a:pPr>
            <a:r>
              <a:rPr lang="en-US" altLang="en-US" sz="500"/>
              <a:t>Camille is student at</a:t>
            </a:r>
            <a:r>
              <a:rPr lang="hr-HR" altLang="en-US" sz="500"/>
              <a:t> </a:t>
            </a:r>
            <a:r>
              <a:rPr lang="fr-FR" altLang="en-US" sz="500"/>
              <a:t>a</a:t>
            </a:r>
            <a:r>
              <a:rPr lang="hr-HR" altLang="en-US" sz="500"/>
              <a:t> </a:t>
            </a:r>
            <a:r>
              <a:rPr lang="en-US" altLang="en-US" sz="500"/>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yy Faculty and I am writing a thesis on the security of computer systems and networks and for the purposes of this paper I reveal the weaknesses of computer systems and networks, here you have a security hole, a nice greetings. The latest IT system that she hacked was the information system of the Ministry of Internal Affairs of her country.</a:t>
            </a:r>
            <a:endParaRPr lang="hr-HR" altLang="en-US" sz="500"/>
          </a:p>
          <a:p>
            <a:pPr eaLnBrk="1" hangingPunct="1">
              <a:lnSpc>
                <a:spcPct val="80000"/>
              </a:lnSpc>
            </a:pPr>
            <a:endParaRPr lang="hr-HR" altLang="en-US" sz="500" b="1"/>
          </a:p>
          <a:p>
            <a:pPr eaLnBrk="1" hangingPunct="1">
              <a:lnSpc>
                <a:spcPct val="80000"/>
              </a:lnSpc>
            </a:pPr>
            <a:r>
              <a:rPr lang="en-US" altLang="en-US" sz="500" b="1"/>
              <a:t>Reminder to the trainer:</a:t>
            </a:r>
          </a:p>
          <a:p>
            <a:pPr eaLnBrk="1" hangingPunct="1">
              <a:lnSpc>
                <a:spcPct val="80000"/>
              </a:lnSpc>
            </a:pPr>
            <a:r>
              <a:rPr lang="en-US" altLang="en-US" sz="500"/>
              <a:t>Article 2 – ILLEGAL ACCESS</a:t>
            </a:r>
          </a:p>
          <a:p>
            <a:pPr eaLnBrk="1" hangingPunct="1">
              <a:lnSpc>
                <a:spcPct val="80000"/>
              </a:lnSpc>
            </a:pPr>
            <a:r>
              <a:rPr lang="en-US" altLang="en-US" sz="500"/>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endParaRPr lang="hr-HR" altLang="en-US" sz="500"/>
          </a:p>
          <a:p>
            <a:pPr eaLnBrk="1" hangingPunct="1">
              <a:lnSpc>
                <a:spcPct val="80000"/>
              </a:lnSpc>
            </a:pPr>
            <a:endParaRPr lang="hr-HR" altLang="en-US" sz="500"/>
          </a:p>
          <a:p>
            <a:pPr eaLnBrk="1" hangingPunct="1">
              <a:lnSpc>
                <a:spcPct val="80000"/>
              </a:lnSpc>
            </a:pPr>
            <a:r>
              <a:rPr lang="en-GB" altLang="en-US" sz="500" b="1"/>
              <a:t>Issues </a:t>
            </a:r>
            <a:endParaRPr lang="hr-HR" altLang="en-US" sz="500" b="1"/>
          </a:p>
          <a:p>
            <a:pPr eaLnBrk="1" hangingPunct="1">
              <a:lnSpc>
                <a:spcPct val="80000"/>
              </a:lnSpc>
            </a:pPr>
            <a:endParaRPr lang="hr-HR" altLang="en-US" sz="500" b="1"/>
          </a:p>
          <a:p>
            <a:pPr eaLnBrk="1" hangingPunct="1">
              <a:lnSpc>
                <a:spcPct val="80000"/>
              </a:lnSpc>
            </a:pPr>
            <a:r>
              <a:rPr lang="hr-HR" altLang="en-US" sz="500"/>
              <a:t>- </a:t>
            </a:r>
            <a:r>
              <a:rPr lang="en-US" altLang="en-US" sz="500" i="1"/>
              <a:t>Is this case criminal offence in your country and if yes – which one</a:t>
            </a:r>
            <a:r>
              <a:rPr lang="hr-HR" altLang="en-US" sz="500" i="1"/>
              <a:t>; w</a:t>
            </a:r>
            <a:r>
              <a:rPr lang="en-US" altLang="en-US" sz="500" i="1"/>
              <a:t>hat are the constitutive elements of that offence</a:t>
            </a:r>
            <a:r>
              <a:rPr lang="hr-HR" altLang="en-US" sz="500" i="1"/>
              <a:t>?</a:t>
            </a:r>
            <a:endParaRPr lang="en-US" altLang="en-US" sz="500" b="1" i="1"/>
          </a:p>
          <a:p>
            <a:pPr eaLnBrk="1" hangingPunct="1">
              <a:lnSpc>
                <a:spcPct val="80000"/>
              </a:lnSpc>
            </a:pPr>
            <a:endParaRPr lang="hr-HR" altLang="en-US" sz="500" b="1"/>
          </a:p>
          <a:p>
            <a:pPr eaLnBrk="1" hangingPunct="1">
              <a:lnSpc>
                <a:spcPct val="80000"/>
              </a:lnSpc>
            </a:pPr>
            <a:r>
              <a:rPr lang="en-GB" altLang="en-US" sz="500" b="1"/>
              <a:t>Points for discussion </a:t>
            </a:r>
            <a:endParaRPr lang="en-GB" altLang="en-US" sz="500"/>
          </a:p>
          <a:p>
            <a:pPr eaLnBrk="1" hangingPunct="1">
              <a:lnSpc>
                <a:spcPct val="80000"/>
              </a:lnSpc>
            </a:pPr>
            <a:endParaRPr lang="hr-HR" altLang="en-US" sz="500"/>
          </a:p>
          <a:p>
            <a:pPr eaLnBrk="1" hangingPunct="1">
              <a:lnSpc>
                <a:spcPct val="80000"/>
              </a:lnSpc>
            </a:pPr>
            <a:r>
              <a:rPr lang="en-US" altLang="en-US" sz="500"/>
              <a:t>Illegal access covers the basic offence of dangerous threats to and attacks against the security (i.e. the confidentiality, integrity and availability) of computer systems and data. Such intrusions may give access to confidential data (including passwords, information about the targeted system) and secrets, to the use of the system without payment or even encourage hackers to commit more dangerous forms of computer-related offences, like computer-related fraud or forgery. </a:t>
            </a:r>
          </a:p>
          <a:p>
            <a:pPr eaLnBrk="1" hangingPunct="1">
              <a:lnSpc>
                <a:spcPct val="80000"/>
              </a:lnSpc>
            </a:pPr>
            <a:endParaRPr lang="en-US" altLang="en-US" sz="500"/>
          </a:p>
          <a:p>
            <a:pPr eaLnBrk="1" hangingPunct="1">
              <a:lnSpc>
                <a:spcPct val="80000"/>
              </a:lnSpc>
            </a:pPr>
            <a:r>
              <a:rPr lang="en-US" altLang="en-US" sz="500"/>
              <a:t>ECHR in case Copland vs. UK, 62617/00 decided that the Right to respect for private and family life applies on a electronic data as well.</a:t>
            </a:r>
            <a:endParaRPr lang="hr-HR" altLang="en-US" sz="500"/>
          </a:p>
          <a:p>
            <a:pPr eaLnBrk="1" hangingPunct="1">
              <a:lnSpc>
                <a:spcPct val="80000"/>
              </a:lnSpc>
            </a:pPr>
            <a:endParaRPr lang="hr-HR" altLang="en-US" sz="500"/>
          </a:p>
          <a:p>
            <a:pPr eaLnBrk="1" hangingPunct="1">
              <a:lnSpc>
                <a:spcPct val="80000"/>
              </a:lnSpc>
            </a:pPr>
            <a:r>
              <a:rPr lang="en-US" altLang="en-US" sz="500"/>
              <a:t>In this case the perpetrator has been sentenced, because all the elements of the criminal offence of illegal access have been committed according to national law, namely (Croatia</a:t>
            </a:r>
            <a:r>
              <a:rPr lang="hr-HR" altLang="en-US" sz="500"/>
              <a:t> – </a:t>
            </a:r>
            <a:r>
              <a:rPr lang="en-US" altLang="en-US" sz="500"/>
              <a:t>Municipal Court in Split - settlement):</a:t>
            </a:r>
          </a:p>
          <a:p>
            <a:pPr eaLnBrk="1" hangingPunct="1">
              <a:lnSpc>
                <a:spcPct val="80000"/>
              </a:lnSpc>
              <a:buFontTx/>
              <a:buChar char="-"/>
            </a:pPr>
            <a:r>
              <a:rPr lang="en-US" altLang="en-US" sz="500"/>
              <a:t>unauthorised access </a:t>
            </a:r>
          </a:p>
          <a:p>
            <a:pPr eaLnBrk="1" hangingPunct="1">
              <a:lnSpc>
                <a:spcPct val="80000"/>
              </a:lnSpc>
              <a:buFontTx/>
              <a:buChar char="-"/>
            </a:pPr>
            <a:r>
              <a:rPr lang="en-US" altLang="en-US" sz="500"/>
              <a:t>Intentional access</a:t>
            </a:r>
          </a:p>
          <a:p>
            <a:pPr eaLnBrk="1" hangingPunct="1">
              <a:lnSpc>
                <a:spcPct val="80000"/>
              </a:lnSpc>
            </a:pPr>
            <a:r>
              <a:rPr lang="en-US" altLang="en-US" sz="500"/>
              <a:t>-Perpetrator’s motivation does not constitute an element of the criminal offence (even simple curiosity will be punishable).</a:t>
            </a:r>
          </a:p>
          <a:p>
            <a:pPr eaLnBrk="1" hangingPunct="1">
              <a:lnSpc>
                <a:spcPct val="80000"/>
              </a:lnSpc>
            </a:pPr>
            <a:r>
              <a:rPr lang="en-US" altLang="en-US" sz="500"/>
              <a:t> </a:t>
            </a:r>
          </a:p>
          <a:p>
            <a:pPr eaLnBrk="1" hangingPunct="1">
              <a:lnSpc>
                <a:spcPct val="80000"/>
              </a:lnSpc>
            </a:pPr>
            <a:r>
              <a:rPr lang="en-US" altLang="en-US" sz="500"/>
              <a:t>Regarding to the facts of this case - in some member States we will not talk about Illegal access. </a:t>
            </a:r>
          </a:p>
          <a:p>
            <a:pPr eaLnBrk="1" hangingPunct="1">
              <a:lnSpc>
                <a:spcPct val="80000"/>
              </a:lnSpc>
            </a:pPr>
            <a:r>
              <a:rPr lang="en-US" altLang="en-US" sz="500"/>
              <a:t> </a:t>
            </a:r>
          </a:p>
          <a:p>
            <a:pPr eaLnBrk="1" hangingPunct="1">
              <a:lnSpc>
                <a:spcPct val="80000"/>
              </a:lnSpc>
            </a:pPr>
            <a:r>
              <a:rPr lang="en-US" altLang="en-US" sz="500"/>
              <a:t>States parties to the Budapest Convection can attach any or all of the qualifying elements listed in the second sentence in the provision of Article 2: infringing security measures, special intent to obtain computer data, other dishonest intent that justifies criminal culpability, or the requirement that the offence is committed in relation to a computer system that is connected remotely to another computer system.</a:t>
            </a:r>
          </a:p>
          <a:p>
            <a:pPr eaLnBrk="1" hangingPunct="1">
              <a:lnSpc>
                <a:spcPct val="80000"/>
              </a:lnSpc>
            </a:pPr>
            <a:endParaRPr lang="en-US" altLang="en-US" sz="500"/>
          </a:p>
          <a:p>
            <a:pPr eaLnBrk="1" hangingPunct="1">
              <a:lnSpc>
                <a:spcPct val="80000"/>
              </a:lnSpc>
            </a:pPr>
            <a:r>
              <a:rPr lang="en-US" altLang="en-US" sz="500"/>
              <a:t>Since in the Croatian legal system the intent is not taken into account (beyond the intention to access a system illegally),  the perpetrator has been sentenced despite the lack of „dishonest intent” (all attacked IT systems have been the subject of a penetration test for free). In some member States a lack of dishonest intent would have prevented criminal liability.</a:t>
            </a:r>
            <a:endParaRPr lang="hr-HR" altLang="en-US" sz="500"/>
          </a:p>
          <a:p>
            <a:pPr eaLnBrk="1" hangingPunct="1">
              <a:lnSpc>
                <a:spcPct val="80000"/>
              </a:lnSpc>
            </a:pPr>
            <a:endParaRPr lang="hr-HR" altLang="en-US" sz="500"/>
          </a:p>
          <a:p>
            <a:pPr eaLnBrk="1" hangingPunct="1">
              <a:lnSpc>
                <a:spcPct val="80000"/>
              </a:lnSpc>
            </a:pPr>
            <a:r>
              <a:rPr lang="en-US" altLang="en-US" sz="500"/>
              <a:t>The trainer should know the answer</a:t>
            </a:r>
            <a:r>
              <a:rPr lang="hr-HR" altLang="en-US" sz="500"/>
              <a:t>s on</a:t>
            </a:r>
            <a:r>
              <a:rPr lang="en-US" altLang="en-US" sz="500"/>
              <a:t> the questions according to national law</a:t>
            </a:r>
            <a:r>
              <a:rPr lang="hr-HR" altLang="en-US" sz="500"/>
              <a:t> or </a:t>
            </a:r>
            <a:r>
              <a:rPr lang="en-US" altLang="en-US" sz="500"/>
              <a:t>discuss this question in the light of court practices if not unified.</a:t>
            </a:r>
          </a:p>
          <a:p>
            <a:pPr eaLnBrk="1" hangingPunct="1">
              <a:lnSpc>
                <a:spcPct val="80000"/>
              </a:lnSpc>
            </a:pPr>
            <a:r>
              <a:rPr lang="en-US" altLang="en-US" sz="500"/>
              <a:t> </a:t>
            </a:r>
          </a:p>
          <a:p>
            <a:pPr eaLnBrk="1" hangingPunct="1">
              <a:lnSpc>
                <a:spcPct val="80000"/>
              </a:lnSpc>
            </a:pPr>
            <a:r>
              <a:rPr lang="en-US" altLang="en-US" sz="500"/>
              <a:t> </a:t>
            </a:r>
          </a:p>
        </p:txBody>
      </p:sp>
      <p:sp>
        <p:nvSpPr>
          <p:cNvPr id="270340" name="Slide Number Placeholder 3">
            <a:extLst>
              <a:ext uri="{FF2B5EF4-FFF2-40B4-BE49-F238E27FC236}">
                <a16:creationId xmlns:a16="http://schemas.microsoft.com/office/drawing/2014/main" id="{C2E00B11-44AE-422F-B009-DCFD50A6F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BCCC8-2BF1-42D3-95F6-743E7B688EFC}" type="slidenum">
              <a:rPr lang="en-US" altLang="en-US">
                <a:latin typeface="Calibri" panose="020F0502020204030204" pitchFamily="34" charset="0"/>
              </a:rPr>
              <a:pPr/>
              <a:t>123</a:t>
            </a:fld>
            <a:endParaRPr lang="en-US" altLang="en-US">
              <a:latin typeface="Calibri" panose="020F0502020204030204" pitchFamily="34" charset="0"/>
            </a:endParaRPr>
          </a:p>
        </p:txBody>
      </p:sp>
    </p:spTree>
    <p:extLst>
      <p:ext uri="{BB962C8B-B14F-4D97-AF65-F5344CB8AC3E}">
        <p14:creationId xmlns:p14="http://schemas.microsoft.com/office/powerpoint/2010/main" val="201401484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7320C6-648E-42E4-966B-3D3D6A3C0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28EC4C10-F8A6-4844-B9B7-626240315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hr-HR" altLang="en-US" sz="500" b="1"/>
          </a:p>
          <a:p>
            <a:pPr eaLnBrk="1" hangingPunct="1">
              <a:lnSpc>
                <a:spcPct val="80000"/>
              </a:lnSpc>
            </a:pPr>
            <a:r>
              <a:rPr lang="en-US" altLang="en-US" sz="500"/>
              <a:t>Camille is student at</a:t>
            </a:r>
            <a:r>
              <a:rPr lang="hr-HR" altLang="en-US" sz="500"/>
              <a:t> </a:t>
            </a:r>
            <a:r>
              <a:rPr lang="fr-FR" altLang="en-US" sz="500"/>
              <a:t>a</a:t>
            </a:r>
            <a:r>
              <a:rPr lang="hr-HR" altLang="en-US" sz="500"/>
              <a:t> </a:t>
            </a:r>
            <a:r>
              <a:rPr lang="en-US" altLang="en-US" sz="500"/>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yy Faculty and I am writing a thesis on the security of computer systems and networks and for the purposes of this paper I reveal the weaknesses of computer systems and networks, here you have a security hole, a nice greetings. The latest IT system that she hacked was the information system of the Ministry of Internal Affairs of her country.</a:t>
            </a:r>
            <a:endParaRPr lang="hr-HR" altLang="en-US" sz="500"/>
          </a:p>
          <a:p>
            <a:pPr eaLnBrk="1" hangingPunct="1">
              <a:lnSpc>
                <a:spcPct val="80000"/>
              </a:lnSpc>
            </a:pPr>
            <a:endParaRPr lang="hr-HR" altLang="en-US" sz="500" b="1"/>
          </a:p>
          <a:p>
            <a:pPr eaLnBrk="1" hangingPunct="1">
              <a:lnSpc>
                <a:spcPct val="80000"/>
              </a:lnSpc>
            </a:pPr>
            <a:r>
              <a:rPr lang="en-US" altLang="en-US" sz="500" b="1"/>
              <a:t>Reminder to the trainer:</a:t>
            </a:r>
          </a:p>
          <a:p>
            <a:pPr eaLnBrk="1" hangingPunct="1">
              <a:lnSpc>
                <a:spcPct val="80000"/>
              </a:lnSpc>
            </a:pPr>
            <a:r>
              <a:rPr lang="en-US" altLang="en-US" sz="500"/>
              <a:t>Article 2 – ILLEGAL ACCESS</a:t>
            </a:r>
          </a:p>
          <a:p>
            <a:pPr eaLnBrk="1" hangingPunct="1">
              <a:lnSpc>
                <a:spcPct val="80000"/>
              </a:lnSpc>
            </a:pPr>
            <a:r>
              <a:rPr lang="en-US" altLang="en-US" sz="500"/>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endParaRPr lang="hr-HR" altLang="en-US" sz="500"/>
          </a:p>
          <a:p>
            <a:pPr eaLnBrk="1" hangingPunct="1">
              <a:lnSpc>
                <a:spcPct val="80000"/>
              </a:lnSpc>
            </a:pPr>
            <a:endParaRPr lang="hr-HR" altLang="en-US" sz="500"/>
          </a:p>
          <a:p>
            <a:pPr eaLnBrk="1" hangingPunct="1">
              <a:lnSpc>
                <a:spcPct val="80000"/>
              </a:lnSpc>
            </a:pPr>
            <a:r>
              <a:rPr lang="en-GB" altLang="en-US" sz="500" b="1"/>
              <a:t>Issues </a:t>
            </a:r>
            <a:endParaRPr lang="hr-HR" altLang="en-US" sz="500" b="1"/>
          </a:p>
          <a:p>
            <a:pPr eaLnBrk="1" hangingPunct="1">
              <a:lnSpc>
                <a:spcPct val="80000"/>
              </a:lnSpc>
            </a:pPr>
            <a:endParaRPr lang="hr-HR" altLang="en-US" sz="500" b="1"/>
          </a:p>
          <a:p>
            <a:pPr eaLnBrk="1" hangingPunct="1">
              <a:lnSpc>
                <a:spcPct val="80000"/>
              </a:lnSpc>
            </a:pPr>
            <a:r>
              <a:rPr lang="hr-HR" altLang="en-US" sz="500"/>
              <a:t>- </a:t>
            </a:r>
            <a:r>
              <a:rPr lang="en-US" altLang="en-US" sz="500" i="1"/>
              <a:t>Is this case criminal offence in your country and if yes – which one</a:t>
            </a:r>
            <a:r>
              <a:rPr lang="hr-HR" altLang="en-US" sz="500" i="1"/>
              <a:t>; w</a:t>
            </a:r>
            <a:r>
              <a:rPr lang="en-US" altLang="en-US" sz="500" i="1"/>
              <a:t>hat are the constitutive elements of that offence</a:t>
            </a:r>
            <a:r>
              <a:rPr lang="hr-HR" altLang="en-US" sz="500" i="1"/>
              <a:t>?</a:t>
            </a:r>
            <a:endParaRPr lang="en-US" altLang="en-US" sz="500" b="1" i="1"/>
          </a:p>
          <a:p>
            <a:pPr eaLnBrk="1" hangingPunct="1">
              <a:lnSpc>
                <a:spcPct val="80000"/>
              </a:lnSpc>
            </a:pPr>
            <a:endParaRPr lang="hr-HR" altLang="en-US" sz="500" b="1"/>
          </a:p>
          <a:p>
            <a:pPr eaLnBrk="1" hangingPunct="1">
              <a:lnSpc>
                <a:spcPct val="80000"/>
              </a:lnSpc>
            </a:pPr>
            <a:r>
              <a:rPr lang="en-GB" altLang="en-US" sz="500" b="1"/>
              <a:t>Points for discussion </a:t>
            </a:r>
            <a:endParaRPr lang="en-GB" altLang="en-US" sz="500"/>
          </a:p>
          <a:p>
            <a:pPr eaLnBrk="1" hangingPunct="1">
              <a:lnSpc>
                <a:spcPct val="80000"/>
              </a:lnSpc>
            </a:pPr>
            <a:endParaRPr lang="hr-HR" altLang="en-US" sz="500"/>
          </a:p>
          <a:p>
            <a:pPr eaLnBrk="1" hangingPunct="1">
              <a:lnSpc>
                <a:spcPct val="80000"/>
              </a:lnSpc>
            </a:pPr>
            <a:r>
              <a:rPr lang="en-US" altLang="en-US" sz="500"/>
              <a:t>Illegal access covers the basic offence of dangerous threats to and attacks against the security (i.e. the confidentiality, integrity and availability) of computer systems and data. Such intrusions may give access to confidential data (including passwords, information about the targeted system) and secrets, to the use of the system without payment or even encourage hackers to commit more dangerous forms of computer-related offences, like computer-related fraud or forgery. </a:t>
            </a:r>
          </a:p>
          <a:p>
            <a:pPr eaLnBrk="1" hangingPunct="1">
              <a:lnSpc>
                <a:spcPct val="80000"/>
              </a:lnSpc>
            </a:pPr>
            <a:endParaRPr lang="en-US" altLang="en-US" sz="500"/>
          </a:p>
          <a:p>
            <a:pPr eaLnBrk="1" hangingPunct="1">
              <a:lnSpc>
                <a:spcPct val="80000"/>
              </a:lnSpc>
            </a:pPr>
            <a:r>
              <a:rPr lang="en-US" altLang="en-US" sz="500"/>
              <a:t>ECHR in case Copland vs. UK, 62617/00 decided that the Right to respect for private and family life applies on a electronic data as well.</a:t>
            </a:r>
            <a:endParaRPr lang="hr-HR" altLang="en-US" sz="500"/>
          </a:p>
          <a:p>
            <a:pPr eaLnBrk="1" hangingPunct="1">
              <a:lnSpc>
                <a:spcPct val="80000"/>
              </a:lnSpc>
            </a:pPr>
            <a:endParaRPr lang="hr-HR" altLang="en-US" sz="500"/>
          </a:p>
          <a:p>
            <a:pPr eaLnBrk="1" hangingPunct="1">
              <a:lnSpc>
                <a:spcPct val="80000"/>
              </a:lnSpc>
            </a:pPr>
            <a:r>
              <a:rPr lang="en-US" altLang="en-US" sz="500"/>
              <a:t>In this case the perpetrator has been sentenced, because all the elements of the criminal offence of illegal access have been committed according to national law, namely (Croatia</a:t>
            </a:r>
            <a:r>
              <a:rPr lang="hr-HR" altLang="en-US" sz="500"/>
              <a:t> – </a:t>
            </a:r>
            <a:r>
              <a:rPr lang="en-US" altLang="en-US" sz="500"/>
              <a:t>Municipal Court in Split - settlement):</a:t>
            </a:r>
          </a:p>
          <a:p>
            <a:pPr eaLnBrk="1" hangingPunct="1">
              <a:lnSpc>
                <a:spcPct val="80000"/>
              </a:lnSpc>
              <a:buFontTx/>
              <a:buChar char="-"/>
            </a:pPr>
            <a:r>
              <a:rPr lang="en-US" altLang="en-US" sz="500"/>
              <a:t>unauthorised access </a:t>
            </a:r>
          </a:p>
          <a:p>
            <a:pPr eaLnBrk="1" hangingPunct="1">
              <a:lnSpc>
                <a:spcPct val="80000"/>
              </a:lnSpc>
              <a:buFontTx/>
              <a:buChar char="-"/>
            </a:pPr>
            <a:r>
              <a:rPr lang="en-US" altLang="en-US" sz="500"/>
              <a:t>Intentional access</a:t>
            </a:r>
          </a:p>
          <a:p>
            <a:pPr eaLnBrk="1" hangingPunct="1">
              <a:lnSpc>
                <a:spcPct val="80000"/>
              </a:lnSpc>
            </a:pPr>
            <a:r>
              <a:rPr lang="en-US" altLang="en-US" sz="500"/>
              <a:t>-Perpetrator’s motivation does not constitute an element of the criminal offence (even simple curiosity will be punishable).</a:t>
            </a:r>
          </a:p>
          <a:p>
            <a:pPr eaLnBrk="1" hangingPunct="1">
              <a:lnSpc>
                <a:spcPct val="80000"/>
              </a:lnSpc>
            </a:pPr>
            <a:r>
              <a:rPr lang="en-US" altLang="en-US" sz="500"/>
              <a:t> </a:t>
            </a:r>
          </a:p>
          <a:p>
            <a:pPr eaLnBrk="1" hangingPunct="1">
              <a:lnSpc>
                <a:spcPct val="80000"/>
              </a:lnSpc>
            </a:pPr>
            <a:r>
              <a:rPr lang="en-US" altLang="en-US" sz="500"/>
              <a:t>Regarding to the facts of this case - in some member States we will not talk about Illegal access. </a:t>
            </a:r>
          </a:p>
          <a:p>
            <a:pPr eaLnBrk="1" hangingPunct="1">
              <a:lnSpc>
                <a:spcPct val="80000"/>
              </a:lnSpc>
            </a:pPr>
            <a:r>
              <a:rPr lang="en-US" altLang="en-US" sz="500"/>
              <a:t> </a:t>
            </a:r>
          </a:p>
          <a:p>
            <a:pPr eaLnBrk="1" hangingPunct="1">
              <a:lnSpc>
                <a:spcPct val="80000"/>
              </a:lnSpc>
            </a:pPr>
            <a:r>
              <a:rPr lang="en-US" altLang="en-US" sz="500"/>
              <a:t>States parties to the Budapest Convection can attach any or all of the qualifying elements listed in the second sentence in the provision of Article 2: infringing security measures, special intent to obtain computer data, other dishonest intent that justifies criminal culpability, or the requirement that the offence is committed in relation to a computer system that is connected remotely to another computer system.</a:t>
            </a:r>
          </a:p>
          <a:p>
            <a:pPr eaLnBrk="1" hangingPunct="1">
              <a:lnSpc>
                <a:spcPct val="80000"/>
              </a:lnSpc>
            </a:pPr>
            <a:endParaRPr lang="en-US" altLang="en-US" sz="500"/>
          </a:p>
          <a:p>
            <a:pPr eaLnBrk="1" hangingPunct="1">
              <a:lnSpc>
                <a:spcPct val="80000"/>
              </a:lnSpc>
            </a:pPr>
            <a:r>
              <a:rPr lang="en-US" altLang="en-US" sz="500"/>
              <a:t>Since in the Croatian legal system the intent is not taken into account (beyond the intention to access a system illegally),  the perpetrator has been sentenced despite the lack of „dishonest intent” (all attacked IT systems have been the subject of a penetration test for free). In some member States a lack of dishonest intent would have prevented criminal liability.</a:t>
            </a:r>
            <a:endParaRPr lang="hr-HR" altLang="en-US" sz="500"/>
          </a:p>
          <a:p>
            <a:pPr eaLnBrk="1" hangingPunct="1">
              <a:lnSpc>
                <a:spcPct val="80000"/>
              </a:lnSpc>
            </a:pPr>
            <a:endParaRPr lang="hr-HR" altLang="en-US" sz="500"/>
          </a:p>
          <a:p>
            <a:pPr eaLnBrk="1" hangingPunct="1">
              <a:lnSpc>
                <a:spcPct val="80000"/>
              </a:lnSpc>
            </a:pPr>
            <a:r>
              <a:rPr lang="en-US" altLang="en-US" sz="500"/>
              <a:t>The trainer should know the answer</a:t>
            </a:r>
            <a:r>
              <a:rPr lang="hr-HR" altLang="en-US" sz="500"/>
              <a:t>s on</a:t>
            </a:r>
            <a:r>
              <a:rPr lang="en-US" altLang="en-US" sz="500"/>
              <a:t> the questions according to national law</a:t>
            </a:r>
            <a:r>
              <a:rPr lang="hr-HR" altLang="en-US" sz="500"/>
              <a:t> or </a:t>
            </a:r>
            <a:r>
              <a:rPr lang="en-US" altLang="en-US" sz="500"/>
              <a:t>discuss this question in the light of court practices if not unified.</a:t>
            </a:r>
          </a:p>
          <a:p>
            <a:pPr eaLnBrk="1" hangingPunct="1">
              <a:lnSpc>
                <a:spcPct val="80000"/>
              </a:lnSpc>
            </a:pPr>
            <a:r>
              <a:rPr lang="en-US" altLang="en-US" sz="500"/>
              <a:t> </a:t>
            </a:r>
          </a:p>
          <a:p>
            <a:pPr eaLnBrk="1" hangingPunct="1">
              <a:lnSpc>
                <a:spcPct val="80000"/>
              </a:lnSpc>
            </a:pPr>
            <a:r>
              <a:rPr lang="en-US" altLang="en-US" sz="500"/>
              <a:t> </a:t>
            </a:r>
          </a:p>
        </p:txBody>
      </p:sp>
      <p:sp>
        <p:nvSpPr>
          <p:cNvPr id="270340" name="Slide Number Placeholder 3">
            <a:extLst>
              <a:ext uri="{FF2B5EF4-FFF2-40B4-BE49-F238E27FC236}">
                <a16:creationId xmlns:a16="http://schemas.microsoft.com/office/drawing/2014/main" id="{C2E00B11-44AE-422F-B009-DCFD50A6F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BCCC8-2BF1-42D3-95F6-743E7B688EFC}" type="slidenum">
              <a:rPr lang="en-US" altLang="en-US">
                <a:latin typeface="Calibri" panose="020F0502020204030204" pitchFamily="34" charset="0"/>
              </a:rPr>
              <a:pPr/>
              <a:t>124</a:t>
            </a:fld>
            <a:endParaRPr lang="en-US" altLang="en-US">
              <a:latin typeface="Calibri" panose="020F0502020204030204" pitchFamily="34" charset="0"/>
            </a:endParaRPr>
          </a:p>
        </p:txBody>
      </p:sp>
    </p:spTree>
    <p:extLst>
      <p:ext uri="{BB962C8B-B14F-4D97-AF65-F5344CB8AC3E}">
        <p14:creationId xmlns:p14="http://schemas.microsoft.com/office/powerpoint/2010/main" val="45153172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7320C6-648E-42E4-966B-3D3D6A3C0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28EC4C10-F8A6-4844-B9B7-626240315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hr-HR" altLang="en-US" sz="500" b="1"/>
          </a:p>
          <a:p>
            <a:pPr eaLnBrk="1" hangingPunct="1">
              <a:lnSpc>
                <a:spcPct val="80000"/>
              </a:lnSpc>
            </a:pPr>
            <a:r>
              <a:rPr lang="en-US" altLang="en-US" sz="500"/>
              <a:t>Camille is student at</a:t>
            </a:r>
            <a:r>
              <a:rPr lang="hr-HR" altLang="en-US" sz="500"/>
              <a:t> </a:t>
            </a:r>
            <a:r>
              <a:rPr lang="fr-FR" altLang="en-US" sz="500"/>
              <a:t>a</a:t>
            </a:r>
            <a:r>
              <a:rPr lang="hr-HR" altLang="en-US" sz="500"/>
              <a:t> </a:t>
            </a:r>
            <a:r>
              <a:rPr lang="en-US" altLang="en-US" sz="500"/>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yy Faculty and I am writing a thesis on the security of computer systems and networks and for the purposes of this paper I reveal the weaknesses of computer systems and networks, here you have a security hole, a nice greetings. The latest IT system that she hacked was the information system of the Ministry of Internal Affairs of her country.</a:t>
            </a:r>
            <a:endParaRPr lang="hr-HR" altLang="en-US" sz="500"/>
          </a:p>
          <a:p>
            <a:pPr eaLnBrk="1" hangingPunct="1">
              <a:lnSpc>
                <a:spcPct val="80000"/>
              </a:lnSpc>
            </a:pPr>
            <a:endParaRPr lang="hr-HR" altLang="en-US" sz="500" b="1"/>
          </a:p>
          <a:p>
            <a:pPr eaLnBrk="1" hangingPunct="1">
              <a:lnSpc>
                <a:spcPct val="80000"/>
              </a:lnSpc>
            </a:pPr>
            <a:r>
              <a:rPr lang="en-US" altLang="en-US" sz="500" b="1"/>
              <a:t>Reminder to the trainer:</a:t>
            </a:r>
          </a:p>
          <a:p>
            <a:pPr eaLnBrk="1" hangingPunct="1">
              <a:lnSpc>
                <a:spcPct val="80000"/>
              </a:lnSpc>
            </a:pPr>
            <a:r>
              <a:rPr lang="en-US" altLang="en-US" sz="500"/>
              <a:t>Article 2 – ILLEGAL ACCESS</a:t>
            </a:r>
          </a:p>
          <a:p>
            <a:pPr eaLnBrk="1" hangingPunct="1">
              <a:lnSpc>
                <a:spcPct val="80000"/>
              </a:lnSpc>
            </a:pPr>
            <a:r>
              <a:rPr lang="en-US" altLang="en-US" sz="500"/>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endParaRPr lang="hr-HR" altLang="en-US" sz="500"/>
          </a:p>
          <a:p>
            <a:pPr eaLnBrk="1" hangingPunct="1">
              <a:lnSpc>
                <a:spcPct val="80000"/>
              </a:lnSpc>
            </a:pPr>
            <a:endParaRPr lang="hr-HR" altLang="en-US" sz="500"/>
          </a:p>
          <a:p>
            <a:pPr eaLnBrk="1" hangingPunct="1">
              <a:lnSpc>
                <a:spcPct val="80000"/>
              </a:lnSpc>
            </a:pPr>
            <a:r>
              <a:rPr lang="en-GB" altLang="en-US" sz="500" b="1"/>
              <a:t>Issues </a:t>
            </a:r>
            <a:endParaRPr lang="hr-HR" altLang="en-US" sz="500" b="1"/>
          </a:p>
          <a:p>
            <a:pPr eaLnBrk="1" hangingPunct="1">
              <a:lnSpc>
                <a:spcPct val="80000"/>
              </a:lnSpc>
            </a:pPr>
            <a:endParaRPr lang="hr-HR" altLang="en-US" sz="500" b="1"/>
          </a:p>
          <a:p>
            <a:pPr eaLnBrk="1" hangingPunct="1">
              <a:lnSpc>
                <a:spcPct val="80000"/>
              </a:lnSpc>
            </a:pPr>
            <a:r>
              <a:rPr lang="hr-HR" altLang="en-US" sz="500"/>
              <a:t>- </a:t>
            </a:r>
            <a:r>
              <a:rPr lang="en-US" altLang="en-US" sz="500" i="1"/>
              <a:t>Is this case criminal offence in your country and if yes – which one</a:t>
            </a:r>
            <a:r>
              <a:rPr lang="hr-HR" altLang="en-US" sz="500" i="1"/>
              <a:t>; w</a:t>
            </a:r>
            <a:r>
              <a:rPr lang="en-US" altLang="en-US" sz="500" i="1"/>
              <a:t>hat are the constitutive elements of that offence</a:t>
            </a:r>
            <a:r>
              <a:rPr lang="hr-HR" altLang="en-US" sz="500" i="1"/>
              <a:t>?</a:t>
            </a:r>
            <a:endParaRPr lang="en-US" altLang="en-US" sz="500" b="1" i="1"/>
          </a:p>
          <a:p>
            <a:pPr eaLnBrk="1" hangingPunct="1">
              <a:lnSpc>
                <a:spcPct val="80000"/>
              </a:lnSpc>
            </a:pPr>
            <a:endParaRPr lang="hr-HR" altLang="en-US" sz="500" b="1"/>
          </a:p>
          <a:p>
            <a:pPr eaLnBrk="1" hangingPunct="1">
              <a:lnSpc>
                <a:spcPct val="80000"/>
              </a:lnSpc>
            </a:pPr>
            <a:r>
              <a:rPr lang="en-GB" altLang="en-US" sz="500" b="1"/>
              <a:t>Points for discussion </a:t>
            </a:r>
            <a:endParaRPr lang="en-GB" altLang="en-US" sz="500"/>
          </a:p>
          <a:p>
            <a:pPr eaLnBrk="1" hangingPunct="1">
              <a:lnSpc>
                <a:spcPct val="80000"/>
              </a:lnSpc>
            </a:pPr>
            <a:endParaRPr lang="hr-HR" altLang="en-US" sz="500"/>
          </a:p>
          <a:p>
            <a:pPr eaLnBrk="1" hangingPunct="1">
              <a:lnSpc>
                <a:spcPct val="80000"/>
              </a:lnSpc>
            </a:pPr>
            <a:r>
              <a:rPr lang="en-US" altLang="en-US" sz="500"/>
              <a:t>Illegal access covers the basic offence of dangerous threats to and attacks against the security (i.e. the confidentiality, integrity and availability) of computer systems and data. Such intrusions may give access to confidential data (including passwords, information about the targeted system) and secrets, to the use of the system without payment or even encourage hackers to commit more dangerous forms of computer-related offences, like computer-related fraud or forgery. </a:t>
            </a:r>
          </a:p>
          <a:p>
            <a:pPr eaLnBrk="1" hangingPunct="1">
              <a:lnSpc>
                <a:spcPct val="80000"/>
              </a:lnSpc>
            </a:pPr>
            <a:endParaRPr lang="en-US" altLang="en-US" sz="500"/>
          </a:p>
          <a:p>
            <a:pPr eaLnBrk="1" hangingPunct="1">
              <a:lnSpc>
                <a:spcPct val="80000"/>
              </a:lnSpc>
            </a:pPr>
            <a:r>
              <a:rPr lang="en-US" altLang="en-US" sz="500"/>
              <a:t>ECHR in case Copland vs. UK, 62617/00 decided that the Right to respect for private and family life applies on a electronic data as well.</a:t>
            </a:r>
            <a:endParaRPr lang="hr-HR" altLang="en-US" sz="500"/>
          </a:p>
          <a:p>
            <a:pPr eaLnBrk="1" hangingPunct="1">
              <a:lnSpc>
                <a:spcPct val="80000"/>
              </a:lnSpc>
            </a:pPr>
            <a:endParaRPr lang="hr-HR" altLang="en-US" sz="500"/>
          </a:p>
          <a:p>
            <a:pPr eaLnBrk="1" hangingPunct="1">
              <a:lnSpc>
                <a:spcPct val="80000"/>
              </a:lnSpc>
            </a:pPr>
            <a:r>
              <a:rPr lang="en-US" altLang="en-US" sz="500"/>
              <a:t>In this case the perpetrator has been sentenced, because all the elements of the criminal offence of illegal access have been committed according to national law, namely (Croatia</a:t>
            </a:r>
            <a:r>
              <a:rPr lang="hr-HR" altLang="en-US" sz="500"/>
              <a:t> – </a:t>
            </a:r>
            <a:r>
              <a:rPr lang="en-US" altLang="en-US" sz="500"/>
              <a:t>Municipal Court in Split - settlement):</a:t>
            </a:r>
          </a:p>
          <a:p>
            <a:pPr eaLnBrk="1" hangingPunct="1">
              <a:lnSpc>
                <a:spcPct val="80000"/>
              </a:lnSpc>
              <a:buFontTx/>
              <a:buChar char="-"/>
            </a:pPr>
            <a:r>
              <a:rPr lang="en-US" altLang="en-US" sz="500"/>
              <a:t>unauthorised access </a:t>
            </a:r>
          </a:p>
          <a:p>
            <a:pPr eaLnBrk="1" hangingPunct="1">
              <a:lnSpc>
                <a:spcPct val="80000"/>
              </a:lnSpc>
              <a:buFontTx/>
              <a:buChar char="-"/>
            </a:pPr>
            <a:r>
              <a:rPr lang="en-US" altLang="en-US" sz="500"/>
              <a:t>Intentional access</a:t>
            </a:r>
          </a:p>
          <a:p>
            <a:pPr eaLnBrk="1" hangingPunct="1">
              <a:lnSpc>
                <a:spcPct val="80000"/>
              </a:lnSpc>
            </a:pPr>
            <a:r>
              <a:rPr lang="en-US" altLang="en-US" sz="500"/>
              <a:t>-Perpetrator’s motivation does not constitute an element of the criminal offence (even simple curiosity will be punishable).</a:t>
            </a:r>
          </a:p>
          <a:p>
            <a:pPr eaLnBrk="1" hangingPunct="1">
              <a:lnSpc>
                <a:spcPct val="80000"/>
              </a:lnSpc>
            </a:pPr>
            <a:r>
              <a:rPr lang="en-US" altLang="en-US" sz="500"/>
              <a:t> </a:t>
            </a:r>
          </a:p>
          <a:p>
            <a:pPr eaLnBrk="1" hangingPunct="1">
              <a:lnSpc>
                <a:spcPct val="80000"/>
              </a:lnSpc>
            </a:pPr>
            <a:r>
              <a:rPr lang="en-US" altLang="en-US" sz="500"/>
              <a:t>Regarding to the facts of this case - in some member States we will not talk about Illegal access. </a:t>
            </a:r>
          </a:p>
          <a:p>
            <a:pPr eaLnBrk="1" hangingPunct="1">
              <a:lnSpc>
                <a:spcPct val="80000"/>
              </a:lnSpc>
            </a:pPr>
            <a:r>
              <a:rPr lang="en-US" altLang="en-US" sz="500"/>
              <a:t> </a:t>
            </a:r>
          </a:p>
          <a:p>
            <a:pPr eaLnBrk="1" hangingPunct="1">
              <a:lnSpc>
                <a:spcPct val="80000"/>
              </a:lnSpc>
            </a:pPr>
            <a:r>
              <a:rPr lang="en-US" altLang="en-US" sz="500"/>
              <a:t>States parties to the Budapest Convection can attach any or all of the qualifying elements listed in the second sentence in the provision of Article 2: infringing security measures, special intent to obtain computer data, other dishonest intent that justifies criminal culpability, or the requirement that the offence is committed in relation to a computer system that is connected remotely to another computer system.</a:t>
            </a:r>
          </a:p>
          <a:p>
            <a:pPr eaLnBrk="1" hangingPunct="1">
              <a:lnSpc>
                <a:spcPct val="80000"/>
              </a:lnSpc>
            </a:pPr>
            <a:endParaRPr lang="en-US" altLang="en-US" sz="500"/>
          </a:p>
          <a:p>
            <a:pPr eaLnBrk="1" hangingPunct="1">
              <a:lnSpc>
                <a:spcPct val="80000"/>
              </a:lnSpc>
            </a:pPr>
            <a:r>
              <a:rPr lang="en-US" altLang="en-US" sz="500"/>
              <a:t>Since in the Croatian legal system the intent is not taken into account (beyond the intention to access a system illegally),  the perpetrator has been sentenced despite the lack of „dishonest intent” (all attacked IT systems have been the subject of a penetration test for free). In some member States a lack of dishonest intent would have prevented criminal liability.</a:t>
            </a:r>
            <a:endParaRPr lang="hr-HR" altLang="en-US" sz="500"/>
          </a:p>
          <a:p>
            <a:pPr eaLnBrk="1" hangingPunct="1">
              <a:lnSpc>
                <a:spcPct val="80000"/>
              </a:lnSpc>
            </a:pPr>
            <a:endParaRPr lang="hr-HR" altLang="en-US" sz="500"/>
          </a:p>
          <a:p>
            <a:pPr eaLnBrk="1" hangingPunct="1">
              <a:lnSpc>
                <a:spcPct val="80000"/>
              </a:lnSpc>
            </a:pPr>
            <a:r>
              <a:rPr lang="en-US" altLang="en-US" sz="500"/>
              <a:t>The trainer should know the answer</a:t>
            </a:r>
            <a:r>
              <a:rPr lang="hr-HR" altLang="en-US" sz="500"/>
              <a:t>s on</a:t>
            </a:r>
            <a:r>
              <a:rPr lang="en-US" altLang="en-US" sz="500"/>
              <a:t> the questions according to national law</a:t>
            </a:r>
            <a:r>
              <a:rPr lang="hr-HR" altLang="en-US" sz="500"/>
              <a:t> or </a:t>
            </a:r>
            <a:r>
              <a:rPr lang="en-US" altLang="en-US" sz="500"/>
              <a:t>discuss this question in the light of court practices if not unified.</a:t>
            </a:r>
          </a:p>
          <a:p>
            <a:pPr eaLnBrk="1" hangingPunct="1">
              <a:lnSpc>
                <a:spcPct val="80000"/>
              </a:lnSpc>
            </a:pPr>
            <a:r>
              <a:rPr lang="en-US" altLang="en-US" sz="500"/>
              <a:t> </a:t>
            </a:r>
          </a:p>
          <a:p>
            <a:pPr eaLnBrk="1" hangingPunct="1">
              <a:lnSpc>
                <a:spcPct val="80000"/>
              </a:lnSpc>
            </a:pPr>
            <a:r>
              <a:rPr lang="en-US" altLang="en-US" sz="500"/>
              <a:t> </a:t>
            </a:r>
          </a:p>
        </p:txBody>
      </p:sp>
      <p:sp>
        <p:nvSpPr>
          <p:cNvPr id="270340" name="Slide Number Placeholder 3">
            <a:extLst>
              <a:ext uri="{FF2B5EF4-FFF2-40B4-BE49-F238E27FC236}">
                <a16:creationId xmlns:a16="http://schemas.microsoft.com/office/drawing/2014/main" id="{C2E00B11-44AE-422F-B009-DCFD50A6F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BCCC8-2BF1-42D3-95F6-743E7B688EFC}" type="slidenum">
              <a:rPr lang="en-US" altLang="en-US">
                <a:latin typeface="Calibri" panose="020F0502020204030204" pitchFamily="34" charset="0"/>
              </a:rPr>
              <a:pPr/>
              <a:t>125</a:t>
            </a:fld>
            <a:endParaRPr lang="en-US" altLang="en-US">
              <a:latin typeface="Calibri" panose="020F0502020204030204" pitchFamily="34" charset="0"/>
            </a:endParaRPr>
          </a:p>
        </p:txBody>
      </p:sp>
    </p:spTree>
    <p:extLst>
      <p:ext uri="{BB962C8B-B14F-4D97-AF65-F5344CB8AC3E}">
        <p14:creationId xmlns:p14="http://schemas.microsoft.com/office/powerpoint/2010/main" val="169937901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7320C6-648E-42E4-966B-3D3D6A3C0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28EC4C10-F8A6-4844-B9B7-626240315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hr-HR" altLang="en-US" sz="500" b="1"/>
          </a:p>
          <a:p>
            <a:pPr eaLnBrk="1" hangingPunct="1">
              <a:lnSpc>
                <a:spcPct val="80000"/>
              </a:lnSpc>
            </a:pPr>
            <a:r>
              <a:rPr lang="en-US" altLang="en-US" sz="500"/>
              <a:t>Camille is student at</a:t>
            </a:r>
            <a:r>
              <a:rPr lang="hr-HR" altLang="en-US" sz="500"/>
              <a:t> </a:t>
            </a:r>
            <a:r>
              <a:rPr lang="fr-FR" altLang="en-US" sz="500"/>
              <a:t>a</a:t>
            </a:r>
            <a:r>
              <a:rPr lang="hr-HR" altLang="en-US" sz="500"/>
              <a:t> </a:t>
            </a:r>
            <a:r>
              <a:rPr lang="en-US" altLang="en-US" sz="500"/>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yy Faculty and I am writing a thesis on the security of computer systems and networks and for the purposes of this paper I reveal the weaknesses of computer systems and networks, here you have a security hole, a nice greetings. The latest IT system that she hacked was the information system of the Ministry of Internal Affairs of her country.</a:t>
            </a:r>
            <a:endParaRPr lang="hr-HR" altLang="en-US" sz="500"/>
          </a:p>
          <a:p>
            <a:pPr eaLnBrk="1" hangingPunct="1">
              <a:lnSpc>
                <a:spcPct val="80000"/>
              </a:lnSpc>
            </a:pPr>
            <a:endParaRPr lang="hr-HR" altLang="en-US" sz="500" b="1"/>
          </a:p>
          <a:p>
            <a:pPr eaLnBrk="1" hangingPunct="1">
              <a:lnSpc>
                <a:spcPct val="80000"/>
              </a:lnSpc>
            </a:pPr>
            <a:r>
              <a:rPr lang="en-US" altLang="en-US" sz="500" b="1"/>
              <a:t>Reminder to the trainer:</a:t>
            </a:r>
          </a:p>
          <a:p>
            <a:pPr eaLnBrk="1" hangingPunct="1">
              <a:lnSpc>
                <a:spcPct val="80000"/>
              </a:lnSpc>
            </a:pPr>
            <a:r>
              <a:rPr lang="en-US" altLang="en-US" sz="500"/>
              <a:t>Article 2 – ILLEGAL ACCESS</a:t>
            </a:r>
          </a:p>
          <a:p>
            <a:pPr eaLnBrk="1" hangingPunct="1">
              <a:lnSpc>
                <a:spcPct val="80000"/>
              </a:lnSpc>
            </a:pPr>
            <a:r>
              <a:rPr lang="en-US" altLang="en-US" sz="500"/>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endParaRPr lang="hr-HR" altLang="en-US" sz="500"/>
          </a:p>
          <a:p>
            <a:pPr eaLnBrk="1" hangingPunct="1">
              <a:lnSpc>
                <a:spcPct val="80000"/>
              </a:lnSpc>
            </a:pPr>
            <a:endParaRPr lang="hr-HR" altLang="en-US" sz="500"/>
          </a:p>
          <a:p>
            <a:pPr eaLnBrk="1" hangingPunct="1">
              <a:lnSpc>
                <a:spcPct val="80000"/>
              </a:lnSpc>
            </a:pPr>
            <a:r>
              <a:rPr lang="en-GB" altLang="en-US" sz="500" b="1"/>
              <a:t>Issues </a:t>
            </a:r>
            <a:endParaRPr lang="hr-HR" altLang="en-US" sz="500" b="1"/>
          </a:p>
          <a:p>
            <a:pPr eaLnBrk="1" hangingPunct="1">
              <a:lnSpc>
                <a:spcPct val="80000"/>
              </a:lnSpc>
            </a:pPr>
            <a:endParaRPr lang="hr-HR" altLang="en-US" sz="500" b="1"/>
          </a:p>
          <a:p>
            <a:pPr eaLnBrk="1" hangingPunct="1">
              <a:lnSpc>
                <a:spcPct val="80000"/>
              </a:lnSpc>
            </a:pPr>
            <a:r>
              <a:rPr lang="hr-HR" altLang="en-US" sz="500"/>
              <a:t>- </a:t>
            </a:r>
            <a:r>
              <a:rPr lang="en-US" altLang="en-US" sz="500" i="1"/>
              <a:t>Is this case criminal offence in your country and if yes – which one</a:t>
            </a:r>
            <a:r>
              <a:rPr lang="hr-HR" altLang="en-US" sz="500" i="1"/>
              <a:t>; w</a:t>
            </a:r>
            <a:r>
              <a:rPr lang="en-US" altLang="en-US" sz="500" i="1"/>
              <a:t>hat are the constitutive elements of that offence</a:t>
            </a:r>
            <a:r>
              <a:rPr lang="hr-HR" altLang="en-US" sz="500" i="1"/>
              <a:t>?</a:t>
            </a:r>
            <a:endParaRPr lang="en-US" altLang="en-US" sz="500" b="1" i="1"/>
          </a:p>
          <a:p>
            <a:pPr eaLnBrk="1" hangingPunct="1">
              <a:lnSpc>
                <a:spcPct val="80000"/>
              </a:lnSpc>
            </a:pPr>
            <a:endParaRPr lang="hr-HR" altLang="en-US" sz="500" b="1"/>
          </a:p>
          <a:p>
            <a:pPr eaLnBrk="1" hangingPunct="1">
              <a:lnSpc>
                <a:spcPct val="80000"/>
              </a:lnSpc>
            </a:pPr>
            <a:r>
              <a:rPr lang="en-GB" altLang="en-US" sz="500" b="1"/>
              <a:t>Points for discussion </a:t>
            </a:r>
            <a:endParaRPr lang="en-GB" altLang="en-US" sz="500"/>
          </a:p>
          <a:p>
            <a:pPr eaLnBrk="1" hangingPunct="1">
              <a:lnSpc>
                <a:spcPct val="80000"/>
              </a:lnSpc>
            </a:pPr>
            <a:endParaRPr lang="hr-HR" altLang="en-US" sz="500"/>
          </a:p>
          <a:p>
            <a:pPr eaLnBrk="1" hangingPunct="1">
              <a:lnSpc>
                <a:spcPct val="80000"/>
              </a:lnSpc>
            </a:pPr>
            <a:r>
              <a:rPr lang="en-US" altLang="en-US" sz="500"/>
              <a:t>Illegal access covers the basic offence of dangerous threats to and attacks against the security (i.e. the confidentiality, integrity and availability) of computer systems and data. Such intrusions may give access to confidential data (including passwords, information about the targeted system) and secrets, to the use of the system without payment or even encourage hackers to commit more dangerous forms of computer-related offences, like computer-related fraud or forgery. </a:t>
            </a:r>
          </a:p>
          <a:p>
            <a:pPr eaLnBrk="1" hangingPunct="1">
              <a:lnSpc>
                <a:spcPct val="80000"/>
              </a:lnSpc>
            </a:pPr>
            <a:endParaRPr lang="en-US" altLang="en-US" sz="500"/>
          </a:p>
          <a:p>
            <a:pPr eaLnBrk="1" hangingPunct="1">
              <a:lnSpc>
                <a:spcPct val="80000"/>
              </a:lnSpc>
            </a:pPr>
            <a:r>
              <a:rPr lang="en-US" altLang="en-US" sz="500"/>
              <a:t>ECHR in case Copland vs. UK, 62617/00 decided that the Right to respect for private and family life applies on a electronic data as well.</a:t>
            </a:r>
            <a:endParaRPr lang="hr-HR" altLang="en-US" sz="500"/>
          </a:p>
          <a:p>
            <a:pPr eaLnBrk="1" hangingPunct="1">
              <a:lnSpc>
                <a:spcPct val="80000"/>
              </a:lnSpc>
            </a:pPr>
            <a:endParaRPr lang="hr-HR" altLang="en-US" sz="500"/>
          </a:p>
          <a:p>
            <a:pPr eaLnBrk="1" hangingPunct="1">
              <a:lnSpc>
                <a:spcPct val="80000"/>
              </a:lnSpc>
            </a:pPr>
            <a:r>
              <a:rPr lang="en-US" altLang="en-US" sz="500"/>
              <a:t>In this case the perpetrator has been sentenced, because all the elements of the criminal offence of illegal access have been committed according to national law, namely (Croatia</a:t>
            </a:r>
            <a:r>
              <a:rPr lang="hr-HR" altLang="en-US" sz="500"/>
              <a:t> – </a:t>
            </a:r>
            <a:r>
              <a:rPr lang="en-US" altLang="en-US" sz="500"/>
              <a:t>Municipal Court in Split - settlement):</a:t>
            </a:r>
          </a:p>
          <a:p>
            <a:pPr eaLnBrk="1" hangingPunct="1">
              <a:lnSpc>
                <a:spcPct val="80000"/>
              </a:lnSpc>
              <a:buFontTx/>
              <a:buChar char="-"/>
            </a:pPr>
            <a:r>
              <a:rPr lang="en-US" altLang="en-US" sz="500"/>
              <a:t>unauthorised access </a:t>
            </a:r>
          </a:p>
          <a:p>
            <a:pPr eaLnBrk="1" hangingPunct="1">
              <a:lnSpc>
                <a:spcPct val="80000"/>
              </a:lnSpc>
              <a:buFontTx/>
              <a:buChar char="-"/>
            </a:pPr>
            <a:r>
              <a:rPr lang="en-US" altLang="en-US" sz="500"/>
              <a:t>Intentional access</a:t>
            </a:r>
          </a:p>
          <a:p>
            <a:pPr eaLnBrk="1" hangingPunct="1">
              <a:lnSpc>
                <a:spcPct val="80000"/>
              </a:lnSpc>
            </a:pPr>
            <a:r>
              <a:rPr lang="en-US" altLang="en-US" sz="500"/>
              <a:t>-Perpetrator’s motivation does not constitute an element of the criminal offence (even simple curiosity will be punishable).</a:t>
            </a:r>
          </a:p>
          <a:p>
            <a:pPr eaLnBrk="1" hangingPunct="1">
              <a:lnSpc>
                <a:spcPct val="80000"/>
              </a:lnSpc>
            </a:pPr>
            <a:r>
              <a:rPr lang="en-US" altLang="en-US" sz="500"/>
              <a:t> </a:t>
            </a:r>
          </a:p>
          <a:p>
            <a:pPr eaLnBrk="1" hangingPunct="1">
              <a:lnSpc>
                <a:spcPct val="80000"/>
              </a:lnSpc>
            </a:pPr>
            <a:r>
              <a:rPr lang="en-US" altLang="en-US" sz="500"/>
              <a:t>Regarding to the facts of this case - in some member States we will not talk about Illegal access. </a:t>
            </a:r>
          </a:p>
          <a:p>
            <a:pPr eaLnBrk="1" hangingPunct="1">
              <a:lnSpc>
                <a:spcPct val="80000"/>
              </a:lnSpc>
            </a:pPr>
            <a:r>
              <a:rPr lang="en-US" altLang="en-US" sz="500"/>
              <a:t> </a:t>
            </a:r>
          </a:p>
          <a:p>
            <a:pPr eaLnBrk="1" hangingPunct="1">
              <a:lnSpc>
                <a:spcPct val="80000"/>
              </a:lnSpc>
            </a:pPr>
            <a:r>
              <a:rPr lang="en-US" altLang="en-US" sz="500"/>
              <a:t>States parties to the Budapest Convection can attach any or all of the qualifying elements listed in the second sentence in the provision of Article 2: infringing security measures, special intent to obtain computer data, other dishonest intent that justifies criminal culpability, or the requirement that the offence is committed in relation to a computer system that is connected remotely to another computer system.</a:t>
            </a:r>
          </a:p>
          <a:p>
            <a:pPr eaLnBrk="1" hangingPunct="1">
              <a:lnSpc>
                <a:spcPct val="80000"/>
              </a:lnSpc>
            </a:pPr>
            <a:endParaRPr lang="en-US" altLang="en-US" sz="500"/>
          </a:p>
          <a:p>
            <a:pPr eaLnBrk="1" hangingPunct="1">
              <a:lnSpc>
                <a:spcPct val="80000"/>
              </a:lnSpc>
            </a:pPr>
            <a:r>
              <a:rPr lang="en-US" altLang="en-US" sz="500"/>
              <a:t>Since in the Croatian legal system the intent is not taken into account (beyond the intention to access a system illegally),  the perpetrator has been sentenced despite the lack of „dishonest intent” (all attacked IT systems have been the subject of a penetration test for free). In some member States a lack of dishonest intent would have prevented criminal liability.</a:t>
            </a:r>
            <a:endParaRPr lang="hr-HR" altLang="en-US" sz="500"/>
          </a:p>
          <a:p>
            <a:pPr eaLnBrk="1" hangingPunct="1">
              <a:lnSpc>
                <a:spcPct val="80000"/>
              </a:lnSpc>
            </a:pPr>
            <a:endParaRPr lang="hr-HR" altLang="en-US" sz="500"/>
          </a:p>
          <a:p>
            <a:pPr eaLnBrk="1" hangingPunct="1">
              <a:lnSpc>
                <a:spcPct val="80000"/>
              </a:lnSpc>
            </a:pPr>
            <a:r>
              <a:rPr lang="en-US" altLang="en-US" sz="500"/>
              <a:t>The trainer should know the answer</a:t>
            </a:r>
            <a:r>
              <a:rPr lang="hr-HR" altLang="en-US" sz="500"/>
              <a:t>s on</a:t>
            </a:r>
            <a:r>
              <a:rPr lang="en-US" altLang="en-US" sz="500"/>
              <a:t> the questions according to national law</a:t>
            </a:r>
            <a:r>
              <a:rPr lang="hr-HR" altLang="en-US" sz="500"/>
              <a:t> or </a:t>
            </a:r>
            <a:r>
              <a:rPr lang="en-US" altLang="en-US" sz="500"/>
              <a:t>discuss this question in the light of court practices if not unified.</a:t>
            </a:r>
          </a:p>
          <a:p>
            <a:pPr eaLnBrk="1" hangingPunct="1">
              <a:lnSpc>
                <a:spcPct val="80000"/>
              </a:lnSpc>
            </a:pPr>
            <a:r>
              <a:rPr lang="en-US" altLang="en-US" sz="500"/>
              <a:t> </a:t>
            </a:r>
          </a:p>
          <a:p>
            <a:pPr eaLnBrk="1" hangingPunct="1">
              <a:lnSpc>
                <a:spcPct val="80000"/>
              </a:lnSpc>
            </a:pPr>
            <a:r>
              <a:rPr lang="en-US" altLang="en-US" sz="500"/>
              <a:t> </a:t>
            </a:r>
          </a:p>
        </p:txBody>
      </p:sp>
      <p:sp>
        <p:nvSpPr>
          <p:cNvPr id="270340" name="Slide Number Placeholder 3">
            <a:extLst>
              <a:ext uri="{FF2B5EF4-FFF2-40B4-BE49-F238E27FC236}">
                <a16:creationId xmlns:a16="http://schemas.microsoft.com/office/drawing/2014/main" id="{C2E00B11-44AE-422F-B009-DCFD50A6F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BCCC8-2BF1-42D3-95F6-743E7B688EFC}" type="slidenum">
              <a:rPr lang="en-US" altLang="en-US">
                <a:latin typeface="Calibri" panose="020F0502020204030204" pitchFamily="34" charset="0"/>
              </a:rPr>
              <a:pPr/>
              <a:t>126</a:t>
            </a:fld>
            <a:endParaRPr lang="en-US" altLang="en-US">
              <a:latin typeface="Calibri" panose="020F0502020204030204" pitchFamily="34" charset="0"/>
            </a:endParaRPr>
          </a:p>
        </p:txBody>
      </p:sp>
    </p:spTree>
    <p:extLst>
      <p:ext uri="{BB962C8B-B14F-4D97-AF65-F5344CB8AC3E}">
        <p14:creationId xmlns:p14="http://schemas.microsoft.com/office/powerpoint/2010/main" val="403852549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7320C6-648E-42E4-966B-3D3D6A3C0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28EC4C10-F8A6-4844-B9B7-626240315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hr-HR" altLang="en-US" sz="500" b="1"/>
          </a:p>
          <a:p>
            <a:pPr eaLnBrk="1" hangingPunct="1">
              <a:lnSpc>
                <a:spcPct val="80000"/>
              </a:lnSpc>
            </a:pPr>
            <a:r>
              <a:rPr lang="en-US" altLang="en-US" sz="500"/>
              <a:t>Camille is student at</a:t>
            </a:r>
            <a:r>
              <a:rPr lang="hr-HR" altLang="en-US" sz="500"/>
              <a:t> </a:t>
            </a:r>
            <a:r>
              <a:rPr lang="fr-FR" altLang="en-US" sz="500"/>
              <a:t>a</a:t>
            </a:r>
            <a:r>
              <a:rPr lang="hr-HR" altLang="en-US" sz="500"/>
              <a:t> </a:t>
            </a:r>
            <a:r>
              <a:rPr lang="en-US" altLang="en-US" sz="500"/>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yy Faculty and I am writing a thesis on the security of computer systems and networks and for the purposes of this paper I reveal the weaknesses of computer systems and networks, here you have a security hole, a nice greetings. The latest IT system that she hacked was the information system of the Ministry of Internal Affairs of her country.</a:t>
            </a:r>
            <a:endParaRPr lang="hr-HR" altLang="en-US" sz="500"/>
          </a:p>
          <a:p>
            <a:pPr eaLnBrk="1" hangingPunct="1">
              <a:lnSpc>
                <a:spcPct val="80000"/>
              </a:lnSpc>
            </a:pPr>
            <a:endParaRPr lang="hr-HR" altLang="en-US" sz="500" b="1"/>
          </a:p>
          <a:p>
            <a:pPr eaLnBrk="1" hangingPunct="1">
              <a:lnSpc>
                <a:spcPct val="80000"/>
              </a:lnSpc>
            </a:pPr>
            <a:r>
              <a:rPr lang="en-US" altLang="en-US" sz="500" b="1"/>
              <a:t>Reminder to the trainer:</a:t>
            </a:r>
          </a:p>
          <a:p>
            <a:pPr eaLnBrk="1" hangingPunct="1">
              <a:lnSpc>
                <a:spcPct val="80000"/>
              </a:lnSpc>
            </a:pPr>
            <a:r>
              <a:rPr lang="en-US" altLang="en-US" sz="500"/>
              <a:t>Article 2 – ILLEGAL ACCESS</a:t>
            </a:r>
          </a:p>
          <a:p>
            <a:pPr eaLnBrk="1" hangingPunct="1">
              <a:lnSpc>
                <a:spcPct val="80000"/>
              </a:lnSpc>
            </a:pPr>
            <a:r>
              <a:rPr lang="en-US" altLang="en-US" sz="500"/>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endParaRPr lang="hr-HR" altLang="en-US" sz="500"/>
          </a:p>
          <a:p>
            <a:pPr eaLnBrk="1" hangingPunct="1">
              <a:lnSpc>
                <a:spcPct val="80000"/>
              </a:lnSpc>
            </a:pPr>
            <a:endParaRPr lang="hr-HR" altLang="en-US" sz="500"/>
          </a:p>
          <a:p>
            <a:pPr eaLnBrk="1" hangingPunct="1">
              <a:lnSpc>
                <a:spcPct val="80000"/>
              </a:lnSpc>
            </a:pPr>
            <a:r>
              <a:rPr lang="en-GB" altLang="en-US" sz="500" b="1"/>
              <a:t>Issues </a:t>
            </a:r>
            <a:endParaRPr lang="hr-HR" altLang="en-US" sz="500" b="1"/>
          </a:p>
          <a:p>
            <a:pPr eaLnBrk="1" hangingPunct="1">
              <a:lnSpc>
                <a:spcPct val="80000"/>
              </a:lnSpc>
            </a:pPr>
            <a:endParaRPr lang="hr-HR" altLang="en-US" sz="500" b="1"/>
          </a:p>
          <a:p>
            <a:pPr eaLnBrk="1" hangingPunct="1">
              <a:lnSpc>
                <a:spcPct val="80000"/>
              </a:lnSpc>
            </a:pPr>
            <a:r>
              <a:rPr lang="hr-HR" altLang="en-US" sz="500"/>
              <a:t>- </a:t>
            </a:r>
            <a:r>
              <a:rPr lang="en-US" altLang="en-US" sz="500" i="1"/>
              <a:t>Is this case criminal offence in your country and if yes – which one</a:t>
            </a:r>
            <a:r>
              <a:rPr lang="hr-HR" altLang="en-US" sz="500" i="1"/>
              <a:t>; w</a:t>
            </a:r>
            <a:r>
              <a:rPr lang="en-US" altLang="en-US" sz="500" i="1"/>
              <a:t>hat are the constitutive elements of that offence</a:t>
            </a:r>
            <a:r>
              <a:rPr lang="hr-HR" altLang="en-US" sz="500" i="1"/>
              <a:t>?</a:t>
            </a:r>
            <a:endParaRPr lang="en-US" altLang="en-US" sz="500" b="1" i="1"/>
          </a:p>
          <a:p>
            <a:pPr eaLnBrk="1" hangingPunct="1">
              <a:lnSpc>
                <a:spcPct val="80000"/>
              </a:lnSpc>
            </a:pPr>
            <a:endParaRPr lang="hr-HR" altLang="en-US" sz="500" b="1"/>
          </a:p>
          <a:p>
            <a:pPr eaLnBrk="1" hangingPunct="1">
              <a:lnSpc>
                <a:spcPct val="80000"/>
              </a:lnSpc>
            </a:pPr>
            <a:r>
              <a:rPr lang="en-GB" altLang="en-US" sz="500" b="1"/>
              <a:t>Points for discussion </a:t>
            </a:r>
            <a:endParaRPr lang="en-GB" altLang="en-US" sz="500"/>
          </a:p>
          <a:p>
            <a:pPr eaLnBrk="1" hangingPunct="1">
              <a:lnSpc>
                <a:spcPct val="80000"/>
              </a:lnSpc>
            </a:pPr>
            <a:endParaRPr lang="hr-HR" altLang="en-US" sz="500"/>
          </a:p>
          <a:p>
            <a:pPr eaLnBrk="1" hangingPunct="1">
              <a:lnSpc>
                <a:spcPct val="80000"/>
              </a:lnSpc>
            </a:pPr>
            <a:r>
              <a:rPr lang="en-US" altLang="en-US" sz="500"/>
              <a:t>Illegal access covers the basic offence of dangerous threats to and attacks against the security (i.e. the confidentiality, integrity and availability) of computer systems and data. Such intrusions may give access to confidential data (including passwords, information about the targeted system) and secrets, to the use of the system without payment or even encourage hackers to commit more dangerous forms of computer-related offences, like computer-related fraud or forgery. </a:t>
            </a:r>
          </a:p>
          <a:p>
            <a:pPr eaLnBrk="1" hangingPunct="1">
              <a:lnSpc>
                <a:spcPct val="80000"/>
              </a:lnSpc>
            </a:pPr>
            <a:endParaRPr lang="en-US" altLang="en-US" sz="500"/>
          </a:p>
          <a:p>
            <a:pPr eaLnBrk="1" hangingPunct="1">
              <a:lnSpc>
                <a:spcPct val="80000"/>
              </a:lnSpc>
            </a:pPr>
            <a:r>
              <a:rPr lang="en-US" altLang="en-US" sz="500"/>
              <a:t>ECHR in case Copland vs. UK, 62617/00 decided that the Right to respect for private and family life applies on a electronic data as well.</a:t>
            </a:r>
            <a:endParaRPr lang="hr-HR" altLang="en-US" sz="500"/>
          </a:p>
          <a:p>
            <a:pPr eaLnBrk="1" hangingPunct="1">
              <a:lnSpc>
                <a:spcPct val="80000"/>
              </a:lnSpc>
            </a:pPr>
            <a:endParaRPr lang="hr-HR" altLang="en-US" sz="500"/>
          </a:p>
          <a:p>
            <a:pPr eaLnBrk="1" hangingPunct="1">
              <a:lnSpc>
                <a:spcPct val="80000"/>
              </a:lnSpc>
            </a:pPr>
            <a:r>
              <a:rPr lang="en-US" altLang="en-US" sz="500"/>
              <a:t>In this case the perpetrator has been sentenced, because all the elements of the criminal offence of illegal access have been committed according to national law, namely (Croatia</a:t>
            </a:r>
            <a:r>
              <a:rPr lang="hr-HR" altLang="en-US" sz="500"/>
              <a:t> – </a:t>
            </a:r>
            <a:r>
              <a:rPr lang="en-US" altLang="en-US" sz="500"/>
              <a:t>Municipal Court in Split - settlement):</a:t>
            </a:r>
          </a:p>
          <a:p>
            <a:pPr eaLnBrk="1" hangingPunct="1">
              <a:lnSpc>
                <a:spcPct val="80000"/>
              </a:lnSpc>
              <a:buFontTx/>
              <a:buChar char="-"/>
            </a:pPr>
            <a:r>
              <a:rPr lang="en-US" altLang="en-US" sz="500"/>
              <a:t>unauthorised access </a:t>
            </a:r>
          </a:p>
          <a:p>
            <a:pPr eaLnBrk="1" hangingPunct="1">
              <a:lnSpc>
                <a:spcPct val="80000"/>
              </a:lnSpc>
              <a:buFontTx/>
              <a:buChar char="-"/>
            </a:pPr>
            <a:r>
              <a:rPr lang="en-US" altLang="en-US" sz="500"/>
              <a:t>Intentional access</a:t>
            </a:r>
          </a:p>
          <a:p>
            <a:pPr eaLnBrk="1" hangingPunct="1">
              <a:lnSpc>
                <a:spcPct val="80000"/>
              </a:lnSpc>
            </a:pPr>
            <a:r>
              <a:rPr lang="en-US" altLang="en-US" sz="500"/>
              <a:t>-Perpetrator’s motivation does not constitute an element of the criminal offence (even simple curiosity will be punishable).</a:t>
            </a:r>
          </a:p>
          <a:p>
            <a:pPr eaLnBrk="1" hangingPunct="1">
              <a:lnSpc>
                <a:spcPct val="80000"/>
              </a:lnSpc>
            </a:pPr>
            <a:r>
              <a:rPr lang="en-US" altLang="en-US" sz="500"/>
              <a:t> </a:t>
            </a:r>
          </a:p>
          <a:p>
            <a:pPr eaLnBrk="1" hangingPunct="1">
              <a:lnSpc>
                <a:spcPct val="80000"/>
              </a:lnSpc>
            </a:pPr>
            <a:r>
              <a:rPr lang="en-US" altLang="en-US" sz="500"/>
              <a:t>Regarding to the facts of this case - in some member States we will not talk about Illegal access. </a:t>
            </a:r>
          </a:p>
          <a:p>
            <a:pPr eaLnBrk="1" hangingPunct="1">
              <a:lnSpc>
                <a:spcPct val="80000"/>
              </a:lnSpc>
            </a:pPr>
            <a:r>
              <a:rPr lang="en-US" altLang="en-US" sz="500"/>
              <a:t> </a:t>
            </a:r>
          </a:p>
          <a:p>
            <a:pPr eaLnBrk="1" hangingPunct="1">
              <a:lnSpc>
                <a:spcPct val="80000"/>
              </a:lnSpc>
            </a:pPr>
            <a:r>
              <a:rPr lang="en-US" altLang="en-US" sz="500"/>
              <a:t>States parties to the Budapest Convection can attach any or all of the qualifying elements listed in the second sentence in the provision of Article 2: infringing security measures, special intent to obtain computer data, other dishonest intent that justifies criminal culpability, or the requirement that the offence is committed in relation to a computer system that is connected remotely to another computer system.</a:t>
            </a:r>
          </a:p>
          <a:p>
            <a:pPr eaLnBrk="1" hangingPunct="1">
              <a:lnSpc>
                <a:spcPct val="80000"/>
              </a:lnSpc>
            </a:pPr>
            <a:endParaRPr lang="en-US" altLang="en-US" sz="500"/>
          </a:p>
          <a:p>
            <a:pPr eaLnBrk="1" hangingPunct="1">
              <a:lnSpc>
                <a:spcPct val="80000"/>
              </a:lnSpc>
            </a:pPr>
            <a:r>
              <a:rPr lang="en-US" altLang="en-US" sz="500"/>
              <a:t>Since in the Croatian legal system the intent is not taken into account (beyond the intention to access a system illegally),  the perpetrator has been sentenced despite the lack of „dishonest intent” (all attacked IT systems have been the subject of a penetration test for free). In some member States a lack of dishonest intent would have prevented criminal liability.</a:t>
            </a:r>
            <a:endParaRPr lang="hr-HR" altLang="en-US" sz="500"/>
          </a:p>
          <a:p>
            <a:pPr eaLnBrk="1" hangingPunct="1">
              <a:lnSpc>
                <a:spcPct val="80000"/>
              </a:lnSpc>
            </a:pPr>
            <a:endParaRPr lang="hr-HR" altLang="en-US" sz="500"/>
          </a:p>
          <a:p>
            <a:pPr eaLnBrk="1" hangingPunct="1">
              <a:lnSpc>
                <a:spcPct val="80000"/>
              </a:lnSpc>
            </a:pPr>
            <a:r>
              <a:rPr lang="en-US" altLang="en-US" sz="500"/>
              <a:t>The trainer should know the answer</a:t>
            </a:r>
            <a:r>
              <a:rPr lang="hr-HR" altLang="en-US" sz="500"/>
              <a:t>s on</a:t>
            </a:r>
            <a:r>
              <a:rPr lang="en-US" altLang="en-US" sz="500"/>
              <a:t> the questions according to national law</a:t>
            </a:r>
            <a:r>
              <a:rPr lang="hr-HR" altLang="en-US" sz="500"/>
              <a:t> or </a:t>
            </a:r>
            <a:r>
              <a:rPr lang="en-US" altLang="en-US" sz="500"/>
              <a:t>discuss this question in the light of court practices if not unified.</a:t>
            </a:r>
          </a:p>
          <a:p>
            <a:pPr eaLnBrk="1" hangingPunct="1">
              <a:lnSpc>
                <a:spcPct val="80000"/>
              </a:lnSpc>
            </a:pPr>
            <a:r>
              <a:rPr lang="en-US" altLang="en-US" sz="500"/>
              <a:t> </a:t>
            </a:r>
          </a:p>
          <a:p>
            <a:pPr eaLnBrk="1" hangingPunct="1">
              <a:lnSpc>
                <a:spcPct val="80000"/>
              </a:lnSpc>
            </a:pPr>
            <a:r>
              <a:rPr lang="en-US" altLang="en-US" sz="500"/>
              <a:t> </a:t>
            </a:r>
          </a:p>
        </p:txBody>
      </p:sp>
      <p:sp>
        <p:nvSpPr>
          <p:cNvPr id="270340" name="Slide Number Placeholder 3">
            <a:extLst>
              <a:ext uri="{FF2B5EF4-FFF2-40B4-BE49-F238E27FC236}">
                <a16:creationId xmlns:a16="http://schemas.microsoft.com/office/drawing/2014/main" id="{C2E00B11-44AE-422F-B009-DCFD50A6F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BCCC8-2BF1-42D3-95F6-743E7B688EFC}" type="slidenum">
              <a:rPr lang="en-US" altLang="en-US">
                <a:latin typeface="Calibri" panose="020F0502020204030204" pitchFamily="34" charset="0"/>
              </a:rPr>
              <a:pPr/>
              <a:t>127</a:t>
            </a:fld>
            <a:endParaRPr lang="en-US" altLang="en-US">
              <a:latin typeface="Calibri" panose="020F0502020204030204" pitchFamily="34" charset="0"/>
            </a:endParaRPr>
          </a:p>
        </p:txBody>
      </p:sp>
    </p:spTree>
    <p:extLst>
      <p:ext uri="{BB962C8B-B14F-4D97-AF65-F5344CB8AC3E}">
        <p14:creationId xmlns:p14="http://schemas.microsoft.com/office/powerpoint/2010/main" val="2611298513"/>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7320C6-648E-42E4-966B-3D3D6A3C0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28EC4C10-F8A6-4844-B9B7-626240315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hr-HR" altLang="en-US" sz="500" b="1"/>
          </a:p>
          <a:p>
            <a:pPr eaLnBrk="1" hangingPunct="1">
              <a:lnSpc>
                <a:spcPct val="80000"/>
              </a:lnSpc>
            </a:pPr>
            <a:r>
              <a:rPr lang="en-US" altLang="en-US" sz="500"/>
              <a:t>Camille is student at</a:t>
            </a:r>
            <a:r>
              <a:rPr lang="hr-HR" altLang="en-US" sz="500"/>
              <a:t> </a:t>
            </a:r>
            <a:r>
              <a:rPr lang="fr-FR" altLang="en-US" sz="500"/>
              <a:t>a</a:t>
            </a:r>
            <a:r>
              <a:rPr lang="hr-HR" altLang="en-US" sz="500"/>
              <a:t> </a:t>
            </a:r>
            <a:r>
              <a:rPr lang="en-US" altLang="en-US" sz="500"/>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yy Faculty and I am writing a thesis on the security of computer systems and networks and for the purposes of this paper I reveal the weaknesses of computer systems and networks, here you have a security hole, a nice greetings. The latest IT system that she hacked was the information system of the Ministry of Internal Affairs of her country.</a:t>
            </a:r>
            <a:endParaRPr lang="hr-HR" altLang="en-US" sz="500"/>
          </a:p>
          <a:p>
            <a:pPr eaLnBrk="1" hangingPunct="1">
              <a:lnSpc>
                <a:spcPct val="80000"/>
              </a:lnSpc>
            </a:pPr>
            <a:endParaRPr lang="hr-HR" altLang="en-US" sz="500" b="1"/>
          </a:p>
          <a:p>
            <a:pPr eaLnBrk="1" hangingPunct="1">
              <a:lnSpc>
                <a:spcPct val="80000"/>
              </a:lnSpc>
            </a:pPr>
            <a:r>
              <a:rPr lang="en-US" altLang="en-US" sz="500" b="1"/>
              <a:t>Reminder to the trainer:</a:t>
            </a:r>
          </a:p>
          <a:p>
            <a:pPr eaLnBrk="1" hangingPunct="1">
              <a:lnSpc>
                <a:spcPct val="80000"/>
              </a:lnSpc>
            </a:pPr>
            <a:r>
              <a:rPr lang="en-US" altLang="en-US" sz="500"/>
              <a:t>Article 2 – ILLEGAL ACCESS</a:t>
            </a:r>
          </a:p>
          <a:p>
            <a:pPr eaLnBrk="1" hangingPunct="1">
              <a:lnSpc>
                <a:spcPct val="80000"/>
              </a:lnSpc>
            </a:pPr>
            <a:r>
              <a:rPr lang="en-US" altLang="en-US" sz="500"/>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endParaRPr lang="hr-HR" altLang="en-US" sz="500"/>
          </a:p>
          <a:p>
            <a:pPr eaLnBrk="1" hangingPunct="1">
              <a:lnSpc>
                <a:spcPct val="80000"/>
              </a:lnSpc>
            </a:pPr>
            <a:endParaRPr lang="hr-HR" altLang="en-US" sz="500"/>
          </a:p>
          <a:p>
            <a:pPr eaLnBrk="1" hangingPunct="1">
              <a:lnSpc>
                <a:spcPct val="80000"/>
              </a:lnSpc>
            </a:pPr>
            <a:r>
              <a:rPr lang="en-GB" altLang="en-US" sz="500" b="1"/>
              <a:t>Issues </a:t>
            </a:r>
            <a:endParaRPr lang="hr-HR" altLang="en-US" sz="500" b="1"/>
          </a:p>
          <a:p>
            <a:pPr eaLnBrk="1" hangingPunct="1">
              <a:lnSpc>
                <a:spcPct val="80000"/>
              </a:lnSpc>
            </a:pPr>
            <a:endParaRPr lang="hr-HR" altLang="en-US" sz="500" b="1"/>
          </a:p>
          <a:p>
            <a:pPr eaLnBrk="1" hangingPunct="1">
              <a:lnSpc>
                <a:spcPct val="80000"/>
              </a:lnSpc>
            </a:pPr>
            <a:r>
              <a:rPr lang="hr-HR" altLang="en-US" sz="500"/>
              <a:t>- </a:t>
            </a:r>
            <a:r>
              <a:rPr lang="en-US" altLang="en-US" sz="500" i="1"/>
              <a:t>Is this case criminal offence in your country and if yes – which one</a:t>
            </a:r>
            <a:r>
              <a:rPr lang="hr-HR" altLang="en-US" sz="500" i="1"/>
              <a:t>; w</a:t>
            </a:r>
            <a:r>
              <a:rPr lang="en-US" altLang="en-US" sz="500" i="1"/>
              <a:t>hat are the constitutive elements of that offence</a:t>
            </a:r>
            <a:r>
              <a:rPr lang="hr-HR" altLang="en-US" sz="500" i="1"/>
              <a:t>?</a:t>
            </a:r>
            <a:endParaRPr lang="en-US" altLang="en-US" sz="500" b="1" i="1"/>
          </a:p>
          <a:p>
            <a:pPr eaLnBrk="1" hangingPunct="1">
              <a:lnSpc>
                <a:spcPct val="80000"/>
              </a:lnSpc>
            </a:pPr>
            <a:endParaRPr lang="hr-HR" altLang="en-US" sz="500" b="1"/>
          </a:p>
          <a:p>
            <a:pPr eaLnBrk="1" hangingPunct="1">
              <a:lnSpc>
                <a:spcPct val="80000"/>
              </a:lnSpc>
            </a:pPr>
            <a:r>
              <a:rPr lang="en-GB" altLang="en-US" sz="500" b="1"/>
              <a:t>Points for discussion </a:t>
            </a:r>
            <a:endParaRPr lang="en-GB" altLang="en-US" sz="500"/>
          </a:p>
          <a:p>
            <a:pPr eaLnBrk="1" hangingPunct="1">
              <a:lnSpc>
                <a:spcPct val="80000"/>
              </a:lnSpc>
            </a:pPr>
            <a:endParaRPr lang="hr-HR" altLang="en-US" sz="500"/>
          </a:p>
          <a:p>
            <a:pPr eaLnBrk="1" hangingPunct="1">
              <a:lnSpc>
                <a:spcPct val="80000"/>
              </a:lnSpc>
            </a:pPr>
            <a:r>
              <a:rPr lang="en-US" altLang="en-US" sz="500"/>
              <a:t>Illegal access covers the basic offence of dangerous threats to and attacks against the security (i.e. the confidentiality, integrity and availability) of computer systems and data. Such intrusions may give access to confidential data (including passwords, information about the targeted system) and secrets, to the use of the system without payment or even encourage hackers to commit more dangerous forms of computer-related offences, like computer-related fraud or forgery. </a:t>
            </a:r>
          </a:p>
          <a:p>
            <a:pPr eaLnBrk="1" hangingPunct="1">
              <a:lnSpc>
                <a:spcPct val="80000"/>
              </a:lnSpc>
            </a:pPr>
            <a:endParaRPr lang="en-US" altLang="en-US" sz="500"/>
          </a:p>
          <a:p>
            <a:pPr eaLnBrk="1" hangingPunct="1">
              <a:lnSpc>
                <a:spcPct val="80000"/>
              </a:lnSpc>
            </a:pPr>
            <a:r>
              <a:rPr lang="en-US" altLang="en-US" sz="500"/>
              <a:t>ECHR in case Copland vs. UK, 62617/00 decided that the Right to respect for private and family life applies on a electronic data as well.</a:t>
            </a:r>
            <a:endParaRPr lang="hr-HR" altLang="en-US" sz="500"/>
          </a:p>
          <a:p>
            <a:pPr eaLnBrk="1" hangingPunct="1">
              <a:lnSpc>
                <a:spcPct val="80000"/>
              </a:lnSpc>
            </a:pPr>
            <a:endParaRPr lang="hr-HR" altLang="en-US" sz="500"/>
          </a:p>
          <a:p>
            <a:pPr eaLnBrk="1" hangingPunct="1">
              <a:lnSpc>
                <a:spcPct val="80000"/>
              </a:lnSpc>
            </a:pPr>
            <a:r>
              <a:rPr lang="en-US" altLang="en-US" sz="500"/>
              <a:t>In this case the perpetrator has been sentenced, because all the elements of the criminal offence of illegal access have been committed according to national law, namely (Croatia</a:t>
            </a:r>
            <a:r>
              <a:rPr lang="hr-HR" altLang="en-US" sz="500"/>
              <a:t> – </a:t>
            </a:r>
            <a:r>
              <a:rPr lang="en-US" altLang="en-US" sz="500"/>
              <a:t>Municipal Court in Split - settlement):</a:t>
            </a:r>
          </a:p>
          <a:p>
            <a:pPr eaLnBrk="1" hangingPunct="1">
              <a:lnSpc>
                <a:spcPct val="80000"/>
              </a:lnSpc>
              <a:buFontTx/>
              <a:buChar char="-"/>
            </a:pPr>
            <a:r>
              <a:rPr lang="en-US" altLang="en-US" sz="500"/>
              <a:t>unauthorised access </a:t>
            </a:r>
          </a:p>
          <a:p>
            <a:pPr eaLnBrk="1" hangingPunct="1">
              <a:lnSpc>
                <a:spcPct val="80000"/>
              </a:lnSpc>
              <a:buFontTx/>
              <a:buChar char="-"/>
            </a:pPr>
            <a:r>
              <a:rPr lang="en-US" altLang="en-US" sz="500"/>
              <a:t>Intentional access</a:t>
            </a:r>
          </a:p>
          <a:p>
            <a:pPr eaLnBrk="1" hangingPunct="1">
              <a:lnSpc>
                <a:spcPct val="80000"/>
              </a:lnSpc>
            </a:pPr>
            <a:r>
              <a:rPr lang="en-US" altLang="en-US" sz="500"/>
              <a:t>-Perpetrator’s motivation does not constitute an element of the criminal offence (even simple curiosity will be punishable).</a:t>
            </a:r>
          </a:p>
          <a:p>
            <a:pPr eaLnBrk="1" hangingPunct="1">
              <a:lnSpc>
                <a:spcPct val="80000"/>
              </a:lnSpc>
            </a:pPr>
            <a:r>
              <a:rPr lang="en-US" altLang="en-US" sz="500"/>
              <a:t> </a:t>
            </a:r>
          </a:p>
          <a:p>
            <a:pPr eaLnBrk="1" hangingPunct="1">
              <a:lnSpc>
                <a:spcPct val="80000"/>
              </a:lnSpc>
            </a:pPr>
            <a:r>
              <a:rPr lang="en-US" altLang="en-US" sz="500"/>
              <a:t>Regarding to the facts of this case - in some member States we will not talk about Illegal access. </a:t>
            </a:r>
          </a:p>
          <a:p>
            <a:pPr eaLnBrk="1" hangingPunct="1">
              <a:lnSpc>
                <a:spcPct val="80000"/>
              </a:lnSpc>
            </a:pPr>
            <a:r>
              <a:rPr lang="en-US" altLang="en-US" sz="500"/>
              <a:t> </a:t>
            </a:r>
          </a:p>
          <a:p>
            <a:pPr eaLnBrk="1" hangingPunct="1">
              <a:lnSpc>
                <a:spcPct val="80000"/>
              </a:lnSpc>
            </a:pPr>
            <a:r>
              <a:rPr lang="en-US" altLang="en-US" sz="500"/>
              <a:t>States parties to the Budapest Convection can attach any or all of the qualifying elements listed in the second sentence in the provision of Article 2: infringing security measures, special intent to obtain computer data, other dishonest intent that justifies criminal culpability, or the requirement that the offence is committed in relation to a computer system that is connected remotely to another computer system.</a:t>
            </a:r>
          </a:p>
          <a:p>
            <a:pPr eaLnBrk="1" hangingPunct="1">
              <a:lnSpc>
                <a:spcPct val="80000"/>
              </a:lnSpc>
            </a:pPr>
            <a:endParaRPr lang="en-US" altLang="en-US" sz="500"/>
          </a:p>
          <a:p>
            <a:pPr eaLnBrk="1" hangingPunct="1">
              <a:lnSpc>
                <a:spcPct val="80000"/>
              </a:lnSpc>
            </a:pPr>
            <a:r>
              <a:rPr lang="en-US" altLang="en-US" sz="500"/>
              <a:t>Since in the Croatian legal system the intent is not taken into account (beyond the intention to access a system illegally),  the perpetrator has been sentenced despite the lack of „dishonest intent” (all attacked IT systems have been the subject of a penetration test for free). In some member States a lack of dishonest intent would have prevented criminal liability.</a:t>
            </a:r>
            <a:endParaRPr lang="hr-HR" altLang="en-US" sz="500"/>
          </a:p>
          <a:p>
            <a:pPr eaLnBrk="1" hangingPunct="1">
              <a:lnSpc>
                <a:spcPct val="80000"/>
              </a:lnSpc>
            </a:pPr>
            <a:endParaRPr lang="hr-HR" altLang="en-US" sz="500"/>
          </a:p>
          <a:p>
            <a:pPr eaLnBrk="1" hangingPunct="1">
              <a:lnSpc>
                <a:spcPct val="80000"/>
              </a:lnSpc>
            </a:pPr>
            <a:r>
              <a:rPr lang="en-US" altLang="en-US" sz="500"/>
              <a:t>The trainer should know the answer</a:t>
            </a:r>
            <a:r>
              <a:rPr lang="hr-HR" altLang="en-US" sz="500"/>
              <a:t>s on</a:t>
            </a:r>
            <a:r>
              <a:rPr lang="en-US" altLang="en-US" sz="500"/>
              <a:t> the questions according to national law</a:t>
            </a:r>
            <a:r>
              <a:rPr lang="hr-HR" altLang="en-US" sz="500"/>
              <a:t> or </a:t>
            </a:r>
            <a:r>
              <a:rPr lang="en-US" altLang="en-US" sz="500"/>
              <a:t>discuss this question in the light of court practices if not unified.</a:t>
            </a:r>
          </a:p>
          <a:p>
            <a:pPr eaLnBrk="1" hangingPunct="1">
              <a:lnSpc>
                <a:spcPct val="80000"/>
              </a:lnSpc>
            </a:pPr>
            <a:r>
              <a:rPr lang="en-US" altLang="en-US" sz="500"/>
              <a:t> </a:t>
            </a:r>
          </a:p>
          <a:p>
            <a:pPr eaLnBrk="1" hangingPunct="1">
              <a:lnSpc>
                <a:spcPct val="80000"/>
              </a:lnSpc>
            </a:pPr>
            <a:r>
              <a:rPr lang="en-US" altLang="en-US" sz="500"/>
              <a:t> </a:t>
            </a:r>
          </a:p>
        </p:txBody>
      </p:sp>
      <p:sp>
        <p:nvSpPr>
          <p:cNvPr id="270340" name="Slide Number Placeholder 3">
            <a:extLst>
              <a:ext uri="{FF2B5EF4-FFF2-40B4-BE49-F238E27FC236}">
                <a16:creationId xmlns:a16="http://schemas.microsoft.com/office/drawing/2014/main" id="{C2E00B11-44AE-422F-B009-DCFD50A6F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BCCC8-2BF1-42D3-95F6-743E7B688EFC}" type="slidenum">
              <a:rPr lang="en-US" altLang="en-US">
                <a:latin typeface="Calibri" panose="020F0502020204030204" pitchFamily="34" charset="0"/>
              </a:rPr>
              <a:pPr/>
              <a:t>128</a:t>
            </a:fld>
            <a:endParaRPr lang="en-US" altLang="en-US">
              <a:latin typeface="Calibri" panose="020F0502020204030204" pitchFamily="34" charset="0"/>
            </a:endParaRPr>
          </a:p>
        </p:txBody>
      </p:sp>
    </p:spTree>
    <p:extLst>
      <p:ext uri="{BB962C8B-B14F-4D97-AF65-F5344CB8AC3E}">
        <p14:creationId xmlns:p14="http://schemas.microsoft.com/office/powerpoint/2010/main" val="152637937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7320C6-648E-42E4-966B-3D3D6A3C0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28EC4C10-F8A6-4844-B9B7-626240315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hr-HR" altLang="en-US" sz="500" b="1"/>
          </a:p>
          <a:p>
            <a:pPr eaLnBrk="1" hangingPunct="1">
              <a:lnSpc>
                <a:spcPct val="80000"/>
              </a:lnSpc>
            </a:pPr>
            <a:r>
              <a:rPr lang="en-US" altLang="en-US" sz="500"/>
              <a:t>Camille is student at</a:t>
            </a:r>
            <a:r>
              <a:rPr lang="hr-HR" altLang="en-US" sz="500"/>
              <a:t> </a:t>
            </a:r>
            <a:r>
              <a:rPr lang="fr-FR" altLang="en-US" sz="500"/>
              <a:t>a</a:t>
            </a:r>
            <a:r>
              <a:rPr lang="hr-HR" altLang="en-US" sz="500"/>
              <a:t> </a:t>
            </a:r>
            <a:r>
              <a:rPr lang="en-US" altLang="en-US" sz="500"/>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yy Faculty and I am writing a thesis on the security of computer systems and networks and for the purposes of this paper I reveal the weaknesses of computer systems and networks, here you have a security hole, a nice greetings. The latest IT system that she hacked was the information system of the Ministry of Internal Affairs of her country.</a:t>
            </a:r>
            <a:endParaRPr lang="hr-HR" altLang="en-US" sz="500"/>
          </a:p>
          <a:p>
            <a:pPr eaLnBrk="1" hangingPunct="1">
              <a:lnSpc>
                <a:spcPct val="80000"/>
              </a:lnSpc>
            </a:pPr>
            <a:endParaRPr lang="hr-HR" altLang="en-US" sz="500" b="1"/>
          </a:p>
          <a:p>
            <a:pPr eaLnBrk="1" hangingPunct="1">
              <a:lnSpc>
                <a:spcPct val="80000"/>
              </a:lnSpc>
            </a:pPr>
            <a:r>
              <a:rPr lang="en-US" altLang="en-US" sz="500" b="1"/>
              <a:t>Reminder to the trainer:</a:t>
            </a:r>
          </a:p>
          <a:p>
            <a:pPr eaLnBrk="1" hangingPunct="1">
              <a:lnSpc>
                <a:spcPct val="80000"/>
              </a:lnSpc>
            </a:pPr>
            <a:r>
              <a:rPr lang="en-US" altLang="en-US" sz="500"/>
              <a:t>Article 2 – ILLEGAL ACCESS</a:t>
            </a:r>
          </a:p>
          <a:p>
            <a:pPr eaLnBrk="1" hangingPunct="1">
              <a:lnSpc>
                <a:spcPct val="80000"/>
              </a:lnSpc>
            </a:pPr>
            <a:r>
              <a:rPr lang="en-US" altLang="en-US" sz="500"/>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endParaRPr lang="hr-HR" altLang="en-US" sz="500"/>
          </a:p>
          <a:p>
            <a:pPr eaLnBrk="1" hangingPunct="1">
              <a:lnSpc>
                <a:spcPct val="80000"/>
              </a:lnSpc>
            </a:pPr>
            <a:endParaRPr lang="hr-HR" altLang="en-US" sz="500"/>
          </a:p>
          <a:p>
            <a:pPr eaLnBrk="1" hangingPunct="1">
              <a:lnSpc>
                <a:spcPct val="80000"/>
              </a:lnSpc>
            </a:pPr>
            <a:r>
              <a:rPr lang="en-GB" altLang="en-US" sz="500" b="1"/>
              <a:t>Issues </a:t>
            </a:r>
            <a:endParaRPr lang="hr-HR" altLang="en-US" sz="500" b="1"/>
          </a:p>
          <a:p>
            <a:pPr eaLnBrk="1" hangingPunct="1">
              <a:lnSpc>
                <a:spcPct val="80000"/>
              </a:lnSpc>
            </a:pPr>
            <a:endParaRPr lang="hr-HR" altLang="en-US" sz="500" b="1"/>
          </a:p>
          <a:p>
            <a:pPr eaLnBrk="1" hangingPunct="1">
              <a:lnSpc>
                <a:spcPct val="80000"/>
              </a:lnSpc>
            </a:pPr>
            <a:r>
              <a:rPr lang="hr-HR" altLang="en-US" sz="500"/>
              <a:t>- </a:t>
            </a:r>
            <a:r>
              <a:rPr lang="en-US" altLang="en-US" sz="500" i="1"/>
              <a:t>Is this case criminal offence in your country and if yes – which one</a:t>
            </a:r>
            <a:r>
              <a:rPr lang="hr-HR" altLang="en-US" sz="500" i="1"/>
              <a:t>; w</a:t>
            </a:r>
            <a:r>
              <a:rPr lang="en-US" altLang="en-US" sz="500" i="1"/>
              <a:t>hat are the constitutive elements of that offence</a:t>
            </a:r>
            <a:r>
              <a:rPr lang="hr-HR" altLang="en-US" sz="500" i="1"/>
              <a:t>?</a:t>
            </a:r>
            <a:endParaRPr lang="en-US" altLang="en-US" sz="500" b="1" i="1"/>
          </a:p>
          <a:p>
            <a:pPr eaLnBrk="1" hangingPunct="1">
              <a:lnSpc>
                <a:spcPct val="80000"/>
              </a:lnSpc>
            </a:pPr>
            <a:endParaRPr lang="hr-HR" altLang="en-US" sz="500" b="1"/>
          </a:p>
          <a:p>
            <a:pPr eaLnBrk="1" hangingPunct="1">
              <a:lnSpc>
                <a:spcPct val="80000"/>
              </a:lnSpc>
            </a:pPr>
            <a:r>
              <a:rPr lang="en-GB" altLang="en-US" sz="500" b="1"/>
              <a:t>Points for discussion </a:t>
            </a:r>
            <a:endParaRPr lang="en-GB" altLang="en-US" sz="500"/>
          </a:p>
          <a:p>
            <a:pPr eaLnBrk="1" hangingPunct="1">
              <a:lnSpc>
                <a:spcPct val="80000"/>
              </a:lnSpc>
            </a:pPr>
            <a:endParaRPr lang="hr-HR" altLang="en-US" sz="500"/>
          </a:p>
          <a:p>
            <a:pPr eaLnBrk="1" hangingPunct="1">
              <a:lnSpc>
                <a:spcPct val="80000"/>
              </a:lnSpc>
            </a:pPr>
            <a:r>
              <a:rPr lang="en-US" altLang="en-US" sz="500"/>
              <a:t>Illegal access covers the basic offence of dangerous threats to and attacks against the security (i.e. the confidentiality, integrity and availability) of computer systems and data. Such intrusions may give access to confidential data (including passwords, information about the targeted system) and secrets, to the use of the system without payment or even encourage hackers to commit more dangerous forms of computer-related offences, like computer-related fraud or forgery. </a:t>
            </a:r>
          </a:p>
          <a:p>
            <a:pPr eaLnBrk="1" hangingPunct="1">
              <a:lnSpc>
                <a:spcPct val="80000"/>
              </a:lnSpc>
            </a:pPr>
            <a:endParaRPr lang="en-US" altLang="en-US" sz="500"/>
          </a:p>
          <a:p>
            <a:pPr eaLnBrk="1" hangingPunct="1">
              <a:lnSpc>
                <a:spcPct val="80000"/>
              </a:lnSpc>
            </a:pPr>
            <a:r>
              <a:rPr lang="en-US" altLang="en-US" sz="500"/>
              <a:t>ECHR in case Copland vs. UK, 62617/00 decided that the Right to respect for private and family life applies on a electronic data as well.</a:t>
            </a:r>
            <a:endParaRPr lang="hr-HR" altLang="en-US" sz="500"/>
          </a:p>
          <a:p>
            <a:pPr eaLnBrk="1" hangingPunct="1">
              <a:lnSpc>
                <a:spcPct val="80000"/>
              </a:lnSpc>
            </a:pPr>
            <a:endParaRPr lang="hr-HR" altLang="en-US" sz="500"/>
          </a:p>
          <a:p>
            <a:pPr eaLnBrk="1" hangingPunct="1">
              <a:lnSpc>
                <a:spcPct val="80000"/>
              </a:lnSpc>
            </a:pPr>
            <a:r>
              <a:rPr lang="en-US" altLang="en-US" sz="500"/>
              <a:t>In this case the perpetrator has been sentenced, because all the elements of the criminal offence of illegal access have been committed according to national law, namely (Croatia</a:t>
            </a:r>
            <a:r>
              <a:rPr lang="hr-HR" altLang="en-US" sz="500"/>
              <a:t> – </a:t>
            </a:r>
            <a:r>
              <a:rPr lang="en-US" altLang="en-US" sz="500"/>
              <a:t>Municipal Court in Split - settlement):</a:t>
            </a:r>
          </a:p>
          <a:p>
            <a:pPr eaLnBrk="1" hangingPunct="1">
              <a:lnSpc>
                <a:spcPct val="80000"/>
              </a:lnSpc>
              <a:buFontTx/>
              <a:buChar char="-"/>
            </a:pPr>
            <a:r>
              <a:rPr lang="en-US" altLang="en-US" sz="500"/>
              <a:t>unauthorised access </a:t>
            </a:r>
          </a:p>
          <a:p>
            <a:pPr eaLnBrk="1" hangingPunct="1">
              <a:lnSpc>
                <a:spcPct val="80000"/>
              </a:lnSpc>
              <a:buFontTx/>
              <a:buChar char="-"/>
            </a:pPr>
            <a:r>
              <a:rPr lang="en-US" altLang="en-US" sz="500"/>
              <a:t>Intentional access</a:t>
            </a:r>
          </a:p>
          <a:p>
            <a:pPr eaLnBrk="1" hangingPunct="1">
              <a:lnSpc>
                <a:spcPct val="80000"/>
              </a:lnSpc>
            </a:pPr>
            <a:r>
              <a:rPr lang="en-US" altLang="en-US" sz="500"/>
              <a:t>-Perpetrator’s motivation does not constitute an element of the criminal offence (even simple curiosity will be punishable).</a:t>
            </a:r>
          </a:p>
          <a:p>
            <a:pPr eaLnBrk="1" hangingPunct="1">
              <a:lnSpc>
                <a:spcPct val="80000"/>
              </a:lnSpc>
            </a:pPr>
            <a:r>
              <a:rPr lang="en-US" altLang="en-US" sz="500"/>
              <a:t> </a:t>
            </a:r>
          </a:p>
          <a:p>
            <a:pPr eaLnBrk="1" hangingPunct="1">
              <a:lnSpc>
                <a:spcPct val="80000"/>
              </a:lnSpc>
            </a:pPr>
            <a:r>
              <a:rPr lang="en-US" altLang="en-US" sz="500"/>
              <a:t>Regarding to the facts of this case - in some member States we will not talk about Illegal access. </a:t>
            </a:r>
          </a:p>
          <a:p>
            <a:pPr eaLnBrk="1" hangingPunct="1">
              <a:lnSpc>
                <a:spcPct val="80000"/>
              </a:lnSpc>
            </a:pPr>
            <a:r>
              <a:rPr lang="en-US" altLang="en-US" sz="500"/>
              <a:t> </a:t>
            </a:r>
          </a:p>
          <a:p>
            <a:pPr eaLnBrk="1" hangingPunct="1">
              <a:lnSpc>
                <a:spcPct val="80000"/>
              </a:lnSpc>
            </a:pPr>
            <a:r>
              <a:rPr lang="en-US" altLang="en-US" sz="500"/>
              <a:t>States parties to the Budapest Convection can attach any or all of the qualifying elements listed in the second sentence in the provision of Article 2: infringing security measures, special intent to obtain computer data, other dishonest intent that justifies criminal culpability, or the requirement that the offence is committed in relation to a computer system that is connected remotely to another computer system.</a:t>
            </a:r>
          </a:p>
          <a:p>
            <a:pPr eaLnBrk="1" hangingPunct="1">
              <a:lnSpc>
                <a:spcPct val="80000"/>
              </a:lnSpc>
            </a:pPr>
            <a:endParaRPr lang="en-US" altLang="en-US" sz="500"/>
          </a:p>
          <a:p>
            <a:pPr eaLnBrk="1" hangingPunct="1">
              <a:lnSpc>
                <a:spcPct val="80000"/>
              </a:lnSpc>
            </a:pPr>
            <a:r>
              <a:rPr lang="en-US" altLang="en-US" sz="500"/>
              <a:t>Since in the Croatian legal system the intent is not taken into account (beyond the intention to access a system illegally),  the perpetrator has been sentenced despite the lack of „dishonest intent” (all attacked IT systems have been the subject of a penetration test for free). In some member States a lack of dishonest intent would have prevented criminal liability.</a:t>
            </a:r>
            <a:endParaRPr lang="hr-HR" altLang="en-US" sz="500"/>
          </a:p>
          <a:p>
            <a:pPr eaLnBrk="1" hangingPunct="1">
              <a:lnSpc>
                <a:spcPct val="80000"/>
              </a:lnSpc>
            </a:pPr>
            <a:endParaRPr lang="hr-HR" altLang="en-US" sz="500"/>
          </a:p>
          <a:p>
            <a:pPr eaLnBrk="1" hangingPunct="1">
              <a:lnSpc>
                <a:spcPct val="80000"/>
              </a:lnSpc>
            </a:pPr>
            <a:r>
              <a:rPr lang="en-US" altLang="en-US" sz="500"/>
              <a:t>The trainer should know the answer</a:t>
            </a:r>
            <a:r>
              <a:rPr lang="hr-HR" altLang="en-US" sz="500"/>
              <a:t>s on</a:t>
            </a:r>
            <a:r>
              <a:rPr lang="en-US" altLang="en-US" sz="500"/>
              <a:t> the questions according to national law</a:t>
            </a:r>
            <a:r>
              <a:rPr lang="hr-HR" altLang="en-US" sz="500"/>
              <a:t> or </a:t>
            </a:r>
            <a:r>
              <a:rPr lang="en-US" altLang="en-US" sz="500"/>
              <a:t>discuss this question in the light of court practices if not unified.</a:t>
            </a:r>
          </a:p>
          <a:p>
            <a:pPr eaLnBrk="1" hangingPunct="1">
              <a:lnSpc>
                <a:spcPct val="80000"/>
              </a:lnSpc>
            </a:pPr>
            <a:r>
              <a:rPr lang="en-US" altLang="en-US" sz="500"/>
              <a:t> </a:t>
            </a:r>
          </a:p>
          <a:p>
            <a:pPr eaLnBrk="1" hangingPunct="1">
              <a:lnSpc>
                <a:spcPct val="80000"/>
              </a:lnSpc>
            </a:pPr>
            <a:r>
              <a:rPr lang="en-US" altLang="en-US" sz="500"/>
              <a:t> </a:t>
            </a:r>
          </a:p>
        </p:txBody>
      </p:sp>
      <p:sp>
        <p:nvSpPr>
          <p:cNvPr id="270340" name="Slide Number Placeholder 3">
            <a:extLst>
              <a:ext uri="{FF2B5EF4-FFF2-40B4-BE49-F238E27FC236}">
                <a16:creationId xmlns:a16="http://schemas.microsoft.com/office/drawing/2014/main" id="{C2E00B11-44AE-422F-B009-DCFD50A6F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BCCC8-2BF1-42D3-95F6-743E7B688EFC}" type="slidenum">
              <a:rPr lang="en-US" altLang="en-US">
                <a:latin typeface="Calibri" panose="020F0502020204030204" pitchFamily="34" charset="0"/>
              </a:rPr>
              <a:pPr/>
              <a:t>129</a:t>
            </a:fld>
            <a:endParaRPr lang="en-US" altLang="en-US">
              <a:latin typeface="Calibri" panose="020F0502020204030204" pitchFamily="34" charset="0"/>
            </a:endParaRPr>
          </a:p>
        </p:txBody>
      </p:sp>
    </p:spTree>
    <p:extLst>
      <p:ext uri="{BB962C8B-B14F-4D97-AF65-F5344CB8AC3E}">
        <p14:creationId xmlns:p14="http://schemas.microsoft.com/office/powerpoint/2010/main" val="1120238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4C9FFC3D-04C0-4402-A7BD-9C7185334B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Rectangle 3">
            <a:extLst>
              <a:ext uri="{FF2B5EF4-FFF2-40B4-BE49-F238E27FC236}">
                <a16:creationId xmlns:a16="http://schemas.microsoft.com/office/drawing/2014/main" id="{6A03F552-2E2C-406F-8FA5-4B11CDF3144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Article 2 extends to accessing either the whole or part of a computer system. This slide explains through examples what the term “part of computer system” means.</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7320C6-648E-42E4-966B-3D3D6A3C0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28EC4C10-F8A6-4844-B9B7-626240315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hr-HR" altLang="en-US" sz="500" b="1"/>
          </a:p>
          <a:p>
            <a:pPr eaLnBrk="1" hangingPunct="1">
              <a:lnSpc>
                <a:spcPct val="80000"/>
              </a:lnSpc>
            </a:pPr>
            <a:r>
              <a:rPr lang="en-US" altLang="en-US" sz="500"/>
              <a:t>Camille is student at</a:t>
            </a:r>
            <a:r>
              <a:rPr lang="hr-HR" altLang="en-US" sz="500"/>
              <a:t> </a:t>
            </a:r>
            <a:r>
              <a:rPr lang="fr-FR" altLang="en-US" sz="500"/>
              <a:t>a</a:t>
            </a:r>
            <a:r>
              <a:rPr lang="hr-HR" altLang="en-US" sz="500"/>
              <a:t> </a:t>
            </a:r>
            <a:r>
              <a:rPr lang="en-US" altLang="en-US" sz="500"/>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yy Faculty and I am writing a thesis on the security of computer systems and networks and for the purposes of this paper I reveal the weaknesses of computer systems and networks, here you have a security hole, a nice greetings. The latest IT system that she hacked was the information system of the Ministry of Internal Affairs of her country.</a:t>
            </a:r>
            <a:endParaRPr lang="hr-HR" altLang="en-US" sz="500"/>
          </a:p>
          <a:p>
            <a:pPr eaLnBrk="1" hangingPunct="1">
              <a:lnSpc>
                <a:spcPct val="80000"/>
              </a:lnSpc>
            </a:pPr>
            <a:endParaRPr lang="hr-HR" altLang="en-US" sz="500" b="1"/>
          </a:p>
          <a:p>
            <a:pPr eaLnBrk="1" hangingPunct="1">
              <a:lnSpc>
                <a:spcPct val="80000"/>
              </a:lnSpc>
            </a:pPr>
            <a:r>
              <a:rPr lang="en-US" altLang="en-US" sz="500" b="1"/>
              <a:t>Reminder to the trainer:</a:t>
            </a:r>
          </a:p>
          <a:p>
            <a:pPr eaLnBrk="1" hangingPunct="1">
              <a:lnSpc>
                <a:spcPct val="80000"/>
              </a:lnSpc>
            </a:pPr>
            <a:r>
              <a:rPr lang="en-US" altLang="en-US" sz="500"/>
              <a:t>Article 2 – ILLEGAL ACCESS</a:t>
            </a:r>
          </a:p>
          <a:p>
            <a:pPr eaLnBrk="1" hangingPunct="1">
              <a:lnSpc>
                <a:spcPct val="80000"/>
              </a:lnSpc>
            </a:pPr>
            <a:r>
              <a:rPr lang="en-US" altLang="en-US" sz="500"/>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endParaRPr lang="hr-HR" altLang="en-US" sz="500"/>
          </a:p>
          <a:p>
            <a:pPr eaLnBrk="1" hangingPunct="1">
              <a:lnSpc>
                <a:spcPct val="80000"/>
              </a:lnSpc>
            </a:pPr>
            <a:endParaRPr lang="hr-HR" altLang="en-US" sz="500"/>
          </a:p>
          <a:p>
            <a:pPr eaLnBrk="1" hangingPunct="1">
              <a:lnSpc>
                <a:spcPct val="80000"/>
              </a:lnSpc>
            </a:pPr>
            <a:r>
              <a:rPr lang="en-GB" altLang="en-US" sz="500" b="1"/>
              <a:t>Issues </a:t>
            </a:r>
            <a:endParaRPr lang="hr-HR" altLang="en-US" sz="500" b="1"/>
          </a:p>
          <a:p>
            <a:pPr eaLnBrk="1" hangingPunct="1">
              <a:lnSpc>
                <a:spcPct val="80000"/>
              </a:lnSpc>
            </a:pPr>
            <a:endParaRPr lang="hr-HR" altLang="en-US" sz="500" b="1"/>
          </a:p>
          <a:p>
            <a:pPr eaLnBrk="1" hangingPunct="1">
              <a:lnSpc>
                <a:spcPct val="80000"/>
              </a:lnSpc>
            </a:pPr>
            <a:r>
              <a:rPr lang="hr-HR" altLang="en-US" sz="500"/>
              <a:t>- </a:t>
            </a:r>
            <a:r>
              <a:rPr lang="en-US" altLang="en-US" sz="500" i="1"/>
              <a:t>Is this case criminal offence in your country and if yes – which one</a:t>
            </a:r>
            <a:r>
              <a:rPr lang="hr-HR" altLang="en-US" sz="500" i="1"/>
              <a:t>; w</a:t>
            </a:r>
            <a:r>
              <a:rPr lang="en-US" altLang="en-US" sz="500" i="1"/>
              <a:t>hat are the constitutive elements of that offence</a:t>
            </a:r>
            <a:r>
              <a:rPr lang="hr-HR" altLang="en-US" sz="500" i="1"/>
              <a:t>?</a:t>
            </a:r>
            <a:endParaRPr lang="en-US" altLang="en-US" sz="500" b="1" i="1"/>
          </a:p>
          <a:p>
            <a:pPr eaLnBrk="1" hangingPunct="1">
              <a:lnSpc>
                <a:spcPct val="80000"/>
              </a:lnSpc>
            </a:pPr>
            <a:endParaRPr lang="hr-HR" altLang="en-US" sz="500" b="1"/>
          </a:p>
          <a:p>
            <a:pPr eaLnBrk="1" hangingPunct="1">
              <a:lnSpc>
                <a:spcPct val="80000"/>
              </a:lnSpc>
            </a:pPr>
            <a:r>
              <a:rPr lang="en-GB" altLang="en-US" sz="500" b="1"/>
              <a:t>Points for discussion </a:t>
            </a:r>
            <a:endParaRPr lang="en-GB" altLang="en-US" sz="500"/>
          </a:p>
          <a:p>
            <a:pPr eaLnBrk="1" hangingPunct="1">
              <a:lnSpc>
                <a:spcPct val="80000"/>
              </a:lnSpc>
            </a:pPr>
            <a:endParaRPr lang="hr-HR" altLang="en-US" sz="500"/>
          </a:p>
          <a:p>
            <a:pPr eaLnBrk="1" hangingPunct="1">
              <a:lnSpc>
                <a:spcPct val="80000"/>
              </a:lnSpc>
            </a:pPr>
            <a:r>
              <a:rPr lang="en-US" altLang="en-US" sz="500"/>
              <a:t>Illegal access covers the basic offence of dangerous threats to and attacks against the security (i.e. the confidentiality, integrity and availability) of computer systems and data. Such intrusions may give access to confidential data (including passwords, information about the targeted system) and secrets, to the use of the system without payment or even encourage hackers to commit more dangerous forms of computer-related offences, like computer-related fraud or forgery. </a:t>
            </a:r>
          </a:p>
          <a:p>
            <a:pPr eaLnBrk="1" hangingPunct="1">
              <a:lnSpc>
                <a:spcPct val="80000"/>
              </a:lnSpc>
            </a:pPr>
            <a:endParaRPr lang="en-US" altLang="en-US" sz="500"/>
          </a:p>
          <a:p>
            <a:pPr eaLnBrk="1" hangingPunct="1">
              <a:lnSpc>
                <a:spcPct val="80000"/>
              </a:lnSpc>
            </a:pPr>
            <a:r>
              <a:rPr lang="en-US" altLang="en-US" sz="500"/>
              <a:t>ECHR in case Copland vs. UK, 62617/00 decided that the Right to respect for private and family life applies on a electronic data as well.</a:t>
            </a:r>
            <a:endParaRPr lang="hr-HR" altLang="en-US" sz="500"/>
          </a:p>
          <a:p>
            <a:pPr eaLnBrk="1" hangingPunct="1">
              <a:lnSpc>
                <a:spcPct val="80000"/>
              </a:lnSpc>
            </a:pPr>
            <a:endParaRPr lang="hr-HR" altLang="en-US" sz="500"/>
          </a:p>
          <a:p>
            <a:pPr eaLnBrk="1" hangingPunct="1">
              <a:lnSpc>
                <a:spcPct val="80000"/>
              </a:lnSpc>
            </a:pPr>
            <a:r>
              <a:rPr lang="en-US" altLang="en-US" sz="500"/>
              <a:t>In this case the perpetrator has been sentenced, because all the elements of the criminal offence of illegal access have been committed according to national law, namely (Croatia</a:t>
            </a:r>
            <a:r>
              <a:rPr lang="hr-HR" altLang="en-US" sz="500"/>
              <a:t> – </a:t>
            </a:r>
            <a:r>
              <a:rPr lang="en-US" altLang="en-US" sz="500"/>
              <a:t>Municipal Court in Split - settlement):</a:t>
            </a:r>
          </a:p>
          <a:p>
            <a:pPr eaLnBrk="1" hangingPunct="1">
              <a:lnSpc>
                <a:spcPct val="80000"/>
              </a:lnSpc>
              <a:buFontTx/>
              <a:buChar char="-"/>
            </a:pPr>
            <a:r>
              <a:rPr lang="en-US" altLang="en-US" sz="500"/>
              <a:t>unauthorised access </a:t>
            </a:r>
          </a:p>
          <a:p>
            <a:pPr eaLnBrk="1" hangingPunct="1">
              <a:lnSpc>
                <a:spcPct val="80000"/>
              </a:lnSpc>
              <a:buFontTx/>
              <a:buChar char="-"/>
            </a:pPr>
            <a:r>
              <a:rPr lang="en-US" altLang="en-US" sz="500"/>
              <a:t>Intentional access</a:t>
            </a:r>
          </a:p>
          <a:p>
            <a:pPr eaLnBrk="1" hangingPunct="1">
              <a:lnSpc>
                <a:spcPct val="80000"/>
              </a:lnSpc>
            </a:pPr>
            <a:r>
              <a:rPr lang="en-US" altLang="en-US" sz="500"/>
              <a:t>-Perpetrator’s motivation does not constitute an element of the criminal offence (even simple curiosity will be punishable).</a:t>
            </a:r>
          </a:p>
          <a:p>
            <a:pPr eaLnBrk="1" hangingPunct="1">
              <a:lnSpc>
                <a:spcPct val="80000"/>
              </a:lnSpc>
            </a:pPr>
            <a:r>
              <a:rPr lang="en-US" altLang="en-US" sz="500"/>
              <a:t> </a:t>
            </a:r>
          </a:p>
          <a:p>
            <a:pPr eaLnBrk="1" hangingPunct="1">
              <a:lnSpc>
                <a:spcPct val="80000"/>
              </a:lnSpc>
            </a:pPr>
            <a:r>
              <a:rPr lang="en-US" altLang="en-US" sz="500"/>
              <a:t>Regarding to the facts of this case - in some member States we will not talk about Illegal access. </a:t>
            </a:r>
          </a:p>
          <a:p>
            <a:pPr eaLnBrk="1" hangingPunct="1">
              <a:lnSpc>
                <a:spcPct val="80000"/>
              </a:lnSpc>
            </a:pPr>
            <a:r>
              <a:rPr lang="en-US" altLang="en-US" sz="500"/>
              <a:t> </a:t>
            </a:r>
          </a:p>
          <a:p>
            <a:pPr eaLnBrk="1" hangingPunct="1">
              <a:lnSpc>
                <a:spcPct val="80000"/>
              </a:lnSpc>
            </a:pPr>
            <a:r>
              <a:rPr lang="en-US" altLang="en-US" sz="500"/>
              <a:t>States parties to the Budapest Convection can attach any or all of the qualifying elements listed in the second sentence in the provision of Article 2: infringing security measures, special intent to obtain computer data, other dishonest intent that justifies criminal culpability, or the requirement that the offence is committed in relation to a computer system that is connected remotely to another computer system.</a:t>
            </a:r>
          </a:p>
          <a:p>
            <a:pPr eaLnBrk="1" hangingPunct="1">
              <a:lnSpc>
                <a:spcPct val="80000"/>
              </a:lnSpc>
            </a:pPr>
            <a:endParaRPr lang="en-US" altLang="en-US" sz="500"/>
          </a:p>
          <a:p>
            <a:pPr eaLnBrk="1" hangingPunct="1">
              <a:lnSpc>
                <a:spcPct val="80000"/>
              </a:lnSpc>
            </a:pPr>
            <a:r>
              <a:rPr lang="en-US" altLang="en-US" sz="500"/>
              <a:t>Since in the Croatian legal system the intent is not taken into account (beyond the intention to access a system illegally),  the perpetrator has been sentenced despite the lack of „dishonest intent” (all attacked IT systems have been the subject of a penetration test for free). In some member States a lack of dishonest intent would have prevented criminal liability.</a:t>
            </a:r>
            <a:endParaRPr lang="hr-HR" altLang="en-US" sz="500"/>
          </a:p>
          <a:p>
            <a:pPr eaLnBrk="1" hangingPunct="1">
              <a:lnSpc>
                <a:spcPct val="80000"/>
              </a:lnSpc>
            </a:pPr>
            <a:endParaRPr lang="hr-HR" altLang="en-US" sz="500"/>
          </a:p>
          <a:p>
            <a:pPr eaLnBrk="1" hangingPunct="1">
              <a:lnSpc>
                <a:spcPct val="80000"/>
              </a:lnSpc>
            </a:pPr>
            <a:r>
              <a:rPr lang="en-US" altLang="en-US" sz="500"/>
              <a:t>The trainer should know the answer</a:t>
            </a:r>
            <a:r>
              <a:rPr lang="hr-HR" altLang="en-US" sz="500"/>
              <a:t>s on</a:t>
            </a:r>
            <a:r>
              <a:rPr lang="en-US" altLang="en-US" sz="500"/>
              <a:t> the questions according to national law</a:t>
            </a:r>
            <a:r>
              <a:rPr lang="hr-HR" altLang="en-US" sz="500"/>
              <a:t> or </a:t>
            </a:r>
            <a:r>
              <a:rPr lang="en-US" altLang="en-US" sz="500"/>
              <a:t>discuss this question in the light of court practices if not unified.</a:t>
            </a:r>
          </a:p>
          <a:p>
            <a:pPr eaLnBrk="1" hangingPunct="1">
              <a:lnSpc>
                <a:spcPct val="80000"/>
              </a:lnSpc>
            </a:pPr>
            <a:r>
              <a:rPr lang="en-US" altLang="en-US" sz="500"/>
              <a:t> </a:t>
            </a:r>
          </a:p>
          <a:p>
            <a:pPr eaLnBrk="1" hangingPunct="1">
              <a:lnSpc>
                <a:spcPct val="80000"/>
              </a:lnSpc>
            </a:pPr>
            <a:r>
              <a:rPr lang="en-US" altLang="en-US" sz="500"/>
              <a:t> </a:t>
            </a:r>
          </a:p>
        </p:txBody>
      </p:sp>
      <p:sp>
        <p:nvSpPr>
          <p:cNvPr id="270340" name="Slide Number Placeholder 3">
            <a:extLst>
              <a:ext uri="{FF2B5EF4-FFF2-40B4-BE49-F238E27FC236}">
                <a16:creationId xmlns:a16="http://schemas.microsoft.com/office/drawing/2014/main" id="{C2E00B11-44AE-422F-B009-DCFD50A6F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BCCC8-2BF1-42D3-95F6-743E7B688EFC}" type="slidenum">
              <a:rPr lang="en-US" altLang="en-US">
                <a:latin typeface="Calibri" panose="020F0502020204030204" pitchFamily="34" charset="0"/>
              </a:rPr>
              <a:pPr/>
              <a:t>130</a:t>
            </a:fld>
            <a:endParaRPr lang="en-US" altLang="en-US">
              <a:latin typeface="Calibri" panose="020F0502020204030204" pitchFamily="34" charset="0"/>
            </a:endParaRPr>
          </a:p>
        </p:txBody>
      </p:sp>
    </p:spTree>
    <p:extLst>
      <p:ext uri="{BB962C8B-B14F-4D97-AF65-F5344CB8AC3E}">
        <p14:creationId xmlns:p14="http://schemas.microsoft.com/office/powerpoint/2010/main" val="206877511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7320C6-648E-42E4-966B-3D3D6A3C0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28EC4C10-F8A6-4844-B9B7-626240315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hr-HR" altLang="en-US" sz="500" b="1"/>
          </a:p>
          <a:p>
            <a:pPr eaLnBrk="1" hangingPunct="1">
              <a:lnSpc>
                <a:spcPct val="80000"/>
              </a:lnSpc>
            </a:pPr>
            <a:r>
              <a:rPr lang="en-US" altLang="en-US" sz="500"/>
              <a:t>Camille is student at</a:t>
            </a:r>
            <a:r>
              <a:rPr lang="hr-HR" altLang="en-US" sz="500"/>
              <a:t> </a:t>
            </a:r>
            <a:r>
              <a:rPr lang="fr-FR" altLang="en-US" sz="500"/>
              <a:t>a</a:t>
            </a:r>
            <a:r>
              <a:rPr lang="hr-HR" altLang="en-US" sz="500"/>
              <a:t> </a:t>
            </a:r>
            <a:r>
              <a:rPr lang="en-US" altLang="en-US" sz="500"/>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yy Faculty and I am writing a thesis on the security of computer systems and networks and for the purposes of this paper I reveal the weaknesses of computer systems and networks, here you have a security hole, a nice greetings. The latest IT system that she hacked was the information system of the Ministry of Internal Affairs of her country.</a:t>
            </a:r>
            <a:endParaRPr lang="hr-HR" altLang="en-US" sz="500"/>
          </a:p>
          <a:p>
            <a:pPr eaLnBrk="1" hangingPunct="1">
              <a:lnSpc>
                <a:spcPct val="80000"/>
              </a:lnSpc>
            </a:pPr>
            <a:endParaRPr lang="hr-HR" altLang="en-US" sz="500" b="1"/>
          </a:p>
          <a:p>
            <a:pPr eaLnBrk="1" hangingPunct="1">
              <a:lnSpc>
                <a:spcPct val="80000"/>
              </a:lnSpc>
            </a:pPr>
            <a:r>
              <a:rPr lang="en-US" altLang="en-US" sz="500" b="1"/>
              <a:t>Reminder to the trainer:</a:t>
            </a:r>
          </a:p>
          <a:p>
            <a:pPr eaLnBrk="1" hangingPunct="1">
              <a:lnSpc>
                <a:spcPct val="80000"/>
              </a:lnSpc>
            </a:pPr>
            <a:r>
              <a:rPr lang="en-US" altLang="en-US" sz="500"/>
              <a:t>Article 2 – ILLEGAL ACCESS</a:t>
            </a:r>
          </a:p>
          <a:p>
            <a:pPr eaLnBrk="1" hangingPunct="1">
              <a:lnSpc>
                <a:spcPct val="80000"/>
              </a:lnSpc>
            </a:pPr>
            <a:r>
              <a:rPr lang="en-US" altLang="en-US" sz="500"/>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endParaRPr lang="hr-HR" altLang="en-US" sz="500"/>
          </a:p>
          <a:p>
            <a:pPr eaLnBrk="1" hangingPunct="1">
              <a:lnSpc>
                <a:spcPct val="80000"/>
              </a:lnSpc>
            </a:pPr>
            <a:endParaRPr lang="hr-HR" altLang="en-US" sz="500"/>
          </a:p>
          <a:p>
            <a:pPr eaLnBrk="1" hangingPunct="1">
              <a:lnSpc>
                <a:spcPct val="80000"/>
              </a:lnSpc>
            </a:pPr>
            <a:r>
              <a:rPr lang="en-GB" altLang="en-US" sz="500" b="1"/>
              <a:t>Issues </a:t>
            </a:r>
            <a:endParaRPr lang="hr-HR" altLang="en-US" sz="500" b="1"/>
          </a:p>
          <a:p>
            <a:pPr eaLnBrk="1" hangingPunct="1">
              <a:lnSpc>
                <a:spcPct val="80000"/>
              </a:lnSpc>
            </a:pPr>
            <a:endParaRPr lang="hr-HR" altLang="en-US" sz="500" b="1"/>
          </a:p>
          <a:p>
            <a:pPr eaLnBrk="1" hangingPunct="1">
              <a:lnSpc>
                <a:spcPct val="80000"/>
              </a:lnSpc>
            </a:pPr>
            <a:r>
              <a:rPr lang="hr-HR" altLang="en-US" sz="500"/>
              <a:t>- </a:t>
            </a:r>
            <a:r>
              <a:rPr lang="en-US" altLang="en-US" sz="500" i="1"/>
              <a:t>Is this case criminal offence in your country and if yes – which one</a:t>
            </a:r>
            <a:r>
              <a:rPr lang="hr-HR" altLang="en-US" sz="500" i="1"/>
              <a:t>; w</a:t>
            </a:r>
            <a:r>
              <a:rPr lang="en-US" altLang="en-US" sz="500" i="1"/>
              <a:t>hat are the constitutive elements of that offence</a:t>
            </a:r>
            <a:r>
              <a:rPr lang="hr-HR" altLang="en-US" sz="500" i="1"/>
              <a:t>?</a:t>
            </a:r>
            <a:endParaRPr lang="en-US" altLang="en-US" sz="500" b="1" i="1"/>
          </a:p>
          <a:p>
            <a:pPr eaLnBrk="1" hangingPunct="1">
              <a:lnSpc>
                <a:spcPct val="80000"/>
              </a:lnSpc>
            </a:pPr>
            <a:endParaRPr lang="hr-HR" altLang="en-US" sz="500" b="1"/>
          </a:p>
          <a:p>
            <a:pPr eaLnBrk="1" hangingPunct="1">
              <a:lnSpc>
                <a:spcPct val="80000"/>
              </a:lnSpc>
            </a:pPr>
            <a:r>
              <a:rPr lang="en-GB" altLang="en-US" sz="500" b="1"/>
              <a:t>Points for discussion </a:t>
            </a:r>
            <a:endParaRPr lang="en-GB" altLang="en-US" sz="500"/>
          </a:p>
          <a:p>
            <a:pPr eaLnBrk="1" hangingPunct="1">
              <a:lnSpc>
                <a:spcPct val="80000"/>
              </a:lnSpc>
            </a:pPr>
            <a:endParaRPr lang="hr-HR" altLang="en-US" sz="500"/>
          </a:p>
          <a:p>
            <a:pPr eaLnBrk="1" hangingPunct="1">
              <a:lnSpc>
                <a:spcPct val="80000"/>
              </a:lnSpc>
            </a:pPr>
            <a:r>
              <a:rPr lang="en-US" altLang="en-US" sz="500"/>
              <a:t>Illegal access covers the basic offence of dangerous threats to and attacks against the security (i.e. the confidentiality, integrity and availability) of computer systems and data. Such intrusions may give access to confidential data (including passwords, information about the targeted system) and secrets, to the use of the system without payment or even encourage hackers to commit more dangerous forms of computer-related offences, like computer-related fraud or forgery. </a:t>
            </a:r>
          </a:p>
          <a:p>
            <a:pPr eaLnBrk="1" hangingPunct="1">
              <a:lnSpc>
                <a:spcPct val="80000"/>
              </a:lnSpc>
            </a:pPr>
            <a:endParaRPr lang="en-US" altLang="en-US" sz="500"/>
          </a:p>
          <a:p>
            <a:pPr eaLnBrk="1" hangingPunct="1">
              <a:lnSpc>
                <a:spcPct val="80000"/>
              </a:lnSpc>
            </a:pPr>
            <a:r>
              <a:rPr lang="en-US" altLang="en-US" sz="500"/>
              <a:t>ECHR in case Copland vs. UK, 62617/00 decided that the Right to respect for private and family life applies on a electronic data as well.</a:t>
            </a:r>
            <a:endParaRPr lang="hr-HR" altLang="en-US" sz="500"/>
          </a:p>
          <a:p>
            <a:pPr eaLnBrk="1" hangingPunct="1">
              <a:lnSpc>
                <a:spcPct val="80000"/>
              </a:lnSpc>
            </a:pPr>
            <a:endParaRPr lang="hr-HR" altLang="en-US" sz="500"/>
          </a:p>
          <a:p>
            <a:pPr eaLnBrk="1" hangingPunct="1">
              <a:lnSpc>
                <a:spcPct val="80000"/>
              </a:lnSpc>
            </a:pPr>
            <a:r>
              <a:rPr lang="en-US" altLang="en-US" sz="500"/>
              <a:t>In this case the perpetrator has been sentenced, because all the elements of the criminal offence of illegal access have been committed according to national law, namely (Croatia</a:t>
            </a:r>
            <a:r>
              <a:rPr lang="hr-HR" altLang="en-US" sz="500"/>
              <a:t> – </a:t>
            </a:r>
            <a:r>
              <a:rPr lang="en-US" altLang="en-US" sz="500"/>
              <a:t>Municipal Court in Split - settlement):</a:t>
            </a:r>
          </a:p>
          <a:p>
            <a:pPr eaLnBrk="1" hangingPunct="1">
              <a:lnSpc>
                <a:spcPct val="80000"/>
              </a:lnSpc>
              <a:buFontTx/>
              <a:buChar char="-"/>
            </a:pPr>
            <a:r>
              <a:rPr lang="en-US" altLang="en-US" sz="500"/>
              <a:t>unauthorised access </a:t>
            </a:r>
          </a:p>
          <a:p>
            <a:pPr eaLnBrk="1" hangingPunct="1">
              <a:lnSpc>
                <a:spcPct val="80000"/>
              </a:lnSpc>
              <a:buFontTx/>
              <a:buChar char="-"/>
            </a:pPr>
            <a:r>
              <a:rPr lang="en-US" altLang="en-US" sz="500"/>
              <a:t>Intentional access</a:t>
            </a:r>
          </a:p>
          <a:p>
            <a:pPr eaLnBrk="1" hangingPunct="1">
              <a:lnSpc>
                <a:spcPct val="80000"/>
              </a:lnSpc>
            </a:pPr>
            <a:r>
              <a:rPr lang="en-US" altLang="en-US" sz="500"/>
              <a:t>-Perpetrator’s motivation does not constitute an element of the criminal offence (even simple curiosity will be punishable).</a:t>
            </a:r>
          </a:p>
          <a:p>
            <a:pPr eaLnBrk="1" hangingPunct="1">
              <a:lnSpc>
                <a:spcPct val="80000"/>
              </a:lnSpc>
            </a:pPr>
            <a:r>
              <a:rPr lang="en-US" altLang="en-US" sz="500"/>
              <a:t> </a:t>
            </a:r>
          </a:p>
          <a:p>
            <a:pPr eaLnBrk="1" hangingPunct="1">
              <a:lnSpc>
                <a:spcPct val="80000"/>
              </a:lnSpc>
            </a:pPr>
            <a:r>
              <a:rPr lang="en-US" altLang="en-US" sz="500"/>
              <a:t>Regarding to the facts of this case - in some member States we will not talk about Illegal access. </a:t>
            </a:r>
          </a:p>
          <a:p>
            <a:pPr eaLnBrk="1" hangingPunct="1">
              <a:lnSpc>
                <a:spcPct val="80000"/>
              </a:lnSpc>
            </a:pPr>
            <a:r>
              <a:rPr lang="en-US" altLang="en-US" sz="500"/>
              <a:t> </a:t>
            </a:r>
          </a:p>
          <a:p>
            <a:pPr eaLnBrk="1" hangingPunct="1">
              <a:lnSpc>
                <a:spcPct val="80000"/>
              </a:lnSpc>
            </a:pPr>
            <a:r>
              <a:rPr lang="en-US" altLang="en-US" sz="500"/>
              <a:t>States parties to the Budapest Convection can attach any or all of the qualifying elements listed in the second sentence in the provision of Article 2: infringing security measures, special intent to obtain computer data, other dishonest intent that justifies criminal culpability, or the requirement that the offence is committed in relation to a computer system that is connected remotely to another computer system.</a:t>
            </a:r>
          </a:p>
          <a:p>
            <a:pPr eaLnBrk="1" hangingPunct="1">
              <a:lnSpc>
                <a:spcPct val="80000"/>
              </a:lnSpc>
            </a:pPr>
            <a:endParaRPr lang="en-US" altLang="en-US" sz="500"/>
          </a:p>
          <a:p>
            <a:pPr eaLnBrk="1" hangingPunct="1">
              <a:lnSpc>
                <a:spcPct val="80000"/>
              </a:lnSpc>
            </a:pPr>
            <a:r>
              <a:rPr lang="en-US" altLang="en-US" sz="500"/>
              <a:t>Since in the Croatian legal system the intent is not taken into account (beyond the intention to access a system illegally),  the perpetrator has been sentenced despite the lack of „dishonest intent” (all attacked IT systems have been the subject of a penetration test for free). In some member States a lack of dishonest intent would have prevented criminal liability.</a:t>
            </a:r>
            <a:endParaRPr lang="hr-HR" altLang="en-US" sz="500"/>
          </a:p>
          <a:p>
            <a:pPr eaLnBrk="1" hangingPunct="1">
              <a:lnSpc>
                <a:spcPct val="80000"/>
              </a:lnSpc>
            </a:pPr>
            <a:endParaRPr lang="hr-HR" altLang="en-US" sz="500"/>
          </a:p>
          <a:p>
            <a:pPr eaLnBrk="1" hangingPunct="1">
              <a:lnSpc>
                <a:spcPct val="80000"/>
              </a:lnSpc>
            </a:pPr>
            <a:r>
              <a:rPr lang="en-US" altLang="en-US" sz="500"/>
              <a:t>The trainer should know the answer</a:t>
            </a:r>
            <a:r>
              <a:rPr lang="hr-HR" altLang="en-US" sz="500"/>
              <a:t>s on</a:t>
            </a:r>
            <a:r>
              <a:rPr lang="en-US" altLang="en-US" sz="500"/>
              <a:t> the questions according to national law</a:t>
            </a:r>
            <a:r>
              <a:rPr lang="hr-HR" altLang="en-US" sz="500"/>
              <a:t> or </a:t>
            </a:r>
            <a:r>
              <a:rPr lang="en-US" altLang="en-US" sz="500"/>
              <a:t>discuss this question in the light of court practices if not unified.</a:t>
            </a:r>
          </a:p>
          <a:p>
            <a:pPr eaLnBrk="1" hangingPunct="1">
              <a:lnSpc>
                <a:spcPct val="80000"/>
              </a:lnSpc>
            </a:pPr>
            <a:r>
              <a:rPr lang="en-US" altLang="en-US" sz="500"/>
              <a:t> </a:t>
            </a:r>
          </a:p>
          <a:p>
            <a:pPr eaLnBrk="1" hangingPunct="1">
              <a:lnSpc>
                <a:spcPct val="80000"/>
              </a:lnSpc>
            </a:pPr>
            <a:r>
              <a:rPr lang="en-US" altLang="en-US" sz="500"/>
              <a:t> </a:t>
            </a:r>
          </a:p>
        </p:txBody>
      </p:sp>
      <p:sp>
        <p:nvSpPr>
          <p:cNvPr id="270340" name="Slide Number Placeholder 3">
            <a:extLst>
              <a:ext uri="{FF2B5EF4-FFF2-40B4-BE49-F238E27FC236}">
                <a16:creationId xmlns:a16="http://schemas.microsoft.com/office/drawing/2014/main" id="{C2E00B11-44AE-422F-B009-DCFD50A6F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BCCC8-2BF1-42D3-95F6-743E7B688EFC}" type="slidenum">
              <a:rPr lang="en-US" altLang="en-US">
                <a:latin typeface="Calibri" panose="020F0502020204030204" pitchFamily="34" charset="0"/>
              </a:rPr>
              <a:pPr/>
              <a:t>131</a:t>
            </a:fld>
            <a:endParaRPr lang="en-US" altLang="en-US">
              <a:latin typeface="Calibri" panose="020F0502020204030204" pitchFamily="34" charset="0"/>
            </a:endParaRPr>
          </a:p>
        </p:txBody>
      </p:sp>
    </p:spTree>
    <p:extLst>
      <p:ext uri="{BB962C8B-B14F-4D97-AF65-F5344CB8AC3E}">
        <p14:creationId xmlns:p14="http://schemas.microsoft.com/office/powerpoint/2010/main" val="294372554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7320C6-648E-42E4-966B-3D3D6A3C0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28EC4C10-F8A6-4844-B9B7-626240315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hr-HR" altLang="en-US" sz="500" b="1"/>
          </a:p>
          <a:p>
            <a:pPr eaLnBrk="1" hangingPunct="1">
              <a:lnSpc>
                <a:spcPct val="80000"/>
              </a:lnSpc>
            </a:pPr>
            <a:r>
              <a:rPr lang="en-US" altLang="en-US" sz="500"/>
              <a:t>Camille is student at</a:t>
            </a:r>
            <a:r>
              <a:rPr lang="hr-HR" altLang="en-US" sz="500"/>
              <a:t> </a:t>
            </a:r>
            <a:r>
              <a:rPr lang="fr-FR" altLang="en-US" sz="500"/>
              <a:t>a</a:t>
            </a:r>
            <a:r>
              <a:rPr lang="hr-HR" altLang="en-US" sz="500"/>
              <a:t> </a:t>
            </a:r>
            <a:r>
              <a:rPr lang="en-US" altLang="en-US" sz="500"/>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yy Faculty and I am writing a thesis on the security of computer systems and networks and for the purposes of this paper I reveal the weaknesses of computer systems and networks, here you have a security hole, a nice greetings. The latest IT system that she hacked was the information system of the Ministry of Internal Affairs of her country.</a:t>
            </a:r>
            <a:endParaRPr lang="hr-HR" altLang="en-US" sz="500"/>
          </a:p>
          <a:p>
            <a:pPr eaLnBrk="1" hangingPunct="1">
              <a:lnSpc>
                <a:spcPct val="80000"/>
              </a:lnSpc>
            </a:pPr>
            <a:endParaRPr lang="hr-HR" altLang="en-US" sz="500" b="1"/>
          </a:p>
          <a:p>
            <a:pPr eaLnBrk="1" hangingPunct="1">
              <a:lnSpc>
                <a:spcPct val="80000"/>
              </a:lnSpc>
            </a:pPr>
            <a:r>
              <a:rPr lang="en-US" altLang="en-US" sz="500" b="1"/>
              <a:t>Reminder to the trainer:</a:t>
            </a:r>
          </a:p>
          <a:p>
            <a:pPr eaLnBrk="1" hangingPunct="1">
              <a:lnSpc>
                <a:spcPct val="80000"/>
              </a:lnSpc>
            </a:pPr>
            <a:r>
              <a:rPr lang="en-US" altLang="en-US" sz="500"/>
              <a:t>Article 2 – ILLEGAL ACCESS</a:t>
            </a:r>
          </a:p>
          <a:p>
            <a:pPr eaLnBrk="1" hangingPunct="1">
              <a:lnSpc>
                <a:spcPct val="80000"/>
              </a:lnSpc>
            </a:pPr>
            <a:r>
              <a:rPr lang="en-US" altLang="en-US" sz="500"/>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endParaRPr lang="hr-HR" altLang="en-US" sz="500"/>
          </a:p>
          <a:p>
            <a:pPr eaLnBrk="1" hangingPunct="1">
              <a:lnSpc>
                <a:spcPct val="80000"/>
              </a:lnSpc>
            </a:pPr>
            <a:endParaRPr lang="hr-HR" altLang="en-US" sz="500"/>
          </a:p>
          <a:p>
            <a:pPr eaLnBrk="1" hangingPunct="1">
              <a:lnSpc>
                <a:spcPct val="80000"/>
              </a:lnSpc>
            </a:pPr>
            <a:r>
              <a:rPr lang="en-GB" altLang="en-US" sz="500" b="1"/>
              <a:t>Issues </a:t>
            </a:r>
            <a:endParaRPr lang="hr-HR" altLang="en-US" sz="500" b="1"/>
          </a:p>
          <a:p>
            <a:pPr eaLnBrk="1" hangingPunct="1">
              <a:lnSpc>
                <a:spcPct val="80000"/>
              </a:lnSpc>
            </a:pPr>
            <a:endParaRPr lang="hr-HR" altLang="en-US" sz="500" b="1"/>
          </a:p>
          <a:p>
            <a:pPr eaLnBrk="1" hangingPunct="1">
              <a:lnSpc>
                <a:spcPct val="80000"/>
              </a:lnSpc>
            </a:pPr>
            <a:r>
              <a:rPr lang="hr-HR" altLang="en-US" sz="500"/>
              <a:t>- </a:t>
            </a:r>
            <a:r>
              <a:rPr lang="en-US" altLang="en-US" sz="500" i="1"/>
              <a:t>Is this case criminal offence in your country and if yes – which one</a:t>
            </a:r>
            <a:r>
              <a:rPr lang="hr-HR" altLang="en-US" sz="500" i="1"/>
              <a:t>; w</a:t>
            </a:r>
            <a:r>
              <a:rPr lang="en-US" altLang="en-US" sz="500" i="1"/>
              <a:t>hat are the constitutive elements of that offence</a:t>
            </a:r>
            <a:r>
              <a:rPr lang="hr-HR" altLang="en-US" sz="500" i="1"/>
              <a:t>?</a:t>
            </a:r>
            <a:endParaRPr lang="en-US" altLang="en-US" sz="500" b="1" i="1"/>
          </a:p>
          <a:p>
            <a:pPr eaLnBrk="1" hangingPunct="1">
              <a:lnSpc>
                <a:spcPct val="80000"/>
              </a:lnSpc>
            </a:pPr>
            <a:endParaRPr lang="hr-HR" altLang="en-US" sz="500" b="1"/>
          </a:p>
          <a:p>
            <a:pPr eaLnBrk="1" hangingPunct="1">
              <a:lnSpc>
                <a:spcPct val="80000"/>
              </a:lnSpc>
            </a:pPr>
            <a:r>
              <a:rPr lang="en-GB" altLang="en-US" sz="500" b="1"/>
              <a:t>Points for discussion </a:t>
            </a:r>
            <a:endParaRPr lang="en-GB" altLang="en-US" sz="500"/>
          </a:p>
          <a:p>
            <a:pPr eaLnBrk="1" hangingPunct="1">
              <a:lnSpc>
                <a:spcPct val="80000"/>
              </a:lnSpc>
            </a:pPr>
            <a:endParaRPr lang="hr-HR" altLang="en-US" sz="500"/>
          </a:p>
          <a:p>
            <a:pPr eaLnBrk="1" hangingPunct="1">
              <a:lnSpc>
                <a:spcPct val="80000"/>
              </a:lnSpc>
            </a:pPr>
            <a:r>
              <a:rPr lang="en-US" altLang="en-US" sz="500"/>
              <a:t>Illegal access covers the basic offence of dangerous threats to and attacks against the security (i.e. the confidentiality, integrity and availability) of computer systems and data. Such intrusions may give access to confidential data (including passwords, information about the targeted system) and secrets, to the use of the system without payment or even encourage hackers to commit more dangerous forms of computer-related offences, like computer-related fraud or forgery. </a:t>
            </a:r>
          </a:p>
          <a:p>
            <a:pPr eaLnBrk="1" hangingPunct="1">
              <a:lnSpc>
                <a:spcPct val="80000"/>
              </a:lnSpc>
            </a:pPr>
            <a:endParaRPr lang="en-US" altLang="en-US" sz="500"/>
          </a:p>
          <a:p>
            <a:pPr eaLnBrk="1" hangingPunct="1">
              <a:lnSpc>
                <a:spcPct val="80000"/>
              </a:lnSpc>
            </a:pPr>
            <a:r>
              <a:rPr lang="en-US" altLang="en-US" sz="500"/>
              <a:t>ECHR in case Copland vs. UK, 62617/00 decided that the Right to respect for private and family life applies on a electronic data as well.</a:t>
            </a:r>
            <a:endParaRPr lang="hr-HR" altLang="en-US" sz="500"/>
          </a:p>
          <a:p>
            <a:pPr eaLnBrk="1" hangingPunct="1">
              <a:lnSpc>
                <a:spcPct val="80000"/>
              </a:lnSpc>
            </a:pPr>
            <a:endParaRPr lang="hr-HR" altLang="en-US" sz="500"/>
          </a:p>
          <a:p>
            <a:pPr eaLnBrk="1" hangingPunct="1">
              <a:lnSpc>
                <a:spcPct val="80000"/>
              </a:lnSpc>
            </a:pPr>
            <a:r>
              <a:rPr lang="en-US" altLang="en-US" sz="500"/>
              <a:t>In this case the perpetrator has been sentenced, because all the elements of the criminal offence of illegal access have been committed according to national law, namely (Croatia</a:t>
            </a:r>
            <a:r>
              <a:rPr lang="hr-HR" altLang="en-US" sz="500"/>
              <a:t> – </a:t>
            </a:r>
            <a:r>
              <a:rPr lang="en-US" altLang="en-US" sz="500"/>
              <a:t>Municipal Court in Split - settlement):</a:t>
            </a:r>
          </a:p>
          <a:p>
            <a:pPr eaLnBrk="1" hangingPunct="1">
              <a:lnSpc>
                <a:spcPct val="80000"/>
              </a:lnSpc>
              <a:buFontTx/>
              <a:buChar char="-"/>
            </a:pPr>
            <a:r>
              <a:rPr lang="en-US" altLang="en-US" sz="500"/>
              <a:t>unauthorised access </a:t>
            </a:r>
          </a:p>
          <a:p>
            <a:pPr eaLnBrk="1" hangingPunct="1">
              <a:lnSpc>
                <a:spcPct val="80000"/>
              </a:lnSpc>
              <a:buFontTx/>
              <a:buChar char="-"/>
            </a:pPr>
            <a:r>
              <a:rPr lang="en-US" altLang="en-US" sz="500"/>
              <a:t>Intentional access</a:t>
            </a:r>
          </a:p>
          <a:p>
            <a:pPr eaLnBrk="1" hangingPunct="1">
              <a:lnSpc>
                <a:spcPct val="80000"/>
              </a:lnSpc>
            </a:pPr>
            <a:r>
              <a:rPr lang="en-US" altLang="en-US" sz="500"/>
              <a:t>-Perpetrator’s motivation does not constitute an element of the criminal offence (even simple curiosity will be punishable).</a:t>
            </a:r>
          </a:p>
          <a:p>
            <a:pPr eaLnBrk="1" hangingPunct="1">
              <a:lnSpc>
                <a:spcPct val="80000"/>
              </a:lnSpc>
            </a:pPr>
            <a:r>
              <a:rPr lang="en-US" altLang="en-US" sz="500"/>
              <a:t> </a:t>
            </a:r>
          </a:p>
          <a:p>
            <a:pPr eaLnBrk="1" hangingPunct="1">
              <a:lnSpc>
                <a:spcPct val="80000"/>
              </a:lnSpc>
            </a:pPr>
            <a:r>
              <a:rPr lang="en-US" altLang="en-US" sz="500"/>
              <a:t>Regarding to the facts of this case - in some member States we will not talk about Illegal access. </a:t>
            </a:r>
          </a:p>
          <a:p>
            <a:pPr eaLnBrk="1" hangingPunct="1">
              <a:lnSpc>
                <a:spcPct val="80000"/>
              </a:lnSpc>
            </a:pPr>
            <a:r>
              <a:rPr lang="en-US" altLang="en-US" sz="500"/>
              <a:t> </a:t>
            </a:r>
          </a:p>
          <a:p>
            <a:pPr eaLnBrk="1" hangingPunct="1">
              <a:lnSpc>
                <a:spcPct val="80000"/>
              </a:lnSpc>
            </a:pPr>
            <a:r>
              <a:rPr lang="en-US" altLang="en-US" sz="500"/>
              <a:t>States parties to the Budapest Convection can attach any or all of the qualifying elements listed in the second sentence in the provision of Article 2: infringing security measures, special intent to obtain computer data, other dishonest intent that justifies criminal culpability, or the requirement that the offence is committed in relation to a computer system that is connected remotely to another computer system.</a:t>
            </a:r>
          </a:p>
          <a:p>
            <a:pPr eaLnBrk="1" hangingPunct="1">
              <a:lnSpc>
                <a:spcPct val="80000"/>
              </a:lnSpc>
            </a:pPr>
            <a:endParaRPr lang="en-US" altLang="en-US" sz="500"/>
          </a:p>
          <a:p>
            <a:pPr eaLnBrk="1" hangingPunct="1">
              <a:lnSpc>
                <a:spcPct val="80000"/>
              </a:lnSpc>
            </a:pPr>
            <a:r>
              <a:rPr lang="en-US" altLang="en-US" sz="500"/>
              <a:t>Since in the Croatian legal system the intent is not taken into account (beyond the intention to access a system illegally),  the perpetrator has been sentenced despite the lack of „dishonest intent” (all attacked IT systems have been the subject of a penetration test for free). In some member States a lack of dishonest intent would have prevented criminal liability.</a:t>
            </a:r>
            <a:endParaRPr lang="hr-HR" altLang="en-US" sz="500"/>
          </a:p>
          <a:p>
            <a:pPr eaLnBrk="1" hangingPunct="1">
              <a:lnSpc>
                <a:spcPct val="80000"/>
              </a:lnSpc>
            </a:pPr>
            <a:endParaRPr lang="hr-HR" altLang="en-US" sz="500"/>
          </a:p>
          <a:p>
            <a:pPr eaLnBrk="1" hangingPunct="1">
              <a:lnSpc>
                <a:spcPct val="80000"/>
              </a:lnSpc>
            </a:pPr>
            <a:r>
              <a:rPr lang="en-US" altLang="en-US" sz="500"/>
              <a:t>The trainer should know the answer</a:t>
            </a:r>
            <a:r>
              <a:rPr lang="hr-HR" altLang="en-US" sz="500"/>
              <a:t>s on</a:t>
            </a:r>
            <a:r>
              <a:rPr lang="en-US" altLang="en-US" sz="500"/>
              <a:t> the questions according to national law</a:t>
            </a:r>
            <a:r>
              <a:rPr lang="hr-HR" altLang="en-US" sz="500"/>
              <a:t> or </a:t>
            </a:r>
            <a:r>
              <a:rPr lang="en-US" altLang="en-US" sz="500"/>
              <a:t>discuss this question in the light of court practices if not unified.</a:t>
            </a:r>
          </a:p>
          <a:p>
            <a:pPr eaLnBrk="1" hangingPunct="1">
              <a:lnSpc>
                <a:spcPct val="80000"/>
              </a:lnSpc>
            </a:pPr>
            <a:r>
              <a:rPr lang="en-US" altLang="en-US" sz="500"/>
              <a:t> </a:t>
            </a:r>
          </a:p>
          <a:p>
            <a:pPr eaLnBrk="1" hangingPunct="1">
              <a:lnSpc>
                <a:spcPct val="80000"/>
              </a:lnSpc>
            </a:pPr>
            <a:r>
              <a:rPr lang="en-US" altLang="en-US" sz="500"/>
              <a:t> </a:t>
            </a:r>
          </a:p>
        </p:txBody>
      </p:sp>
      <p:sp>
        <p:nvSpPr>
          <p:cNvPr id="270340" name="Slide Number Placeholder 3">
            <a:extLst>
              <a:ext uri="{FF2B5EF4-FFF2-40B4-BE49-F238E27FC236}">
                <a16:creationId xmlns:a16="http://schemas.microsoft.com/office/drawing/2014/main" id="{C2E00B11-44AE-422F-B009-DCFD50A6F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BCCC8-2BF1-42D3-95F6-743E7B688EFC}" type="slidenum">
              <a:rPr lang="en-US" altLang="en-US">
                <a:latin typeface="Calibri" panose="020F0502020204030204" pitchFamily="34" charset="0"/>
              </a:rPr>
              <a:pPr/>
              <a:t>132</a:t>
            </a:fld>
            <a:endParaRPr lang="en-US" altLang="en-US">
              <a:latin typeface="Calibri" panose="020F0502020204030204" pitchFamily="34" charset="0"/>
            </a:endParaRPr>
          </a:p>
        </p:txBody>
      </p:sp>
    </p:spTree>
    <p:extLst>
      <p:ext uri="{BB962C8B-B14F-4D97-AF65-F5344CB8AC3E}">
        <p14:creationId xmlns:p14="http://schemas.microsoft.com/office/powerpoint/2010/main" val="175458701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7320C6-648E-42E4-966B-3D3D6A3C0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28EC4C10-F8A6-4844-B9B7-626240315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hr-HR" altLang="en-US" sz="500" b="1"/>
          </a:p>
          <a:p>
            <a:pPr eaLnBrk="1" hangingPunct="1">
              <a:lnSpc>
                <a:spcPct val="80000"/>
              </a:lnSpc>
            </a:pPr>
            <a:r>
              <a:rPr lang="en-US" altLang="en-US" sz="500"/>
              <a:t>Camille is student at</a:t>
            </a:r>
            <a:r>
              <a:rPr lang="hr-HR" altLang="en-US" sz="500"/>
              <a:t> </a:t>
            </a:r>
            <a:r>
              <a:rPr lang="fr-FR" altLang="en-US" sz="500"/>
              <a:t>a</a:t>
            </a:r>
            <a:r>
              <a:rPr lang="hr-HR" altLang="en-US" sz="500"/>
              <a:t> </a:t>
            </a:r>
            <a:r>
              <a:rPr lang="en-US" altLang="en-US" sz="500"/>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yy Faculty and I am writing a thesis on the security of computer systems and networks and for the purposes of this paper I reveal the weaknesses of computer systems and networks, here you have a security hole, a nice greetings. The latest IT system that she hacked was the information system of the Ministry of Internal Affairs of her country.</a:t>
            </a:r>
            <a:endParaRPr lang="hr-HR" altLang="en-US" sz="500"/>
          </a:p>
          <a:p>
            <a:pPr eaLnBrk="1" hangingPunct="1">
              <a:lnSpc>
                <a:spcPct val="80000"/>
              </a:lnSpc>
            </a:pPr>
            <a:endParaRPr lang="hr-HR" altLang="en-US" sz="500" b="1"/>
          </a:p>
          <a:p>
            <a:pPr eaLnBrk="1" hangingPunct="1">
              <a:lnSpc>
                <a:spcPct val="80000"/>
              </a:lnSpc>
            </a:pPr>
            <a:r>
              <a:rPr lang="en-US" altLang="en-US" sz="500" b="1"/>
              <a:t>Reminder to the trainer:</a:t>
            </a:r>
          </a:p>
          <a:p>
            <a:pPr eaLnBrk="1" hangingPunct="1">
              <a:lnSpc>
                <a:spcPct val="80000"/>
              </a:lnSpc>
            </a:pPr>
            <a:r>
              <a:rPr lang="en-US" altLang="en-US" sz="500"/>
              <a:t>Article 2 – ILLEGAL ACCESS</a:t>
            </a:r>
          </a:p>
          <a:p>
            <a:pPr eaLnBrk="1" hangingPunct="1">
              <a:lnSpc>
                <a:spcPct val="80000"/>
              </a:lnSpc>
            </a:pPr>
            <a:r>
              <a:rPr lang="en-US" altLang="en-US" sz="500"/>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endParaRPr lang="hr-HR" altLang="en-US" sz="500"/>
          </a:p>
          <a:p>
            <a:pPr eaLnBrk="1" hangingPunct="1">
              <a:lnSpc>
                <a:spcPct val="80000"/>
              </a:lnSpc>
            </a:pPr>
            <a:endParaRPr lang="hr-HR" altLang="en-US" sz="500"/>
          </a:p>
          <a:p>
            <a:pPr eaLnBrk="1" hangingPunct="1">
              <a:lnSpc>
                <a:spcPct val="80000"/>
              </a:lnSpc>
            </a:pPr>
            <a:r>
              <a:rPr lang="en-GB" altLang="en-US" sz="500" b="1"/>
              <a:t>Issues </a:t>
            </a:r>
            <a:endParaRPr lang="hr-HR" altLang="en-US" sz="500" b="1"/>
          </a:p>
          <a:p>
            <a:pPr eaLnBrk="1" hangingPunct="1">
              <a:lnSpc>
                <a:spcPct val="80000"/>
              </a:lnSpc>
            </a:pPr>
            <a:endParaRPr lang="hr-HR" altLang="en-US" sz="500" b="1"/>
          </a:p>
          <a:p>
            <a:pPr eaLnBrk="1" hangingPunct="1">
              <a:lnSpc>
                <a:spcPct val="80000"/>
              </a:lnSpc>
            </a:pPr>
            <a:r>
              <a:rPr lang="hr-HR" altLang="en-US" sz="500"/>
              <a:t>- </a:t>
            </a:r>
            <a:r>
              <a:rPr lang="en-US" altLang="en-US" sz="500" i="1"/>
              <a:t>Is this case criminal offence in your country and if yes – which one</a:t>
            </a:r>
            <a:r>
              <a:rPr lang="hr-HR" altLang="en-US" sz="500" i="1"/>
              <a:t>; w</a:t>
            </a:r>
            <a:r>
              <a:rPr lang="en-US" altLang="en-US" sz="500" i="1"/>
              <a:t>hat are the constitutive elements of that offence</a:t>
            </a:r>
            <a:r>
              <a:rPr lang="hr-HR" altLang="en-US" sz="500" i="1"/>
              <a:t>?</a:t>
            </a:r>
            <a:endParaRPr lang="en-US" altLang="en-US" sz="500" b="1" i="1"/>
          </a:p>
          <a:p>
            <a:pPr eaLnBrk="1" hangingPunct="1">
              <a:lnSpc>
                <a:spcPct val="80000"/>
              </a:lnSpc>
            </a:pPr>
            <a:endParaRPr lang="hr-HR" altLang="en-US" sz="500" b="1"/>
          </a:p>
          <a:p>
            <a:pPr eaLnBrk="1" hangingPunct="1">
              <a:lnSpc>
                <a:spcPct val="80000"/>
              </a:lnSpc>
            </a:pPr>
            <a:r>
              <a:rPr lang="en-GB" altLang="en-US" sz="500" b="1"/>
              <a:t>Points for discussion </a:t>
            </a:r>
            <a:endParaRPr lang="en-GB" altLang="en-US" sz="500"/>
          </a:p>
          <a:p>
            <a:pPr eaLnBrk="1" hangingPunct="1">
              <a:lnSpc>
                <a:spcPct val="80000"/>
              </a:lnSpc>
            </a:pPr>
            <a:endParaRPr lang="hr-HR" altLang="en-US" sz="500"/>
          </a:p>
          <a:p>
            <a:pPr eaLnBrk="1" hangingPunct="1">
              <a:lnSpc>
                <a:spcPct val="80000"/>
              </a:lnSpc>
            </a:pPr>
            <a:r>
              <a:rPr lang="en-US" altLang="en-US" sz="500"/>
              <a:t>Illegal access covers the basic offence of dangerous threats to and attacks against the security (i.e. the confidentiality, integrity and availability) of computer systems and data. Such intrusions may give access to confidential data (including passwords, information about the targeted system) and secrets, to the use of the system without payment or even encourage hackers to commit more dangerous forms of computer-related offences, like computer-related fraud or forgery. </a:t>
            </a:r>
          </a:p>
          <a:p>
            <a:pPr eaLnBrk="1" hangingPunct="1">
              <a:lnSpc>
                <a:spcPct val="80000"/>
              </a:lnSpc>
            </a:pPr>
            <a:endParaRPr lang="en-US" altLang="en-US" sz="500"/>
          </a:p>
          <a:p>
            <a:pPr eaLnBrk="1" hangingPunct="1">
              <a:lnSpc>
                <a:spcPct val="80000"/>
              </a:lnSpc>
            </a:pPr>
            <a:r>
              <a:rPr lang="en-US" altLang="en-US" sz="500"/>
              <a:t>ECHR in case Copland vs. UK, 62617/00 decided that the Right to respect for private and family life applies on a electronic data as well.</a:t>
            </a:r>
            <a:endParaRPr lang="hr-HR" altLang="en-US" sz="500"/>
          </a:p>
          <a:p>
            <a:pPr eaLnBrk="1" hangingPunct="1">
              <a:lnSpc>
                <a:spcPct val="80000"/>
              </a:lnSpc>
            </a:pPr>
            <a:endParaRPr lang="hr-HR" altLang="en-US" sz="500"/>
          </a:p>
          <a:p>
            <a:pPr eaLnBrk="1" hangingPunct="1">
              <a:lnSpc>
                <a:spcPct val="80000"/>
              </a:lnSpc>
            </a:pPr>
            <a:r>
              <a:rPr lang="en-US" altLang="en-US" sz="500"/>
              <a:t>In this case the perpetrator has been sentenced, because all the elements of the criminal offence of illegal access have been committed according to national law, namely (Croatia</a:t>
            </a:r>
            <a:r>
              <a:rPr lang="hr-HR" altLang="en-US" sz="500"/>
              <a:t> – </a:t>
            </a:r>
            <a:r>
              <a:rPr lang="en-US" altLang="en-US" sz="500"/>
              <a:t>Municipal Court in Split - settlement):</a:t>
            </a:r>
          </a:p>
          <a:p>
            <a:pPr eaLnBrk="1" hangingPunct="1">
              <a:lnSpc>
                <a:spcPct val="80000"/>
              </a:lnSpc>
              <a:buFontTx/>
              <a:buChar char="-"/>
            </a:pPr>
            <a:r>
              <a:rPr lang="en-US" altLang="en-US" sz="500"/>
              <a:t>unauthorised access </a:t>
            </a:r>
          </a:p>
          <a:p>
            <a:pPr eaLnBrk="1" hangingPunct="1">
              <a:lnSpc>
                <a:spcPct val="80000"/>
              </a:lnSpc>
              <a:buFontTx/>
              <a:buChar char="-"/>
            </a:pPr>
            <a:r>
              <a:rPr lang="en-US" altLang="en-US" sz="500"/>
              <a:t>Intentional access</a:t>
            </a:r>
          </a:p>
          <a:p>
            <a:pPr eaLnBrk="1" hangingPunct="1">
              <a:lnSpc>
                <a:spcPct val="80000"/>
              </a:lnSpc>
            </a:pPr>
            <a:r>
              <a:rPr lang="en-US" altLang="en-US" sz="500"/>
              <a:t>-Perpetrator’s motivation does not constitute an element of the criminal offence (even simple curiosity will be punishable).</a:t>
            </a:r>
          </a:p>
          <a:p>
            <a:pPr eaLnBrk="1" hangingPunct="1">
              <a:lnSpc>
                <a:spcPct val="80000"/>
              </a:lnSpc>
            </a:pPr>
            <a:r>
              <a:rPr lang="en-US" altLang="en-US" sz="500"/>
              <a:t> </a:t>
            </a:r>
          </a:p>
          <a:p>
            <a:pPr eaLnBrk="1" hangingPunct="1">
              <a:lnSpc>
                <a:spcPct val="80000"/>
              </a:lnSpc>
            </a:pPr>
            <a:r>
              <a:rPr lang="en-US" altLang="en-US" sz="500"/>
              <a:t>Regarding to the facts of this case - in some member States we will not talk about Illegal access. </a:t>
            </a:r>
          </a:p>
          <a:p>
            <a:pPr eaLnBrk="1" hangingPunct="1">
              <a:lnSpc>
                <a:spcPct val="80000"/>
              </a:lnSpc>
            </a:pPr>
            <a:r>
              <a:rPr lang="en-US" altLang="en-US" sz="500"/>
              <a:t> </a:t>
            </a:r>
          </a:p>
          <a:p>
            <a:pPr eaLnBrk="1" hangingPunct="1">
              <a:lnSpc>
                <a:spcPct val="80000"/>
              </a:lnSpc>
            </a:pPr>
            <a:r>
              <a:rPr lang="en-US" altLang="en-US" sz="500"/>
              <a:t>States parties to the Budapest Convection can attach any or all of the qualifying elements listed in the second sentence in the provision of Article 2: infringing security measures, special intent to obtain computer data, other dishonest intent that justifies criminal culpability, or the requirement that the offence is committed in relation to a computer system that is connected remotely to another computer system.</a:t>
            </a:r>
          </a:p>
          <a:p>
            <a:pPr eaLnBrk="1" hangingPunct="1">
              <a:lnSpc>
                <a:spcPct val="80000"/>
              </a:lnSpc>
            </a:pPr>
            <a:endParaRPr lang="en-US" altLang="en-US" sz="500"/>
          </a:p>
          <a:p>
            <a:pPr eaLnBrk="1" hangingPunct="1">
              <a:lnSpc>
                <a:spcPct val="80000"/>
              </a:lnSpc>
            </a:pPr>
            <a:r>
              <a:rPr lang="en-US" altLang="en-US" sz="500"/>
              <a:t>Since in the Croatian legal system the intent is not taken into account (beyond the intention to access a system illegally),  the perpetrator has been sentenced despite the lack of „dishonest intent” (all attacked IT systems have been the subject of a penetration test for free). In some member States a lack of dishonest intent would have prevented criminal liability.</a:t>
            </a:r>
            <a:endParaRPr lang="hr-HR" altLang="en-US" sz="500"/>
          </a:p>
          <a:p>
            <a:pPr eaLnBrk="1" hangingPunct="1">
              <a:lnSpc>
                <a:spcPct val="80000"/>
              </a:lnSpc>
            </a:pPr>
            <a:endParaRPr lang="hr-HR" altLang="en-US" sz="500"/>
          </a:p>
          <a:p>
            <a:pPr eaLnBrk="1" hangingPunct="1">
              <a:lnSpc>
                <a:spcPct val="80000"/>
              </a:lnSpc>
            </a:pPr>
            <a:r>
              <a:rPr lang="en-US" altLang="en-US" sz="500"/>
              <a:t>The trainer should know the answer</a:t>
            </a:r>
            <a:r>
              <a:rPr lang="hr-HR" altLang="en-US" sz="500"/>
              <a:t>s on</a:t>
            </a:r>
            <a:r>
              <a:rPr lang="en-US" altLang="en-US" sz="500"/>
              <a:t> the questions according to national law</a:t>
            </a:r>
            <a:r>
              <a:rPr lang="hr-HR" altLang="en-US" sz="500"/>
              <a:t> or </a:t>
            </a:r>
            <a:r>
              <a:rPr lang="en-US" altLang="en-US" sz="500"/>
              <a:t>discuss this question in the light of court practices if not unified.</a:t>
            </a:r>
          </a:p>
          <a:p>
            <a:pPr eaLnBrk="1" hangingPunct="1">
              <a:lnSpc>
                <a:spcPct val="80000"/>
              </a:lnSpc>
            </a:pPr>
            <a:r>
              <a:rPr lang="en-US" altLang="en-US" sz="500"/>
              <a:t> </a:t>
            </a:r>
          </a:p>
          <a:p>
            <a:pPr eaLnBrk="1" hangingPunct="1">
              <a:lnSpc>
                <a:spcPct val="80000"/>
              </a:lnSpc>
            </a:pPr>
            <a:r>
              <a:rPr lang="en-US" altLang="en-US" sz="500"/>
              <a:t> </a:t>
            </a:r>
          </a:p>
        </p:txBody>
      </p:sp>
      <p:sp>
        <p:nvSpPr>
          <p:cNvPr id="270340" name="Slide Number Placeholder 3">
            <a:extLst>
              <a:ext uri="{FF2B5EF4-FFF2-40B4-BE49-F238E27FC236}">
                <a16:creationId xmlns:a16="http://schemas.microsoft.com/office/drawing/2014/main" id="{C2E00B11-44AE-422F-B009-DCFD50A6F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BCCC8-2BF1-42D3-95F6-743E7B688EFC}" type="slidenum">
              <a:rPr lang="en-US" altLang="en-US">
                <a:latin typeface="Calibri" panose="020F0502020204030204" pitchFamily="34" charset="0"/>
              </a:rPr>
              <a:pPr/>
              <a:t>133</a:t>
            </a:fld>
            <a:endParaRPr lang="en-US" altLang="en-US">
              <a:latin typeface="Calibri" panose="020F0502020204030204" pitchFamily="34" charset="0"/>
            </a:endParaRPr>
          </a:p>
        </p:txBody>
      </p:sp>
    </p:spTree>
    <p:extLst>
      <p:ext uri="{BB962C8B-B14F-4D97-AF65-F5344CB8AC3E}">
        <p14:creationId xmlns:p14="http://schemas.microsoft.com/office/powerpoint/2010/main" val="367814221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7320C6-648E-42E4-966B-3D3D6A3C0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28EC4C10-F8A6-4844-B9B7-626240315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hr-HR" altLang="en-US" sz="500" b="1"/>
          </a:p>
          <a:p>
            <a:pPr eaLnBrk="1" hangingPunct="1">
              <a:lnSpc>
                <a:spcPct val="80000"/>
              </a:lnSpc>
            </a:pPr>
            <a:r>
              <a:rPr lang="en-US" altLang="en-US" sz="500"/>
              <a:t>Camille is student at</a:t>
            </a:r>
            <a:r>
              <a:rPr lang="hr-HR" altLang="en-US" sz="500"/>
              <a:t> </a:t>
            </a:r>
            <a:r>
              <a:rPr lang="fr-FR" altLang="en-US" sz="500"/>
              <a:t>a</a:t>
            </a:r>
            <a:r>
              <a:rPr lang="hr-HR" altLang="en-US" sz="500"/>
              <a:t> </a:t>
            </a:r>
            <a:r>
              <a:rPr lang="en-US" altLang="en-US" sz="500"/>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yy Faculty and I am writing a thesis on the security of computer systems and networks and for the purposes of this paper I reveal the weaknesses of computer systems and networks, here you have a security hole, a nice greetings. The latest IT system that she hacked was the information system of the Ministry of Internal Affairs of her country.</a:t>
            </a:r>
            <a:endParaRPr lang="hr-HR" altLang="en-US" sz="500"/>
          </a:p>
          <a:p>
            <a:pPr eaLnBrk="1" hangingPunct="1">
              <a:lnSpc>
                <a:spcPct val="80000"/>
              </a:lnSpc>
            </a:pPr>
            <a:endParaRPr lang="hr-HR" altLang="en-US" sz="500" b="1"/>
          </a:p>
          <a:p>
            <a:pPr eaLnBrk="1" hangingPunct="1">
              <a:lnSpc>
                <a:spcPct val="80000"/>
              </a:lnSpc>
            </a:pPr>
            <a:r>
              <a:rPr lang="en-US" altLang="en-US" sz="500" b="1"/>
              <a:t>Reminder to the trainer:</a:t>
            </a:r>
          </a:p>
          <a:p>
            <a:pPr eaLnBrk="1" hangingPunct="1">
              <a:lnSpc>
                <a:spcPct val="80000"/>
              </a:lnSpc>
            </a:pPr>
            <a:r>
              <a:rPr lang="en-US" altLang="en-US" sz="500"/>
              <a:t>Article 2 – ILLEGAL ACCESS</a:t>
            </a:r>
          </a:p>
          <a:p>
            <a:pPr eaLnBrk="1" hangingPunct="1">
              <a:lnSpc>
                <a:spcPct val="80000"/>
              </a:lnSpc>
            </a:pPr>
            <a:r>
              <a:rPr lang="en-US" altLang="en-US" sz="500"/>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endParaRPr lang="hr-HR" altLang="en-US" sz="500"/>
          </a:p>
          <a:p>
            <a:pPr eaLnBrk="1" hangingPunct="1">
              <a:lnSpc>
                <a:spcPct val="80000"/>
              </a:lnSpc>
            </a:pPr>
            <a:endParaRPr lang="hr-HR" altLang="en-US" sz="500"/>
          </a:p>
          <a:p>
            <a:pPr eaLnBrk="1" hangingPunct="1">
              <a:lnSpc>
                <a:spcPct val="80000"/>
              </a:lnSpc>
            </a:pPr>
            <a:r>
              <a:rPr lang="en-GB" altLang="en-US" sz="500" b="1"/>
              <a:t>Issues </a:t>
            </a:r>
            <a:endParaRPr lang="hr-HR" altLang="en-US" sz="500" b="1"/>
          </a:p>
          <a:p>
            <a:pPr eaLnBrk="1" hangingPunct="1">
              <a:lnSpc>
                <a:spcPct val="80000"/>
              </a:lnSpc>
            </a:pPr>
            <a:endParaRPr lang="hr-HR" altLang="en-US" sz="500" b="1"/>
          </a:p>
          <a:p>
            <a:pPr eaLnBrk="1" hangingPunct="1">
              <a:lnSpc>
                <a:spcPct val="80000"/>
              </a:lnSpc>
            </a:pPr>
            <a:r>
              <a:rPr lang="hr-HR" altLang="en-US" sz="500"/>
              <a:t>- </a:t>
            </a:r>
            <a:r>
              <a:rPr lang="en-US" altLang="en-US" sz="500" i="1"/>
              <a:t>Is this case criminal offence in your country and if yes – which one</a:t>
            </a:r>
            <a:r>
              <a:rPr lang="hr-HR" altLang="en-US" sz="500" i="1"/>
              <a:t>; w</a:t>
            </a:r>
            <a:r>
              <a:rPr lang="en-US" altLang="en-US" sz="500" i="1"/>
              <a:t>hat are the constitutive elements of that offence</a:t>
            </a:r>
            <a:r>
              <a:rPr lang="hr-HR" altLang="en-US" sz="500" i="1"/>
              <a:t>?</a:t>
            </a:r>
            <a:endParaRPr lang="en-US" altLang="en-US" sz="500" b="1" i="1"/>
          </a:p>
          <a:p>
            <a:pPr eaLnBrk="1" hangingPunct="1">
              <a:lnSpc>
                <a:spcPct val="80000"/>
              </a:lnSpc>
            </a:pPr>
            <a:endParaRPr lang="hr-HR" altLang="en-US" sz="500" b="1"/>
          </a:p>
          <a:p>
            <a:pPr eaLnBrk="1" hangingPunct="1">
              <a:lnSpc>
                <a:spcPct val="80000"/>
              </a:lnSpc>
            </a:pPr>
            <a:r>
              <a:rPr lang="en-GB" altLang="en-US" sz="500" b="1"/>
              <a:t>Points for discussion </a:t>
            </a:r>
            <a:endParaRPr lang="en-GB" altLang="en-US" sz="500"/>
          </a:p>
          <a:p>
            <a:pPr eaLnBrk="1" hangingPunct="1">
              <a:lnSpc>
                <a:spcPct val="80000"/>
              </a:lnSpc>
            </a:pPr>
            <a:endParaRPr lang="hr-HR" altLang="en-US" sz="500"/>
          </a:p>
          <a:p>
            <a:pPr eaLnBrk="1" hangingPunct="1">
              <a:lnSpc>
                <a:spcPct val="80000"/>
              </a:lnSpc>
            </a:pPr>
            <a:r>
              <a:rPr lang="en-US" altLang="en-US" sz="500"/>
              <a:t>Illegal access covers the basic offence of dangerous threats to and attacks against the security (i.e. the confidentiality, integrity and availability) of computer systems and data. Such intrusions may give access to confidential data (including passwords, information about the targeted system) and secrets, to the use of the system without payment or even encourage hackers to commit more dangerous forms of computer-related offences, like computer-related fraud or forgery. </a:t>
            </a:r>
          </a:p>
          <a:p>
            <a:pPr eaLnBrk="1" hangingPunct="1">
              <a:lnSpc>
                <a:spcPct val="80000"/>
              </a:lnSpc>
            </a:pPr>
            <a:endParaRPr lang="en-US" altLang="en-US" sz="500"/>
          </a:p>
          <a:p>
            <a:pPr eaLnBrk="1" hangingPunct="1">
              <a:lnSpc>
                <a:spcPct val="80000"/>
              </a:lnSpc>
            </a:pPr>
            <a:r>
              <a:rPr lang="en-US" altLang="en-US" sz="500"/>
              <a:t>ECHR in case Copland vs. UK, 62617/00 decided that the Right to respect for private and family life applies on a electronic data as well.</a:t>
            </a:r>
            <a:endParaRPr lang="hr-HR" altLang="en-US" sz="500"/>
          </a:p>
          <a:p>
            <a:pPr eaLnBrk="1" hangingPunct="1">
              <a:lnSpc>
                <a:spcPct val="80000"/>
              </a:lnSpc>
            </a:pPr>
            <a:endParaRPr lang="hr-HR" altLang="en-US" sz="500"/>
          </a:p>
          <a:p>
            <a:pPr eaLnBrk="1" hangingPunct="1">
              <a:lnSpc>
                <a:spcPct val="80000"/>
              </a:lnSpc>
            </a:pPr>
            <a:r>
              <a:rPr lang="en-US" altLang="en-US" sz="500"/>
              <a:t>In this case the perpetrator has been sentenced, because all the elements of the criminal offence of illegal access have been committed according to national law, namely (Croatia</a:t>
            </a:r>
            <a:r>
              <a:rPr lang="hr-HR" altLang="en-US" sz="500"/>
              <a:t> – </a:t>
            </a:r>
            <a:r>
              <a:rPr lang="en-US" altLang="en-US" sz="500"/>
              <a:t>Municipal Court in Split - settlement):</a:t>
            </a:r>
          </a:p>
          <a:p>
            <a:pPr eaLnBrk="1" hangingPunct="1">
              <a:lnSpc>
                <a:spcPct val="80000"/>
              </a:lnSpc>
              <a:buFontTx/>
              <a:buChar char="-"/>
            </a:pPr>
            <a:r>
              <a:rPr lang="en-US" altLang="en-US" sz="500"/>
              <a:t>unauthorised access </a:t>
            </a:r>
          </a:p>
          <a:p>
            <a:pPr eaLnBrk="1" hangingPunct="1">
              <a:lnSpc>
                <a:spcPct val="80000"/>
              </a:lnSpc>
              <a:buFontTx/>
              <a:buChar char="-"/>
            </a:pPr>
            <a:r>
              <a:rPr lang="en-US" altLang="en-US" sz="500"/>
              <a:t>Intentional access</a:t>
            </a:r>
          </a:p>
          <a:p>
            <a:pPr eaLnBrk="1" hangingPunct="1">
              <a:lnSpc>
                <a:spcPct val="80000"/>
              </a:lnSpc>
            </a:pPr>
            <a:r>
              <a:rPr lang="en-US" altLang="en-US" sz="500"/>
              <a:t>-Perpetrator’s motivation does not constitute an element of the criminal offence (even simple curiosity will be punishable).</a:t>
            </a:r>
          </a:p>
          <a:p>
            <a:pPr eaLnBrk="1" hangingPunct="1">
              <a:lnSpc>
                <a:spcPct val="80000"/>
              </a:lnSpc>
            </a:pPr>
            <a:r>
              <a:rPr lang="en-US" altLang="en-US" sz="500"/>
              <a:t> </a:t>
            </a:r>
          </a:p>
          <a:p>
            <a:pPr eaLnBrk="1" hangingPunct="1">
              <a:lnSpc>
                <a:spcPct val="80000"/>
              </a:lnSpc>
            </a:pPr>
            <a:r>
              <a:rPr lang="en-US" altLang="en-US" sz="500"/>
              <a:t>Regarding to the facts of this case - in some member States we will not talk about Illegal access. </a:t>
            </a:r>
          </a:p>
          <a:p>
            <a:pPr eaLnBrk="1" hangingPunct="1">
              <a:lnSpc>
                <a:spcPct val="80000"/>
              </a:lnSpc>
            </a:pPr>
            <a:r>
              <a:rPr lang="en-US" altLang="en-US" sz="500"/>
              <a:t> </a:t>
            </a:r>
          </a:p>
          <a:p>
            <a:pPr eaLnBrk="1" hangingPunct="1">
              <a:lnSpc>
                <a:spcPct val="80000"/>
              </a:lnSpc>
            </a:pPr>
            <a:r>
              <a:rPr lang="en-US" altLang="en-US" sz="500"/>
              <a:t>States parties to the Budapest Convection can attach any or all of the qualifying elements listed in the second sentence in the provision of Article 2: infringing security measures, special intent to obtain computer data, other dishonest intent that justifies criminal culpability, or the requirement that the offence is committed in relation to a computer system that is connected remotely to another computer system.</a:t>
            </a:r>
          </a:p>
          <a:p>
            <a:pPr eaLnBrk="1" hangingPunct="1">
              <a:lnSpc>
                <a:spcPct val="80000"/>
              </a:lnSpc>
            </a:pPr>
            <a:endParaRPr lang="en-US" altLang="en-US" sz="500"/>
          </a:p>
          <a:p>
            <a:pPr eaLnBrk="1" hangingPunct="1">
              <a:lnSpc>
                <a:spcPct val="80000"/>
              </a:lnSpc>
            </a:pPr>
            <a:r>
              <a:rPr lang="en-US" altLang="en-US" sz="500"/>
              <a:t>Since in the Croatian legal system the intent is not taken into account (beyond the intention to access a system illegally),  the perpetrator has been sentenced despite the lack of „dishonest intent” (all attacked IT systems have been the subject of a penetration test for free). In some member States a lack of dishonest intent would have prevented criminal liability.</a:t>
            </a:r>
            <a:endParaRPr lang="hr-HR" altLang="en-US" sz="500"/>
          </a:p>
          <a:p>
            <a:pPr eaLnBrk="1" hangingPunct="1">
              <a:lnSpc>
                <a:spcPct val="80000"/>
              </a:lnSpc>
            </a:pPr>
            <a:endParaRPr lang="hr-HR" altLang="en-US" sz="500"/>
          </a:p>
          <a:p>
            <a:pPr eaLnBrk="1" hangingPunct="1">
              <a:lnSpc>
                <a:spcPct val="80000"/>
              </a:lnSpc>
            </a:pPr>
            <a:r>
              <a:rPr lang="en-US" altLang="en-US" sz="500"/>
              <a:t>The trainer should know the answer</a:t>
            </a:r>
            <a:r>
              <a:rPr lang="hr-HR" altLang="en-US" sz="500"/>
              <a:t>s on</a:t>
            </a:r>
            <a:r>
              <a:rPr lang="en-US" altLang="en-US" sz="500"/>
              <a:t> the questions according to national law</a:t>
            </a:r>
            <a:r>
              <a:rPr lang="hr-HR" altLang="en-US" sz="500"/>
              <a:t> or </a:t>
            </a:r>
            <a:r>
              <a:rPr lang="en-US" altLang="en-US" sz="500"/>
              <a:t>discuss this question in the light of court practices if not unified.</a:t>
            </a:r>
          </a:p>
          <a:p>
            <a:pPr eaLnBrk="1" hangingPunct="1">
              <a:lnSpc>
                <a:spcPct val="80000"/>
              </a:lnSpc>
            </a:pPr>
            <a:r>
              <a:rPr lang="en-US" altLang="en-US" sz="500"/>
              <a:t> </a:t>
            </a:r>
          </a:p>
          <a:p>
            <a:pPr eaLnBrk="1" hangingPunct="1">
              <a:lnSpc>
                <a:spcPct val="80000"/>
              </a:lnSpc>
            </a:pPr>
            <a:r>
              <a:rPr lang="en-US" altLang="en-US" sz="500"/>
              <a:t> </a:t>
            </a:r>
          </a:p>
        </p:txBody>
      </p:sp>
      <p:sp>
        <p:nvSpPr>
          <p:cNvPr id="270340" name="Slide Number Placeholder 3">
            <a:extLst>
              <a:ext uri="{FF2B5EF4-FFF2-40B4-BE49-F238E27FC236}">
                <a16:creationId xmlns:a16="http://schemas.microsoft.com/office/drawing/2014/main" id="{C2E00B11-44AE-422F-B009-DCFD50A6F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BCCC8-2BF1-42D3-95F6-743E7B688EFC}" type="slidenum">
              <a:rPr lang="en-US" altLang="en-US">
                <a:latin typeface="Calibri" panose="020F0502020204030204" pitchFamily="34" charset="0"/>
              </a:rPr>
              <a:pPr/>
              <a:t>134</a:t>
            </a:fld>
            <a:endParaRPr lang="en-US" altLang="en-US">
              <a:latin typeface="Calibri" panose="020F0502020204030204" pitchFamily="34" charset="0"/>
            </a:endParaRPr>
          </a:p>
        </p:txBody>
      </p:sp>
    </p:spTree>
    <p:extLst>
      <p:ext uri="{BB962C8B-B14F-4D97-AF65-F5344CB8AC3E}">
        <p14:creationId xmlns:p14="http://schemas.microsoft.com/office/powerpoint/2010/main" val="364735025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7320C6-648E-42E4-966B-3D3D6A3C0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28EC4C10-F8A6-4844-B9B7-626240315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hr-HR" altLang="en-US" sz="500" b="1"/>
          </a:p>
          <a:p>
            <a:pPr eaLnBrk="1" hangingPunct="1">
              <a:lnSpc>
                <a:spcPct val="80000"/>
              </a:lnSpc>
            </a:pPr>
            <a:r>
              <a:rPr lang="en-US" altLang="en-US" sz="500"/>
              <a:t>Camille is student at</a:t>
            </a:r>
            <a:r>
              <a:rPr lang="hr-HR" altLang="en-US" sz="500"/>
              <a:t> </a:t>
            </a:r>
            <a:r>
              <a:rPr lang="fr-FR" altLang="en-US" sz="500"/>
              <a:t>a</a:t>
            </a:r>
            <a:r>
              <a:rPr lang="hr-HR" altLang="en-US" sz="500"/>
              <a:t> </a:t>
            </a:r>
            <a:r>
              <a:rPr lang="en-US" altLang="en-US" sz="500"/>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yy Faculty and I am writing a thesis on the security of computer systems and networks and for the purposes of this paper I reveal the weaknesses of computer systems and networks, here you have a security hole, a nice greetings. The latest IT system that she hacked was the information system of the Ministry of Internal Affairs of her country.</a:t>
            </a:r>
            <a:endParaRPr lang="hr-HR" altLang="en-US" sz="500"/>
          </a:p>
          <a:p>
            <a:pPr eaLnBrk="1" hangingPunct="1">
              <a:lnSpc>
                <a:spcPct val="80000"/>
              </a:lnSpc>
            </a:pPr>
            <a:endParaRPr lang="hr-HR" altLang="en-US" sz="500" b="1"/>
          </a:p>
          <a:p>
            <a:pPr eaLnBrk="1" hangingPunct="1">
              <a:lnSpc>
                <a:spcPct val="80000"/>
              </a:lnSpc>
            </a:pPr>
            <a:r>
              <a:rPr lang="en-US" altLang="en-US" sz="500" b="1"/>
              <a:t>Reminder to the trainer:</a:t>
            </a:r>
          </a:p>
          <a:p>
            <a:pPr eaLnBrk="1" hangingPunct="1">
              <a:lnSpc>
                <a:spcPct val="80000"/>
              </a:lnSpc>
            </a:pPr>
            <a:r>
              <a:rPr lang="en-US" altLang="en-US" sz="500"/>
              <a:t>Article 2 – ILLEGAL ACCESS</a:t>
            </a:r>
          </a:p>
          <a:p>
            <a:pPr eaLnBrk="1" hangingPunct="1">
              <a:lnSpc>
                <a:spcPct val="80000"/>
              </a:lnSpc>
            </a:pPr>
            <a:r>
              <a:rPr lang="en-US" altLang="en-US" sz="500"/>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endParaRPr lang="hr-HR" altLang="en-US" sz="500"/>
          </a:p>
          <a:p>
            <a:pPr eaLnBrk="1" hangingPunct="1">
              <a:lnSpc>
                <a:spcPct val="80000"/>
              </a:lnSpc>
            </a:pPr>
            <a:endParaRPr lang="hr-HR" altLang="en-US" sz="500"/>
          </a:p>
          <a:p>
            <a:pPr eaLnBrk="1" hangingPunct="1">
              <a:lnSpc>
                <a:spcPct val="80000"/>
              </a:lnSpc>
            </a:pPr>
            <a:r>
              <a:rPr lang="en-GB" altLang="en-US" sz="500" b="1"/>
              <a:t>Issues </a:t>
            </a:r>
            <a:endParaRPr lang="hr-HR" altLang="en-US" sz="500" b="1"/>
          </a:p>
          <a:p>
            <a:pPr eaLnBrk="1" hangingPunct="1">
              <a:lnSpc>
                <a:spcPct val="80000"/>
              </a:lnSpc>
            </a:pPr>
            <a:endParaRPr lang="hr-HR" altLang="en-US" sz="500" b="1"/>
          </a:p>
          <a:p>
            <a:pPr eaLnBrk="1" hangingPunct="1">
              <a:lnSpc>
                <a:spcPct val="80000"/>
              </a:lnSpc>
            </a:pPr>
            <a:r>
              <a:rPr lang="hr-HR" altLang="en-US" sz="500"/>
              <a:t>- </a:t>
            </a:r>
            <a:r>
              <a:rPr lang="en-US" altLang="en-US" sz="500" i="1"/>
              <a:t>Is this case criminal offence in your country and if yes – which one</a:t>
            </a:r>
            <a:r>
              <a:rPr lang="hr-HR" altLang="en-US" sz="500" i="1"/>
              <a:t>; w</a:t>
            </a:r>
            <a:r>
              <a:rPr lang="en-US" altLang="en-US" sz="500" i="1"/>
              <a:t>hat are the constitutive elements of that offence</a:t>
            </a:r>
            <a:r>
              <a:rPr lang="hr-HR" altLang="en-US" sz="500" i="1"/>
              <a:t>?</a:t>
            </a:r>
            <a:endParaRPr lang="en-US" altLang="en-US" sz="500" b="1" i="1"/>
          </a:p>
          <a:p>
            <a:pPr eaLnBrk="1" hangingPunct="1">
              <a:lnSpc>
                <a:spcPct val="80000"/>
              </a:lnSpc>
            </a:pPr>
            <a:endParaRPr lang="hr-HR" altLang="en-US" sz="500" b="1"/>
          </a:p>
          <a:p>
            <a:pPr eaLnBrk="1" hangingPunct="1">
              <a:lnSpc>
                <a:spcPct val="80000"/>
              </a:lnSpc>
            </a:pPr>
            <a:r>
              <a:rPr lang="en-GB" altLang="en-US" sz="500" b="1"/>
              <a:t>Points for discussion </a:t>
            </a:r>
            <a:endParaRPr lang="en-GB" altLang="en-US" sz="500"/>
          </a:p>
          <a:p>
            <a:pPr eaLnBrk="1" hangingPunct="1">
              <a:lnSpc>
                <a:spcPct val="80000"/>
              </a:lnSpc>
            </a:pPr>
            <a:endParaRPr lang="hr-HR" altLang="en-US" sz="500"/>
          </a:p>
          <a:p>
            <a:pPr eaLnBrk="1" hangingPunct="1">
              <a:lnSpc>
                <a:spcPct val="80000"/>
              </a:lnSpc>
            </a:pPr>
            <a:r>
              <a:rPr lang="en-US" altLang="en-US" sz="500"/>
              <a:t>Illegal access covers the basic offence of dangerous threats to and attacks against the security (i.e. the confidentiality, integrity and availability) of computer systems and data. Such intrusions may give access to confidential data (including passwords, information about the targeted system) and secrets, to the use of the system without payment or even encourage hackers to commit more dangerous forms of computer-related offences, like computer-related fraud or forgery. </a:t>
            </a:r>
          </a:p>
          <a:p>
            <a:pPr eaLnBrk="1" hangingPunct="1">
              <a:lnSpc>
                <a:spcPct val="80000"/>
              </a:lnSpc>
            </a:pPr>
            <a:endParaRPr lang="en-US" altLang="en-US" sz="500"/>
          </a:p>
          <a:p>
            <a:pPr eaLnBrk="1" hangingPunct="1">
              <a:lnSpc>
                <a:spcPct val="80000"/>
              </a:lnSpc>
            </a:pPr>
            <a:r>
              <a:rPr lang="en-US" altLang="en-US" sz="500"/>
              <a:t>ECHR in case Copland vs. UK, 62617/00 decided that the Right to respect for private and family life applies on a electronic data as well.</a:t>
            </a:r>
            <a:endParaRPr lang="hr-HR" altLang="en-US" sz="500"/>
          </a:p>
          <a:p>
            <a:pPr eaLnBrk="1" hangingPunct="1">
              <a:lnSpc>
                <a:spcPct val="80000"/>
              </a:lnSpc>
            </a:pPr>
            <a:endParaRPr lang="hr-HR" altLang="en-US" sz="500"/>
          </a:p>
          <a:p>
            <a:pPr eaLnBrk="1" hangingPunct="1">
              <a:lnSpc>
                <a:spcPct val="80000"/>
              </a:lnSpc>
            </a:pPr>
            <a:r>
              <a:rPr lang="en-US" altLang="en-US" sz="500"/>
              <a:t>In this case the perpetrator has been sentenced, because all the elements of the criminal offence of illegal access have been committed according to national law, namely (Croatia</a:t>
            </a:r>
            <a:r>
              <a:rPr lang="hr-HR" altLang="en-US" sz="500"/>
              <a:t> – </a:t>
            </a:r>
            <a:r>
              <a:rPr lang="en-US" altLang="en-US" sz="500"/>
              <a:t>Municipal Court in Split - settlement):</a:t>
            </a:r>
          </a:p>
          <a:p>
            <a:pPr eaLnBrk="1" hangingPunct="1">
              <a:lnSpc>
                <a:spcPct val="80000"/>
              </a:lnSpc>
              <a:buFontTx/>
              <a:buChar char="-"/>
            </a:pPr>
            <a:r>
              <a:rPr lang="en-US" altLang="en-US" sz="500"/>
              <a:t>unauthorised access </a:t>
            </a:r>
          </a:p>
          <a:p>
            <a:pPr eaLnBrk="1" hangingPunct="1">
              <a:lnSpc>
                <a:spcPct val="80000"/>
              </a:lnSpc>
              <a:buFontTx/>
              <a:buChar char="-"/>
            </a:pPr>
            <a:r>
              <a:rPr lang="en-US" altLang="en-US" sz="500"/>
              <a:t>Intentional access</a:t>
            </a:r>
          </a:p>
          <a:p>
            <a:pPr eaLnBrk="1" hangingPunct="1">
              <a:lnSpc>
                <a:spcPct val="80000"/>
              </a:lnSpc>
            </a:pPr>
            <a:r>
              <a:rPr lang="en-US" altLang="en-US" sz="500"/>
              <a:t>-Perpetrator’s motivation does not constitute an element of the criminal offence (even simple curiosity will be punishable).</a:t>
            </a:r>
          </a:p>
          <a:p>
            <a:pPr eaLnBrk="1" hangingPunct="1">
              <a:lnSpc>
                <a:spcPct val="80000"/>
              </a:lnSpc>
            </a:pPr>
            <a:r>
              <a:rPr lang="en-US" altLang="en-US" sz="500"/>
              <a:t> </a:t>
            </a:r>
          </a:p>
          <a:p>
            <a:pPr eaLnBrk="1" hangingPunct="1">
              <a:lnSpc>
                <a:spcPct val="80000"/>
              </a:lnSpc>
            </a:pPr>
            <a:r>
              <a:rPr lang="en-US" altLang="en-US" sz="500"/>
              <a:t>Regarding to the facts of this case - in some member States we will not talk about Illegal access. </a:t>
            </a:r>
          </a:p>
          <a:p>
            <a:pPr eaLnBrk="1" hangingPunct="1">
              <a:lnSpc>
                <a:spcPct val="80000"/>
              </a:lnSpc>
            </a:pPr>
            <a:r>
              <a:rPr lang="en-US" altLang="en-US" sz="500"/>
              <a:t> </a:t>
            </a:r>
          </a:p>
          <a:p>
            <a:pPr eaLnBrk="1" hangingPunct="1">
              <a:lnSpc>
                <a:spcPct val="80000"/>
              </a:lnSpc>
            </a:pPr>
            <a:r>
              <a:rPr lang="en-US" altLang="en-US" sz="500"/>
              <a:t>States parties to the Budapest Convection can attach any or all of the qualifying elements listed in the second sentence in the provision of Article 2: infringing security measures, special intent to obtain computer data, other dishonest intent that justifies criminal culpability, or the requirement that the offence is committed in relation to a computer system that is connected remotely to another computer system.</a:t>
            </a:r>
          </a:p>
          <a:p>
            <a:pPr eaLnBrk="1" hangingPunct="1">
              <a:lnSpc>
                <a:spcPct val="80000"/>
              </a:lnSpc>
            </a:pPr>
            <a:endParaRPr lang="en-US" altLang="en-US" sz="500"/>
          </a:p>
          <a:p>
            <a:pPr eaLnBrk="1" hangingPunct="1">
              <a:lnSpc>
                <a:spcPct val="80000"/>
              </a:lnSpc>
            </a:pPr>
            <a:r>
              <a:rPr lang="en-US" altLang="en-US" sz="500"/>
              <a:t>Since in the Croatian legal system the intent is not taken into account (beyond the intention to access a system illegally),  the perpetrator has been sentenced despite the lack of „dishonest intent” (all attacked IT systems have been the subject of a penetration test for free). In some member States a lack of dishonest intent would have prevented criminal liability.</a:t>
            </a:r>
            <a:endParaRPr lang="hr-HR" altLang="en-US" sz="500"/>
          </a:p>
          <a:p>
            <a:pPr eaLnBrk="1" hangingPunct="1">
              <a:lnSpc>
                <a:spcPct val="80000"/>
              </a:lnSpc>
            </a:pPr>
            <a:endParaRPr lang="hr-HR" altLang="en-US" sz="500"/>
          </a:p>
          <a:p>
            <a:pPr eaLnBrk="1" hangingPunct="1">
              <a:lnSpc>
                <a:spcPct val="80000"/>
              </a:lnSpc>
            </a:pPr>
            <a:r>
              <a:rPr lang="en-US" altLang="en-US" sz="500"/>
              <a:t>The trainer should know the answer</a:t>
            </a:r>
            <a:r>
              <a:rPr lang="hr-HR" altLang="en-US" sz="500"/>
              <a:t>s on</a:t>
            </a:r>
            <a:r>
              <a:rPr lang="en-US" altLang="en-US" sz="500"/>
              <a:t> the questions according to national law</a:t>
            </a:r>
            <a:r>
              <a:rPr lang="hr-HR" altLang="en-US" sz="500"/>
              <a:t> or </a:t>
            </a:r>
            <a:r>
              <a:rPr lang="en-US" altLang="en-US" sz="500"/>
              <a:t>discuss this question in the light of court practices if not unified.</a:t>
            </a:r>
          </a:p>
          <a:p>
            <a:pPr eaLnBrk="1" hangingPunct="1">
              <a:lnSpc>
                <a:spcPct val="80000"/>
              </a:lnSpc>
            </a:pPr>
            <a:r>
              <a:rPr lang="en-US" altLang="en-US" sz="500"/>
              <a:t> </a:t>
            </a:r>
          </a:p>
          <a:p>
            <a:pPr eaLnBrk="1" hangingPunct="1">
              <a:lnSpc>
                <a:spcPct val="80000"/>
              </a:lnSpc>
            </a:pPr>
            <a:r>
              <a:rPr lang="en-US" altLang="en-US" sz="500"/>
              <a:t> </a:t>
            </a:r>
          </a:p>
        </p:txBody>
      </p:sp>
      <p:sp>
        <p:nvSpPr>
          <p:cNvPr id="270340" name="Slide Number Placeholder 3">
            <a:extLst>
              <a:ext uri="{FF2B5EF4-FFF2-40B4-BE49-F238E27FC236}">
                <a16:creationId xmlns:a16="http://schemas.microsoft.com/office/drawing/2014/main" id="{C2E00B11-44AE-422F-B009-DCFD50A6F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BCCC8-2BF1-42D3-95F6-743E7B688EFC}" type="slidenum">
              <a:rPr lang="en-US" altLang="en-US">
                <a:latin typeface="Calibri" panose="020F0502020204030204" pitchFamily="34" charset="0"/>
              </a:rPr>
              <a:pPr/>
              <a:t>135</a:t>
            </a:fld>
            <a:endParaRPr lang="en-US" altLang="en-US">
              <a:latin typeface="Calibri" panose="020F0502020204030204" pitchFamily="34" charset="0"/>
            </a:endParaRPr>
          </a:p>
        </p:txBody>
      </p:sp>
    </p:spTree>
    <p:extLst>
      <p:ext uri="{BB962C8B-B14F-4D97-AF65-F5344CB8AC3E}">
        <p14:creationId xmlns:p14="http://schemas.microsoft.com/office/powerpoint/2010/main" val="402438038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7320C6-648E-42E4-966B-3D3D6A3C0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28EC4C10-F8A6-4844-B9B7-626240315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hr-HR" altLang="en-US" sz="500" b="1"/>
          </a:p>
          <a:p>
            <a:pPr eaLnBrk="1" hangingPunct="1">
              <a:lnSpc>
                <a:spcPct val="80000"/>
              </a:lnSpc>
            </a:pPr>
            <a:r>
              <a:rPr lang="en-US" altLang="en-US" sz="500"/>
              <a:t>Camille is student at</a:t>
            </a:r>
            <a:r>
              <a:rPr lang="hr-HR" altLang="en-US" sz="500"/>
              <a:t> </a:t>
            </a:r>
            <a:r>
              <a:rPr lang="fr-FR" altLang="en-US" sz="500"/>
              <a:t>a</a:t>
            </a:r>
            <a:r>
              <a:rPr lang="hr-HR" altLang="en-US" sz="500"/>
              <a:t> </a:t>
            </a:r>
            <a:r>
              <a:rPr lang="en-US" altLang="en-US" sz="500"/>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yy Faculty and I am writing a thesis on the security of computer systems and networks and for the purposes of this paper I reveal the weaknesses of computer systems and networks, here you have a security hole, a nice greetings. The latest IT system that she hacked was the information system of the Ministry of Internal Affairs of her country.</a:t>
            </a:r>
            <a:endParaRPr lang="hr-HR" altLang="en-US" sz="500"/>
          </a:p>
          <a:p>
            <a:pPr eaLnBrk="1" hangingPunct="1">
              <a:lnSpc>
                <a:spcPct val="80000"/>
              </a:lnSpc>
            </a:pPr>
            <a:endParaRPr lang="hr-HR" altLang="en-US" sz="500" b="1"/>
          </a:p>
          <a:p>
            <a:pPr eaLnBrk="1" hangingPunct="1">
              <a:lnSpc>
                <a:spcPct val="80000"/>
              </a:lnSpc>
            </a:pPr>
            <a:r>
              <a:rPr lang="en-US" altLang="en-US" sz="500" b="1"/>
              <a:t>Reminder to the trainer:</a:t>
            </a:r>
          </a:p>
          <a:p>
            <a:pPr eaLnBrk="1" hangingPunct="1">
              <a:lnSpc>
                <a:spcPct val="80000"/>
              </a:lnSpc>
            </a:pPr>
            <a:r>
              <a:rPr lang="en-US" altLang="en-US" sz="500"/>
              <a:t>Article 2 – ILLEGAL ACCESS</a:t>
            </a:r>
          </a:p>
          <a:p>
            <a:pPr eaLnBrk="1" hangingPunct="1">
              <a:lnSpc>
                <a:spcPct val="80000"/>
              </a:lnSpc>
            </a:pPr>
            <a:r>
              <a:rPr lang="en-US" altLang="en-US" sz="500"/>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endParaRPr lang="hr-HR" altLang="en-US" sz="500"/>
          </a:p>
          <a:p>
            <a:pPr eaLnBrk="1" hangingPunct="1">
              <a:lnSpc>
                <a:spcPct val="80000"/>
              </a:lnSpc>
            </a:pPr>
            <a:endParaRPr lang="hr-HR" altLang="en-US" sz="500"/>
          </a:p>
          <a:p>
            <a:pPr eaLnBrk="1" hangingPunct="1">
              <a:lnSpc>
                <a:spcPct val="80000"/>
              </a:lnSpc>
            </a:pPr>
            <a:r>
              <a:rPr lang="en-GB" altLang="en-US" sz="500" b="1"/>
              <a:t>Issues </a:t>
            </a:r>
            <a:endParaRPr lang="hr-HR" altLang="en-US" sz="500" b="1"/>
          </a:p>
          <a:p>
            <a:pPr eaLnBrk="1" hangingPunct="1">
              <a:lnSpc>
                <a:spcPct val="80000"/>
              </a:lnSpc>
            </a:pPr>
            <a:endParaRPr lang="hr-HR" altLang="en-US" sz="500" b="1"/>
          </a:p>
          <a:p>
            <a:pPr eaLnBrk="1" hangingPunct="1">
              <a:lnSpc>
                <a:spcPct val="80000"/>
              </a:lnSpc>
            </a:pPr>
            <a:r>
              <a:rPr lang="hr-HR" altLang="en-US" sz="500"/>
              <a:t>- </a:t>
            </a:r>
            <a:r>
              <a:rPr lang="en-US" altLang="en-US" sz="500" i="1"/>
              <a:t>Is this case criminal offence in your country and if yes – which one</a:t>
            </a:r>
            <a:r>
              <a:rPr lang="hr-HR" altLang="en-US" sz="500" i="1"/>
              <a:t>; w</a:t>
            </a:r>
            <a:r>
              <a:rPr lang="en-US" altLang="en-US" sz="500" i="1"/>
              <a:t>hat are the constitutive elements of that offence</a:t>
            </a:r>
            <a:r>
              <a:rPr lang="hr-HR" altLang="en-US" sz="500" i="1"/>
              <a:t>?</a:t>
            </a:r>
            <a:endParaRPr lang="en-US" altLang="en-US" sz="500" b="1" i="1"/>
          </a:p>
          <a:p>
            <a:pPr eaLnBrk="1" hangingPunct="1">
              <a:lnSpc>
                <a:spcPct val="80000"/>
              </a:lnSpc>
            </a:pPr>
            <a:endParaRPr lang="hr-HR" altLang="en-US" sz="500" b="1"/>
          </a:p>
          <a:p>
            <a:pPr eaLnBrk="1" hangingPunct="1">
              <a:lnSpc>
                <a:spcPct val="80000"/>
              </a:lnSpc>
            </a:pPr>
            <a:r>
              <a:rPr lang="en-GB" altLang="en-US" sz="500" b="1"/>
              <a:t>Points for discussion </a:t>
            </a:r>
            <a:endParaRPr lang="en-GB" altLang="en-US" sz="500"/>
          </a:p>
          <a:p>
            <a:pPr eaLnBrk="1" hangingPunct="1">
              <a:lnSpc>
                <a:spcPct val="80000"/>
              </a:lnSpc>
            </a:pPr>
            <a:endParaRPr lang="hr-HR" altLang="en-US" sz="500"/>
          </a:p>
          <a:p>
            <a:pPr eaLnBrk="1" hangingPunct="1">
              <a:lnSpc>
                <a:spcPct val="80000"/>
              </a:lnSpc>
            </a:pPr>
            <a:r>
              <a:rPr lang="en-US" altLang="en-US" sz="500"/>
              <a:t>Illegal access covers the basic offence of dangerous threats to and attacks against the security (i.e. the confidentiality, integrity and availability) of computer systems and data. Such intrusions may give access to confidential data (including passwords, information about the targeted system) and secrets, to the use of the system without payment or even encourage hackers to commit more dangerous forms of computer-related offences, like computer-related fraud or forgery. </a:t>
            </a:r>
          </a:p>
          <a:p>
            <a:pPr eaLnBrk="1" hangingPunct="1">
              <a:lnSpc>
                <a:spcPct val="80000"/>
              </a:lnSpc>
            </a:pPr>
            <a:endParaRPr lang="en-US" altLang="en-US" sz="500"/>
          </a:p>
          <a:p>
            <a:pPr eaLnBrk="1" hangingPunct="1">
              <a:lnSpc>
                <a:spcPct val="80000"/>
              </a:lnSpc>
            </a:pPr>
            <a:r>
              <a:rPr lang="en-US" altLang="en-US" sz="500"/>
              <a:t>ECHR in case Copland vs. UK, 62617/00 decided that the Right to respect for private and family life applies on a electronic data as well.</a:t>
            </a:r>
            <a:endParaRPr lang="hr-HR" altLang="en-US" sz="500"/>
          </a:p>
          <a:p>
            <a:pPr eaLnBrk="1" hangingPunct="1">
              <a:lnSpc>
                <a:spcPct val="80000"/>
              </a:lnSpc>
            </a:pPr>
            <a:endParaRPr lang="hr-HR" altLang="en-US" sz="500"/>
          </a:p>
          <a:p>
            <a:pPr eaLnBrk="1" hangingPunct="1">
              <a:lnSpc>
                <a:spcPct val="80000"/>
              </a:lnSpc>
            </a:pPr>
            <a:r>
              <a:rPr lang="en-US" altLang="en-US" sz="500"/>
              <a:t>In this case the perpetrator has been sentenced, because all the elements of the criminal offence of illegal access have been committed according to national law, namely (Croatia</a:t>
            </a:r>
            <a:r>
              <a:rPr lang="hr-HR" altLang="en-US" sz="500"/>
              <a:t> – </a:t>
            </a:r>
            <a:r>
              <a:rPr lang="en-US" altLang="en-US" sz="500"/>
              <a:t>Municipal Court in Split - settlement):</a:t>
            </a:r>
          </a:p>
          <a:p>
            <a:pPr eaLnBrk="1" hangingPunct="1">
              <a:lnSpc>
                <a:spcPct val="80000"/>
              </a:lnSpc>
              <a:buFontTx/>
              <a:buChar char="-"/>
            </a:pPr>
            <a:r>
              <a:rPr lang="en-US" altLang="en-US" sz="500"/>
              <a:t>unauthorised access </a:t>
            </a:r>
          </a:p>
          <a:p>
            <a:pPr eaLnBrk="1" hangingPunct="1">
              <a:lnSpc>
                <a:spcPct val="80000"/>
              </a:lnSpc>
              <a:buFontTx/>
              <a:buChar char="-"/>
            </a:pPr>
            <a:r>
              <a:rPr lang="en-US" altLang="en-US" sz="500"/>
              <a:t>Intentional access</a:t>
            </a:r>
          </a:p>
          <a:p>
            <a:pPr eaLnBrk="1" hangingPunct="1">
              <a:lnSpc>
                <a:spcPct val="80000"/>
              </a:lnSpc>
            </a:pPr>
            <a:r>
              <a:rPr lang="en-US" altLang="en-US" sz="500"/>
              <a:t>-Perpetrator’s motivation does not constitute an element of the criminal offence (even simple curiosity will be punishable).</a:t>
            </a:r>
          </a:p>
          <a:p>
            <a:pPr eaLnBrk="1" hangingPunct="1">
              <a:lnSpc>
                <a:spcPct val="80000"/>
              </a:lnSpc>
            </a:pPr>
            <a:r>
              <a:rPr lang="en-US" altLang="en-US" sz="500"/>
              <a:t> </a:t>
            </a:r>
          </a:p>
          <a:p>
            <a:pPr eaLnBrk="1" hangingPunct="1">
              <a:lnSpc>
                <a:spcPct val="80000"/>
              </a:lnSpc>
            </a:pPr>
            <a:r>
              <a:rPr lang="en-US" altLang="en-US" sz="500"/>
              <a:t>Regarding to the facts of this case - in some member States we will not talk about Illegal access. </a:t>
            </a:r>
          </a:p>
          <a:p>
            <a:pPr eaLnBrk="1" hangingPunct="1">
              <a:lnSpc>
                <a:spcPct val="80000"/>
              </a:lnSpc>
            </a:pPr>
            <a:r>
              <a:rPr lang="en-US" altLang="en-US" sz="500"/>
              <a:t> </a:t>
            </a:r>
          </a:p>
          <a:p>
            <a:pPr eaLnBrk="1" hangingPunct="1">
              <a:lnSpc>
                <a:spcPct val="80000"/>
              </a:lnSpc>
            </a:pPr>
            <a:r>
              <a:rPr lang="en-US" altLang="en-US" sz="500"/>
              <a:t>States parties to the Budapest Convection can attach any or all of the qualifying elements listed in the second sentence in the provision of Article 2: infringing security measures, special intent to obtain computer data, other dishonest intent that justifies criminal culpability, or the requirement that the offence is committed in relation to a computer system that is connected remotely to another computer system.</a:t>
            </a:r>
          </a:p>
          <a:p>
            <a:pPr eaLnBrk="1" hangingPunct="1">
              <a:lnSpc>
                <a:spcPct val="80000"/>
              </a:lnSpc>
            </a:pPr>
            <a:endParaRPr lang="en-US" altLang="en-US" sz="500"/>
          </a:p>
          <a:p>
            <a:pPr eaLnBrk="1" hangingPunct="1">
              <a:lnSpc>
                <a:spcPct val="80000"/>
              </a:lnSpc>
            </a:pPr>
            <a:r>
              <a:rPr lang="en-US" altLang="en-US" sz="500"/>
              <a:t>Since in the Croatian legal system the intent is not taken into account (beyond the intention to access a system illegally),  the perpetrator has been sentenced despite the lack of „dishonest intent” (all attacked IT systems have been the subject of a penetration test for free). In some member States a lack of dishonest intent would have prevented criminal liability.</a:t>
            </a:r>
            <a:endParaRPr lang="hr-HR" altLang="en-US" sz="500"/>
          </a:p>
          <a:p>
            <a:pPr eaLnBrk="1" hangingPunct="1">
              <a:lnSpc>
                <a:spcPct val="80000"/>
              </a:lnSpc>
            </a:pPr>
            <a:endParaRPr lang="hr-HR" altLang="en-US" sz="500"/>
          </a:p>
          <a:p>
            <a:pPr eaLnBrk="1" hangingPunct="1">
              <a:lnSpc>
                <a:spcPct val="80000"/>
              </a:lnSpc>
            </a:pPr>
            <a:r>
              <a:rPr lang="en-US" altLang="en-US" sz="500"/>
              <a:t>The trainer should know the answer</a:t>
            </a:r>
            <a:r>
              <a:rPr lang="hr-HR" altLang="en-US" sz="500"/>
              <a:t>s on</a:t>
            </a:r>
            <a:r>
              <a:rPr lang="en-US" altLang="en-US" sz="500"/>
              <a:t> the questions according to national law</a:t>
            </a:r>
            <a:r>
              <a:rPr lang="hr-HR" altLang="en-US" sz="500"/>
              <a:t> or </a:t>
            </a:r>
            <a:r>
              <a:rPr lang="en-US" altLang="en-US" sz="500"/>
              <a:t>discuss this question in the light of court practices if not unified.</a:t>
            </a:r>
          </a:p>
          <a:p>
            <a:pPr eaLnBrk="1" hangingPunct="1">
              <a:lnSpc>
                <a:spcPct val="80000"/>
              </a:lnSpc>
            </a:pPr>
            <a:r>
              <a:rPr lang="en-US" altLang="en-US" sz="500"/>
              <a:t> </a:t>
            </a:r>
          </a:p>
          <a:p>
            <a:pPr eaLnBrk="1" hangingPunct="1">
              <a:lnSpc>
                <a:spcPct val="80000"/>
              </a:lnSpc>
            </a:pPr>
            <a:r>
              <a:rPr lang="en-US" altLang="en-US" sz="500"/>
              <a:t> </a:t>
            </a:r>
          </a:p>
        </p:txBody>
      </p:sp>
      <p:sp>
        <p:nvSpPr>
          <p:cNvPr id="270340" name="Slide Number Placeholder 3">
            <a:extLst>
              <a:ext uri="{FF2B5EF4-FFF2-40B4-BE49-F238E27FC236}">
                <a16:creationId xmlns:a16="http://schemas.microsoft.com/office/drawing/2014/main" id="{C2E00B11-44AE-422F-B009-DCFD50A6F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BCCC8-2BF1-42D3-95F6-743E7B688EFC}" type="slidenum">
              <a:rPr lang="en-US" altLang="en-US">
                <a:latin typeface="Calibri" panose="020F0502020204030204" pitchFamily="34" charset="0"/>
              </a:rPr>
              <a:pPr/>
              <a:t>136</a:t>
            </a:fld>
            <a:endParaRPr lang="en-US" altLang="en-US">
              <a:latin typeface="Calibri" panose="020F0502020204030204" pitchFamily="34" charset="0"/>
            </a:endParaRPr>
          </a:p>
        </p:txBody>
      </p:sp>
    </p:spTree>
    <p:extLst>
      <p:ext uri="{BB962C8B-B14F-4D97-AF65-F5344CB8AC3E}">
        <p14:creationId xmlns:p14="http://schemas.microsoft.com/office/powerpoint/2010/main" val="15945487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7320C6-648E-42E4-966B-3D3D6A3C0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28EC4C10-F8A6-4844-B9B7-626240315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hr-HR" altLang="en-US" sz="500" b="1"/>
          </a:p>
          <a:p>
            <a:pPr eaLnBrk="1" hangingPunct="1">
              <a:lnSpc>
                <a:spcPct val="80000"/>
              </a:lnSpc>
            </a:pPr>
            <a:r>
              <a:rPr lang="en-US" altLang="en-US" sz="500"/>
              <a:t>Camille is student at</a:t>
            </a:r>
            <a:r>
              <a:rPr lang="hr-HR" altLang="en-US" sz="500"/>
              <a:t> </a:t>
            </a:r>
            <a:r>
              <a:rPr lang="fr-FR" altLang="en-US" sz="500"/>
              <a:t>a</a:t>
            </a:r>
            <a:r>
              <a:rPr lang="hr-HR" altLang="en-US" sz="500"/>
              <a:t> </a:t>
            </a:r>
            <a:r>
              <a:rPr lang="en-US" altLang="en-US" sz="500"/>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yy Faculty and I am writing a thesis on the security of computer systems and networks and for the purposes of this paper I reveal the weaknesses of computer systems and networks, here you have a security hole, a nice greetings. The latest IT system that she hacked was the information system of the Ministry of Internal Affairs of her country.</a:t>
            </a:r>
            <a:endParaRPr lang="hr-HR" altLang="en-US" sz="500"/>
          </a:p>
          <a:p>
            <a:pPr eaLnBrk="1" hangingPunct="1">
              <a:lnSpc>
                <a:spcPct val="80000"/>
              </a:lnSpc>
            </a:pPr>
            <a:endParaRPr lang="hr-HR" altLang="en-US" sz="500" b="1"/>
          </a:p>
          <a:p>
            <a:pPr eaLnBrk="1" hangingPunct="1">
              <a:lnSpc>
                <a:spcPct val="80000"/>
              </a:lnSpc>
            </a:pPr>
            <a:r>
              <a:rPr lang="en-US" altLang="en-US" sz="500" b="1"/>
              <a:t>Reminder to the trainer:</a:t>
            </a:r>
          </a:p>
          <a:p>
            <a:pPr eaLnBrk="1" hangingPunct="1">
              <a:lnSpc>
                <a:spcPct val="80000"/>
              </a:lnSpc>
            </a:pPr>
            <a:r>
              <a:rPr lang="en-US" altLang="en-US" sz="500"/>
              <a:t>Article 2 – ILLEGAL ACCESS</a:t>
            </a:r>
          </a:p>
          <a:p>
            <a:pPr eaLnBrk="1" hangingPunct="1">
              <a:lnSpc>
                <a:spcPct val="80000"/>
              </a:lnSpc>
            </a:pPr>
            <a:r>
              <a:rPr lang="en-US" altLang="en-US" sz="500"/>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endParaRPr lang="hr-HR" altLang="en-US" sz="500"/>
          </a:p>
          <a:p>
            <a:pPr eaLnBrk="1" hangingPunct="1">
              <a:lnSpc>
                <a:spcPct val="80000"/>
              </a:lnSpc>
            </a:pPr>
            <a:endParaRPr lang="hr-HR" altLang="en-US" sz="500"/>
          </a:p>
          <a:p>
            <a:pPr eaLnBrk="1" hangingPunct="1">
              <a:lnSpc>
                <a:spcPct val="80000"/>
              </a:lnSpc>
            </a:pPr>
            <a:r>
              <a:rPr lang="en-GB" altLang="en-US" sz="500" b="1"/>
              <a:t>Issues </a:t>
            </a:r>
            <a:endParaRPr lang="hr-HR" altLang="en-US" sz="500" b="1"/>
          </a:p>
          <a:p>
            <a:pPr eaLnBrk="1" hangingPunct="1">
              <a:lnSpc>
                <a:spcPct val="80000"/>
              </a:lnSpc>
            </a:pPr>
            <a:endParaRPr lang="hr-HR" altLang="en-US" sz="500" b="1"/>
          </a:p>
          <a:p>
            <a:pPr eaLnBrk="1" hangingPunct="1">
              <a:lnSpc>
                <a:spcPct val="80000"/>
              </a:lnSpc>
            </a:pPr>
            <a:r>
              <a:rPr lang="hr-HR" altLang="en-US" sz="500"/>
              <a:t>- </a:t>
            </a:r>
            <a:r>
              <a:rPr lang="en-US" altLang="en-US" sz="500" i="1"/>
              <a:t>Is this case criminal offence in your country and if yes – which one</a:t>
            </a:r>
            <a:r>
              <a:rPr lang="hr-HR" altLang="en-US" sz="500" i="1"/>
              <a:t>; w</a:t>
            </a:r>
            <a:r>
              <a:rPr lang="en-US" altLang="en-US" sz="500" i="1"/>
              <a:t>hat are the constitutive elements of that offence</a:t>
            </a:r>
            <a:r>
              <a:rPr lang="hr-HR" altLang="en-US" sz="500" i="1"/>
              <a:t>?</a:t>
            </a:r>
            <a:endParaRPr lang="en-US" altLang="en-US" sz="500" b="1" i="1"/>
          </a:p>
          <a:p>
            <a:pPr eaLnBrk="1" hangingPunct="1">
              <a:lnSpc>
                <a:spcPct val="80000"/>
              </a:lnSpc>
            </a:pPr>
            <a:endParaRPr lang="hr-HR" altLang="en-US" sz="500" b="1"/>
          </a:p>
          <a:p>
            <a:pPr eaLnBrk="1" hangingPunct="1">
              <a:lnSpc>
                <a:spcPct val="80000"/>
              </a:lnSpc>
            </a:pPr>
            <a:r>
              <a:rPr lang="en-GB" altLang="en-US" sz="500" b="1"/>
              <a:t>Points for discussion </a:t>
            </a:r>
            <a:endParaRPr lang="en-GB" altLang="en-US" sz="500"/>
          </a:p>
          <a:p>
            <a:pPr eaLnBrk="1" hangingPunct="1">
              <a:lnSpc>
                <a:spcPct val="80000"/>
              </a:lnSpc>
            </a:pPr>
            <a:endParaRPr lang="hr-HR" altLang="en-US" sz="500"/>
          </a:p>
          <a:p>
            <a:pPr eaLnBrk="1" hangingPunct="1">
              <a:lnSpc>
                <a:spcPct val="80000"/>
              </a:lnSpc>
            </a:pPr>
            <a:r>
              <a:rPr lang="en-US" altLang="en-US" sz="500"/>
              <a:t>Illegal access covers the basic offence of dangerous threats to and attacks against the security (i.e. the confidentiality, integrity and availability) of computer systems and data. Such intrusions may give access to confidential data (including passwords, information about the targeted system) and secrets, to the use of the system without payment or even encourage hackers to commit more dangerous forms of computer-related offences, like computer-related fraud or forgery. </a:t>
            </a:r>
          </a:p>
          <a:p>
            <a:pPr eaLnBrk="1" hangingPunct="1">
              <a:lnSpc>
                <a:spcPct val="80000"/>
              </a:lnSpc>
            </a:pPr>
            <a:endParaRPr lang="en-US" altLang="en-US" sz="500"/>
          </a:p>
          <a:p>
            <a:pPr eaLnBrk="1" hangingPunct="1">
              <a:lnSpc>
                <a:spcPct val="80000"/>
              </a:lnSpc>
            </a:pPr>
            <a:r>
              <a:rPr lang="en-US" altLang="en-US" sz="500"/>
              <a:t>ECHR in case Copland vs. UK, 62617/00 decided that the Right to respect for private and family life applies on a electronic data as well.</a:t>
            </a:r>
            <a:endParaRPr lang="hr-HR" altLang="en-US" sz="500"/>
          </a:p>
          <a:p>
            <a:pPr eaLnBrk="1" hangingPunct="1">
              <a:lnSpc>
                <a:spcPct val="80000"/>
              </a:lnSpc>
            </a:pPr>
            <a:endParaRPr lang="hr-HR" altLang="en-US" sz="500"/>
          </a:p>
          <a:p>
            <a:pPr eaLnBrk="1" hangingPunct="1">
              <a:lnSpc>
                <a:spcPct val="80000"/>
              </a:lnSpc>
            </a:pPr>
            <a:r>
              <a:rPr lang="en-US" altLang="en-US" sz="500"/>
              <a:t>In this case the perpetrator has been sentenced, because all the elements of the criminal offence of illegal access have been committed according to national law, namely (Croatia</a:t>
            </a:r>
            <a:r>
              <a:rPr lang="hr-HR" altLang="en-US" sz="500"/>
              <a:t> – </a:t>
            </a:r>
            <a:r>
              <a:rPr lang="en-US" altLang="en-US" sz="500"/>
              <a:t>Municipal Court in Split - settlement):</a:t>
            </a:r>
          </a:p>
          <a:p>
            <a:pPr eaLnBrk="1" hangingPunct="1">
              <a:lnSpc>
                <a:spcPct val="80000"/>
              </a:lnSpc>
              <a:buFontTx/>
              <a:buChar char="-"/>
            </a:pPr>
            <a:r>
              <a:rPr lang="en-US" altLang="en-US" sz="500"/>
              <a:t>unauthorised access </a:t>
            </a:r>
          </a:p>
          <a:p>
            <a:pPr eaLnBrk="1" hangingPunct="1">
              <a:lnSpc>
                <a:spcPct val="80000"/>
              </a:lnSpc>
              <a:buFontTx/>
              <a:buChar char="-"/>
            </a:pPr>
            <a:r>
              <a:rPr lang="en-US" altLang="en-US" sz="500"/>
              <a:t>Intentional access</a:t>
            </a:r>
          </a:p>
          <a:p>
            <a:pPr eaLnBrk="1" hangingPunct="1">
              <a:lnSpc>
                <a:spcPct val="80000"/>
              </a:lnSpc>
            </a:pPr>
            <a:r>
              <a:rPr lang="en-US" altLang="en-US" sz="500"/>
              <a:t>-Perpetrator’s motivation does not constitute an element of the criminal offence (even simple curiosity will be punishable).</a:t>
            </a:r>
          </a:p>
          <a:p>
            <a:pPr eaLnBrk="1" hangingPunct="1">
              <a:lnSpc>
                <a:spcPct val="80000"/>
              </a:lnSpc>
            </a:pPr>
            <a:r>
              <a:rPr lang="en-US" altLang="en-US" sz="500"/>
              <a:t> </a:t>
            </a:r>
          </a:p>
          <a:p>
            <a:pPr eaLnBrk="1" hangingPunct="1">
              <a:lnSpc>
                <a:spcPct val="80000"/>
              </a:lnSpc>
            </a:pPr>
            <a:r>
              <a:rPr lang="en-US" altLang="en-US" sz="500"/>
              <a:t>Regarding to the facts of this case - in some member States we will not talk about Illegal access. </a:t>
            </a:r>
          </a:p>
          <a:p>
            <a:pPr eaLnBrk="1" hangingPunct="1">
              <a:lnSpc>
                <a:spcPct val="80000"/>
              </a:lnSpc>
            </a:pPr>
            <a:r>
              <a:rPr lang="en-US" altLang="en-US" sz="500"/>
              <a:t> </a:t>
            </a:r>
          </a:p>
          <a:p>
            <a:pPr eaLnBrk="1" hangingPunct="1">
              <a:lnSpc>
                <a:spcPct val="80000"/>
              </a:lnSpc>
            </a:pPr>
            <a:r>
              <a:rPr lang="en-US" altLang="en-US" sz="500"/>
              <a:t>States parties to the Budapest Convection can attach any or all of the qualifying elements listed in the second sentence in the provision of Article 2: infringing security measures, special intent to obtain computer data, other dishonest intent that justifies criminal culpability, or the requirement that the offence is committed in relation to a computer system that is connected remotely to another computer system.</a:t>
            </a:r>
          </a:p>
          <a:p>
            <a:pPr eaLnBrk="1" hangingPunct="1">
              <a:lnSpc>
                <a:spcPct val="80000"/>
              </a:lnSpc>
            </a:pPr>
            <a:endParaRPr lang="en-US" altLang="en-US" sz="500"/>
          </a:p>
          <a:p>
            <a:pPr eaLnBrk="1" hangingPunct="1">
              <a:lnSpc>
                <a:spcPct val="80000"/>
              </a:lnSpc>
            </a:pPr>
            <a:r>
              <a:rPr lang="en-US" altLang="en-US" sz="500"/>
              <a:t>Since in the Croatian legal system the intent is not taken into account (beyond the intention to access a system illegally),  the perpetrator has been sentenced despite the lack of „dishonest intent” (all attacked IT systems have been the subject of a penetration test for free). In some member States a lack of dishonest intent would have prevented criminal liability.</a:t>
            </a:r>
            <a:endParaRPr lang="hr-HR" altLang="en-US" sz="500"/>
          </a:p>
          <a:p>
            <a:pPr eaLnBrk="1" hangingPunct="1">
              <a:lnSpc>
                <a:spcPct val="80000"/>
              </a:lnSpc>
            </a:pPr>
            <a:endParaRPr lang="hr-HR" altLang="en-US" sz="500"/>
          </a:p>
          <a:p>
            <a:pPr eaLnBrk="1" hangingPunct="1">
              <a:lnSpc>
                <a:spcPct val="80000"/>
              </a:lnSpc>
            </a:pPr>
            <a:r>
              <a:rPr lang="en-US" altLang="en-US" sz="500"/>
              <a:t>The trainer should know the answer</a:t>
            </a:r>
            <a:r>
              <a:rPr lang="hr-HR" altLang="en-US" sz="500"/>
              <a:t>s on</a:t>
            </a:r>
            <a:r>
              <a:rPr lang="en-US" altLang="en-US" sz="500"/>
              <a:t> the questions according to national law</a:t>
            </a:r>
            <a:r>
              <a:rPr lang="hr-HR" altLang="en-US" sz="500"/>
              <a:t> or </a:t>
            </a:r>
            <a:r>
              <a:rPr lang="en-US" altLang="en-US" sz="500"/>
              <a:t>discuss this question in the light of court practices if not unified.</a:t>
            </a:r>
          </a:p>
          <a:p>
            <a:pPr eaLnBrk="1" hangingPunct="1">
              <a:lnSpc>
                <a:spcPct val="80000"/>
              </a:lnSpc>
            </a:pPr>
            <a:r>
              <a:rPr lang="en-US" altLang="en-US" sz="500"/>
              <a:t> </a:t>
            </a:r>
          </a:p>
          <a:p>
            <a:pPr eaLnBrk="1" hangingPunct="1">
              <a:lnSpc>
                <a:spcPct val="80000"/>
              </a:lnSpc>
            </a:pPr>
            <a:r>
              <a:rPr lang="en-US" altLang="en-US" sz="500"/>
              <a:t> </a:t>
            </a:r>
          </a:p>
        </p:txBody>
      </p:sp>
      <p:sp>
        <p:nvSpPr>
          <p:cNvPr id="270340" name="Slide Number Placeholder 3">
            <a:extLst>
              <a:ext uri="{FF2B5EF4-FFF2-40B4-BE49-F238E27FC236}">
                <a16:creationId xmlns:a16="http://schemas.microsoft.com/office/drawing/2014/main" id="{C2E00B11-44AE-422F-B009-DCFD50A6F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BCCC8-2BF1-42D3-95F6-743E7B688EFC}" type="slidenum">
              <a:rPr lang="en-US" altLang="en-US">
                <a:latin typeface="Calibri" panose="020F0502020204030204" pitchFamily="34" charset="0"/>
              </a:rPr>
              <a:pPr/>
              <a:t>137</a:t>
            </a:fld>
            <a:endParaRPr lang="en-US" altLang="en-US">
              <a:latin typeface="Calibri" panose="020F0502020204030204" pitchFamily="34" charset="0"/>
            </a:endParaRPr>
          </a:p>
        </p:txBody>
      </p:sp>
    </p:spTree>
    <p:extLst>
      <p:ext uri="{BB962C8B-B14F-4D97-AF65-F5344CB8AC3E}">
        <p14:creationId xmlns:p14="http://schemas.microsoft.com/office/powerpoint/2010/main" val="261726683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7320C6-648E-42E4-966B-3D3D6A3C0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28EC4C10-F8A6-4844-B9B7-626240315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hr-HR" altLang="en-US" sz="500" b="1"/>
          </a:p>
          <a:p>
            <a:pPr eaLnBrk="1" hangingPunct="1">
              <a:lnSpc>
                <a:spcPct val="80000"/>
              </a:lnSpc>
            </a:pPr>
            <a:r>
              <a:rPr lang="en-US" altLang="en-US" sz="500"/>
              <a:t>Camille is student at</a:t>
            </a:r>
            <a:r>
              <a:rPr lang="hr-HR" altLang="en-US" sz="500"/>
              <a:t> </a:t>
            </a:r>
            <a:r>
              <a:rPr lang="fr-FR" altLang="en-US" sz="500"/>
              <a:t>a</a:t>
            </a:r>
            <a:r>
              <a:rPr lang="hr-HR" altLang="en-US" sz="500"/>
              <a:t> </a:t>
            </a:r>
            <a:r>
              <a:rPr lang="en-US" altLang="en-US" sz="500"/>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yy Faculty and I am writing a thesis on the security of computer systems and networks and for the purposes of this paper I reveal the weaknesses of computer systems and networks, here you have a security hole, a nice greetings. The latest IT system that she hacked was the information system of the Ministry of Internal Affairs of her country.</a:t>
            </a:r>
            <a:endParaRPr lang="hr-HR" altLang="en-US" sz="500"/>
          </a:p>
          <a:p>
            <a:pPr eaLnBrk="1" hangingPunct="1">
              <a:lnSpc>
                <a:spcPct val="80000"/>
              </a:lnSpc>
            </a:pPr>
            <a:endParaRPr lang="hr-HR" altLang="en-US" sz="500" b="1"/>
          </a:p>
          <a:p>
            <a:pPr eaLnBrk="1" hangingPunct="1">
              <a:lnSpc>
                <a:spcPct val="80000"/>
              </a:lnSpc>
            </a:pPr>
            <a:r>
              <a:rPr lang="en-US" altLang="en-US" sz="500" b="1"/>
              <a:t>Reminder to the trainer:</a:t>
            </a:r>
          </a:p>
          <a:p>
            <a:pPr eaLnBrk="1" hangingPunct="1">
              <a:lnSpc>
                <a:spcPct val="80000"/>
              </a:lnSpc>
            </a:pPr>
            <a:r>
              <a:rPr lang="en-US" altLang="en-US" sz="500"/>
              <a:t>Article 2 – ILLEGAL ACCESS</a:t>
            </a:r>
          </a:p>
          <a:p>
            <a:pPr eaLnBrk="1" hangingPunct="1">
              <a:lnSpc>
                <a:spcPct val="80000"/>
              </a:lnSpc>
            </a:pPr>
            <a:r>
              <a:rPr lang="en-US" altLang="en-US" sz="500"/>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endParaRPr lang="hr-HR" altLang="en-US" sz="500"/>
          </a:p>
          <a:p>
            <a:pPr eaLnBrk="1" hangingPunct="1">
              <a:lnSpc>
                <a:spcPct val="80000"/>
              </a:lnSpc>
            </a:pPr>
            <a:endParaRPr lang="hr-HR" altLang="en-US" sz="500"/>
          </a:p>
          <a:p>
            <a:pPr eaLnBrk="1" hangingPunct="1">
              <a:lnSpc>
                <a:spcPct val="80000"/>
              </a:lnSpc>
            </a:pPr>
            <a:r>
              <a:rPr lang="en-GB" altLang="en-US" sz="500" b="1"/>
              <a:t>Issues </a:t>
            </a:r>
            <a:endParaRPr lang="hr-HR" altLang="en-US" sz="500" b="1"/>
          </a:p>
          <a:p>
            <a:pPr eaLnBrk="1" hangingPunct="1">
              <a:lnSpc>
                <a:spcPct val="80000"/>
              </a:lnSpc>
            </a:pPr>
            <a:endParaRPr lang="hr-HR" altLang="en-US" sz="500" b="1"/>
          </a:p>
          <a:p>
            <a:pPr eaLnBrk="1" hangingPunct="1">
              <a:lnSpc>
                <a:spcPct val="80000"/>
              </a:lnSpc>
            </a:pPr>
            <a:r>
              <a:rPr lang="hr-HR" altLang="en-US" sz="500"/>
              <a:t>- </a:t>
            </a:r>
            <a:r>
              <a:rPr lang="en-US" altLang="en-US" sz="500" i="1"/>
              <a:t>Is this case criminal offence in your country and if yes – which one</a:t>
            </a:r>
            <a:r>
              <a:rPr lang="hr-HR" altLang="en-US" sz="500" i="1"/>
              <a:t>; w</a:t>
            </a:r>
            <a:r>
              <a:rPr lang="en-US" altLang="en-US" sz="500" i="1"/>
              <a:t>hat are the constitutive elements of that offence</a:t>
            </a:r>
            <a:r>
              <a:rPr lang="hr-HR" altLang="en-US" sz="500" i="1"/>
              <a:t>?</a:t>
            </a:r>
            <a:endParaRPr lang="en-US" altLang="en-US" sz="500" b="1" i="1"/>
          </a:p>
          <a:p>
            <a:pPr eaLnBrk="1" hangingPunct="1">
              <a:lnSpc>
                <a:spcPct val="80000"/>
              </a:lnSpc>
            </a:pPr>
            <a:endParaRPr lang="hr-HR" altLang="en-US" sz="500" b="1"/>
          </a:p>
          <a:p>
            <a:pPr eaLnBrk="1" hangingPunct="1">
              <a:lnSpc>
                <a:spcPct val="80000"/>
              </a:lnSpc>
            </a:pPr>
            <a:r>
              <a:rPr lang="en-GB" altLang="en-US" sz="500" b="1"/>
              <a:t>Points for discussion </a:t>
            </a:r>
            <a:endParaRPr lang="en-GB" altLang="en-US" sz="500"/>
          </a:p>
          <a:p>
            <a:pPr eaLnBrk="1" hangingPunct="1">
              <a:lnSpc>
                <a:spcPct val="80000"/>
              </a:lnSpc>
            </a:pPr>
            <a:endParaRPr lang="hr-HR" altLang="en-US" sz="500"/>
          </a:p>
          <a:p>
            <a:pPr eaLnBrk="1" hangingPunct="1">
              <a:lnSpc>
                <a:spcPct val="80000"/>
              </a:lnSpc>
            </a:pPr>
            <a:r>
              <a:rPr lang="en-US" altLang="en-US" sz="500"/>
              <a:t>Illegal access covers the basic offence of dangerous threats to and attacks against the security (i.e. the confidentiality, integrity and availability) of computer systems and data. Such intrusions may give access to confidential data (including passwords, information about the targeted system) and secrets, to the use of the system without payment or even encourage hackers to commit more dangerous forms of computer-related offences, like computer-related fraud or forgery. </a:t>
            </a:r>
          </a:p>
          <a:p>
            <a:pPr eaLnBrk="1" hangingPunct="1">
              <a:lnSpc>
                <a:spcPct val="80000"/>
              </a:lnSpc>
            </a:pPr>
            <a:endParaRPr lang="en-US" altLang="en-US" sz="500"/>
          </a:p>
          <a:p>
            <a:pPr eaLnBrk="1" hangingPunct="1">
              <a:lnSpc>
                <a:spcPct val="80000"/>
              </a:lnSpc>
            </a:pPr>
            <a:r>
              <a:rPr lang="en-US" altLang="en-US" sz="500"/>
              <a:t>ECHR in case Copland vs. UK, 62617/00 decided that the Right to respect for private and family life applies on a electronic data as well.</a:t>
            </a:r>
            <a:endParaRPr lang="hr-HR" altLang="en-US" sz="500"/>
          </a:p>
          <a:p>
            <a:pPr eaLnBrk="1" hangingPunct="1">
              <a:lnSpc>
                <a:spcPct val="80000"/>
              </a:lnSpc>
            </a:pPr>
            <a:endParaRPr lang="hr-HR" altLang="en-US" sz="500"/>
          </a:p>
          <a:p>
            <a:pPr eaLnBrk="1" hangingPunct="1">
              <a:lnSpc>
                <a:spcPct val="80000"/>
              </a:lnSpc>
            </a:pPr>
            <a:r>
              <a:rPr lang="en-US" altLang="en-US" sz="500"/>
              <a:t>In this case the perpetrator has been sentenced, because all the elements of the criminal offence of illegal access have been committed according to national law, namely (Croatia</a:t>
            </a:r>
            <a:r>
              <a:rPr lang="hr-HR" altLang="en-US" sz="500"/>
              <a:t> – </a:t>
            </a:r>
            <a:r>
              <a:rPr lang="en-US" altLang="en-US" sz="500"/>
              <a:t>Municipal Court in Split - settlement):</a:t>
            </a:r>
          </a:p>
          <a:p>
            <a:pPr eaLnBrk="1" hangingPunct="1">
              <a:lnSpc>
                <a:spcPct val="80000"/>
              </a:lnSpc>
              <a:buFontTx/>
              <a:buChar char="-"/>
            </a:pPr>
            <a:r>
              <a:rPr lang="en-US" altLang="en-US" sz="500"/>
              <a:t>unauthorised access </a:t>
            </a:r>
          </a:p>
          <a:p>
            <a:pPr eaLnBrk="1" hangingPunct="1">
              <a:lnSpc>
                <a:spcPct val="80000"/>
              </a:lnSpc>
              <a:buFontTx/>
              <a:buChar char="-"/>
            </a:pPr>
            <a:r>
              <a:rPr lang="en-US" altLang="en-US" sz="500"/>
              <a:t>Intentional access</a:t>
            </a:r>
          </a:p>
          <a:p>
            <a:pPr eaLnBrk="1" hangingPunct="1">
              <a:lnSpc>
                <a:spcPct val="80000"/>
              </a:lnSpc>
            </a:pPr>
            <a:r>
              <a:rPr lang="en-US" altLang="en-US" sz="500"/>
              <a:t>-Perpetrator’s motivation does not constitute an element of the criminal offence (even simple curiosity will be punishable).</a:t>
            </a:r>
          </a:p>
          <a:p>
            <a:pPr eaLnBrk="1" hangingPunct="1">
              <a:lnSpc>
                <a:spcPct val="80000"/>
              </a:lnSpc>
            </a:pPr>
            <a:r>
              <a:rPr lang="en-US" altLang="en-US" sz="500"/>
              <a:t> </a:t>
            </a:r>
          </a:p>
          <a:p>
            <a:pPr eaLnBrk="1" hangingPunct="1">
              <a:lnSpc>
                <a:spcPct val="80000"/>
              </a:lnSpc>
            </a:pPr>
            <a:r>
              <a:rPr lang="en-US" altLang="en-US" sz="500"/>
              <a:t>Regarding to the facts of this case - in some member States we will not talk about Illegal access. </a:t>
            </a:r>
          </a:p>
          <a:p>
            <a:pPr eaLnBrk="1" hangingPunct="1">
              <a:lnSpc>
                <a:spcPct val="80000"/>
              </a:lnSpc>
            </a:pPr>
            <a:r>
              <a:rPr lang="en-US" altLang="en-US" sz="500"/>
              <a:t> </a:t>
            </a:r>
          </a:p>
          <a:p>
            <a:pPr eaLnBrk="1" hangingPunct="1">
              <a:lnSpc>
                <a:spcPct val="80000"/>
              </a:lnSpc>
            </a:pPr>
            <a:r>
              <a:rPr lang="en-US" altLang="en-US" sz="500"/>
              <a:t>States parties to the Budapest Convection can attach any or all of the qualifying elements listed in the second sentence in the provision of Article 2: infringing security measures, special intent to obtain computer data, other dishonest intent that justifies criminal culpability, or the requirement that the offence is committed in relation to a computer system that is connected remotely to another computer system.</a:t>
            </a:r>
          </a:p>
          <a:p>
            <a:pPr eaLnBrk="1" hangingPunct="1">
              <a:lnSpc>
                <a:spcPct val="80000"/>
              </a:lnSpc>
            </a:pPr>
            <a:endParaRPr lang="en-US" altLang="en-US" sz="500"/>
          </a:p>
          <a:p>
            <a:pPr eaLnBrk="1" hangingPunct="1">
              <a:lnSpc>
                <a:spcPct val="80000"/>
              </a:lnSpc>
            </a:pPr>
            <a:r>
              <a:rPr lang="en-US" altLang="en-US" sz="500"/>
              <a:t>Since in the Croatian legal system the intent is not taken into account (beyond the intention to access a system illegally),  the perpetrator has been sentenced despite the lack of „dishonest intent” (all attacked IT systems have been the subject of a penetration test for free). In some member States a lack of dishonest intent would have prevented criminal liability.</a:t>
            </a:r>
            <a:endParaRPr lang="hr-HR" altLang="en-US" sz="500"/>
          </a:p>
          <a:p>
            <a:pPr eaLnBrk="1" hangingPunct="1">
              <a:lnSpc>
                <a:spcPct val="80000"/>
              </a:lnSpc>
            </a:pPr>
            <a:endParaRPr lang="hr-HR" altLang="en-US" sz="500"/>
          </a:p>
          <a:p>
            <a:pPr eaLnBrk="1" hangingPunct="1">
              <a:lnSpc>
                <a:spcPct val="80000"/>
              </a:lnSpc>
            </a:pPr>
            <a:r>
              <a:rPr lang="en-US" altLang="en-US" sz="500"/>
              <a:t>The trainer should know the answer</a:t>
            </a:r>
            <a:r>
              <a:rPr lang="hr-HR" altLang="en-US" sz="500"/>
              <a:t>s on</a:t>
            </a:r>
            <a:r>
              <a:rPr lang="en-US" altLang="en-US" sz="500"/>
              <a:t> the questions according to national law</a:t>
            </a:r>
            <a:r>
              <a:rPr lang="hr-HR" altLang="en-US" sz="500"/>
              <a:t> or </a:t>
            </a:r>
            <a:r>
              <a:rPr lang="en-US" altLang="en-US" sz="500"/>
              <a:t>discuss this question in the light of court practices if not unified.</a:t>
            </a:r>
          </a:p>
          <a:p>
            <a:pPr eaLnBrk="1" hangingPunct="1">
              <a:lnSpc>
                <a:spcPct val="80000"/>
              </a:lnSpc>
            </a:pPr>
            <a:r>
              <a:rPr lang="en-US" altLang="en-US" sz="500"/>
              <a:t> </a:t>
            </a:r>
          </a:p>
          <a:p>
            <a:pPr eaLnBrk="1" hangingPunct="1">
              <a:lnSpc>
                <a:spcPct val="80000"/>
              </a:lnSpc>
            </a:pPr>
            <a:r>
              <a:rPr lang="en-US" altLang="en-US" sz="500"/>
              <a:t> </a:t>
            </a:r>
          </a:p>
        </p:txBody>
      </p:sp>
      <p:sp>
        <p:nvSpPr>
          <p:cNvPr id="270340" name="Slide Number Placeholder 3">
            <a:extLst>
              <a:ext uri="{FF2B5EF4-FFF2-40B4-BE49-F238E27FC236}">
                <a16:creationId xmlns:a16="http://schemas.microsoft.com/office/drawing/2014/main" id="{C2E00B11-44AE-422F-B009-DCFD50A6F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BCCC8-2BF1-42D3-95F6-743E7B688EFC}" type="slidenum">
              <a:rPr lang="en-US" altLang="en-US">
                <a:latin typeface="Calibri" panose="020F0502020204030204" pitchFamily="34" charset="0"/>
              </a:rPr>
              <a:pPr/>
              <a:t>138</a:t>
            </a:fld>
            <a:endParaRPr lang="en-US" altLang="en-US">
              <a:latin typeface="Calibri" panose="020F0502020204030204" pitchFamily="34" charset="0"/>
            </a:endParaRPr>
          </a:p>
        </p:txBody>
      </p:sp>
    </p:spTree>
    <p:extLst>
      <p:ext uri="{BB962C8B-B14F-4D97-AF65-F5344CB8AC3E}">
        <p14:creationId xmlns:p14="http://schemas.microsoft.com/office/powerpoint/2010/main" val="403972985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7320C6-648E-42E4-966B-3D3D6A3C0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28EC4C10-F8A6-4844-B9B7-626240315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hr-HR" altLang="en-US" sz="500" b="1"/>
          </a:p>
          <a:p>
            <a:pPr eaLnBrk="1" hangingPunct="1">
              <a:lnSpc>
                <a:spcPct val="80000"/>
              </a:lnSpc>
            </a:pPr>
            <a:r>
              <a:rPr lang="en-US" altLang="en-US" sz="500"/>
              <a:t>Camille is student at</a:t>
            </a:r>
            <a:r>
              <a:rPr lang="hr-HR" altLang="en-US" sz="500"/>
              <a:t> </a:t>
            </a:r>
            <a:r>
              <a:rPr lang="fr-FR" altLang="en-US" sz="500"/>
              <a:t>a</a:t>
            </a:r>
            <a:r>
              <a:rPr lang="hr-HR" altLang="en-US" sz="500"/>
              <a:t> </a:t>
            </a:r>
            <a:r>
              <a:rPr lang="en-US" altLang="en-US" sz="500"/>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yy Faculty and I am writing a thesis on the security of computer systems and networks and for the purposes of this paper I reveal the weaknesses of computer systems and networks, here you have a security hole, a nice greetings. The latest IT system that she hacked was the information system of the Ministry of Internal Affairs of her country.</a:t>
            </a:r>
            <a:endParaRPr lang="hr-HR" altLang="en-US" sz="500"/>
          </a:p>
          <a:p>
            <a:pPr eaLnBrk="1" hangingPunct="1">
              <a:lnSpc>
                <a:spcPct val="80000"/>
              </a:lnSpc>
            </a:pPr>
            <a:endParaRPr lang="hr-HR" altLang="en-US" sz="500" b="1"/>
          </a:p>
          <a:p>
            <a:pPr eaLnBrk="1" hangingPunct="1">
              <a:lnSpc>
                <a:spcPct val="80000"/>
              </a:lnSpc>
            </a:pPr>
            <a:r>
              <a:rPr lang="en-US" altLang="en-US" sz="500" b="1"/>
              <a:t>Reminder to the trainer:</a:t>
            </a:r>
          </a:p>
          <a:p>
            <a:pPr eaLnBrk="1" hangingPunct="1">
              <a:lnSpc>
                <a:spcPct val="80000"/>
              </a:lnSpc>
            </a:pPr>
            <a:r>
              <a:rPr lang="en-US" altLang="en-US" sz="500"/>
              <a:t>Article 2 – ILLEGAL ACCESS</a:t>
            </a:r>
          </a:p>
          <a:p>
            <a:pPr eaLnBrk="1" hangingPunct="1">
              <a:lnSpc>
                <a:spcPct val="80000"/>
              </a:lnSpc>
            </a:pPr>
            <a:r>
              <a:rPr lang="en-US" altLang="en-US" sz="500"/>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endParaRPr lang="hr-HR" altLang="en-US" sz="500"/>
          </a:p>
          <a:p>
            <a:pPr eaLnBrk="1" hangingPunct="1">
              <a:lnSpc>
                <a:spcPct val="80000"/>
              </a:lnSpc>
            </a:pPr>
            <a:endParaRPr lang="hr-HR" altLang="en-US" sz="500"/>
          </a:p>
          <a:p>
            <a:pPr eaLnBrk="1" hangingPunct="1">
              <a:lnSpc>
                <a:spcPct val="80000"/>
              </a:lnSpc>
            </a:pPr>
            <a:r>
              <a:rPr lang="en-GB" altLang="en-US" sz="500" b="1"/>
              <a:t>Issues </a:t>
            </a:r>
            <a:endParaRPr lang="hr-HR" altLang="en-US" sz="500" b="1"/>
          </a:p>
          <a:p>
            <a:pPr eaLnBrk="1" hangingPunct="1">
              <a:lnSpc>
                <a:spcPct val="80000"/>
              </a:lnSpc>
            </a:pPr>
            <a:endParaRPr lang="hr-HR" altLang="en-US" sz="500" b="1"/>
          </a:p>
          <a:p>
            <a:pPr eaLnBrk="1" hangingPunct="1">
              <a:lnSpc>
                <a:spcPct val="80000"/>
              </a:lnSpc>
            </a:pPr>
            <a:r>
              <a:rPr lang="hr-HR" altLang="en-US" sz="500"/>
              <a:t>- </a:t>
            </a:r>
            <a:r>
              <a:rPr lang="en-US" altLang="en-US" sz="500" i="1"/>
              <a:t>Is this case criminal offence in your country and if yes – which one</a:t>
            </a:r>
            <a:r>
              <a:rPr lang="hr-HR" altLang="en-US" sz="500" i="1"/>
              <a:t>; w</a:t>
            </a:r>
            <a:r>
              <a:rPr lang="en-US" altLang="en-US" sz="500" i="1"/>
              <a:t>hat are the constitutive elements of that offence</a:t>
            </a:r>
            <a:r>
              <a:rPr lang="hr-HR" altLang="en-US" sz="500" i="1"/>
              <a:t>?</a:t>
            </a:r>
            <a:endParaRPr lang="en-US" altLang="en-US" sz="500" b="1" i="1"/>
          </a:p>
          <a:p>
            <a:pPr eaLnBrk="1" hangingPunct="1">
              <a:lnSpc>
                <a:spcPct val="80000"/>
              </a:lnSpc>
            </a:pPr>
            <a:endParaRPr lang="hr-HR" altLang="en-US" sz="500" b="1"/>
          </a:p>
          <a:p>
            <a:pPr eaLnBrk="1" hangingPunct="1">
              <a:lnSpc>
                <a:spcPct val="80000"/>
              </a:lnSpc>
            </a:pPr>
            <a:r>
              <a:rPr lang="en-GB" altLang="en-US" sz="500" b="1"/>
              <a:t>Points for discussion </a:t>
            </a:r>
            <a:endParaRPr lang="en-GB" altLang="en-US" sz="500"/>
          </a:p>
          <a:p>
            <a:pPr eaLnBrk="1" hangingPunct="1">
              <a:lnSpc>
                <a:spcPct val="80000"/>
              </a:lnSpc>
            </a:pPr>
            <a:endParaRPr lang="hr-HR" altLang="en-US" sz="500"/>
          </a:p>
          <a:p>
            <a:pPr eaLnBrk="1" hangingPunct="1">
              <a:lnSpc>
                <a:spcPct val="80000"/>
              </a:lnSpc>
            </a:pPr>
            <a:r>
              <a:rPr lang="en-US" altLang="en-US" sz="500"/>
              <a:t>Illegal access covers the basic offence of dangerous threats to and attacks against the security (i.e. the confidentiality, integrity and availability) of computer systems and data. Such intrusions may give access to confidential data (including passwords, information about the targeted system) and secrets, to the use of the system without payment or even encourage hackers to commit more dangerous forms of computer-related offences, like computer-related fraud or forgery. </a:t>
            </a:r>
          </a:p>
          <a:p>
            <a:pPr eaLnBrk="1" hangingPunct="1">
              <a:lnSpc>
                <a:spcPct val="80000"/>
              </a:lnSpc>
            </a:pPr>
            <a:endParaRPr lang="en-US" altLang="en-US" sz="500"/>
          </a:p>
          <a:p>
            <a:pPr eaLnBrk="1" hangingPunct="1">
              <a:lnSpc>
                <a:spcPct val="80000"/>
              </a:lnSpc>
            </a:pPr>
            <a:r>
              <a:rPr lang="en-US" altLang="en-US" sz="500"/>
              <a:t>ECHR in case Copland vs. UK, 62617/00 decided that the Right to respect for private and family life applies on a electronic data as well.</a:t>
            </a:r>
            <a:endParaRPr lang="hr-HR" altLang="en-US" sz="500"/>
          </a:p>
          <a:p>
            <a:pPr eaLnBrk="1" hangingPunct="1">
              <a:lnSpc>
                <a:spcPct val="80000"/>
              </a:lnSpc>
            </a:pPr>
            <a:endParaRPr lang="hr-HR" altLang="en-US" sz="500"/>
          </a:p>
          <a:p>
            <a:pPr eaLnBrk="1" hangingPunct="1">
              <a:lnSpc>
                <a:spcPct val="80000"/>
              </a:lnSpc>
            </a:pPr>
            <a:r>
              <a:rPr lang="en-US" altLang="en-US" sz="500"/>
              <a:t>In this case the perpetrator has been sentenced, because all the elements of the criminal offence of illegal access have been committed according to national law, namely (Croatia</a:t>
            </a:r>
            <a:r>
              <a:rPr lang="hr-HR" altLang="en-US" sz="500"/>
              <a:t> – </a:t>
            </a:r>
            <a:r>
              <a:rPr lang="en-US" altLang="en-US" sz="500"/>
              <a:t>Municipal Court in Split - settlement):</a:t>
            </a:r>
          </a:p>
          <a:p>
            <a:pPr eaLnBrk="1" hangingPunct="1">
              <a:lnSpc>
                <a:spcPct val="80000"/>
              </a:lnSpc>
              <a:buFontTx/>
              <a:buChar char="-"/>
            </a:pPr>
            <a:r>
              <a:rPr lang="en-US" altLang="en-US" sz="500"/>
              <a:t>unauthorised access </a:t>
            </a:r>
          </a:p>
          <a:p>
            <a:pPr eaLnBrk="1" hangingPunct="1">
              <a:lnSpc>
                <a:spcPct val="80000"/>
              </a:lnSpc>
              <a:buFontTx/>
              <a:buChar char="-"/>
            </a:pPr>
            <a:r>
              <a:rPr lang="en-US" altLang="en-US" sz="500"/>
              <a:t>Intentional access</a:t>
            </a:r>
          </a:p>
          <a:p>
            <a:pPr eaLnBrk="1" hangingPunct="1">
              <a:lnSpc>
                <a:spcPct val="80000"/>
              </a:lnSpc>
            </a:pPr>
            <a:r>
              <a:rPr lang="en-US" altLang="en-US" sz="500"/>
              <a:t>-Perpetrator’s motivation does not constitute an element of the criminal offence (even simple curiosity will be punishable).</a:t>
            </a:r>
          </a:p>
          <a:p>
            <a:pPr eaLnBrk="1" hangingPunct="1">
              <a:lnSpc>
                <a:spcPct val="80000"/>
              </a:lnSpc>
            </a:pPr>
            <a:r>
              <a:rPr lang="en-US" altLang="en-US" sz="500"/>
              <a:t> </a:t>
            </a:r>
          </a:p>
          <a:p>
            <a:pPr eaLnBrk="1" hangingPunct="1">
              <a:lnSpc>
                <a:spcPct val="80000"/>
              </a:lnSpc>
            </a:pPr>
            <a:r>
              <a:rPr lang="en-US" altLang="en-US" sz="500"/>
              <a:t>Regarding to the facts of this case - in some member States we will not talk about Illegal access. </a:t>
            </a:r>
          </a:p>
          <a:p>
            <a:pPr eaLnBrk="1" hangingPunct="1">
              <a:lnSpc>
                <a:spcPct val="80000"/>
              </a:lnSpc>
            </a:pPr>
            <a:r>
              <a:rPr lang="en-US" altLang="en-US" sz="500"/>
              <a:t> </a:t>
            </a:r>
          </a:p>
          <a:p>
            <a:pPr eaLnBrk="1" hangingPunct="1">
              <a:lnSpc>
                <a:spcPct val="80000"/>
              </a:lnSpc>
            </a:pPr>
            <a:r>
              <a:rPr lang="en-US" altLang="en-US" sz="500"/>
              <a:t>States parties to the Budapest Convection can attach any or all of the qualifying elements listed in the second sentence in the provision of Article 2: infringing security measures, special intent to obtain computer data, other dishonest intent that justifies criminal culpability, or the requirement that the offence is committed in relation to a computer system that is connected remotely to another computer system.</a:t>
            </a:r>
          </a:p>
          <a:p>
            <a:pPr eaLnBrk="1" hangingPunct="1">
              <a:lnSpc>
                <a:spcPct val="80000"/>
              </a:lnSpc>
            </a:pPr>
            <a:endParaRPr lang="en-US" altLang="en-US" sz="500"/>
          </a:p>
          <a:p>
            <a:pPr eaLnBrk="1" hangingPunct="1">
              <a:lnSpc>
                <a:spcPct val="80000"/>
              </a:lnSpc>
            </a:pPr>
            <a:r>
              <a:rPr lang="en-US" altLang="en-US" sz="500"/>
              <a:t>Since in the Croatian legal system the intent is not taken into account (beyond the intention to access a system illegally),  the perpetrator has been sentenced despite the lack of „dishonest intent” (all attacked IT systems have been the subject of a penetration test for free). In some member States a lack of dishonest intent would have prevented criminal liability.</a:t>
            </a:r>
            <a:endParaRPr lang="hr-HR" altLang="en-US" sz="500"/>
          </a:p>
          <a:p>
            <a:pPr eaLnBrk="1" hangingPunct="1">
              <a:lnSpc>
                <a:spcPct val="80000"/>
              </a:lnSpc>
            </a:pPr>
            <a:endParaRPr lang="hr-HR" altLang="en-US" sz="500"/>
          </a:p>
          <a:p>
            <a:pPr eaLnBrk="1" hangingPunct="1">
              <a:lnSpc>
                <a:spcPct val="80000"/>
              </a:lnSpc>
            </a:pPr>
            <a:r>
              <a:rPr lang="en-US" altLang="en-US" sz="500"/>
              <a:t>The trainer should know the answer</a:t>
            </a:r>
            <a:r>
              <a:rPr lang="hr-HR" altLang="en-US" sz="500"/>
              <a:t>s on</a:t>
            </a:r>
            <a:r>
              <a:rPr lang="en-US" altLang="en-US" sz="500"/>
              <a:t> the questions according to national law</a:t>
            </a:r>
            <a:r>
              <a:rPr lang="hr-HR" altLang="en-US" sz="500"/>
              <a:t> or </a:t>
            </a:r>
            <a:r>
              <a:rPr lang="en-US" altLang="en-US" sz="500"/>
              <a:t>discuss this question in the light of court practices if not unified.</a:t>
            </a:r>
          </a:p>
          <a:p>
            <a:pPr eaLnBrk="1" hangingPunct="1">
              <a:lnSpc>
                <a:spcPct val="80000"/>
              </a:lnSpc>
            </a:pPr>
            <a:r>
              <a:rPr lang="en-US" altLang="en-US" sz="500"/>
              <a:t> </a:t>
            </a:r>
          </a:p>
          <a:p>
            <a:pPr eaLnBrk="1" hangingPunct="1">
              <a:lnSpc>
                <a:spcPct val="80000"/>
              </a:lnSpc>
            </a:pPr>
            <a:r>
              <a:rPr lang="en-US" altLang="en-US" sz="500"/>
              <a:t> </a:t>
            </a:r>
          </a:p>
        </p:txBody>
      </p:sp>
      <p:sp>
        <p:nvSpPr>
          <p:cNvPr id="270340" name="Slide Number Placeholder 3">
            <a:extLst>
              <a:ext uri="{FF2B5EF4-FFF2-40B4-BE49-F238E27FC236}">
                <a16:creationId xmlns:a16="http://schemas.microsoft.com/office/drawing/2014/main" id="{C2E00B11-44AE-422F-B009-DCFD50A6F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BCCC8-2BF1-42D3-95F6-743E7B688EFC}" type="slidenum">
              <a:rPr lang="en-US" altLang="en-US">
                <a:latin typeface="Calibri" panose="020F0502020204030204" pitchFamily="34" charset="0"/>
              </a:rPr>
              <a:pPr/>
              <a:t>139</a:t>
            </a:fld>
            <a:endParaRPr lang="en-US" altLang="en-US">
              <a:latin typeface="Calibri" panose="020F0502020204030204" pitchFamily="34" charset="0"/>
            </a:endParaRPr>
          </a:p>
        </p:txBody>
      </p:sp>
    </p:spTree>
    <p:extLst>
      <p:ext uri="{BB962C8B-B14F-4D97-AF65-F5344CB8AC3E}">
        <p14:creationId xmlns:p14="http://schemas.microsoft.com/office/powerpoint/2010/main" val="1668559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132EFC39-E14F-49F6-8440-A3BE4910CD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Rectangle 3">
            <a:extLst>
              <a:ext uri="{FF2B5EF4-FFF2-40B4-BE49-F238E27FC236}">
                <a16:creationId xmlns:a16="http://schemas.microsoft.com/office/drawing/2014/main" id="{BAC17A93-8462-4BB6-8C01-5C970E02F8C9}"/>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2</a:t>
            </a:r>
            <a:r>
              <a:rPr lang="en-US" altLang="en-US">
                <a:solidFill>
                  <a:srgbClr val="FF0000"/>
                </a:solidFill>
              </a:rPr>
              <a:t>. Explanation of this element is provided on the next slide.</a:t>
            </a:r>
            <a:endParaRPr lang="en-US" altLang="en-US"/>
          </a:p>
          <a:p>
            <a:endParaRPr lang="en-GB" alt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7320C6-648E-42E4-966B-3D3D6A3C0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28EC4C10-F8A6-4844-B9B7-626240315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hr-HR" altLang="en-US" sz="500" b="1"/>
          </a:p>
          <a:p>
            <a:pPr eaLnBrk="1" hangingPunct="1">
              <a:lnSpc>
                <a:spcPct val="80000"/>
              </a:lnSpc>
            </a:pPr>
            <a:r>
              <a:rPr lang="en-US" altLang="en-US" sz="500"/>
              <a:t>Camille is student at</a:t>
            </a:r>
            <a:r>
              <a:rPr lang="hr-HR" altLang="en-US" sz="500"/>
              <a:t> </a:t>
            </a:r>
            <a:r>
              <a:rPr lang="fr-FR" altLang="en-US" sz="500"/>
              <a:t>a</a:t>
            </a:r>
            <a:r>
              <a:rPr lang="hr-HR" altLang="en-US" sz="500"/>
              <a:t> </a:t>
            </a:r>
            <a:r>
              <a:rPr lang="en-US" altLang="en-US" sz="500"/>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yy Faculty and I am writing a thesis on the security of computer systems and networks and for the purposes of this paper I reveal the weaknesses of computer systems and networks, here you have a security hole, a nice greetings. The latest IT system that she hacked was the information system of the Ministry of Internal Affairs of her country.</a:t>
            </a:r>
            <a:endParaRPr lang="hr-HR" altLang="en-US" sz="500"/>
          </a:p>
          <a:p>
            <a:pPr eaLnBrk="1" hangingPunct="1">
              <a:lnSpc>
                <a:spcPct val="80000"/>
              </a:lnSpc>
            </a:pPr>
            <a:endParaRPr lang="hr-HR" altLang="en-US" sz="500" b="1"/>
          </a:p>
          <a:p>
            <a:pPr eaLnBrk="1" hangingPunct="1">
              <a:lnSpc>
                <a:spcPct val="80000"/>
              </a:lnSpc>
            </a:pPr>
            <a:r>
              <a:rPr lang="en-US" altLang="en-US" sz="500" b="1"/>
              <a:t>Reminder to the trainer:</a:t>
            </a:r>
          </a:p>
          <a:p>
            <a:pPr eaLnBrk="1" hangingPunct="1">
              <a:lnSpc>
                <a:spcPct val="80000"/>
              </a:lnSpc>
            </a:pPr>
            <a:r>
              <a:rPr lang="en-US" altLang="en-US" sz="500"/>
              <a:t>Article 2 – ILLEGAL ACCESS</a:t>
            </a:r>
          </a:p>
          <a:p>
            <a:pPr eaLnBrk="1" hangingPunct="1">
              <a:lnSpc>
                <a:spcPct val="80000"/>
              </a:lnSpc>
            </a:pPr>
            <a:r>
              <a:rPr lang="en-US" altLang="en-US" sz="500"/>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endParaRPr lang="hr-HR" altLang="en-US" sz="500"/>
          </a:p>
          <a:p>
            <a:pPr eaLnBrk="1" hangingPunct="1">
              <a:lnSpc>
                <a:spcPct val="80000"/>
              </a:lnSpc>
            </a:pPr>
            <a:endParaRPr lang="hr-HR" altLang="en-US" sz="500"/>
          </a:p>
          <a:p>
            <a:pPr eaLnBrk="1" hangingPunct="1">
              <a:lnSpc>
                <a:spcPct val="80000"/>
              </a:lnSpc>
            </a:pPr>
            <a:r>
              <a:rPr lang="en-GB" altLang="en-US" sz="500" b="1"/>
              <a:t>Issues </a:t>
            </a:r>
            <a:endParaRPr lang="hr-HR" altLang="en-US" sz="500" b="1"/>
          </a:p>
          <a:p>
            <a:pPr eaLnBrk="1" hangingPunct="1">
              <a:lnSpc>
                <a:spcPct val="80000"/>
              </a:lnSpc>
            </a:pPr>
            <a:endParaRPr lang="hr-HR" altLang="en-US" sz="500" b="1"/>
          </a:p>
          <a:p>
            <a:pPr eaLnBrk="1" hangingPunct="1">
              <a:lnSpc>
                <a:spcPct val="80000"/>
              </a:lnSpc>
            </a:pPr>
            <a:r>
              <a:rPr lang="hr-HR" altLang="en-US" sz="500"/>
              <a:t>- </a:t>
            </a:r>
            <a:r>
              <a:rPr lang="en-US" altLang="en-US" sz="500" i="1"/>
              <a:t>Is this case criminal offence in your country and if yes – which one</a:t>
            </a:r>
            <a:r>
              <a:rPr lang="hr-HR" altLang="en-US" sz="500" i="1"/>
              <a:t>; w</a:t>
            </a:r>
            <a:r>
              <a:rPr lang="en-US" altLang="en-US" sz="500" i="1"/>
              <a:t>hat are the constitutive elements of that offence</a:t>
            </a:r>
            <a:r>
              <a:rPr lang="hr-HR" altLang="en-US" sz="500" i="1"/>
              <a:t>?</a:t>
            </a:r>
            <a:endParaRPr lang="en-US" altLang="en-US" sz="500" b="1" i="1"/>
          </a:p>
          <a:p>
            <a:pPr eaLnBrk="1" hangingPunct="1">
              <a:lnSpc>
                <a:spcPct val="80000"/>
              </a:lnSpc>
            </a:pPr>
            <a:endParaRPr lang="hr-HR" altLang="en-US" sz="500" b="1"/>
          </a:p>
          <a:p>
            <a:pPr eaLnBrk="1" hangingPunct="1">
              <a:lnSpc>
                <a:spcPct val="80000"/>
              </a:lnSpc>
            </a:pPr>
            <a:r>
              <a:rPr lang="en-GB" altLang="en-US" sz="500" b="1"/>
              <a:t>Points for discussion </a:t>
            </a:r>
            <a:endParaRPr lang="en-GB" altLang="en-US" sz="500"/>
          </a:p>
          <a:p>
            <a:pPr eaLnBrk="1" hangingPunct="1">
              <a:lnSpc>
                <a:spcPct val="80000"/>
              </a:lnSpc>
            </a:pPr>
            <a:endParaRPr lang="hr-HR" altLang="en-US" sz="500"/>
          </a:p>
          <a:p>
            <a:pPr eaLnBrk="1" hangingPunct="1">
              <a:lnSpc>
                <a:spcPct val="80000"/>
              </a:lnSpc>
            </a:pPr>
            <a:r>
              <a:rPr lang="en-US" altLang="en-US" sz="500"/>
              <a:t>Illegal access covers the basic offence of dangerous threats to and attacks against the security (i.e. the confidentiality, integrity and availability) of computer systems and data. Such intrusions may give access to confidential data (including passwords, information about the targeted system) and secrets, to the use of the system without payment or even encourage hackers to commit more dangerous forms of computer-related offences, like computer-related fraud or forgery. </a:t>
            </a:r>
          </a:p>
          <a:p>
            <a:pPr eaLnBrk="1" hangingPunct="1">
              <a:lnSpc>
                <a:spcPct val="80000"/>
              </a:lnSpc>
            </a:pPr>
            <a:endParaRPr lang="en-US" altLang="en-US" sz="500"/>
          </a:p>
          <a:p>
            <a:pPr eaLnBrk="1" hangingPunct="1">
              <a:lnSpc>
                <a:spcPct val="80000"/>
              </a:lnSpc>
            </a:pPr>
            <a:r>
              <a:rPr lang="en-US" altLang="en-US" sz="500"/>
              <a:t>ECHR in case Copland vs. UK, 62617/00 decided that the Right to respect for private and family life applies on a electronic data as well.</a:t>
            </a:r>
            <a:endParaRPr lang="hr-HR" altLang="en-US" sz="500"/>
          </a:p>
          <a:p>
            <a:pPr eaLnBrk="1" hangingPunct="1">
              <a:lnSpc>
                <a:spcPct val="80000"/>
              </a:lnSpc>
            </a:pPr>
            <a:endParaRPr lang="hr-HR" altLang="en-US" sz="500"/>
          </a:p>
          <a:p>
            <a:pPr eaLnBrk="1" hangingPunct="1">
              <a:lnSpc>
                <a:spcPct val="80000"/>
              </a:lnSpc>
            </a:pPr>
            <a:r>
              <a:rPr lang="en-US" altLang="en-US" sz="500"/>
              <a:t>In this case the perpetrator has been sentenced, because all the elements of the criminal offence of illegal access have been committed according to national law, namely (Croatia</a:t>
            </a:r>
            <a:r>
              <a:rPr lang="hr-HR" altLang="en-US" sz="500"/>
              <a:t> – </a:t>
            </a:r>
            <a:r>
              <a:rPr lang="en-US" altLang="en-US" sz="500"/>
              <a:t>Municipal Court in Split - settlement):</a:t>
            </a:r>
          </a:p>
          <a:p>
            <a:pPr eaLnBrk="1" hangingPunct="1">
              <a:lnSpc>
                <a:spcPct val="80000"/>
              </a:lnSpc>
              <a:buFontTx/>
              <a:buChar char="-"/>
            </a:pPr>
            <a:r>
              <a:rPr lang="en-US" altLang="en-US" sz="500"/>
              <a:t>unauthorised access </a:t>
            </a:r>
          </a:p>
          <a:p>
            <a:pPr eaLnBrk="1" hangingPunct="1">
              <a:lnSpc>
                <a:spcPct val="80000"/>
              </a:lnSpc>
              <a:buFontTx/>
              <a:buChar char="-"/>
            </a:pPr>
            <a:r>
              <a:rPr lang="en-US" altLang="en-US" sz="500"/>
              <a:t>Intentional access</a:t>
            </a:r>
          </a:p>
          <a:p>
            <a:pPr eaLnBrk="1" hangingPunct="1">
              <a:lnSpc>
                <a:spcPct val="80000"/>
              </a:lnSpc>
            </a:pPr>
            <a:r>
              <a:rPr lang="en-US" altLang="en-US" sz="500"/>
              <a:t>-Perpetrator’s motivation does not constitute an element of the criminal offence (even simple curiosity will be punishable).</a:t>
            </a:r>
          </a:p>
          <a:p>
            <a:pPr eaLnBrk="1" hangingPunct="1">
              <a:lnSpc>
                <a:spcPct val="80000"/>
              </a:lnSpc>
            </a:pPr>
            <a:r>
              <a:rPr lang="en-US" altLang="en-US" sz="500"/>
              <a:t> </a:t>
            </a:r>
          </a:p>
          <a:p>
            <a:pPr eaLnBrk="1" hangingPunct="1">
              <a:lnSpc>
                <a:spcPct val="80000"/>
              </a:lnSpc>
            </a:pPr>
            <a:r>
              <a:rPr lang="en-US" altLang="en-US" sz="500"/>
              <a:t>Regarding to the facts of this case - in some member States we will not talk about Illegal access. </a:t>
            </a:r>
          </a:p>
          <a:p>
            <a:pPr eaLnBrk="1" hangingPunct="1">
              <a:lnSpc>
                <a:spcPct val="80000"/>
              </a:lnSpc>
            </a:pPr>
            <a:r>
              <a:rPr lang="en-US" altLang="en-US" sz="500"/>
              <a:t> </a:t>
            </a:r>
          </a:p>
          <a:p>
            <a:pPr eaLnBrk="1" hangingPunct="1">
              <a:lnSpc>
                <a:spcPct val="80000"/>
              </a:lnSpc>
            </a:pPr>
            <a:r>
              <a:rPr lang="en-US" altLang="en-US" sz="500"/>
              <a:t>States parties to the Budapest Convection can attach any or all of the qualifying elements listed in the second sentence in the provision of Article 2: infringing security measures, special intent to obtain computer data, other dishonest intent that justifies criminal culpability, or the requirement that the offence is committed in relation to a computer system that is connected remotely to another computer system.</a:t>
            </a:r>
          </a:p>
          <a:p>
            <a:pPr eaLnBrk="1" hangingPunct="1">
              <a:lnSpc>
                <a:spcPct val="80000"/>
              </a:lnSpc>
            </a:pPr>
            <a:endParaRPr lang="en-US" altLang="en-US" sz="500"/>
          </a:p>
          <a:p>
            <a:pPr eaLnBrk="1" hangingPunct="1">
              <a:lnSpc>
                <a:spcPct val="80000"/>
              </a:lnSpc>
            </a:pPr>
            <a:r>
              <a:rPr lang="en-US" altLang="en-US" sz="500"/>
              <a:t>Since in the Croatian legal system the intent is not taken into account (beyond the intention to access a system illegally),  the perpetrator has been sentenced despite the lack of „dishonest intent” (all attacked IT systems have been the subject of a penetration test for free). In some member States a lack of dishonest intent would have prevented criminal liability.</a:t>
            </a:r>
            <a:endParaRPr lang="hr-HR" altLang="en-US" sz="500"/>
          </a:p>
          <a:p>
            <a:pPr eaLnBrk="1" hangingPunct="1">
              <a:lnSpc>
                <a:spcPct val="80000"/>
              </a:lnSpc>
            </a:pPr>
            <a:endParaRPr lang="hr-HR" altLang="en-US" sz="500"/>
          </a:p>
          <a:p>
            <a:pPr eaLnBrk="1" hangingPunct="1">
              <a:lnSpc>
                <a:spcPct val="80000"/>
              </a:lnSpc>
            </a:pPr>
            <a:r>
              <a:rPr lang="en-US" altLang="en-US" sz="500"/>
              <a:t>The trainer should know the answer</a:t>
            </a:r>
            <a:r>
              <a:rPr lang="hr-HR" altLang="en-US" sz="500"/>
              <a:t>s on</a:t>
            </a:r>
            <a:r>
              <a:rPr lang="en-US" altLang="en-US" sz="500"/>
              <a:t> the questions according to national law</a:t>
            </a:r>
            <a:r>
              <a:rPr lang="hr-HR" altLang="en-US" sz="500"/>
              <a:t> or </a:t>
            </a:r>
            <a:r>
              <a:rPr lang="en-US" altLang="en-US" sz="500"/>
              <a:t>discuss this question in the light of court practices if not unified.</a:t>
            </a:r>
          </a:p>
          <a:p>
            <a:pPr eaLnBrk="1" hangingPunct="1">
              <a:lnSpc>
                <a:spcPct val="80000"/>
              </a:lnSpc>
            </a:pPr>
            <a:r>
              <a:rPr lang="en-US" altLang="en-US" sz="500"/>
              <a:t> </a:t>
            </a:r>
          </a:p>
          <a:p>
            <a:pPr eaLnBrk="1" hangingPunct="1">
              <a:lnSpc>
                <a:spcPct val="80000"/>
              </a:lnSpc>
            </a:pPr>
            <a:r>
              <a:rPr lang="en-US" altLang="en-US" sz="500"/>
              <a:t> </a:t>
            </a:r>
          </a:p>
        </p:txBody>
      </p:sp>
      <p:sp>
        <p:nvSpPr>
          <p:cNvPr id="270340" name="Slide Number Placeholder 3">
            <a:extLst>
              <a:ext uri="{FF2B5EF4-FFF2-40B4-BE49-F238E27FC236}">
                <a16:creationId xmlns:a16="http://schemas.microsoft.com/office/drawing/2014/main" id="{C2E00B11-44AE-422F-B009-DCFD50A6F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BCCC8-2BF1-42D3-95F6-743E7B688EFC}" type="slidenum">
              <a:rPr lang="en-US" altLang="en-US">
                <a:latin typeface="Calibri" panose="020F0502020204030204" pitchFamily="34" charset="0"/>
              </a:rPr>
              <a:pPr/>
              <a:t>140</a:t>
            </a:fld>
            <a:endParaRPr lang="en-US" altLang="en-US">
              <a:latin typeface="Calibri" panose="020F0502020204030204" pitchFamily="34" charset="0"/>
            </a:endParaRPr>
          </a:p>
        </p:txBody>
      </p:sp>
    </p:spTree>
    <p:extLst>
      <p:ext uri="{BB962C8B-B14F-4D97-AF65-F5344CB8AC3E}">
        <p14:creationId xmlns:p14="http://schemas.microsoft.com/office/powerpoint/2010/main" val="305643410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097320C6-648E-42E4-966B-3D3D6A3C0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28EC4C10-F8A6-4844-B9B7-6262403153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hr-HR" altLang="en-US" sz="500" b="1"/>
          </a:p>
          <a:p>
            <a:pPr eaLnBrk="1" hangingPunct="1">
              <a:lnSpc>
                <a:spcPct val="80000"/>
              </a:lnSpc>
            </a:pPr>
            <a:r>
              <a:rPr lang="en-US" altLang="en-US" sz="500"/>
              <a:t>Camille is student at</a:t>
            </a:r>
            <a:r>
              <a:rPr lang="hr-HR" altLang="en-US" sz="500"/>
              <a:t> </a:t>
            </a:r>
            <a:r>
              <a:rPr lang="fr-FR" altLang="en-US" sz="500"/>
              <a:t>a</a:t>
            </a:r>
            <a:r>
              <a:rPr lang="hr-HR" altLang="en-US" sz="500"/>
              <a:t> </a:t>
            </a:r>
            <a:r>
              <a:rPr lang="en-US" altLang="en-US" sz="500"/>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yy Faculty and I am writing a thesis on the security of computer systems and networks and for the purposes of this paper I reveal the weaknesses of computer systems and networks, here you have a security hole, a nice greetings. The latest IT system that she hacked was the information system of the Ministry of Internal Affairs of her country.</a:t>
            </a:r>
            <a:endParaRPr lang="hr-HR" altLang="en-US" sz="500"/>
          </a:p>
          <a:p>
            <a:pPr eaLnBrk="1" hangingPunct="1">
              <a:lnSpc>
                <a:spcPct val="80000"/>
              </a:lnSpc>
            </a:pPr>
            <a:endParaRPr lang="hr-HR" altLang="en-US" sz="500" b="1"/>
          </a:p>
          <a:p>
            <a:pPr eaLnBrk="1" hangingPunct="1">
              <a:lnSpc>
                <a:spcPct val="80000"/>
              </a:lnSpc>
            </a:pPr>
            <a:r>
              <a:rPr lang="en-US" altLang="en-US" sz="500" b="1"/>
              <a:t>Reminder to the trainer:</a:t>
            </a:r>
          </a:p>
          <a:p>
            <a:pPr eaLnBrk="1" hangingPunct="1">
              <a:lnSpc>
                <a:spcPct val="80000"/>
              </a:lnSpc>
            </a:pPr>
            <a:r>
              <a:rPr lang="en-US" altLang="en-US" sz="500"/>
              <a:t>Article 2 – ILLEGAL ACCESS</a:t>
            </a:r>
          </a:p>
          <a:p>
            <a:pPr eaLnBrk="1" hangingPunct="1">
              <a:lnSpc>
                <a:spcPct val="80000"/>
              </a:lnSpc>
            </a:pPr>
            <a:r>
              <a:rPr lang="en-US" altLang="en-US" sz="500"/>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endParaRPr lang="hr-HR" altLang="en-US" sz="500"/>
          </a:p>
          <a:p>
            <a:pPr eaLnBrk="1" hangingPunct="1">
              <a:lnSpc>
                <a:spcPct val="80000"/>
              </a:lnSpc>
            </a:pPr>
            <a:endParaRPr lang="hr-HR" altLang="en-US" sz="500"/>
          </a:p>
          <a:p>
            <a:pPr eaLnBrk="1" hangingPunct="1">
              <a:lnSpc>
                <a:spcPct val="80000"/>
              </a:lnSpc>
            </a:pPr>
            <a:r>
              <a:rPr lang="en-GB" altLang="en-US" sz="500" b="1"/>
              <a:t>Issues </a:t>
            </a:r>
            <a:endParaRPr lang="hr-HR" altLang="en-US" sz="500" b="1"/>
          </a:p>
          <a:p>
            <a:pPr eaLnBrk="1" hangingPunct="1">
              <a:lnSpc>
                <a:spcPct val="80000"/>
              </a:lnSpc>
            </a:pPr>
            <a:endParaRPr lang="hr-HR" altLang="en-US" sz="500" b="1"/>
          </a:p>
          <a:p>
            <a:pPr eaLnBrk="1" hangingPunct="1">
              <a:lnSpc>
                <a:spcPct val="80000"/>
              </a:lnSpc>
            </a:pPr>
            <a:r>
              <a:rPr lang="hr-HR" altLang="en-US" sz="500"/>
              <a:t>- </a:t>
            </a:r>
            <a:r>
              <a:rPr lang="en-US" altLang="en-US" sz="500" i="1"/>
              <a:t>Is this case criminal offence in your country and if yes – which one</a:t>
            </a:r>
            <a:r>
              <a:rPr lang="hr-HR" altLang="en-US" sz="500" i="1"/>
              <a:t>; w</a:t>
            </a:r>
            <a:r>
              <a:rPr lang="en-US" altLang="en-US" sz="500" i="1"/>
              <a:t>hat are the constitutive elements of that offence</a:t>
            </a:r>
            <a:r>
              <a:rPr lang="hr-HR" altLang="en-US" sz="500" i="1"/>
              <a:t>?</a:t>
            </a:r>
            <a:endParaRPr lang="en-US" altLang="en-US" sz="500" b="1" i="1"/>
          </a:p>
          <a:p>
            <a:pPr eaLnBrk="1" hangingPunct="1">
              <a:lnSpc>
                <a:spcPct val="80000"/>
              </a:lnSpc>
            </a:pPr>
            <a:endParaRPr lang="hr-HR" altLang="en-US" sz="500" b="1"/>
          </a:p>
          <a:p>
            <a:pPr eaLnBrk="1" hangingPunct="1">
              <a:lnSpc>
                <a:spcPct val="80000"/>
              </a:lnSpc>
            </a:pPr>
            <a:r>
              <a:rPr lang="en-GB" altLang="en-US" sz="500" b="1"/>
              <a:t>Points for discussion </a:t>
            </a:r>
            <a:endParaRPr lang="en-GB" altLang="en-US" sz="500"/>
          </a:p>
          <a:p>
            <a:pPr eaLnBrk="1" hangingPunct="1">
              <a:lnSpc>
                <a:spcPct val="80000"/>
              </a:lnSpc>
            </a:pPr>
            <a:endParaRPr lang="hr-HR" altLang="en-US" sz="500"/>
          </a:p>
          <a:p>
            <a:pPr eaLnBrk="1" hangingPunct="1">
              <a:lnSpc>
                <a:spcPct val="80000"/>
              </a:lnSpc>
            </a:pPr>
            <a:r>
              <a:rPr lang="en-US" altLang="en-US" sz="500"/>
              <a:t>Illegal access covers the basic offence of dangerous threats to and attacks against the security (i.e. the confidentiality, integrity and availability) of computer systems and data. Such intrusions may give access to confidential data (including passwords, information about the targeted system) and secrets, to the use of the system without payment or even encourage hackers to commit more dangerous forms of computer-related offences, like computer-related fraud or forgery. </a:t>
            </a:r>
          </a:p>
          <a:p>
            <a:pPr eaLnBrk="1" hangingPunct="1">
              <a:lnSpc>
                <a:spcPct val="80000"/>
              </a:lnSpc>
            </a:pPr>
            <a:endParaRPr lang="en-US" altLang="en-US" sz="500"/>
          </a:p>
          <a:p>
            <a:pPr eaLnBrk="1" hangingPunct="1">
              <a:lnSpc>
                <a:spcPct val="80000"/>
              </a:lnSpc>
            </a:pPr>
            <a:r>
              <a:rPr lang="en-US" altLang="en-US" sz="500"/>
              <a:t>ECHR in case Copland vs. UK, 62617/00 decided that the Right to respect for private and family life applies on a electronic data as well.</a:t>
            </a:r>
            <a:endParaRPr lang="hr-HR" altLang="en-US" sz="500"/>
          </a:p>
          <a:p>
            <a:pPr eaLnBrk="1" hangingPunct="1">
              <a:lnSpc>
                <a:spcPct val="80000"/>
              </a:lnSpc>
            </a:pPr>
            <a:endParaRPr lang="hr-HR" altLang="en-US" sz="500"/>
          </a:p>
          <a:p>
            <a:pPr eaLnBrk="1" hangingPunct="1">
              <a:lnSpc>
                <a:spcPct val="80000"/>
              </a:lnSpc>
            </a:pPr>
            <a:r>
              <a:rPr lang="en-US" altLang="en-US" sz="500"/>
              <a:t>In this case the perpetrator has been sentenced, because all the elements of the criminal offence of illegal access have been committed according to national law, namely (Croatia</a:t>
            </a:r>
            <a:r>
              <a:rPr lang="hr-HR" altLang="en-US" sz="500"/>
              <a:t> – </a:t>
            </a:r>
            <a:r>
              <a:rPr lang="en-US" altLang="en-US" sz="500"/>
              <a:t>Municipal Court in Split - settlement):</a:t>
            </a:r>
          </a:p>
          <a:p>
            <a:pPr eaLnBrk="1" hangingPunct="1">
              <a:lnSpc>
                <a:spcPct val="80000"/>
              </a:lnSpc>
              <a:buFontTx/>
              <a:buChar char="-"/>
            </a:pPr>
            <a:r>
              <a:rPr lang="en-US" altLang="en-US" sz="500"/>
              <a:t>unauthorised access </a:t>
            </a:r>
          </a:p>
          <a:p>
            <a:pPr eaLnBrk="1" hangingPunct="1">
              <a:lnSpc>
                <a:spcPct val="80000"/>
              </a:lnSpc>
              <a:buFontTx/>
              <a:buChar char="-"/>
            </a:pPr>
            <a:r>
              <a:rPr lang="en-US" altLang="en-US" sz="500"/>
              <a:t>Intentional access</a:t>
            </a:r>
          </a:p>
          <a:p>
            <a:pPr eaLnBrk="1" hangingPunct="1">
              <a:lnSpc>
                <a:spcPct val="80000"/>
              </a:lnSpc>
            </a:pPr>
            <a:r>
              <a:rPr lang="en-US" altLang="en-US" sz="500"/>
              <a:t>-Perpetrator’s motivation does not constitute an element of the criminal offence (even simple curiosity will be punishable).</a:t>
            </a:r>
          </a:p>
          <a:p>
            <a:pPr eaLnBrk="1" hangingPunct="1">
              <a:lnSpc>
                <a:spcPct val="80000"/>
              </a:lnSpc>
            </a:pPr>
            <a:r>
              <a:rPr lang="en-US" altLang="en-US" sz="500"/>
              <a:t> </a:t>
            </a:r>
          </a:p>
          <a:p>
            <a:pPr eaLnBrk="1" hangingPunct="1">
              <a:lnSpc>
                <a:spcPct val="80000"/>
              </a:lnSpc>
            </a:pPr>
            <a:r>
              <a:rPr lang="en-US" altLang="en-US" sz="500"/>
              <a:t>Regarding to the facts of this case - in some member States we will not talk about Illegal access. </a:t>
            </a:r>
          </a:p>
          <a:p>
            <a:pPr eaLnBrk="1" hangingPunct="1">
              <a:lnSpc>
                <a:spcPct val="80000"/>
              </a:lnSpc>
            </a:pPr>
            <a:r>
              <a:rPr lang="en-US" altLang="en-US" sz="500"/>
              <a:t> </a:t>
            </a:r>
          </a:p>
          <a:p>
            <a:pPr eaLnBrk="1" hangingPunct="1">
              <a:lnSpc>
                <a:spcPct val="80000"/>
              </a:lnSpc>
            </a:pPr>
            <a:r>
              <a:rPr lang="en-US" altLang="en-US" sz="500"/>
              <a:t>States parties to the Budapest Convection can attach any or all of the qualifying elements listed in the second sentence in the provision of Article 2: infringing security measures, special intent to obtain computer data, other dishonest intent that justifies criminal culpability, or the requirement that the offence is committed in relation to a computer system that is connected remotely to another computer system.</a:t>
            </a:r>
          </a:p>
          <a:p>
            <a:pPr eaLnBrk="1" hangingPunct="1">
              <a:lnSpc>
                <a:spcPct val="80000"/>
              </a:lnSpc>
            </a:pPr>
            <a:endParaRPr lang="en-US" altLang="en-US" sz="500"/>
          </a:p>
          <a:p>
            <a:pPr eaLnBrk="1" hangingPunct="1">
              <a:lnSpc>
                <a:spcPct val="80000"/>
              </a:lnSpc>
            </a:pPr>
            <a:r>
              <a:rPr lang="en-US" altLang="en-US" sz="500"/>
              <a:t>Since in the Croatian legal system the intent is not taken into account (beyond the intention to access a system illegally),  the perpetrator has been sentenced despite the lack of „dishonest intent” (all attacked IT systems have been the subject of a penetration test for free). In some member States a lack of dishonest intent would have prevented criminal liability.</a:t>
            </a:r>
            <a:endParaRPr lang="hr-HR" altLang="en-US" sz="500"/>
          </a:p>
          <a:p>
            <a:pPr eaLnBrk="1" hangingPunct="1">
              <a:lnSpc>
                <a:spcPct val="80000"/>
              </a:lnSpc>
            </a:pPr>
            <a:endParaRPr lang="hr-HR" altLang="en-US" sz="500"/>
          </a:p>
          <a:p>
            <a:pPr eaLnBrk="1" hangingPunct="1">
              <a:lnSpc>
                <a:spcPct val="80000"/>
              </a:lnSpc>
            </a:pPr>
            <a:r>
              <a:rPr lang="en-US" altLang="en-US" sz="500"/>
              <a:t>The trainer should know the answer</a:t>
            </a:r>
            <a:r>
              <a:rPr lang="hr-HR" altLang="en-US" sz="500"/>
              <a:t>s on</a:t>
            </a:r>
            <a:r>
              <a:rPr lang="en-US" altLang="en-US" sz="500"/>
              <a:t> the questions according to national law</a:t>
            </a:r>
            <a:r>
              <a:rPr lang="hr-HR" altLang="en-US" sz="500"/>
              <a:t> or </a:t>
            </a:r>
            <a:r>
              <a:rPr lang="en-US" altLang="en-US" sz="500"/>
              <a:t>discuss this question in the light of court practices if not unified.</a:t>
            </a:r>
          </a:p>
          <a:p>
            <a:pPr eaLnBrk="1" hangingPunct="1">
              <a:lnSpc>
                <a:spcPct val="80000"/>
              </a:lnSpc>
            </a:pPr>
            <a:r>
              <a:rPr lang="en-US" altLang="en-US" sz="500"/>
              <a:t> </a:t>
            </a:r>
          </a:p>
          <a:p>
            <a:pPr eaLnBrk="1" hangingPunct="1">
              <a:lnSpc>
                <a:spcPct val="80000"/>
              </a:lnSpc>
            </a:pPr>
            <a:r>
              <a:rPr lang="en-US" altLang="en-US" sz="500"/>
              <a:t> </a:t>
            </a:r>
          </a:p>
        </p:txBody>
      </p:sp>
      <p:sp>
        <p:nvSpPr>
          <p:cNvPr id="270340" name="Slide Number Placeholder 3">
            <a:extLst>
              <a:ext uri="{FF2B5EF4-FFF2-40B4-BE49-F238E27FC236}">
                <a16:creationId xmlns:a16="http://schemas.microsoft.com/office/drawing/2014/main" id="{C2E00B11-44AE-422F-B009-DCFD50A6FD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9BCCC8-2BF1-42D3-95F6-743E7B688EFC}" type="slidenum">
              <a:rPr lang="en-US" altLang="en-US">
                <a:latin typeface="Calibri" panose="020F0502020204030204" pitchFamily="34" charset="0"/>
              </a:rPr>
              <a:pPr/>
              <a:t>141</a:t>
            </a:fld>
            <a:endParaRPr lang="en-US" altLang="en-US">
              <a:latin typeface="Calibri" panose="020F0502020204030204" pitchFamily="34" charset="0"/>
            </a:endParaRPr>
          </a:p>
        </p:txBody>
      </p:sp>
    </p:spTree>
    <p:extLst>
      <p:ext uri="{BB962C8B-B14F-4D97-AF65-F5344CB8AC3E}">
        <p14:creationId xmlns:p14="http://schemas.microsoft.com/office/powerpoint/2010/main" val="317723210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a:extLst>
              <a:ext uri="{FF2B5EF4-FFF2-40B4-BE49-F238E27FC236}">
                <a16:creationId xmlns:a16="http://schemas.microsoft.com/office/drawing/2014/main" id="{37A6F793-5E16-480F-9830-ADBBCCEB66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a:extLst>
              <a:ext uri="{FF2B5EF4-FFF2-40B4-BE49-F238E27FC236}">
                <a16:creationId xmlns:a16="http://schemas.microsoft.com/office/drawing/2014/main" id="{AA2C4832-9882-49E2-BBEC-63B171FC70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 trainer should give participants an opportunity to ask any questions that they may have in relation to part Three of the lesson.</a:t>
            </a:r>
          </a:p>
        </p:txBody>
      </p:sp>
      <p:sp>
        <p:nvSpPr>
          <p:cNvPr id="295940" name="Slide Number Placeholder 3">
            <a:extLst>
              <a:ext uri="{FF2B5EF4-FFF2-40B4-BE49-F238E27FC236}">
                <a16:creationId xmlns:a16="http://schemas.microsoft.com/office/drawing/2014/main" id="{394DBA36-9835-4A1C-B5C6-B1929C6BF5A2}"/>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B25F4A0B-D506-47D0-A3A6-740738E984F2}" type="slidenum">
              <a:rPr lang="en-GB" altLang="en-US" sz="1200">
                <a:latin typeface="Calibri" panose="020F0502020204030204" pitchFamily="34" charset="0"/>
              </a:rPr>
              <a:pPr algn="r" eaLnBrk="1" hangingPunct="1"/>
              <a:t>142</a:t>
            </a:fld>
            <a:endParaRPr lang="en-GB" altLang="en-US" sz="1200">
              <a:latin typeface="Calibri" panose="020F0502020204030204" pitchFamily="34"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zervirano mjesto slike slajda 1">
            <a:extLst>
              <a:ext uri="{FF2B5EF4-FFF2-40B4-BE49-F238E27FC236}">
                <a16:creationId xmlns:a16="http://schemas.microsoft.com/office/drawing/2014/main" id="{B362F951-25E6-4FFE-AAB2-99F34E5AFB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Rezervirano mjesto bilježaka 2">
            <a:extLst>
              <a:ext uri="{FF2B5EF4-FFF2-40B4-BE49-F238E27FC236}">
                <a16:creationId xmlns:a16="http://schemas.microsoft.com/office/drawing/2014/main" id="{95917A8C-EB1F-4F4A-84F3-F1E2D28839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296964" name="Rezervirano mjesto broja slajda 3">
            <a:extLst>
              <a:ext uri="{FF2B5EF4-FFF2-40B4-BE49-F238E27FC236}">
                <a16:creationId xmlns:a16="http://schemas.microsoft.com/office/drawing/2014/main" id="{74EC2F75-EEC3-4963-98B0-1E380B2445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86E6EAB-7F60-48A3-97DF-A2A7617376FD}" type="slidenum">
              <a:rPr lang="en-US" altLang="en-US">
                <a:latin typeface="Calibri" panose="020F0502020204030204" pitchFamily="34" charset="0"/>
              </a:rPr>
              <a:pPr/>
              <a:t>143</a:t>
            </a:fld>
            <a:endParaRPr lang="en-US" altLang="en-US">
              <a:latin typeface="Calibri" panose="020F0502020204030204" pitchFamily="34"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zervirano mjesto slike slajda 1">
            <a:extLst>
              <a:ext uri="{FF2B5EF4-FFF2-40B4-BE49-F238E27FC236}">
                <a16:creationId xmlns:a16="http://schemas.microsoft.com/office/drawing/2014/main" id="{D6E29F49-A5A1-4270-8251-41302F8FE5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Rezervirano mjesto bilježaka 2">
            <a:extLst>
              <a:ext uri="{FF2B5EF4-FFF2-40B4-BE49-F238E27FC236}">
                <a16:creationId xmlns:a16="http://schemas.microsoft.com/office/drawing/2014/main" id="{90A6BDA9-61A7-4F18-BDBA-A7EC2E1D84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a:t>Summary / Recap</a:t>
            </a:r>
          </a:p>
          <a:p>
            <a:pPr algn="just"/>
            <a:r>
              <a:rPr lang="en-GB" altLang="en-US"/>
              <a:t> </a:t>
            </a:r>
          </a:p>
          <a:p>
            <a:pPr algn="just"/>
            <a:r>
              <a:rPr lang="en-GB" altLang="en-US"/>
              <a:t>The trainer should recap / test knowledge on the following points:</a:t>
            </a:r>
          </a:p>
          <a:p>
            <a:pPr algn="just"/>
            <a:r>
              <a:rPr lang="en-GB" altLang="en-US"/>
              <a:t> </a:t>
            </a:r>
          </a:p>
          <a:p>
            <a:pPr algn="just"/>
            <a:r>
              <a:rPr lang="en-GB" altLang="en-US"/>
              <a:t>The substantive criminal law provisions and some of the key factors used to describe the crimes, based on the Convention of Budapest.</a:t>
            </a:r>
          </a:p>
          <a:p>
            <a:pPr algn="just"/>
            <a:r>
              <a:rPr lang="en-GB" altLang="en-US"/>
              <a:t>The relevant substantive law provisions from case study discussions</a:t>
            </a:r>
          </a:p>
        </p:txBody>
      </p:sp>
      <p:sp>
        <p:nvSpPr>
          <p:cNvPr id="297988" name="Rezervirano mjesto broja slajda 3">
            <a:extLst>
              <a:ext uri="{FF2B5EF4-FFF2-40B4-BE49-F238E27FC236}">
                <a16:creationId xmlns:a16="http://schemas.microsoft.com/office/drawing/2014/main" id="{4CB1B601-EB52-417C-9304-B9C8F0B66B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C33E962-44B5-4454-AB93-A1D278124110}" type="slidenum">
              <a:rPr lang="en-US" altLang="en-US">
                <a:latin typeface="Calibri" panose="020F0502020204030204" pitchFamily="34" charset="0"/>
              </a:rPr>
              <a:pPr/>
              <a:t>144</a:t>
            </a:fld>
            <a:endParaRPr lang="en-US" altLang="en-US">
              <a:latin typeface="Calibri" panose="020F0502020204030204" pitchFamily="34"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a:extLst>
              <a:ext uri="{FF2B5EF4-FFF2-40B4-BE49-F238E27FC236}">
                <a16:creationId xmlns:a16="http://schemas.microsoft.com/office/drawing/2014/main" id="{D0DFBE38-9FE0-49A3-B0DA-278D762358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Notes Placeholder 2">
            <a:extLst>
              <a:ext uri="{FF2B5EF4-FFF2-40B4-BE49-F238E27FC236}">
                <a16:creationId xmlns:a16="http://schemas.microsoft.com/office/drawing/2014/main" id="{44D4E819-4F25-464D-89C0-DD5CC97027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 trainer should give participants an opportunity to ask any questions that they may have in relation to the lesson.</a:t>
            </a:r>
          </a:p>
          <a:p>
            <a:endParaRPr lang="en-GB" altLang="en-US" b="1"/>
          </a:p>
          <a:p>
            <a:r>
              <a:rPr lang="en-GB" altLang="en-US" b="1"/>
              <a:t>Practical Exercises (if applicable)</a:t>
            </a:r>
            <a:endParaRPr lang="en-GB" altLang="en-US"/>
          </a:p>
          <a:p>
            <a:r>
              <a:rPr lang="en-GB" altLang="en-US"/>
              <a:t>No other practical exercises are prepared for this session.</a:t>
            </a:r>
          </a:p>
          <a:p>
            <a:r>
              <a:rPr lang="en-GB" altLang="en-US"/>
              <a:t> </a:t>
            </a:r>
          </a:p>
          <a:p>
            <a:r>
              <a:rPr lang="en-GB" altLang="en-US" b="1"/>
              <a:t>Knowledge Check</a:t>
            </a:r>
            <a:endParaRPr lang="en-GB" altLang="en-US"/>
          </a:p>
          <a:p>
            <a:r>
              <a:rPr lang="en-GB" altLang="en-US"/>
              <a:t>The trainer should check knowledge by asking relevant questions from each of the session aspects.</a:t>
            </a:r>
          </a:p>
        </p:txBody>
      </p:sp>
      <p:sp>
        <p:nvSpPr>
          <p:cNvPr id="299012" name="Slide Number Placeholder 3">
            <a:extLst>
              <a:ext uri="{FF2B5EF4-FFF2-40B4-BE49-F238E27FC236}">
                <a16:creationId xmlns:a16="http://schemas.microsoft.com/office/drawing/2014/main" id="{BE6CB58E-04AC-49E0-8DB1-D712894B612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A12543AE-41F8-4F5C-BCB6-53A2D89A8392}" type="slidenum">
              <a:rPr lang="en-GB" altLang="en-US" sz="1200">
                <a:latin typeface="Calibri" panose="020F0502020204030204" pitchFamily="34" charset="0"/>
              </a:rPr>
              <a:pPr algn="r" eaLnBrk="1" hangingPunct="1"/>
              <a:t>145</a:t>
            </a:fld>
            <a:endParaRPr lang="en-GB"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3D268879-2D9C-4AD5-A9BC-AA0D2E8FFF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Rectangle 3">
            <a:extLst>
              <a:ext uri="{FF2B5EF4-FFF2-40B4-BE49-F238E27FC236}">
                <a16:creationId xmlns:a16="http://schemas.microsoft.com/office/drawing/2014/main" id="{1EF17798-BCA3-4194-BEE0-93E82CB36F28}"/>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Many of the offences in the Convention are required to be committed “without right”, or without authorisation from the relevant person or entity. The authority may be legislative, administrative, judicial, contractual or consensual in any given case. Authorised conduct is not criminalized; nor is the access of a computer system that permits free and open access by the public.</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a:extLst>
              <a:ext uri="{FF2B5EF4-FFF2-40B4-BE49-F238E27FC236}">
                <a16:creationId xmlns:a16="http://schemas.microsoft.com/office/drawing/2014/main" id="{1744D21E-9F6E-4A7C-AE98-CCBBA42FA5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Rectangle 3">
            <a:extLst>
              <a:ext uri="{FF2B5EF4-FFF2-40B4-BE49-F238E27FC236}">
                <a16:creationId xmlns:a16="http://schemas.microsoft.com/office/drawing/2014/main" id="{C9E2703C-67A3-4BA7-B4A1-F32B64B0608F}"/>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2</a:t>
            </a:r>
            <a:r>
              <a:rPr lang="en-US" altLang="en-US">
                <a:solidFill>
                  <a:srgbClr val="FF0000"/>
                </a:solidFill>
              </a:rPr>
              <a:t>. Explanation of this element is provided on the next slide.</a:t>
            </a:r>
            <a:endParaRPr lang="en-US" altLang="en-US"/>
          </a:p>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FCA66C81-390E-493E-B15C-153FE26501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a:extLst>
              <a:ext uri="{FF2B5EF4-FFF2-40B4-BE49-F238E27FC236}">
                <a16:creationId xmlns:a16="http://schemas.microsoft.com/office/drawing/2014/main" id="{2BBCE1D1-0573-48CC-8D4B-C5D417ACAE38}"/>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Parties may narrow the scope of Article 2, which provides for the general criminalisation of illegal access, with certain qualifying elements. For instance, parties may require that the conduct of illegal access be done by infringing security measures (e.g. passwords or other access codes), or otherwise with dishonest intent or to obtain computer data from the computer system being accessed or any other computer system.</a:t>
            </a:r>
          </a:p>
          <a:p>
            <a:pPr eaLnBrk="1" hangingPunct="1"/>
            <a:endParaRPr lang="en-GB" altLang="en-US"/>
          </a:p>
          <a:p>
            <a:pPr eaLnBrk="1" hangingPunct="1"/>
            <a:r>
              <a:rPr lang="en-GB" altLang="en-US"/>
              <a:t>This slide lists all the qualifying elements that Parties may wish to adopt in their domestic legislation.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B225BA14-A7BC-4F41-B3CC-C4A5D4445F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Rectangle 3">
            <a:extLst>
              <a:ext uri="{FF2B5EF4-FFF2-40B4-BE49-F238E27FC236}">
                <a16:creationId xmlns:a16="http://schemas.microsoft.com/office/drawing/2014/main" id="{5E413826-2901-478F-97C7-15ACA669B943}"/>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Illegal interception, described under Article 3 of the Convention of Budapest, is also an intentional infringement. It is committed by those that, without right, intercept, by technical means, non-public transmissions of computer</a:t>
            </a:r>
            <a:r>
              <a:rPr lang="en-GB" altLang="en-US" b="1"/>
              <a:t> </a:t>
            </a:r>
            <a:r>
              <a:rPr lang="en-GB" altLang="en-US"/>
              <a:t>data, to, from or within a computer system, by technical means.</a:t>
            </a:r>
          </a:p>
          <a:p>
            <a:pPr eaLnBrk="1" hangingPunct="1"/>
            <a:endParaRPr lang="en-GB" altLang="en-US"/>
          </a:p>
          <a:p>
            <a:r>
              <a:rPr lang="en-GB" altLang="en-US"/>
              <a:t>This provision protects the integrity of non-public transmissions of computer data, criminalising their unauthorised interception.</a:t>
            </a:r>
          </a:p>
          <a:p>
            <a:r>
              <a:rPr lang="en-GB" altLang="en-US"/>
              <a:t> </a:t>
            </a:r>
          </a:p>
          <a:p>
            <a:r>
              <a:rPr lang="en-GB" altLang="en-US"/>
              <a:t>Data transmissions to a computer system, or from that system, or within the same system, are most relevant realities in nowadays life on the networks.</a:t>
            </a:r>
          </a:p>
          <a:p>
            <a:r>
              <a:rPr lang="en-GB" altLang="en-US"/>
              <a:t> </a:t>
            </a:r>
          </a:p>
          <a:p>
            <a:r>
              <a:rPr lang="en-GB" altLang="en-US"/>
              <a:t>Technically, it can be very easy to intercept communications if the network and the communication are not properly protected. An interception of communications can reveal, for example, which websites someone visited, or the email messages he or she sent or received.</a:t>
            </a:r>
          </a:p>
          <a:p>
            <a:r>
              <a:rPr lang="en-GB" altLang="en-US"/>
              <a:t> </a:t>
            </a:r>
          </a:p>
          <a:p>
            <a:r>
              <a:rPr lang="en-GB" altLang="en-US"/>
              <a:t>The crime of illegal interception aims, therefore, to enface the vulnerability of the communications technology, protecting the secrecy of non-public communications.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D0154B77-76B3-4130-91FF-02C92CE92D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Rectangle 3">
            <a:extLst>
              <a:ext uri="{FF2B5EF4-FFF2-40B4-BE49-F238E27FC236}">
                <a16:creationId xmlns:a16="http://schemas.microsoft.com/office/drawing/2014/main" id="{EDC62F6C-92A9-4527-9D23-27A6AB6A0B7C}"/>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the full text of Article 3</a:t>
            </a:r>
            <a:r>
              <a:rPr lang="en-US" altLang="en-US">
                <a:solidFill>
                  <a:srgbClr val="FF0000"/>
                </a:solidFill>
              </a:rPr>
              <a:t>.</a:t>
            </a:r>
            <a:endParaRPr lang="en-US" altLang="en-US"/>
          </a:p>
          <a:p>
            <a:endParaRPr lang="en-GB" altLang="en-US"/>
          </a:p>
          <a:p>
            <a:r>
              <a:rPr lang="en-GB" altLang="en-US"/>
              <a:t>This provision protects the integrity of non-public transmissions of computer data, criminalising their unauthorised interception.</a:t>
            </a:r>
          </a:p>
          <a:p>
            <a:r>
              <a:rPr lang="en-GB" altLang="en-US"/>
              <a:t> </a:t>
            </a:r>
          </a:p>
          <a:p>
            <a:r>
              <a:rPr lang="en-GB" altLang="en-US"/>
              <a:t>Data transmissions to a computer system, or from that system, or within the same system, are most relevant realities in nowadays life on the networks.</a:t>
            </a:r>
          </a:p>
          <a:p>
            <a:r>
              <a:rPr lang="en-GB" altLang="en-US"/>
              <a:t> </a:t>
            </a:r>
          </a:p>
          <a:p>
            <a:r>
              <a:rPr lang="en-GB" altLang="en-US"/>
              <a:t>Technically, it can be very easy to intercept communications if the network and the communication are not properly protected. An interception of communications can reveal, for example, which websites someone visited, or the email messages he or she sent or received.</a:t>
            </a:r>
          </a:p>
          <a:p>
            <a:r>
              <a:rPr lang="en-GB" altLang="en-US"/>
              <a:t> </a:t>
            </a:r>
          </a:p>
          <a:p>
            <a:r>
              <a:rPr lang="en-GB" altLang="en-US"/>
              <a:t>The crime of illegal interception aims, therefore, to enface the vulnerability of the communications technology, protecting the secrecy of non-public communications.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zervirano mjesto slike slajda 1">
            <a:extLst>
              <a:ext uri="{FF2B5EF4-FFF2-40B4-BE49-F238E27FC236}">
                <a16:creationId xmlns:a16="http://schemas.microsoft.com/office/drawing/2014/main" id="{7DC86A0C-34A8-4F7C-9DA1-7E84462987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zervirano mjesto bilježaka 2">
            <a:extLst>
              <a:ext uri="{FF2B5EF4-FFF2-40B4-BE49-F238E27FC236}">
                <a16:creationId xmlns:a16="http://schemas.microsoft.com/office/drawing/2014/main" id="{B2C543C8-77EB-4131-8130-0D7C273CA9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Agenda</a:t>
            </a:r>
            <a:endParaRPr lang="hr-HR" altLang="en-US"/>
          </a:p>
          <a:p>
            <a:r>
              <a:rPr lang="en-GB" altLang="en-US"/>
              <a:t>This session has four parts: </a:t>
            </a:r>
            <a:endParaRPr lang="hr-HR" altLang="en-US"/>
          </a:p>
          <a:p>
            <a:r>
              <a:rPr lang="en-GB" altLang="en-US"/>
              <a:t> </a:t>
            </a:r>
            <a:endParaRPr lang="hr-HR" altLang="en-US"/>
          </a:p>
          <a:p>
            <a:r>
              <a:rPr lang="en-GB" altLang="en-US"/>
              <a:t>P</a:t>
            </a:r>
            <a:r>
              <a:rPr lang="en-US" altLang="en-US"/>
              <a:t>art One, will focus on the Substantive Criminal Law of the Budapest Convention on Cybercrime.</a:t>
            </a:r>
            <a:endParaRPr lang="hr-HR" altLang="en-US"/>
          </a:p>
          <a:p>
            <a:r>
              <a:rPr lang="en-US" altLang="en-US"/>
              <a:t>National Substantive Criminal Law, will be the object of Part Two.</a:t>
            </a:r>
            <a:endParaRPr lang="hr-HR" altLang="en-US"/>
          </a:p>
          <a:p>
            <a:r>
              <a:rPr lang="en-US" altLang="en-US"/>
              <a:t>Part Three will focus on Case Studies.</a:t>
            </a:r>
            <a:endParaRPr lang="hr-HR" altLang="en-US"/>
          </a:p>
          <a:p>
            <a:r>
              <a:rPr lang="en-US" altLang="en-US"/>
              <a:t>Finally, a summary of all parts will be presented in Part Four.</a:t>
            </a:r>
            <a:endParaRPr lang="hr-HR" altLang="en-US"/>
          </a:p>
        </p:txBody>
      </p:sp>
      <p:sp>
        <p:nvSpPr>
          <p:cNvPr id="152580" name="Rezervirano mjesto broja slajda 3">
            <a:extLst>
              <a:ext uri="{FF2B5EF4-FFF2-40B4-BE49-F238E27FC236}">
                <a16:creationId xmlns:a16="http://schemas.microsoft.com/office/drawing/2014/main" id="{E99F1DC4-1F69-46AF-BB13-B7A0AF5F56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A057AE6-3DD4-4E70-A7F6-35F7184FAF8F}" type="slidenum">
              <a:rPr lang="en-US" altLang="en-US">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a:extLst>
              <a:ext uri="{FF2B5EF4-FFF2-40B4-BE49-F238E27FC236}">
                <a16:creationId xmlns:a16="http://schemas.microsoft.com/office/drawing/2014/main" id="{406D3A55-563A-4E69-9DED-E1EFDF7856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Rectangle 3">
            <a:extLst>
              <a:ext uri="{FF2B5EF4-FFF2-40B4-BE49-F238E27FC236}">
                <a16:creationId xmlns:a16="http://schemas.microsoft.com/office/drawing/2014/main" id="{690AADE7-C47A-4424-A6E8-D082F1B558DF}"/>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3</a:t>
            </a:r>
            <a:r>
              <a:rPr lang="en-US" altLang="en-US">
                <a:solidFill>
                  <a:srgbClr val="FF0000"/>
                </a:solidFill>
              </a:rPr>
              <a:t>. Explanation of this element is provided on the next slide.</a:t>
            </a:r>
            <a:endParaRPr lang="en-US" altLang="en-US"/>
          </a:p>
          <a:p>
            <a:endParaRPr lang="en-GB" altLang="en-US"/>
          </a:p>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8040CB67-BB78-4238-BFC5-7D3DBA23B4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Rectangle 3">
            <a:extLst>
              <a:ext uri="{FF2B5EF4-FFF2-40B4-BE49-F238E27FC236}">
                <a16:creationId xmlns:a16="http://schemas.microsoft.com/office/drawing/2014/main" id="{B46AA5C2-610F-4FB6-8019-9F2A6C3C58C6}"/>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Interception refers to listening to, monitoring or surveillance of communications. Interception affects the privacy of data communications; and Article 3 of the Convention aims to protect against interception of non-public transmissions of data.</a:t>
            </a:r>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9F352B6C-F7D2-4F8C-8832-02055FB670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Rectangle 3">
            <a:extLst>
              <a:ext uri="{FF2B5EF4-FFF2-40B4-BE49-F238E27FC236}">
                <a16:creationId xmlns:a16="http://schemas.microsoft.com/office/drawing/2014/main" id="{FB0D9FAB-84A7-40A2-B22A-7FAC93EAB6E5}"/>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3</a:t>
            </a:r>
            <a:r>
              <a:rPr lang="en-US" altLang="en-US">
                <a:solidFill>
                  <a:srgbClr val="FF0000"/>
                </a:solidFill>
              </a:rPr>
              <a:t>. Explanation of this element is provided on the next slide.</a:t>
            </a:r>
            <a:endParaRPr lang="en-US" altLang="en-US"/>
          </a:p>
          <a:p>
            <a:endParaRPr lang="en-GB" altLang="en-US"/>
          </a:p>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2CFFE673-BD95-4396-B17E-17C10E64F1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Rectangle 3">
            <a:extLst>
              <a:ext uri="{FF2B5EF4-FFF2-40B4-BE49-F238E27FC236}">
                <a16:creationId xmlns:a16="http://schemas.microsoft.com/office/drawing/2014/main" id="{25447E77-5B33-4690-9C4D-255EB32B7440}"/>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a:t>Many of the offences in the Convention are required to be committed “without right”, or without authorisation from the relevant person or entity. In case of interception, it is possible that the conduct is being done with authorisation; possibly by law enforcement officials or persons authorized to conduct testing or protection activities. Thus legitimate interception done “with right” does not fall within the scope of Article 3.</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916C1D9B-8205-41A5-ADB8-D66BA41F7D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a:extLst>
              <a:ext uri="{FF2B5EF4-FFF2-40B4-BE49-F238E27FC236}">
                <a16:creationId xmlns:a16="http://schemas.microsoft.com/office/drawing/2014/main" id="{71B70DB7-778A-406C-B88F-333FC0F5110D}"/>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3</a:t>
            </a:r>
            <a:r>
              <a:rPr lang="en-US" altLang="en-US">
                <a:solidFill>
                  <a:srgbClr val="FF0000"/>
                </a:solidFill>
              </a:rPr>
              <a:t>. Explanation of this element is provided on the next slide.</a:t>
            </a:r>
            <a:endParaRPr lang="en-US" altLang="en-US"/>
          </a:p>
          <a:p>
            <a:endParaRPr lang="en-GB" altLang="en-US"/>
          </a:p>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A6813ABE-DC14-46F5-9173-C2F71E42C8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Rectangle 3">
            <a:extLst>
              <a:ext uri="{FF2B5EF4-FFF2-40B4-BE49-F238E27FC236}">
                <a16:creationId xmlns:a16="http://schemas.microsoft.com/office/drawing/2014/main" id="{BF32926E-28DE-4194-BDA3-D80971283D69}"/>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Article 3 does not envisage criminalisation of non-technical interception of transmissions, and applies either when a person accesses and uses a computer system to intercept a transmission, uses an electronic eavesdropping or tapping device or any other technical means. This slide lists some examples of forms of interception that would fall within the scope of Article 3.</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422FFB07-324A-44EE-926F-79A471B261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Rectangle 3">
            <a:extLst>
              <a:ext uri="{FF2B5EF4-FFF2-40B4-BE49-F238E27FC236}">
                <a16:creationId xmlns:a16="http://schemas.microsoft.com/office/drawing/2014/main" id="{DBAEEAA2-228A-4DDA-B670-C905EBE4938A}"/>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3</a:t>
            </a:r>
            <a:r>
              <a:rPr lang="en-US" altLang="en-US">
                <a:solidFill>
                  <a:srgbClr val="FF0000"/>
                </a:solidFill>
              </a:rPr>
              <a:t>. Explanation of this element is provided on the next slide.</a:t>
            </a:r>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99035DC3-76B8-49DD-BB5F-5469F163C7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Rectangle 3">
            <a:extLst>
              <a:ext uri="{FF2B5EF4-FFF2-40B4-BE49-F238E27FC236}">
                <a16:creationId xmlns:a16="http://schemas.microsoft.com/office/drawing/2014/main" id="{21F9A89B-6727-45D8-B394-0D65C8D0C2AB}"/>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Interception of public transmissions is not an offence under Article 3, which specifies that the scope of the article relates only to transmissions that are non-public. It is important to distinguish between non-public transmissions and non-public data as Article 3 does not take into consideration the nature of the data; but rather the transmission. Hence, interception of confidential information communicated through a publically accessible transmission of data would not constitute an offence; while the interception of publically available information communicated through a non-public transmission of data would constitute an offence under Article 3.</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C57F5E3E-763F-4467-B214-2F8B2E045B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Rectangle 3">
            <a:extLst>
              <a:ext uri="{FF2B5EF4-FFF2-40B4-BE49-F238E27FC236}">
                <a16:creationId xmlns:a16="http://schemas.microsoft.com/office/drawing/2014/main" id="{EC091E7B-890F-4AE7-80FF-3356B3E2E15F}"/>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3</a:t>
            </a:r>
            <a:r>
              <a:rPr lang="en-US" altLang="en-US">
                <a:solidFill>
                  <a:srgbClr val="FF0000"/>
                </a:solidFill>
              </a:rPr>
              <a:t>. Explanation of this element is provided on the next slide.</a:t>
            </a:r>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45C1E70F-C432-4EF1-9905-98670DF633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Rectangle 3">
            <a:extLst>
              <a:ext uri="{FF2B5EF4-FFF2-40B4-BE49-F238E27FC236}">
                <a16:creationId xmlns:a16="http://schemas.microsoft.com/office/drawing/2014/main" id="{499738C1-E089-4B62-93EB-147ECB38097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The interception of transmissions to, from or within a computer system are criminalised. This slide provides examples that explain the scope of Article 3 in this respect, and the difference between these three elements.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zervirano mjesto slike slajda 1">
            <a:extLst>
              <a:ext uri="{FF2B5EF4-FFF2-40B4-BE49-F238E27FC236}">
                <a16:creationId xmlns:a16="http://schemas.microsoft.com/office/drawing/2014/main" id="{5400FD14-F94C-4AD8-8490-2C79019699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zervirano mjesto bilježaka 2">
            <a:extLst>
              <a:ext uri="{FF2B5EF4-FFF2-40B4-BE49-F238E27FC236}">
                <a16:creationId xmlns:a16="http://schemas.microsoft.com/office/drawing/2014/main" id="{0650E68F-F863-4215-8F76-8FB2B564FB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 trainer would cover the following points:</a:t>
            </a:r>
            <a:endParaRPr lang="hr-HR" altLang="en-US"/>
          </a:p>
          <a:p>
            <a:r>
              <a:rPr lang="en-GB" altLang="en-US"/>
              <a:t> </a:t>
            </a:r>
            <a:endParaRPr lang="hr-HR" altLang="en-US"/>
          </a:p>
          <a:p>
            <a:r>
              <a:rPr lang="en-US" altLang="en-US"/>
              <a:t>The substantive criminal law provisions and some of the key factors used to describe the crimes, based on the Budapest Convention </a:t>
            </a:r>
            <a:endParaRPr lang="hr-HR" altLang="en-US"/>
          </a:p>
          <a:p>
            <a:r>
              <a:rPr lang="en-US" altLang="en-US"/>
              <a:t>The substantive criminal law provisions and some of the key factors used to describe the crimes, based on the existing national law.</a:t>
            </a:r>
            <a:endParaRPr lang="hr-HR" altLang="en-US"/>
          </a:p>
          <a:p>
            <a:r>
              <a:rPr lang="en-US" altLang="en-US"/>
              <a:t>The needs and the advantages of the harmonisation between national legislation and the international instruments, in particular the Budapest Convention.</a:t>
            </a:r>
            <a:endParaRPr lang="hr-HR" altLang="en-US"/>
          </a:p>
        </p:txBody>
      </p:sp>
      <p:sp>
        <p:nvSpPr>
          <p:cNvPr id="153604" name="Rezervirano mjesto broja slajda 3">
            <a:extLst>
              <a:ext uri="{FF2B5EF4-FFF2-40B4-BE49-F238E27FC236}">
                <a16:creationId xmlns:a16="http://schemas.microsoft.com/office/drawing/2014/main" id="{FC568133-FCCA-4463-96BD-8AF836AFE8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245DCC-5052-44BC-820A-7BB7F7E9D66F}" type="slidenum">
              <a:rPr lang="en-US" altLang="en-US">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A5C0FDAB-A717-45D1-96B6-8CDC3A3F4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Rectangle 3">
            <a:extLst>
              <a:ext uri="{FF2B5EF4-FFF2-40B4-BE49-F238E27FC236}">
                <a16:creationId xmlns:a16="http://schemas.microsoft.com/office/drawing/2014/main" id="{F6C4C087-0071-4211-A54B-D9D069EC82B7}"/>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3</a:t>
            </a:r>
            <a:r>
              <a:rPr lang="en-US" altLang="en-US">
                <a:solidFill>
                  <a:srgbClr val="FF0000"/>
                </a:solidFill>
              </a:rPr>
              <a:t>. Explanation of this element is provided on the next slide.</a:t>
            </a:r>
            <a:endParaRPr lang="en-US" altLang="en-US"/>
          </a:p>
          <a:p>
            <a:endParaRPr lang="en-GB" altLang="en-US"/>
          </a:p>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386BE915-4C38-49BB-95DF-98C45767B7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a:extLst>
              <a:ext uri="{FF2B5EF4-FFF2-40B4-BE49-F238E27FC236}">
                <a16:creationId xmlns:a16="http://schemas.microsoft.com/office/drawing/2014/main" id="{055BA5A8-27E7-4394-9381-180A68773263}"/>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Other than interception of computer data, Budapest Convention also criminalizes interception of transmissions of electromagnetic emissions, which do not fall under the Budapest Convention definition of “computer data” under Article 1. Computer systems often emit electromagnetic which contain data. The interception of electromagnetic emissions has been criminalised as it is possible to reconstruct computer data from electromagnetic emissions; and thus leaving this element uncriminalised would leave a lacuna in the law.</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EE224A9B-56FF-4403-8996-3E8E6ECADD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Rectangle 3">
            <a:extLst>
              <a:ext uri="{FF2B5EF4-FFF2-40B4-BE49-F238E27FC236}">
                <a16:creationId xmlns:a16="http://schemas.microsoft.com/office/drawing/2014/main" id="{39884BA8-49D3-4DB0-92CC-B1A9E84AE2FF}"/>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3</a:t>
            </a:r>
            <a:r>
              <a:rPr lang="en-US" altLang="en-US">
                <a:solidFill>
                  <a:srgbClr val="FF0000"/>
                </a:solidFill>
              </a:rPr>
              <a:t>. Explanation of this element is provided on the next slide.</a:t>
            </a:r>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72D217EC-F2EC-4E40-AE52-1F35FDBE89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Rectangle 3">
            <a:extLst>
              <a:ext uri="{FF2B5EF4-FFF2-40B4-BE49-F238E27FC236}">
                <a16:creationId xmlns:a16="http://schemas.microsoft.com/office/drawing/2014/main" id="{646F2D58-68CF-4B32-97CE-3FBE5BC7FA29}"/>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Article 3 provides for general criminalisation of intentional interception without right, made by technical means, of non-public transmissions of computer data. Parties may limit the scope of Article 3 by requiring certain qualifying elements to be met. The qualifying elements that parties may adopt are listed in this slide.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F65329AF-78D2-4358-8625-0A4B73D6B8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Rectangle 3">
            <a:extLst>
              <a:ext uri="{FF2B5EF4-FFF2-40B4-BE49-F238E27FC236}">
                <a16:creationId xmlns:a16="http://schemas.microsoft.com/office/drawing/2014/main" id="{12C9452C-D98B-45DC-AB39-1F669F0D9573}"/>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The conduct of i</a:t>
            </a:r>
            <a:r>
              <a:rPr lang="hr-HR" altLang="en-US"/>
              <a:t>ntentionally and without right, damaging, deletion, deterioration, alteration or suppression of computer</a:t>
            </a:r>
            <a:r>
              <a:rPr lang="hr-HR" altLang="en-US" b="1"/>
              <a:t> </a:t>
            </a:r>
            <a:r>
              <a:rPr lang="hr-HR" altLang="en-US"/>
              <a:t>data</a:t>
            </a:r>
            <a:r>
              <a:rPr lang="en-US" altLang="en-US"/>
              <a:t> will constitute the offence of data interference as provided </a:t>
            </a:r>
            <a:r>
              <a:rPr lang="hr-HR" altLang="en-US"/>
              <a:t>under Article 4 of the Budapest</a:t>
            </a:r>
            <a:r>
              <a:rPr lang="en-US" altLang="en-US"/>
              <a:t> </a:t>
            </a:r>
            <a:r>
              <a:rPr lang="hr-HR" altLang="en-US"/>
              <a:t>Convention.</a:t>
            </a:r>
          </a:p>
          <a:p>
            <a:pPr eaLnBrk="1" hangingPunct="1"/>
            <a:endParaRPr lang="en-GB"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FB9D9208-B2D5-4180-88F7-8A7FD1623B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Rectangle 3">
            <a:extLst>
              <a:ext uri="{FF2B5EF4-FFF2-40B4-BE49-F238E27FC236}">
                <a16:creationId xmlns:a16="http://schemas.microsoft.com/office/drawing/2014/main" id="{38EEEA18-6DD9-41AD-B44B-116458EF2AFF}"/>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the full text of Article 4</a:t>
            </a:r>
            <a:r>
              <a:rPr lang="en-US" altLang="en-US">
                <a:solidFill>
                  <a:srgbClr val="FF0000"/>
                </a:solidFill>
              </a:rPr>
              <a:t>.</a:t>
            </a:r>
            <a:endParaRPr lang="en-US" altLang="en-US"/>
          </a:p>
          <a:p>
            <a:endParaRPr lang="en-US" altLang="en-US"/>
          </a:p>
          <a:p>
            <a:r>
              <a:rPr lang="hr-HR" altLang="en-US"/>
              <a:t>Data interference protects the integrity of data against unauthorised interference. The owner of the data has the right to keep them as they are, as the owner of a good, in the real life, has the right to keep his property safe from interference from others. In some jurisdictions, regular and classic damage also covers data interference; in others, there is a need to describe separately the damage on computer data, or data interference. </a:t>
            </a:r>
          </a:p>
          <a:p>
            <a:r>
              <a:rPr lang="hr-HR" altLang="en-US"/>
              <a:t> </a:t>
            </a:r>
          </a:p>
          <a:p>
            <a:r>
              <a:rPr lang="hr-HR" altLang="en-US"/>
              <a:t>This crime enfaces the great increase of relevant data (computer data) to the modern life. Computer data are very vulnerable and can very easily be destroyed or manipulated. This criminal rule protects its integrity and its availability.</a:t>
            </a:r>
          </a:p>
          <a:p>
            <a:r>
              <a:rPr lang="hr-HR" altLang="en-US"/>
              <a:t> </a:t>
            </a:r>
          </a:p>
          <a:p>
            <a:r>
              <a:rPr lang="hr-HR" altLang="en-US"/>
              <a:t>One of the most frequent cases of data interference is the result of the action of viruses – that without right install themselves on the computer of the victim and, for example, delete data. </a:t>
            </a:r>
            <a:endParaRPr lang="en-GB"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A350D94A-7729-44DB-98A3-8E4FE4C6F7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Rectangle 3">
            <a:extLst>
              <a:ext uri="{FF2B5EF4-FFF2-40B4-BE49-F238E27FC236}">
                <a16:creationId xmlns:a16="http://schemas.microsoft.com/office/drawing/2014/main" id="{B6C6DB66-2E5C-4C7E-AC81-342AEF266157}"/>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4</a:t>
            </a:r>
            <a:r>
              <a:rPr lang="en-US" altLang="en-US">
                <a:solidFill>
                  <a:srgbClr val="FF0000"/>
                </a:solidFill>
              </a:rPr>
              <a:t>. Explanation of this element is provided on the next slide.</a:t>
            </a:r>
            <a:endParaRPr lang="en-US" altLang="en-US"/>
          </a:p>
          <a:p>
            <a:endParaRPr lang="en-GB"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a:extLst>
              <a:ext uri="{FF2B5EF4-FFF2-40B4-BE49-F238E27FC236}">
                <a16:creationId xmlns:a16="http://schemas.microsoft.com/office/drawing/2014/main" id="{CB49DA28-4CD0-4D15-BEAF-3347B8F2BD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Rectangle 3">
            <a:extLst>
              <a:ext uri="{FF2B5EF4-FFF2-40B4-BE49-F238E27FC236}">
                <a16:creationId xmlns:a16="http://schemas.microsoft.com/office/drawing/2014/main" id="{41CACD67-50F8-404E-AD24-4C7C73B10CDA}"/>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Damaging and deterioration of computer data without right refers to the negative alteration of the integrity or information content of data and programs. Both terms are overlapping acts.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72A9D100-BC9B-4BC6-94EA-76CD9E119B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Rectangle 3">
            <a:extLst>
              <a:ext uri="{FF2B5EF4-FFF2-40B4-BE49-F238E27FC236}">
                <a16:creationId xmlns:a16="http://schemas.microsoft.com/office/drawing/2014/main" id="{C8CD0821-9193-49B6-ACD0-CD081DBD6D18}"/>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4</a:t>
            </a:r>
            <a:r>
              <a:rPr lang="en-US" altLang="en-US">
                <a:solidFill>
                  <a:srgbClr val="FF0000"/>
                </a:solidFill>
              </a:rPr>
              <a:t>. Explanation of this element is provided on the next slide.</a:t>
            </a:r>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a:extLst>
              <a:ext uri="{FF2B5EF4-FFF2-40B4-BE49-F238E27FC236}">
                <a16:creationId xmlns:a16="http://schemas.microsoft.com/office/drawing/2014/main" id="{4A780674-8DF0-4F93-ADD5-C26E9277F4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Rectangle 3">
            <a:extLst>
              <a:ext uri="{FF2B5EF4-FFF2-40B4-BE49-F238E27FC236}">
                <a16:creationId xmlns:a16="http://schemas.microsoft.com/office/drawing/2014/main" id="{05B2398D-9442-4BE3-8098-061BD271CA7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Deletion refers the destruction of data; and results in the deleted data being rendered unrecognisable.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zervirano mjesto slike slajda 1">
            <a:extLst>
              <a:ext uri="{FF2B5EF4-FFF2-40B4-BE49-F238E27FC236}">
                <a16:creationId xmlns:a16="http://schemas.microsoft.com/office/drawing/2014/main" id="{018AAC90-6FCE-42B7-BEA6-A99110697A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Rezervirano mjesto bilježaka 2">
            <a:extLst>
              <a:ext uri="{FF2B5EF4-FFF2-40B4-BE49-F238E27FC236}">
                <a16:creationId xmlns:a16="http://schemas.microsoft.com/office/drawing/2014/main" id="{4489A1FD-C153-458D-95E2-2992881F60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relevant substantive law provisions based on the discussions relating to the presented case studies</a:t>
            </a:r>
            <a:r>
              <a:rPr lang="hr-HR" altLang="en-US"/>
              <a:t>.</a:t>
            </a:r>
          </a:p>
        </p:txBody>
      </p:sp>
      <p:sp>
        <p:nvSpPr>
          <p:cNvPr id="154628" name="Rezervirano mjesto broja slajda 3">
            <a:extLst>
              <a:ext uri="{FF2B5EF4-FFF2-40B4-BE49-F238E27FC236}">
                <a16:creationId xmlns:a16="http://schemas.microsoft.com/office/drawing/2014/main" id="{09C91C62-5251-4375-9B70-BD79A645F9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40CEA7A-8922-41C7-BD48-EE67DEB2C2AE}" type="slidenum">
              <a:rPr lang="en-US" altLang="en-US">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D7DA7662-8432-4BAD-9C33-30E2A6F24F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Rectangle 3">
            <a:extLst>
              <a:ext uri="{FF2B5EF4-FFF2-40B4-BE49-F238E27FC236}">
                <a16:creationId xmlns:a16="http://schemas.microsoft.com/office/drawing/2014/main" id="{48B9E1B4-63AB-4001-A7D4-8011AF2BA087}"/>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4</a:t>
            </a:r>
            <a:r>
              <a:rPr lang="en-US" altLang="en-US">
                <a:solidFill>
                  <a:srgbClr val="FF0000"/>
                </a:solidFill>
              </a:rPr>
              <a:t>. Explanation of this element is provided on the next slide.</a:t>
            </a:r>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21AD26B8-21A6-45A9-BF54-66D52DC8CE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a:extLst>
              <a:ext uri="{FF2B5EF4-FFF2-40B4-BE49-F238E27FC236}">
                <a16:creationId xmlns:a16="http://schemas.microsoft.com/office/drawing/2014/main" id="{ADD90EE0-04D3-4445-85C4-7233F3F546C3}"/>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Alteration refers to the modification of existing data (but not the deletion of the same). Data may be altered in a number of ways; including the input of malicious codes such as viruses and Trojan horses.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EFADDDA3-2A18-466C-B3AD-D7F82CA02B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Rectangle 3">
            <a:extLst>
              <a:ext uri="{FF2B5EF4-FFF2-40B4-BE49-F238E27FC236}">
                <a16:creationId xmlns:a16="http://schemas.microsoft.com/office/drawing/2014/main" id="{F74860D9-FF92-4204-8B78-2FB07378DB3C}"/>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4</a:t>
            </a:r>
            <a:r>
              <a:rPr lang="en-US" altLang="en-US">
                <a:solidFill>
                  <a:srgbClr val="FF0000"/>
                </a:solidFill>
              </a:rPr>
              <a:t>. Explanation of this element is provided on the next slide.</a:t>
            </a:r>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E8DDC981-36A3-419D-9BB6-8D4B5D7509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Rectangle 3">
            <a:extLst>
              <a:ext uri="{FF2B5EF4-FFF2-40B4-BE49-F238E27FC236}">
                <a16:creationId xmlns:a16="http://schemas.microsoft.com/office/drawing/2014/main" id="{B108A092-CA47-46A5-8E28-F9BDCBF1A903}"/>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Suppression of data refers to any action that either prevents or terminates the availability of the data to the person who has access to the data or storage medium in which it is stored. Unlike deletion of data, suppression of data does not involve the destruction of data, but rather non-availability of data.</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15D95C04-DA69-4169-8A34-966D2CB209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Rectangle 3">
            <a:extLst>
              <a:ext uri="{FF2B5EF4-FFF2-40B4-BE49-F238E27FC236}">
                <a16:creationId xmlns:a16="http://schemas.microsoft.com/office/drawing/2014/main" id="{53772B84-9722-4E7D-8A30-9837A2692735}"/>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4</a:t>
            </a:r>
            <a:r>
              <a:rPr lang="en-US" altLang="en-US">
                <a:solidFill>
                  <a:srgbClr val="FF0000"/>
                </a:solidFill>
              </a:rPr>
              <a:t>. Explanation of this element is provided on the next slide.</a:t>
            </a:r>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AFEA6A69-665E-4CA4-9E8C-74DF0CA7EB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Rectangle 3">
            <a:extLst>
              <a:ext uri="{FF2B5EF4-FFF2-40B4-BE49-F238E27FC236}">
                <a16:creationId xmlns:a16="http://schemas.microsoft.com/office/drawing/2014/main" id="{B7BAE38E-E1C8-4D32-8FCA-3C8EBBC72710}"/>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Many of the offences in the Convention are required to be committed “without right”, or without authorisation from the relevant person or entity. In many cases, it is possible that a person who is interfering with data is doing so “with right”. This slide lists certain examples where a person may legitimately interfere with data without attracting criminal liability under Article 4.</a:t>
            </a:r>
          </a:p>
          <a:p>
            <a:pPr eaLnBrk="1" hangingPunct="1"/>
            <a:endParaRPr lang="en-GB"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11A50E07-683F-45CF-B978-F25D3B2FB1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a:extLst>
              <a:ext uri="{FF2B5EF4-FFF2-40B4-BE49-F238E27FC236}">
                <a16:creationId xmlns:a16="http://schemas.microsoft.com/office/drawing/2014/main" id="{C56F96DE-E4F9-497D-BCFF-491231D0731C}"/>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4</a:t>
            </a:r>
            <a:r>
              <a:rPr lang="en-US" altLang="en-US">
                <a:solidFill>
                  <a:srgbClr val="FF0000"/>
                </a:solidFill>
              </a:rPr>
              <a:t>. Explanation of this element is provided on the next slide.</a:t>
            </a:r>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5E2E5C21-19FB-4567-A13A-47A83EEF2E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Rectangle 3">
            <a:extLst>
              <a:ext uri="{FF2B5EF4-FFF2-40B4-BE49-F238E27FC236}">
                <a16:creationId xmlns:a16="http://schemas.microsoft.com/office/drawing/2014/main" id="{E39D5E55-1D39-45FA-B595-4424A4D1B869}"/>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Given that the offence of data interference has a broad scope, parties may elect to restrict this offence by requiring that the conduct result in serious harm. No specific definition of serious harm is provided under Article 4, and the criteria may be determined under domestic law.</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045FE340-E385-48E4-80EF-B799922DA9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Rectangle 3">
            <a:extLst>
              <a:ext uri="{FF2B5EF4-FFF2-40B4-BE49-F238E27FC236}">
                <a16:creationId xmlns:a16="http://schemas.microsoft.com/office/drawing/2014/main" id="{B4DD1DBA-2F04-4371-AD11-03373CAE70D6}"/>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hr-HR" altLang="en-US"/>
              <a:t>System interference is the</a:t>
            </a:r>
            <a:r>
              <a:rPr lang="hr-HR" altLang="en-US" b="1"/>
              <a:t> </a:t>
            </a:r>
            <a:r>
              <a:rPr lang="hr-HR" altLang="en-US"/>
              <a:t>hindering of the functioning of a computer system – the serious hindering: Article 5 of Budapest Convention does not cover non-serious hindering. This effect can be the result of inputting, transmitting, damaging, deleting, deteriorating, altering or suppressing computer data, if this is committed intentionally and without right. </a:t>
            </a:r>
            <a:endParaRPr lang="fr-FR" altLang="en-US"/>
          </a:p>
          <a:p>
            <a:pPr eaLnBrk="1" hangingPunct="1">
              <a:lnSpc>
                <a:spcPct val="90000"/>
              </a:lnSpc>
            </a:pPr>
            <a:endParaRPr lang="fr-FR" altLang="en-US"/>
          </a:p>
          <a:p>
            <a:pPr>
              <a:lnSpc>
                <a:spcPct val="90000"/>
              </a:lnSpc>
            </a:pPr>
            <a:r>
              <a:rPr lang="en-GB" altLang="en-US"/>
              <a:t>This particular aspect excludes, in general, for example, security tests, conducted by the administrator of the network. This infringement covers a wide range of acts, able to interfere with the normal and proper functioning of a network. In fact, Budapest Convention recognises the importance of the communication systems and of the computer technology in the everyday life – the availability of these systems is crucial for the regular functioning of public, economic and social activities. But this type of crime does not only cover interferences on a big scale, like denial-of-service attacks. </a:t>
            </a:r>
          </a:p>
          <a:p>
            <a:pPr>
              <a:lnSpc>
                <a:spcPct val="90000"/>
              </a:lnSpc>
            </a:pPr>
            <a:r>
              <a:rPr lang="en-GB" altLang="en-US"/>
              <a:t> </a:t>
            </a:r>
          </a:p>
          <a:p>
            <a:pPr>
              <a:lnSpc>
                <a:spcPct val="90000"/>
              </a:lnSpc>
            </a:pPr>
            <a:r>
              <a:rPr lang="en-GB" altLang="en-US"/>
              <a:t>Even small actions, just envisaging one computer, can be system interference – it will be the case of </a:t>
            </a:r>
            <a:r>
              <a:rPr lang="en-GB" altLang="en-US" i="1"/>
              <a:t>mail bombing</a:t>
            </a:r>
            <a:r>
              <a:rPr lang="en-GB" altLang="en-US"/>
              <a:t> targeted to a single email address. In fact, it will have always a crime of system interference when a perpetrator targets a computer system with more requests than that system can manage.</a:t>
            </a:r>
          </a:p>
          <a:p>
            <a:pPr>
              <a:lnSpc>
                <a:spcPct val="90000"/>
              </a:lnSpc>
            </a:pPr>
            <a:r>
              <a:rPr lang="en-GB" altLang="en-US"/>
              <a:t> </a:t>
            </a:r>
          </a:p>
          <a:p>
            <a:pPr>
              <a:lnSpc>
                <a:spcPct val="90000"/>
              </a:lnSpc>
            </a:pPr>
            <a:r>
              <a:rPr lang="en-GB" altLang="en-US"/>
              <a:t>This crime envisages to protect the access to communication networks, both protecting the operators of the system and the end user.</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DFD8A78F-93D6-49DA-94BF-CDAACC6FB1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Rectangle 3">
            <a:extLst>
              <a:ext uri="{FF2B5EF4-FFF2-40B4-BE49-F238E27FC236}">
                <a16:creationId xmlns:a16="http://schemas.microsoft.com/office/drawing/2014/main" id="{F9194537-12C3-4511-9633-E785E6BA97FB}"/>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the full text of Article 5</a:t>
            </a:r>
            <a:r>
              <a:rPr lang="en-US" altLang="en-US">
                <a:solidFill>
                  <a:srgbClr val="FF0000"/>
                </a:solidFill>
              </a:rPr>
              <a:t>.</a:t>
            </a:r>
            <a:endParaRPr lang="en-US" altLang="en-US"/>
          </a:p>
          <a:p>
            <a:endParaRPr lang="en-GB" altLang="en-US"/>
          </a:p>
          <a:p>
            <a:pPr eaLnBrk="1" hangingPunct="1"/>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zervirano mjesto slike slajda 1">
            <a:extLst>
              <a:ext uri="{FF2B5EF4-FFF2-40B4-BE49-F238E27FC236}">
                <a16:creationId xmlns:a16="http://schemas.microsoft.com/office/drawing/2014/main" id="{FD21C2CC-6B9C-4D8D-9611-E69B2A8D03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Rezervirano mjesto bilježaka 2">
            <a:extLst>
              <a:ext uri="{FF2B5EF4-FFF2-40B4-BE49-F238E27FC236}">
                <a16:creationId xmlns:a16="http://schemas.microsoft.com/office/drawing/2014/main" id="{3DF620B3-8D42-4807-8F89-8C2FC1E84B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As the first international treaty on cybercrime, the Budapest Convention aims to facilitate and develop international cooperation in criminal investigations.</a:t>
            </a:r>
            <a:endParaRPr lang="hr-HR" altLang="en-US"/>
          </a:p>
          <a:p>
            <a:endParaRPr lang="en-US" altLang="en-US"/>
          </a:p>
          <a:p>
            <a:r>
              <a:rPr lang="en-US" altLang="en-US"/>
              <a:t>In these two sessions the focus will be on substantive criminal law, i.e. those offences that the Budapest Convention requires each country to criminalize in the national legislation.</a:t>
            </a:r>
            <a:endParaRPr lang="hr-HR" altLang="en-US"/>
          </a:p>
        </p:txBody>
      </p:sp>
      <p:sp>
        <p:nvSpPr>
          <p:cNvPr id="155652" name="Rezervirano mjesto broja slajda 3">
            <a:extLst>
              <a:ext uri="{FF2B5EF4-FFF2-40B4-BE49-F238E27FC236}">
                <a16:creationId xmlns:a16="http://schemas.microsoft.com/office/drawing/2014/main" id="{39C1F68D-40A6-4F16-9FCF-3AF190334E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676323-0F67-407A-A4CE-E2811AFC53F7}" type="slidenum">
              <a:rPr lang="en-US" altLang="en-US">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8F6036B0-3C55-46C6-93E9-DC47B23FBE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a:extLst>
              <a:ext uri="{FF2B5EF4-FFF2-40B4-BE49-F238E27FC236}">
                <a16:creationId xmlns:a16="http://schemas.microsoft.com/office/drawing/2014/main" id="{F3EFC8CE-EFFC-427A-A2CF-416FC9CEE2EA}"/>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5</a:t>
            </a:r>
            <a:r>
              <a:rPr lang="en-US" altLang="en-US">
                <a:solidFill>
                  <a:srgbClr val="FF0000"/>
                </a:solidFill>
              </a:rPr>
              <a:t>. Explanation of this element and the element displayed in the previous slide are provided on the next slide.</a:t>
            </a:r>
            <a:endParaRPr lang="en-US" altLang="en-US"/>
          </a:p>
          <a:p>
            <a:endParaRPr lang="en-US" altLang="en-US"/>
          </a:p>
          <a:p>
            <a:endParaRPr lang="en-GB" altLang="en-US"/>
          </a:p>
          <a:p>
            <a:pPr eaLnBrk="1" hangingPunct="1"/>
            <a:endParaRPr lang="en-GB"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0FAA7047-C6DD-4F93-8E68-6C8475F70F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Rectangle 3">
            <a:extLst>
              <a:ext uri="{FF2B5EF4-FFF2-40B4-BE49-F238E27FC236}">
                <a16:creationId xmlns:a16="http://schemas.microsoft.com/office/drawing/2014/main" id="{AAD638F9-0915-48F8-8066-02406C75ED6D}"/>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The offence of system interference requires conduct that results in the hindering of a the proper functioning of a computer system. Article 4 specifies that such hindering must take place through (i) inputting (ii) transmitting (iii) damaging (iv) altering and (v) suppressing computer data.  The explanations of each of these terms has already been discussed under the offence of data interference (Article 4), and the same explanations will apply to system interference.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483201CE-266C-4E05-869F-265CFFDF6B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Rectangle 3">
            <a:extLst>
              <a:ext uri="{FF2B5EF4-FFF2-40B4-BE49-F238E27FC236}">
                <a16:creationId xmlns:a16="http://schemas.microsoft.com/office/drawing/2014/main" id="{EADB42CA-6A28-4684-8276-F5BBEDD5293D}"/>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slide displays an element of Article 5</a:t>
            </a:r>
            <a:r>
              <a:rPr lang="en-US" altLang="en-US">
                <a:solidFill>
                  <a:srgbClr val="FF0000"/>
                </a:solidFill>
              </a:rPr>
              <a:t>. Explanation of this element is provided on the next slide.</a:t>
            </a:r>
            <a:endParaRPr lang="en-GB"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BE844EA8-4227-4524-BA14-F1C26223C3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Rectangle 3">
            <a:extLst>
              <a:ext uri="{FF2B5EF4-FFF2-40B4-BE49-F238E27FC236}">
                <a16:creationId xmlns:a16="http://schemas.microsoft.com/office/drawing/2014/main" id="{24F4933B-C7BF-4AE1-8EBE-3BB776B838B6}"/>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Article 5 criminalises the </a:t>
            </a:r>
            <a:r>
              <a:rPr lang="en-GB" altLang="en-US" b="1"/>
              <a:t>serious hindering </a:t>
            </a:r>
            <a:r>
              <a:rPr lang="en-GB" altLang="en-US"/>
              <a:t>of the functioning of a computer system and not the mere hindering of computer system that is not serious in nature. This element has been included to narrow the scope of the offence and to prevent over-criminalisation of hindrances which are not serious in nature. The seriousness of a hindrance is to be determined under domestic legislation, and may include sending of data to </a:t>
            </a:r>
          </a:p>
          <a:p>
            <a:pPr eaLnBrk="1" hangingPunct="1"/>
            <a:endParaRPr lang="en-GB"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2264AA8F-B62F-4E30-9964-11BF91B9A8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Rectangle 3">
            <a:extLst>
              <a:ext uri="{FF2B5EF4-FFF2-40B4-BE49-F238E27FC236}">
                <a16:creationId xmlns:a16="http://schemas.microsoft.com/office/drawing/2014/main" id="{2549AB17-0ED0-471D-A43A-501FE1697A4C}"/>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1F182B37-BC38-4AFA-B98B-2B399832D2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Rectangle 3">
            <a:extLst>
              <a:ext uri="{FF2B5EF4-FFF2-40B4-BE49-F238E27FC236}">
                <a16:creationId xmlns:a16="http://schemas.microsoft.com/office/drawing/2014/main" id="{0C6705F4-18D6-4BEF-8B49-8AB9F4A6F22F}"/>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Many of the offences in the Convention are required to be committed “without right”, or without authorisation from the relevant person or entity. In many cases, it is possible that a person who is interfering with a computer system is doing so “with right”. This slide lists certain examples where a person may legitimately interfere with a computer system without attracting criminal liability under Article 5.</a:t>
            </a:r>
          </a:p>
          <a:p>
            <a:pPr eaLnBrk="1" hangingPunct="1"/>
            <a:endParaRPr lang="en-GB" altLang="en-US"/>
          </a:p>
          <a:p>
            <a:pPr eaLnBrk="1" hangingPunct="1"/>
            <a:endParaRPr lang="en-GB"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BC7A7F50-5E0C-434A-A3D1-A8FF315170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Rectangle 3">
            <a:extLst>
              <a:ext uri="{FF2B5EF4-FFF2-40B4-BE49-F238E27FC236}">
                <a16:creationId xmlns:a16="http://schemas.microsoft.com/office/drawing/2014/main" id="{4CC0C304-D1E3-44F9-8AFB-406397A9C99F}"/>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GB" altLang="en-US" sz="1100"/>
              <a:t>One of the most complexes infringements described on Budapest Convention is the crime of misuse of devices – Article 6.</a:t>
            </a:r>
          </a:p>
          <a:p>
            <a:pPr>
              <a:lnSpc>
                <a:spcPct val="80000"/>
              </a:lnSpc>
            </a:pPr>
            <a:r>
              <a:rPr lang="en-GB" altLang="en-US" sz="1100"/>
              <a:t> </a:t>
            </a:r>
          </a:p>
          <a:p>
            <a:pPr>
              <a:lnSpc>
                <a:spcPct val="80000"/>
              </a:lnSpc>
            </a:pPr>
            <a:r>
              <a:rPr lang="en-GB" altLang="en-US" sz="1100"/>
              <a:t>Like with other crimes, the action of the perpetrator must be intentional and without right. Covers a wide range of activities, all of them related with devices which are able to be misused.</a:t>
            </a:r>
          </a:p>
          <a:p>
            <a:pPr>
              <a:lnSpc>
                <a:spcPct val="80000"/>
              </a:lnSpc>
            </a:pPr>
            <a:endParaRPr lang="en-GB" altLang="en-US" sz="1100"/>
          </a:p>
          <a:p>
            <a:pPr>
              <a:lnSpc>
                <a:spcPct val="80000"/>
              </a:lnSpc>
            </a:pPr>
            <a:r>
              <a:rPr lang="en-GB" altLang="en-US" sz="1100"/>
              <a:t>This is a very “new” crime, not included in the Recommendation of 1989. It is also very innovative - the facts described in there were not recognised previously as a crime in many of the national legislations. </a:t>
            </a:r>
          </a:p>
          <a:p>
            <a:pPr>
              <a:lnSpc>
                <a:spcPct val="80000"/>
              </a:lnSpc>
            </a:pPr>
            <a:r>
              <a:rPr lang="en-GB" altLang="en-US" sz="1100"/>
              <a:t> </a:t>
            </a:r>
          </a:p>
          <a:p>
            <a:pPr>
              <a:lnSpc>
                <a:spcPct val="80000"/>
              </a:lnSpc>
            </a:pPr>
            <a:r>
              <a:rPr lang="en-GB" altLang="en-US" sz="1100"/>
              <a:t>Essentially, it prohibits the production, sale, procurement for use, import, distribution or otherwise making available of devices, including a computer program that are designed or adapted primarily for the purpose of committing any of the other substantial offences named in the Convention. </a:t>
            </a:r>
          </a:p>
          <a:p>
            <a:pPr>
              <a:lnSpc>
                <a:spcPct val="80000"/>
              </a:lnSpc>
            </a:pPr>
            <a:endParaRPr lang="en-GB" altLang="en-US" sz="1100"/>
          </a:p>
          <a:p>
            <a:pPr>
              <a:lnSpc>
                <a:spcPct val="80000"/>
              </a:lnSpc>
            </a:pPr>
            <a:r>
              <a:rPr lang="en-GB" altLang="en-US" sz="1100"/>
              <a:t>Equally, it criminalises the sale of computer passwords, access code, or similar data by which the whole or any part of a computer system is capable of being accessed. With this provision, the Convention recognises the need of incriminating the flourishing and increasingly economically important “secondary market” in “crime enabling equipment”: hackers selling online their tools of the trade, self-made virus kits widely available online and wholesale disposal of passwords that were stolen using Trojans and other devices. This means that </a:t>
            </a:r>
            <a:r>
              <a:rPr lang="en-GB" altLang="en-US" sz="1100" i="1"/>
              <a:t>hacking</a:t>
            </a:r>
            <a:r>
              <a:rPr lang="en-GB" altLang="en-US" sz="1100"/>
              <a:t> into a computer system is not any longer the preserve of highly skilled programmers. Every “regular” criminal can easily buy the necessary tools, or directly the stolen passwords - very often the criminal seller will offer also a “customer service” and help his client setting up his computer for the commission of a crime.</a:t>
            </a:r>
          </a:p>
          <a:p>
            <a:pPr eaLnBrk="1" hangingPunct="1">
              <a:lnSpc>
                <a:spcPct val="80000"/>
              </a:lnSpc>
            </a:pPr>
            <a:endParaRPr lang="en-GB" altLang="en-US" sz="1100"/>
          </a:p>
          <a:p>
            <a:pPr>
              <a:lnSpc>
                <a:spcPct val="80000"/>
              </a:lnSpc>
            </a:pPr>
            <a:endParaRPr lang="en-GB" altLang="en-US" sz="1100"/>
          </a:p>
          <a:p>
            <a:pPr>
              <a:lnSpc>
                <a:spcPct val="80000"/>
              </a:lnSpc>
            </a:pPr>
            <a:endParaRPr lang="en-GB" altLang="en-US" sz="11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B4BDB6C1-8DBA-4CF2-9183-EFDFF51948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Rectangle 3">
            <a:extLst>
              <a:ext uri="{FF2B5EF4-FFF2-40B4-BE49-F238E27FC236}">
                <a16:creationId xmlns:a16="http://schemas.microsoft.com/office/drawing/2014/main" id="{030B0EC3-7378-42F1-8F42-3244AE46E7C5}"/>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One of the most discussed details of Article 6 refers to 1, b, that (still intentionally and without right), incriminates the possession of </a:t>
            </a:r>
            <a:r>
              <a:rPr lang="en-GB" altLang="en-US" i="1"/>
              <a:t>a device</a:t>
            </a:r>
            <a:r>
              <a:rPr lang="en-GB" altLang="en-US"/>
              <a:t> with the intent that it is used for the purpose of committing any of the offences established in Articles 2 to 5 of the Convention (illegal access, illegal interception, data interference and system interference).</a:t>
            </a:r>
          </a:p>
          <a:p>
            <a:r>
              <a:rPr lang="en-GB" altLang="en-US"/>
              <a:t> </a:t>
            </a:r>
          </a:p>
          <a:p>
            <a:r>
              <a:rPr lang="en-GB" altLang="en-US"/>
              <a:t>This option is similar to what some jurisdiction call “preparatory acts” that, in this case, are already and autonomously criminalised.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043C5E04-3610-4DDD-A901-5F9557A3BB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Rectangle 3">
            <a:extLst>
              <a:ext uri="{FF2B5EF4-FFF2-40B4-BE49-F238E27FC236}">
                <a16:creationId xmlns:a16="http://schemas.microsoft.com/office/drawing/2014/main" id="{325D1545-7EC6-49C9-A001-5AD78185197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This slide and the following one display the full text of Article 6, </a:t>
            </a:r>
            <a:r>
              <a:rPr lang="en-US" altLang="en-US">
                <a:solidFill>
                  <a:srgbClr val="FF0000"/>
                </a:solidFill>
              </a:rPr>
              <a:t>§1</a:t>
            </a:r>
            <a:r>
              <a:rPr lang="en-GB" altLang="en-US"/>
              <a:t>.</a:t>
            </a:r>
          </a:p>
          <a:p>
            <a:r>
              <a:rPr lang="en-GB" altLang="en-US"/>
              <a:t>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BEE30DE6-E5B8-4C23-9A8C-85FCAA2023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Rectangle 3">
            <a:extLst>
              <a:ext uri="{FF2B5EF4-FFF2-40B4-BE49-F238E27FC236}">
                <a16:creationId xmlns:a16="http://schemas.microsoft.com/office/drawing/2014/main" id="{CD8B7D3B-DD62-4398-86A3-7FB4795A40AB}"/>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zervirano mjesto slike slajda 1">
            <a:extLst>
              <a:ext uri="{FF2B5EF4-FFF2-40B4-BE49-F238E27FC236}">
                <a16:creationId xmlns:a16="http://schemas.microsoft.com/office/drawing/2014/main" id="{2B5C65E1-E1D8-403B-8BAB-B1D50C2828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Rezervirano mjesto bilježaka 2">
            <a:extLst>
              <a:ext uri="{FF2B5EF4-FFF2-40B4-BE49-F238E27FC236}">
                <a16:creationId xmlns:a16="http://schemas.microsoft.com/office/drawing/2014/main" id="{56A01055-6AB5-4DD4-893D-D042A0852A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primary goal is to </a:t>
            </a:r>
            <a:r>
              <a:rPr lang="en-GB" altLang="en-US"/>
              <a:t>harmonise</a:t>
            </a:r>
            <a:r>
              <a:rPr lang="en-US" altLang="en-US"/>
              <a:t> substantive law between the Parties to permit cooperation. </a:t>
            </a:r>
          </a:p>
          <a:p>
            <a:r>
              <a:rPr lang="en-US" altLang="en-US"/>
              <a:t>Budapest Convention defines: </a:t>
            </a:r>
          </a:p>
          <a:p>
            <a:r>
              <a:rPr lang="en-US" altLang="en-US"/>
              <a:t>-- Offences against the confidentiality, integrity and availability of computer systems and data:  Illegal access, Illegal interception, Data interference, System interference, Misuse of devices.</a:t>
            </a:r>
          </a:p>
          <a:p>
            <a:r>
              <a:rPr lang="en-US" altLang="en-US"/>
              <a:t>-- Computer-related offences: computer-related forgery, computer-related fraud. </a:t>
            </a:r>
          </a:p>
          <a:p>
            <a:r>
              <a:rPr lang="en-US" altLang="en-US"/>
              <a:t>-- Content-related offences: Offences related to child pornography, Offences related to infringements of copyright and related rights.</a:t>
            </a:r>
            <a:endParaRPr lang="hr-HR" altLang="en-US"/>
          </a:p>
          <a:p>
            <a:endParaRPr lang="en-US" altLang="en-US"/>
          </a:p>
          <a:p>
            <a:endParaRPr lang="en-US" altLang="en-US"/>
          </a:p>
        </p:txBody>
      </p:sp>
      <p:sp>
        <p:nvSpPr>
          <p:cNvPr id="156676" name="Rezervirano mjesto broja slajda 3">
            <a:extLst>
              <a:ext uri="{FF2B5EF4-FFF2-40B4-BE49-F238E27FC236}">
                <a16:creationId xmlns:a16="http://schemas.microsoft.com/office/drawing/2014/main" id="{AF19BCAE-FAF4-4754-9DD1-F5101C6B2F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14CD4CF-BB38-4927-BB2A-F7216E814649}" type="slidenum">
              <a:rPr lang="en-US" altLang="en-US">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a:extLst>
              <a:ext uri="{FF2B5EF4-FFF2-40B4-BE49-F238E27FC236}">
                <a16:creationId xmlns:a16="http://schemas.microsoft.com/office/drawing/2014/main" id="{9914BA37-A5C4-491C-8220-F2A402C4AA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Rectangle 3">
            <a:extLst>
              <a:ext uri="{FF2B5EF4-FFF2-40B4-BE49-F238E27FC236}">
                <a16:creationId xmlns:a16="http://schemas.microsoft.com/office/drawing/2014/main" id="{9C1FC169-DED8-4A9A-B949-3C07EFACF510}"/>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This slide displays the full text of Article 6, </a:t>
            </a:r>
            <a:r>
              <a:rPr lang="en-US" altLang="en-US">
                <a:solidFill>
                  <a:srgbClr val="FF0000"/>
                </a:solidFill>
              </a:rPr>
              <a:t>§2 &amp; §3.</a:t>
            </a:r>
            <a:endParaRPr lang="en-GB"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A0A50EDA-DD5D-4425-8AB1-1836651F5F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Rectangle 3">
            <a:extLst>
              <a:ext uri="{FF2B5EF4-FFF2-40B4-BE49-F238E27FC236}">
                <a16:creationId xmlns:a16="http://schemas.microsoft.com/office/drawing/2014/main" id="{162C17A5-FDA7-4387-83BE-2CAFC963956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slide displays an element of Article 6</a:t>
            </a:r>
            <a:r>
              <a:rPr lang="en-US" altLang="en-US">
                <a:solidFill>
                  <a:srgbClr val="FF0000"/>
                </a:solidFill>
              </a:rPr>
              <a:t>. Explanation of this element is provided on the next slide.</a:t>
            </a:r>
            <a:endParaRPr lang="en-GB"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8BDEE097-22F2-4347-857E-AB21E19B1D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Rectangle 3">
            <a:extLst>
              <a:ext uri="{FF2B5EF4-FFF2-40B4-BE49-F238E27FC236}">
                <a16:creationId xmlns:a16="http://schemas.microsoft.com/office/drawing/2014/main" id="{0455A943-72ED-4FCD-A4C1-FA9CC659AB63}"/>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Many of the offences in the Convention are required to be committed “without right”, or without authorisation from the relevant person or entity. It is possible that a person has the right to produce and put on market devices that may fall under the scope of Article 6, including where such devices are to be used for authorised testing or for the protection of computer systems.</a:t>
            </a:r>
            <a:endParaRPr lang="en-GB" altLang="en-US"/>
          </a:p>
          <a:p>
            <a:pPr eaLnBrk="1" hangingPunct="1"/>
            <a:endParaRPr lang="en-GB"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0F3692BF-E64B-4C2E-B195-B9F99538F3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Rectangle 3">
            <a:extLst>
              <a:ext uri="{FF2B5EF4-FFF2-40B4-BE49-F238E27FC236}">
                <a16:creationId xmlns:a16="http://schemas.microsoft.com/office/drawing/2014/main" id="{453C0250-6A3D-4CB5-843E-68E8060CF3F9}"/>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slide displays an element of Article 6</a:t>
            </a:r>
            <a:r>
              <a:rPr lang="en-US" altLang="en-US">
                <a:solidFill>
                  <a:srgbClr val="FF0000"/>
                </a:solidFill>
              </a:rPr>
              <a:t>. Explanation of this element is provided on the next slide.</a:t>
            </a:r>
            <a:endParaRPr lang="en-GB"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a:extLst>
              <a:ext uri="{FF2B5EF4-FFF2-40B4-BE49-F238E27FC236}">
                <a16:creationId xmlns:a16="http://schemas.microsoft.com/office/drawing/2014/main" id="{B502A414-6238-4662-80EE-827EB0371E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Rectangle 3">
            <a:extLst>
              <a:ext uri="{FF2B5EF4-FFF2-40B4-BE49-F238E27FC236}">
                <a16:creationId xmlns:a16="http://schemas.microsoft.com/office/drawing/2014/main" id="{4C68B78C-C856-46FB-BE20-04F10B373127}"/>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Article 6 makes it an offence to produce, sell, procure for use, import, distribute or make available devices designed or adapted primarily for the purpose of committing cybercrimes.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A363AC20-F40D-413A-8B3E-780B559DAD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Rectangle 3">
            <a:extLst>
              <a:ext uri="{FF2B5EF4-FFF2-40B4-BE49-F238E27FC236}">
                <a16:creationId xmlns:a16="http://schemas.microsoft.com/office/drawing/2014/main" id="{2F2D872E-F9A7-4EA1-ACC3-E513538BD76C}"/>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slide displays an element of Article 6</a:t>
            </a:r>
            <a:r>
              <a:rPr lang="en-US" altLang="en-US">
                <a:solidFill>
                  <a:srgbClr val="FF0000"/>
                </a:solidFill>
              </a:rPr>
              <a:t>. Explanation of this element is provided on the next slide.</a:t>
            </a:r>
            <a:endParaRPr lang="en-GB"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196690EF-E31A-46C4-B882-AADF9CD8F4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8115" name="Rectangle 3">
            <a:extLst>
              <a:ext uri="{FF2B5EF4-FFF2-40B4-BE49-F238E27FC236}">
                <a16:creationId xmlns:a16="http://schemas.microsoft.com/office/drawing/2014/main" id="{400C82FE-46DA-48F2-A198-8340C284D558}"/>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Article 6 extends not only to the misuse of devices, but also computer programs. This means that Article 6 includes the production, sale etc. of programs that are designed to alter or destroy data, or interfere with the operation of computer systems. This means that virus programs that are not contained in devices also fall within the scope of Article 6.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FB9F33ED-0B6E-47E0-A87E-968B3982DD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Rectangle 3">
            <a:extLst>
              <a:ext uri="{FF2B5EF4-FFF2-40B4-BE49-F238E27FC236}">
                <a16:creationId xmlns:a16="http://schemas.microsoft.com/office/drawing/2014/main" id="{A864F46D-BEB8-4121-AD59-B0A930A26CF6}"/>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slide displays an element of Article 6</a:t>
            </a:r>
            <a:r>
              <a:rPr lang="en-US" altLang="en-US">
                <a:solidFill>
                  <a:srgbClr val="FF0000"/>
                </a:solidFill>
              </a:rPr>
              <a:t>. Explanation of this element is provided on the next slide.</a:t>
            </a:r>
            <a:endParaRPr lang="en-GB" altLang="en-US"/>
          </a:p>
          <a:p>
            <a:pPr eaLnBrk="1" hangingPunct="1"/>
            <a:endParaRPr lang="en-GB"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2421434C-9AA9-4F3C-B7AA-21E6B6DBFC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0163" name="Rectangle 3">
            <a:extLst>
              <a:ext uri="{FF2B5EF4-FFF2-40B4-BE49-F238E27FC236}">
                <a16:creationId xmlns:a16="http://schemas.microsoft.com/office/drawing/2014/main" id="{AC390B90-76A6-4650-81AD-F48728BC7F69}"/>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The drafters of the Convention had to decide whether to include or exclude dual-use devices from the ambit of Article 6. The inclusion of dual use devices may have resulted in over-criminalisation of production and distribution of devices even though the same were produced and distributed for non-criminal purposes. The exclusion of dual use devices would been too narrow as it would require that it be proved that the devices be specifically produced and the purposes of committing cybercrime. The Convention has adopted a balanced approach whereby devices that are designed or adapted </a:t>
            </a:r>
            <a:r>
              <a:rPr lang="en-GB" altLang="en-US" b="1"/>
              <a:t>primarily</a:t>
            </a:r>
            <a:r>
              <a:rPr lang="en-GB" altLang="en-US"/>
              <a:t>, but not solely, for the commission of a cybercrime are covered by Article 6.</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F2869617-9AD1-4A48-B1B4-1976D62314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7" name="Rectangle 3">
            <a:extLst>
              <a:ext uri="{FF2B5EF4-FFF2-40B4-BE49-F238E27FC236}">
                <a16:creationId xmlns:a16="http://schemas.microsoft.com/office/drawing/2014/main" id="{665B744E-7111-4B8B-92EB-5ACACF05290E}"/>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slide displays an element of Article 6</a:t>
            </a:r>
            <a:r>
              <a:rPr lang="en-US" altLang="en-US">
                <a:solidFill>
                  <a:srgbClr val="FF0000"/>
                </a:solidFill>
              </a:rPr>
              <a:t>. Explanation of this element is provided on the next slide.</a:t>
            </a:r>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2984615D-E959-4EAE-A743-B1EF067858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Rectangle 3">
            <a:extLst>
              <a:ext uri="{FF2B5EF4-FFF2-40B4-BE49-F238E27FC236}">
                <a16:creationId xmlns:a16="http://schemas.microsoft.com/office/drawing/2014/main" id="{B50F40D8-5DBC-4353-BEDC-DF2C88BAAB39}"/>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This section refers to one of the most important categories of cybercrime: offences against the confidentiality, integrity and availability of computer data and systems. This may be called cybercrime in the narrow sense.</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a:extLst>
              <a:ext uri="{FF2B5EF4-FFF2-40B4-BE49-F238E27FC236}">
                <a16:creationId xmlns:a16="http://schemas.microsoft.com/office/drawing/2014/main" id="{AACFF9C1-7BBF-441F-A953-0DB8C487EF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Rectangle 3">
            <a:extLst>
              <a:ext uri="{FF2B5EF4-FFF2-40B4-BE49-F238E27FC236}">
                <a16:creationId xmlns:a16="http://schemas.microsoft.com/office/drawing/2014/main" id="{4583E939-BFCB-4D11-BF64-F0F6BB73A77F}"/>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In addition to the misuse of devices and computer programs, Article 6 also criminalises the production, sale etc. of access codes, computer passwords and other similar data which enables access to the whole or any part of a computer system. </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A508E882-EB85-4532-9E85-9C14B63DC8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3235" name="Rectangle 3">
            <a:extLst>
              <a:ext uri="{FF2B5EF4-FFF2-40B4-BE49-F238E27FC236}">
                <a16:creationId xmlns:a16="http://schemas.microsoft.com/office/drawing/2014/main" id="{8FAB05CE-A6FB-4991-80AA-AE8AC005D9DF}"/>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slide displays an element of Article 6</a:t>
            </a:r>
            <a:r>
              <a:rPr lang="en-US" altLang="en-US">
                <a:solidFill>
                  <a:srgbClr val="FF0000"/>
                </a:solidFill>
              </a:rPr>
              <a:t>. Explanation of this element is provided on the next slide.</a:t>
            </a:r>
            <a:endParaRPr lang="en-GB" altLang="en-US"/>
          </a:p>
          <a:p>
            <a:pPr eaLnBrk="1" hangingPunct="1"/>
            <a:endParaRPr lang="en-GB"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73CD8D30-AE08-48BA-9E28-13C5FB0034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Rectangle 3">
            <a:extLst>
              <a:ext uri="{FF2B5EF4-FFF2-40B4-BE49-F238E27FC236}">
                <a16:creationId xmlns:a16="http://schemas.microsoft.com/office/drawing/2014/main" id="{5384D055-CDD5-4EC4-9B6E-CC38094FC37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In addition to producing or distributing devices, computer programs, passwords, access codes etc, Article 6 also criminalizes the possession of the same if so possessed with the intent to commit a cybercrime.</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9B134F20-A09C-458F-9AE8-30A0D5CAB3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3" name="Rectangle 3">
            <a:extLst>
              <a:ext uri="{FF2B5EF4-FFF2-40B4-BE49-F238E27FC236}">
                <a16:creationId xmlns:a16="http://schemas.microsoft.com/office/drawing/2014/main" id="{8663155C-C711-44B4-A7E4-42FBA242B5EE}"/>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Computer-related offences are crimes committed by the means of a computer system. These infringements are new modalities of traditional crimes, but they just can be committed within the digital environment and they cannot happen outside this virtual world.</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a:extLst>
              <a:ext uri="{FF2B5EF4-FFF2-40B4-BE49-F238E27FC236}">
                <a16:creationId xmlns:a16="http://schemas.microsoft.com/office/drawing/2014/main" id="{2D0C33E4-02E4-4C5C-8BEB-D345B94F7F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6307" name="Rectangle 3">
            <a:extLst>
              <a:ext uri="{FF2B5EF4-FFF2-40B4-BE49-F238E27FC236}">
                <a16:creationId xmlns:a16="http://schemas.microsoft.com/office/drawing/2014/main" id="{0DB3C8B3-7B09-42AB-B72D-5CB17C64F58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Computer-related forgery, described under Article 7 of Budapest Convention is a particular modality of forgery. In most countries forgery is a traditional criminal infringement. But normally, it refers to tangible objects and sometimes cannot be used to criminalise computer forgery, or forgery of computer data. That was the reason of introduction in the Convention of Article 7.</a:t>
            </a:r>
          </a:p>
          <a:p>
            <a:r>
              <a:rPr lang="en-GB" altLang="en-US"/>
              <a:t> </a:t>
            </a:r>
          </a:p>
          <a:p>
            <a:r>
              <a:rPr lang="en-GB" altLang="en-US"/>
              <a:t>At this point, the Convention aims to introduce a parallel offence to the traditional forgery of documents (tangible documents). But in this case, the object of the crime is computer data. This crime is committed by those who input, alter, delete or suppress computer data, resulting in inauthentic data with the intent that those data are considered or acted upon for legal purposes as if it were authentic.</a:t>
            </a:r>
          </a:p>
          <a:p>
            <a:r>
              <a:rPr lang="en-GB" altLang="en-US"/>
              <a:t> </a:t>
            </a:r>
          </a:p>
          <a:p>
            <a:r>
              <a:rPr lang="en-GB" altLang="en-US"/>
              <a:t>This crime requires, of course, and intentional and without right action.</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BEFA7541-3E07-40CB-8B7E-A6ABD03FEE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Rectangle 3">
            <a:extLst>
              <a:ext uri="{FF2B5EF4-FFF2-40B4-BE49-F238E27FC236}">
                <a16:creationId xmlns:a16="http://schemas.microsoft.com/office/drawing/2014/main" id="{5631E4D4-9F28-4451-BF4C-A8627B8E3856}"/>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This slide and the following one display the full text of Article 6, </a:t>
            </a:r>
            <a:r>
              <a:rPr lang="en-US" altLang="en-US">
                <a:solidFill>
                  <a:srgbClr val="FF0000"/>
                </a:solidFill>
              </a:rPr>
              <a:t>§1</a:t>
            </a:r>
            <a:r>
              <a:rPr lang="en-GB" altLang="en-US"/>
              <a:t>.</a:t>
            </a:r>
          </a:p>
          <a:p>
            <a:endParaRPr lang="en-GB"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1FCD8FC7-D875-4820-BE20-BE3B58E45F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Rectangle 3">
            <a:extLst>
              <a:ext uri="{FF2B5EF4-FFF2-40B4-BE49-F238E27FC236}">
                <a16:creationId xmlns:a16="http://schemas.microsoft.com/office/drawing/2014/main" id="{3AE1E0BD-5913-401A-906F-B2BB76AECA96}"/>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7</a:t>
            </a:r>
            <a:r>
              <a:rPr lang="en-US" altLang="en-US">
                <a:solidFill>
                  <a:srgbClr val="FF0000"/>
                </a:solidFill>
              </a:rPr>
              <a:t>. Explanation of this element is provided on the next slide.</a:t>
            </a:r>
            <a:endParaRPr lang="en-GB" altLang="en-US"/>
          </a:p>
          <a:p>
            <a:endParaRPr lang="en-GB"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4D6AC8C7-CEBB-4E3B-8616-15DE613D0D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Rectangle 3">
            <a:extLst>
              <a:ext uri="{FF2B5EF4-FFF2-40B4-BE49-F238E27FC236}">
                <a16:creationId xmlns:a16="http://schemas.microsoft.com/office/drawing/2014/main" id="{B030C46B-0B33-484A-A420-69D7AD330D77}"/>
              </a:ext>
            </a:extLst>
          </p:cNvPr>
          <p:cNvSpPr>
            <a:spLocks noGrp="1"/>
          </p:cNvSpPr>
          <p:nvPr>
            <p:ph type="body" idx="1"/>
          </p:nvPr>
        </p:nvSpPr>
        <p:spPr bwMode="auto">
          <a:xfrm>
            <a:off x="914400" y="4343400"/>
            <a:ext cx="50292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GB" altLang="x-none" dirty="0">
                <a:ea typeface="ＭＳ Ｐゴシック" panose="020B0600070205080204" pitchFamily="34" charset="-128"/>
                <a:cs typeface="ＭＳ Ｐゴシック" charset="0"/>
              </a:rPr>
              <a:t>This slide lists the four means by which falsification of a genuine document can occur under Article 6. These are:</a:t>
            </a:r>
          </a:p>
          <a:p>
            <a:pPr marL="228600" indent="-228600" eaLnBrk="1" hangingPunct="1">
              <a:buFontTx/>
              <a:buAutoNum type="arabicPeriod"/>
              <a:defRPr/>
            </a:pPr>
            <a:r>
              <a:rPr lang="en-GB" altLang="x-none" dirty="0">
                <a:ea typeface="ＭＳ Ｐゴシック" panose="020B0600070205080204" pitchFamily="34" charset="-128"/>
                <a:cs typeface="ＭＳ Ｐゴシック" charset="0"/>
              </a:rPr>
              <a:t>Input of correct or incorrect data (at time of creation or entering of data)</a:t>
            </a:r>
          </a:p>
          <a:p>
            <a:pPr marL="228600" indent="-228600" eaLnBrk="1" hangingPunct="1">
              <a:buFontTx/>
              <a:buAutoNum type="arabicPeriod"/>
              <a:defRPr/>
            </a:pPr>
            <a:r>
              <a:rPr lang="en-GB" altLang="x-none" dirty="0">
                <a:ea typeface="ＭＳ Ｐゴシック" panose="020B0600070205080204" pitchFamily="34" charset="-128"/>
                <a:cs typeface="ＭＳ Ｐゴシック" charset="0"/>
              </a:rPr>
              <a:t>Subsequent alterations (including modifications, variations or partial changes)</a:t>
            </a:r>
          </a:p>
          <a:p>
            <a:pPr marL="228600" indent="-228600" eaLnBrk="1" hangingPunct="1">
              <a:buFontTx/>
              <a:buAutoNum type="arabicPeriod"/>
              <a:defRPr/>
            </a:pPr>
            <a:r>
              <a:rPr lang="en-GB" altLang="x-none" dirty="0">
                <a:ea typeface="ＭＳ Ｐゴシック" panose="020B0600070205080204" pitchFamily="34" charset="-128"/>
                <a:cs typeface="ＭＳ Ｐゴシック" charset="0"/>
              </a:rPr>
              <a:t>Deletion (removal of data from data medium)</a:t>
            </a:r>
          </a:p>
          <a:p>
            <a:pPr marL="228600" indent="-228600" eaLnBrk="1" hangingPunct="1">
              <a:buFontTx/>
              <a:buAutoNum type="arabicPeriod"/>
              <a:defRPr/>
            </a:pPr>
            <a:r>
              <a:rPr lang="en-GB" altLang="x-none" dirty="0">
                <a:ea typeface="ＭＳ Ｐゴシック" panose="020B0600070205080204" pitchFamily="34" charset="-128"/>
                <a:cs typeface="ＭＳ Ｐゴシック" charset="0"/>
              </a:rPr>
              <a:t>Suppression (holding back or concealment of data)</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a:extLst>
              <a:ext uri="{FF2B5EF4-FFF2-40B4-BE49-F238E27FC236}">
                <a16:creationId xmlns:a16="http://schemas.microsoft.com/office/drawing/2014/main" id="{0E9C9D37-AA94-405F-B4D0-0437EAA65D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Rectangle 3">
            <a:extLst>
              <a:ext uri="{FF2B5EF4-FFF2-40B4-BE49-F238E27FC236}">
                <a16:creationId xmlns:a16="http://schemas.microsoft.com/office/drawing/2014/main" id="{8CDBEA96-999E-4300-BA6C-C86D01D741B2}"/>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7</a:t>
            </a:r>
            <a:r>
              <a:rPr lang="en-US" altLang="en-US">
                <a:solidFill>
                  <a:srgbClr val="FF0000"/>
                </a:solidFill>
              </a:rPr>
              <a:t>. Explanation of this element is provided on the next slide.</a:t>
            </a:r>
            <a:endParaRPr lang="en-GB" altLang="en-US"/>
          </a:p>
          <a:p>
            <a:endParaRPr lang="en-GB"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BF0EB236-688F-4CEB-81E1-67D4DDB62D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Rectangle 3">
            <a:extLst>
              <a:ext uri="{FF2B5EF4-FFF2-40B4-BE49-F238E27FC236}">
                <a16:creationId xmlns:a16="http://schemas.microsoft.com/office/drawing/2014/main" id="{ED76A381-51EA-4AF0-9AEE-7649A4DD9C9B}"/>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In addition to the requirement that computer-related forgery be committed intentionally, Article 7 also requires that a person commit the necessary conduct with the intent that the forged document be considered or acted upon for legal purposes (i.e. legal transactions and documents which are legally relevant). Further, Parties may require that the conduct be committed with the intent to defraud another person.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68777DCE-062A-4B74-BD44-EC5927D4C6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a16="http://schemas.microsoft.com/office/drawing/2014/main" id="{0520CD5B-93CE-4707-8C58-7341A3907059}"/>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hr-HR" altLang="en-US"/>
              <a:t>The crime of illegal access is committed by those who access</a:t>
            </a:r>
            <a:r>
              <a:rPr lang="hr-HR" altLang="en-US" b="1"/>
              <a:t> </a:t>
            </a:r>
            <a:r>
              <a:rPr lang="hr-HR" altLang="en-US"/>
              <a:t>the whole or any part of a computer system without right. This action must be intentional and it is described under Article 2 of the Convention of Budapest.</a:t>
            </a:r>
          </a:p>
          <a:p>
            <a:pPr eaLnBrk="1" hangingPunct="1"/>
            <a:endParaRPr lang="en-GB"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52946A66-5344-42B8-B0A3-C6FF0C3C27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a:extLst>
              <a:ext uri="{FF2B5EF4-FFF2-40B4-BE49-F238E27FC236}">
                <a16:creationId xmlns:a16="http://schemas.microsoft.com/office/drawing/2014/main" id="{E574D4C8-687F-404A-92DB-2973CC0DB90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Computer-related fraud, described under Article 8 of Budapest Convention is</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6A50E066-EFC2-4322-AC44-4181187B47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Rectangle 3">
            <a:extLst>
              <a:ext uri="{FF2B5EF4-FFF2-40B4-BE49-F238E27FC236}">
                <a16:creationId xmlns:a16="http://schemas.microsoft.com/office/drawing/2014/main" id="{D97D9D8D-CE3A-49C6-9C46-AD0F4333D100}"/>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8</a:t>
            </a:r>
            <a:r>
              <a:rPr lang="en-US" altLang="en-US">
                <a:solidFill>
                  <a:srgbClr val="FF0000"/>
                </a:solidFill>
              </a:rPr>
              <a:t>. Explanation of this element is provided on the next slide.</a:t>
            </a:r>
            <a:endParaRPr lang="en-GB" altLang="en-US"/>
          </a:p>
          <a:p>
            <a:endParaRPr lang="en-GB"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F2B161CE-1E5C-4916-9B7C-707071DEE0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Rectangle 3">
            <a:extLst>
              <a:ext uri="{FF2B5EF4-FFF2-40B4-BE49-F238E27FC236}">
                <a16:creationId xmlns:a16="http://schemas.microsoft.com/office/drawing/2014/main" id="{9EB1423F-AD6E-410E-A565-853DEEF07E7D}"/>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the full text of Article 8</a:t>
            </a:r>
            <a:r>
              <a:rPr lang="en-US" altLang="en-US">
                <a:solidFill>
                  <a:srgbClr val="FF0000"/>
                </a:solidFill>
              </a:rPr>
              <a:t>. </a:t>
            </a:r>
            <a:endParaRPr lang="en-GB"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a:extLst>
              <a:ext uri="{FF2B5EF4-FFF2-40B4-BE49-F238E27FC236}">
                <a16:creationId xmlns:a16="http://schemas.microsoft.com/office/drawing/2014/main" id="{AADE9A75-10A6-4CA3-9E13-D00AE7E2C5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4B2A5FD-D230-43B2-BFA8-BE9BB00391FD}"/>
              </a:ext>
            </a:extLst>
          </p:cNvPr>
          <p:cNvSpPr>
            <a:spLocks noGrp="1"/>
          </p:cNvSpPr>
          <p:nvPr>
            <p:ph type="body" idx="1"/>
          </p:nvPr>
        </p:nvSpPr>
        <p:spPr/>
        <p:txBody>
          <a:bodyPr/>
          <a:lstStyle/>
          <a:p>
            <a:pPr eaLnBrk="1" hangingPunct="1">
              <a:defRPr/>
            </a:pPr>
            <a:r>
              <a:rPr lang="en-GB" altLang="x-none" dirty="0">
                <a:ea typeface="ＭＳ Ｐゴシック" panose="020B0600070205080204" pitchFamily="34" charset="-128"/>
                <a:cs typeface="ＭＳ Ｐゴシック" charset="0"/>
              </a:rPr>
              <a:t>This slide lists the four means by which loss to the property of another person may be caused. These are:</a:t>
            </a:r>
          </a:p>
          <a:p>
            <a:pPr marL="228600" indent="-228600" eaLnBrk="1" hangingPunct="1">
              <a:buFontTx/>
              <a:buAutoNum type="arabicPeriod"/>
              <a:defRPr/>
            </a:pPr>
            <a:r>
              <a:rPr lang="en-GB" altLang="x-none" dirty="0">
                <a:ea typeface="ＭＳ Ｐゴシック" panose="020B0600070205080204" pitchFamily="34" charset="-128"/>
                <a:cs typeface="ＭＳ Ｐゴシック" charset="0"/>
              </a:rPr>
              <a:t>Input of correct or incorrect data (at time of creation or entering of data)</a:t>
            </a:r>
          </a:p>
          <a:p>
            <a:pPr marL="228600" indent="-228600" eaLnBrk="1" hangingPunct="1">
              <a:buFontTx/>
              <a:buAutoNum type="arabicPeriod"/>
              <a:defRPr/>
            </a:pPr>
            <a:r>
              <a:rPr lang="en-GB" altLang="x-none" dirty="0">
                <a:ea typeface="ＭＳ Ｐゴシック" panose="020B0600070205080204" pitchFamily="34" charset="-128"/>
                <a:cs typeface="ＭＳ Ｐゴシック" charset="0"/>
              </a:rPr>
              <a:t>Subsequent alterations (including modifications, variations or partial changes)</a:t>
            </a:r>
          </a:p>
          <a:p>
            <a:pPr marL="228600" indent="-228600" eaLnBrk="1" hangingPunct="1">
              <a:buFontTx/>
              <a:buAutoNum type="arabicPeriod"/>
              <a:defRPr/>
            </a:pPr>
            <a:r>
              <a:rPr lang="en-GB" altLang="x-none" dirty="0">
                <a:ea typeface="ＭＳ Ｐゴシック" panose="020B0600070205080204" pitchFamily="34" charset="-128"/>
                <a:cs typeface="ＭＳ Ｐゴシック" charset="0"/>
              </a:rPr>
              <a:t>Deletion (removal of data from data medium)</a:t>
            </a:r>
          </a:p>
          <a:p>
            <a:pPr marL="228600" indent="-228600" eaLnBrk="1" hangingPunct="1">
              <a:buFontTx/>
              <a:buAutoNum type="arabicPeriod"/>
              <a:defRPr/>
            </a:pPr>
            <a:r>
              <a:rPr lang="en-GB" altLang="x-none" dirty="0">
                <a:ea typeface="ＭＳ Ｐゴシック" panose="020B0600070205080204" pitchFamily="34" charset="-128"/>
                <a:cs typeface="ＭＳ Ｐゴシック" charset="0"/>
              </a:rPr>
              <a:t>Suppression (holding back or concealment of data)</a:t>
            </a:r>
          </a:p>
          <a:p>
            <a:pPr marL="228600" indent="-228600" eaLnBrk="1" hangingPunct="1">
              <a:buFontTx/>
              <a:buAutoNum type="arabicPeriod"/>
              <a:defRPr/>
            </a:pPr>
            <a:r>
              <a:rPr lang="en-GB" altLang="x-none" dirty="0">
                <a:ea typeface="ＭＳ Ｐゴシック" panose="020B0600070205080204" pitchFamily="34" charset="-128"/>
                <a:cs typeface="ＭＳ Ｐゴシック" charset="0"/>
              </a:rPr>
              <a:t>Interference (with the functioning of a computer system)</a:t>
            </a:r>
          </a:p>
        </p:txBody>
      </p:sp>
      <p:sp>
        <p:nvSpPr>
          <p:cNvPr id="235524" name="Slide Number Placeholder 3">
            <a:extLst>
              <a:ext uri="{FF2B5EF4-FFF2-40B4-BE49-F238E27FC236}">
                <a16:creationId xmlns:a16="http://schemas.microsoft.com/office/drawing/2014/main" id="{DF39EF62-8A7E-4091-B55F-423268F5E9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DDC0705-994C-493A-9B17-C36C5168D919}" type="slidenum">
              <a:rPr lang="en-US" altLang="en-US">
                <a:latin typeface="Calibri" panose="020F0502020204030204" pitchFamily="34" charset="0"/>
              </a:rPr>
              <a:pPr/>
              <a:t>83</a:t>
            </a:fld>
            <a:endParaRPr lang="en-US" altLang="en-US">
              <a:latin typeface="Calibri" panose="020F0502020204030204" pitchFamily="34"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4A14901F-7C36-42BE-B3A1-939E714B9F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Rectangle 3">
            <a:extLst>
              <a:ext uri="{FF2B5EF4-FFF2-40B4-BE49-F238E27FC236}">
                <a16:creationId xmlns:a16="http://schemas.microsoft.com/office/drawing/2014/main" id="{C36097FD-695F-4AAE-A027-D2F2FCE1A64A}"/>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8</a:t>
            </a:r>
            <a:r>
              <a:rPr lang="en-US" altLang="en-US">
                <a:solidFill>
                  <a:srgbClr val="FF0000"/>
                </a:solidFill>
              </a:rPr>
              <a:t>. Explanation of this element is provided on the next slide.</a:t>
            </a:r>
            <a:endParaRPr lang="en-GB" altLang="en-US"/>
          </a:p>
          <a:p>
            <a:endParaRPr lang="en-GB"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a:extLst>
              <a:ext uri="{FF2B5EF4-FFF2-40B4-BE49-F238E27FC236}">
                <a16:creationId xmlns:a16="http://schemas.microsoft.com/office/drawing/2014/main" id="{5192859A-F1B0-46A7-A30B-8F37BDBDA9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a:extLst>
              <a:ext uri="{FF2B5EF4-FFF2-40B4-BE49-F238E27FC236}">
                <a16:creationId xmlns:a16="http://schemas.microsoft.com/office/drawing/2014/main" id="{DB59F8DF-81D5-4516-8BB6-BC0314D7FD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With respect to the offence of computer–related fraud, it is necessary that the conduct result in the direct economic or possessory loss of another person’s property. This may include the loss of money, tangibles and intangibles with an economic value.</a:t>
            </a:r>
          </a:p>
        </p:txBody>
      </p:sp>
      <p:sp>
        <p:nvSpPr>
          <p:cNvPr id="237572" name="Slide Number Placeholder 3">
            <a:extLst>
              <a:ext uri="{FF2B5EF4-FFF2-40B4-BE49-F238E27FC236}">
                <a16:creationId xmlns:a16="http://schemas.microsoft.com/office/drawing/2014/main" id="{DE2EB4A3-D57D-42C4-8D99-96F33AF31E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E60232F-2CA0-4572-9DAC-685619B7A0DC}" type="slidenum">
              <a:rPr lang="en-US" altLang="en-US">
                <a:latin typeface="Calibri" panose="020F0502020204030204" pitchFamily="34" charset="0"/>
              </a:rPr>
              <a:pPr/>
              <a:t>85</a:t>
            </a:fld>
            <a:endParaRPr lang="en-US" altLang="en-US">
              <a:latin typeface="Calibri" panose="020F0502020204030204" pitchFamily="34"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B8182128-CCFB-44BF-BE72-56D86F1E2D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Rectangle 3">
            <a:extLst>
              <a:ext uri="{FF2B5EF4-FFF2-40B4-BE49-F238E27FC236}">
                <a16:creationId xmlns:a16="http://schemas.microsoft.com/office/drawing/2014/main" id="{52EF7590-449E-4B89-8BB7-53A03963E6D2}"/>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Content-related offences refer to those crimes that became easier through the use of computers or networks. These kinds of infringements can be committed by other means, but computers and networks made them easier.</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zervirano mjesto slike slajda 1">
            <a:extLst>
              <a:ext uri="{FF2B5EF4-FFF2-40B4-BE49-F238E27FC236}">
                <a16:creationId xmlns:a16="http://schemas.microsoft.com/office/drawing/2014/main" id="{81543DB8-E654-4E6D-AAF6-0A7A05DBFA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Rezervirano mjesto bilježaka 2">
            <a:extLst>
              <a:ext uri="{FF2B5EF4-FFF2-40B4-BE49-F238E27FC236}">
                <a16:creationId xmlns:a16="http://schemas.microsoft.com/office/drawing/2014/main" id="{A2FD693B-A8C0-470D-B759-5EEAD72082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80000"/>
              </a:lnSpc>
            </a:pPr>
            <a:r>
              <a:rPr lang="en-GB" altLang="en-US" sz="700"/>
              <a:t>Article 9 of Budapest Convention discloses one of the great innovations of this treaty: it criminalises child pornography acts committed by the means of a computer system.</a:t>
            </a:r>
          </a:p>
          <a:p>
            <a:pPr algn="just">
              <a:lnSpc>
                <a:spcPct val="80000"/>
              </a:lnSpc>
            </a:pPr>
            <a:r>
              <a:rPr lang="en-GB" altLang="en-US" sz="700"/>
              <a:t> </a:t>
            </a:r>
          </a:p>
          <a:p>
            <a:pPr algn="just">
              <a:lnSpc>
                <a:spcPct val="80000"/>
              </a:lnSpc>
            </a:pPr>
            <a:r>
              <a:rPr lang="en-GB" altLang="en-US" sz="700"/>
              <a:t>The trade with child pornography increased enormously with the advent of Internet. The communication and information networks offer a great number of advantages and possibilities for those who look for such kind of content. Besides, on Internet, the users can be anonymous, while gaining access to child abuse material online.</a:t>
            </a:r>
          </a:p>
          <a:p>
            <a:pPr algn="just">
              <a:lnSpc>
                <a:spcPct val="80000"/>
              </a:lnSpc>
            </a:pPr>
            <a:endParaRPr lang="en-GB" altLang="en-US" sz="700"/>
          </a:p>
          <a:p>
            <a:pPr algn="just">
              <a:lnSpc>
                <a:spcPct val="80000"/>
              </a:lnSpc>
            </a:pPr>
            <a:r>
              <a:rPr lang="en-GB" altLang="en-US" sz="700"/>
              <a:t>Concerning child pornography offences, one aspect is particularly contentious: the criminalisation of “pseudo images”. The articles of the Convention cover not only situations of pictures where a real child is photographed during sexual activity, but also fake representations of children – for example, pictures of children completely created by computers (morphing for instance the head of a child on the body of the adult that commits the sexual act) or pictures from adults (convincingly) pretending (acting or dressing like) to be children. </a:t>
            </a:r>
          </a:p>
          <a:p>
            <a:pPr algn="just">
              <a:lnSpc>
                <a:spcPct val="80000"/>
              </a:lnSpc>
            </a:pPr>
            <a:endParaRPr lang="en-GB" altLang="en-US" sz="700"/>
          </a:p>
          <a:p>
            <a:pPr algn="just">
              <a:lnSpc>
                <a:spcPct val="80000"/>
              </a:lnSpc>
            </a:pPr>
            <a:r>
              <a:rPr lang="en-GB" altLang="en-US" sz="700"/>
              <a:t>A second important aspect must be discussed, because it is broadly considered in the text of the Convention: the punishment of the mere possession of child pornography materials. Article 9, 1 defines as an infringement the mere possession of this kind of material, within a computer system and also the procurement of such images for purely personal use. This approach is commonly adopted by other international </a:t>
            </a:r>
            <a:r>
              <a:rPr lang="en-GB" altLang="en-US" sz="700" i="1"/>
              <a:t>fora</a:t>
            </a:r>
            <a:r>
              <a:rPr lang="en-GB" altLang="en-US" sz="700"/>
              <a:t> that studied the theme.</a:t>
            </a:r>
          </a:p>
          <a:p>
            <a:pPr>
              <a:lnSpc>
                <a:spcPct val="80000"/>
              </a:lnSpc>
            </a:pPr>
            <a:r>
              <a:rPr lang="en-GB" altLang="en-US" sz="700"/>
              <a:t> </a:t>
            </a:r>
          </a:p>
          <a:p>
            <a:pPr>
              <a:lnSpc>
                <a:spcPct val="80000"/>
              </a:lnSpc>
            </a:pPr>
            <a:r>
              <a:rPr lang="en-GB" altLang="en-US" sz="700"/>
              <a:t>Criminalising the mere possession of child pornography material is making it much easier to conduct a criminal investigation into this topic, since under this provision anyone who has in his possession this type of material can be prosecuted, and the specific intent to use the pictures in a certain way (for example sell them) or participating in their production does not need to be proven. This also means that suspected paedophiles can be punished without any evidence that they acted on their impulses towards a child. And of course, police and courts can investigate and convict this way suspected suppliers of child pornography (even if by the mere possession), with or without evidence that actual trade took place. </a:t>
            </a:r>
          </a:p>
          <a:p>
            <a:pPr>
              <a:lnSpc>
                <a:spcPct val="80000"/>
              </a:lnSpc>
            </a:pPr>
            <a:r>
              <a:rPr lang="en-GB" altLang="en-US" sz="700"/>
              <a:t> </a:t>
            </a:r>
          </a:p>
          <a:p>
            <a:pPr>
              <a:lnSpc>
                <a:spcPct val="80000"/>
              </a:lnSpc>
            </a:pPr>
            <a:r>
              <a:rPr lang="en-GB" altLang="en-US" sz="700"/>
              <a:t>In this respect, it is important to also consider the legal option from the European Union. For many years, the European Union decided to criminalise the mere possession of child pornography materials - since the Decision from the Council from 29 of May of 2000. More recently, Directive 2011/92/EU of the European Parliament and of the Council of 13 December 2011, on combating the sexual abuse and sexual exploitation of children and child pornography, and replacing Council Framework Decision 2004/68/JHA, stated that Member States from the European Union should criminalise, among other illegal behaviours, the acquisition or possession of child pornography (Article 5, 2). However, the same document gives discretion to each of the Member States to decide whether this incrimination applies to cases where that pornographic material possessed by the producer solely for his or her private use (in so far as no pornographic material has been used for the purpose of its production and provided that the act involves no risk of dissemination of the material).</a:t>
            </a:r>
          </a:p>
          <a:p>
            <a:pPr>
              <a:lnSpc>
                <a:spcPct val="80000"/>
              </a:lnSpc>
            </a:pPr>
            <a:r>
              <a:rPr lang="en-GB" altLang="en-US" sz="700"/>
              <a:t> </a:t>
            </a:r>
          </a:p>
          <a:p>
            <a:pPr>
              <a:lnSpc>
                <a:spcPct val="80000"/>
              </a:lnSpc>
            </a:pPr>
            <a:r>
              <a:rPr lang="en-GB" altLang="en-US" sz="700"/>
              <a:t>This option from the European Union is absolutely in line with Article 9 of Budapest Convention that incriminates producing, offering or making available, distributing or transmitting, procuring or merely possessing child pornography in a computer system or on a computer-data storage medium. However, the inclusion of “procuring” or “possessing” allows reservation from the Parties to the Convention.</a:t>
            </a:r>
          </a:p>
          <a:p>
            <a:pPr>
              <a:lnSpc>
                <a:spcPct val="80000"/>
              </a:lnSpc>
            </a:pPr>
            <a:r>
              <a:rPr lang="en-GB" altLang="en-US" sz="700"/>
              <a:t> </a:t>
            </a:r>
          </a:p>
          <a:p>
            <a:pPr>
              <a:lnSpc>
                <a:spcPct val="80000"/>
              </a:lnSpc>
            </a:pPr>
            <a:r>
              <a:rPr lang="en-GB" altLang="en-US" sz="700"/>
              <a:t>This option was reinforced by the Convention on the Protection of Children (CETS 201), issued by the Council of Europe and opened for signature in 2007. The aim of this treaty is to harmonise criminal law provisions, within the Parties, aiming to protect children from sexual exploitation. According to Article 20, among others “</a:t>
            </a:r>
            <a:r>
              <a:rPr lang="en-GB" altLang="ja-JP" sz="700" i="1"/>
              <a:t>procuring child pornography for oneself or for another person</a:t>
            </a:r>
            <a:r>
              <a:rPr lang="en-GB" altLang="en-US" sz="700"/>
              <a:t>”</a:t>
            </a:r>
            <a:r>
              <a:rPr lang="en-GB" altLang="ja-JP" sz="700"/>
              <a:t> and </a:t>
            </a:r>
            <a:r>
              <a:rPr lang="en-GB" altLang="en-US" sz="700"/>
              <a:t>“</a:t>
            </a:r>
            <a:r>
              <a:rPr lang="en-GB" altLang="ja-JP" sz="700" i="1"/>
              <a:t>possessing child pornography</a:t>
            </a:r>
            <a:r>
              <a:rPr lang="en-GB" altLang="en-US" sz="700"/>
              <a:t>”</a:t>
            </a:r>
            <a:r>
              <a:rPr lang="en-GB" altLang="ja-JP" sz="700"/>
              <a:t> should be criminalised.</a:t>
            </a:r>
            <a:endParaRPr lang="en-GB" altLang="en-US" sz="700"/>
          </a:p>
        </p:txBody>
      </p:sp>
      <p:sp>
        <p:nvSpPr>
          <p:cNvPr id="239620" name="Rezervirano mjesto broja slajda 3">
            <a:extLst>
              <a:ext uri="{FF2B5EF4-FFF2-40B4-BE49-F238E27FC236}">
                <a16:creationId xmlns:a16="http://schemas.microsoft.com/office/drawing/2014/main" id="{F21DB0A8-3470-4ACC-8447-1690DD81FE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6FE6B13-2A29-45A4-B914-78592E7452A6}" type="slidenum">
              <a:rPr lang="en-US" altLang="en-US">
                <a:latin typeface="Calibri" panose="020F0502020204030204" pitchFamily="34" charset="0"/>
              </a:rPr>
              <a:pPr/>
              <a:t>87</a:t>
            </a:fld>
            <a:endParaRPr lang="en-US" altLang="en-US">
              <a:latin typeface="Calibri" panose="020F050202020403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C7882819-E244-42D2-817A-3342F0F842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Rectangle 3">
            <a:extLst>
              <a:ext uri="{FF2B5EF4-FFF2-40B4-BE49-F238E27FC236}">
                <a16:creationId xmlns:a16="http://schemas.microsoft.com/office/drawing/2014/main" id="{B5D4B05A-A6B9-4317-8ACC-0C27B9D3B577}"/>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GB" altLang="en-US"/>
              <a:t>This slide and the following one display the full text of Article 9.</a:t>
            </a:r>
          </a:p>
          <a:p>
            <a:pPr algn="just" eaLnBrk="1" hangingPunct="1"/>
            <a:endParaRPr lang="en-GB"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8EE08FE8-993A-473E-B8D9-665684AAF5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Rectangle 3">
            <a:extLst>
              <a:ext uri="{FF2B5EF4-FFF2-40B4-BE49-F238E27FC236}">
                <a16:creationId xmlns:a16="http://schemas.microsoft.com/office/drawing/2014/main" id="{75E50BFE-82C3-4DB9-9343-2385BF7F38A3}"/>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48F6D717-0DC5-4A9E-9A02-2E3E902518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Rectangle 3">
            <a:extLst>
              <a:ext uri="{FF2B5EF4-FFF2-40B4-BE49-F238E27FC236}">
                <a16:creationId xmlns:a16="http://schemas.microsoft.com/office/drawing/2014/main" id="{A80E92FA-9996-41EE-B5B4-ECAFAB88D47A}"/>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slide displays the full text of Article 2</a:t>
            </a:r>
            <a:r>
              <a:rPr lang="en-US" altLang="en-US">
                <a:solidFill>
                  <a:srgbClr val="FF0000"/>
                </a:solidFill>
              </a:rPr>
              <a:t>.</a:t>
            </a:r>
            <a:endParaRPr lang="en-US" altLang="en-US"/>
          </a:p>
          <a:p>
            <a:pPr eaLnBrk="1" hangingPunct="1"/>
            <a:endParaRPr lang="en-US" altLang="en-US"/>
          </a:p>
          <a:p>
            <a:pPr eaLnBrk="1" hangingPunct="1"/>
            <a:r>
              <a:rPr lang="hr-HR" altLang="en-US"/>
              <a:t>It is very often referred to as </a:t>
            </a:r>
            <a:r>
              <a:rPr lang="hr-HR" altLang="en-US" i="1"/>
              <a:t>hacking</a:t>
            </a:r>
            <a:r>
              <a:rPr lang="hr-HR" altLang="en-US"/>
              <a:t> of computer systems and is one of the most common computer crimes. However, there are other phenomena, besides </a:t>
            </a:r>
            <a:r>
              <a:rPr lang="hr-HR" altLang="en-US" i="1"/>
              <a:t>hacking</a:t>
            </a:r>
            <a:r>
              <a:rPr lang="hr-HR" altLang="en-US"/>
              <a:t>, that can be classified as illegal access – in fact </a:t>
            </a:r>
            <a:r>
              <a:rPr lang="hr-HR" altLang="en-US" i="1"/>
              <a:t>hacking</a:t>
            </a:r>
            <a:r>
              <a:rPr lang="hr-HR" altLang="en-US"/>
              <a:t> is used, normally, to describe the act of unlawfully accessing a computer system, by the means of technology. But illegal access also covers any </a:t>
            </a:r>
            <a:r>
              <a:rPr lang="en-US" altLang="en-US"/>
              <a:t>unauthorized </a:t>
            </a:r>
            <a:r>
              <a:rPr lang="hr-HR" altLang="en-US"/>
              <a:t>entering in a system, regardless of the technology used or even the use or not of technology. Such case, for example, would be the unlawfully obtained password by the perpetrator. The protected interest here is the confidentiality of a computer system and data.</a:t>
            </a:r>
            <a:endParaRPr lang="en-GB"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a:extLst>
              <a:ext uri="{FF2B5EF4-FFF2-40B4-BE49-F238E27FC236}">
                <a16:creationId xmlns:a16="http://schemas.microsoft.com/office/drawing/2014/main" id="{0F2CB124-41DD-45A9-B90A-9C240DE3EF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Rectangle 3">
            <a:extLst>
              <a:ext uri="{FF2B5EF4-FFF2-40B4-BE49-F238E27FC236}">
                <a16:creationId xmlns:a16="http://schemas.microsoft.com/office/drawing/2014/main" id="{18A791BE-00CE-448E-B93C-30A39666F970}"/>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9</a:t>
            </a:r>
            <a:r>
              <a:rPr lang="en-US" altLang="en-US">
                <a:solidFill>
                  <a:srgbClr val="FF0000"/>
                </a:solidFill>
              </a:rPr>
              <a:t>. Explanation of this element is provided on the next slide.</a:t>
            </a:r>
            <a:endParaRPr lang="en-GB"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a:extLst>
              <a:ext uri="{FF2B5EF4-FFF2-40B4-BE49-F238E27FC236}">
                <a16:creationId xmlns:a16="http://schemas.microsoft.com/office/drawing/2014/main" id="{FD6D7871-8956-4930-A929-4D2A7FAF00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5" name="Notes Placeholder 2">
            <a:extLst>
              <a:ext uri="{FF2B5EF4-FFF2-40B4-BE49-F238E27FC236}">
                <a16:creationId xmlns:a16="http://schemas.microsoft.com/office/drawing/2014/main" id="{68D7F97C-0179-4404-B388-399306B4B6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Many of the offences in the Convention are required to be committed “without right”, or without authorisation from the relevant person or entity. It is possible that the conduct described in Article 9 be done “with right”. There are certain other defences to the conduct described in Article 9; e.g. that the pornographic material has artistic, medical, scientific or other similar merit.</a:t>
            </a:r>
            <a:endParaRPr lang="en-GB" altLang="en-US"/>
          </a:p>
          <a:p>
            <a:endParaRPr lang="en-US" altLang="en-US"/>
          </a:p>
        </p:txBody>
      </p:sp>
      <p:sp>
        <p:nvSpPr>
          <p:cNvPr id="243716" name="Slide Number Placeholder 3">
            <a:extLst>
              <a:ext uri="{FF2B5EF4-FFF2-40B4-BE49-F238E27FC236}">
                <a16:creationId xmlns:a16="http://schemas.microsoft.com/office/drawing/2014/main" id="{B94AF9DB-09AA-490A-B5B4-A390F85AD4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C5392B5-56CF-47CC-BE1E-0F2BBBC788CA}" type="slidenum">
              <a:rPr lang="en-US" altLang="en-US">
                <a:latin typeface="Calibri" panose="020F0502020204030204" pitchFamily="34" charset="0"/>
              </a:rPr>
              <a:pPr/>
              <a:t>91</a:t>
            </a:fld>
            <a:endParaRPr lang="en-US" altLang="en-US">
              <a:latin typeface="Calibri" panose="020F0502020204030204" pitchFamily="34"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857F1668-074E-4C7D-AD71-AFF715B46D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39" name="Rectangle 3">
            <a:extLst>
              <a:ext uri="{FF2B5EF4-FFF2-40B4-BE49-F238E27FC236}">
                <a16:creationId xmlns:a16="http://schemas.microsoft.com/office/drawing/2014/main" id="{0719EC97-A6BC-4009-831F-8CE5B1509667}"/>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9</a:t>
            </a:r>
            <a:r>
              <a:rPr lang="en-US" altLang="en-US">
                <a:solidFill>
                  <a:srgbClr val="FF0000"/>
                </a:solidFill>
              </a:rPr>
              <a:t>. Explanation of this element is provided on the next slide.</a:t>
            </a:r>
            <a:endParaRPr lang="en-GB"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a:extLst>
              <a:ext uri="{FF2B5EF4-FFF2-40B4-BE49-F238E27FC236}">
                <a16:creationId xmlns:a16="http://schemas.microsoft.com/office/drawing/2014/main" id="{FB1A8725-2B05-4337-BDE4-4BD9FE489F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a:extLst>
              <a:ext uri="{FF2B5EF4-FFF2-40B4-BE49-F238E27FC236}">
                <a16:creationId xmlns:a16="http://schemas.microsoft.com/office/drawing/2014/main" id="{1B1D0473-4BB8-4045-B553-E564D1B5E1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lists and explains the some of the conduct that constitutes a criminal offence under Article 9. This includes the production, offering and making available of child pornography. </a:t>
            </a:r>
          </a:p>
        </p:txBody>
      </p:sp>
      <p:sp>
        <p:nvSpPr>
          <p:cNvPr id="245764" name="Slide Number Placeholder 3">
            <a:extLst>
              <a:ext uri="{FF2B5EF4-FFF2-40B4-BE49-F238E27FC236}">
                <a16:creationId xmlns:a16="http://schemas.microsoft.com/office/drawing/2014/main" id="{69E65CAD-29B8-496F-A652-97FAFCC04E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359B7AB-6334-4722-A841-2B83DFEF47A0}" type="slidenum">
              <a:rPr lang="en-US" altLang="en-US">
                <a:latin typeface="Calibri" panose="020F0502020204030204" pitchFamily="34" charset="0"/>
              </a:rPr>
              <a:pPr/>
              <a:t>93</a:t>
            </a:fld>
            <a:endParaRPr lang="en-US" altLang="en-US">
              <a:latin typeface="Calibri" panose="020F0502020204030204" pitchFamily="34"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a:extLst>
              <a:ext uri="{FF2B5EF4-FFF2-40B4-BE49-F238E27FC236}">
                <a16:creationId xmlns:a16="http://schemas.microsoft.com/office/drawing/2014/main" id="{2A082029-39A3-4BC4-8D90-8AB81663EF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6787" name="Rectangle 3">
            <a:extLst>
              <a:ext uri="{FF2B5EF4-FFF2-40B4-BE49-F238E27FC236}">
                <a16:creationId xmlns:a16="http://schemas.microsoft.com/office/drawing/2014/main" id="{CAAAB8F0-0040-4194-8B8A-40457FA0C49D}"/>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9</a:t>
            </a:r>
            <a:r>
              <a:rPr lang="en-US" altLang="en-US">
                <a:solidFill>
                  <a:srgbClr val="FF0000"/>
                </a:solidFill>
              </a:rPr>
              <a:t>. Explanation of this element is provided on the next slide.</a:t>
            </a:r>
            <a:endParaRPr lang="en-GB"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a:extLst>
              <a:ext uri="{FF2B5EF4-FFF2-40B4-BE49-F238E27FC236}">
                <a16:creationId xmlns:a16="http://schemas.microsoft.com/office/drawing/2014/main" id="{5DCD294D-1724-4FE3-BD33-A7B440AA2D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1" name="Notes Placeholder 2">
            <a:extLst>
              <a:ext uri="{FF2B5EF4-FFF2-40B4-BE49-F238E27FC236}">
                <a16:creationId xmlns:a16="http://schemas.microsoft.com/office/drawing/2014/main" id="{082B3109-6AB0-4F59-9CCD-9633BE5D5F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lists and explains the some of the conduct that constitutes a criminal offence under Article 9. This includes the distribution, transmission, procuring and possessing of child pornography. </a:t>
            </a:r>
          </a:p>
          <a:p>
            <a:endParaRPr lang="en-US" altLang="en-US"/>
          </a:p>
        </p:txBody>
      </p:sp>
      <p:sp>
        <p:nvSpPr>
          <p:cNvPr id="247812" name="Slide Number Placeholder 3">
            <a:extLst>
              <a:ext uri="{FF2B5EF4-FFF2-40B4-BE49-F238E27FC236}">
                <a16:creationId xmlns:a16="http://schemas.microsoft.com/office/drawing/2014/main" id="{1BDF665F-BA23-40FB-93D2-8F281EBF06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F372D33-E1E6-437B-9653-BAC5DA4049A1}" type="slidenum">
              <a:rPr lang="en-US" altLang="en-US">
                <a:latin typeface="Calibri" panose="020F0502020204030204" pitchFamily="34" charset="0"/>
              </a:rPr>
              <a:pPr/>
              <a:t>95</a:t>
            </a:fld>
            <a:endParaRPr lang="en-US" altLang="en-US">
              <a:latin typeface="Calibri" panose="020F0502020204030204" pitchFamily="34"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a:extLst>
              <a:ext uri="{FF2B5EF4-FFF2-40B4-BE49-F238E27FC236}">
                <a16:creationId xmlns:a16="http://schemas.microsoft.com/office/drawing/2014/main" id="{90C14647-DCDA-4941-A4F4-8665B3FBD6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8835" name="Rectangle 3">
            <a:extLst>
              <a:ext uri="{FF2B5EF4-FFF2-40B4-BE49-F238E27FC236}">
                <a16:creationId xmlns:a16="http://schemas.microsoft.com/office/drawing/2014/main" id="{C71BCF31-058C-468E-A2BF-9C768E3F9E77}"/>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displays an element of Article 9</a:t>
            </a:r>
            <a:r>
              <a:rPr lang="en-US" altLang="en-US">
                <a:solidFill>
                  <a:srgbClr val="FF0000"/>
                </a:solidFill>
              </a:rPr>
              <a:t>. Explanation of this element is provided on the next slide.</a:t>
            </a:r>
            <a:endParaRPr lang="en-GB"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a:extLst>
              <a:ext uri="{FF2B5EF4-FFF2-40B4-BE49-F238E27FC236}">
                <a16:creationId xmlns:a16="http://schemas.microsoft.com/office/drawing/2014/main" id="{7CBB2313-9A9F-4FA8-B0D9-BDA80D0C45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Notes Placeholder 2">
            <a:extLst>
              <a:ext uri="{FF2B5EF4-FFF2-40B4-BE49-F238E27FC236}">
                <a16:creationId xmlns:a16="http://schemas.microsoft.com/office/drawing/2014/main" id="{CBFD102B-12A2-4903-A85D-B848BA2012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explains the criteria by which it is to be determined whether certain material is pornographic in nature.  The content is to be determined by national standards pertaining to obscenity,  public morality etc.</a:t>
            </a:r>
          </a:p>
          <a:p>
            <a:endParaRPr lang="en-US" altLang="en-US"/>
          </a:p>
          <a:p>
            <a:r>
              <a:rPr lang="en-US" altLang="en-US"/>
              <a:t>Although the language of Article 9 suggests that the pornographic material must constitute a visual depiction, it is also intended to include data stored on a computer system or a computer data storage medium that is capable of conversation into a visual image. </a:t>
            </a:r>
          </a:p>
        </p:txBody>
      </p:sp>
      <p:sp>
        <p:nvSpPr>
          <p:cNvPr id="249860" name="Slide Number Placeholder 3">
            <a:extLst>
              <a:ext uri="{FF2B5EF4-FFF2-40B4-BE49-F238E27FC236}">
                <a16:creationId xmlns:a16="http://schemas.microsoft.com/office/drawing/2014/main" id="{F96EDB30-E977-4186-BEB4-1C68F54BF8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10F8B50-6BC3-4F45-96B6-472D46855BB5}" type="slidenum">
              <a:rPr lang="en-US" altLang="en-US">
                <a:latin typeface="Calibri" panose="020F0502020204030204" pitchFamily="34" charset="0"/>
              </a:rPr>
              <a:pPr/>
              <a:t>97</a:t>
            </a:fld>
            <a:endParaRPr lang="en-US" altLang="en-US">
              <a:latin typeface="Calibri" panose="020F0502020204030204" pitchFamily="34"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C67835D8-DF4A-4BAF-A5D7-EB6AFFC2A9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0883" name="Rectangle 3">
            <a:extLst>
              <a:ext uri="{FF2B5EF4-FFF2-40B4-BE49-F238E27FC236}">
                <a16:creationId xmlns:a16="http://schemas.microsoft.com/office/drawing/2014/main" id="{69899C2D-C872-4376-A7FF-B440E5DD32A7}"/>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en-US"/>
              <a:t>This slide displays an element of Article 9</a:t>
            </a:r>
            <a:r>
              <a:rPr lang="en-US" altLang="en-US">
                <a:solidFill>
                  <a:srgbClr val="FF0000"/>
                </a:solidFill>
              </a:rPr>
              <a:t>. Explanation of this element is provided on the next slide.</a:t>
            </a:r>
            <a:endParaRPr lang="en-GB" altLang="en-US"/>
          </a:p>
          <a:p>
            <a:pPr algn="just" eaLnBrk="1" hangingPunct="1"/>
            <a:endParaRPr lang="en-GB"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a:extLst>
              <a:ext uri="{FF2B5EF4-FFF2-40B4-BE49-F238E27FC236}">
                <a16:creationId xmlns:a16="http://schemas.microsoft.com/office/drawing/2014/main" id="{E86FBA0B-2C22-4801-AA70-9805470F10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Notes Placeholder 2">
            <a:extLst>
              <a:ext uri="{FF2B5EF4-FFF2-40B4-BE49-F238E27FC236}">
                <a16:creationId xmlns:a16="http://schemas.microsoft.com/office/drawing/2014/main" id="{4067FE75-45AD-457C-9864-0C192CC9E4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slide provides a minimum criteria for determining whether certain material is depicting “sexually explicit conduct”. Parties are free to use a broader definition. It is important to note that sexually explicit conduct being depicted does not have to be real sexually explicit conduct; and it may be simulated. </a:t>
            </a:r>
          </a:p>
        </p:txBody>
      </p:sp>
      <p:sp>
        <p:nvSpPr>
          <p:cNvPr id="251908" name="Slide Number Placeholder 3">
            <a:extLst>
              <a:ext uri="{FF2B5EF4-FFF2-40B4-BE49-F238E27FC236}">
                <a16:creationId xmlns:a16="http://schemas.microsoft.com/office/drawing/2014/main" id="{AAA5CEB4-E809-46C0-AAF1-5E1C44F262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C756BB8-1904-4753-8A1E-A395A3844991}" type="slidenum">
              <a:rPr lang="en-US" altLang="en-US">
                <a:latin typeface="Calibri" panose="020F0502020204030204" pitchFamily="34" charset="0"/>
              </a:rPr>
              <a:pPr/>
              <a:t>99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67200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66110D-7F01-4216-80DB-3AE916C83981}" type="slidenum">
              <a:rPr lang="en-US" altLang="en-US" smtClean="0"/>
              <a:pPr/>
              <a:t>‹#›</a:t>
            </a:fld>
            <a:endParaRPr lang="en-US" altLang="en-US"/>
          </a:p>
        </p:txBody>
      </p:sp>
    </p:spTree>
    <p:extLst>
      <p:ext uri="{BB962C8B-B14F-4D97-AF65-F5344CB8AC3E}">
        <p14:creationId xmlns:p14="http://schemas.microsoft.com/office/powerpoint/2010/main" val="3898519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3B0F568C-DFA3-4354-8208-34A2C1E6F3D2}" type="slidenum">
              <a:rPr lang="en-US" altLang="en-US" smtClean="0"/>
              <a:pPr/>
              <a:t>‹#›</a:t>
            </a:fld>
            <a:endParaRPr lang="en-US" altLang="en-US"/>
          </a:p>
        </p:txBody>
      </p:sp>
    </p:spTree>
    <p:extLst>
      <p:ext uri="{BB962C8B-B14F-4D97-AF65-F5344CB8AC3E}">
        <p14:creationId xmlns:p14="http://schemas.microsoft.com/office/powerpoint/2010/main" val="816930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82007DD0-A544-4226-8F4F-654D0E1F3DAE}" type="slidenum">
              <a:rPr lang="en-US" altLang="en-US" smtClean="0"/>
              <a:pPr/>
              <a:t>‹#›</a:t>
            </a:fld>
            <a:endParaRPr lang="en-US" altLang="en-US"/>
          </a:p>
        </p:txBody>
      </p:sp>
    </p:spTree>
    <p:extLst>
      <p:ext uri="{BB962C8B-B14F-4D97-AF65-F5344CB8AC3E}">
        <p14:creationId xmlns:p14="http://schemas.microsoft.com/office/powerpoint/2010/main" val="2899367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621F6E29-0A47-4B37-B071-FE45429B8AA7}" type="slidenum">
              <a:rPr lang="en-US" altLang="en-US" smtClean="0"/>
              <a:pPr/>
              <a:t>‹#›</a:t>
            </a:fld>
            <a:endParaRPr lang="en-US" altLang="en-US"/>
          </a:p>
        </p:txBody>
      </p:sp>
    </p:spTree>
    <p:extLst>
      <p:ext uri="{BB962C8B-B14F-4D97-AF65-F5344CB8AC3E}">
        <p14:creationId xmlns:p14="http://schemas.microsoft.com/office/powerpoint/2010/main" val="96100454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fld id="{18C49C06-B110-42E7-A79A-4A1F6EE9C94C}" type="slidenum">
              <a:rPr lang="en-US" altLang="en-US" smtClean="0"/>
              <a:pPr/>
              <a:t>‹#›</a:t>
            </a:fld>
            <a:endParaRPr lang="en-US" altLang="en-US"/>
          </a:p>
        </p:txBody>
      </p:sp>
    </p:spTree>
    <p:extLst>
      <p:ext uri="{BB962C8B-B14F-4D97-AF65-F5344CB8AC3E}">
        <p14:creationId xmlns:p14="http://schemas.microsoft.com/office/powerpoint/2010/main" val="3621302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8BC25DF3-53B0-4B03-9E3E-EDDC24006789}" type="slidenum">
              <a:rPr lang="en-US" altLang="en-US" smtClean="0"/>
              <a:pPr/>
              <a:t>‹#›</a:t>
            </a:fld>
            <a:endParaRPr lang="en-US" altLang="en-US"/>
          </a:p>
        </p:txBody>
      </p:sp>
    </p:spTree>
    <p:extLst>
      <p:ext uri="{BB962C8B-B14F-4D97-AF65-F5344CB8AC3E}">
        <p14:creationId xmlns:p14="http://schemas.microsoft.com/office/powerpoint/2010/main" val="3645238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54557C5F-52CB-4DF5-9BE4-C55556703F9D}" type="slidenum">
              <a:rPr lang="en-US" altLang="en-US" smtClean="0"/>
              <a:pPr/>
              <a:t>‹#›</a:t>
            </a:fld>
            <a:endParaRPr lang="en-US" altLang="en-US"/>
          </a:p>
        </p:txBody>
      </p:sp>
    </p:spTree>
    <p:extLst>
      <p:ext uri="{BB962C8B-B14F-4D97-AF65-F5344CB8AC3E}">
        <p14:creationId xmlns:p14="http://schemas.microsoft.com/office/powerpoint/2010/main" val="409401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717B405B-3835-4E8C-BDEB-D369AD2893C9}" type="slidenum">
              <a:rPr lang="en-US" altLang="en-US" smtClean="0"/>
              <a:pPr/>
              <a:t>‹#›</a:t>
            </a:fld>
            <a:endParaRPr lang="en-US" altLang="en-US"/>
          </a:p>
        </p:txBody>
      </p:sp>
    </p:spTree>
    <p:extLst>
      <p:ext uri="{BB962C8B-B14F-4D97-AF65-F5344CB8AC3E}">
        <p14:creationId xmlns:p14="http://schemas.microsoft.com/office/powerpoint/2010/main" val="1202004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7D4B0362-C6A9-477E-8FE7-7D2D956CAA76}" type="slidenum">
              <a:rPr lang="en-US" altLang="en-US" smtClean="0"/>
              <a:pPr/>
              <a:t>‹#›</a:t>
            </a:fld>
            <a:endParaRPr lang="en-US" altLang="en-US"/>
          </a:p>
        </p:txBody>
      </p:sp>
    </p:spTree>
    <p:extLst>
      <p:ext uri="{BB962C8B-B14F-4D97-AF65-F5344CB8AC3E}">
        <p14:creationId xmlns:p14="http://schemas.microsoft.com/office/powerpoint/2010/main" val="3113373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E3758BE6-EE0E-4D9A-99DE-7856D2990BE4}" type="slidenum">
              <a:rPr lang="en-US" altLang="en-US" smtClean="0"/>
              <a:pPr/>
              <a:t>‹#›</a:t>
            </a:fld>
            <a:endParaRPr lang="en-US" altLang="en-US"/>
          </a:p>
        </p:txBody>
      </p:sp>
    </p:spTree>
    <p:extLst>
      <p:ext uri="{BB962C8B-B14F-4D97-AF65-F5344CB8AC3E}">
        <p14:creationId xmlns:p14="http://schemas.microsoft.com/office/powerpoint/2010/main" val="3466872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853973DD-2E03-45C9-8FF7-34573EB68BA1}" type="slidenum">
              <a:rPr lang="en-US" altLang="en-US" smtClean="0"/>
              <a:pPr/>
              <a:t>‹#›</a:t>
            </a:fld>
            <a:endParaRPr lang="en-US" altLang="en-US"/>
          </a:p>
        </p:txBody>
      </p:sp>
    </p:spTree>
    <p:extLst>
      <p:ext uri="{BB962C8B-B14F-4D97-AF65-F5344CB8AC3E}">
        <p14:creationId xmlns:p14="http://schemas.microsoft.com/office/powerpoint/2010/main" val="166900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fld id="{621F6E29-0A47-4B37-B071-FE45429B8AA7}" type="slidenum">
              <a:rPr lang="en-US" altLang="en-US" smtClean="0"/>
              <a:pPr/>
              <a:t>‹#›</a:t>
            </a:fld>
            <a:endParaRPr lang="en-US" altLang="en-US"/>
          </a:p>
        </p:txBody>
      </p:sp>
    </p:spTree>
    <p:extLst>
      <p:ext uri="{BB962C8B-B14F-4D97-AF65-F5344CB8AC3E}">
        <p14:creationId xmlns:p14="http://schemas.microsoft.com/office/powerpoint/2010/main" val="20945339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5.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2.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8.xml"/></Relationships>
</file>

<file path=ppt/slides/_rels/slide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5.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98695B3-5498-46F1-B05E-3B41BD4147BE}"/>
              </a:ext>
            </a:extLst>
          </p:cNvPr>
          <p:cNvSpPr>
            <a:spLocks noGrp="1"/>
          </p:cNvSpPr>
          <p:nvPr>
            <p:ph type="ctrTitle"/>
          </p:nvPr>
        </p:nvSpPr>
        <p:spPr>
          <a:xfrm>
            <a:off x="130630" y="2716439"/>
            <a:ext cx="6229350" cy="1820636"/>
          </a:xfrm>
          <a:ln/>
        </p:spPr>
        <p:txBody>
          <a:bodyPr lIns="91440" tIns="45720" rIns="91440" bIns="45720" anchor="ctr">
            <a:normAutofit fontScale="90000"/>
          </a:bodyPr>
          <a:lstStyle/>
          <a:p>
            <a:pPr eaLnBrk="1" hangingPunct="1"/>
            <a:r>
              <a:rPr lang="en-US" altLang="en-US" sz="4000" dirty="0"/>
              <a:t>Introductory Cybercrime Training for Judges and Prosecutors</a:t>
            </a:r>
          </a:p>
        </p:txBody>
      </p:sp>
      <p:sp>
        <p:nvSpPr>
          <p:cNvPr id="2051" name="Subtitle 2">
            <a:extLst>
              <a:ext uri="{FF2B5EF4-FFF2-40B4-BE49-F238E27FC236}">
                <a16:creationId xmlns:a16="http://schemas.microsoft.com/office/drawing/2014/main" id="{A9B0875F-961D-4695-BA2F-38757CDC553E}"/>
              </a:ext>
            </a:extLst>
          </p:cNvPr>
          <p:cNvSpPr>
            <a:spLocks noGrp="1"/>
          </p:cNvSpPr>
          <p:nvPr>
            <p:ph type="subTitle" idx="1"/>
          </p:nvPr>
        </p:nvSpPr>
        <p:spPr>
          <a:xfrm>
            <a:off x="130630" y="5105400"/>
            <a:ext cx="3241220" cy="903515"/>
          </a:xfrm>
        </p:spPr>
        <p:txBody>
          <a:bodyPr>
            <a:noAutofit/>
          </a:bodyPr>
          <a:lstStyle/>
          <a:p>
            <a:pPr eaLnBrk="1" hangingPunct="1"/>
            <a:r>
              <a:rPr lang="en-US" altLang="en-US" sz="1500" dirty="0">
                <a:solidFill>
                  <a:srgbClr val="005E8E"/>
                </a:solidFill>
              </a:rPr>
              <a:t>Sessions 1.2.2</a:t>
            </a:r>
          </a:p>
          <a:p>
            <a:pPr eaLnBrk="1" hangingPunct="1"/>
            <a:r>
              <a:rPr lang="en-US" altLang="en-US" sz="1500" dirty="0">
                <a:solidFill>
                  <a:srgbClr val="005E8E"/>
                </a:solidFill>
              </a:rPr>
              <a:t>Substantive Criminal Law provisions under the Budapest Convention</a:t>
            </a:r>
          </a:p>
        </p:txBody>
      </p:sp>
      <p:sp>
        <p:nvSpPr>
          <p:cNvPr id="10" name="TextBox 13">
            <a:extLst>
              <a:ext uri="{FF2B5EF4-FFF2-40B4-BE49-F238E27FC236}">
                <a16:creationId xmlns:a16="http://schemas.microsoft.com/office/drawing/2014/main" id="{2E770491-BF4B-4F9D-BE97-F78D10E3A5D6}"/>
              </a:ext>
            </a:extLst>
          </p:cNvPr>
          <p:cNvSpPr txBox="1">
            <a:spLocks noChangeArrowheads="1"/>
          </p:cNvSpPr>
          <p:nvPr/>
        </p:nvSpPr>
        <p:spPr bwMode="auto">
          <a:xfrm>
            <a:off x="130630" y="1362635"/>
            <a:ext cx="3817937"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GB" altLang="en-US" b="1" dirty="0" err="1">
                <a:solidFill>
                  <a:schemeClr val="bg1"/>
                </a:solidFill>
                <a:latin typeface="Arial Narrow" panose="020B0606020202030204" pitchFamily="34" charset="0"/>
              </a:rPr>
              <a:t>iPROCEEDS</a:t>
            </a:r>
            <a:r>
              <a:rPr lang="en-GB" altLang="en-US" b="1" dirty="0">
                <a:solidFill>
                  <a:schemeClr val="bg1"/>
                </a:solidFill>
                <a:latin typeface="Arial Narrow" panose="020B0606020202030204" pitchFamily="34" charset="0"/>
              </a:rPr>
              <a:t> </a:t>
            </a:r>
          </a:p>
          <a:p>
            <a:pPr eaLnBrk="1" hangingPunct="1">
              <a:spcBef>
                <a:spcPct val="0"/>
              </a:spcBef>
              <a:buFontTx/>
              <a:buNone/>
            </a:pPr>
            <a:r>
              <a:rPr lang="en-GB" altLang="en-US" sz="1400" b="1" dirty="0">
                <a:solidFill>
                  <a:schemeClr val="bg1"/>
                </a:solidFill>
              </a:rPr>
              <a:t>Project on targeting crime proceeds on the Internet in South-eastern Europe and Turkey</a:t>
            </a:r>
            <a:endParaRPr lang="en-US" altLang="en-US" sz="1400" dirty="0">
              <a:solidFill>
                <a:schemeClr val="bg1"/>
              </a:solidFill>
            </a:endParaRPr>
          </a:p>
          <a:p>
            <a:pPr eaLnBrk="1" hangingPunct="1">
              <a:spcBef>
                <a:spcPct val="0"/>
              </a:spcBef>
              <a:buFontTx/>
              <a:buNone/>
            </a:pPr>
            <a:endParaRPr lang="en-GB" altLang="en-US" sz="1600" b="1" dirty="0">
              <a:solidFill>
                <a:schemeClr val="bg1"/>
              </a:solidFill>
              <a:latin typeface="Arial Narrow" panose="020B0606020202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2825439-B392-4E7E-B6C0-0A1731CC3AC7}"/>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2 - Illegal Access</a:t>
            </a:r>
          </a:p>
        </p:txBody>
      </p:sp>
      <p:sp>
        <p:nvSpPr>
          <p:cNvPr id="11267" name="Rectangle 3">
            <a:extLst>
              <a:ext uri="{FF2B5EF4-FFF2-40B4-BE49-F238E27FC236}">
                <a16:creationId xmlns:a16="http://schemas.microsoft.com/office/drawing/2014/main" id="{4B9A76B2-FCFF-4C2E-B36B-45FC38A03B99}"/>
              </a:ext>
            </a:extLst>
          </p:cNvPr>
          <p:cNvSpPr>
            <a:spLocks noGrp="1"/>
          </p:cNvSpPr>
          <p:nvPr>
            <p:ph idx="1"/>
          </p:nvPr>
        </p:nvSpPr>
        <p:spPr>
          <a:xfrm>
            <a:off x="457200" y="1866900"/>
            <a:ext cx="8229600" cy="3971925"/>
          </a:xfrm>
        </p:spPr>
        <p:txBody>
          <a:bodyPr>
            <a:normAutofit fontScale="92500"/>
          </a:bodyPr>
          <a:lstStyle/>
          <a:p>
            <a:pPr marL="3175" indent="-3175" algn="just" eaLnBrk="1" hangingPunct="1">
              <a:lnSpc>
                <a:spcPct val="90000"/>
              </a:lnSpc>
              <a:buFont typeface="Arial" panose="020B0604020202020204" pitchFamily="34" charset="0"/>
              <a:buNone/>
            </a:pPr>
            <a:r>
              <a:rPr lang="en-GB" altLang="en-US" sz="2800">
                <a:latin typeface="Georgia" panose="02040502050405020303" pitchFamily="18" charset="0"/>
              </a:rPr>
              <a:t>Each Party shall adopt such legislative and other measures as may be necessary to establish as criminal offences under its domestic law when committed intentionally the </a:t>
            </a:r>
            <a:r>
              <a:rPr lang="en-GB" altLang="en-US" sz="4000" b="1">
                <a:solidFill>
                  <a:srgbClr val="FF0000"/>
                </a:solidFill>
                <a:latin typeface="Georgia" panose="02040502050405020303" pitchFamily="18" charset="0"/>
              </a:rPr>
              <a:t>access</a:t>
            </a:r>
            <a:r>
              <a:rPr lang="en-GB" altLang="en-US" sz="2800">
                <a:latin typeface="Georgia" panose="02040502050405020303" pitchFamily="18" charset="0"/>
              </a:rPr>
              <a:t>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88443DCD-A464-42AF-8D20-3BD60B35CA2B}"/>
              </a:ext>
            </a:extLst>
          </p:cNvPr>
          <p:cNvSpPr>
            <a:spLocks noGrp="1"/>
          </p:cNvSpPr>
          <p:nvPr>
            <p:ph type="title"/>
          </p:nvPr>
        </p:nvSpPr>
        <p:spPr>
          <a:xfrm>
            <a:off x="1084263" y="31750"/>
            <a:ext cx="7886700" cy="1009652"/>
          </a:xfrm>
          <a:ln/>
        </p:spPr>
        <p:txBody>
          <a:bodyPr lIns="91440" tIns="45720" rIns="91440" bIns="45720" anchor="ctr">
            <a:noAutofit/>
          </a:bodyPr>
          <a:lstStyle/>
          <a:p>
            <a:pPr algn="r" eaLnBrk="1" hangingPunct="1"/>
            <a:r>
              <a:rPr lang="en-GB" altLang="en-US" sz="3400" dirty="0">
                <a:solidFill>
                  <a:srgbClr val="FFFFFF"/>
                </a:solidFill>
                <a:latin typeface="Helvetica" panose="020B0604020202020204" pitchFamily="34" charset="0"/>
              </a:rPr>
              <a:t>Article 9 – Offences related to child pornography</a:t>
            </a:r>
          </a:p>
        </p:txBody>
      </p:sp>
      <p:sp>
        <p:nvSpPr>
          <p:cNvPr id="103428" name="Rectangle 3">
            <a:extLst>
              <a:ext uri="{FF2B5EF4-FFF2-40B4-BE49-F238E27FC236}">
                <a16:creationId xmlns:a16="http://schemas.microsoft.com/office/drawing/2014/main" id="{D93BAE0A-C92F-45B0-B2E1-0D6763A790C6}"/>
              </a:ext>
            </a:extLst>
          </p:cNvPr>
          <p:cNvSpPr>
            <a:spLocks noGrp="1"/>
          </p:cNvSpPr>
          <p:nvPr>
            <p:ph idx="1"/>
          </p:nvPr>
        </p:nvSpPr>
        <p:spPr>
          <a:xfrm>
            <a:off x="254000" y="1314450"/>
            <a:ext cx="8594725" cy="4811713"/>
          </a:xfrm>
        </p:spPr>
        <p:txBody>
          <a:bodyPr>
            <a:normAutofit/>
          </a:bodyPr>
          <a:lstStyle/>
          <a:p>
            <a:pPr marL="457200" indent="-457200" algn="just" eaLnBrk="1" hangingPunct="1">
              <a:buFont typeface="Calibri" panose="020F0502020204030204" pitchFamily="34" charset="0"/>
              <a:buAutoNum type="arabicPeriod" startAt="2"/>
            </a:pPr>
            <a:r>
              <a:rPr lang="en-GB" altLang="en-US" sz="2400" dirty="0"/>
              <a:t>For the purpose of paragraph 1 above “child pornography” shall include  pornographic material that visually </a:t>
            </a:r>
            <a:r>
              <a:rPr lang="en-GB" altLang="en-US" b="1" dirty="0">
                <a:solidFill>
                  <a:srgbClr val="FF0000"/>
                </a:solidFill>
              </a:rPr>
              <a:t>depicts</a:t>
            </a:r>
            <a:r>
              <a:rPr lang="en-GB" altLang="en-US" sz="2400" dirty="0"/>
              <a:t>:</a:t>
            </a:r>
          </a:p>
          <a:p>
            <a:pPr marL="857250" lvl="1" indent="-457200" algn="just" eaLnBrk="1" hangingPunct="1">
              <a:buFont typeface="Calibri" panose="020F0502020204030204" pitchFamily="34" charset="0"/>
              <a:buAutoNum type="alphaLcParenR"/>
            </a:pPr>
            <a:r>
              <a:rPr lang="en-GB" altLang="en-US" b="1" dirty="0">
                <a:solidFill>
                  <a:srgbClr val="FF0000"/>
                </a:solidFill>
              </a:rPr>
              <a:t>a minor </a:t>
            </a:r>
            <a:r>
              <a:rPr lang="en-GB" altLang="en-US" sz="2000" dirty="0"/>
              <a:t>engaged in sexually explicit conduct;</a:t>
            </a:r>
          </a:p>
          <a:p>
            <a:pPr marL="857250" lvl="1" indent="-457200" algn="just" eaLnBrk="1" hangingPunct="1">
              <a:buFont typeface="Calibri" panose="020F0502020204030204" pitchFamily="34" charset="0"/>
              <a:buAutoNum type="alphaLcParenR"/>
            </a:pPr>
            <a:r>
              <a:rPr lang="en-GB" altLang="en-US" b="1" dirty="0">
                <a:solidFill>
                  <a:srgbClr val="FF0000"/>
                </a:solidFill>
              </a:rPr>
              <a:t>a person appearing to be a minor </a:t>
            </a:r>
            <a:r>
              <a:rPr lang="en-GB" altLang="en-US" sz="2000" dirty="0"/>
              <a:t>engaged in sexually explicit conduct;</a:t>
            </a:r>
          </a:p>
          <a:p>
            <a:pPr marL="857250" lvl="1" indent="-457200" algn="just" eaLnBrk="1" hangingPunct="1">
              <a:buFont typeface="Calibri" panose="020F0502020204030204" pitchFamily="34" charset="0"/>
              <a:buAutoNum type="alphaLcParenR"/>
            </a:pPr>
            <a:r>
              <a:rPr lang="en-GB" altLang="en-US" b="1" dirty="0">
                <a:solidFill>
                  <a:srgbClr val="FF0000"/>
                </a:solidFill>
              </a:rPr>
              <a:t>realistic images representing a minor </a:t>
            </a:r>
            <a:r>
              <a:rPr lang="en-GB" altLang="en-US" sz="2000" dirty="0"/>
              <a:t>engaged in sexually explicit conduct.</a:t>
            </a:r>
          </a:p>
          <a:p>
            <a:pPr marL="457200" indent="-457200" algn="just" eaLnBrk="1" hangingPunct="1">
              <a:buFont typeface="Calibri" panose="020F0502020204030204" pitchFamily="34" charset="0"/>
              <a:buAutoNum type="arabicPeriod" startAt="3"/>
            </a:pPr>
            <a:r>
              <a:rPr lang="en-GB" altLang="en-US" sz="2400" dirty="0"/>
              <a:t>For the purpose of paragraph 2 above, the term “minor” shall include all persons under 18 years of age. A Party may, however, require a lower age-limit, which shall be not less than 16 years.</a:t>
            </a:r>
          </a:p>
          <a:p>
            <a:pPr marL="457200" indent="-457200" algn="just" eaLnBrk="1" hangingPunct="1">
              <a:buFont typeface="Calibri" panose="020F0502020204030204" pitchFamily="34" charset="0"/>
              <a:buAutoNum type="arabicPeriod" startAt="3"/>
            </a:pPr>
            <a:r>
              <a:rPr lang="en-GB" altLang="en-US" sz="2400" dirty="0"/>
              <a:t>Each Party may reserve the right not to apply, in whole or in part, paragraph 1(d) and 1(e), and 2(b) and 2(c).</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093C6CA9-DF80-4F6F-A980-7F83C393C362}"/>
              </a:ext>
            </a:extLst>
          </p:cNvPr>
          <p:cNvSpPr>
            <a:spLocks noGrp="1"/>
          </p:cNvSpPr>
          <p:nvPr>
            <p:ph type="title"/>
          </p:nvPr>
        </p:nvSpPr>
        <p:spPr>
          <a:xfrm>
            <a:off x="1084263" y="-111127"/>
            <a:ext cx="7886700" cy="1009652"/>
          </a:xfrm>
          <a:ln/>
        </p:spPr>
        <p:txBody>
          <a:bodyPr lIns="91440" tIns="45720" rIns="91440" bIns="45720" anchor="ctr">
            <a:normAutofit/>
          </a:bodyPr>
          <a:lstStyle/>
          <a:p>
            <a:pPr algn="r"/>
            <a:r>
              <a:rPr lang="en-US" altLang="en-US">
                <a:solidFill>
                  <a:srgbClr val="FFFFFF"/>
                </a:solidFill>
                <a:latin typeface="Helvetica" panose="020B0604020202020204" pitchFamily="34" charset="0"/>
              </a:rPr>
              <a:t>Depictions</a:t>
            </a:r>
          </a:p>
        </p:txBody>
      </p:sp>
      <p:sp>
        <p:nvSpPr>
          <p:cNvPr id="104451" name="Content Placeholder 2">
            <a:extLst>
              <a:ext uri="{FF2B5EF4-FFF2-40B4-BE49-F238E27FC236}">
                <a16:creationId xmlns:a16="http://schemas.microsoft.com/office/drawing/2014/main" id="{59739723-8259-46D1-B39C-571210861AB1}"/>
              </a:ext>
            </a:extLst>
          </p:cNvPr>
          <p:cNvSpPr>
            <a:spLocks noGrp="1"/>
          </p:cNvSpPr>
          <p:nvPr>
            <p:ph idx="1"/>
          </p:nvPr>
        </p:nvSpPr>
        <p:spPr>
          <a:xfrm>
            <a:off x="279400" y="1295400"/>
            <a:ext cx="8547100" cy="4902200"/>
          </a:xfrm>
        </p:spPr>
        <p:txBody>
          <a:bodyPr/>
          <a:lstStyle/>
          <a:p>
            <a:pPr algn="just"/>
            <a:r>
              <a:rPr lang="en-US" altLang="en-US" sz="3000" dirty="0"/>
              <a:t>The following depictions are covered:</a:t>
            </a:r>
          </a:p>
          <a:p>
            <a:pPr algn="just"/>
            <a:endParaRPr lang="en-US" altLang="en-US" sz="3000" dirty="0"/>
          </a:p>
          <a:p>
            <a:pPr lvl="1" algn="just"/>
            <a:r>
              <a:rPr lang="en-US" altLang="en-US" sz="2600" dirty="0"/>
              <a:t>Sexual abuse of a real child</a:t>
            </a:r>
          </a:p>
          <a:p>
            <a:pPr lvl="1" algn="just"/>
            <a:r>
              <a:rPr lang="en-US" altLang="en-US" sz="2600" dirty="0"/>
              <a:t>Images which depict a person appearing to be a minor engaged in sexually explicit conduct </a:t>
            </a:r>
          </a:p>
          <a:p>
            <a:pPr lvl="1" algn="just"/>
            <a:r>
              <a:rPr lang="en-US" altLang="en-US" sz="2600" dirty="0"/>
              <a:t>Images, which, although "realistic", do not in fact involve a real child engaged in sexually explicit conduct; including pictures which are altered, such as morphed images of natural persons, or even generated entirely by the computer	</a:t>
            </a:r>
          </a:p>
          <a:p>
            <a:pPr algn="just"/>
            <a:endParaRPr lang="en-US" altLang="en-US" sz="30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E2F23650-AE3E-4250-9592-D978B511C93D}"/>
              </a:ext>
            </a:extLst>
          </p:cNvPr>
          <p:cNvSpPr>
            <a:spLocks noGrp="1"/>
          </p:cNvSpPr>
          <p:nvPr>
            <p:ph type="title"/>
          </p:nvPr>
        </p:nvSpPr>
        <p:spPr>
          <a:xfrm>
            <a:off x="1084263" y="0"/>
            <a:ext cx="7886700" cy="1009652"/>
          </a:xfrm>
          <a:ln/>
        </p:spPr>
        <p:txBody>
          <a:bodyPr lIns="91440" tIns="45720" rIns="91440" bIns="45720" anchor="ctr">
            <a:noAutofit/>
          </a:bodyPr>
          <a:lstStyle/>
          <a:p>
            <a:pPr algn="r" eaLnBrk="1" hangingPunct="1"/>
            <a:r>
              <a:rPr lang="en-GB" altLang="en-US" sz="3400" dirty="0">
                <a:solidFill>
                  <a:srgbClr val="FFFFFF"/>
                </a:solidFill>
                <a:latin typeface="Helvetica" panose="020B0604020202020204" pitchFamily="34" charset="0"/>
              </a:rPr>
              <a:t>Article 9 – Offences related to child pornography</a:t>
            </a:r>
          </a:p>
        </p:txBody>
      </p:sp>
      <p:sp>
        <p:nvSpPr>
          <p:cNvPr id="105476" name="Rectangle 3">
            <a:extLst>
              <a:ext uri="{FF2B5EF4-FFF2-40B4-BE49-F238E27FC236}">
                <a16:creationId xmlns:a16="http://schemas.microsoft.com/office/drawing/2014/main" id="{207233AE-BBB5-45BC-97B6-B8D060DA5248}"/>
              </a:ext>
            </a:extLst>
          </p:cNvPr>
          <p:cNvSpPr>
            <a:spLocks noGrp="1"/>
          </p:cNvSpPr>
          <p:nvPr>
            <p:ph idx="1"/>
          </p:nvPr>
        </p:nvSpPr>
        <p:spPr>
          <a:xfrm>
            <a:off x="628650" y="1276350"/>
            <a:ext cx="7886700" cy="4900613"/>
          </a:xfrm>
        </p:spPr>
        <p:txBody>
          <a:bodyPr>
            <a:normAutofit lnSpcReduction="10000"/>
          </a:bodyPr>
          <a:lstStyle/>
          <a:p>
            <a:pPr marL="457200" indent="-457200" algn="just" eaLnBrk="1" hangingPunct="1">
              <a:buFont typeface="Calibri" panose="020F0502020204030204" pitchFamily="34" charset="0"/>
              <a:buAutoNum type="arabicPeriod" startAt="2"/>
            </a:pPr>
            <a:r>
              <a:rPr lang="en-GB" altLang="en-US" sz="2400" dirty="0"/>
              <a:t>For the purpose of paragraph 1 above “child pornography” shall include  pornographic material that visually depicts:</a:t>
            </a:r>
          </a:p>
          <a:p>
            <a:pPr marL="857250" lvl="1" indent="-457200" algn="just" eaLnBrk="1" hangingPunct="1">
              <a:buFont typeface="Calibri" panose="020F0502020204030204" pitchFamily="34" charset="0"/>
              <a:buAutoNum type="alphaLcParenR"/>
            </a:pPr>
            <a:r>
              <a:rPr lang="en-GB" altLang="en-US" sz="2000" dirty="0"/>
              <a:t>a minor engaged in sexually explicit conduct;</a:t>
            </a:r>
          </a:p>
          <a:p>
            <a:pPr marL="857250" lvl="1" indent="-457200" algn="just" eaLnBrk="1" hangingPunct="1">
              <a:buFont typeface="Calibri" panose="020F0502020204030204" pitchFamily="34" charset="0"/>
              <a:buAutoNum type="alphaLcParenR"/>
            </a:pPr>
            <a:r>
              <a:rPr lang="en-GB" altLang="en-US" sz="2000" dirty="0"/>
              <a:t>a person appearing to be a minor engaged in sexually explicit conduct;</a:t>
            </a:r>
          </a:p>
          <a:p>
            <a:pPr marL="857250" lvl="1" indent="-457200" algn="just" eaLnBrk="1" hangingPunct="1">
              <a:buFont typeface="Calibri" panose="020F0502020204030204" pitchFamily="34" charset="0"/>
              <a:buAutoNum type="alphaLcParenR"/>
            </a:pPr>
            <a:r>
              <a:rPr lang="en-GB" altLang="en-US" sz="2000" dirty="0"/>
              <a:t>realistic images representing a minor engaged in sexually explicit conduct.</a:t>
            </a:r>
          </a:p>
          <a:p>
            <a:pPr marL="457200" indent="-457200" algn="just" eaLnBrk="1" hangingPunct="1">
              <a:buFont typeface="Calibri" panose="020F0502020204030204" pitchFamily="34" charset="0"/>
              <a:buAutoNum type="arabicPeriod" startAt="3"/>
            </a:pPr>
            <a:r>
              <a:rPr lang="en-GB" altLang="en-US" sz="2400" dirty="0"/>
              <a:t>For the purpose of paragraph 2 above, the term “</a:t>
            </a:r>
            <a:r>
              <a:rPr lang="en-GB" altLang="ja-JP" b="1" dirty="0">
                <a:solidFill>
                  <a:srgbClr val="FF0000"/>
                </a:solidFill>
              </a:rPr>
              <a:t>minor</a:t>
            </a:r>
            <a:r>
              <a:rPr lang="en-GB" altLang="en-US" sz="2400" dirty="0"/>
              <a:t>”</a:t>
            </a:r>
            <a:r>
              <a:rPr lang="en-GB" altLang="ja-JP" sz="2400" dirty="0"/>
              <a:t> shall include all persons under 18 years of age. A Party may, however, require a lower age-limit, which shall be not less than 16 years.</a:t>
            </a:r>
          </a:p>
          <a:p>
            <a:pPr marL="457200" indent="-457200" algn="just" eaLnBrk="1" hangingPunct="1">
              <a:buFont typeface="Calibri" panose="020F0502020204030204" pitchFamily="34" charset="0"/>
              <a:buAutoNum type="arabicPeriod" startAt="3"/>
            </a:pPr>
            <a:r>
              <a:rPr lang="en-GB" altLang="en-US" sz="2400" dirty="0"/>
              <a:t>Each Party may reserve the right not to apply, in whole or in part, paragraph 1(d) and 1(e), and 2(b) and 2(c).</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86A6362F-76B3-4304-AB3A-E55F1AC2927A}"/>
              </a:ext>
            </a:extLst>
          </p:cNvPr>
          <p:cNvSpPr>
            <a:spLocks noGrp="1"/>
          </p:cNvSpPr>
          <p:nvPr>
            <p:ph type="title"/>
          </p:nvPr>
        </p:nvSpPr>
        <p:spPr>
          <a:xfrm>
            <a:off x="1084263" y="-111127"/>
            <a:ext cx="7886700" cy="1009652"/>
          </a:xfrm>
          <a:ln/>
        </p:spPr>
        <p:txBody>
          <a:bodyPr lIns="91440" tIns="45720" rIns="91440" bIns="45720" anchor="ctr">
            <a:normAutofit/>
          </a:bodyPr>
          <a:lstStyle/>
          <a:p>
            <a:pPr algn="r"/>
            <a:r>
              <a:rPr lang="en-US" altLang="en-US">
                <a:solidFill>
                  <a:srgbClr val="FFFFFF"/>
                </a:solidFill>
                <a:latin typeface="Helvetica" panose="020B0604020202020204" pitchFamily="34" charset="0"/>
              </a:rPr>
              <a:t>Minor</a:t>
            </a:r>
          </a:p>
        </p:txBody>
      </p:sp>
      <p:sp>
        <p:nvSpPr>
          <p:cNvPr id="106499" name="Content Placeholder 2">
            <a:extLst>
              <a:ext uri="{FF2B5EF4-FFF2-40B4-BE49-F238E27FC236}">
                <a16:creationId xmlns:a16="http://schemas.microsoft.com/office/drawing/2014/main" id="{7A673A3B-A391-4854-8628-FD0BA8847B51}"/>
              </a:ext>
            </a:extLst>
          </p:cNvPr>
          <p:cNvSpPr>
            <a:spLocks noGrp="1"/>
          </p:cNvSpPr>
          <p:nvPr>
            <p:ph idx="1"/>
          </p:nvPr>
        </p:nvSpPr>
        <p:spPr>
          <a:xfrm>
            <a:off x="279400" y="1593850"/>
            <a:ext cx="8547100" cy="4525963"/>
          </a:xfrm>
        </p:spPr>
        <p:txBody>
          <a:bodyPr>
            <a:normAutofit lnSpcReduction="10000"/>
          </a:bodyPr>
          <a:lstStyle/>
          <a:p>
            <a:pPr algn="just"/>
            <a:r>
              <a:rPr lang="en-US" altLang="en-US" sz="2800"/>
              <a:t>Consistent with definition of child in Article 1 of the UN Convention on the Rights of the Child</a:t>
            </a:r>
          </a:p>
          <a:p>
            <a:pPr algn="just"/>
            <a:endParaRPr lang="en-US" altLang="en-US" sz="1800"/>
          </a:p>
          <a:p>
            <a:pPr algn="just"/>
            <a:r>
              <a:rPr lang="en-US" altLang="en-US" sz="2800"/>
              <a:t>Minor generally to mean all persons under 18 years</a:t>
            </a:r>
          </a:p>
          <a:p>
            <a:pPr algn="just"/>
            <a:endParaRPr lang="en-US" altLang="en-US" sz="1800"/>
          </a:p>
          <a:p>
            <a:pPr algn="just"/>
            <a:r>
              <a:rPr lang="en-US" altLang="en-US" sz="2800"/>
              <a:t>Parties may require a lower age-limit provided it is not less than 16 years</a:t>
            </a:r>
          </a:p>
          <a:p>
            <a:pPr algn="just"/>
            <a:endParaRPr lang="en-US" altLang="en-US" sz="1800"/>
          </a:p>
          <a:p>
            <a:pPr algn="just"/>
            <a:r>
              <a:rPr lang="en-US" altLang="en-US" sz="2800"/>
              <a:t>Age refers to use of (real or fictitious) children as sexual objects; and not age of consent for sexual relations</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C14AE6C-9BAB-48D0-A8C6-6D3B8B1D825C}"/>
              </a:ext>
            </a:extLst>
          </p:cNvPr>
          <p:cNvSpPr>
            <a:spLocks noGrp="1"/>
          </p:cNvSpPr>
          <p:nvPr>
            <p:ph type="title"/>
          </p:nvPr>
        </p:nvSpPr>
        <p:spPr>
          <a:xfrm>
            <a:off x="628650" y="2766218"/>
            <a:ext cx="7886700" cy="1325563"/>
          </a:xfrm>
        </p:spPr>
        <p:txBody>
          <a:bodyPr>
            <a:normAutofit fontScale="90000"/>
          </a:bodyPr>
          <a:lstStyle/>
          <a:p>
            <a:pPr algn="ctr"/>
            <a:r>
              <a:rPr lang="en-GB" b="1" i="1" dirty="0">
                <a:latin typeface="+mj-lt"/>
                <a:ea typeface="+mn-ea"/>
                <a:cs typeface="Times New Roman" pitchFamily="18" charset="0"/>
              </a:rPr>
              <a:t>Offences related to infringements of copyrights and related rights</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a:extLst>
              <a:ext uri="{FF2B5EF4-FFF2-40B4-BE49-F238E27FC236}">
                <a16:creationId xmlns:a16="http://schemas.microsoft.com/office/drawing/2014/main" id="{2788FA46-B3C7-403B-A685-D0A7FE42E03A}"/>
              </a:ext>
            </a:extLst>
          </p:cNvPr>
          <p:cNvSpPr>
            <a:spLocks noGrp="1"/>
          </p:cNvSpPr>
          <p:nvPr>
            <p:ph idx="1"/>
          </p:nvPr>
        </p:nvSpPr>
        <p:spPr>
          <a:xfrm>
            <a:off x="196850" y="1185862"/>
            <a:ext cx="8750300" cy="5119687"/>
          </a:xfrm>
          <a:ln w="38100">
            <a:solidFill>
              <a:srgbClr val="FF0000"/>
            </a:solidFill>
            <a:miter lim="800000"/>
            <a:headEnd/>
            <a:tailEnd/>
          </a:ln>
        </p:spPr>
        <p:txBody>
          <a:bodyPr>
            <a:normAutofit fontScale="92500" lnSpcReduction="20000"/>
          </a:bodyPr>
          <a:lstStyle/>
          <a:p>
            <a:pPr marL="0" indent="0" algn="ctr" eaLnBrk="1" hangingPunct="1">
              <a:lnSpc>
                <a:spcPct val="90000"/>
              </a:lnSpc>
              <a:buFont typeface="Arial" panose="020B0604020202020204" pitchFamily="34" charset="0"/>
              <a:buNone/>
            </a:pPr>
            <a:endParaRPr lang="en-GB" altLang="en-US" sz="1600" b="1" i="1" dirty="0"/>
          </a:p>
          <a:p>
            <a:pPr marL="0" indent="0" algn="ctr" eaLnBrk="1" hangingPunct="1">
              <a:lnSpc>
                <a:spcPct val="90000"/>
              </a:lnSpc>
              <a:buFont typeface="Arial" panose="020B0604020202020204" pitchFamily="34" charset="0"/>
              <a:buNone/>
            </a:pPr>
            <a:r>
              <a:rPr lang="en-GB" altLang="en-US" sz="2800" b="1" i="1" dirty="0"/>
              <a:t>Intellectual Property Rights</a:t>
            </a:r>
          </a:p>
          <a:p>
            <a:pPr marL="0" indent="0" algn="ctr" eaLnBrk="1" hangingPunct="1">
              <a:lnSpc>
                <a:spcPct val="90000"/>
              </a:lnSpc>
              <a:buFont typeface="Arial" panose="020B0604020202020204" pitchFamily="34" charset="0"/>
              <a:buNone/>
            </a:pPr>
            <a:r>
              <a:rPr lang="en-GB" altLang="en-US" sz="2800" b="1" i="1" dirty="0"/>
              <a:t>(Article 10 – Budapest Convention)</a:t>
            </a:r>
            <a:r>
              <a:rPr lang="en-GB" altLang="en-US" sz="2800" dirty="0"/>
              <a:t> </a:t>
            </a:r>
          </a:p>
          <a:p>
            <a:pPr marL="0" indent="0" algn="ctr" eaLnBrk="1" hangingPunct="1">
              <a:lnSpc>
                <a:spcPct val="90000"/>
              </a:lnSpc>
            </a:pPr>
            <a:endParaRPr lang="en-GB" altLang="en-US" sz="2400" dirty="0"/>
          </a:p>
          <a:p>
            <a:pPr marL="0" indent="0" algn="ctr" eaLnBrk="1" hangingPunct="1">
              <a:lnSpc>
                <a:spcPct val="90000"/>
              </a:lnSpc>
            </a:pPr>
            <a:r>
              <a:rPr lang="en-GB" altLang="en-US" sz="2400" i="1" dirty="0"/>
              <a:t>does not create a new regulation on this subject</a:t>
            </a:r>
          </a:p>
          <a:p>
            <a:pPr marL="0" indent="0" algn="ctr" eaLnBrk="1" hangingPunct="1">
              <a:lnSpc>
                <a:spcPct val="90000"/>
              </a:lnSpc>
            </a:pPr>
            <a:r>
              <a:rPr lang="en-GB" altLang="en-US" sz="2400" i="1" dirty="0"/>
              <a:t>purpose of the Budapest Convention</a:t>
            </a:r>
          </a:p>
          <a:p>
            <a:pPr lvl="1" algn="ctr" eaLnBrk="1" hangingPunct="1">
              <a:lnSpc>
                <a:spcPct val="90000"/>
              </a:lnSpc>
            </a:pPr>
            <a:r>
              <a:rPr lang="en-GB" altLang="en-US" sz="2000" i="1" dirty="0"/>
              <a:t>to apply previous rules on copyright: what is complied with the real world must be also observed within the on-line reality</a:t>
            </a:r>
          </a:p>
          <a:p>
            <a:pPr lvl="1" algn="ctr" eaLnBrk="1" hangingPunct="1">
              <a:lnSpc>
                <a:spcPct val="90000"/>
              </a:lnSpc>
            </a:pPr>
            <a:r>
              <a:rPr lang="en-GB" altLang="en-US" sz="2000" i="1" dirty="0"/>
              <a:t>infringements of copyright on-line, or committed by the means of a computer system, must be punished as if it was committed in the real world</a:t>
            </a:r>
          </a:p>
          <a:p>
            <a:pPr lvl="2" eaLnBrk="1" hangingPunct="1">
              <a:lnSpc>
                <a:spcPct val="90000"/>
              </a:lnSpc>
            </a:pPr>
            <a:endParaRPr lang="en-GB" altLang="en-US" sz="2000" dirty="0"/>
          </a:p>
          <a:p>
            <a:pPr marL="0" indent="0" eaLnBrk="1" hangingPunct="1">
              <a:lnSpc>
                <a:spcPct val="90000"/>
              </a:lnSpc>
            </a:pPr>
            <a:endParaRPr lang="en-GB" altLang="en-US" sz="2400" dirty="0"/>
          </a:p>
          <a:p>
            <a:pPr marL="0" indent="0" eaLnBrk="1" hangingPunct="1">
              <a:lnSpc>
                <a:spcPct val="90000"/>
              </a:lnSpc>
            </a:pPr>
            <a:r>
              <a:rPr lang="en-GB" altLang="en-US" sz="2400" dirty="0"/>
              <a:t>Budapest Convention refers to existing international treaties </a:t>
            </a:r>
          </a:p>
          <a:p>
            <a:pPr lvl="1" eaLnBrk="1" hangingPunct="1">
              <a:lnSpc>
                <a:spcPct val="90000"/>
              </a:lnSpc>
            </a:pPr>
            <a:r>
              <a:rPr lang="en-GB" altLang="en-US" sz="2000" dirty="0"/>
              <a:t>Paris Agreement from 24 of July of 1971</a:t>
            </a:r>
          </a:p>
          <a:p>
            <a:pPr lvl="1" eaLnBrk="1" hangingPunct="1">
              <a:lnSpc>
                <a:spcPct val="90000"/>
              </a:lnSpc>
            </a:pPr>
            <a:r>
              <a:rPr lang="en-GB" altLang="en-US" sz="2000" dirty="0"/>
              <a:t>Bern Convention</a:t>
            </a:r>
          </a:p>
          <a:p>
            <a:pPr lvl="1" eaLnBrk="1" hangingPunct="1">
              <a:lnSpc>
                <a:spcPct val="90000"/>
              </a:lnSpc>
            </a:pPr>
            <a:r>
              <a:rPr lang="en-GB" altLang="en-US" sz="2000" dirty="0"/>
              <a:t>WIPO treaties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3BA0199A-B293-467F-8C90-355A9B971C0B}"/>
              </a:ext>
            </a:extLst>
          </p:cNvPr>
          <p:cNvSpPr>
            <a:spLocks noGrp="1"/>
          </p:cNvSpPr>
          <p:nvPr>
            <p:ph type="title"/>
          </p:nvPr>
        </p:nvSpPr>
        <p:spPr>
          <a:xfrm>
            <a:off x="1084263" y="0"/>
            <a:ext cx="7886700" cy="1009652"/>
          </a:xfrm>
          <a:ln/>
        </p:spPr>
        <p:txBody>
          <a:bodyPr lIns="91440" tIns="45720" rIns="91440" bIns="45720" anchor="ctr">
            <a:noAutofit/>
          </a:bodyPr>
          <a:lstStyle/>
          <a:p>
            <a:pPr algn="r" eaLnBrk="1" hangingPunct="1"/>
            <a:r>
              <a:rPr lang="en-GB" altLang="en-US" sz="2400" dirty="0">
                <a:solidFill>
                  <a:srgbClr val="FFFFFF"/>
                </a:solidFill>
                <a:latin typeface="Helvetica" panose="020B0604020202020204" pitchFamily="34" charset="0"/>
              </a:rPr>
              <a:t>Article 10 – Offences Related to Infringements of Copyright and Related Rights </a:t>
            </a:r>
          </a:p>
        </p:txBody>
      </p:sp>
      <p:sp>
        <p:nvSpPr>
          <p:cNvPr id="109571" name="Rectangle 3">
            <a:extLst>
              <a:ext uri="{FF2B5EF4-FFF2-40B4-BE49-F238E27FC236}">
                <a16:creationId xmlns:a16="http://schemas.microsoft.com/office/drawing/2014/main" id="{04C5CF89-F9DA-40BB-9F5E-76B823E96CE4}"/>
              </a:ext>
            </a:extLst>
          </p:cNvPr>
          <p:cNvSpPr>
            <a:spLocks noGrp="1"/>
          </p:cNvSpPr>
          <p:nvPr>
            <p:ph idx="1"/>
          </p:nvPr>
        </p:nvSpPr>
        <p:spPr>
          <a:xfrm>
            <a:off x="457200" y="1352551"/>
            <a:ext cx="8229600" cy="5068888"/>
          </a:xfrm>
        </p:spPr>
        <p:txBody>
          <a:bodyPr>
            <a:normAutofit lnSpcReduction="10000"/>
          </a:bodyPr>
          <a:lstStyle/>
          <a:p>
            <a:pPr marL="514350" indent="-514350" algn="just" eaLnBrk="1" hangingPunct="1">
              <a:lnSpc>
                <a:spcPct val="90000"/>
              </a:lnSpc>
              <a:buFont typeface="Calibri" panose="020F0502020204030204" pitchFamily="34" charset="0"/>
              <a:buAutoNum type="arabicPeriod"/>
            </a:pPr>
            <a:r>
              <a:rPr lang="en-GB" altLang="en-US" sz="2600" dirty="0">
                <a:latin typeface="Georgia" panose="02040502050405020303" pitchFamily="18" charset="0"/>
              </a:rPr>
              <a:t>Each Party shall adopt such legislative and other measures as may be necessary to establish as criminal offences under its domestic law the infringement of copyright, as defined under the law of that Party pursuant to the obligations it has undertaken under the Paris Act of 24 July 1971 of the Bern Convention for the Protection of Literary and Artistic Works, the Agreement on Trade-Related Aspects of Intellectual Property Rights and the WIPO Copyright Treaty, with the exception of any moral rights conferred by such Conventions, where such acts are committed wilfully, on a commercial scale and by means of a computer system.</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a:extLst>
              <a:ext uri="{FF2B5EF4-FFF2-40B4-BE49-F238E27FC236}">
                <a16:creationId xmlns:a16="http://schemas.microsoft.com/office/drawing/2014/main" id="{18D696E4-418E-4766-B437-AC9D578389DD}"/>
              </a:ext>
            </a:extLst>
          </p:cNvPr>
          <p:cNvSpPr>
            <a:spLocks noGrp="1"/>
          </p:cNvSpPr>
          <p:nvPr>
            <p:ph idx="1"/>
          </p:nvPr>
        </p:nvSpPr>
        <p:spPr>
          <a:xfrm>
            <a:off x="628650" y="1285875"/>
            <a:ext cx="7886700" cy="4891088"/>
          </a:xfrm>
        </p:spPr>
        <p:txBody>
          <a:bodyPr>
            <a:normAutofit fontScale="92500" lnSpcReduction="10000"/>
          </a:bodyPr>
          <a:lstStyle/>
          <a:p>
            <a:pPr marL="514350" indent="-514350" algn="just" eaLnBrk="1" hangingPunct="1">
              <a:lnSpc>
                <a:spcPct val="90000"/>
              </a:lnSpc>
              <a:buFont typeface="Calibri" panose="020F0502020204030204" pitchFamily="34" charset="0"/>
              <a:buAutoNum type="arabicPeriod" startAt="2"/>
            </a:pPr>
            <a:r>
              <a:rPr lang="en-US" altLang="en-US" sz="2600" dirty="0"/>
              <a:t>Each Party shall adopt such legislative and other measures as may be necessary to establish as criminal offences under its domestic law the infringement of related rights, as defined under the law of that Party, pursuant to the obligations it has undertaken under the International Convention for the Protection of Performers, Producers of Phonograms and Broadcasting </a:t>
            </a:r>
            <a:r>
              <a:rPr lang="en-US" altLang="en-US" sz="2600" dirty="0" err="1"/>
              <a:t>Organisations</a:t>
            </a:r>
            <a:r>
              <a:rPr lang="en-US" altLang="en-US" sz="2600" dirty="0"/>
              <a:t> (Rome Convention), the Agreement on Trade-Related Aspects of Intellectual Property Rights and the WIPO Performances and Phonograms Treaty, with the exception of any moral rights conferred by such conventions, where such acts are committed </a:t>
            </a:r>
            <a:r>
              <a:rPr lang="en-US" altLang="en-US" sz="2600" dirty="0" err="1"/>
              <a:t>wilfully</a:t>
            </a:r>
            <a:r>
              <a:rPr lang="en-US" altLang="en-US" sz="2600" dirty="0"/>
              <a:t>, on a commercial scale and by means of a computer system.</a:t>
            </a:r>
            <a:endParaRPr lang="en-GB" altLang="en-US" sz="2600" dirty="0"/>
          </a:p>
        </p:txBody>
      </p:sp>
      <p:sp>
        <p:nvSpPr>
          <p:cNvPr id="14" name="Rectangle 2">
            <a:extLst>
              <a:ext uri="{FF2B5EF4-FFF2-40B4-BE49-F238E27FC236}">
                <a16:creationId xmlns:a16="http://schemas.microsoft.com/office/drawing/2014/main" id="{1683890C-0D41-4EC4-9CD9-AB320FAAB762}"/>
              </a:ext>
            </a:extLst>
          </p:cNvPr>
          <p:cNvSpPr txBox="1">
            <a:spLocks/>
          </p:cNvSpPr>
          <p:nvPr/>
        </p:nvSpPr>
        <p:spPr>
          <a:xfrm>
            <a:off x="1084263" y="0"/>
            <a:ext cx="7886700" cy="1009652"/>
          </a:xfrm>
          <a:prstGeom prst="rect">
            <a:avLst/>
          </a:prstGeom>
          <a:ln/>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r"/>
            <a:r>
              <a:rPr lang="en-GB" altLang="en-US" sz="2400">
                <a:solidFill>
                  <a:srgbClr val="FFFFFF"/>
                </a:solidFill>
                <a:latin typeface="Helvetica" panose="020B0604020202020204" pitchFamily="34" charset="0"/>
              </a:rPr>
              <a:t>Article 10 – Offences Related to Infringements of Copyright and Related Rights </a:t>
            </a:r>
            <a:endParaRPr lang="en-GB" altLang="en-US" sz="2400" dirty="0">
              <a:solidFill>
                <a:srgbClr val="FFFFFF"/>
              </a:solidFill>
              <a:latin typeface="Helvetica" panose="020B0604020202020204" pitchFamily="34" charset="0"/>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a:extLst>
              <a:ext uri="{FF2B5EF4-FFF2-40B4-BE49-F238E27FC236}">
                <a16:creationId xmlns:a16="http://schemas.microsoft.com/office/drawing/2014/main" id="{4F8862B2-D68B-4C8B-BB0F-717EF60ADD28}"/>
              </a:ext>
            </a:extLst>
          </p:cNvPr>
          <p:cNvSpPr>
            <a:spLocks noGrp="1"/>
          </p:cNvSpPr>
          <p:nvPr>
            <p:ph idx="1"/>
          </p:nvPr>
        </p:nvSpPr>
        <p:spPr>
          <a:xfrm>
            <a:off x="457200" y="1238250"/>
            <a:ext cx="8229600" cy="4135438"/>
          </a:xfrm>
        </p:spPr>
        <p:txBody>
          <a:bodyPr/>
          <a:lstStyle/>
          <a:p>
            <a:pPr marL="514350" indent="-514350" algn="just" eaLnBrk="1" hangingPunct="1">
              <a:lnSpc>
                <a:spcPct val="90000"/>
              </a:lnSpc>
              <a:buFont typeface="Calibri" panose="020F0502020204030204" pitchFamily="34" charset="0"/>
              <a:buAutoNum type="arabicPeriod" startAt="3"/>
            </a:pPr>
            <a:r>
              <a:rPr lang="en-US" altLang="en-US" sz="2600" dirty="0">
                <a:latin typeface="Georgia" panose="02040502050405020303" pitchFamily="18" charset="0"/>
              </a:rPr>
              <a:t>A Party may reserve the right not to impose criminal liability under paragraphs 1 and 2 of this article in limited circumstances, provided that other effective remedies are available and that such reservation does not derogate from the Party’s international obligations set forth in the international instruments referred to in paragraphs 1 and 2 of this article.</a:t>
            </a:r>
            <a:endParaRPr lang="en-GB" altLang="en-US" sz="2600" dirty="0">
              <a:latin typeface="Georgia" panose="02040502050405020303" pitchFamily="18" charset="0"/>
            </a:endParaRPr>
          </a:p>
        </p:txBody>
      </p:sp>
      <p:sp>
        <p:nvSpPr>
          <p:cNvPr id="21" name="Rectangle 2">
            <a:extLst>
              <a:ext uri="{FF2B5EF4-FFF2-40B4-BE49-F238E27FC236}">
                <a16:creationId xmlns:a16="http://schemas.microsoft.com/office/drawing/2014/main" id="{BA943387-E867-40AC-8FB6-164CFAECC283}"/>
              </a:ext>
            </a:extLst>
          </p:cNvPr>
          <p:cNvSpPr txBox="1">
            <a:spLocks/>
          </p:cNvSpPr>
          <p:nvPr/>
        </p:nvSpPr>
        <p:spPr>
          <a:xfrm>
            <a:off x="1084263" y="0"/>
            <a:ext cx="7886700" cy="1009652"/>
          </a:xfrm>
          <a:prstGeom prst="rect">
            <a:avLst/>
          </a:prstGeom>
          <a:ln/>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r"/>
            <a:r>
              <a:rPr lang="en-GB" altLang="en-US" sz="2400">
                <a:solidFill>
                  <a:srgbClr val="FFFFFF"/>
                </a:solidFill>
                <a:latin typeface="Helvetica" panose="020B0604020202020204" pitchFamily="34" charset="0"/>
              </a:rPr>
              <a:t>Article 10 – Offences Related to Infringements of Copyright and Related Rights </a:t>
            </a:r>
            <a:endParaRPr lang="en-GB" altLang="en-US" sz="2400" dirty="0">
              <a:solidFill>
                <a:srgbClr val="FFFFFF"/>
              </a:solidFill>
              <a:latin typeface="Helvetica" panose="020B0604020202020204" pitchFamily="34"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a:extLst>
              <a:ext uri="{FF2B5EF4-FFF2-40B4-BE49-F238E27FC236}">
                <a16:creationId xmlns:a16="http://schemas.microsoft.com/office/drawing/2014/main" id="{DEFBDFF7-D67C-4E65-A570-54E383CE24CE}"/>
              </a:ext>
            </a:extLst>
          </p:cNvPr>
          <p:cNvSpPr>
            <a:spLocks noGrp="1"/>
          </p:cNvSpPr>
          <p:nvPr>
            <p:ph idx="1"/>
          </p:nvPr>
        </p:nvSpPr>
        <p:spPr>
          <a:xfrm>
            <a:off x="442913" y="1285875"/>
            <a:ext cx="8229600" cy="4868863"/>
          </a:xfrm>
        </p:spPr>
        <p:txBody>
          <a:bodyPr/>
          <a:lstStyle/>
          <a:p>
            <a:pPr marL="514350" indent="-514350" algn="just" eaLnBrk="1" hangingPunct="1">
              <a:buFont typeface="Calibri" panose="020F0502020204030204" pitchFamily="34" charset="0"/>
              <a:buAutoNum type="arabicPeriod"/>
            </a:pPr>
            <a:r>
              <a:rPr lang="en-GB" altLang="en-US" sz="2400" dirty="0"/>
              <a:t>Each Party shall adopt such legislative and other measures as may be necessary to establish as criminal offences under its domestic law the </a:t>
            </a:r>
            <a:r>
              <a:rPr lang="en-GB" altLang="en-US" b="1" dirty="0">
                <a:solidFill>
                  <a:srgbClr val="FF0000"/>
                </a:solidFill>
              </a:rPr>
              <a:t>infringement of copyright</a:t>
            </a:r>
            <a:r>
              <a:rPr lang="en-GB" altLang="en-US" sz="2400" dirty="0"/>
              <a:t>, as defined under the law of that Party pursuant to the obligations it has undertaken under the Paris Act of 24 July 1971 of the Bern Convention for the Protection of Literary and Artistic Works, the Agreement on Trade-Related Aspects of Intellectual Property Rights and the WIPO Copyright Treaty, </a:t>
            </a:r>
            <a:r>
              <a:rPr lang="en-GB" altLang="en-US" b="1" dirty="0">
                <a:solidFill>
                  <a:srgbClr val="FF0000"/>
                </a:solidFill>
              </a:rPr>
              <a:t>with the exception of any moral rights</a:t>
            </a:r>
            <a:r>
              <a:rPr lang="en-GB" altLang="en-US" b="1" dirty="0"/>
              <a:t> </a:t>
            </a:r>
            <a:r>
              <a:rPr lang="en-GB" altLang="en-US" sz="2400" dirty="0"/>
              <a:t>conferred by such Conventions, where such acts are committed </a:t>
            </a:r>
            <a:r>
              <a:rPr lang="en-GB" altLang="en-US" b="1" dirty="0">
                <a:solidFill>
                  <a:srgbClr val="FF0000"/>
                </a:solidFill>
              </a:rPr>
              <a:t>wilfully</a:t>
            </a:r>
            <a:r>
              <a:rPr lang="en-GB" altLang="en-US" sz="2400" dirty="0"/>
              <a:t>, on a commercial scale and </a:t>
            </a:r>
            <a:r>
              <a:rPr lang="en-GB" altLang="en-US" b="1" dirty="0">
                <a:solidFill>
                  <a:srgbClr val="FF0000"/>
                </a:solidFill>
              </a:rPr>
              <a:t>by means of a computer system</a:t>
            </a:r>
            <a:r>
              <a:rPr lang="en-GB" altLang="en-US" sz="2400" dirty="0"/>
              <a:t>.</a:t>
            </a:r>
          </a:p>
        </p:txBody>
      </p:sp>
      <p:sp>
        <p:nvSpPr>
          <p:cNvPr id="15" name="Rectangle 2">
            <a:extLst>
              <a:ext uri="{FF2B5EF4-FFF2-40B4-BE49-F238E27FC236}">
                <a16:creationId xmlns:a16="http://schemas.microsoft.com/office/drawing/2014/main" id="{23FA2FEF-C408-41E6-8139-37A3590E94F3}"/>
              </a:ext>
            </a:extLst>
          </p:cNvPr>
          <p:cNvSpPr txBox="1">
            <a:spLocks/>
          </p:cNvSpPr>
          <p:nvPr/>
        </p:nvSpPr>
        <p:spPr>
          <a:xfrm>
            <a:off x="1084263" y="0"/>
            <a:ext cx="7886700" cy="1009652"/>
          </a:xfrm>
          <a:prstGeom prst="rect">
            <a:avLst/>
          </a:prstGeom>
          <a:ln/>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r"/>
            <a:r>
              <a:rPr lang="en-GB" altLang="en-US" sz="2400">
                <a:solidFill>
                  <a:srgbClr val="FFFFFF"/>
                </a:solidFill>
                <a:latin typeface="Helvetica" panose="020B0604020202020204" pitchFamily="34" charset="0"/>
              </a:rPr>
              <a:t>Article 10 – Offences Related to Infringements of Copyright and Related Rights </a:t>
            </a:r>
            <a:endParaRPr lang="en-GB" altLang="en-US" sz="2400" dirty="0">
              <a:solidFill>
                <a:srgbClr val="FFFFFF"/>
              </a:solidFill>
              <a:latin typeface="Helvetica"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96388DE-CF1A-48A2-81B4-D6931E5B31A5}"/>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Access</a:t>
            </a:r>
          </a:p>
        </p:txBody>
      </p:sp>
      <p:sp>
        <p:nvSpPr>
          <p:cNvPr id="78851" name="Rectangle 3">
            <a:extLst>
              <a:ext uri="{FF2B5EF4-FFF2-40B4-BE49-F238E27FC236}">
                <a16:creationId xmlns:a16="http://schemas.microsoft.com/office/drawing/2014/main" id="{68A828C9-CA1D-49DA-AAFA-0A09D4A7B1F2}"/>
              </a:ext>
            </a:extLst>
          </p:cNvPr>
          <p:cNvSpPr>
            <a:spLocks noGrp="1"/>
          </p:cNvSpPr>
          <p:nvPr>
            <p:ph idx="1"/>
          </p:nvPr>
        </p:nvSpPr>
        <p:spPr>
          <a:xfrm>
            <a:off x="457200" y="1501775"/>
            <a:ext cx="8229600" cy="5075238"/>
          </a:xfrm>
        </p:spPr>
        <p:txBody>
          <a:bodyPr>
            <a:normAutofit lnSpcReduction="10000"/>
          </a:bodyPr>
          <a:lstStyle/>
          <a:p>
            <a:pPr algn="just" eaLnBrk="1" hangingPunct="1">
              <a:lnSpc>
                <a:spcPct val="90000"/>
              </a:lnSpc>
              <a:defRPr/>
            </a:pPr>
            <a:r>
              <a:rPr lang="en-GB" sz="2800" dirty="0">
                <a:latin typeface="Georgia" panose="02040502050405020303" pitchFamily="18" charset="0"/>
                <a:ea typeface="+mn-ea"/>
                <a:cs typeface="Times New Roman" pitchFamily="18" charset="0"/>
              </a:rPr>
              <a:t>Access is entering whole or party of computer system</a:t>
            </a:r>
          </a:p>
          <a:p>
            <a:pPr algn="just" eaLnBrk="1" hangingPunct="1">
              <a:lnSpc>
                <a:spcPct val="90000"/>
              </a:lnSpc>
              <a:defRPr/>
            </a:pPr>
            <a:r>
              <a:rPr lang="en-GB" sz="2800" dirty="0">
                <a:latin typeface="Georgia" panose="02040502050405020303" pitchFamily="18" charset="0"/>
                <a:ea typeface="+mn-ea"/>
                <a:cs typeface="Times New Roman" pitchFamily="18" charset="0"/>
              </a:rPr>
              <a:t>Includes the entering of another computer system:</a:t>
            </a:r>
          </a:p>
          <a:p>
            <a:pPr lvl="1" algn="just" eaLnBrk="1" hangingPunct="1">
              <a:lnSpc>
                <a:spcPct val="90000"/>
              </a:lnSpc>
              <a:defRPr/>
            </a:pPr>
            <a:r>
              <a:rPr lang="en-GB" sz="2400" dirty="0">
                <a:latin typeface="Georgia" panose="02040502050405020303" pitchFamily="18" charset="0"/>
                <a:ea typeface="+mn-ea"/>
                <a:cs typeface="Times New Roman" pitchFamily="18" charset="0"/>
              </a:rPr>
              <a:t>Where it is connected via public telecommunications network;</a:t>
            </a:r>
          </a:p>
          <a:p>
            <a:pPr lvl="1" algn="just" eaLnBrk="1" hangingPunct="1">
              <a:lnSpc>
                <a:spcPct val="90000"/>
              </a:lnSpc>
              <a:defRPr/>
            </a:pPr>
            <a:r>
              <a:rPr lang="en-GB" sz="2400" dirty="0">
                <a:latin typeface="Georgia" panose="02040502050405020303" pitchFamily="18" charset="0"/>
                <a:ea typeface="+mn-ea"/>
                <a:cs typeface="Times New Roman" pitchFamily="18" charset="0"/>
              </a:rPr>
              <a:t>To a computer system on the same network (LAN or Intranet within an organisation) </a:t>
            </a:r>
          </a:p>
          <a:p>
            <a:pPr algn="just" eaLnBrk="1" hangingPunct="1">
              <a:lnSpc>
                <a:spcPct val="90000"/>
              </a:lnSpc>
              <a:defRPr/>
            </a:pPr>
            <a:r>
              <a:rPr lang="en-GB" sz="2800" dirty="0">
                <a:latin typeface="Georgia" panose="02040502050405020303" pitchFamily="18" charset="0"/>
                <a:ea typeface="+mn-ea"/>
                <a:cs typeface="Times New Roman" pitchFamily="18" charset="0"/>
              </a:rPr>
              <a:t>Does not include mere sending of e-mail message or file to computer system</a:t>
            </a:r>
          </a:p>
          <a:p>
            <a:pPr algn="just" eaLnBrk="1" hangingPunct="1">
              <a:lnSpc>
                <a:spcPct val="90000"/>
              </a:lnSpc>
              <a:defRPr/>
            </a:pPr>
            <a:r>
              <a:rPr lang="en-GB" sz="2800" dirty="0">
                <a:latin typeface="Georgia" panose="02040502050405020303" pitchFamily="18" charset="0"/>
                <a:ea typeface="+mn-ea"/>
                <a:cs typeface="Times New Roman" pitchFamily="18" charset="0"/>
              </a:rPr>
              <a:t>Method of communication with computer system does not matter (whether from distance via wireless links; or at a close range)</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3C2CD416-8540-4292-A44D-D351E5BEDA12}"/>
              </a:ext>
            </a:extLst>
          </p:cNvPr>
          <p:cNvSpPr>
            <a:spLocks noGrp="1"/>
          </p:cNvSpPr>
          <p:nvPr>
            <p:ph type="title"/>
          </p:nvPr>
        </p:nvSpPr>
        <p:spPr>
          <a:xfrm>
            <a:off x="1084263" y="-111127"/>
            <a:ext cx="7886700" cy="1009652"/>
          </a:xfrm>
          <a:ln/>
        </p:spPr>
        <p:txBody>
          <a:bodyPr lIns="91440" tIns="45720" rIns="91440" bIns="45720" anchor="ctr">
            <a:normAutofit/>
          </a:bodyPr>
          <a:lstStyle/>
          <a:p>
            <a:pPr algn="r"/>
            <a:r>
              <a:rPr lang="en-US" altLang="en-US" dirty="0">
                <a:solidFill>
                  <a:srgbClr val="FFFFFF"/>
                </a:solidFill>
                <a:latin typeface="Helvetica" panose="020B0604020202020204" pitchFamily="34" charset="0"/>
              </a:rPr>
              <a:t>Infringement of copyright</a:t>
            </a:r>
          </a:p>
        </p:txBody>
      </p:sp>
      <p:sp>
        <p:nvSpPr>
          <p:cNvPr id="113667" name="Content Placeholder 2">
            <a:extLst>
              <a:ext uri="{FF2B5EF4-FFF2-40B4-BE49-F238E27FC236}">
                <a16:creationId xmlns:a16="http://schemas.microsoft.com/office/drawing/2014/main" id="{D2933F86-9B3F-4ECA-A2B3-799790C46F6A}"/>
              </a:ext>
            </a:extLst>
          </p:cNvPr>
          <p:cNvSpPr>
            <a:spLocks noGrp="1"/>
          </p:cNvSpPr>
          <p:nvPr>
            <p:ph idx="1"/>
          </p:nvPr>
        </p:nvSpPr>
        <p:spPr>
          <a:xfrm>
            <a:off x="279400" y="1371600"/>
            <a:ext cx="8547100" cy="4873625"/>
          </a:xfrm>
        </p:spPr>
        <p:txBody>
          <a:bodyPr/>
          <a:lstStyle/>
          <a:p>
            <a:pPr algn="just"/>
            <a:r>
              <a:rPr lang="en-US" altLang="en-US" sz="3000" dirty="0"/>
              <a:t>Obligation to </a:t>
            </a:r>
            <a:r>
              <a:rPr lang="en-US" altLang="en-US" sz="3000" dirty="0" err="1"/>
              <a:t>criminalise</a:t>
            </a:r>
            <a:r>
              <a:rPr lang="en-US" altLang="en-US" sz="3000" dirty="0"/>
              <a:t> infringement of copyrights</a:t>
            </a:r>
          </a:p>
          <a:p>
            <a:pPr algn="just"/>
            <a:endParaRPr lang="en-US" altLang="en-US" sz="2000" dirty="0"/>
          </a:p>
          <a:p>
            <a:pPr algn="just"/>
            <a:r>
              <a:rPr lang="en-US" altLang="en-US" sz="3000" dirty="0"/>
              <a:t>Obligation does not extend to </a:t>
            </a:r>
            <a:r>
              <a:rPr lang="en-US" altLang="en-US" sz="3000" dirty="0" err="1"/>
              <a:t>criminalising</a:t>
            </a:r>
            <a:r>
              <a:rPr lang="en-US" altLang="en-US" sz="3000" dirty="0"/>
              <a:t> of moral rights, such as in:</a:t>
            </a:r>
          </a:p>
          <a:p>
            <a:pPr lvl="1" algn="just"/>
            <a:r>
              <a:rPr lang="en-US" altLang="en-US" sz="2600" dirty="0"/>
              <a:t>Article 6bis of Bern Convention</a:t>
            </a:r>
          </a:p>
          <a:p>
            <a:pPr lvl="1" algn="just"/>
            <a:r>
              <a:rPr lang="en-US" altLang="en-US" sz="2600" dirty="0"/>
              <a:t>Article 5 of WIPO Treaty</a:t>
            </a:r>
          </a:p>
          <a:p>
            <a:pPr algn="just"/>
            <a:endParaRPr lang="en-US" altLang="en-US" sz="2000" dirty="0"/>
          </a:p>
          <a:p>
            <a:pPr algn="just"/>
            <a:r>
              <a:rPr lang="en-US" altLang="en-US" sz="3000" dirty="0"/>
              <a:t>Copyright offences must be committed </a:t>
            </a:r>
            <a:r>
              <a:rPr lang="en-US" altLang="en-US" sz="3000" dirty="0" err="1"/>
              <a:t>wilfully</a:t>
            </a:r>
            <a:r>
              <a:rPr lang="en-US" altLang="en-US" sz="3000" dirty="0"/>
              <a:t>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a:extLst>
              <a:ext uri="{FF2B5EF4-FFF2-40B4-BE49-F238E27FC236}">
                <a16:creationId xmlns:a16="http://schemas.microsoft.com/office/drawing/2014/main" id="{DA394FD4-B3BD-46FE-A5B8-8F7BBD576690}"/>
              </a:ext>
            </a:extLst>
          </p:cNvPr>
          <p:cNvSpPr>
            <a:spLocks noGrp="1"/>
          </p:cNvSpPr>
          <p:nvPr>
            <p:ph idx="1"/>
          </p:nvPr>
        </p:nvSpPr>
        <p:spPr>
          <a:xfrm>
            <a:off x="457200" y="1295401"/>
            <a:ext cx="8229600" cy="5195888"/>
          </a:xfrm>
        </p:spPr>
        <p:txBody>
          <a:bodyPr/>
          <a:lstStyle/>
          <a:p>
            <a:pPr marL="457200" indent="-457200" algn="just" eaLnBrk="1" hangingPunct="1">
              <a:lnSpc>
                <a:spcPct val="90000"/>
              </a:lnSpc>
              <a:buFont typeface="Calibri" panose="020F0502020204030204" pitchFamily="34" charset="0"/>
              <a:buAutoNum type="arabicPeriod"/>
            </a:pPr>
            <a:r>
              <a:rPr lang="en-GB" altLang="en-US" sz="2400" dirty="0">
                <a:latin typeface="Georgia" panose="02040502050405020303" pitchFamily="18" charset="0"/>
              </a:rPr>
              <a:t>Each Party shall adopt such legislative and other measures as may be necessary to establish as criminal offences under its domestic law the infringement of copyright, as defined under the law of that Party pursuant to the obligations it has undertaken under the Paris Act of 24 July 1971 of the Bern Convention for the Protection of Literary and Artistic Works, the Agreement on Trade-Related Aspects of Intellectual Property Rights and the WIPO Copyright Treaty, with the exception of any moral rights conferred by such Conventions, where such acts are committed wilfully, on a </a:t>
            </a:r>
            <a:r>
              <a:rPr lang="en-GB" altLang="en-US" b="1" dirty="0">
                <a:solidFill>
                  <a:srgbClr val="FF0000"/>
                </a:solidFill>
                <a:latin typeface="Georgia" panose="02040502050405020303" pitchFamily="18" charset="0"/>
              </a:rPr>
              <a:t>commercial scale</a:t>
            </a:r>
            <a:r>
              <a:rPr lang="en-GB" altLang="en-US" dirty="0">
                <a:latin typeface="Georgia" panose="02040502050405020303" pitchFamily="18" charset="0"/>
              </a:rPr>
              <a:t> </a:t>
            </a:r>
            <a:r>
              <a:rPr lang="en-GB" altLang="en-US" sz="2400" dirty="0">
                <a:latin typeface="Georgia" panose="02040502050405020303" pitchFamily="18" charset="0"/>
              </a:rPr>
              <a:t>and by means of a computer system.</a:t>
            </a:r>
          </a:p>
        </p:txBody>
      </p:sp>
      <p:sp>
        <p:nvSpPr>
          <p:cNvPr id="21" name="Rectangle 2">
            <a:extLst>
              <a:ext uri="{FF2B5EF4-FFF2-40B4-BE49-F238E27FC236}">
                <a16:creationId xmlns:a16="http://schemas.microsoft.com/office/drawing/2014/main" id="{6E440B50-7DF5-4941-8555-E71A7FE2A80B}"/>
              </a:ext>
            </a:extLst>
          </p:cNvPr>
          <p:cNvSpPr txBox="1">
            <a:spLocks/>
          </p:cNvSpPr>
          <p:nvPr/>
        </p:nvSpPr>
        <p:spPr>
          <a:xfrm>
            <a:off x="1084263" y="0"/>
            <a:ext cx="7886700" cy="1009652"/>
          </a:xfrm>
          <a:prstGeom prst="rect">
            <a:avLst/>
          </a:prstGeom>
          <a:ln/>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r"/>
            <a:r>
              <a:rPr lang="en-GB" altLang="en-US" sz="2400">
                <a:solidFill>
                  <a:srgbClr val="FFFFFF"/>
                </a:solidFill>
                <a:latin typeface="Helvetica" panose="020B0604020202020204" pitchFamily="34" charset="0"/>
              </a:rPr>
              <a:t>Article 10 – Offences Related to Infringements of Copyright and Related Rights </a:t>
            </a:r>
            <a:endParaRPr lang="en-GB" altLang="en-US" sz="2400" dirty="0">
              <a:solidFill>
                <a:srgbClr val="FFFFFF"/>
              </a:solidFill>
              <a:latin typeface="Helvetica" panose="020B0604020202020204"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11632BB4-F865-41CB-8023-6D3F953BED4E}"/>
              </a:ext>
            </a:extLst>
          </p:cNvPr>
          <p:cNvSpPr>
            <a:spLocks noGrp="1"/>
          </p:cNvSpPr>
          <p:nvPr>
            <p:ph type="title"/>
          </p:nvPr>
        </p:nvSpPr>
        <p:spPr>
          <a:xfrm>
            <a:off x="1084263" y="-111127"/>
            <a:ext cx="7886700" cy="1009652"/>
          </a:xfrm>
          <a:ln/>
        </p:spPr>
        <p:txBody>
          <a:bodyPr lIns="91440" tIns="45720" rIns="91440" bIns="45720" anchor="ctr">
            <a:normAutofit/>
          </a:bodyPr>
          <a:lstStyle/>
          <a:p>
            <a:pPr algn="r"/>
            <a:r>
              <a:rPr lang="en-US" altLang="en-US">
                <a:solidFill>
                  <a:srgbClr val="FFFFFF"/>
                </a:solidFill>
                <a:latin typeface="Helvetica" panose="020B0604020202020204" pitchFamily="34" charset="0"/>
              </a:rPr>
              <a:t>Commercial scale</a:t>
            </a:r>
          </a:p>
        </p:txBody>
      </p:sp>
      <p:sp>
        <p:nvSpPr>
          <p:cNvPr id="115715" name="Content Placeholder 2">
            <a:extLst>
              <a:ext uri="{FF2B5EF4-FFF2-40B4-BE49-F238E27FC236}">
                <a16:creationId xmlns:a16="http://schemas.microsoft.com/office/drawing/2014/main" id="{01601B73-063E-43BB-A4AC-38D84B4322BE}"/>
              </a:ext>
            </a:extLst>
          </p:cNvPr>
          <p:cNvSpPr>
            <a:spLocks noGrp="1"/>
          </p:cNvSpPr>
          <p:nvPr>
            <p:ph idx="1"/>
          </p:nvPr>
        </p:nvSpPr>
        <p:spPr>
          <a:xfrm>
            <a:off x="279400" y="1776413"/>
            <a:ext cx="8547100" cy="4525962"/>
          </a:xfrm>
        </p:spPr>
        <p:txBody>
          <a:bodyPr/>
          <a:lstStyle/>
          <a:p>
            <a:pPr algn="just"/>
            <a:r>
              <a:rPr lang="en-US" altLang="en-US" sz="3000" dirty="0"/>
              <a:t>In line with Article 61 of TRIPS Agreement</a:t>
            </a:r>
          </a:p>
          <a:p>
            <a:pPr algn="just"/>
            <a:endParaRPr lang="en-US" altLang="en-US" sz="3000" dirty="0"/>
          </a:p>
          <a:p>
            <a:pPr algn="just"/>
            <a:r>
              <a:rPr lang="en-US" altLang="en-US" sz="3000" dirty="0"/>
              <a:t>Deals with piracy on a commercial scale</a:t>
            </a:r>
          </a:p>
          <a:p>
            <a:pPr algn="just"/>
            <a:endParaRPr lang="en-US" altLang="en-US" sz="3000" dirty="0"/>
          </a:p>
          <a:p>
            <a:pPr algn="just"/>
            <a:r>
              <a:rPr lang="en-US" altLang="en-US" sz="3000" dirty="0"/>
              <a:t>Parties may go beyond threshold of piracy on a commercial scale and </a:t>
            </a:r>
            <a:r>
              <a:rPr lang="en-US" altLang="en-US" sz="3000" dirty="0" err="1"/>
              <a:t>criminalise</a:t>
            </a:r>
            <a:r>
              <a:rPr lang="en-US" altLang="en-US" sz="3000" dirty="0"/>
              <a:t> other instances of copyright infringement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a:extLst>
              <a:ext uri="{FF2B5EF4-FFF2-40B4-BE49-F238E27FC236}">
                <a16:creationId xmlns:a16="http://schemas.microsoft.com/office/drawing/2014/main" id="{9F20D139-6BEC-48DE-86D1-34D6A8BB48F1}"/>
              </a:ext>
            </a:extLst>
          </p:cNvPr>
          <p:cNvSpPr>
            <a:spLocks noGrp="1"/>
          </p:cNvSpPr>
          <p:nvPr>
            <p:ph idx="1"/>
          </p:nvPr>
        </p:nvSpPr>
        <p:spPr>
          <a:xfrm>
            <a:off x="457200" y="1190625"/>
            <a:ext cx="8229600" cy="4927600"/>
          </a:xfrm>
        </p:spPr>
        <p:txBody>
          <a:bodyPr>
            <a:normAutofit fontScale="92500" lnSpcReduction="10000"/>
          </a:bodyPr>
          <a:lstStyle/>
          <a:p>
            <a:pPr marL="0" indent="0" algn="ctr" eaLnBrk="1" hangingPunct="1">
              <a:buFont typeface="Arial" panose="020B0604020202020204" pitchFamily="34" charset="0"/>
              <a:buNone/>
              <a:defRPr/>
            </a:pPr>
            <a:r>
              <a:rPr lang="en-GB" sz="4000" b="1" dirty="0">
                <a:solidFill>
                  <a:srgbClr val="005E8E"/>
                </a:solidFill>
                <a:latin typeface="Georgia" panose="02040502050405020303" pitchFamily="18" charset="0"/>
                <a:ea typeface="+mn-ea"/>
                <a:cs typeface="+mn-cs"/>
              </a:rPr>
              <a:t>Ancillary liability and sanctions </a:t>
            </a:r>
          </a:p>
          <a:p>
            <a:pPr eaLnBrk="1" hangingPunct="1">
              <a:buFont typeface="Arial" charset="0"/>
              <a:buChar char="•"/>
              <a:defRPr/>
            </a:pPr>
            <a:r>
              <a:rPr lang="en-GB" sz="2800" b="1" dirty="0">
                <a:latin typeface="Georgia" panose="02040502050405020303" pitchFamily="18" charset="0"/>
                <a:ea typeface="+mn-ea"/>
                <a:cs typeface="+mn-cs"/>
              </a:rPr>
              <a:t>Punishment of aiding and abetting</a:t>
            </a:r>
          </a:p>
          <a:p>
            <a:pPr lvl="1" eaLnBrk="1" hangingPunct="1">
              <a:buFont typeface="Arial" charset="0"/>
              <a:buChar char="–"/>
              <a:defRPr/>
            </a:pPr>
            <a:r>
              <a:rPr lang="en-GB" sz="2400" dirty="0">
                <a:latin typeface="Georgia" panose="02040502050405020303" pitchFamily="18" charset="0"/>
                <a:ea typeface="+mn-ea"/>
                <a:cs typeface="+mn-cs"/>
              </a:rPr>
              <a:t>Article 11 </a:t>
            </a:r>
          </a:p>
          <a:p>
            <a:pPr lvl="2" eaLnBrk="1" hangingPunct="1">
              <a:buFont typeface="Arial" charset="0"/>
              <a:buChar char="•"/>
              <a:defRPr/>
            </a:pPr>
            <a:r>
              <a:rPr lang="en-GB" sz="2000" dirty="0">
                <a:latin typeface="Georgia" panose="02040502050405020303" pitchFamily="18" charset="0"/>
                <a:ea typeface="+mn-ea"/>
                <a:cs typeface="+mn-cs"/>
              </a:rPr>
              <a:t>acts of aiding and abetting that all the Parties of the Convention must consider in the domestic law</a:t>
            </a:r>
          </a:p>
          <a:p>
            <a:pPr lvl="2" eaLnBrk="1" hangingPunct="1">
              <a:buFont typeface="Arial" charset="0"/>
              <a:buChar char="•"/>
              <a:defRPr/>
            </a:pPr>
            <a:r>
              <a:rPr lang="en-GB" sz="2000" dirty="0">
                <a:latin typeface="Georgia" panose="02040502050405020303" pitchFamily="18" charset="0"/>
                <a:ea typeface="+mn-ea"/>
                <a:cs typeface="+mn-cs"/>
              </a:rPr>
              <a:t>most of the national legislations already consider this point of view</a:t>
            </a:r>
          </a:p>
          <a:p>
            <a:pPr lvl="2" eaLnBrk="1" hangingPunct="1">
              <a:buFont typeface="Arial" charset="0"/>
              <a:buChar char="•"/>
              <a:defRPr/>
            </a:pPr>
            <a:endParaRPr lang="en-GB" sz="2000" dirty="0">
              <a:latin typeface="Georgia" panose="02040502050405020303" pitchFamily="18" charset="0"/>
              <a:ea typeface="+mn-ea"/>
              <a:cs typeface="+mn-cs"/>
            </a:endParaRPr>
          </a:p>
          <a:p>
            <a:pPr eaLnBrk="1" hangingPunct="1">
              <a:buFont typeface="Arial" charset="0"/>
              <a:buChar char="•"/>
              <a:defRPr/>
            </a:pPr>
            <a:r>
              <a:rPr lang="en-GB" sz="2800" b="1" dirty="0">
                <a:latin typeface="Georgia" panose="02040502050405020303" pitchFamily="18" charset="0"/>
                <a:ea typeface="+mn-ea"/>
                <a:cs typeface="+mn-cs"/>
              </a:rPr>
              <a:t>Criminal responsibility of legal entities</a:t>
            </a:r>
          </a:p>
          <a:p>
            <a:pPr lvl="1" eaLnBrk="1" hangingPunct="1">
              <a:buFont typeface="Arial" charset="0"/>
              <a:buChar char="–"/>
              <a:defRPr/>
            </a:pPr>
            <a:r>
              <a:rPr lang="en-GB" sz="2400" dirty="0">
                <a:latin typeface="Georgia" panose="02040502050405020303" pitchFamily="18" charset="0"/>
                <a:ea typeface="+mn-ea"/>
                <a:cs typeface="+mn-cs"/>
              </a:rPr>
              <a:t>Article 12 </a:t>
            </a:r>
          </a:p>
          <a:p>
            <a:pPr lvl="2" eaLnBrk="1" hangingPunct="1">
              <a:buFont typeface="Arial" charset="0"/>
              <a:buChar char="•"/>
              <a:defRPr/>
            </a:pPr>
            <a:r>
              <a:rPr lang="en-GB" sz="2000" dirty="0">
                <a:latin typeface="Georgia" panose="02040502050405020303" pitchFamily="18" charset="0"/>
                <a:ea typeface="+mn-ea"/>
                <a:cs typeface="+mn-cs"/>
              </a:rPr>
              <a:t>requires from all the Parties the criminalisation of acts of legal entities</a:t>
            </a:r>
          </a:p>
          <a:p>
            <a:pPr lvl="2" eaLnBrk="1" hangingPunct="1">
              <a:defRPr/>
            </a:pPr>
            <a:r>
              <a:rPr lang="en-GB" sz="2000" dirty="0">
                <a:latin typeface="Georgia" panose="02040502050405020303" pitchFamily="18" charset="0"/>
                <a:ea typeface="+mn-ea"/>
                <a:cs typeface="+mn-cs"/>
              </a:rPr>
              <a:t>within European Union, criminalisation of acts of legal entities is also an important issue</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a:extLst>
              <a:ext uri="{FF2B5EF4-FFF2-40B4-BE49-F238E27FC236}">
                <a16:creationId xmlns:a16="http://schemas.microsoft.com/office/drawing/2014/main" id="{CFFF5FCF-71B2-43B1-A439-6321712C001E}"/>
              </a:ext>
            </a:extLst>
          </p:cNvPr>
          <p:cNvSpPr>
            <a:spLocks noGrp="1"/>
          </p:cNvSpPr>
          <p:nvPr>
            <p:ph idx="1"/>
          </p:nvPr>
        </p:nvSpPr>
        <p:spPr>
          <a:xfrm>
            <a:off x="457200" y="1262063"/>
            <a:ext cx="8229600" cy="4525962"/>
          </a:xfrm>
        </p:spPr>
        <p:txBody>
          <a:bodyPr/>
          <a:lstStyle/>
          <a:p>
            <a:pPr eaLnBrk="1" hangingPunct="1">
              <a:lnSpc>
                <a:spcPct val="90000"/>
              </a:lnSpc>
              <a:buFont typeface="Arial" charset="0"/>
              <a:buChar char="•"/>
              <a:defRPr/>
            </a:pPr>
            <a:r>
              <a:rPr lang="en-GB" b="1" dirty="0">
                <a:latin typeface="Georgia" panose="02040502050405020303" pitchFamily="18" charset="0"/>
                <a:ea typeface="+mn-ea"/>
                <a:cs typeface="+mn-cs"/>
              </a:rPr>
              <a:t>Criminal responsibility of companies and other legal entities</a:t>
            </a:r>
          </a:p>
          <a:p>
            <a:pPr eaLnBrk="1" hangingPunct="1">
              <a:lnSpc>
                <a:spcPct val="90000"/>
              </a:lnSpc>
              <a:buFont typeface="Arial" charset="0"/>
              <a:buChar char="•"/>
              <a:defRPr/>
            </a:pPr>
            <a:endParaRPr lang="en-GB" dirty="0">
              <a:latin typeface="Georgia" panose="02040502050405020303" pitchFamily="18" charset="0"/>
              <a:ea typeface="+mn-ea"/>
              <a:cs typeface="+mn-cs"/>
            </a:endParaRPr>
          </a:p>
          <a:p>
            <a:pPr lvl="1" eaLnBrk="1" hangingPunct="1">
              <a:lnSpc>
                <a:spcPct val="90000"/>
              </a:lnSpc>
              <a:buFont typeface="Arial" charset="0"/>
              <a:buChar char="–"/>
              <a:defRPr/>
            </a:pPr>
            <a:r>
              <a:rPr lang="en-GB" dirty="0">
                <a:latin typeface="Georgia" panose="02040502050405020303" pitchFamily="18" charset="0"/>
                <a:ea typeface="+mn-ea"/>
                <a:cs typeface="+mn-cs"/>
              </a:rPr>
              <a:t>by criminal acts of its representative bodies</a:t>
            </a:r>
          </a:p>
          <a:p>
            <a:pPr lvl="1" eaLnBrk="1" hangingPunct="1">
              <a:lnSpc>
                <a:spcPct val="90000"/>
              </a:lnSpc>
              <a:buFont typeface="Arial" charset="0"/>
              <a:buChar char="–"/>
              <a:defRPr/>
            </a:pPr>
            <a:r>
              <a:rPr lang="en-GB" dirty="0">
                <a:latin typeface="Georgia" panose="02040502050405020303" pitchFamily="18" charset="0"/>
                <a:ea typeface="+mn-ea"/>
                <a:cs typeface="+mn-cs"/>
              </a:rPr>
              <a:t>acting on its representation and interest</a:t>
            </a:r>
          </a:p>
          <a:p>
            <a:pPr lvl="1" eaLnBrk="1" hangingPunct="1">
              <a:lnSpc>
                <a:spcPct val="90000"/>
              </a:lnSpc>
              <a:buFont typeface="Arial" charset="0"/>
              <a:buChar char="–"/>
              <a:defRPr/>
            </a:pPr>
            <a:r>
              <a:rPr lang="en-GB" dirty="0">
                <a:latin typeface="Georgia" panose="02040502050405020303" pitchFamily="18" charset="0"/>
                <a:ea typeface="+mn-ea"/>
                <a:cs typeface="+mn-cs"/>
              </a:rPr>
              <a:t>in addition, responsibility of legal entities occurs also in case of</a:t>
            </a:r>
          </a:p>
          <a:p>
            <a:pPr lvl="2" eaLnBrk="1" hangingPunct="1">
              <a:lnSpc>
                <a:spcPct val="90000"/>
              </a:lnSpc>
              <a:buFont typeface="Arial" charset="0"/>
              <a:buChar char="•"/>
              <a:defRPr/>
            </a:pPr>
            <a:r>
              <a:rPr lang="en-GB" dirty="0">
                <a:latin typeface="Georgia" panose="02040502050405020303" pitchFamily="18" charset="0"/>
                <a:ea typeface="+mn-ea"/>
                <a:cs typeface="+mn-cs"/>
              </a:rPr>
              <a:t>lack of supervision or control of a legal representative of the company or other legal entity over someone under its supervision </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Questions outline">
            <a:extLst>
              <a:ext uri="{FF2B5EF4-FFF2-40B4-BE49-F238E27FC236}">
                <a16:creationId xmlns:a16="http://schemas.microsoft.com/office/drawing/2014/main" id="{84A9D1CC-47D1-46F3-834E-89E286025D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7" name="Title 50">
            <a:extLst>
              <a:ext uri="{FF2B5EF4-FFF2-40B4-BE49-F238E27FC236}">
                <a16:creationId xmlns:a16="http://schemas.microsoft.com/office/drawing/2014/main" id="{B26A68E2-9421-4AE2-A501-54DE82E0BC5F}"/>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D6FCB34-C2ED-4478-A8D7-EFC2366996F9}"/>
              </a:ext>
            </a:extLst>
          </p:cNvPr>
          <p:cNvSpPr>
            <a:spLocks noGrp="1"/>
          </p:cNvSpPr>
          <p:nvPr>
            <p:ph type="ctrTitle"/>
          </p:nvPr>
        </p:nvSpPr>
        <p:spPr>
          <a:xfrm>
            <a:off x="685800" y="1122363"/>
            <a:ext cx="7772400" cy="3735387"/>
          </a:xfrm>
        </p:spPr>
        <p:txBody>
          <a:bodyPr/>
          <a:lstStyle/>
          <a:p>
            <a:r>
              <a:rPr lang="en-US" dirty="0"/>
              <a:t>Part Two</a:t>
            </a:r>
            <a:br>
              <a:rPr lang="en-US" dirty="0"/>
            </a:br>
            <a:br>
              <a:rPr lang="en-US" dirty="0"/>
            </a:br>
            <a:r>
              <a:rPr lang="en-US" dirty="0"/>
              <a:t> Case Studies</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A7907C1-DFAC-4EC6-AD9A-AF6B972AF35F}"/>
              </a:ext>
            </a:extLst>
          </p:cNvPr>
          <p:cNvSpPr>
            <a:spLocks noGrp="1"/>
          </p:cNvSpPr>
          <p:nvPr>
            <p:ph type="title"/>
          </p:nvPr>
        </p:nvSpPr>
        <p:spPr>
          <a:xfrm>
            <a:off x="1062038" y="23815"/>
            <a:ext cx="7886700" cy="909636"/>
          </a:xfrm>
          <a:ln/>
        </p:spPr>
        <p:txBody>
          <a:bodyPr lIns="91440" tIns="45720" rIns="91440" bIns="45720" anchor="ctr">
            <a:normAutofit/>
          </a:bodyPr>
          <a:lstStyle/>
          <a:p>
            <a:pPr algn="r" eaLnBrk="1" hangingPunct="1"/>
            <a:r>
              <a:rPr lang="en-US" altLang="en-US" dirty="0">
                <a:solidFill>
                  <a:srgbClr val="FFFFFF"/>
                </a:solidFill>
                <a:latin typeface="Helvetica" panose="020B0604020202020204" pitchFamily="34" charset="0"/>
              </a:rPr>
              <a:t>Case study #</a:t>
            </a:r>
            <a:r>
              <a:rPr lang="hr-HR" altLang="en-US" dirty="0">
                <a:solidFill>
                  <a:srgbClr val="FFFFFF"/>
                </a:solidFill>
                <a:latin typeface="Helvetica" panose="020B0604020202020204" pitchFamily="34" charset="0"/>
              </a:rPr>
              <a:t>1 </a:t>
            </a:r>
            <a:endParaRPr lang="en-US" altLang="en-US" dirty="0">
              <a:solidFill>
                <a:srgbClr val="FFFFFF"/>
              </a:solidFill>
              <a:latin typeface="Helvetica" panose="020B0604020202020204" pitchFamily="34" charset="0"/>
            </a:endParaRPr>
          </a:p>
        </p:txBody>
      </p:sp>
      <p:sp>
        <p:nvSpPr>
          <p:cNvPr id="120835" name="Content Placeholder 2">
            <a:extLst>
              <a:ext uri="{FF2B5EF4-FFF2-40B4-BE49-F238E27FC236}">
                <a16:creationId xmlns:a16="http://schemas.microsoft.com/office/drawing/2014/main" id="{266D1A94-D346-4464-BFE7-875880FEF938}"/>
              </a:ext>
            </a:extLst>
          </p:cNvPr>
          <p:cNvSpPr>
            <a:spLocks noGrp="1"/>
          </p:cNvSpPr>
          <p:nvPr>
            <p:ph type="body" idx="1"/>
          </p:nvPr>
        </p:nvSpPr>
        <p:spPr>
          <a:xfrm>
            <a:off x="408348" y="4762500"/>
            <a:ext cx="8102240" cy="1327152"/>
          </a:xfrm>
        </p:spPr>
        <p:txBody>
          <a:bodyPr>
            <a:normAutofit/>
          </a:bodyPr>
          <a:lstStyle/>
          <a:p>
            <a:pPr marL="3175" indent="-3175" algn="ctr" eaLnBrk="1" hangingPunct="1">
              <a:buFont typeface="Arial" panose="020B0604020202020204" pitchFamily="34" charset="0"/>
              <a:buNone/>
            </a:pPr>
            <a:r>
              <a:rPr lang="en-US" altLang="en-US" sz="2400" i="1" dirty="0">
                <a:latin typeface="Georgia" panose="02040502050405020303" pitchFamily="18" charset="0"/>
              </a:rPr>
              <a:t>Is this case criminal offence in your country and if yes – which one</a:t>
            </a:r>
            <a:r>
              <a:rPr lang="hr-HR" altLang="en-US" sz="2400" i="1" dirty="0">
                <a:latin typeface="Georgia" panose="02040502050405020303" pitchFamily="18" charset="0"/>
              </a:rPr>
              <a:t>; w</a:t>
            </a:r>
            <a:r>
              <a:rPr lang="en-US" altLang="en-US" sz="2400" i="1" dirty="0">
                <a:latin typeface="Georgia" panose="02040502050405020303" pitchFamily="18" charset="0"/>
              </a:rPr>
              <a:t>hat are the constitutive elements of that offence</a:t>
            </a:r>
            <a:r>
              <a:rPr lang="hr-HR" altLang="en-US" sz="2400" i="1" dirty="0">
                <a:latin typeface="Georgia" panose="02040502050405020303" pitchFamily="18" charset="0"/>
              </a:rPr>
              <a:t>?</a:t>
            </a:r>
            <a:endParaRPr lang="en-US" altLang="en-US" sz="2400" b="1" i="1" dirty="0">
              <a:latin typeface="Georgia" panose="02040502050405020303" pitchFamily="18" charset="0"/>
            </a:endParaRPr>
          </a:p>
          <a:p>
            <a:pPr marL="3175" indent="-3175" eaLnBrk="1" hangingPunct="1">
              <a:buFont typeface="Arial" panose="020B0604020202020204" pitchFamily="34" charset="0"/>
              <a:buNone/>
            </a:pPr>
            <a:endParaRPr lang="en-US" altLang="en-US" sz="2400" dirty="0">
              <a:latin typeface="Georgia" panose="02040502050405020303" pitchFamily="18" charset="0"/>
            </a:endParaRPr>
          </a:p>
          <a:p>
            <a:pPr lvl="2" eaLnBrk="1" hangingPunct="1"/>
            <a:endParaRPr lang="en-US" altLang="en-US" sz="2000" dirty="0">
              <a:latin typeface="Georgia" panose="02040502050405020303" pitchFamily="18" charset="0"/>
            </a:endParaRPr>
          </a:p>
          <a:p>
            <a:pPr lvl="2" eaLnBrk="1" hangingPunct="1"/>
            <a:endParaRPr lang="en-US" altLang="en-US" sz="2000" dirty="0"/>
          </a:p>
        </p:txBody>
      </p:sp>
      <p:sp>
        <p:nvSpPr>
          <p:cNvPr id="21" name="TextBox 20">
            <a:extLst>
              <a:ext uri="{FF2B5EF4-FFF2-40B4-BE49-F238E27FC236}">
                <a16:creationId xmlns:a16="http://schemas.microsoft.com/office/drawing/2014/main" id="{8F8327A5-87F0-4AAE-9DEF-7762CDDE1176}"/>
              </a:ext>
            </a:extLst>
          </p:cNvPr>
          <p:cNvSpPr txBox="1"/>
          <p:nvPr/>
        </p:nvSpPr>
        <p:spPr>
          <a:xfrm>
            <a:off x="408348" y="1208138"/>
            <a:ext cx="8102240" cy="3447098"/>
          </a:xfrm>
          <a:prstGeom prst="rect">
            <a:avLst/>
          </a:prstGeom>
          <a:noFill/>
        </p:spPr>
        <p:txBody>
          <a:bodyPr wrap="square" rtlCol="0">
            <a:spAutoFit/>
          </a:bodyPr>
          <a:lstStyle/>
          <a:p>
            <a:pPr marL="3175" indent="-3175">
              <a:buFont typeface="Arial" panose="020B0604020202020204" pitchFamily="34" charset="0"/>
              <a:buNone/>
            </a:pPr>
            <a:r>
              <a:rPr lang="en-GB" altLang="en-US" sz="2000" b="1" dirty="0">
                <a:latin typeface="Georgia" panose="02040502050405020303" pitchFamily="18" charset="0"/>
              </a:rPr>
              <a:t>Facts / scenario</a:t>
            </a:r>
          </a:p>
          <a:p>
            <a:pPr marL="3175" indent="-3175" algn="just" eaLnBrk="1" hangingPunct="1">
              <a:buFont typeface="Arial" panose="020B0604020202020204" pitchFamily="34" charset="0"/>
              <a:buNone/>
            </a:pPr>
            <a:r>
              <a:rPr lang="en-US" altLang="en-US" sz="1800" dirty="0">
                <a:latin typeface="Georgia" panose="02040502050405020303" pitchFamily="18" charset="0"/>
              </a:rPr>
              <a:t>Camille is student at</a:t>
            </a:r>
            <a:r>
              <a:rPr lang="hr-HR" altLang="en-US" sz="1800" dirty="0">
                <a:latin typeface="Georgia" panose="02040502050405020303" pitchFamily="18" charset="0"/>
              </a:rPr>
              <a:t> </a:t>
            </a:r>
            <a:r>
              <a:rPr lang="fr-FR" altLang="en-US" sz="1800" dirty="0">
                <a:latin typeface="Georgia" panose="02040502050405020303" pitchFamily="18" charset="0"/>
              </a:rPr>
              <a:t>a</a:t>
            </a:r>
            <a:r>
              <a:rPr lang="hr-HR" altLang="en-US" sz="1800" dirty="0">
                <a:latin typeface="Georgia" panose="02040502050405020303" pitchFamily="18" charset="0"/>
              </a:rPr>
              <a:t> </a:t>
            </a:r>
            <a:r>
              <a:rPr lang="en-US" altLang="en-US" sz="1800" dirty="0">
                <a:latin typeface="Georgia" panose="02040502050405020303" pitchFamily="18" charset="0"/>
              </a:rPr>
              <a:t>European Faculty of Electrical Engineering and Computer Science decided to write a paper on the topic of security of computer systems and networks. She hacked into the computer systems of several governments in Africa. Whenever she found a hole in IT system she left a message to the administrator: I am Camille, student at the </a:t>
            </a:r>
            <a:r>
              <a:rPr lang="en-US" altLang="en-US" sz="1800" dirty="0" err="1">
                <a:latin typeface="Georgia" panose="02040502050405020303" pitchFamily="18" charset="0"/>
              </a:rPr>
              <a:t>yy</a:t>
            </a:r>
            <a:r>
              <a:rPr lang="en-US" altLang="en-US" sz="1800" dirty="0">
                <a:latin typeface="Georgia" panose="02040502050405020303" pitchFamily="18" charset="0"/>
              </a:rPr>
              <a:t> Faculty and I am writing a thesis on the security of computer systems and networks and for the purposes of this paper I reveal the weaknesses of computer systems and networks, here you have a security hole, nice greetings. The latest IT system that she hacked was the information system of the Ministry of Internal Affairs of her country.</a:t>
            </a:r>
            <a:endParaRPr lang="hr-HR" altLang="en-US" sz="1800" dirty="0">
              <a:latin typeface="Georgia" panose="02040502050405020303" pitchFamily="18" charset="0"/>
            </a:endParaRPr>
          </a:p>
          <a:p>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A7907C1-DFAC-4EC6-AD9A-AF6B972AF35F}"/>
              </a:ext>
            </a:extLst>
          </p:cNvPr>
          <p:cNvSpPr>
            <a:spLocks noGrp="1"/>
          </p:cNvSpPr>
          <p:nvPr>
            <p:ph type="title"/>
          </p:nvPr>
        </p:nvSpPr>
        <p:spPr>
          <a:xfrm>
            <a:off x="1062038" y="23815"/>
            <a:ext cx="7886700" cy="909636"/>
          </a:xfrm>
          <a:ln/>
        </p:spPr>
        <p:txBody>
          <a:bodyPr lIns="91440" tIns="45720" rIns="91440" bIns="45720" anchor="ctr">
            <a:normAutofit/>
          </a:bodyPr>
          <a:lstStyle/>
          <a:p>
            <a:pPr algn="r" eaLnBrk="1" hangingPunct="1"/>
            <a:r>
              <a:rPr lang="en-US" altLang="en-US" dirty="0">
                <a:solidFill>
                  <a:srgbClr val="FFFFFF"/>
                </a:solidFill>
                <a:latin typeface="Helvetica" panose="020B0604020202020204" pitchFamily="34" charset="0"/>
              </a:rPr>
              <a:t>Case study #2</a:t>
            </a:r>
            <a:r>
              <a:rPr lang="hr-HR" altLang="en-US" dirty="0">
                <a:solidFill>
                  <a:srgbClr val="FFFFFF"/>
                </a:solidFill>
                <a:latin typeface="Helvetica" panose="020B0604020202020204" pitchFamily="34" charset="0"/>
              </a:rPr>
              <a:t> </a:t>
            </a:r>
            <a:endParaRPr lang="en-US" altLang="en-US" dirty="0">
              <a:solidFill>
                <a:srgbClr val="FFFFFF"/>
              </a:solidFill>
              <a:latin typeface="Helvetica" panose="020B0604020202020204" pitchFamily="34" charset="0"/>
            </a:endParaRPr>
          </a:p>
        </p:txBody>
      </p:sp>
      <p:sp>
        <p:nvSpPr>
          <p:cNvPr id="120835" name="Content Placeholder 2">
            <a:extLst>
              <a:ext uri="{FF2B5EF4-FFF2-40B4-BE49-F238E27FC236}">
                <a16:creationId xmlns:a16="http://schemas.microsoft.com/office/drawing/2014/main" id="{266D1A94-D346-4464-BFE7-875880FEF938}"/>
              </a:ext>
            </a:extLst>
          </p:cNvPr>
          <p:cNvSpPr>
            <a:spLocks noGrp="1"/>
          </p:cNvSpPr>
          <p:nvPr>
            <p:ph type="body" idx="1"/>
          </p:nvPr>
        </p:nvSpPr>
        <p:spPr>
          <a:xfrm>
            <a:off x="408348" y="3248988"/>
            <a:ext cx="8102240" cy="1327152"/>
          </a:xfrm>
        </p:spPr>
        <p:txBody>
          <a:bodyPr>
            <a:normAutofit/>
          </a:bodyPr>
          <a:lstStyle/>
          <a:p>
            <a:pPr marL="0" indent="0" algn="ctr" eaLnBrk="1" hangingPunct="1">
              <a:buFont typeface="Arial" panose="020B0604020202020204" pitchFamily="34" charset="0"/>
              <a:buNone/>
            </a:pPr>
            <a:r>
              <a:rPr lang="en-US" altLang="en-US" sz="2400" i="1" dirty="0">
                <a:latin typeface="Georgia" panose="02040502050405020303" pitchFamily="18" charset="0"/>
              </a:rPr>
              <a:t>According to the national law of your country </a:t>
            </a:r>
            <a:r>
              <a:rPr lang="hr-HR" altLang="en-US" sz="2400" i="1" dirty="0">
                <a:latin typeface="Georgia" panose="02040502050405020303" pitchFamily="18" charset="0"/>
              </a:rPr>
              <a:t>- </a:t>
            </a:r>
            <a:r>
              <a:rPr lang="en-US" altLang="en-US" sz="2400" i="1" dirty="0">
                <a:latin typeface="Georgia" panose="02040502050405020303" pitchFamily="18" charset="0"/>
              </a:rPr>
              <a:t>Which offence</a:t>
            </a:r>
            <a:r>
              <a:rPr lang="hr-HR" altLang="en-US" sz="2400" i="1" dirty="0">
                <a:latin typeface="Georgia" panose="02040502050405020303" pitchFamily="18" charset="0"/>
              </a:rPr>
              <a:t>s </a:t>
            </a:r>
            <a:r>
              <a:rPr lang="fr-FR" altLang="en-US" sz="2400" i="1" dirty="0">
                <a:latin typeface="Georgia" panose="02040502050405020303" pitchFamily="18" charset="0"/>
              </a:rPr>
              <a:t>must </a:t>
            </a:r>
            <a:r>
              <a:rPr lang="fr-FR" altLang="en-US" sz="2400" i="1" dirty="0" err="1">
                <a:latin typeface="Georgia" panose="02040502050405020303" pitchFamily="18" charset="0"/>
              </a:rPr>
              <a:t>be</a:t>
            </a:r>
            <a:r>
              <a:rPr lang="fr-FR" altLang="en-US" sz="2400" i="1" dirty="0">
                <a:latin typeface="Georgia" panose="02040502050405020303" pitchFamily="18" charset="0"/>
              </a:rPr>
              <a:t> </a:t>
            </a:r>
            <a:r>
              <a:rPr lang="en-US" altLang="en-US" sz="2400" i="1" dirty="0">
                <a:latin typeface="Georgia" panose="02040502050405020303" pitchFamily="18" charset="0"/>
              </a:rPr>
              <a:t>considered?</a:t>
            </a:r>
          </a:p>
          <a:p>
            <a:pPr marL="3175" indent="-3175" eaLnBrk="1" hangingPunct="1">
              <a:buFont typeface="Arial" panose="020B0604020202020204" pitchFamily="34" charset="0"/>
              <a:buNone/>
            </a:pPr>
            <a:endParaRPr lang="en-US" altLang="en-US" sz="2400" dirty="0">
              <a:latin typeface="Georgia" panose="02040502050405020303" pitchFamily="18" charset="0"/>
            </a:endParaRPr>
          </a:p>
          <a:p>
            <a:pPr lvl="2" eaLnBrk="1" hangingPunct="1"/>
            <a:endParaRPr lang="en-US" altLang="en-US" sz="2000" dirty="0">
              <a:latin typeface="Georgia" panose="02040502050405020303" pitchFamily="18" charset="0"/>
            </a:endParaRPr>
          </a:p>
          <a:p>
            <a:pPr lvl="2" eaLnBrk="1" hangingPunct="1"/>
            <a:endParaRPr lang="en-US" altLang="en-US" sz="2000" dirty="0"/>
          </a:p>
        </p:txBody>
      </p:sp>
      <p:sp>
        <p:nvSpPr>
          <p:cNvPr id="21" name="TextBox 20">
            <a:extLst>
              <a:ext uri="{FF2B5EF4-FFF2-40B4-BE49-F238E27FC236}">
                <a16:creationId xmlns:a16="http://schemas.microsoft.com/office/drawing/2014/main" id="{8F8327A5-87F0-4AAE-9DEF-7762CDDE1176}"/>
              </a:ext>
            </a:extLst>
          </p:cNvPr>
          <p:cNvSpPr txBox="1"/>
          <p:nvPr/>
        </p:nvSpPr>
        <p:spPr>
          <a:xfrm>
            <a:off x="408348" y="1208138"/>
            <a:ext cx="8102240" cy="1908215"/>
          </a:xfrm>
          <a:prstGeom prst="rect">
            <a:avLst/>
          </a:prstGeom>
          <a:noFill/>
        </p:spPr>
        <p:txBody>
          <a:bodyPr wrap="square" rtlCol="0">
            <a:spAutoFit/>
          </a:bodyPr>
          <a:lstStyle/>
          <a:p>
            <a:pPr marL="0" indent="0" eaLnBrk="1" hangingPunct="1">
              <a:buFont typeface="Arial" panose="020B0604020202020204" pitchFamily="34" charset="0"/>
              <a:buNone/>
            </a:pPr>
            <a:r>
              <a:rPr lang="en-GB" altLang="en-US" sz="2000" b="1" dirty="0">
                <a:latin typeface="Georgia" panose="02040502050405020303" pitchFamily="18" charset="0"/>
              </a:rPr>
              <a:t>Facts / scenario</a:t>
            </a:r>
          </a:p>
          <a:p>
            <a:pPr marL="0" indent="0" algn="just" eaLnBrk="1" hangingPunct="1">
              <a:buFont typeface="Arial" panose="020B0604020202020204" pitchFamily="34" charset="0"/>
              <a:buNone/>
            </a:pPr>
            <a:r>
              <a:rPr lang="en-US" altLang="en-US" sz="2000" dirty="0">
                <a:latin typeface="Georgia" panose="02040502050405020303" pitchFamily="18" charset="0"/>
              </a:rPr>
              <a:t>A person </a:t>
            </a:r>
            <a:r>
              <a:rPr lang="en-GB" altLang="en-US" sz="2000" dirty="0">
                <a:latin typeface="Georgia" panose="02040502050405020303" pitchFamily="18" charset="0"/>
              </a:rPr>
              <a:t>used the user name and password of another person (without authorisation – therefore  without right) in order to access a company's computer system and he made copy of digital maps on a removable disc, then he deleted the digital </a:t>
            </a:r>
            <a:r>
              <a:rPr lang="en-US" altLang="en-US" sz="2000" dirty="0">
                <a:latin typeface="Georgia" panose="02040502050405020303" pitchFamily="18" charset="0"/>
              </a:rPr>
              <a:t>maps on the hard disc.</a:t>
            </a:r>
            <a:endParaRPr lang="hr-HR" altLang="en-US" sz="2000" dirty="0">
              <a:latin typeface="Georgia" panose="02040502050405020303" pitchFamily="18" charset="0"/>
            </a:endParaRPr>
          </a:p>
          <a:p>
            <a:endParaRPr lang="en-US" dirty="0"/>
          </a:p>
        </p:txBody>
      </p:sp>
    </p:spTree>
    <p:extLst>
      <p:ext uri="{BB962C8B-B14F-4D97-AF65-F5344CB8AC3E}">
        <p14:creationId xmlns:p14="http://schemas.microsoft.com/office/powerpoint/2010/main" val="112104888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A7907C1-DFAC-4EC6-AD9A-AF6B972AF35F}"/>
              </a:ext>
            </a:extLst>
          </p:cNvPr>
          <p:cNvSpPr>
            <a:spLocks noGrp="1"/>
          </p:cNvSpPr>
          <p:nvPr>
            <p:ph type="title"/>
          </p:nvPr>
        </p:nvSpPr>
        <p:spPr>
          <a:xfrm>
            <a:off x="1062038" y="23815"/>
            <a:ext cx="7886700" cy="909636"/>
          </a:xfrm>
          <a:ln/>
        </p:spPr>
        <p:txBody>
          <a:bodyPr lIns="91440" tIns="45720" rIns="91440" bIns="45720" anchor="ctr">
            <a:normAutofit/>
          </a:bodyPr>
          <a:lstStyle/>
          <a:p>
            <a:pPr algn="r" eaLnBrk="1" hangingPunct="1"/>
            <a:r>
              <a:rPr lang="en-US" altLang="en-US" dirty="0">
                <a:solidFill>
                  <a:srgbClr val="FFFFFF"/>
                </a:solidFill>
                <a:latin typeface="Helvetica" panose="020B0604020202020204" pitchFamily="34" charset="0"/>
              </a:rPr>
              <a:t>Case study #3</a:t>
            </a:r>
          </a:p>
        </p:txBody>
      </p:sp>
      <p:sp>
        <p:nvSpPr>
          <p:cNvPr id="120835" name="Content Placeholder 2">
            <a:extLst>
              <a:ext uri="{FF2B5EF4-FFF2-40B4-BE49-F238E27FC236}">
                <a16:creationId xmlns:a16="http://schemas.microsoft.com/office/drawing/2014/main" id="{266D1A94-D346-4464-BFE7-875880FEF938}"/>
              </a:ext>
            </a:extLst>
          </p:cNvPr>
          <p:cNvSpPr>
            <a:spLocks noGrp="1"/>
          </p:cNvSpPr>
          <p:nvPr>
            <p:ph type="body" idx="1"/>
          </p:nvPr>
        </p:nvSpPr>
        <p:spPr>
          <a:xfrm>
            <a:off x="408348" y="2570392"/>
            <a:ext cx="8102240" cy="2660652"/>
          </a:xfrm>
        </p:spPr>
        <p:txBody>
          <a:bodyPr>
            <a:normAutofit/>
          </a:bodyPr>
          <a:lstStyle/>
          <a:p>
            <a:pPr marL="457200" indent="-457200" algn="just" eaLnBrk="1" hangingPunct="1">
              <a:buFont typeface="+mj-lt"/>
              <a:buAutoNum type="arabicPeriod"/>
            </a:pPr>
            <a:r>
              <a:rPr lang="en-US" altLang="en-US" sz="2400" i="1" dirty="0"/>
              <a:t>Which criminal offence</a:t>
            </a:r>
            <a:r>
              <a:rPr lang="hr-HR" altLang="en-US" sz="2400" i="1" dirty="0"/>
              <a:t> is</a:t>
            </a:r>
            <a:r>
              <a:rPr lang="en-US" altLang="en-US" sz="2400" i="1" dirty="0"/>
              <a:t> this case in your country?</a:t>
            </a:r>
            <a:endParaRPr lang="hr-HR" altLang="en-US" sz="2400" i="1" dirty="0"/>
          </a:p>
          <a:p>
            <a:pPr marL="457200" indent="-457200" algn="just" eaLnBrk="1" hangingPunct="1">
              <a:buFont typeface="+mj-lt"/>
              <a:buAutoNum type="arabicPeriod"/>
            </a:pPr>
            <a:r>
              <a:rPr lang="en-US" altLang="en-US" sz="2400" i="1" dirty="0"/>
              <a:t>Does the perpetrator have or have not the right to change a password – and is this the fact which is the most important to define the offence according to your national law?</a:t>
            </a:r>
          </a:p>
          <a:p>
            <a:pPr marL="457200" indent="-457200" algn="just" eaLnBrk="1" hangingPunct="1">
              <a:buFont typeface="+mj-lt"/>
              <a:buAutoNum type="arabicPeriod"/>
            </a:pPr>
            <a:r>
              <a:rPr lang="en-US" altLang="en-US" sz="2400" i="1" dirty="0"/>
              <a:t>Which offence</a:t>
            </a:r>
            <a:r>
              <a:rPr lang="hr-HR" altLang="en-US" sz="2400" i="1" dirty="0"/>
              <a:t>s are </a:t>
            </a:r>
            <a:r>
              <a:rPr lang="en-US" altLang="en-US" sz="2400" i="1" dirty="0"/>
              <a:t>considerable?</a:t>
            </a:r>
            <a:endParaRPr lang="en-US" altLang="en-US" sz="2400" dirty="0">
              <a:latin typeface="Georgia" panose="02040502050405020303" pitchFamily="18" charset="0"/>
            </a:endParaRPr>
          </a:p>
          <a:p>
            <a:pPr lvl="2" eaLnBrk="1" hangingPunct="1"/>
            <a:endParaRPr lang="en-US" altLang="en-US" sz="2000" dirty="0">
              <a:latin typeface="Georgia" panose="02040502050405020303" pitchFamily="18" charset="0"/>
            </a:endParaRPr>
          </a:p>
          <a:p>
            <a:pPr lvl="2" eaLnBrk="1" hangingPunct="1"/>
            <a:endParaRPr lang="en-US" altLang="en-US" sz="2000" dirty="0"/>
          </a:p>
        </p:txBody>
      </p:sp>
      <p:sp>
        <p:nvSpPr>
          <p:cNvPr id="21" name="TextBox 20">
            <a:extLst>
              <a:ext uri="{FF2B5EF4-FFF2-40B4-BE49-F238E27FC236}">
                <a16:creationId xmlns:a16="http://schemas.microsoft.com/office/drawing/2014/main" id="{8F8327A5-87F0-4AAE-9DEF-7762CDDE1176}"/>
              </a:ext>
            </a:extLst>
          </p:cNvPr>
          <p:cNvSpPr txBox="1"/>
          <p:nvPr/>
        </p:nvSpPr>
        <p:spPr>
          <a:xfrm>
            <a:off x="408348" y="1208138"/>
            <a:ext cx="8102240" cy="1200329"/>
          </a:xfrm>
          <a:prstGeom prst="rect">
            <a:avLst/>
          </a:prstGeom>
          <a:noFill/>
        </p:spPr>
        <p:txBody>
          <a:bodyPr wrap="square" rtlCol="0">
            <a:spAutoFit/>
          </a:bodyPr>
          <a:lstStyle/>
          <a:p>
            <a:pPr marL="0" indent="0" algn="just" eaLnBrk="1" hangingPunct="1">
              <a:buFont typeface="Arial" panose="020B0604020202020204" pitchFamily="34" charset="0"/>
              <a:buNone/>
            </a:pPr>
            <a:r>
              <a:rPr lang="en-US" altLang="en-US" sz="1800" dirty="0"/>
              <a:t>The head of a call center, who is unhappy with the non-payment of wages, entered the BIOS password in a system computer program and changed the access code in the Operating System, passwords which have remained known only to him, and in that way disabled the use of the computer system.</a:t>
            </a:r>
            <a:endParaRPr lang="hr-HR" altLang="en-US" sz="1800" dirty="0"/>
          </a:p>
        </p:txBody>
      </p:sp>
    </p:spTree>
    <p:extLst>
      <p:ext uri="{BB962C8B-B14F-4D97-AF65-F5344CB8AC3E}">
        <p14:creationId xmlns:p14="http://schemas.microsoft.com/office/powerpoint/2010/main" val="4039998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E168CBB-3F12-4E93-814F-311ABFE08233}"/>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2 - Illegal Access</a:t>
            </a:r>
          </a:p>
        </p:txBody>
      </p:sp>
      <p:sp>
        <p:nvSpPr>
          <p:cNvPr id="78851" name="Rectangle 3">
            <a:extLst>
              <a:ext uri="{FF2B5EF4-FFF2-40B4-BE49-F238E27FC236}">
                <a16:creationId xmlns:a16="http://schemas.microsoft.com/office/drawing/2014/main" id="{ADF4B5BA-CBB1-48CF-9922-E69EC878AF32}"/>
              </a:ext>
            </a:extLst>
          </p:cNvPr>
          <p:cNvSpPr>
            <a:spLocks noGrp="1"/>
          </p:cNvSpPr>
          <p:nvPr>
            <p:ph idx="1"/>
          </p:nvPr>
        </p:nvSpPr>
        <p:spPr>
          <a:xfrm>
            <a:off x="628650" y="1381125"/>
            <a:ext cx="7886700" cy="4795838"/>
          </a:xfrm>
        </p:spPr>
        <p:txBody>
          <a:bodyPr>
            <a:normAutofit lnSpcReduction="10000"/>
          </a:bodyPr>
          <a:lstStyle/>
          <a:p>
            <a:pPr marL="3175" indent="-3175" algn="just" eaLnBrk="1" hangingPunct="1">
              <a:lnSpc>
                <a:spcPct val="90000"/>
              </a:lnSpc>
              <a:buFont typeface="Arial" charset="0"/>
              <a:buNone/>
              <a:defRPr/>
            </a:pPr>
            <a:r>
              <a:rPr lang="en-GB" sz="2800" dirty="0">
                <a:ea typeface="+mn-ea"/>
                <a:cs typeface="Times New Roman" pitchFamily="18" charset="0"/>
              </a:rPr>
              <a:t>Each Party shall adopt such legislative and other measures as may be necessary to establish as criminal offences under its domestic law when committed intentionally the access to the </a:t>
            </a:r>
            <a:r>
              <a:rPr lang="en-GB" sz="4000" b="1" dirty="0">
                <a:solidFill>
                  <a:srgbClr val="FF0000"/>
                </a:solidFill>
                <a:ea typeface="+mn-ea"/>
                <a:cs typeface="Times New Roman" pitchFamily="18" charset="0"/>
              </a:rPr>
              <a:t>whole or any part of a computer system </a:t>
            </a:r>
            <a:r>
              <a:rPr lang="en-GB" sz="2800" dirty="0">
                <a:ea typeface="+mn-ea"/>
                <a:cs typeface="Times New Roman" pitchFamily="18" charset="0"/>
              </a:rPr>
              <a:t>without right. </a:t>
            </a:r>
          </a:p>
          <a:p>
            <a:pPr marL="3175" indent="-3175" algn="just" eaLnBrk="1" hangingPunct="1">
              <a:lnSpc>
                <a:spcPct val="90000"/>
              </a:lnSpc>
              <a:buFont typeface="Arial" charset="0"/>
              <a:buNone/>
              <a:defRPr/>
            </a:pPr>
            <a:r>
              <a:rPr lang="en-GB" sz="2800" dirty="0">
                <a:ea typeface="+mn-ea"/>
                <a:cs typeface="Times New Roman" pitchFamily="18" charset="0"/>
              </a:rPr>
              <a:t>A Party may require that the offence be committed by infringing security measures, with the intent of obtaining computer data or other dishonest intent, or in relation to a computer system that is connected to another computer system.</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A7907C1-DFAC-4EC6-AD9A-AF6B972AF35F}"/>
              </a:ext>
            </a:extLst>
          </p:cNvPr>
          <p:cNvSpPr>
            <a:spLocks noGrp="1"/>
          </p:cNvSpPr>
          <p:nvPr>
            <p:ph type="title"/>
          </p:nvPr>
        </p:nvSpPr>
        <p:spPr>
          <a:xfrm>
            <a:off x="1062038" y="23815"/>
            <a:ext cx="7886700" cy="909636"/>
          </a:xfrm>
          <a:ln/>
        </p:spPr>
        <p:txBody>
          <a:bodyPr lIns="91440" tIns="45720" rIns="91440" bIns="45720" anchor="ctr">
            <a:normAutofit/>
          </a:bodyPr>
          <a:lstStyle/>
          <a:p>
            <a:pPr algn="r" eaLnBrk="1" hangingPunct="1"/>
            <a:r>
              <a:rPr lang="en-US" altLang="en-US" dirty="0">
                <a:solidFill>
                  <a:srgbClr val="FFFFFF"/>
                </a:solidFill>
                <a:latin typeface="Helvetica" panose="020B0604020202020204" pitchFamily="34" charset="0"/>
              </a:rPr>
              <a:t>Case study #4</a:t>
            </a:r>
          </a:p>
        </p:txBody>
      </p:sp>
      <p:sp>
        <p:nvSpPr>
          <p:cNvPr id="120835" name="Content Placeholder 2">
            <a:extLst>
              <a:ext uri="{FF2B5EF4-FFF2-40B4-BE49-F238E27FC236}">
                <a16:creationId xmlns:a16="http://schemas.microsoft.com/office/drawing/2014/main" id="{266D1A94-D346-4464-BFE7-875880FEF938}"/>
              </a:ext>
            </a:extLst>
          </p:cNvPr>
          <p:cNvSpPr>
            <a:spLocks noGrp="1"/>
          </p:cNvSpPr>
          <p:nvPr>
            <p:ph type="body" idx="1"/>
          </p:nvPr>
        </p:nvSpPr>
        <p:spPr>
          <a:xfrm>
            <a:off x="408348" y="4714875"/>
            <a:ext cx="8102240" cy="1552575"/>
          </a:xfrm>
        </p:spPr>
        <p:txBody>
          <a:bodyPr>
            <a:normAutofit/>
          </a:bodyPr>
          <a:lstStyle/>
          <a:p>
            <a:pPr marL="457200" indent="-457200">
              <a:buFont typeface="+mj-lt"/>
              <a:buAutoNum type="arabicPeriod"/>
            </a:pPr>
            <a:r>
              <a:rPr lang="en-US" altLang="en-US" sz="2400" i="1" dirty="0">
                <a:latin typeface="Georgia" panose="02040502050405020303" pitchFamily="18" charset="0"/>
              </a:rPr>
              <a:t>In a role of a public prosecutor would you accuse X and Z for the same offence or not?</a:t>
            </a:r>
            <a:endParaRPr lang="en-US" altLang="en-US" sz="2400" dirty="0">
              <a:latin typeface="Georgia" panose="02040502050405020303" pitchFamily="18" charset="0"/>
            </a:endParaRPr>
          </a:p>
          <a:p>
            <a:pPr marL="457200" indent="-457200">
              <a:buFont typeface="+mj-lt"/>
              <a:buAutoNum type="arabicPeriod"/>
            </a:pPr>
            <a:r>
              <a:rPr lang="en-US" altLang="en-US" sz="2400" i="1" dirty="0">
                <a:latin typeface="Georgia" panose="02040502050405020303" pitchFamily="18" charset="0"/>
              </a:rPr>
              <a:t>Which offence</a:t>
            </a:r>
            <a:r>
              <a:rPr lang="hr-HR" altLang="en-US" sz="2400" i="1" dirty="0">
                <a:latin typeface="Georgia" panose="02040502050405020303" pitchFamily="18" charset="0"/>
              </a:rPr>
              <a:t>s are </a:t>
            </a:r>
            <a:r>
              <a:rPr lang="en-US" altLang="en-US" sz="2400" i="1" dirty="0">
                <a:latin typeface="Georgia" panose="02040502050405020303" pitchFamily="18" charset="0"/>
              </a:rPr>
              <a:t>considerable?</a:t>
            </a:r>
            <a:endParaRPr lang="en-US" altLang="en-US" sz="2400" dirty="0">
              <a:latin typeface="Georgia" panose="02040502050405020303" pitchFamily="18" charset="0"/>
            </a:endParaRPr>
          </a:p>
          <a:p>
            <a:pPr lvl="2" eaLnBrk="1" hangingPunct="1"/>
            <a:endParaRPr lang="en-US" altLang="en-US" sz="2000" dirty="0">
              <a:latin typeface="Georgia" panose="02040502050405020303" pitchFamily="18" charset="0"/>
            </a:endParaRPr>
          </a:p>
          <a:p>
            <a:pPr lvl="2" eaLnBrk="1" hangingPunct="1"/>
            <a:endParaRPr lang="en-US" altLang="en-US" sz="2000" dirty="0"/>
          </a:p>
        </p:txBody>
      </p:sp>
      <p:sp>
        <p:nvSpPr>
          <p:cNvPr id="21" name="TextBox 20">
            <a:extLst>
              <a:ext uri="{FF2B5EF4-FFF2-40B4-BE49-F238E27FC236}">
                <a16:creationId xmlns:a16="http://schemas.microsoft.com/office/drawing/2014/main" id="{8F8327A5-87F0-4AAE-9DEF-7762CDDE1176}"/>
              </a:ext>
            </a:extLst>
          </p:cNvPr>
          <p:cNvSpPr txBox="1"/>
          <p:nvPr/>
        </p:nvSpPr>
        <p:spPr>
          <a:xfrm>
            <a:off x="408348" y="1208138"/>
            <a:ext cx="8102240" cy="3416320"/>
          </a:xfrm>
          <a:prstGeom prst="rect">
            <a:avLst/>
          </a:prstGeom>
          <a:noFill/>
        </p:spPr>
        <p:txBody>
          <a:bodyPr wrap="square" rtlCol="0">
            <a:spAutoFit/>
          </a:bodyPr>
          <a:lstStyle/>
          <a:p>
            <a:pPr marL="0" indent="0" algn="just">
              <a:buFont typeface="Arial" panose="020B0604020202020204" pitchFamily="34" charset="0"/>
              <a:buNone/>
            </a:pPr>
            <a:r>
              <a:rPr lang="en-US" altLang="en-US" sz="1800" dirty="0">
                <a:latin typeface="Georgia" panose="02040502050405020303" pitchFamily="18" charset="0"/>
              </a:rPr>
              <a:t>X sent to Y - head of the company </a:t>
            </a:r>
            <a:r>
              <a:rPr lang="ja-JP" altLang="en-US" sz="1800" dirty="0">
                <a:latin typeface="Georgia" panose="02040502050405020303" pitchFamily="18" charset="0"/>
              </a:rPr>
              <a:t>“</a:t>
            </a:r>
            <a:r>
              <a:rPr lang="en-US" altLang="ja-JP" sz="1800" dirty="0">
                <a:latin typeface="Georgia" panose="02040502050405020303" pitchFamily="18" charset="0"/>
              </a:rPr>
              <a:t>K</a:t>
            </a:r>
            <a:r>
              <a:rPr lang="ja-JP" altLang="en-US" sz="1800" dirty="0">
                <a:latin typeface="Georgia" panose="02040502050405020303" pitchFamily="18" charset="0"/>
              </a:rPr>
              <a:t>”</a:t>
            </a:r>
            <a:r>
              <a:rPr lang="en-US" altLang="ja-JP" sz="1800" dirty="0">
                <a:latin typeface="Georgia" panose="02040502050405020303" pitchFamily="18" charset="0"/>
              </a:rPr>
              <a:t> - an e-mail message with the </a:t>
            </a:r>
            <a:r>
              <a:rPr lang="ja-JP" altLang="en-US" sz="1800" dirty="0">
                <a:latin typeface="Georgia" panose="02040502050405020303" pitchFamily="18" charset="0"/>
              </a:rPr>
              <a:t>“</a:t>
            </a:r>
            <a:r>
              <a:rPr lang="en-US" altLang="ja-JP" sz="1800" dirty="0">
                <a:latin typeface="Georgia" panose="02040502050405020303" pitchFamily="18" charset="0"/>
              </a:rPr>
              <a:t>E. Bank</a:t>
            </a:r>
            <a:r>
              <a:rPr lang="ja-JP" altLang="en-US" sz="1800" dirty="0">
                <a:latin typeface="Georgia" panose="02040502050405020303" pitchFamily="18" charset="0"/>
              </a:rPr>
              <a:t>”</a:t>
            </a:r>
            <a:r>
              <a:rPr lang="en-US" altLang="ja-JP" sz="1800" dirty="0">
                <a:latin typeface="Georgia" panose="02040502050405020303" pitchFamily="18" charset="0"/>
              </a:rPr>
              <a:t> logo, in which he stated that the Bank uses a new approach to online business sites and it is necessary to change the software in order to enable further access to business e-banking. </a:t>
            </a:r>
            <a:r>
              <a:rPr lang="en-GB" altLang="ja-JP" sz="1800" dirty="0">
                <a:latin typeface="Georgia" panose="02040502050405020303" pitchFamily="18" charset="0"/>
              </a:rPr>
              <a:t>The message contained an attachment with software "Driver", with clear indication that it needs to be downloaded. </a:t>
            </a:r>
            <a:r>
              <a:rPr lang="en-US" altLang="ja-JP" sz="1800" dirty="0">
                <a:latin typeface="Georgia" panose="02040502050405020303" pitchFamily="18" charset="0"/>
              </a:rPr>
              <a:t>After downloading, the given computer program recorded data from the user's (Y) computer without his knowledge and X has thus obtained the PIN number and transaction authentication number (TAN). X used the acquired PIN and TAN to confirm the transaction and transferred 65,000.00 € to the Z</a:t>
            </a:r>
            <a:r>
              <a:rPr lang="ja-JP" altLang="en-US" sz="1800" dirty="0">
                <a:latin typeface="Georgia" panose="02040502050405020303" pitchFamily="18" charset="0"/>
              </a:rPr>
              <a:t>’</a:t>
            </a:r>
            <a:r>
              <a:rPr lang="en-US" altLang="ja-JP" sz="1800" dirty="0">
                <a:latin typeface="Georgia" panose="02040502050405020303" pitchFamily="18" charset="0"/>
              </a:rPr>
              <a:t>s bank account, opened two days before in </a:t>
            </a:r>
            <a:r>
              <a:rPr lang="ja-JP" altLang="en-US" sz="1800" dirty="0">
                <a:latin typeface="Georgia" panose="02040502050405020303" pitchFamily="18" charset="0"/>
              </a:rPr>
              <a:t>“</a:t>
            </a:r>
            <a:r>
              <a:rPr lang="en-US" altLang="ja-JP" sz="1800" dirty="0">
                <a:latin typeface="Georgia" panose="02040502050405020303" pitchFamily="18" charset="0"/>
              </a:rPr>
              <a:t>P</a:t>
            </a:r>
            <a:r>
              <a:rPr lang="ja-JP" altLang="en-US" sz="1800" dirty="0">
                <a:latin typeface="Georgia" panose="02040502050405020303" pitchFamily="18" charset="0"/>
              </a:rPr>
              <a:t>”</a:t>
            </a:r>
            <a:r>
              <a:rPr lang="en-US" altLang="ja-JP" sz="1800" dirty="0">
                <a:latin typeface="Georgia" panose="02040502050405020303" pitchFamily="18" charset="0"/>
              </a:rPr>
              <a:t> Bank. In the office of </a:t>
            </a:r>
            <a:r>
              <a:rPr lang="ja-JP" altLang="en-US" sz="1800" dirty="0">
                <a:latin typeface="Georgia" panose="02040502050405020303" pitchFamily="18" charset="0"/>
              </a:rPr>
              <a:t>“</a:t>
            </a:r>
            <a:r>
              <a:rPr lang="en-US" altLang="ja-JP" sz="1800" dirty="0">
                <a:latin typeface="Georgia" panose="02040502050405020303" pitchFamily="18" charset="0"/>
              </a:rPr>
              <a:t>P</a:t>
            </a:r>
            <a:r>
              <a:rPr lang="ja-JP" altLang="en-US" sz="1800" dirty="0">
                <a:latin typeface="Georgia" panose="02040502050405020303" pitchFamily="18" charset="0"/>
              </a:rPr>
              <a:t>”</a:t>
            </a:r>
            <a:r>
              <a:rPr lang="en-US" altLang="ja-JP" sz="1800" dirty="0">
                <a:latin typeface="Georgia" panose="02040502050405020303" pitchFamily="18" charset="0"/>
              </a:rPr>
              <a:t> Bank, Z was falsely stating that he received money from the sale of real estate. After the payment, X took 63.000,00 € and Z took 2.000,00 €.</a:t>
            </a:r>
          </a:p>
        </p:txBody>
      </p:sp>
    </p:spTree>
    <p:extLst>
      <p:ext uri="{BB962C8B-B14F-4D97-AF65-F5344CB8AC3E}">
        <p14:creationId xmlns:p14="http://schemas.microsoft.com/office/powerpoint/2010/main" val="236338739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A7907C1-DFAC-4EC6-AD9A-AF6B972AF35F}"/>
              </a:ext>
            </a:extLst>
          </p:cNvPr>
          <p:cNvSpPr>
            <a:spLocks noGrp="1"/>
          </p:cNvSpPr>
          <p:nvPr>
            <p:ph type="title"/>
          </p:nvPr>
        </p:nvSpPr>
        <p:spPr>
          <a:xfrm>
            <a:off x="1062038" y="23815"/>
            <a:ext cx="7886700" cy="909636"/>
          </a:xfrm>
          <a:ln/>
        </p:spPr>
        <p:txBody>
          <a:bodyPr lIns="91440" tIns="45720" rIns="91440" bIns="45720" anchor="ctr">
            <a:normAutofit/>
          </a:bodyPr>
          <a:lstStyle/>
          <a:p>
            <a:pPr algn="r" eaLnBrk="1" hangingPunct="1"/>
            <a:r>
              <a:rPr lang="en-US" altLang="en-US" dirty="0">
                <a:solidFill>
                  <a:srgbClr val="FFFFFF"/>
                </a:solidFill>
                <a:latin typeface="Helvetica" panose="020B0604020202020204" pitchFamily="34" charset="0"/>
              </a:rPr>
              <a:t>Case study #5</a:t>
            </a:r>
          </a:p>
        </p:txBody>
      </p:sp>
      <p:sp>
        <p:nvSpPr>
          <p:cNvPr id="120835" name="Content Placeholder 2">
            <a:extLst>
              <a:ext uri="{FF2B5EF4-FFF2-40B4-BE49-F238E27FC236}">
                <a16:creationId xmlns:a16="http://schemas.microsoft.com/office/drawing/2014/main" id="{266D1A94-D346-4464-BFE7-875880FEF938}"/>
              </a:ext>
            </a:extLst>
          </p:cNvPr>
          <p:cNvSpPr>
            <a:spLocks noGrp="1"/>
          </p:cNvSpPr>
          <p:nvPr>
            <p:ph type="body" idx="1"/>
          </p:nvPr>
        </p:nvSpPr>
        <p:spPr>
          <a:xfrm>
            <a:off x="408348" y="2723567"/>
            <a:ext cx="8102240" cy="1162050"/>
          </a:xfrm>
        </p:spPr>
        <p:txBody>
          <a:bodyPr>
            <a:normAutofit/>
          </a:bodyPr>
          <a:lstStyle/>
          <a:p>
            <a:pPr marL="457200" indent="-457200" eaLnBrk="1" hangingPunct="1">
              <a:buFont typeface="+mj-lt"/>
              <a:buAutoNum type="arabicPeriod"/>
            </a:pPr>
            <a:r>
              <a:rPr lang="en-US" altLang="en-US" sz="2000" i="1" dirty="0"/>
              <a:t>Is this  offence – possessing child pornography?</a:t>
            </a:r>
          </a:p>
          <a:p>
            <a:pPr marL="457200" indent="-457200" eaLnBrk="1" hangingPunct="1">
              <a:buFont typeface="+mj-lt"/>
              <a:buAutoNum type="arabicPeriod"/>
            </a:pPr>
            <a:r>
              <a:rPr lang="en-US" altLang="en-US" sz="2000" i="1" dirty="0"/>
              <a:t>Why?</a:t>
            </a:r>
          </a:p>
          <a:p>
            <a:pPr lvl="2" eaLnBrk="1" hangingPunct="1"/>
            <a:endParaRPr lang="en-US" altLang="en-US" sz="2000" dirty="0">
              <a:latin typeface="Georgia" panose="02040502050405020303" pitchFamily="18" charset="0"/>
            </a:endParaRPr>
          </a:p>
          <a:p>
            <a:pPr lvl="2" eaLnBrk="1" hangingPunct="1"/>
            <a:endParaRPr lang="en-US" altLang="en-US" sz="2000" dirty="0"/>
          </a:p>
        </p:txBody>
      </p:sp>
      <p:sp>
        <p:nvSpPr>
          <p:cNvPr id="21" name="TextBox 20">
            <a:extLst>
              <a:ext uri="{FF2B5EF4-FFF2-40B4-BE49-F238E27FC236}">
                <a16:creationId xmlns:a16="http://schemas.microsoft.com/office/drawing/2014/main" id="{8F8327A5-87F0-4AAE-9DEF-7762CDDE1176}"/>
              </a:ext>
            </a:extLst>
          </p:cNvPr>
          <p:cNvSpPr txBox="1"/>
          <p:nvPr/>
        </p:nvSpPr>
        <p:spPr>
          <a:xfrm>
            <a:off x="408348" y="1208138"/>
            <a:ext cx="8102240" cy="1477328"/>
          </a:xfrm>
          <a:prstGeom prst="rect">
            <a:avLst/>
          </a:prstGeom>
          <a:noFill/>
        </p:spPr>
        <p:txBody>
          <a:bodyPr wrap="square" rtlCol="0">
            <a:spAutoFit/>
          </a:bodyPr>
          <a:lstStyle/>
          <a:p>
            <a:pPr marL="0" indent="0" algn="just">
              <a:buFont typeface="Arial" panose="020B0604020202020204" pitchFamily="34" charset="0"/>
              <a:buNone/>
            </a:pPr>
            <a:r>
              <a:rPr lang="en-US" altLang="en-US" sz="1800" dirty="0"/>
              <a:t>The suspect has repeatedly visited  pornographic websites, including child pornography.</a:t>
            </a:r>
            <a:r>
              <a:rPr lang="hr-HR" altLang="en-US" sz="1800" dirty="0"/>
              <a:t> </a:t>
            </a:r>
            <a:r>
              <a:rPr lang="en-US" altLang="en-US" sz="1800" dirty="0"/>
              <a:t>Never downloaded materials</a:t>
            </a:r>
            <a:r>
              <a:rPr lang="hr-HR" altLang="en-US" sz="1800" dirty="0"/>
              <a:t>. But </a:t>
            </a:r>
            <a:r>
              <a:rPr lang="fr-FR" altLang="en-US" sz="1800" dirty="0"/>
              <a:t>the </a:t>
            </a:r>
            <a:r>
              <a:rPr lang="en-US" altLang="en-US" sz="1800" dirty="0"/>
              <a:t>computer</a:t>
            </a:r>
            <a:r>
              <a:rPr lang="hr-HR" altLang="en-US" sz="1800" dirty="0"/>
              <a:t> </a:t>
            </a:r>
            <a:r>
              <a:rPr lang="en-US" altLang="en-US" sz="1800" dirty="0"/>
              <a:t>was</a:t>
            </a:r>
            <a:r>
              <a:rPr lang="hr-HR" altLang="en-US" sz="1800" dirty="0"/>
              <a:t> </a:t>
            </a:r>
            <a:r>
              <a:rPr lang="en-US" altLang="en-US" sz="1800" dirty="0"/>
              <a:t>automatically storing these materials into </a:t>
            </a:r>
            <a:r>
              <a:rPr lang="hr-HR" altLang="en-US" sz="1800" dirty="0"/>
              <a:t>a </a:t>
            </a:r>
            <a:r>
              <a:rPr lang="en-US" altLang="en-US" sz="1800" dirty="0"/>
              <a:t>folder  </a:t>
            </a:r>
            <a:r>
              <a:rPr lang="hr-HR" altLang="en-US" sz="1800" dirty="0"/>
              <a:t>C:/…, </a:t>
            </a:r>
            <a:r>
              <a:rPr lang="en-US" altLang="en-US" sz="1800" dirty="0"/>
              <a:t>(in between - images containing child pornography)</a:t>
            </a:r>
            <a:r>
              <a:rPr lang="hr-HR" altLang="en-US" sz="1800" dirty="0"/>
              <a:t>, </a:t>
            </a:r>
            <a:r>
              <a:rPr lang="en-US" altLang="en-US" sz="1800" dirty="0"/>
              <a:t>without any knowledge o</a:t>
            </a:r>
            <a:r>
              <a:rPr lang="hr-HR" altLang="en-US" sz="1800" dirty="0"/>
              <a:t>r</a:t>
            </a:r>
            <a:r>
              <a:rPr lang="en-US" altLang="en-US" sz="1800" dirty="0"/>
              <a:t> action of the suspect.  </a:t>
            </a:r>
          </a:p>
        </p:txBody>
      </p:sp>
    </p:spTree>
    <p:extLst>
      <p:ext uri="{BB962C8B-B14F-4D97-AF65-F5344CB8AC3E}">
        <p14:creationId xmlns:p14="http://schemas.microsoft.com/office/powerpoint/2010/main" val="422574421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A7907C1-DFAC-4EC6-AD9A-AF6B972AF35F}"/>
              </a:ext>
            </a:extLst>
          </p:cNvPr>
          <p:cNvSpPr>
            <a:spLocks noGrp="1"/>
          </p:cNvSpPr>
          <p:nvPr>
            <p:ph type="title"/>
          </p:nvPr>
        </p:nvSpPr>
        <p:spPr>
          <a:xfrm>
            <a:off x="1062038" y="23815"/>
            <a:ext cx="7886700" cy="909636"/>
          </a:xfrm>
          <a:ln/>
        </p:spPr>
        <p:txBody>
          <a:bodyPr lIns="91440" tIns="45720" rIns="91440" bIns="45720" anchor="ctr">
            <a:normAutofit/>
          </a:bodyPr>
          <a:lstStyle/>
          <a:p>
            <a:pPr algn="r" eaLnBrk="1" hangingPunct="1"/>
            <a:r>
              <a:rPr lang="en-US" altLang="en-US" dirty="0">
                <a:solidFill>
                  <a:srgbClr val="FFFFFF"/>
                </a:solidFill>
                <a:latin typeface="Helvetica" panose="020B0604020202020204" pitchFamily="34" charset="0"/>
              </a:rPr>
              <a:t>Case study #6</a:t>
            </a:r>
          </a:p>
        </p:txBody>
      </p:sp>
      <p:sp>
        <p:nvSpPr>
          <p:cNvPr id="120835" name="Content Placeholder 2">
            <a:extLst>
              <a:ext uri="{FF2B5EF4-FFF2-40B4-BE49-F238E27FC236}">
                <a16:creationId xmlns:a16="http://schemas.microsoft.com/office/drawing/2014/main" id="{266D1A94-D346-4464-BFE7-875880FEF938}"/>
              </a:ext>
            </a:extLst>
          </p:cNvPr>
          <p:cNvSpPr>
            <a:spLocks noGrp="1"/>
          </p:cNvSpPr>
          <p:nvPr>
            <p:ph type="body" idx="1"/>
          </p:nvPr>
        </p:nvSpPr>
        <p:spPr>
          <a:xfrm>
            <a:off x="408348" y="3495100"/>
            <a:ext cx="8102240" cy="989637"/>
          </a:xfrm>
        </p:spPr>
        <p:txBody>
          <a:bodyPr>
            <a:normAutofit/>
          </a:bodyPr>
          <a:lstStyle/>
          <a:p>
            <a:pPr marL="3175" indent="-3175" algn="ctr">
              <a:buFont typeface="Arial" panose="020B0604020202020204" pitchFamily="34" charset="0"/>
              <a:buNone/>
            </a:pPr>
            <a:r>
              <a:rPr lang="en-GB" altLang="en-US" sz="2400" i="1" dirty="0">
                <a:latin typeface="Georgia" panose="02040502050405020303" pitchFamily="18" charset="0"/>
              </a:rPr>
              <a:t>Has Bobby committed a criminal offence?</a:t>
            </a:r>
            <a:endParaRPr lang="en-US" altLang="en-US" sz="2000" dirty="0">
              <a:latin typeface="Georgia" panose="02040502050405020303" pitchFamily="18" charset="0"/>
            </a:endParaRPr>
          </a:p>
        </p:txBody>
      </p:sp>
      <p:sp>
        <p:nvSpPr>
          <p:cNvPr id="21" name="TextBox 20">
            <a:extLst>
              <a:ext uri="{FF2B5EF4-FFF2-40B4-BE49-F238E27FC236}">
                <a16:creationId xmlns:a16="http://schemas.microsoft.com/office/drawing/2014/main" id="{8F8327A5-87F0-4AAE-9DEF-7762CDDE1176}"/>
              </a:ext>
            </a:extLst>
          </p:cNvPr>
          <p:cNvSpPr txBox="1"/>
          <p:nvPr/>
        </p:nvSpPr>
        <p:spPr>
          <a:xfrm>
            <a:off x="408348" y="1208138"/>
            <a:ext cx="8102240" cy="2031325"/>
          </a:xfrm>
          <a:prstGeom prst="rect">
            <a:avLst/>
          </a:prstGeom>
          <a:noFill/>
        </p:spPr>
        <p:txBody>
          <a:bodyPr wrap="square" rtlCol="0">
            <a:spAutoFit/>
          </a:bodyPr>
          <a:lstStyle/>
          <a:p>
            <a:pPr marL="3175" indent="-3175">
              <a:buFont typeface="Arial" panose="020B0604020202020204" pitchFamily="34" charset="0"/>
              <a:buNone/>
            </a:pPr>
            <a:r>
              <a:rPr lang="en-GB" altLang="en-US" sz="1800" b="1" dirty="0">
                <a:latin typeface="Georgia" panose="02040502050405020303" pitchFamily="18" charset="0"/>
              </a:rPr>
              <a:t>Facts / scenario</a:t>
            </a:r>
          </a:p>
          <a:p>
            <a:pPr marL="3175" indent="-3175" algn="just">
              <a:buFont typeface="Arial" panose="020B0604020202020204" pitchFamily="34" charset="0"/>
              <a:buNone/>
            </a:pPr>
            <a:r>
              <a:rPr lang="en-GB" altLang="en-US" sz="1800" dirty="0">
                <a:latin typeface="Georgia" panose="02040502050405020303" pitchFamily="18" charset="0"/>
              </a:rPr>
              <a:t>Bobby is a Police Officer. One night he is on duty and sees a Mercedes parked outside his house. He does not recognise the car but suspects that it belongs to his wife's boss. He phones into the police station and asks Mary the computer operator to tell him who owns the Mercedes saying that the car had just driven through a red traffic light. Mary confirms that the car does indeed belong to his wife’s boss.</a:t>
            </a:r>
            <a:endParaRPr lang="en-GB" altLang="en-US" sz="1800" i="1" dirty="0">
              <a:latin typeface="Georgia" panose="02040502050405020303" pitchFamily="18" charset="0"/>
            </a:endParaRPr>
          </a:p>
        </p:txBody>
      </p:sp>
    </p:spTree>
    <p:extLst>
      <p:ext uri="{BB962C8B-B14F-4D97-AF65-F5344CB8AC3E}">
        <p14:creationId xmlns:p14="http://schemas.microsoft.com/office/powerpoint/2010/main" val="66835122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A7907C1-DFAC-4EC6-AD9A-AF6B972AF35F}"/>
              </a:ext>
            </a:extLst>
          </p:cNvPr>
          <p:cNvSpPr>
            <a:spLocks noGrp="1"/>
          </p:cNvSpPr>
          <p:nvPr>
            <p:ph type="title"/>
          </p:nvPr>
        </p:nvSpPr>
        <p:spPr>
          <a:xfrm>
            <a:off x="1062038" y="23815"/>
            <a:ext cx="7886700" cy="909636"/>
          </a:xfrm>
          <a:ln/>
        </p:spPr>
        <p:txBody>
          <a:bodyPr lIns="91440" tIns="45720" rIns="91440" bIns="45720" anchor="ctr">
            <a:normAutofit/>
          </a:bodyPr>
          <a:lstStyle/>
          <a:p>
            <a:pPr algn="r" eaLnBrk="1" hangingPunct="1"/>
            <a:r>
              <a:rPr lang="en-US" altLang="en-US" dirty="0">
                <a:solidFill>
                  <a:srgbClr val="FFFFFF"/>
                </a:solidFill>
                <a:latin typeface="Helvetica" panose="020B0604020202020204" pitchFamily="34" charset="0"/>
              </a:rPr>
              <a:t>Case study #7</a:t>
            </a:r>
          </a:p>
        </p:txBody>
      </p:sp>
      <p:sp>
        <p:nvSpPr>
          <p:cNvPr id="120835" name="Content Placeholder 2">
            <a:extLst>
              <a:ext uri="{FF2B5EF4-FFF2-40B4-BE49-F238E27FC236}">
                <a16:creationId xmlns:a16="http://schemas.microsoft.com/office/drawing/2014/main" id="{266D1A94-D346-4464-BFE7-875880FEF938}"/>
              </a:ext>
            </a:extLst>
          </p:cNvPr>
          <p:cNvSpPr>
            <a:spLocks noGrp="1"/>
          </p:cNvSpPr>
          <p:nvPr>
            <p:ph type="body" idx="1"/>
          </p:nvPr>
        </p:nvSpPr>
        <p:spPr>
          <a:xfrm>
            <a:off x="408348" y="4742968"/>
            <a:ext cx="8102240" cy="989637"/>
          </a:xfrm>
        </p:spPr>
        <p:txBody>
          <a:bodyPr>
            <a:normAutofit/>
          </a:bodyPr>
          <a:lstStyle/>
          <a:p>
            <a:pPr marL="3175" indent="-3175" algn="ctr">
              <a:buFont typeface="Arial" panose="020B0604020202020204" pitchFamily="34" charset="0"/>
              <a:buNone/>
            </a:pPr>
            <a:r>
              <a:rPr lang="en-GB" altLang="en-US" sz="2400" i="1" dirty="0">
                <a:latin typeface="Georgia" panose="02040502050405020303" pitchFamily="18" charset="0"/>
              </a:rPr>
              <a:t>Has there been an illegal interception?</a:t>
            </a:r>
            <a:r>
              <a:rPr lang="en-GB" altLang="en-US" sz="2400" dirty="0">
                <a:latin typeface="Georgia" panose="02040502050405020303" pitchFamily="18" charset="0"/>
              </a:rPr>
              <a:t> </a:t>
            </a:r>
          </a:p>
        </p:txBody>
      </p:sp>
      <p:sp>
        <p:nvSpPr>
          <p:cNvPr id="21" name="TextBox 20">
            <a:extLst>
              <a:ext uri="{FF2B5EF4-FFF2-40B4-BE49-F238E27FC236}">
                <a16:creationId xmlns:a16="http://schemas.microsoft.com/office/drawing/2014/main" id="{8F8327A5-87F0-4AAE-9DEF-7762CDDE1176}"/>
              </a:ext>
            </a:extLst>
          </p:cNvPr>
          <p:cNvSpPr txBox="1"/>
          <p:nvPr/>
        </p:nvSpPr>
        <p:spPr>
          <a:xfrm>
            <a:off x="408348" y="1208138"/>
            <a:ext cx="8102240" cy="3139321"/>
          </a:xfrm>
          <a:prstGeom prst="rect">
            <a:avLst/>
          </a:prstGeom>
          <a:noFill/>
        </p:spPr>
        <p:txBody>
          <a:bodyPr wrap="square" rtlCol="0">
            <a:spAutoFit/>
          </a:bodyPr>
          <a:lstStyle/>
          <a:p>
            <a:pPr marL="3175" indent="-3175">
              <a:buFont typeface="Arial" panose="020B0604020202020204" pitchFamily="34" charset="0"/>
              <a:buNone/>
            </a:pPr>
            <a:r>
              <a:rPr lang="en-GB" altLang="en-US" sz="1800" b="1" dirty="0">
                <a:latin typeface="Georgia" panose="02040502050405020303" pitchFamily="18" charset="0"/>
              </a:rPr>
              <a:t>Facts / scenario</a:t>
            </a:r>
            <a:endParaRPr lang="en-GB" altLang="en-US" sz="1800" dirty="0">
              <a:latin typeface="Georgia" panose="02040502050405020303" pitchFamily="18" charset="0"/>
            </a:endParaRPr>
          </a:p>
          <a:p>
            <a:pPr marL="3175" indent="-3175" algn="just">
              <a:buFont typeface="Arial" panose="020B0604020202020204" pitchFamily="34" charset="0"/>
              <a:buNone/>
            </a:pPr>
            <a:r>
              <a:rPr lang="en-GB" altLang="en-US" sz="1800" dirty="0">
                <a:latin typeface="Georgia" panose="02040502050405020303" pitchFamily="18" charset="0"/>
              </a:rPr>
              <a:t>A security guard at a bank is approached by a group of criminals who ask him to place a device known as a key logger onto the back of a number of terminals in the bank. The key logger records the keystrokes of the user and captures passwords and other information that would enable someone who had access to the terminal to log into the user accounts of bank staff. </a:t>
            </a:r>
          </a:p>
          <a:p>
            <a:pPr marL="3175" indent="-3175" algn="just">
              <a:buFont typeface="Arial" panose="020B0604020202020204" pitchFamily="34" charset="0"/>
              <a:buNone/>
            </a:pPr>
            <a:endParaRPr lang="en-GB" altLang="en-US" dirty="0">
              <a:latin typeface="Georgia" panose="02040502050405020303" pitchFamily="18" charset="0"/>
            </a:endParaRPr>
          </a:p>
          <a:p>
            <a:pPr marL="3175" indent="-3175" algn="just">
              <a:buFont typeface="Arial" panose="020B0604020202020204" pitchFamily="34" charset="0"/>
              <a:buNone/>
            </a:pPr>
            <a:r>
              <a:rPr lang="en-GB" altLang="en-US" sz="1800" dirty="0">
                <a:latin typeface="Georgia" panose="02040502050405020303" pitchFamily="18" charset="0"/>
              </a:rPr>
              <a:t>An additional feature of the key logger device enabled it to record Skype phone calls made by the user of the terminal. The criminals also placed a bug on the desk which picked up sound, including all phone calls made and received by the user of the terminal. </a:t>
            </a:r>
            <a:endParaRPr lang="en-GB" altLang="en-US" sz="1800" i="1" dirty="0">
              <a:latin typeface="Georgia" panose="02040502050405020303" pitchFamily="18" charset="0"/>
            </a:endParaRPr>
          </a:p>
        </p:txBody>
      </p:sp>
    </p:spTree>
    <p:extLst>
      <p:ext uri="{BB962C8B-B14F-4D97-AF65-F5344CB8AC3E}">
        <p14:creationId xmlns:p14="http://schemas.microsoft.com/office/powerpoint/2010/main" val="303228203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A7907C1-DFAC-4EC6-AD9A-AF6B972AF35F}"/>
              </a:ext>
            </a:extLst>
          </p:cNvPr>
          <p:cNvSpPr>
            <a:spLocks noGrp="1"/>
          </p:cNvSpPr>
          <p:nvPr>
            <p:ph type="title"/>
          </p:nvPr>
        </p:nvSpPr>
        <p:spPr>
          <a:xfrm>
            <a:off x="1062038" y="23815"/>
            <a:ext cx="7886700" cy="909636"/>
          </a:xfrm>
          <a:ln/>
        </p:spPr>
        <p:txBody>
          <a:bodyPr lIns="91440" tIns="45720" rIns="91440" bIns="45720" anchor="ctr">
            <a:normAutofit/>
          </a:bodyPr>
          <a:lstStyle/>
          <a:p>
            <a:pPr algn="r" eaLnBrk="1" hangingPunct="1"/>
            <a:r>
              <a:rPr lang="en-US" altLang="en-US" dirty="0">
                <a:solidFill>
                  <a:srgbClr val="FFFFFF"/>
                </a:solidFill>
                <a:latin typeface="Helvetica" panose="020B0604020202020204" pitchFamily="34" charset="0"/>
              </a:rPr>
              <a:t>Case study #8</a:t>
            </a:r>
          </a:p>
        </p:txBody>
      </p:sp>
      <p:sp>
        <p:nvSpPr>
          <p:cNvPr id="120835" name="Content Placeholder 2">
            <a:extLst>
              <a:ext uri="{FF2B5EF4-FFF2-40B4-BE49-F238E27FC236}">
                <a16:creationId xmlns:a16="http://schemas.microsoft.com/office/drawing/2014/main" id="{266D1A94-D346-4464-BFE7-875880FEF938}"/>
              </a:ext>
            </a:extLst>
          </p:cNvPr>
          <p:cNvSpPr>
            <a:spLocks noGrp="1"/>
          </p:cNvSpPr>
          <p:nvPr>
            <p:ph type="body" idx="1"/>
          </p:nvPr>
        </p:nvSpPr>
        <p:spPr>
          <a:xfrm>
            <a:off x="408348" y="3564568"/>
            <a:ext cx="8102240" cy="989637"/>
          </a:xfrm>
        </p:spPr>
        <p:txBody>
          <a:bodyPr>
            <a:normAutofit/>
          </a:bodyPr>
          <a:lstStyle/>
          <a:p>
            <a:pPr marL="3175" indent="-3175" algn="ctr">
              <a:buFont typeface="Arial" panose="020B0604020202020204" pitchFamily="34" charset="0"/>
              <a:buNone/>
            </a:pPr>
            <a:r>
              <a:rPr lang="en-GB" altLang="en-US" sz="2400" i="1" dirty="0">
                <a:latin typeface="Georgia" panose="02040502050405020303" pitchFamily="18" charset="0"/>
              </a:rPr>
              <a:t>If the police were able to access the draft e-mail box would this amount to an interception?</a:t>
            </a:r>
            <a:r>
              <a:rPr lang="en-GB" altLang="en-US" sz="2400" dirty="0">
                <a:latin typeface="Georgia" panose="02040502050405020303" pitchFamily="18" charset="0"/>
              </a:rPr>
              <a:t> </a:t>
            </a:r>
          </a:p>
        </p:txBody>
      </p:sp>
      <p:sp>
        <p:nvSpPr>
          <p:cNvPr id="21" name="TextBox 20">
            <a:extLst>
              <a:ext uri="{FF2B5EF4-FFF2-40B4-BE49-F238E27FC236}">
                <a16:creationId xmlns:a16="http://schemas.microsoft.com/office/drawing/2014/main" id="{8F8327A5-87F0-4AAE-9DEF-7762CDDE1176}"/>
              </a:ext>
            </a:extLst>
          </p:cNvPr>
          <p:cNvSpPr txBox="1"/>
          <p:nvPr/>
        </p:nvSpPr>
        <p:spPr>
          <a:xfrm>
            <a:off x="408348" y="1208138"/>
            <a:ext cx="8102240" cy="2308324"/>
          </a:xfrm>
          <a:prstGeom prst="rect">
            <a:avLst/>
          </a:prstGeom>
          <a:noFill/>
        </p:spPr>
        <p:txBody>
          <a:bodyPr wrap="square" rtlCol="0">
            <a:spAutoFit/>
          </a:bodyPr>
          <a:lstStyle/>
          <a:p>
            <a:pPr marL="3175" indent="-3175">
              <a:buFont typeface="Arial" panose="020B0604020202020204" pitchFamily="34" charset="0"/>
              <a:buNone/>
            </a:pPr>
            <a:r>
              <a:rPr lang="en-GB" altLang="en-US" sz="1800" b="1" dirty="0">
                <a:latin typeface="Georgia" panose="02040502050405020303" pitchFamily="18" charset="0"/>
              </a:rPr>
              <a:t>Facts / scenario</a:t>
            </a:r>
            <a:endParaRPr lang="en-GB" altLang="en-US" sz="1800" dirty="0">
              <a:latin typeface="Georgia" panose="02040502050405020303" pitchFamily="18" charset="0"/>
            </a:endParaRPr>
          </a:p>
          <a:p>
            <a:pPr marL="3175" indent="-3175" algn="just">
              <a:buFont typeface="Arial" panose="020B0604020202020204" pitchFamily="34" charset="0"/>
              <a:buNone/>
            </a:pPr>
            <a:r>
              <a:rPr lang="en-GB" altLang="en-US" sz="1800" dirty="0">
                <a:latin typeface="Georgia" panose="02040502050405020303" pitchFamily="18" charset="0"/>
              </a:rPr>
              <a:t>A criminal gang communicates using a web based e-mail system that can be accessed through the Internet anywhere in the world. Rather than send each other messages that might be intercepted by the police or which may incriminate them if found on their computer they use a ‘dead letter drop’ system. What they do is write their message as a draft which is never sent, other members of the gang have the password which enables them to access the e mail account and read and respond to the message. </a:t>
            </a:r>
            <a:endParaRPr lang="en-GB" altLang="en-US" sz="1800" i="1" dirty="0">
              <a:latin typeface="Georgia" panose="02040502050405020303" pitchFamily="18" charset="0"/>
            </a:endParaRPr>
          </a:p>
        </p:txBody>
      </p:sp>
    </p:spTree>
    <p:extLst>
      <p:ext uri="{BB962C8B-B14F-4D97-AF65-F5344CB8AC3E}">
        <p14:creationId xmlns:p14="http://schemas.microsoft.com/office/powerpoint/2010/main" val="21117850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A7907C1-DFAC-4EC6-AD9A-AF6B972AF35F}"/>
              </a:ext>
            </a:extLst>
          </p:cNvPr>
          <p:cNvSpPr>
            <a:spLocks noGrp="1"/>
          </p:cNvSpPr>
          <p:nvPr>
            <p:ph type="title"/>
          </p:nvPr>
        </p:nvSpPr>
        <p:spPr>
          <a:xfrm>
            <a:off x="1062038" y="23815"/>
            <a:ext cx="7886700" cy="909636"/>
          </a:xfrm>
          <a:ln/>
        </p:spPr>
        <p:txBody>
          <a:bodyPr lIns="91440" tIns="45720" rIns="91440" bIns="45720" anchor="ctr">
            <a:normAutofit/>
          </a:bodyPr>
          <a:lstStyle/>
          <a:p>
            <a:pPr algn="r" eaLnBrk="1" hangingPunct="1"/>
            <a:r>
              <a:rPr lang="en-US" altLang="en-US" dirty="0">
                <a:solidFill>
                  <a:srgbClr val="FFFFFF"/>
                </a:solidFill>
                <a:latin typeface="Helvetica" panose="020B0604020202020204" pitchFamily="34" charset="0"/>
              </a:rPr>
              <a:t>Case study #9</a:t>
            </a:r>
          </a:p>
        </p:txBody>
      </p:sp>
      <p:sp>
        <p:nvSpPr>
          <p:cNvPr id="120835" name="Content Placeholder 2">
            <a:extLst>
              <a:ext uri="{FF2B5EF4-FFF2-40B4-BE49-F238E27FC236}">
                <a16:creationId xmlns:a16="http://schemas.microsoft.com/office/drawing/2014/main" id="{266D1A94-D346-4464-BFE7-875880FEF938}"/>
              </a:ext>
            </a:extLst>
          </p:cNvPr>
          <p:cNvSpPr>
            <a:spLocks noGrp="1"/>
          </p:cNvSpPr>
          <p:nvPr>
            <p:ph type="body" idx="1"/>
          </p:nvPr>
        </p:nvSpPr>
        <p:spPr>
          <a:xfrm>
            <a:off x="408348" y="2269168"/>
            <a:ext cx="8102240" cy="989637"/>
          </a:xfrm>
        </p:spPr>
        <p:txBody>
          <a:bodyPr>
            <a:normAutofit/>
          </a:bodyPr>
          <a:lstStyle/>
          <a:p>
            <a:pPr marL="3175" indent="-3175" algn="ctr">
              <a:buFont typeface="Arial" panose="020B0604020202020204" pitchFamily="34" charset="0"/>
              <a:buNone/>
            </a:pPr>
            <a:r>
              <a:rPr lang="en-GB" altLang="en-US" i="1" dirty="0"/>
              <a:t>Is this an interception?</a:t>
            </a:r>
          </a:p>
        </p:txBody>
      </p:sp>
      <p:sp>
        <p:nvSpPr>
          <p:cNvPr id="21" name="TextBox 20">
            <a:extLst>
              <a:ext uri="{FF2B5EF4-FFF2-40B4-BE49-F238E27FC236}">
                <a16:creationId xmlns:a16="http://schemas.microsoft.com/office/drawing/2014/main" id="{8F8327A5-87F0-4AAE-9DEF-7762CDDE1176}"/>
              </a:ext>
            </a:extLst>
          </p:cNvPr>
          <p:cNvSpPr txBox="1"/>
          <p:nvPr/>
        </p:nvSpPr>
        <p:spPr>
          <a:xfrm>
            <a:off x="408348" y="1208138"/>
            <a:ext cx="8102240" cy="923330"/>
          </a:xfrm>
          <a:prstGeom prst="rect">
            <a:avLst/>
          </a:prstGeom>
          <a:noFill/>
        </p:spPr>
        <p:txBody>
          <a:bodyPr wrap="square" rtlCol="0">
            <a:spAutoFit/>
          </a:bodyPr>
          <a:lstStyle/>
          <a:p>
            <a:pPr marL="3175" indent="-3175">
              <a:buFont typeface="Arial" panose="020B0604020202020204" pitchFamily="34" charset="0"/>
              <a:buNone/>
            </a:pPr>
            <a:r>
              <a:rPr lang="en-GB" altLang="en-US" b="1" dirty="0"/>
              <a:t>Fact/ scenario </a:t>
            </a:r>
            <a:endParaRPr lang="en-GB" altLang="en-US" dirty="0"/>
          </a:p>
          <a:p>
            <a:pPr marL="3175" indent="-3175" algn="just">
              <a:buFont typeface="Arial" panose="020B0604020202020204" pitchFamily="34" charset="0"/>
              <a:buNone/>
            </a:pPr>
            <a:r>
              <a:rPr lang="en-GB" altLang="en-US" dirty="0"/>
              <a:t>Police Officer Bobby has taken his wife’s phone, guessed her password and listened to a stored voice message that she has not yet retrieved.</a:t>
            </a:r>
            <a:endParaRPr lang="en-GB" altLang="en-US" i="1" dirty="0"/>
          </a:p>
        </p:txBody>
      </p:sp>
    </p:spTree>
    <p:extLst>
      <p:ext uri="{BB962C8B-B14F-4D97-AF65-F5344CB8AC3E}">
        <p14:creationId xmlns:p14="http://schemas.microsoft.com/office/powerpoint/2010/main" val="14739341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A7907C1-DFAC-4EC6-AD9A-AF6B972AF35F}"/>
              </a:ext>
            </a:extLst>
          </p:cNvPr>
          <p:cNvSpPr>
            <a:spLocks noGrp="1"/>
          </p:cNvSpPr>
          <p:nvPr>
            <p:ph type="title"/>
          </p:nvPr>
        </p:nvSpPr>
        <p:spPr>
          <a:xfrm>
            <a:off x="1062038" y="23815"/>
            <a:ext cx="7886700" cy="909636"/>
          </a:xfrm>
          <a:ln/>
        </p:spPr>
        <p:txBody>
          <a:bodyPr lIns="91440" tIns="45720" rIns="91440" bIns="45720" anchor="ctr">
            <a:normAutofit/>
          </a:bodyPr>
          <a:lstStyle/>
          <a:p>
            <a:pPr algn="r" eaLnBrk="1" hangingPunct="1"/>
            <a:r>
              <a:rPr lang="en-US" altLang="en-US" dirty="0">
                <a:solidFill>
                  <a:srgbClr val="FFFFFF"/>
                </a:solidFill>
                <a:latin typeface="Helvetica" panose="020B0604020202020204" pitchFamily="34" charset="0"/>
              </a:rPr>
              <a:t>Case study #10</a:t>
            </a:r>
          </a:p>
        </p:txBody>
      </p:sp>
      <p:sp>
        <p:nvSpPr>
          <p:cNvPr id="120835" name="Content Placeholder 2">
            <a:extLst>
              <a:ext uri="{FF2B5EF4-FFF2-40B4-BE49-F238E27FC236}">
                <a16:creationId xmlns:a16="http://schemas.microsoft.com/office/drawing/2014/main" id="{266D1A94-D346-4464-BFE7-875880FEF938}"/>
              </a:ext>
            </a:extLst>
          </p:cNvPr>
          <p:cNvSpPr>
            <a:spLocks noGrp="1"/>
          </p:cNvSpPr>
          <p:nvPr>
            <p:ph type="body" idx="1"/>
          </p:nvPr>
        </p:nvSpPr>
        <p:spPr>
          <a:xfrm>
            <a:off x="408348" y="4212268"/>
            <a:ext cx="8102240" cy="989637"/>
          </a:xfrm>
        </p:spPr>
        <p:txBody>
          <a:bodyPr>
            <a:normAutofit/>
          </a:bodyPr>
          <a:lstStyle/>
          <a:p>
            <a:pPr marL="3175" indent="-3175" algn="ctr">
              <a:buFont typeface="Arial" panose="020B0604020202020204" pitchFamily="34" charset="0"/>
              <a:buNone/>
            </a:pPr>
            <a:r>
              <a:rPr lang="en-GB" altLang="en-US" sz="2400" i="1" dirty="0"/>
              <a:t>Has Bobby committed an offence?</a:t>
            </a:r>
            <a:r>
              <a:rPr lang="en-GB" altLang="en-US" sz="2400" dirty="0"/>
              <a:t> </a:t>
            </a:r>
          </a:p>
        </p:txBody>
      </p:sp>
      <p:sp>
        <p:nvSpPr>
          <p:cNvPr id="21" name="TextBox 20">
            <a:extLst>
              <a:ext uri="{FF2B5EF4-FFF2-40B4-BE49-F238E27FC236}">
                <a16:creationId xmlns:a16="http://schemas.microsoft.com/office/drawing/2014/main" id="{8F8327A5-87F0-4AAE-9DEF-7762CDDE1176}"/>
              </a:ext>
            </a:extLst>
          </p:cNvPr>
          <p:cNvSpPr txBox="1"/>
          <p:nvPr/>
        </p:nvSpPr>
        <p:spPr>
          <a:xfrm>
            <a:off x="408348" y="1208138"/>
            <a:ext cx="8102240" cy="3139321"/>
          </a:xfrm>
          <a:prstGeom prst="rect">
            <a:avLst/>
          </a:prstGeom>
          <a:noFill/>
        </p:spPr>
        <p:txBody>
          <a:bodyPr wrap="square" rtlCol="0">
            <a:spAutoFit/>
          </a:bodyPr>
          <a:lstStyle/>
          <a:p>
            <a:pPr marL="3175" indent="-3175">
              <a:buFont typeface="Arial" panose="020B0604020202020204" pitchFamily="34" charset="0"/>
              <a:buNone/>
            </a:pPr>
            <a:r>
              <a:rPr lang="en-GB" altLang="en-US" sz="1800" b="1" dirty="0"/>
              <a:t>Facts/ scenario </a:t>
            </a:r>
            <a:endParaRPr lang="en-GB" altLang="en-US" sz="1800" dirty="0"/>
          </a:p>
          <a:p>
            <a:pPr marL="3175" indent="-3175" algn="just">
              <a:buFont typeface="Arial" panose="020B0604020202020204" pitchFamily="34" charset="0"/>
              <a:buNone/>
            </a:pPr>
            <a:r>
              <a:rPr lang="en-GB" altLang="en-US" sz="1800" dirty="0"/>
              <a:t>Bobby is interested in UFOs and he believes that the Russian Government has captured an alien space craft that landed in Siberia in the early part of the 20th Century. He visits a Russian Military recruitment site which has a link to a site operated by the Russian Air force. The Air Force site requires a password but using a password cracking tool he manages to gain access. He spends some time exploring the system and copies a number of files. He also tries to delete all of the log files of his activity in order to prevent the Russians from identifying him. He then alters the front page of the site so that it displays a picture of a UFO instead of the Air Force insignia.</a:t>
            </a:r>
            <a:endParaRPr lang="en-GB" altLang="en-US" sz="1800" i="1" dirty="0"/>
          </a:p>
          <a:p>
            <a:pPr marL="3175" indent="-3175">
              <a:buFont typeface="Arial" panose="020B0604020202020204" pitchFamily="34" charset="0"/>
              <a:buNone/>
            </a:pPr>
            <a:endParaRPr lang="en-GB" altLang="en-US" sz="1800" i="1" dirty="0">
              <a:latin typeface="Georgia" panose="02040502050405020303" pitchFamily="18" charset="0"/>
            </a:endParaRPr>
          </a:p>
        </p:txBody>
      </p:sp>
    </p:spTree>
    <p:extLst>
      <p:ext uri="{BB962C8B-B14F-4D97-AF65-F5344CB8AC3E}">
        <p14:creationId xmlns:p14="http://schemas.microsoft.com/office/powerpoint/2010/main" val="100405192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A7907C1-DFAC-4EC6-AD9A-AF6B972AF35F}"/>
              </a:ext>
            </a:extLst>
          </p:cNvPr>
          <p:cNvSpPr>
            <a:spLocks noGrp="1"/>
          </p:cNvSpPr>
          <p:nvPr>
            <p:ph type="title"/>
          </p:nvPr>
        </p:nvSpPr>
        <p:spPr>
          <a:xfrm>
            <a:off x="1062038" y="23815"/>
            <a:ext cx="7886700" cy="909636"/>
          </a:xfrm>
          <a:ln/>
        </p:spPr>
        <p:txBody>
          <a:bodyPr lIns="91440" tIns="45720" rIns="91440" bIns="45720" anchor="ctr">
            <a:normAutofit/>
          </a:bodyPr>
          <a:lstStyle/>
          <a:p>
            <a:pPr algn="r" eaLnBrk="1" hangingPunct="1"/>
            <a:r>
              <a:rPr lang="en-US" altLang="en-US" dirty="0">
                <a:solidFill>
                  <a:srgbClr val="FFFFFF"/>
                </a:solidFill>
                <a:latin typeface="Helvetica" panose="020B0604020202020204" pitchFamily="34" charset="0"/>
              </a:rPr>
              <a:t>Case study #11</a:t>
            </a:r>
          </a:p>
        </p:txBody>
      </p:sp>
      <p:sp>
        <p:nvSpPr>
          <p:cNvPr id="120835" name="Content Placeholder 2">
            <a:extLst>
              <a:ext uri="{FF2B5EF4-FFF2-40B4-BE49-F238E27FC236}">
                <a16:creationId xmlns:a16="http://schemas.microsoft.com/office/drawing/2014/main" id="{266D1A94-D346-4464-BFE7-875880FEF938}"/>
              </a:ext>
            </a:extLst>
          </p:cNvPr>
          <p:cNvSpPr>
            <a:spLocks noGrp="1"/>
          </p:cNvSpPr>
          <p:nvPr>
            <p:ph type="body" idx="1"/>
          </p:nvPr>
        </p:nvSpPr>
        <p:spPr>
          <a:xfrm>
            <a:off x="408348" y="3955093"/>
            <a:ext cx="8102240" cy="1255082"/>
          </a:xfrm>
        </p:spPr>
        <p:txBody>
          <a:bodyPr>
            <a:normAutofit/>
          </a:bodyPr>
          <a:lstStyle/>
          <a:p>
            <a:pPr marL="3175" indent="-3175" algn="ctr">
              <a:buFont typeface="Arial" panose="020B0604020202020204" pitchFamily="34" charset="0"/>
              <a:buNone/>
            </a:pPr>
            <a:r>
              <a:rPr lang="en-GB" altLang="en-US" sz="2400" i="1" dirty="0">
                <a:latin typeface="Georgia" panose="02040502050405020303" pitchFamily="18" charset="0"/>
              </a:rPr>
              <a:t>Has an offence contrary to Article 4 or 5 of the Budapest Convention been committed by the person responsible for sending the spam?</a:t>
            </a:r>
          </a:p>
        </p:txBody>
      </p:sp>
      <p:sp>
        <p:nvSpPr>
          <p:cNvPr id="21" name="TextBox 20">
            <a:extLst>
              <a:ext uri="{FF2B5EF4-FFF2-40B4-BE49-F238E27FC236}">
                <a16:creationId xmlns:a16="http://schemas.microsoft.com/office/drawing/2014/main" id="{8F8327A5-87F0-4AAE-9DEF-7762CDDE1176}"/>
              </a:ext>
            </a:extLst>
          </p:cNvPr>
          <p:cNvSpPr txBox="1"/>
          <p:nvPr/>
        </p:nvSpPr>
        <p:spPr>
          <a:xfrm>
            <a:off x="408348" y="1208138"/>
            <a:ext cx="8102240" cy="2862322"/>
          </a:xfrm>
          <a:prstGeom prst="rect">
            <a:avLst/>
          </a:prstGeom>
          <a:noFill/>
        </p:spPr>
        <p:txBody>
          <a:bodyPr wrap="square" rtlCol="0">
            <a:spAutoFit/>
          </a:bodyPr>
          <a:lstStyle/>
          <a:p>
            <a:pPr marL="3175" indent="-3175">
              <a:buFont typeface="Arial" panose="020B0604020202020204" pitchFamily="34" charset="0"/>
              <a:buNone/>
            </a:pPr>
            <a:r>
              <a:rPr lang="en-GB" altLang="en-US" sz="1800" b="1" dirty="0">
                <a:latin typeface="Georgia" panose="02040502050405020303" pitchFamily="18" charset="0"/>
              </a:rPr>
              <a:t>Facts/ scenario </a:t>
            </a:r>
          </a:p>
          <a:p>
            <a:pPr marL="3175" indent="-3175" algn="just">
              <a:buFont typeface="Arial" panose="020B0604020202020204" pitchFamily="34" charset="0"/>
              <a:buNone/>
            </a:pPr>
            <a:r>
              <a:rPr lang="en-GB" altLang="en-US" sz="1800" dirty="0">
                <a:latin typeface="Georgia" panose="02040502050405020303" pitchFamily="18" charset="0"/>
              </a:rPr>
              <a:t>An automated spam e-mail programme sends unsolicited e mails to thousands of users all around the world every day. If the e-mail is opened it downloads software to the user’s machine. The software does nothing which affects the running of the users computer, it doesn’t acquire data from the users computer nor does it delete any data or cause any other sort of damage, however it means that the users computer is now a ‘Zombie’ forming part of a ‘Botnet’ which the ‘bot controller’ can use to undertake various types of activity. </a:t>
            </a:r>
            <a:endParaRPr lang="en-GB" altLang="en-US" sz="1800" i="1" dirty="0">
              <a:latin typeface="Georgia" panose="02040502050405020303" pitchFamily="18" charset="0"/>
            </a:endParaRPr>
          </a:p>
          <a:p>
            <a:pPr marL="3175" indent="-3175">
              <a:buFont typeface="Arial" panose="020B0604020202020204" pitchFamily="34" charset="0"/>
              <a:buNone/>
            </a:pPr>
            <a:endParaRPr lang="en-GB" altLang="en-US" sz="1800" i="1" dirty="0">
              <a:latin typeface="Georgia" panose="02040502050405020303" pitchFamily="18" charset="0"/>
            </a:endParaRPr>
          </a:p>
        </p:txBody>
      </p:sp>
    </p:spTree>
    <p:extLst>
      <p:ext uri="{BB962C8B-B14F-4D97-AF65-F5344CB8AC3E}">
        <p14:creationId xmlns:p14="http://schemas.microsoft.com/office/powerpoint/2010/main" val="15721285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A7907C1-DFAC-4EC6-AD9A-AF6B972AF35F}"/>
              </a:ext>
            </a:extLst>
          </p:cNvPr>
          <p:cNvSpPr>
            <a:spLocks noGrp="1"/>
          </p:cNvSpPr>
          <p:nvPr>
            <p:ph type="title"/>
          </p:nvPr>
        </p:nvSpPr>
        <p:spPr>
          <a:xfrm>
            <a:off x="1062038" y="23815"/>
            <a:ext cx="7886700" cy="909636"/>
          </a:xfrm>
          <a:ln/>
        </p:spPr>
        <p:txBody>
          <a:bodyPr lIns="91440" tIns="45720" rIns="91440" bIns="45720" anchor="ctr">
            <a:normAutofit/>
          </a:bodyPr>
          <a:lstStyle/>
          <a:p>
            <a:pPr algn="r" eaLnBrk="1" hangingPunct="1"/>
            <a:r>
              <a:rPr lang="en-US" altLang="en-US" dirty="0">
                <a:solidFill>
                  <a:srgbClr val="FFFFFF"/>
                </a:solidFill>
                <a:latin typeface="Helvetica" panose="020B0604020202020204" pitchFamily="34" charset="0"/>
              </a:rPr>
              <a:t>Case study #12</a:t>
            </a:r>
          </a:p>
        </p:txBody>
      </p:sp>
      <p:sp>
        <p:nvSpPr>
          <p:cNvPr id="120835" name="Content Placeholder 2">
            <a:extLst>
              <a:ext uri="{FF2B5EF4-FFF2-40B4-BE49-F238E27FC236}">
                <a16:creationId xmlns:a16="http://schemas.microsoft.com/office/drawing/2014/main" id="{266D1A94-D346-4464-BFE7-875880FEF938}"/>
              </a:ext>
            </a:extLst>
          </p:cNvPr>
          <p:cNvSpPr>
            <a:spLocks noGrp="1"/>
          </p:cNvSpPr>
          <p:nvPr>
            <p:ph type="body" idx="1"/>
          </p:nvPr>
        </p:nvSpPr>
        <p:spPr>
          <a:xfrm>
            <a:off x="408348" y="3955093"/>
            <a:ext cx="8102240" cy="1255082"/>
          </a:xfrm>
        </p:spPr>
        <p:txBody>
          <a:bodyPr>
            <a:normAutofit/>
          </a:bodyPr>
          <a:lstStyle/>
          <a:p>
            <a:pPr marL="3175" indent="-3175" algn="ctr">
              <a:buFont typeface="Arial" panose="020B0604020202020204" pitchFamily="34" charset="0"/>
              <a:buNone/>
            </a:pPr>
            <a:r>
              <a:rPr lang="en-GB" altLang="en-US" sz="2400" i="1" dirty="0"/>
              <a:t>Is this an offence of system interference?</a:t>
            </a:r>
            <a:r>
              <a:rPr lang="en-GB" altLang="en-US" sz="2400" dirty="0"/>
              <a:t> </a:t>
            </a:r>
          </a:p>
        </p:txBody>
      </p:sp>
      <p:sp>
        <p:nvSpPr>
          <p:cNvPr id="21" name="TextBox 20">
            <a:extLst>
              <a:ext uri="{FF2B5EF4-FFF2-40B4-BE49-F238E27FC236}">
                <a16:creationId xmlns:a16="http://schemas.microsoft.com/office/drawing/2014/main" id="{8F8327A5-87F0-4AAE-9DEF-7762CDDE1176}"/>
              </a:ext>
            </a:extLst>
          </p:cNvPr>
          <p:cNvSpPr txBox="1"/>
          <p:nvPr/>
        </p:nvSpPr>
        <p:spPr>
          <a:xfrm>
            <a:off x="408348" y="1208138"/>
            <a:ext cx="8102240" cy="2308324"/>
          </a:xfrm>
          <a:prstGeom prst="rect">
            <a:avLst/>
          </a:prstGeom>
          <a:noFill/>
        </p:spPr>
        <p:txBody>
          <a:bodyPr wrap="square" rtlCol="0">
            <a:spAutoFit/>
          </a:bodyPr>
          <a:lstStyle/>
          <a:p>
            <a:pPr marL="3175" indent="-3175">
              <a:buFont typeface="Arial" panose="020B0604020202020204" pitchFamily="34" charset="0"/>
              <a:buNone/>
            </a:pPr>
            <a:r>
              <a:rPr lang="en-GB" altLang="en-US" sz="1800" b="1" dirty="0"/>
              <a:t>Facts / scenario</a:t>
            </a:r>
            <a:endParaRPr lang="en-GB" altLang="en-US" sz="1800" dirty="0"/>
          </a:p>
          <a:p>
            <a:pPr marL="3175" indent="-3175" algn="just">
              <a:buFont typeface="Arial" panose="020B0604020202020204" pitchFamily="34" charset="0"/>
              <a:buNone/>
            </a:pPr>
            <a:r>
              <a:rPr lang="en-GB" altLang="en-US" sz="1800" dirty="0"/>
              <a:t>Bobby is a former police officer who was sacked for improper use of the police computer system. He decides to get his own back on the police department. He uses an e-mail programme which enables him to send 70,000 e-mails per hour to his old department. He alters the e-mail header to make it appear that it came from the chief officer of police thus fooling the police e-mail server into believing that it came from a legitimate source. The police server was unable to handle the volume of traffic and collapsed.</a:t>
            </a:r>
            <a:endParaRPr lang="en-GB" altLang="en-US" sz="1800" i="1" dirty="0"/>
          </a:p>
        </p:txBody>
      </p:sp>
    </p:spTree>
    <p:extLst>
      <p:ext uri="{BB962C8B-B14F-4D97-AF65-F5344CB8AC3E}">
        <p14:creationId xmlns:p14="http://schemas.microsoft.com/office/powerpoint/2010/main" val="418512998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A7907C1-DFAC-4EC6-AD9A-AF6B972AF35F}"/>
              </a:ext>
            </a:extLst>
          </p:cNvPr>
          <p:cNvSpPr>
            <a:spLocks noGrp="1"/>
          </p:cNvSpPr>
          <p:nvPr>
            <p:ph type="title"/>
          </p:nvPr>
        </p:nvSpPr>
        <p:spPr>
          <a:xfrm>
            <a:off x="1062038" y="23815"/>
            <a:ext cx="7886700" cy="909636"/>
          </a:xfrm>
          <a:ln/>
        </p:spPr>
        <p:txBody>
          <a:bodyPr lIns="91440" tIns="45720" rIns="91440" bIns="45720" anchor="ctr">
            <a:normAutofit/>
          </a:bodyPr>
          <a:lstStyle/>
          <a:p>
            <a:pPr algn="r" eaLnBrk="1" hangingPunct="1"/>
            <a:r>
              <a:rPr lang="en-US" altLang="en-US" dirty="0">
                <a:solidFill>
                  <a:srgbClr val="FFFFFF"/>
                </a:solidFill>
                <a:latin typeface="Helvetica" panose="020B0604020202020204" pitchFamily="34" charset="0"/>
              </a:rPr>
              <a:t>Case study #13</a:t>
            </a:r>
          </a:p>
        </p:txBody>
      </p:sp>
      <p:sp>
        <p:nvSpPr>
          <p:cNvPr id="120835" name="Content Placeholder 2">
            <a:extLst>
              <a:ext uri="{FF2B5EF4-FFF2-40B4-BE49-F238E27FC236}">
                <a16:creationId xmlns:a16="http://schemas.microsoft.com/office/drawing/2014/main" id="{266D1A94-D346-4464-BFE7-875880FEF938}"/>
              </a:ext>
            </a:extLst>
          </p:cNvPr>
          <p:cNvSpPr>
            <a:spLocks noGrp="1"/>
          </p:cNvSpPr>
          <p:nvPr>
            <p:ph type="body" idx="1"/>
          </p:nvPr>
        </p:nvSpPr>
        <p:spPr>
          <a:xfrm>
            <a:off x="408348" y="3955093"/>
            <a:ext cx="8102240" cy="1255082"/>
          </a:xfrm>
        </p:spPr>
        <p:txBody>
          <a:bodyPr>
            <a:normAutofit/>
          </a:bodyPr>
          <a:lstStyle/>
          <a:p>
            <a:pPr marL="3175" indent="-3175" algn="ctr">
              <a:buFont typeface="Arial" panose="020B0604020202020204" pitchFamily="34" charset="0"/>
              <a:buNone/>
            </a:pPr>
            <a:r>
              <a:rPr lang="en-GB" altLang="en-US" sz="2400" i="1" dirty="0"/>
              <a:t>Has Bobby committed an offence contrary to Article 5 of the Budapest Convention?</a:t>
            </a:r>
          </a:p>
        </p:txBody>
      </p:sp>
      <p:sp>
        <p:nvSpPr>
          <p:cNvPr id="21" name="TextBox 20">
            <a:extLst>
              <a:ext uri="{FF2B5EF4-FFF2-40B4-BE49-F238E27FC236}">
                <a16:creationId xmlns:a16="http://schemas.microsoft.com/office/drawing/2014/main" id="{8F8327A5-87F0-4AAE-9DEF-7762CDDE1176}"/>
              </a:ext>
            </a:extLst>
          </p:cNvPr>
          <p:cNvSpPr txBox="1"/>
          <p:nvPr/>
        </p:nvSpPr>
        <p:spPr>
          <a:xfrm>
            <a:off x="408348" y="1208138"/>
            <a:ext cx="8102240" cy="2308324"/>
          </a:xfrm>
          <a:prstGeom prst="rect">
            <a:avLst/>
          </a:prstGeom>
          <a:noFill/>
        </p:spPr>
        <p:txBody>
          <a:bodyPr wrap="square" rtlCol="0">
            <a:spAutoFit/>
          </a:bodyPr>
          <a:lstStyle/>
          <a:p>
            <a:pPr marL="3175" indent="-3175">
              <a:buFont typeface="Arial" panose="020B0604020202020204" pitchFamily="34" charset="0"/>
              <a:buNone/>
            </a:pPr>
            <a:r>
              <a:rPr lang="en-GB" altLang="en-US" sz="1800" b="1" dirty="0"/>
              <a:t>Facts/ scenario </a:t>
            </a:r>
            <a:endParaRPr lang="en-GB" altLang="en-US" sz="1800" dirty="0"/>
          </a:p>
          <a:p>
            <a:pPr marL="3175" indent="-3175" algn="just">
              <a:buFont typeface="Arial" panose="020B0604020202020204" pitchFamily="34" charset="0"/>
              <a:buNone/>
            </a:pPr>
            <a:r>
              <a:rPr lang="en-GB" altLang="en-US" sz="1800" dirty="0"/>
              <a:t>Bobby sends an e-mail to his estranged wife at her place of work. He alters the header to make it appear that it has come from one of her friends. The e-mail contains a programme called ‘access all areas’ which allows Bobby to assume control over his wife’s computer.  Before Bobby has the chance to use the programme its presence is detected by the system administrator who shuts down the system in order to undertake an evaluation of the extent of the intrusion. </a:t>
            </a:r>
            <a:endParaRPr lang="en-GB" altLang="en-US" sz="1800" i="1" dirty="0"/>
          </a:p>
        </p:txBody>
      </p:sp>
    </p:spTree>
    <p:extLst>
      <p:ext uri="{BB962C8B-B14F-4D97-AF65-F5344CB8AC3E}">
        <p14:creationId xmlns:p14="http://schemas.microsoft.com/office/powerpoint/2010/main" val="2006530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C4915B5-7A8E-4295-850F-20FABC477D43}"/>
              </a:ext>
            </a:extLst>
          </p:cNvPr>
          <p:cNvSpPr>
            <a:spLocks noGrp="1"/>
          </p:cNvSpPr>
          <p:nvPr>
            <p:ph type="title"/>
          </p:nvPr>
        </p:nvSpPr>
        <p:spPr>
          <a:xfrm>
            <a:off x="1084263" y="-111127"/>
            <a:ext cx="7886700" cy="1009652"/>
          </a:xfrm>
          <a:ln/>
        </p:spPr>
        <p:txBody>
          <a:bodyPr lIns="91440" tIns="45720" rIns="91440" bIns="45720" anchor="ctr">
            <a:noAutofit/>
          </a:bodyPr>
          <a:lstStyle/>
          <a:p>
            <a:pPr algn="r" eaLnBrk="1" hangingPunct="1"/>
            <a:r>
              <a:rPr lang="en-GB" altLang="en-US" sz="3600" dirty="0">
                <a:solidFill>
                  <a:srgbClr val="FFFFFF"/>
                </a:solidFill>
                <a:latin typeface="Helvetica" panose="020B0604020202020204" pitchFamily="34" charset="0"/>
              </a:rPr>
              <a:t>Whole or part of computer system</a:t>
            </a:r>
          </a:p>
        </p:txBody>
      </p:sp>
      <p:sp>
        <p:nvSpPr>
          <p:cNvPr id="14339" name="Rectangle 3">
            <a:extLst>
              <a:ext uri="{FF2B5EF4-FFF2-40B4-BE49-F238E27FC236}">
                <a16:creationId xmlns:a16="http://schemas.microsoft.com/office/drawing/2014/main" id="{5CBE0D7B-1DDB-40F3-A1FE-ED75E2F59C84}"/>
              </a:ext>
            </a:extLst>
          </p:cNvPr>
          <p:cNvSpPr>
            <a:spLocks noGrp="1"/>
          </p:cNvSpPr>
          <p:nvPr>
            <p:ph idx="1"/>
          </p:nvPr>
        </p:nvSpPr>
        <p:spPr>
          <a:xfrm>
            <a:off x="457200" y="1811338"/>
            <a:ext cx="8229600" cy="4519612"/>
          </a:xfrm>
        </p:spPr>
        <p:txBody>
          <a:bodyPr/>
          <a:lstStyle/>
          <a:p>
            <a:pPr algn="just" eaLnBrk="1" hangingPunct="1">
              <a:lnSpc>
                <a:spcPct val="90000"/>
              </a:lnSpc>
            </a:pPr>
            <a:r>
              <a:rPr lang="en-GB" altLang="en-US">
                <a:latin typeface="Georgia" panose="02040502050405020303" pitchFamily="18" charset="0"/>
              </a:rPr>
              <a:t>“</a:t>
            </a:r>
            <a:r>
              <a:rPr lang="en-GB" altLang="ja-JP" b="1">
                <a:latin typeface="Georgia" panose="02040502050405020303" pitchFamily="18" charset="0"/>
              </a:rPr>
              <a:t>Part of computer system</a:t>
            </a:r>
            <a:r>
              <a:rPr lang="en-GB" altLang="en-US">
                <a:latin typeface="Georgia" panose="02040502050405020303" pitchFamily="18" charset="0"/>
              </a:rPr>
              <a:t>”</a:t>
            </a:r>
            <a:r>
              <a:rPr lang="en-GB" altLang="ja-JP">
                <a:latin typeface="Georgia" panose="02040502050405020303" pitchFamily="18" charset="0"/>
              </a:rPr>
              <a:t> includes:</a:t>
            </a:r>
          </a:p>
          <a:p>
            <a:pPr lvl="1" algn="just" eaLnBrk="1" hangingPunct="1">
              <a:lnSpc>
                <a:spcPct val="90000"/>
              </a:lnSpc>
            </a:pPr>
            <a:endParaRPr lang="en-GB" altLang="en-US" sz="1400">
              <a:latin typeface="Georgia" panose="02040502050405020303" pitchFamily="18" charset="0"/>
            </a:endParaRPr>
          </a:p>
          <a:p>
            <a:pPr lvl="1" algn="just" eaLnBrk="1" hangingPunct="1">
              <a:lnSpc>
                <a:spcPct val="90000"/>
              </a:lnSpc>
            </a:pPr>
            <a:r>
              <a:rPr lang="en-GB" altLang="en-US">
                <a:latin typeface="Georgia" panose="02040502050405020303" pitchFamily="18" charset="0"/>
              </a:rPr>
              <a:t>Hardware</a:t>
            </a:r>
          </a:p>
          <a:p>
            <a:pPr lvl="1" algn="just" eaLnBrk="1" hangingPunct="1">
              <a:lnSpc>
                <a:spcPct val="90000"/>
              </a:lnSpc>
            </a:pPr>
            <a:r>
              <a:rPr lang="en-GB" altLang="en-US">
                <a:latin typeface="Georgia" panose="02040502050405020303" pitchFamily="18" charset="0"/>
              </a:rPr>
              <a:t>Components</a:t>
            </a:r>
          </a:p>
          <a:p>
            <a:pPr lvl="1" algn="just" eaLnBrk="1" hangingPunct="1">
              <a:lnSpc>
                <a:spcPct val="90000"/>
              </a:lnSpc>
            </a:pPr>
            <a:r>
              <a:rPr lang="en-GB" altLang="en-US">
                <a:latin typeface="Georgia" panose="02040502050405020303" pitchFamily="18" charset="0"/>
              </a:rPr>
              <a:t>Stored data of the system installed in computer system</a:t>
            </a:r>
          </a:p>
          <a:p>
            <a:pPr lvl="1" algn="just" eaLnBrk="1" hangingPunct="1">
              <a:lnSpc>
                <a:spcPct val="90000"/>
              </a:lnSpc>
            </a:pPr>
            <a:r>
              <a:rPr lang="en-GB" altLang="en-US">
                <a:latin typeface="Georgia" panose="02040502050405020303" pitchFamily="18" charset="0"/>
              </a:rPr>
              <a:t>Directories in computer system</a:t>
            </a:r>
          </a:p>
          <a:p>
            <a:pPr lvl="1" algn="just" eaLnBrk="1" hangingPunct="1">
              <a:lnSpc>
                <a:spcPct val="90000"/>
              </a:lnSpc>
            </a:pPr>
            <a:r>
              <a:rPr lang="en-GB" altLang="en-US">
                <a:latin typeface="Georgia" panose="02040502050405020303" pitchFamily="18" charset="0"/>
              </a:rPr>
              <a:t>Traffic data in computer system</a:t>
            </a:r>
          </a:p>
          <a:p>
            <a:pPr lvl="1" algn="just" eaLnBrk="1" hangingPunct="1">
              <a:lnSpc>
                <a:spcPct val="90000"/>
              </a:lnSpc>
            </a:pPr>
            <a:r>
              <a:rPr lang="en-GB" altLang="en-US">
                <a:latin typeface="Georgia" panose="02040502050405020303" pitchFamily="18" charset="0"/>
              </a:rPr>
              <a:t>Content-related data in computer system</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A7907C1-DFAC-4EC6-AD9A-AF6B972AF35F}"/>
              </a:ext>
            </a:extLst>
          </p:cNvPr>
          <p:cNvSpPr>
            <a:spLocks noGrp="1"/>
          </p:cNvSpPr>
          <p:nvPr>
            <p:ph type="title"/>
          </p:nvPr>
        </p:nvSpPr>
        <p:spPr>
          <a:xfrm>
            <a:off x="1062038" y="23815"/>
            <a:ext cx="7886700" cy="909636"/>
          </a:xfrm>
          <a:ln/>
        </p:spPr>
        <p:txBody>
          <a:bodyPr lIns="91440" tIns="45720" rIns="91440" bIns="45720" anchor="ctr">
            <a:normAutofit/>
          </a:bodyPr>
          <a:lstStyle/>
          <a:p>
            <a:pPr algn="r" eaLnBrk="1" hangingPunct="1"/>
            <a:r>
              <a:rPr lang="en-US" altLang="en-US" dirty="0">
                <a:solidFill>
                  <a:srgbClr val="FFFFFF"/>
                </a:solidFill>
                <a:latin typeface="Helvetica" panose="020B0604020202020204" pitchFamily="34" charset="0"/>
              </a:rPr>
              <a:t>Case study #14</a:t>
            </a:r>
          </a:p>
        </p:txBody>
      </p:sp>
      <p:sp>
        <p:nvSpPr>
          <p:cNvPr id="120835" name="Content Placeholder 2">
            <a:extLst>
              <a:ext uri="{FF2B5EF4-FFF2-40B4-BE49-F238E27FC236}">
                <a16:creationId xmlns:a16="http://schemas.microsoft.com/office/drawing/2014/main" id="{266D1A94-D346-4464-BFE7-875880FEF938}"/>
              </a:ext>
            </a:extLst>
          </p:cNvPr>
          <p:cNvSpPr>
            <a:spLocks noGrp="1"/>
          </p:cNvSpPr>
          <p:nvPr>
            <p:ph type="body" idx="1"/>
          </p:nvPr>
        </p:nvSpPr>
        <p:spPr>
          <a:xfrm>
            <a:off x="408348" y="4528130"/>
            <a:ext cx="8102240" cy="1510720"/>
          </a:xfrm>
        </p:spPr>
        <p:txBody>
          <a:bodyPr>
            <a:normAutofit/>
          </a:bodyPr>
          <a:lstStyle/>
          <a:p>
            <a:pPr marL="457200" indent="-457200">
              <a:buFont typeface="+mj-lt"/>
              <a:buAutoNum type="arabicPeriod"/>
            </a:pPr>
            <a:r>
              <a:rPr lang="en-GB" altLang="en-US" sz="2400" i="1" dirty="0">
                <a:latin typeface="Georgia" panose="02040502050405020303" pitchFamily="18" charset="0"/>
              </a:rPr>
              <a:t>Is it an offence to make the Supergun available for downloading? </a:t>
            </a:r>
          </a:p>
          <a:p>
            <a:pPr marL="457200" indent="-457200">
              <a:buFont typeface="+mj-lt"/>
              <a:buAutoNum type="arabicPeriod"/>
            </a:pPr>
            <a:r>
              <a:rPr lang="en-GB" altLang="en-US" sz="2400" i="1" dirty="0">
                <a:latin typeface="Georgia" panose="02040502050405020303" pitchFamily="18" charset="0"/>
              </a:rPr>
              <a:t>Is it an offence to be in possession of the Supergun?</a:t>
            </a:r>
            <a:r>
              <a:rPr lang="en-GB" altLang="en-US" sz="2400" dirty="0">
                <a:latin typeface="Georgia" panose="02040502050405020303" pitchFamily="18" charset="0"/>
              </a:rPr>
              <a:t> </a:t>
            </a:r>
          </a:p>
        </p:txBody>
      </p:sp>
      <p:sp>
        <p:nvSpPr>
          <p:cNvPr id="21" name="TextBox 20">
            <a:extLst>
              <a:ext uri="{FF2B5EF4-FFF2-40B4-BE49-F238E27FC236}">
                <a16:creationId xmlns:a16="http://schemas.microsoft.com/office/drawing/2014/main" id="{8F8327A5-87F0-4AAE-9DEF-7762CDDE1176}"/>
              </a:ext>
            </a:extLst>
          </p:cNvPr>
          <p:cNvSpPr txBox="1"/>
          <p:nvPr/>
        </p:nvSpPr>
        <p:spPr>
          <a:xfrm>
            <a:off x="408348" y="1208138"/>
            <a:ext cx="8102240" cy="3139321"/>
          </a:xfrm>
          <a:prstGeom prst="rect">
            <a:avLst/>
          </a:prstGeom>
          <a:noFill/>
        </p:spPr>
        <p:txBody>
          <a:bodyPr wrap="square" rtlCol="0">
            <a:spAutoFit/>
          </a:bodyPr>
          <a:lstStyle/>
          <a:p>
            <a:pPr marL="3175" indent="-3175">
              <a:buFont typeface="Arial" panose="020B0604020202020204" pitchFamily="34" charset="0"/>
              <a:buNone/>
            </a:pPr>
            <a:r>
              <a:rPr lang="en-GB" altLang="en-US" sz="1800" b="1" dirty="0">
                <a:latin typeface="Georgia" panose="02040502050405020303" pitchFamily="18" charset="0"/>
              </a:rPr>
              <a:t>Facts/ scenario </a:t>
            </a:r>
            <a:endParaRPr lang="en-GB" altLang="en-US" sz="1800" dirty="0">
              <a:latin typeface="Georgia" panose="02040502050405020303" pitchFamily="18" charset="0"/>
            </a:endParaRPr>
          </a:p>
          <a:p>
            <a:pPr marL="3175" indent="-3175" algn="just">
              <a:buFont typeface="Arial" panose="020B0604020202020204" pitchFamily="34" charset="0"/>
              <a:buNone/>
            </a:pPr>
            <a:r>
              <a:rPr lang="en-GB" altLang="en-US" sz="1800" dirty="0">
                <a:latin typeface="Georgia" panose="02040502050405020303" pitchFamily="18" charset="0"/>
              </a:rPr>
              <a:t>An online internet ‘</a:t>
            </a:r>
            <a:r>
              <a:rPr lang="en-GB" altLang="ja-JP" sz="1800" dirty="0">
                <a:latin typeface="Georgia" panose="02040502050405020303" pitchFamily="18" charset="0"/>
              </a:rPr>
              <a:t>hacktivist </a:t>
            </a:r>
            <a:r>
              <a:rPr lang="en-GB" altLang="en-US" sz="1800" dirty="0">
                <a:latin typeface="Georgia" panose="02040502050405020303" pitchFamily="18" charset="0"/>
              </a:rPr>
              <a:t>‘</a:t>
            </a:r>
            <a:r>
              <a:rPr lang="en-GB" altLang="ja-JP" sz="1800" dirty="0">
                <a:latin typeface="Georgia" panose="02040502050405020303" pitchFamily="18" charset="0"/>
              </a:rPr>
              <a:t> group who are protesting against the use of animals to test cosmetics undertake </a:t>
            </a:r>
            <a:r>
              <a:rPr lang="en-GB" altLang="en-US" sz="1800" dirty="0">
                <a:latin typeface="Georgia" panose="02040502050405020303" pitchFamily="18" charset="0"/>
              </a:rPr>
              <a:t>‘</a:t>
            </a:r>
            <a:r>
              <a:rPr lang="en-GB" altLang="ja-JP" sz="1800" dirty="0">
                <a:latin typeface="Georgia" panose="02040502050405020303" pitchFamily="18" charset="0"/>
              </a:rPr>
              <a:t>Distributed Denial of Service</a:t>
            </a:r>
            <a:r>
              <a:rPr lang="en-GB" altLang="en-US" sz="1800" dirty="0">
                <a:latin typeface="Georgia" panose="02040502050405020303" pitchFamily="18" charset="0"/>
              </a:rPr>
              <a:t>’</a:t>
            </a:r>
            <a:r>
              <a:rPr lang="en-GB" altLang="ja-JP" sz="1800" dirty="0">
                <a:latin typeface="Georgia" panose="02040502050405020303" pitchFamily="18" charset="0"/>
              </a:rPr>
              <a:t> (DDOS)  attacks against the websites of cosmetic companies , and glamour magazines.  Through their website the group distribute software they call the </a:t>
            </a:r>
            <a:r>
              <a:rPr lang="en-GB" altLang="en-US" sz="1800" dirty="0">
                <a:latin typeface="Georgia" panose="02040502050405020303" pitchFamily="18" charset="0"/>
              </a:rPr>
              <a:t>‘</a:t>
            </a:r>
            <a:r>
              <a:rPr lang="en-GB" altLang="ja-JP" sz="1800" dirty="0">
                <a:latin typeface="Georgia" panose="02040502050405020303" pitchFamily="18" charset="0"/>
              </a:rPr>
              <a:t>Supergun</a:t>
            </a:r>
            <a:r>
              <a:rPr lang="en-GB" altLang="en-US" sz="1800" dirty="0">
                <a:latin typeface="Georgia" panose="02040502050405020303" pitchFamily="18" charset="0"/>
              </a:rPr>
              <a:t>’</a:t>
            </a:r>
            <a:r>
              <a:rPr lang="en-GB" altLang="ja-JP" sz="1800" dirty="0">
                <a:latin typeface="Georgia" panose="02040502050405020303" pitchFamily="18" charset="0"/>
              </a:rPr>
              <a:t> which enables the group to co-ordinate attacks on websites and to thereby maximise the amount of traffic seeking to access a website at a particular time . The </a:t>
            </a:r>
            <a:r>
              <a:rPr lang="en-GB" altLang="en-US" sz="1800" dirty="0">
                <a:latin typeface="Georgia" panose="02040502050405020303" pitchFamily="18" charset="0"/>
              </a:rPr>
              <a:t>‘</a:t>
            </a:r>
            <a:r>
              <a:rPr lang="en-GB" altLang="ja-JP" sz="1800" dirty="0">
                <a:latin typeface="Georgia" panose="02040502050405020303" pitchFamily="18" charset="0"/>
              </a:rPr>
              <a:t>Supergun</a:t>
            </a:r>
            <a:r>
              <a:rPr lang="en-GB" altLang="en-US" sz="1800" dirty="0">
                <a:latin typeface="Georgia" panose="02040502050405020303" pitchFamily="18" charset="0"/>
              </a:rPr>
              <a:t>’</a:t>
            </a:r>
            <a:r>
              <a:rPr lang="en-GB" altLang="ja-JP" sz="1800" dirty="0">
                <a:latin typeface="Georgia" panose="02040502050405020303" pitchFamily="18" charset="0"/>
              </a:rPr>
              <a:t> software was originally developed as a tool by systems administrators to test the security of their systems. However whilst the software still works in exactly the same way the user interface has been rendered much easier to use and now bears the logo of the group. </a:t>
            </a:r>
            <a:endParaRPr lang="en-GB" altLang="ja-JP" sz="1800" i="1" dirty="0">
              <a:latin typeface="Georgia" panose="02040502050405020303" pitchFamily="18" charset="0"/>
            </a:endParaRPr>
          </a:p>
        </p:txBody>
      </p:sp>
    </p:spTree>
    <p:extLst>
      <p:ext uri="{BB962C8B-B14F-4D97-AF65-F5344CB8AC3E}">
        <p14:creationId xmlns:p14="http://schemas.microsoft.com/office/powerpoint/2010/main" val="11279956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A7907C1-DFAC-4EC6-AD9A-AF6B972AF35F}"/>
              </a:ext>
            </a:extLst>
          </p:cNvPr>
          <p:cNvSpPr>
            <a:spLocks noGrp="1"/>
          </p:cNvSpPr>
          <p:nvPr>
            <p:ph type="title"/>
          </p:nvPr>
        </p:nvSpPr>
        <p:spPr>
          <a:xfrm>
            <a:off x="1062038" y="23815"/>
            <a:ext cx="7886700" cy="909636"/>
          </a:xfrm>
          <a:ln/>
        </p:spPr>
        <p:txBody>
          <a:bodyPr lIns="91440" tIns="45720" rIns="91440" bIns="45720" anchor="ctr">
            <a:normAutofit/>
          </a:bodyPr>
          <a:lstStyle/>
          <a:p>
            <a:pPr algn="r" eaLnBrk="1" hangingPunct="1"/>
            <a:r>
              <a:rPr lang="en-US" altLang="en-US" dirty="0">
                <a:solidFill>
                  <a:srgbClr val="FFFFFF"/>
                </a:solidFill>
                <a:latin typeface="Helvetica" panose="020B0604020202020204" pitchFamily="34" charset="0"/>
              </a:rPr>
              <a:t>Case study #15</a:t>
            </a:r>
          </a:p>
        </p:txBody>
      </p:sp>
      <p:sp>
        <p:nvSpPr>
          <p:cNvPr id="120835" name="Content Placeholder 2">
            <a:extLst>
              <a:ext uri="{FF2B5EF4-FFF2-40B4-BE49-F238E27FC236}">
                <a16:creationId xmlns:a16="http://schemas.microsoft.com/office/drawing/2014/main" id="{266D1A94-D346-4464-BFE7-875880FEF938}"/>
              </a:ext>
            </a:extLst>
          </p:cNvPr>
          <p:cNvSpPr>
            <a:spLocks noGrp="1"/>
          </p:cNvSpPr>
          <p:nvPr>
            <p:ph type="body" idx="1"/>
          </p:nvPr>
        </p:nvSpPr>
        <p:spPr>
          <a:xfrm>
            <a:off x="408348" y="4415367"/>
            <a:ext cx="8102240" cy="1255082"/>
          </a:xfrm>
        </p:spPr>
        <p:txBody>
          <a:bodyPr>
            <a:normAutofit/>
          </a:bodyPr>
          <a:lstStyle/>
          <a:p>
            <a:pPr marL="3175" indent="-3175" algn="ctr">
              <a:buFont typeface="Arial" panose="020B0604020202020204" pitchFamily="34" charset="0"/>
              <a:buNone/>
            </a:pPr>
            <a:r>
              <a:rPr lang="en-GB" altLang="en-US" sz="2400" i="1" dirty="0"/>
              <a:t>Does the provider of this software commit a criminal offence?</a:t>
            </a:r>
          </a:p>
        </p:txBody>
      </p:sp>
      <p:sp>
        <p:nvSpPr>
          <p:cNvPr id="21" name="TextBox 20">
            <a:extLst>
              <a:ext uri="{FF2B5EF4-FFF2-40B4-BE49-F238E27FC236}">
                <a16:creationId xmlns:a16="http://schemas.microsoft.com/office/drawing/2014/main" id="{8F8327A5-87F0-4AAE-9DEF-7762CDDE1176}"/>
              </a:ext>
            </a:extLst>
          </p:cNvPr>
          <p:cNvSpPr txBox="1"/>
          <p:nvPr/>
        </p:nvSpPr>
        <p:spPr>
          <a:xfrm>
            <a:off x="408348" y="1208138"/>
            <a:ext cx="8102240" cy="3139321"/>
          </a:xfrm>
          <a:prstGeom prst="rect">
            <a:avLst/>
          </a:prstGeom>
          <a:noFill/>
        </p:spPr>
        <p:txBody>
          <a:bodyPr wrap="square" rtlCol="0">
            <a:spAutoFit/>
          </a:bodyPr>
          <a:lstStyle/>
          <a:p>
            <a:pPr marL="3175" indent="-3175">
              <a:buFont typeface="Arial" panose="020B0604020202020204" pitchFamily="34" charset="0"/>
              <a:buNone/>
            </a:pPr>
            <a:r>
              <a:rPr lang="en-GB" altLang="en-US" sz="1800" b="1" dirty="0"/>
              <a:t>Facts/ scenario</a:t>
            </a:r>
            <a:endParaRPr lang="en-GB" altLang="en-US" sz="1800" dirty="0"/>
          </a:p>
          <a:p>
            <a:pPr marL="3175" indent="-3175" algn="just">
              <a:buFont typeface="Arial" panose="020B0604020202020204" pitchFamily="34" charset="0"/>
              <a:buNone/>
            </a:pPr>
            <a:r>
              <a:rPr lang="en-GB" altLang="en-US" sz="1800" dirty="0"/>
              <a:t>A software provider has produced encryption software. The software divides the contents of the hard drive into two volumes, each requires a password to access however only one volume is visible to the ordinary user and the existence of the hidden volume cannot be detected using forensic software that is currently available. </a:t>
            </a:r>
          </a:p>
          <a:p>
            <a:pPr marL="3175" indent="-3175" algn="just">
              <a:buFont typeface="Arial" panose="020B0604020202020204" pitchFamily="34" charset="0"/>
              <a:buNone/>
            </a:pPr>
            <a:endParaRPr lang="en-GB" altLang="en-US" sz="1800" dirty="0"/>
          </a:p>
          <a:p>
            <a:pPr marL="3175" indent="-3175" algn="just">
              <a:buFont typeface="Arial" panose="020B0604020202020204" pitchFamily="34" charset="0"/>
              <a:buNone/>
            </a:pPr>
            <a:r>
              <a:rPr lang="en-GB" altLang="en-US" sz="1800" dirty="0"/>
              <a:t>The manufacture claims that this software would be of use to anyone who may find themselves in a situation where they are under coercion to reveal their password. It would mean that the data on the hidden volume can be kept secure even if they disclose the password to the visible folder.</a:t>
            </a:r>
          </a:p>
        </p:txBody>
      </p:sp>
    </p:spTree>
    <p:extLst>
      <p:ext uri="{BB962C8B-B14F-4D97-AF65-F5344CB8AC3E}">
        <p14:creationId xmlns:p14="http://schemas.microsoft.com/office/powerpoint/2010/main" val="1566789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A7907C1-DFAC-4EC6-AD9A-AF6B972AF35F}"/>
              </a:ext>
            </a:extLst>
          </p:cNvPr>
          <p:cNvSpPr>
            <a:spLocks noGrp="1"/>
          </p:cNvSpPr>
          <p:nvPr>
            <p:ph type="title"/>
          </p:nvPr>
        </p:nvSpPr>
        <p:spPr>
          <a:xfrm>
            <a:off x="1062038" y="23815"/>
            <a:ext cx="7886700" cy="909636"/>
          </a:xfrm>
          <a:ln/>
        </p:spPr>
        <p:txBody>
          <a:bodyPr lIns="91440" tIns="45720" rIns="91440" bIns="45720" anchor="ctr">
            <a:normAutofit/>
          </a:bodyPr>
          <a:lstStyle/>
          <a:p>
            <a:pPr algn="r" eaLnBrk="1" hangingPunct="1"/>
            <a:r>
              <a:rPr lang="en-US" altLang="en-US" dirty="0">
                <a:solidFill>
                  <a:srgbClr val="FFFFFF"/>
                </a:solidFill>
                <a:latin typeface="Helvetica" panose="020B0604020202020204" pitchFamily="34" charset="0"/>
              </a:rPr>
              <a:t>Case study #16</a:t>
            </a:r>
          </a:p>
        </p:txBody>
      </p:sp>
      <p:sp>
        <p:nvSpPr>
          <p:cNvPr id="120835" name="Content Placeholder 2">
            <a:extLst>
              <a:ext uri="{FF2B5EF4-FFF2-40B4-BE49-F238E27FC236}">
                <a16:creationId xmlns:a16="http://schemas.microsoft.com/office/drawing/2014/main" id="{266D1A94-D346-4464-BFE7-875880FEF938}"/>
              </a:ext>
            </a:extLst>
          </p:cNvPr>
          <p:cNvSpPr>
            <a:spLocks noGrp="1"/>
          </p:cNvSpPr>
          <p:nvPr>
            <p:ph type="body" idx="1"/>
          </p:nvPr>
        </p:nvSpPr>
        <p:spPr>
          <a:xfrm>
            <a:off x="408348" y="4902994"/>
            <a:ext cx="8102240" cy="1402556"/>
          </a:xfrm>
        </p:spPr>
        <p:txBody>
          <a:bodyPr>
            <a:normAutofit/>
          </a:bodyPr>
          <a:lstStyle/>
          <a:p>
            <a:pPr marL="457200" indent="-457200">
              <a:buFont typeface="+mj-lt"/>
              <a:buAutoNum type="arabicPeriod"/>
            </a:pPr>
            <a:r>
              <a:rPr lang="en-GB" altLang="en-US" sz="2400" i="1" dirty="0">
                <a:latin typeface="Georgia" panose="02040502050405020303" pitchFamily="18" charset="0"/>
              </a:rPr>
              <a:t>Has Nick committed an offence? </a:t>
            </a:r>
          </a:p>
          <a:p>
            <a:pPr marL="457200" indent="-457200">
              <a:buFont typeface="+mj-lt"/>
              <a:buAutoNum type="arabicPeriod"/>
            </a:pPr>
            <a:r>
              <a:rPr lang="en-GB" altLang="en-US" sz="2400" i="1" dirty="0">
                <a:latin typeface="Georgia" panose="02040502050405020303" pitchFamily="18" charset="0"/>
              </a:rPr>
              <a:t>Has the company committed an offence? </a:t>
            </a:r>
          </a:p>
          <a:p>
            <a:pPr marL="457200" indent="-457200">
              <a:buFont typeface="+mj-lt"/>
              <a:buAutoNum type="arabicPeriod"/>
            </a:pPr>
            <a:r>
              <a:rPr lang="en-GB" altLang="en-US" sz="2400" i="1" dirty="0">
                <a:latin typeface="Georgia" panose="02040502050405020303" pitchFamily="18" charset="0"/>
              </a:rPr>
              <a:t>Has Jupiter committed an offence?</a:t>
            </a:r>
            <a:r>
              <a:rPr lang="en-GB" altLang="en-US" sz="2400" dirty="0">
                <a:latin typeface="Georgia" panose="02040502050405020303" pitchFamily="18" charset="0"/>
              </a:rPr>
              <a:t> </a:t>
            </a:r>
          </a:p>
        </p:txBody>
      </p:sp>
      <p:sp>
        <p:nvSpPr>
          <p:cNvPr id="21" name="TextBox 20">
            <a:extLst>
              <a:ext uri="{FF2B5EF4-FFF2-40B4-BE49-F238E27FC236}">
                <a16:creationId xmlns:a16="http://schemas.microsoft.com/office/drawing/2014/main" id="{8F8327A5-87F0-4AAE-9DEF-7762CDDE1176}"/>
              </a:ext>
            </a:extLst>
          </p:cNvPr>
          <p:cNvSpPr txBox="1"/>
          <p:nvPr/>
        </p:nvSpPr>
        <p:spPr>
          <a:xfrm>
            <a:off x="408348" y="1208138"/>
            <a:ext cx="8102240" cy="3693319"/>
          </a:xfrm>
          <a:prstGeom prst="rect">
            <a:avLst/>
          </a:prstGeom>
          <a:noFill/>
        </p:spPr>
        <p:txBody>
          <a:bodyPr wrap="square" rtlCol="0">
            <a:spAutoFit/>
          </a:bodyPr>
          <a:lstStyle/>
          <a:p>
            <a:pPr marL="3175" indent="-3175">
              <a:buFont typeface="Arial" panose="020B0604020202020204" pitchFamily="34" charset="0"/>
              <a:buNone/>
            </a:pPr>
            <a:r>
              <a:rPr lang="en-GB" altLang="en-US" sz="1800" b="1" dirty="0">
                <a:latin typeface="Georgia" panose="02040502050405020303" pitchFamily="18" charset="0"/>
              </a:rPr>
              <a:t>Facts / scenario</a:t>
            </a:r>
            <a:endParaRPr lang="en-GB" altLang="en-US" sz="1800" dirty="0">
              <a:latin typeface="Georgia" panose="02040502050405020303" pitchFamily="18" charset="0"/>
            </a:endParaRPr>
          </a:p>
          <a:p>
            <a:pPr marL="3175" indent="-3175" algn="just">
              <a:buFont typeface="Arial" panose="020B0604020202020204" pitchFamily="34" charset="0"/>
              <a:buNone/>
            </a:pPr>
            <a:r>
              <a:rPr lang="en-GB" altLang="en-US" sz="1800" dirty="0">
                <a:latin typeface="Georgia" panose="02040502050405020303" pitchFamily="18" charset="0"/>
              </a:rPr>
              <a:t>Nick works for in the IT department of a large company which has its own Intranet. Company policy forbids its employees from using their companies’ computer and Internet connection to make online purchases. In his spare time Nick begins to develop software which would enable the company to identify those employees who are making online payments and to capture that information so that it can be used in evidence in disciplinary proceedings.  Nick lacks the necessary skills and makes online contact with ‘Jupiter’. Together they develop a piece of software that once downloaded to a users computer will activate when  that user begins to complete an online, form such as that used to process online payments and will capture the data inputted by the user . Nick’s company is very pleased whilst Jupiter begins to deploy the software using a Trojan programme.</a:t>
            </a:r>
            <a:endParaRPr lang="en-GB" altLang="en-US" sz="1800" i="1" dirty="0">
              <a:latin typeface="Georgia" panose="02040502050405020303" pitchFamily="18" charset="0"/>
            </a:endParaRPr>
          </a:p>
        </p:txBody>
      </p:sp>
    </p:spTree>
    <p:extLst>
      <p:ext uri="{BB962C8B-B14F-4D97-AF65-F5344CB8AC3E}">
        <p14:creationId xmlns:p14="http://schemas.microsoft.com/office/powerpoint/2010/main" val="273280952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A7907C1-DFAC-4EC6-AD9A-AF6B972AF35F}"/>
              </a:ext>
            </a:extLst>
          </p:cNvPr>
          <p:cNvSpPr>
            <a:spLocks noGrp="1"/>
          </p:cNvSpPr>
          <p:nvPr>
            <p:ph type="title"/>
          </p:nvPr>
        </p:nvSpPr>
        <p:spPr>
          <a:xfrm>
            <a:off x="1062038" y="23815"/>
            <a:ext cx="7886700" cy="909636"/>
          </a:xfrm>
          <a:ln/>
        </p:spPr>
        <p:txBody>
          <a:bodyPr lIns="91440" tIns="45720" rIns="91440" bIns="45720" anchor="ctr">
            <a:normAutofit/>
          </a:bodyPr>
          <a:lstStyle/>
          <a:p>
            <a:pPr algn="r" eaLnBrk="1" hangingPunct="1"/>
            <a:r>
              <a:rPr lang="en-US" altLang="en-US" dirty="0">
                <a:solidFill>
                  <a:srgbClr val="FFFFFF"/>
                </a:solidFill>
                <a:latin typeface="Helvetica" panose="020B0604020202020204" pitchFamily="34" charset="0"/>
              </a:rPr>
              <a:t>Case study #17</a:t>
            </a:r>
          </a:p>
        </p:txBody>
      </p:sp>
      <p:sp>
        <p:nvSpPr>
          <p:cNvPr id="120835" name="Content Placeholder 2">
            <a:extLst>
              <a:ext uri="{FF2B5EF4-FFF2-40B4-BE49-F238E27FC236}">
                <a16:creationId xmlns:a16="http://schemas.microsoft.com/office/drawing/2014/main" id="{266D1A94-D346-4464-BFE7-875880FEF938}"/>
              </a:ext>
            </a:extLst>
          </p:cNvPr>
          <p:cNvSpPr>
            <a:spLocks noGrp="1"/>
          </p:cNvSpPr>
          <p:nvPr>
            <p:ph type="body" idx="1"/>
          </p:nvPr>
        </p:nvSpPr>
        <p:spPr>
          <a:xfrm>
            <a:off x="408348" y="2583493"/>
            <a:ext cx="8102240" cy="1255082"/>
          </a:xfrm>
        </p:spPr>
        <p:txBody>
          <a:bodyPr>
            <a:normAutofit/>
          </a:bodyPr>
          <a:lstStyle/>
          <a:p>
            <a:pPr marL="3175" indent="-3175" algn="ctr">
              <a:buFont typeface="Arial" panose="020B0604020202020204" pitchFamily="34" charset="0"/>
              <a:buNone/>
            </a:pPr>
            <a:r>
              <a:rPr lang="en-GB" altLang="en-US" i="1" dirty="0"/>
              <a:t>What offence has Stefan committed?</a:t>
            </a:r>
            <a:r>
              <a:rPr lang="en-GB" altLang="en-US" dirty="0"/>
              <a:t> </a:t>
            </a:r>
          </a:p>
        </p:txBody>
      </p:sp>
      <p:sp>
        <p:nvSpPr>
          <p:cNvPr id="21" name="TextBox 20">
            <a:extLst>
              <a:ext uri="{FF2B5EF4-FFF2-40B4-BE49-F238E27FC236}">
                <a16:creationId xmlns:a16="http://schemas.microsoft.com/office/drawing/2014/main" id="{8F8327A5-87F0-4AAE-9DEF-7762CDDE1176}"/>
              </a:ext>
            </a:extLst>
          </p:cNvPr>
          <p:cNvSpPr txBox="1"/>
          <p:nvPr/>
        </p:nvSpPr>
        <p:spPr>
          <a:xfrm>
            <a:off x="408348" y="1208138"/>
            <a:ext cx="8102240" cy="1200329"/>
          </a:xfrm>
          <a:prstGeom prst="rect">
            <a:avLst/>
          </a:prstGeom>
          <a:noFill/>
        </p:spPr>
        <p:txBody>
          <a:bodyPr wrap="square" rtlCol="0">
            <a:spAutoFit/>
          </a:bodyPr>
          <a:lstStyle/>
          <a:p>
            <a:pPr marL="3175" indent="-3175">
              <a:buFont typeface="Arial" panose="020B0604020202020204" pitchFamily="34" charset="0"/>
              <a:buNone/>
            </a:pPr>
            <a:r>
              <a:rPr lang="en-GB" altLang="en-US" b="1" dirty="0"/>
              <a:t>Fact / Scenario </a:t>
            </a:r>
            <a:endParaRPr lang="en-GB" altLang="en-US" dirty="0"/>
          </a:p>
          <a:p>
            <a:pPr marL="3175" indent="-3175" algn="just">
              <a:buFont typeface="Arial" panose="020B0604020202020204" pitchFamily="34" charset="0"/>
              <a:buNone/>
            </a:pPr>
            <a:r>
              <a:rPr lang="en-GB" altLang="en-US" dirty="0"/>
              <a:t>Stefan uses a commercially available photographic software to produce a realistic bankers draft on his home computer. He takes the draft to his bank who accept it as genuine and transfer funds to Stefan’s account.</a:t>
            </a:r>
            <a:endParaRPr lang="en-GB" altLang="en-US" i="1" dirty="0"/>
          </a:p>
        </p:txBody>
      </p:sp>
    </p:spTree>
    <p:extLst>
      <p:ext uri="{BB962C8B-B14F-4D97-AF65-F5344CB8AC3E}">
        <p14:creationId xmlns:p14="http://schemas.microsoft.com/office/powerpoint/2010/main" val="15165157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A7907C1-DFAC-4EC6-AD9A-AF6B972AF35F}"/>
              </a:ext>
            </a:extLst>
          </p:cNvPr>
          <p:cNvSpPr>
            <a:spLocks noGrp="1"/>
          </p:cNvSpPr>
          <p:nvPr>
            <p:ph type="title"/>
          </p:nvPr>
        </p:nvSpPr>
        <p:spPr>
          <a:xfrm>
            <a:off x="1062038" y="23815"/>
            <a:ext cx="7886700" cy="909636"/>
          </a:xfrm>
          <a:ln/>
        </p:spPr>
        <p:txBody>
          <a:bodyPr lIns="91440" tIns="45720" rIns="91440" bIns="45720" anchor="ctr">
            <a:normAutofit/>
          </a:bodyPr>
          <a:lstStyle/>
          <a:p>
            <a:pPr algn="r" eaLnBrk="1" hangingPunct="1"/>
            <a:r>
              <a:rPr lang="en-US" altLang="en-US" dirty="0">
                <a:solidFill>
                  <a:srgbClr val="FFFFFF"/>
                </a:solidFill>
                <a:latin typeface="Helvetica" panose="020B0604020202020204" pitchFamily="34" charset="0"/>
              </a:rPr>
              <a:t>Case study #18</a:t>
            </a:r>
          </a:p>
        </p:txBody>
      </p:sp>
      <p:sp>
        <p:nvSpPr>
          <p:cNvPr id="120835" name="Content Placeholder 2">
            <a:extLst>
              <a:ext uri="{FF2B5EF4-FFF2-40B4-BE49-F238E27FC236}">
                <a16:creationId xmlns:a16="http://schemas.microsoft.com/office/drawing/2014/main" id="{266D1A94-D346-4464-BFE7-875880FEF938}"/>
              </a:ext>
            </a:extLst>
          </p:cNvPr>
          <p:cNvSpPr>
            <a:spLocks noGrp="1"/>
          </p:cNvSpPr>
          <p:nvPr>
            <p:ph type="body" idx="1"/>
          </p:nvPr>
        </p:nvSpPr>
        <p:spPr>
          <a:xfrm>
            <a:off x="408348" y="2801459"/>
            <a:ext cx="8102240" cy="1255082"/>
          </a:xfrm>
        </p:spPr>
        <p:txBody>
          <a:bodyPr>
            <a:normAutofit/>
          </a:bodyPr>
          <a:lstStyle/>
          <a:p>
            <a:pPr marL="3175" indent="-3175" algn="ctr">
              <a:buFont typeface="Arial" panose="020B0604020202020204" pitchFamily="34" charset="0"/>
              <a:buNone/>
            </a:pPr>
            <a:r>
              <a:rPr lang="en-GB" altLang="en-US" i="1" dirty="0"/>
              <a:t>Is this an offence of computer related forgery?</a:t>
            </a:r>
            <a:r>
              <a:rPr lang="en-GB" altLang="en-US" dirty="0"/>
              <a:t> </a:t>
            </a:r>
          </a:p>
        </p:txBody>
      </p:sp>
      <p:sp>
        <p:nvSpPr>
          <p:cNvPr id="21" name="TextBox 20">
            <a:extLst>
              <a:ext uri="{FF2B5EF4-FFF2-40B4-BE49-F238E27FC236}">
                <a16:creationId xmlns:a16="http://schemas.microsoft.com/office/drawing/2014/main" id="{8F8327A5-87F0-4AAE-9DEF-7762CDDE1176}"/>
              </a:ext>
            </a:extLst>
          </p:cNvPr>
          <p:cNvSpPr txBox="1"/>
          <p:nvPr/>
        </p:nvSpPr>
        <p:spPr>
          <a:xfrm>
            <a:off x="408348" y="1208138"/>
            <a:ext cx="8102240" cy="1477328"/>
          </a:xfrm>
          <a:prstGeom prst="rect">
            <a:avLst/>
          </a:prstGeom>
          <a:noFill/>
        </p:spPr>
        <p:txBody>
          <a:bodyPr wrap="square" rtlCol="0">
            <a:spAutoFit/>
          </a:bodyPr>
          <a:lstStyle/>
          <a:p>
            <a:pPr marL="3175" indent="-3175">
              <a:buFont typeface="Arial" panose="020B0604020202020204" pitchFamily="34" charset="0"/>
              <a:buNone/>
            </a:pPr>
            <a:r>
              <a:rPr lang="en-GB" altLang="en-US" b="1" dirty="0"/>
              <a:t>Facts/ scenario </a:t>
            </a:r>
            <a:endParaRPr lang="en-GB" altLang="en-US" dirty="0"/>
          </a:p>
          <a:p>
            <a:pPr marL="3175" indent="-3175" algn="just">
              <a:buFont typeface="Arial" panose="020B0604020202020204" pitchFamily="34" charset="0"/>
              <a:buNone/>
            </a:pPr>
            <a:r>
              <a:rPr lang="en-GB" altLang="en-US" dirty="0"/>
              <a:t>Stefan has always boasted to his friends of his prowess as an athlete when he was in his teens. His friends are sceptical. He manages to gain access to the database of his old school and alters the records to show him as captain of the school athletics squad and him having won a number of medals.</a:t>
            </a:r>
            <a:endParaRPr lang="en-GB" altLang="en-US" i="1" dirty="0"/>
          </a:p>
        </p:txBody>
      </p:sp>
    </p:spTree>
    <p:extLst>
      <p:ext uri="{BB962C8B-B14F-4D97-AF65-F5344CB8AC3E}">
        <p14:creationId xmlns:p14="http://schemas.microsoft.com/office/powerpoint/2010/main" val="54501767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A7907C1-DFAC-4EC6-AD9A-AF6B972AF35F}"/>
              </a:ext>
            </a:extLst>
          </p:cNvPr>
          <p:cNvSpPr>
            <a:spLocks noGrp="1"/>
          </p:cNvSpPr>
          <p:nvPr>
            <p:ph type="title"/>
          </p:nvPr>
        </p:nvSpPr>
        <p:spPr>
          <a:xfrm>
            <a:off x="1062038" y="23815"/>
            <a:ext cx="7886700" cy="909636"/>
          </a:xfrm>
          <a:ln/>
        </p:spPr>
        <p:txBody>
          <a:bodyPr lIns="91440" tIns="45720" rIns="91440" bIns="45720" anchor="ctr">
            <a:normAutofit/>
          </a:bodyPr>
          <a:lstStyle/>
          <a:p>
            <a:pPr algn="r" eaLnBrk="1" hangingPunct="1"/>
            <a:r>
              <a:rPr lang="en-US" altLang="en-US" dirty="0">
                <a:solidFill>
                  <a:srgbClr val="FFFFFF"/>
                </a:solidFill>
                <a:latin typeface="Helvetica" panose="020B0604020202020204" pitchFamily="34" charset="0"/>
              </a:rPr>
              <a:t>Case study #19</a:t>
            </a:r>
          </a:p>
        </p:txBody>
      </p:sp>
      <p:sp>
        <p:nvSpPr>
          <p:cNvPr id="120835" name="Content Placeholder 2">
            <a:extLst>
              <a:ext uri="{FF2B5EF4-FFF2-40B4-BE49-F238E27FC236}">
                <a16:creationId xmlns:a16="http://schemas.microsoft.com/office/drawing/2014/main" id="{266D1A94-D346-4464-BFE7-875880FEF938}"/>
              </a:ext>
            </a:extLst>
          </p:cNvPr>
          <p:cNvSpPr>
            <a:spLocks noGrp="1"/>
          </p:cNvSpPr>
          <p:nvPr>
            <p:ph type="body" idx="1"/>
          </p:nvPr>
        </p:nvSpPr>
        <p:spPr>
          <a:xfrm>
            <a:off x="408348" y="4458891"/>
            <a:ext cx="8102240" cy="888206"/>
          </a:xfrm>
        </p:spPr>
        <p:txBody>
          <a:bodyPr>
            <a:normAutofit/>
          </a:bodyPr>
          <a:lstStyle/>
          <a:p>
            <a:pPr marL="3175" indent="-3175" algn="ctr">
              <a:buFont typeface="Arial" panose="020B0604020202020204" pitchFamily="34" charset="0"/>
              <a:buNone/>
            </a:pPr>
            <a:r>
              <a:rPr lang="en-GB" altLang="en-US" sz="2400" i="1" dirty="0"/>
              <a:t>Has Bobby committed an offence?</a:t>
            </a:r>
            <a:r>
              <a:rPr lang="en-GB" altLang="en-US" sz="2400" dirty="0"/>
              <a:t> </a:t>
            </a:r>
          </a:p>
        </p:txBody>
      </p:sp>
      <p:sp>
        <p:nvSpPr>
          <p:cNvPr id="21" name="TextBox 20">
            <a:extLst>
              <a:ext uri="{FF2B5EF4-FFF2-40B4-BE49-F238E27FC236}">
                <a16:creationId xmlns:a16="http://schemas.microsoft.com/office/drawing/2014/main" id="{8F8327A5-87F0-4AAE-9DEF-7762CDDE1176}"/>
              </a:ext>
            </a:extLst>
          </p:cNvPr>
          <p:cNvSpPr txBox="1"/>
          <p:nvPr/>
        </p:nvSpPr>
        <p:spPr>
          <a:xfrm>
            <a:off x="408348" y="1208138"/>
            <a:ext cx="8102240" cy="3139321"/>
          </a:xfrm>
          <a:prstGeom prst="rect">
            <a:avLst/>
          </a:prstGeom>
          <a:noFill/>
        </p:spPr>
        <p:txBody>
          <a:bodyPr wrap="square" rtlCol="0">
            <a:spAutoFit/>
          </a:bodyPr>
          <a:lstStyle/>
          <a:p>
            <a:pPr marL="3175" indent="-3175" algn="just">
              <a:buFont typeface="Arial" panose="020B0604020202020204" pitchFamily="34" charset="0"/>
              <a:buNone/>
            </a:pPr>
            <a:r>
              <a:rPr lang="en-GB" altLang="en-US" sz="1800" b="1" dirty="0"/>
              <a:t>Facts / scenario </a:t>
            </a:r>
            <a:endParaRPr lang="en-GB" altLang="en-US" sz="1800" dirty="0"/>
          </a:p>
          <a:p>
            <a:pPr marL="3175" indent="-3175" algn="just">
              <a:buFont typeface="Arial" panose="020B0604020202020204" pitchFamily="34" charset="0"/>
              <a:buNone/>
            </a:pPr>
            <a:r>
              <a:rPr lang="en-GB" altLang="en-US" sz="1800" dirty="0"/>
              <a:t>Now that he has lost his job in the Police Force and is having to pay alimony to his wife since their divorce Bobby is looking for another way to make money. He has always had an interest in share dealing and purchases 1000 shares in Flanders Mining Inc a company with an exclusive right to mine uranium in Belgium for 1 euro apiece. Bobby is a member of an internet forum whose members are, like Bobby, interested in the stock market. Bobby posts a message saying that a friend in the Belgium government has told him that substantial amounts of uranium have been detected in Belgium. Following this announcement the share price in Flanders Mining takes off, by the end of the week each share is worth 1000 euro. Bobby then sells his shares. </a:t>
            </a:r>
            <a:endParaRPr lang="en-GB" altLang="en-US" sz="1800" i="1" dirty="0"/>
          </a:p>
        </p:txBody>
      </p:sp>
    </p:spTree>
    <p:extLst>
      <p:ext uri="{BB962C8B-B14F-4D97-AF65-F5344CB8AC3E}">
        <p14:creationId xmlns:p14="http://schemas.microsoft.com/office/powerpoint/2010/main" val="135910456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A7907C1-DFAC-4EC6-AD9A-AF6B972AF35F}"/>
              </a:ext>
            </a:extLst>
          </p:cNvPr>
          <p:cNvSpPr>
            <a:spLocks noGrp="1"/>
          </p:cNvSpPr>
          <p:nvPr>
            <p:ph type="title"/>
          </p:nvPr>
        </p:nvSpPr>
        <p:spPr>
          <a:xfrm>
            <a:off x="1062038" y="23815"/>
            <a:ext cx="7886700" cy="909636"/>
          </a:xfrm>
          <a:ln/>
        </p:spPr>
        <p:txBody>
          <a:bodyPr lIns="91440" tIns="45720" rIns="91440" bIns="45720" anchor="ctr">
            <a:normAutofit/>
          </a:bodyPr>
          <a:lstStyle/>
          <a:p>
            <a:pPr algn="r" eaLnBrk="1" hangingPunct="1"/>
            <a:r>
              <a:rPr lang="en-US" altLang="en-US" dirty="0">
                <a:solidFill>
                  <a:srgbClr val="FFFFFF"/>
                </a:solidFill>
                <a:latin typeface="Helvetica" panose="020B0604020202020204" pitchFamily="34" charset="0"/>
              </a:rPr>
              <a:t>Case study #20</a:t>
            </a:r>
          </a:p>
        </p:txBody>
      </p:sp>
      <p:sp>
        <p:nvSpPr>
          <p:cNvPr id="120835" name="Content Placeholder 2">
            <a:extLst>
              <a:ext uri="{FF2B5EF4-FFF2-40B4-BE49-F238E27FC236}">
                <a16:creationId xmlns:a16="http://schemas.microsoft.com/office/drawing/2014/main" id="{266D1A94-D346-4464-BFE7-875880FEF938}"/>
              </a:ext>
            </a:extLst>
          </p:cNvPr>
          <p:cNvSpPr>
            <a:spLocks noGrp="1"/>
          </p:cNvSpPr>
          <p:nvPr>
            <p:ph type="body" idx="1"/>
          </p:nvPr>
        </p:nvSpPr>
        <p:spPr>
          <a:xfrm>
            <a:off x="408348" y="2315684"/>
            <a:ext cx="8102240" cy="1255082"/>
          </a:xfrm>
        </p:spPr>
        <p:txBody>
          <a:bodyPr>
            <a:normAutofit/>
          </a:bodyPr>
          <a:lstStyle/>
          <a:p>
            <a:pPr marL="3175" indent="-3175" algn="ctr">
              <a:buFont typeface="Arial" panose="020B0604020202020204" pitchFamily="34" charset="0"/>
              <a:buNone/>
            </a:pPr>
            <a:r>
              <a:rPr lang="en-GB" altLang="en-US" i="1" dirty="0"/>
              <a:t>Has Stefan committed an offence?</a:t>
            </a:r>
            <a:r>
              <a:rPr lang="en-GB" altLang="en-US" dirty="0"/>
              <a:t> </a:t>
            </a:r>
          </a:p>
        </p:txBody>
      </p:sp>
      <p:sp>
        <p:nvSpPr>
          <p:cNvPr id="21" name="TextBox 20">
            <a:extLst>
              <a:ext uri="{FF2B5EF4-FFF2-40B4-BE49-F238E27FC236}">
                <a16:creationId xmlns:a16="http://schemas.microsoft.com/office/drawing/2014/main" id="{8F8327A5-87F0-4AAE-9DEF-7762CDDE1176}"/>
              </a:ext>
            </a:extLst>
          </p:cNvPr>
          <p:cNvSpPr txBox="1"/>
          <p:nvPr/>
        </p:nvSpPr>
        <p:spPr>
          <a:xfrm>
            <a:off x="408348" y="1208138"/>
            <a:ext cx="8102240" cy="923330"/>
          </a:xfrm>
          <a:prstGeom prst="rect">
            <a:avLst/>
          </a:prstGeom>
          <a:noFill/>
        </p:spPr>
        <p:txBody>
          <a:bodyPr wrap="square" rtlCol="0">
            <a:spAutoFit/>
          </a:bodyPr>
          <a:lstStyle/>
          <a:p>
            <a:pPr marL="3175" indent="-3175">
              <a:buFont typeface="Arial" panose="020B0604020202020204" pitchFamily="34" charset="0"/>
              <a:buNone/>
            </a:pPr>
            <a:r>
              <a:rPr lang="en-GB" altLang="en-US" b="1" dirty="0"/>
              <a:t>Facts/ scenario</a:t>
            </a:r>
            <a:endParaRPr lang="en-GB" altLang="en-US" dirty="0"/>
          </a:p>
          <a:p>
            <a:pPr marL="3175" indent="-3175" algn="just">
              <a:buFont typeface="Arial" panose="020B0604020202020204" pitchFamily="34" charset="0"/>
              <a:buNone/>
            </a:pPr>
            <a:r>
              <a:rPr lang="en-GB" altLang="en-US" dirty="0"/>
              <a:t>Stefan drives to the bank. In the car park he finds that he is short of change. He puts a washer into the automated parking machine and obtains a ticket.</a:t>
            </a:r>
            <a:endParaRPr lang="en-GB" altLang="en-US" i="1" dirty="0"/>
          </a:p>
        </p:txBody>
      </p:sp>
    </p:spTree>
    <p:extLst>
      <p:ext uri="{BB962C8B-B14F-4D97-AF65-F5344CB8AC3E}">
        <p14:creationId xmlns:p14="http://schemas.microsoft.com/office/powerpoint/2010/main" val="22786015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A7907C1-DFAC-4EC6-AD9A-AF6B972AF35F}"/>
              </a:ext>
            </a:extLst>
          </p:cNvPr>
          <p:cNvSpPr>
            <a:spLocks noGrp="1"/>
          </p:cNvSpPr>
          <p:nvPr>
            <p:ph type="title"/>
          </p:nvPr>
        </p:nvSpPr>
        <p:spPr>
          <a:xfrm>
            <a:off x="1062038" y="23815"/>
            <a:ext cx="7886700" cy="909636"/>
          </a:xfrm>
          <a:ln/>
        </p:spPr>
        <p:txBody>
          <a:bodyPr lIns="91440" tIns="45720" rIns="91440" bIns="45720" anchor="ctr">
            <a:normAutofit/>
          </a:bodyPr>
          <a:lstStyle/>
          <a:p>
            <a:pPr algn="r" eaLnBrk="1" hangingPunct="1"/>
            <a:r>
              <a:rPr lang="en-US" altLang="en-US" dirty="0">
                <a:solidFill>
                  <a:srgbClr val="FFFFFF"/>
                </a:solidFill>
                <a:latin typeface="Helvetica" panose="020B0604020202020204" pitchFamily="34" charset="0"/>
              </a:rPr>
              <a:t>Case study #21</a:t>
            </a:r>
          </a:p>
        </p:txBody>
      </p:sp>
      <p:sp>
        <p:nvSpPr>
          <p:cNvPr id="120835" name="Content Placeholder 2">
            <a:extLst>
              <a:ext uri="{FF2B5EF4-FFF2-40B4-BE49-F238E27FC236}">
                <a16:creationId xmlns:a16="http://schemas.microsoft.com/office/drawing/2014/main" id="{266D1A94-D346-4464-BFE7-875880FEF938}"/>
              </a:ext>
            </a:extLst>
          </p:cNvPr>
          <p:cNvSpPr>
            <a:spLocks noGrp="1"/>
          </p:cNvSpPr>
          <p:nvPr>
            <p:ph type="body" idx="1"/>
          </p:nvPr>
        </p:nvSpPr>
        <p:spPr>
          <a:xfrm>
            <a:off x="408348" y="2315684"/>
            <a:ext cx="8102240" cy="1255082"/>
          </a:xfrm>
        </p:spPr>
        <p:txBody>
          <a:bodyPr>
            <a:normAutofit/>
          </a:bodyPr>
          <a:lstStyle/>
          <a:p>
            <a:pPr marL="3175" indent="-3175" algn="ctr">
              <a:buFont typeface="Arial" panose="020B0604020202020204" pitchFamily="34" charset="0"/>
              <a:buNone/>
            </a:pPr>
            <a:r>
              <a:rPr lang="en-GB" altLang="en-US" i="1" dirty="0"/>
              <a:t>Is the possession of this data a criminal offence?</a:t>
            </a:r>
            <a:r>
              <a:rPr lang="en-GB" altLang="en-US" dirty="0"/>
              <a:t> </a:t>
            </a:r>
          </a:p>
        </p:txBody>
      </p:sp>
      <p:sp>
        <p:nvSpPr>
          <p:cNvPr id="21" name="TextBox 20">
            <a:extLst>
              <a:ext uri="{FF2B5EF4-FFF2-40B4-BE49-F238E27FC236}">
                <a16:creationId xmlns:a16="http://schemas.microsoft.com/office/drawing/2014/main" id="{8F8327A5-87F0-4AAE-9DEF-7762CDDE1176}"/>
              </a:ext>
            </a:extLst>
          </p:cNvPr>
          <p:cNvSpPr txBox="1"/>
          <p:nvPr/>
        </p:nvSpPr>
        <p:spPr>
          <a:xfrm>
            <a:off x="408348" y="1208138"/>
            <a:ext cx="8102240" cy="923330"/>
          </a:xfrm>
          <a:prstGeom prst="rect">
            <a:avLst/>
          </a:prstGeom>
          <a:noFill/>
        </p:spPr>
        <p:txBody>
          <a:bodyPr wrap="square" rtlCol="0">
            <a:spAutoFit/>
          </a:bodyPr>
          <a:lstStyle/>
          <a:p>
            <a:pPr marL="3175" indent="-3175">
              <a:buFont typeface="Arial" panose="020B0604020202020204" pitchFamily="34" charset="0"/>
              <a:buNone/>
            </a:pPr>
            <a:r>
              <a:rPr lang="en-GB" altLang="en-US" b="1" dirty="0"/>
              <a:t>Facts / Scenario </a:t>
            </a:r>
            <a:endParaRPr lang="en-GB" altLang="en-US" dirty="0"/>
          </a:p>
          <a:p>
            <a:pPr marL="3175" indent="-3175">
              <a:buFont typeface="Arial" panose="020B0604020202020204" pitchFamily="34" charset="0"/>
              <a:buNone/>
            </a:pPr>
            <a:r>
              <a:rPr lang="en-GB" altLang="en-US" dirty="0"/>
              <a:t>After his arrest the police discover that Stefan is in possession of the credit card details belonging to a large number of third parties. </a:t>
            </a:r>
            <a:endParaRPr lang="en-GB" altLang="en-US" i="1" dirty="0"/>
          </a:p>
        </p:txBody>
      </p:sp>
    </p:spTree>
    <p:extLst>
      <p:ext uri="{BB962C8B-B14F-4D97-AF65-F5344CB8AC3E}">
        <p14:creationId xmlns:p14="http://schemas.microsoft.com/office/powerpoint/2010/main" val="274494047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A7907C1-DFAC-4EC6-AD9A-AF6B972AF35F}"/>
              </a:ext>
            </a:extLst>
          </p:cNvPr>
          <p:cNvSpPr>
            <a:spLocks noGrp="1"/>
          </p:cNvSpPr>
          <p:nvPr>
            <p:ph type="title"/>
          </p:nvPr>
        </p:nvSpPr>
        <p:spPr>
          <a:xfrm>
            <a:off x="1062038" y="23815"/>
            <a:ext cx="7886700" cy="909636"/>
          </a:xfrm>
          <a:ln/>
        </p:spPr>
        <p:txBody>
          <a:bodyPr lIns="91440" tIns="45720" rIns="91440" bIns="45720" anchor="ctr">
            <a:normAutofit/>
          </a:bodyPr>
          <a:lstStyle/>
          <a:p>
            <a:pPr algn="r" eaLnBrk="1" hangingPunct="1"/>
            <a:r>
              <a:rPr lang="en-US" altLang="en-US" dirty="0">
                <a:solidFill>
                  <a:srgbClr val="FFFFFF"/>
                </a:solidFill>
                <a:latin typeface="Helvetica" panose="020B0604020202020204" pitchFamily="34" charset="0"/>
              </a:rPr>
              <a:t>Case study #22</a:t>
            </a:r>
          </a:p>
        </p:txBody>
      </p:sp>
      <p:sp>
        <p:nvSpPr>
          <p:cNvPr id="120835" name="Content Placeholder 2">
            <a:extLst>
              <a:ext uri="{FF2B5EF4-FFF2-40B4-BE49-F238E27FC236}">
                <a16:creationId xmlns:a16="http://schemas.microsoft.com/office/drawing/2014/main" id="{266D1A94-D346-4464-BFE7-875880FEF938}"/>
              </a:ext>
            </a:extLst>
          </p:cNvPr>
          <p:cNvSpPr>
            <a:spLocks noGrp="1"/>
          </p:cNvSpPr>
          <p:nvPr>
            <p:ph type="body" idx="1"/>
          </p:nvPr>
        </p:nvSpPr>
        <p:spPr>
          <a:xfrm>
            <a:off x="408348" y="3144441"/>
            <a:ext cx="8102240" cy="888206"/>
          </a:xfrm>
        </p:spPr>
        <p:txBody>
          <a:bodyPr>
            <a:normAutofit/>
          </a:bodyPr>
          <a:lstStyle/>
          <a:p>
            <a:pPr marL="3175" indent="-3175" algn="ctr">
              <a:buFont typeface="Arial" panose="020B0604020202020204" pitchFamily="34" charset="0"/>
              <a:buNone/>
            </a:pPr>
            <a:r>
              <a:rPr lang="en-GB" altLang="en-US" sz="2400" i="1" dirty="0"/>
              <a:t>What offences has Adam committed?</a:t>
            </a:r>
            <a:r>
              <a:rPr lang="en-GB" altLang="en-US" sz="2400" dirty="0"/>
              <a:t> </a:t>
            </a:r>
          </a:p>
        </p:txBody>
      </p:sp>
      <p:sp>
        <p:nvSpPr>
          <p:cNvPr id="21" name="TextBox 20">
            <a:extLst>
              <a:ext uri="{FF2B5EF4-FFF2-40B4-BE49-F238E27FC236}">
                <a16:creationId xmlns:a16="http://schemas.microsoft.com/office/drawing/2014/main" id="{8F8327A5-87F0-4AAE-9DEF-7762CDDE1176}"/>
              </a:ext>
            </a:extLst>
          </p:cNvPr>
          <p:cNvSpPr txBox="1"/>
          <p:nvPr/>
        </p:nvSpPr>
        <p:spPr>
          <a:xfrm>
            <a:off x="408348" y="1208138"/>
            <a:ext cx="8102240" cy="1754326"/>
          </a:xfrm>
          <a:prstGeom prst="rect">
            <a:avLst/>
          </a:prstGeom>
          <a:noFill/>
        </p:spPr>
        <p:txBody>
          <a:bodyPr wrap="square" rtlCol="0">
            <a:spAutoFit/>
          </a:bodyPr>
          <a:lstStyle/>
          <a:p>
            <a:pPr marL="3175" indent="-3175">
              <a:buFont typeface="Arial" panose="020B0604020202020204" pitchFamily="34" charset="0"/>
              <a:buNone/>
            </a:pPr>
            <a:r>
              <a:rPr lang="en-GB" altLang="en-US" sz="1800" b="1" dirty="0"/>
              <a:t>Facts/ scenario </a:t>
            </a:r>
            <a:endParaRPr lang="en-GB" altLang="en-US" sz="1800" dirty="0"/>
          </a:p>
          <a:p>
            <a:pPr marL="3175" indent="-3175" algn="just">
              <a:buFont typeface="Arial" panose="020B0604020202020204" pitchFamily="34" charset="0"/>
              <a:buNone/>
            </a:pPr>
            <a:r>
              <a:rPr lang="en-GB" altLang="en-US" sz="1800" dirty="0"/>
              <a:t>Adam is a member of an exclusive online group who exchange photographs of children being sexually abused.  Adam is also a member of a ‘peer to peer’ file sharing group, he places photographs of children being abused that he has obtained from the online group into this peer to peer shared folders which makes it accessible to others on the peer to peer network. </a:t>
            </a:r>
            <a:endParaRPr lang="en-GB" altLang="en-US" sz="1800" i="1" dirty="0"/>
          </a:p>
        </p:txBody>
      </p:sp>
    </p:spTree>
    <p:extLst>
      <p:ext uri="{BB962C8B-B14F-4D97-AF65-F5344CB8AC3E}">
        <p14:creationId xmlns:p14="http://schemas.microsoft.com/office/powerpoint/2010/main" val="148227088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A7907C1-DFAC-4EC6-AD9A-AF6B972AF35F}"/>
              </a:ext>
            </a:extLst>
          </p:cNvPr>
          <p:cNvSpPr>
            <a:spLocks noGrp="1"/>
          </p:cNvSpPr>
          <p:nvPr>
            <p:ph type="title"/>
          </p:nvPr>
        </p:nvSpPr>
        <p:spPr>
          <a:xfrm>
            <a:off x="1062038" y="23815"/>
            <a:ext cx="7886700" cy="909636"/>
          </a:xfrm>
          <a:ln/>
        </p:spPr>
        <p:txBody>
          <a:bodyPr lIns="91440" tIns="45720" rIns="91440" bIns="45720" anchor="ctr">
            <a:normAutofit/>
          </a:bodyPr>
          <a:lstStyle/>
          <a:p>
            <a:pPr algn="r" eaLnBrk="1" hangingPunct="1"/>
            <a:r>
              <a:rPr lang="en-US" altLang="en-US" dirty="0">
                <a:solidFill>
                  <a:srgbClr val="FFFFFF"/>
                </a:solidFill>
                <a:latin typeface="Helvetica" panose="020B0604020202020204" pitchFamily="34" charset="0"/>
              </a:rPr>
              <a:t>Case study #23</a:t>
            </a:r>
          </a:p>
        </p:txBody>
      </p:sp>
      <p:sp>
        <p:nvSpPr>
          <p:cNvPr id="120835" name="Content Placeholder 2">
            <a:extLst>
              <a:ext uri="{FF2B5EF4-FFF2-40B4-BE49-F238E27FC236}">
                <a16:creationId xmlns:a16="http://schemas.microsoft.com/office/drawing/2014/main" id="{266D1A94-D346-4464-BFE7-875880FEF938}"/>
              </a:ext>
            </a:extLst>
          </p:cNvPr>
          <p:cNvSpPr>
            <a:spLocks noGrp="1"/>
          </p:cNvSpPr>
          <p:nvPr>
            <p:ph type="body" idx="1"/>
          </p:nvPr>
        </p:nvSpPr>
        <p:spPr>
          <a:xfrm>
            <a:off x="408348" y="2553809"/>
            <a:ext cx="8102240" cy="1255082"/>
          </a:xfrm>
        </p:spPr>
        <p:txBody>
          <a:bodyPr>
            <a:normAutofit/>
          </a:bodyPr>
          <a:lstStyle/>
          <a:p>
            <a:pPr marL="3175" indent="-3175" algn="ctr">
              <a:buFont typeface="Arial" panose="020B0604020202020204" pitchFamily="34" charset="0"/>
              <a:buNone/>
            </a:pPr>
            <a:r>
              <a:rPr lang="en-GB" altLang="en-US" i="1" dirty="0"/>
              <a:t>Can Bill be prosecuted in respect of the images?</a:t>
            </a:r>
            <a:r>
              <a:rPr lang="en-GB" altLang="en-US" dirty="0"/>
              <a:t> </a:t>
            </a:r>
          </a:p>
        </p:txBody>
      </p:sp>
      <p:sp>
        <p:nvSpPr>
          <p:cNvPr id="21" name="TextBox 20">
            <a:extLst>
              <a:ext uri="{FF2B5EF4-FFF2-40B4-BE49-F238E27FC236}">
                <a16:creationId xmlns:a16="http://schemas.microsoft.com/office/drawing/2014/main" id="{8F8327A5-87F0-4AAE-9DEF-7762CDDE1176}"/>
              </a:ext>
            </a:extLst>
          </p:cNvPr>
          <p:cNvSpPr txBox="1"/>
          <p:nvPr/>
        </p:nvSpPr>
        <p:spPr>
          <a:xfrm>
            <a:off x="408348" y="1208138"/>
            <a:ext cx="8102240" cy="1200329"/>
          </a:xfrm>
          <a:prstGeom prst="rect">
            <a:avLst/>
          </a:prstGeom>
          <a:noFill/>
        </p:spPr>
        <p:txBody>
          <a:bodyPr wrap="square" rtlCol="0">
            <a:spAutoFit/>
          </a:bodyPr>
          <a:lstStyle/>
          <a:p>
            <a:pPr marL="3175" indent="-3175">
              <a:buFont typeface="Arial" panose="020B0604020202020204" pitchFamily="34" charset="0"/>
              <a:buNone/>
            </a:pPr>
            <a:r>
              <a:rPr lang="en-GB" altLang="en-US" b="1" dirty="0"/>
              <a:t>Facts / scenario </a:t>
            </a:r>
            <a:endParaRPr lang="en-GB" altLang="en-US" dirty="0"/>
          </a:p>
          <a:p>
            <a:pPr marL="3175" indent="-3175">
              <a:buFont typeface="Arial" panose="020B0604020202020204" pitchFamily="34" charset="0"/>
              <a:buNone/>
            </a:pPr>
            <a:r>
              <a:rPr lang="en-GB" altLang="en-US" dirty="0"/>
              <a:t>Bill is arrested at the airport on his return from Cambodia. His laptop is found to contain a large number of images of him engaged in sexual activity with children who appear to be from South East Asian.</a:t>
            </a:r>
            <a:endParaRPr lang="en-GB" altLang="en-US" i="1" dirty="0"/>
          </a:p>
        </p:txBody>
      </p:sp>
    </p:spTree>
    <p:extLst>
      <p:ext uri="{BB962C8B-B14F-4D97-AF65-F5344CB8AC3E}">
        <p14:creationId xmlns:p14="http://schemas.microsoft.com/office/powerpoint/2010/main" val="2470557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3347852-84CD-44FE-97BD-C4A720A8EC7D}"/>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2 - Illegal Access</a:t>
            </a:r>
          </a:p>
        </p:txBody>
      </p:sp>
      <p:sp>
        <p:nvSpPr>
          <p:cNvPr id="78851" name="Rectangle 3">
            <a:extLst>
              <a:ext uri="{FF2B5EF4-FFF2-40B4-BE49-F238E27FC236}">
                <a16:creationId xmlns:a16="http://schemas.microsoft.com/office/drawing/2014/main" id="{69688CE8-FF2C-4A25-8309-841C8B4AA9B4}"/>
              </a:ext>
            </a:extLst>
          </p:cNvPr>
          <p:cNvSpPr>
            <a:spLocks noGrp="1"/>
          </p:cNvSpPr>
          <p:nvPr>
            <p:ph idx="1"/>
          </p:nvPr>
        </p:nvSpPr>
        <p:spPr>
          <a:xfrm>
            <a:off x="628650" y="1524000"/>
            <a:ext cx="7886700" cy="4652963"/>
          </a:xfrm>
        </p:spPr>
        <p:txBody>
          <a:bodyPr>
            <a:normAutofit lnSpcReduction="10000"/>
          </a:bodyPr>
          <a:lstStyle/>
          <a:p>
            <a:pPr marL="3175" indent="-3175" algn="just" eaLnBrk="1" hangingPunct="1">
              <a:lnSpc>
                <a:spcPct val="90000"/>
              </a:lnSpc>
              <a:buFont typeface="Arial" charset="0"/>
              <a:buNone/>
              <a:defRPr/>
            </a:pPr>
            <a:r>
              <a:rPr lang="en-GB" sz="2800" dirty="0">
                <a:ea typeface="+mn-ea"/>
                <a:cs typeface="Times New Roman" pitchFamily="18" charset="0"/>
              </a:rPr>
              <a:t>Each Party shall adopt such legislative and other measures as may be necessary to establish as criminal offences under its domestic law when committed intentionally the access to the whole or any part of a computer system </a:t>
            </a:r>
            <a:r>
              <a:rPr lang="en-GB" sz="4000" b="1" dirty="0">
                <a:solidFill>
                  <a:srgbClr val="FF0000"/>
                </a:solidFill>
                <a:ea typeface="+mn-ea"/>
                <a:cs typeface="Times New Roman" pitchFamily="18" charset="0"/>
              </a:rPr>
              <a:t>without right</a:t>
            </a:r>
            <a:r>
              <a:rPr lang="en-GB" sz="2800" dirty="0">
                <a:ea typeface="+mn-ea"/>
                <a:cs typeface="Times New Roman" pitchFamily="18" charset="0"/>
              </a:rPr>
              <a:t>. </a:t>
            </a:r>
          </a:p>
          <a:p>
            <a:pPr marL="3175" indent="-3175" algn="just" eaLnBrk="1" hangingPunct="1">
              <a:lnSpc>
                <a:spcPct val="90000"/>
              </a:lnSpc>
              <a:buFont typeface="Arial" charset="0"/>
              <a:buNone/>
              <a:defRPr/>
            </a:pPr>
            <a:r>
              <a:rPr lang="en-GB" sz="2800" dirty="0">
                <a:ea typeface="+mn-ea"/>
                <a:cs typeface="Times New Roman" pitchFamily="18" charset="0"/>
              </a:rPr>
              <a:t>A Party may require that the offence be committed by infringing security measures, with the intent of obtaining computer data or other dishonest intent, or in relation to a computer system that is connected to another computer system.</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A7907C1-DFAC-4EC6-AD9A-AF6B972AF35F}"/>
              </a:ext>
            </a:extLst>
          </p:cNvPr>
          <p:cNvSpPr>
            <a:spLocks noGrp="1"/>
          </p:cNvSpPr>
          <p:nvPr>
            <p:ph type="title"/>
          </p:nvPr>
        </p:nvSpPr>
        <p:spPr>
          <a:xfrm>
            <a:off x="1062038" y="23815"/>
            <a:ext cx="7886700" cy="909636"/>
          </a:xfrm>
          <a:ln/>
        </p:spPr>
        <p:txBody>
          <a:bodyPr lIns="91440" tIns="45720" rIns="91440" bIns="45720" anchor="ctr">
            <a:normAutofit/>
          </a:bodyPr>
          <a:lstStyle/>
          <a:p>
            <a:pPr algn="r" eaLnBrk="1" hangingPunct="1"/>
            <a:r>
              <a:rPr lang="en-US" altLang="en-US" dirty="0">
                <a:solidFill>
                  <a:srgbClr val="FFFFFF"/>
                </a:solidFill>
                <a:latin typeface="Helvetica" panose="020B0604020202020204" pitchFamily="34" charset="0"/>
              </a:rPr>
              <a:t>Case study #24</a:t>
            </a:r>
          </a:p>
        </p:txBody>
      </p:sp>
      <p:sp>
        <p:nvSpPr>
          <p:cNvPr id="120835" name="Content Placeholder 2">
            <a:extLst>
              <a:ext uri="{FF2B5EF4-FFF2-40B4-BE49-F238E27FC236}">
                <a16:creationId xmlns:a16="http://schemas.microsoft.com/office/drawing/2014/main" id="{266D1A94-D346-4464-BFE7-875880FEF938}"/>
              </a:ext>
            </a:extLst>
          </p:cNvPr>
          <p:cNvSpPr>
            <a:spLocks noGrp="1"/>
          </p:cNvSpPr>
          <p:nvPr>
            <p:ph type="body" idx="1"/>
          </p:nvPr>
        </p:nvSpPr>
        <p:spPr>
          <a:xfrm>
            <a:off x="408348" y="4782243"/>
            <a:ext cx="8102240" cy="888206"/>
          </a:xfrm>
        </p:spPr>
        <p:txBody>
          <a:bodyPr>
            <a:normAutofit/>
          </a:bodyPr>
          <a:lstStyle/>
          <a:p>
            <a:pPr marL="3175" indent="-3175" algn="ctr">
              <a:buFont typeface="Arial" panose="020B0604020202020204" pitchFamily="34" charset="0"/>
              <a:buNone/>
            </a:pPr>
            <a:r>
              <a:rPr lang="en-GB" altLang="en-US" sz="2400" i="1" dirty="0"/>
              <a:t>What crimes has John committed?</a:t>
            </a:r>
          </a:p>
        </p:txBody>
      </p:sp>
      <p:sp>
        <p:nvSpPr>
          <p:cNvPr id="21" name="TextBox 20">
            <a:extLst>
              <a:ext uri="{FF2B5EF4-FFF2-40B4-BE49-F238E27FC236}">
                <a16:creationId xmlns:a16="http://schemas.microsoft.com/office/drawing/2014/main" id="{8F8327A5-87F0-4AAE-9DEF-7762CDDE1176}"/>
              </a:ext>
            </a:extLst>
          </p:cNvPr>
          <p:cNvSpPr txBox="1"/>
          <p:nvPr/>
        </p:nvSpPr>
        <p:spPr>
          <a:xfrm>
            <a:off x="408348" y="1208138"/>
            <a:ext cx="8102240" cy="3416320"/>
          </a:xfrm>
          <a:prstGeom prst="rect">
            <a:avLst/>
          </a:prstGeom>
          <a:noFill/>
        </p:spPr>
        <p:txBody>
          <a:bodyPr wrap="square" rtlCol="0">
            <a:spAutoFit/>
          </a:bodyPr>
          <a:lstStyle/>
          <a:p>
            <a:pPr marL="3175" indent="-3175">
              <a:buFont typeface="Arial" panose="020B0604020202020204" pitchFamily="34" charset="0"/>
              <a:buNone/>
            </a:pPr>
            <a:r>
              <a:rPr lang="en-GB" altLang="en-US" sz="1800" b="1" dirty="0"/>
              <a:t>Facts / scenario</a:t>
            </a:r>
            <a:endParaRPr lang="en-GB" altLang="en-US" sz="1800" u="sng" dirty="0"/>
          </a:p>
          <a:p>
            <a:pPr marL="3175" indent="-3175">
              <a:buFont typeface="Arial" panose="020B0604020202020204" pitchFamily="34" charset="0"/>
              <a:buNone/>
            </a:pPr>
            <a:r>
              <a:rPr lang="en-GB" altLang="en-US" sz="1800" u="sng" dirty="0"/>
              <a:t>WWW.Iuvfishin.com</a:t>
            </a:r>
            <a:r>
              <a:rPr lang="en-GB" altLang="en-US" sz="1800" dirty="0"/>
              <a:t> is a Website devoted to angling. The site is hosted on servers located in the USA. The owners of the site discover that it had been hacked and that a thousand child abuse images have been uploaded and embedded within the site . The way it has been done means that these images would not be visible to ordinary users of the site. The site logs the IP addresses of those who have accessed the photographs.</a:t>
            </a:r>
          </a:p>
          <a:p>
            <a:pPr marL="3175" indent="-3175">
              <a:buFont typeface="Arial" panose="020B0604020202020204" pitchFamily="34" charset="0"/>
              <a:buNone/>
            </a:pPr>
            <a:endParaRPr lang="en-GB" altLang="en-US" sz="1800" dirty="0"/>
          </a:p>
          <a:p>
            <a:pPr marL="3175" indent="-3175">
              <a:buFont typeface="Arial" panose="020B0604020202020204" pitchFamily="34" charset="0"/>
              <a:buNone/>
            </a:pPr>
            <a:r>
              <a:rPr lang="en-GB" altLang="en-US" sz="1800" dirty="0"/>
              <a:t>An IP address attributed to John has been given to the police in your country. They search John’s address and </a:t>
            </a:r>
            <a:r>
              <a:rPr lang="en-GB" altLang="en-US" sz="1800" dirty="0" err="1"/>
              <a:t>seise</a:t>
            </a:r>
            <a:r>
              <a:rPr lang="en-GB" altLang="en-US" sz="1800" dirty="0"/>
              <a:t> his computer which contains thousands of child abuse images. It is clear from the internet history and the data within these files that most of the images have been downloaded from the internet.</a:t>
            </a:r>
          </a:p>
        </p:txBody>
      </p:sp>
    </p:spTree>
    <p:extLst>
      <p:ext uri="{BB962C8B-B14F-4D97-AF65-F5344CB8AC3E}">
        <p14:creationId xmlns:p14="http://schemas.microsoft.com/office/powerpoint/2010/main" val="391978180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CA7907C1-DFAC-4EC6-AD9A-AF6B972AF35F}"/>
              </a:ext>
            </a:extLst>
          </p:cNvPr>
          <p:cNvSpPr>
            <a:spLocks noGrp="1"/>
          </p:cNvSpPr>
          <p:nvPr>
            <p:ph type="title"/>
          </p:nvPr>
        </p:nvSpPr>
        <p:spPr>
          <a:xfrm>
            <a:off x="1062038" y="23815"/>
            <a:ext cx="7886700" cy="909636"/>
          </a:xfrm>
          <a:ln/>
        </p:spPr>
        <p:txBody>
          <a:bodyPr lIns="91440" tIns="45720" rIns="91440" bIns="45720" anchor="ctr">
            <a:normAutofit/>
          </a:bodyPr>
          <a:lstStyle/>
          <a:p>
            <a:pPr algn="r" eaLnBrk="1" hangingPunct="1"/>
            <a:r>
              <a:rPr lang="en-US" altLang="en-US" dirty="0">
                <a:solidFill>
                  <a:srgbClr val="FFFFFF"/>
                </a:solidFill>
                <a:latin typeface="Helvetica" panose="020B0604020202020204" pitchFamily="34" charset="0"/>
              </a:rPr>
              <a:t>Case study #25</a:t>
            </a:r>
          </a:p>
        </p:txBody>
      </p:sp>
      <p:sp>
        <p:nvSpPr>
          <p:cNvPr id="120835" name="Content Placeholder 2">
            <a:extLst>
              <a:ext uri="{FF2B5EF4-FFF2-40B4-BE49-F238E27FC236}">
                <a16:creationId xmlns:a16="http://schemas.microsoft.com/office/drawing/2014/main" id="{266D1A94-D346-4464-BFE7-875880FEF938}"/>
              </a:ext>
            </a:extLst>
          </p:cNvPr>
          <p:cNvSpPr>
            <a:spLocks noGrp="1"/>
          </p:cNvSpPr>
          <p:nvPr>
            <p:ph type="body" idx="1"/>
          </p:nvPr>
        </p:nvSpPr>
        <p:spPr>
          <a:xfrm>
            <a:off x="408348" y="3658293"/>
            <a:ext cx="8102240" cy="888206"/>
          </a:xfrm>
        </p:spPr>
        <p:txBody>
          <a:bodyPr>
            <a:normAutofit/>
          </a:bodyPr>
          <a:lstStyle/>
          <a:p>
            <a:pPr marL="3175" indent="-3175" algn="ctr">
              <a:buFont typeface="Arial" panose="020B0604020202020204" pitchFamily="34" charset="0"/>
              <a:buNone/>
            </a:pPr>
            <a:r>
              <a:rPr lang="en-GB" altLang="en-US" sz="2400" i="1" dirty="0"/>
              <a:t>Has Oswald committed an offence?</a:t>
            </a:r>
            <a:r>
              <a:rPr lang="en-GB" altLang="en-US" sz="2400" dirty="0"/>
              <a:t> </a:t>
            </a:r>
          </a:p>
        </p:txBody>
      </p:sp>
      <p:sp>
        <p:nvSpPr>
          <p:cNvPr id="21" name="TextBox 20">
            <a:extLst>
              <a:ext uri="{FF2B5EF4-FFF2-40B4-BE49-F238E27FC236}">
                <a16:creationId xmlns:a16="http://schemas.microsoft.com/office/drawing/2014/main" id="{8F8327A5-87F0-4AAE-9DEF-7762CDDE1176}"/>
              </a:ext>
            </a:extLst>
          </p:cNvPr>
          <p:cNvSpPr txBox="1"/>
          <p:nvPr/>
        </p:nvSpPr>
        <p:spPr>
          <a:xfrm>
            <a:off x="408348" y="1208138"/>
            <a:ext cx="8102240" cy="2308324"/>
          </a:xfrm>
          <a:prstGeom prst="rect">
            <a:avLst/>
          </a:prstGeom>
          <a:noFill/>
        </p:spPr>
        <p:txBody>
          <a:bodyPr wrap="square" rtlCol="0">
            <a:spAutoFit/>
          </a:bodyPr>
          <a:lstStyle/>
          <a:p>
            <a:pPr marL="3175" indent="-3175">
              <a:buFont typeface="Arial" panose="020B0604020202020204" pitchFamily="34" charset="0"/>
              <a:buNone/>
            </a:pPr>
            <a:r>
              <a:rPr lang="en-GB" altLang="en-US" sz="1800" b="1" dirty="0"/>
              <a:t>Facts / scenario </a:t>
            </a:r>
            <a:endParaRPr lang="en-GB" altLang="en-US" sz="1800" dirty="0"/>
          </a:p>
          <a:p>
            <a:pPr marL="3175" indent="-3175">
              <a:buFont typeface="Arial" panose="020B0604020202020204" pitchFamily="34" charset="0"/>
              <a:buNone/>
            </a:pPr>
            <a:r>
              <a:rPr lang="en-GB" altLang="en-US" sz="1800" dirty="0"/>
              <a:t>The police in the USA have taken down a website that hosts sites offering child abuse images for those who pay a monthly subscription. The USA authorities have captured data from those who have paid for access, including IP address, credit card numbers, e mail address, billing address and password. One of the customers is Oswald. Having obtained a search warrant his computer is examined. Nothing incriminating is found because Oswald has used a programme called ‘Elimination of Evidence’.</a:t>
            </a:r>
            <a:endParaRPr lang="en-GB" altLang="ja-JP" sz="1800" i="1" dirty="0"/>
          </a:p>
        </p:txBody>
      </p:sp>
    </p:spTree>
    <p:extLst>
      <p:ext uri="{BB962C8B-B14F-4D97-AF65-F5344CB8AC3E}">
        <p14:creationId xmlns:p14="http://schemas.microsoft.com/office/powerpoint/2010/main" val="10878275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Questions outline">
            <a:extLst>
              <a:ext uri="{FF2B5EF4-FFF2-40B4-BE49-F238E27FC236}">
                <a16:creationId xmlns:a16="http://schemas.microsoft.com/office/drawing/2014/main" id="{7698ECDB-3562-4318-BB6C-001F5EC868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9" name="Title 50">
            <a:extLst>
              <a:ext uri="{FF2B5EF4-FFF2-40B4-BE49-F238E27FC236}">
                <a16:creationId xmlns:a16="http://schemas.microsoft.com/office/drawing/2014/main" id="{10AB47A6-D2F4-4064-80A4-C7ED0B3D075E}"/>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8E39CB86-A8E2-4177-B01E-A84EA69D35E6}"/>
              </a:ext>
            </a:extLst>
          </p:cNvPr>
          <p:cNvSpPr>
            <a:spLocks noGrp="1"/>
          </p:cNvSpPr>
          <p:nvPr>
            <p:ph type="ctrTitle"/>
          </p:nvPr>
        </p:nvSpPr>
        <p:spPr>
          <a:xfrm>
            <a:off x="685800" y="1122363"/>
            <a:ext cx="7772400" cy="4964112"/>
          </a:xfrm>
          <a:ln/>
        </p:spPr>
        <p:txBody>
          <a:bodyPr lIns="91440" tIns="45720" rIns="91440" bIns="45720" anchor="ctr">
            <a:noAutofit/>
          </a:bodyPr>
          <a:lstStyle/>
          <a:p>
            <a:r>
              <a:rPr lang="en-GB" altLang="en-US" dirty="0">
                <a:latin typeface="Helvetica" panose="020B0604020202020204" pitchFamily="34" charset="0"/>
              </a:rPr>
              <a:t>Part Four</a:t>
            </a:r>
            <a:br>
              <a:rPr lang="en-GB" altLang="en-US" dirty="0">
                <a:latin typeface="Helvetica" panose="020B0604020202020204" pitchFamily="34" charset="0"/>
              </a:rPr>
            </a:br>
            <a:br>
              <a:rPr lang="en-GB" altLang="en-US" dirty="0">
                <a:latin typeface="Helvetica" panose="020B0604020202020204" pitchFamily="34" charset="0"/>
              </a:rPr>
            </a:br>
            <a:r>
              <a:rPr lang="en-GB" altLang="en-US" dirty="0">
                <a:latin typeface="Helvetica" panose="020B0604020202020204" pitchFamily="34" charset="0"/>
              </a:rPr>
              <a:t>Summary</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12A3B64B-58A7-48A7-99DF-55672C9CEFB3}"/>
              </a:ext>
            </a:extLst>
          </p:cNvPr>
          <p:cNvSpPr>
            <a:spLocks noGrp="1"/>
          </p:cNvSpPr>
          <p:nvPr>
            <p:ph type="title" idx="4294967295"/>
          </p:nvPr>
        </p:nvSpPr>
        <p:spPr>
          <a:xfrm>
            <a:off x="741363" y="125413"/>
            <a:ext cx="8229600" cy="77311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Summary</a:t>
            </a:r>
          </a:p>
        </p:txBody>
      </p:sp>
      <p:sp>
        <p:nvSpPr>
          <p:cNvPr id="4" name="Content Placeholder 2">
            <a:extLst>
              <a:ext uri="{FF2B5EF4-FFF2-40B4-BE49-F238E27FC236}">
                <a16:creationId xmlns:a16="http://schemas.microsoft.com/office/drawing/2014/main" id="{5E5057E3-FF4E-41D8-B5FA-F356908D4D26}"/>
              </a:ext>
            </a:extLst>
          </p:cNvPr>
          <p:cNvSpPr txBox="1">
            <a:spLocks/>
          </p:cNvSpPr>
          <p:nvPr/>
        </p:nvSpPr>
        <p:spPr bwMode="auto">
          <a:xfrm>
            <a:off x="457200" y="1047750"/>
            <a:ext cx="8512175" cy="5078413"/>
          </a:xfrm>
          <a:prstGeom prst="rect">
            <a:avLst/>
          </a:prstGeom>
          <a:noFill/>
          <a:ln w="9525">
            <a:noFill/>
            <a:miter lim="800000"/>
            <a:headEnd/>
            <a:tailEnd/>
          </a:ln>
        </p:spPr>
        <p:txBody>
          <a:bodyPr/>
          <a:lstStyle>
            <a:lvl1pPr marL="342900" indent="-3429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20000"/>
              </a:spcBef>
              <a:buFont typeface="Arial" charset="0"/>
              <a:buNone/>
              <a:defRPr/>
            </a:pPr>
            <a:endParaRPr lang="en-GB" dirty="0">
              <a:latin typeface="Georgia" panose="02040502050405020303" pitchFamily="18" charset="0"/>
              <a:ea typeface="MS PGothic" charset="0"/>
              <a:cs typeface="MS PGothic" charset="0"/>
            </a:endParaRPr>
          </a:p>
          <a:p>
            <a:pPr>
              <a:spcBef>
                <a:spcPct val="20000"/>
              </a:spcBef>
              <a:buFont typeface="Arial" charset="0"/>
              <a:buNone/>
              <a:defRPr/>
            </a:pPr>
            <a:r>
              <a:rPr lang="en-GB" dirty="0">
                <a:latin typeface="Georgia" panose="02040502050405020303" pitchFamily="18" charset="0"/>
                <a:ea typeface="MS PGothic" charset="0"/>
                <a:cs typeface="MS PGothic" charset="0"/>
              </a:rPr>
              <a:t>At the end of this session, delegates will be able to:</a:t>
            </a:r>
          </a:p>
          <a:p>
            <a:pPr>
              <a:spcBef>
                <a:spcPct val="20000"/>
              </a:spcBef>
              <a:buFont typeface="Arial" charset="0"/>
              <a:buChar char="•"/>
              <a:defRPr/>
            </a:pPr>
            <a:endParaRPr lang="pt-PT" dirty="0">
              <a:latin typeface="Georgia" panose="02040502050405020303" pitchFamily="18" charset="0"/>
              <a:ea typeface="MS PGothic" charset="0"/>
              <a:cs typeface="MS PGothic" charset="0"/>
            </a:endParaRPr>
          </a:p>
          <a:p>
            <a:pPr>
              <a:spcBef>
                <a:spcPct val="20000"/>
              </a:spcBef>
              <a:buFont typeface="Arial" charset="0"/>
              <a:buChar char="•"/>
              <a:defRPr/>
            </a:pPr>
            <a:r>
              <a:rPr lang="en-GB" dirty="0">
                <a:latin typeface="Georgia" panose="02040502050405020303" pitchFamily="18" charset="0"/>
                <a:ea typeface="MS PGothic" charset="0"/>
                <a:cs typeface="MS PGothic" charset="0"/>
              </a:rPr>
              <a:t>List the substantive criminal law provisions, and identify some of the key factors used to describe the crimes, based on the Budapest Convention .</a:t>
            </a:r>
          </a:p>
          <a:p>
            <a:pPr>
              <a:spcBef>
                <a:spcPct val="20000"/>
              </a:spcBef>
              <a:buFont typeface="Arial" charset="0"/>
              <a:buChar char="•"/>
              <a:defRPr/>
            </a:pPr>
            <a:endParaRPr lang="en-GB" dirty="0">
              <a:latin typeface="Georgia" panose="02040502050405020303" pitchFamily="18" charset="0"/>
              <a:ea typeface="MS PGothic" charset="0"/>
              <a:cs typeface="MS PGothic" charset="0"/>
            </a:endParaRPr>
          </a:p>
          <a:p>
            <a:pPr>
              <a:spcBef>
                <a:spcPct val="20000"/>
              </a:spcBef>
              <a:buFont typeface="Arial" charset="0"/>
              <a:buChar char="•"/>
              <a:defRPr/>
            </a:pPr>
            <a:r>
              <a:rPr lang="en-GB" dirty="0">
                <a:latin typeface="Georgia" panose="02040502050405020303" pitchFamily="18" charset="0"/>
              </a:rPr>
              <a:t>Identify the relevant substantive law provisions from case study discussions.</a:t>
            </a:r>
          </a:p>
          <a:p>
            <a:pPr marL="0" indent="0">
              <a:spcBef>
                <a:spcPct val="20000"/>
              </a:spcBef>
              <a:defRPr/>
            </a:pPr>
            <a:endParaRPr lang="en-US" sz="2200" dirty="0">
              <a:ea typeface="MS PGothic" charset="0"/>
              <a:cs typeface="MS PGothic" charset="0"/>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Questions outline">
            <a:extLst>
              <a:ext uri="{FF2B5EF4-FFF2-40B4-BE49-F238E27FC236}">
                <a16:creationId xmlns:a16="http://schemas.microsoft.com/office/drawing/2014/main" id="{13598E90-6631-4470-9A76-963EFB4247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45492" y="2073955"/>
            <a:ext cx="4053015" cy="4053015"/>
          </a:xfrm>
          <a:prstGeom prst="rect">
            <a:avLst/>
          </a:prstGeom>
        </p:spPr>
      </p:pic>
      <p:sp>
        <p:nvSpPr>
          <p:cNvPr id="7" name="Title 50">
            <a:extLst>
              <a:ext uri="{FF2B5EF4-FFF2-40B4-BE49-F238E27FC236}">
                <a16:creationId xmlns:a16="http://schemas.microsoft.com/office/drawing/2014/main" id="{FAE2B42C-D14E-47F3-A753-38615F40ADFD}"/>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9B809EC-9462-4A5D-B75F-572FEF69C5AC}"/>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Without right</a:t>
            </a:r>
          </a:p>
        </p:txBody>
      </p:sp>
      <p:sp>
        <p:nvSpPr>
          <p:cNvPr id="78851" name="Rectangle 3">
            <a:extLst>
              <a:ext uri="{FF2B5EF4-FFF2-40B4-BE49-F238E27FC236}">
                <a16:creationId xmlns:a16="http://schemas.microsoft.com/office/drawing/2014/main" id="{42787DC8-FB35-4557-B5A3-8DF55614AF58}"/>
              </a:ext>
            </a:extLst>
          </p:cNvPr>
          <p:cNvSpPr>
            <a:spLocks noGrp="1"/>
          </p:cNvSpPr>
          <p:nvPr>
            <p:ph idx="1"/>
          </p:nvPr>
        </p:nvSpPr>
        <p:spPr>
          <a:xfrm>
            <a:off x="457200" y="1417638"/>
            <a:ext cx="8229600" cy="5075237"/>
          </a:xfrm>
        </p:spPr>
        <p:txBody>
          <a:bodyPr/>
          <a:lstStyle/>
          <a:p>
            <a:pPr algn="just" eaLnBrk="1" hangingPunct="1">
              <a:lnSpc>
                <a:spcPct val="90000"/>
              </a:lnSpc>
              <a:defRPr/>
            </a:pPr>
            <a:r>
              <a:rPr lang="en-GB" dirty="0">
                <a:latin typeface="Georgia" panose="02040502050405020303" pitchFamily="18" charset="0"/>
                <a:ea typeface="+mn-ea"/>
                <a:cs typeface="Times New Roman" pitchFamily="18" charset="0"/>
              </a:rPr>
              <a:t>Accessing without legislative, executive, administrative, judicial, contractual or consensual authority </a:t>
            </a:r>
          </a:p>
          <a:p>
            <a:pPr algn="just" eaLnBrk="1" hangingPunct="1">
              <a:lnSpc>
                <a:spcPct val="90000"/>
              </a:lnSpc>
              <a:defRPr/>
            </a:pPr>
            <a:endParaRPr lang="en-GB" dirty="0">
              <a:latin typeface="Georgia" panose="02040502050405020303" pitchFamily="18" charset="0"/>
              <a:ea typeface="+mn-ea"/>
              <a:cs typeface="Times New Roman" pitchFamily="18" charset="0"/>
            </a:endParaRPr>
          </a:p>
          <a:p>
            <a:pPr algn="just" eaLnBrk="1" hangingPunct="1">
              <a:lnSpc>
                <a:spcPct val="90000"/>
              </a:lnSpc>
              <a:defRPr/>
            </a:pPr>
            <a:r>
              <a:rPr lang="en-GB" dirty="0">
                <a:latin typeface="Georgia" panose="02040502050405020303" pitchFamily="18" charset="0"/>
                <a:ea typeface="+mn-ea"/>
                <a:cs typeface="Times New Roman" pitchFamily="18" charset="0"/>
              </a:rPr>
              <a:t>No criminalisation of:</a:t>
            </a:r>
          </a:p>
          <a:p>
            <a:pPr lvl="1" algn="just" eaLnBrk="1" hangingPunct="1">
              <a:lnSpc>
                <a:spcPct val="90000"/>
              </a:lnSpc>
              <a:defRPr/>
            </a:pPr>
            <a:r>
              <a:rPr lang="en-GB" sz="3000" dirty="0">
                <a:latin typeface="Georgia" panose="02040502050405020303" pitchFamily="18" charset="0"/>
                <a:ea typeface="+mn-ea"/>
                <a:cs typeface="Times New Roman" pitchFamily="18" charset="0"/>
              </a:rPr>
              <a:t>Access authorised by owner/right holder of computer system or part of it</a:t>
            </a:r>
          </a:p>
          <a:p>
            <a:pPr lvl="1" algn="just" eaLnBrk="1" hangingPunct="1">
              <a:lnSpc>
                <a:spcPct val="90000"/>
              </a:lnSpc>
              <a:defRPr/>
            </a:pPr>
            <a:r>
              <a:rPr lang="en-GB" sz="3000" dirty="0">
                <a:latin typeface="Georgia" panose="02040502050405020303" pitchFamily="18" charset="0"/>
                <a:ea typeface="+mn-ea"/>
                <a:cs typeface="Times New Roman" pitchFamily="18" charset="0"/>
              </a:rPr>
              <a:t>Access of computer system that permits free and open access by the public</a:t>
            </a:r>
          </a:p>
          <a:p>
            <a:pPr marL="0" indent="0" algn="just" eaLnBrk="1" hangingPunct="1">
              <a:lnSpc>
                <a:spcPct val="90000"/>
              </a:lnSpc>
              <a:buFont typeface="Arial" panose="020B0604020202020204" pitchFamily="34" charset="0"/>
              <a:buNone/>
              <a:defRPr/>
            </a:pPr>
            <a:endParaRPr lang="en-GB" dirty="0">
              <a:latin typeface="+mj-lt"/>
              <a:ea typeface="+mn-ea"/>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115A1A1-8202-4632-A6D5-A8B3E9A06C7E}"/>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2 - Illegal Access</a:t>
            </a:r>
          </a:p>
        </p:txBody>
      </p:sp>
      <p:sp>
        <p:nvSpPr>
          <p:cNvPr id="17411" name="Rectangle 3">
            <a:extLst>
              <a:ext uri="{FF2B5EF4-FFF2-40B4-BE49-F238E27FC236}">
                <a16:creationId xmlns:a16="http://schemas.microsoft.com/office/drawing/2014/main" id="{99967F25-B2AC-4D2B-8D95-329B682C66F3}"/>
              </a:ext>
            </a:extLst>
          </p:cNvPr>
          <p:cNvSpPr>
            <a:spLocks noGrp="1"/>
          </p:cNvSpPr>
          <p:nvPr>
            <p:ph idx="1"/>
          </p:nvPr>
        </p:nvSpPr>
        <p:spPr>
          <a:xfrm>
            <a:off x="628650" y="1543050"/>
            <a:ext cx="7886700" cy="4633913"/>
          </a:xfrm>
        </p:spPr>
        <p:txBody>
          <a:bodyPr>
            <a:normAutofit lnSpcReduction="10000"/>
          </a:bodyPr>
          <a:lstStyle/>
          <a:p>
            <a:pPr marL="3175" indent="-3175" algn="just" eaLnBrk="1" hangingPunct="1">
              <a:lnSpc>
                <a:spcPct val="90000"/>
              </a:lnSpc>
              <a:buFont typeface="Arial" panose="020B0604020202020204" pitchFamily="34" charset="0"/>
              <a:buNone/>
            </a:pPr>
            <a:r>
              <a:rPr lang="en-GB" altLang="en-US" sz="2800" dirty="0"/>
              <a:t>Each Party shall adopt such legislative and other measures as may be necessary to establish as criminal offences under its domestic law when committed intentionally the access to the whole or any part of a computer system without right. </a:t>
            </a:r>
          </a:p>
          <a:p>
            <a:pPr marL="3175" indent="-3175" algn="just" eaLnBrk="1" hangingPunct="1">
              <a:lnSpc>
                <a:spcPct val="90000"/>
              </a:lnSpc>
              <a:buFont typeface="Arial" panose="020B0604020202020204" pitchFamily="34" charset="0"/>
              <a:buNone/>
            </a:pPr>
            <a:endParaRPr lang="en-GB" altLang="en-US" sz="2800" dirty="0"/>
          </a:p>
          <a:p>
            <a:pPr marL="3175" indent="-3175" algn="just" eaLnBrk="1" hangingPunct="1">
              <a:lnSpc>
                <a:spcPct val="90000"/>
              </a:lnSpc>
              <a:buFont typeface="Arial" panose="020B0604020202020204" pitchFamily="34" charset="0"/>
              <a:buNone/>
            </a:pPr>
            <a:r>
              <a:rPr lang="en-GB" altLang="en-US" sz="2800" dirty="0"/>
              <a:t>A Party may require that the offence be committed by </a:t>
            </a:r>
            <a:r>
              <a:rPr lang="en-GB" altLang="en-US" b="1" dirty="0">
                <a:solidFill>
                  <a:srgbClr val="FF0000"/>
                </a:solidFill>
              </a:rPr>
              <a:t>infringing security measures, with the intent of obtaining computer data </a:t>
            </a:r>
            <a:r>
              <a:rPr lang="en-GB" altLang="en-US" sz="2800" dirty="0"/>
              <a:t>or other </a:t>
            </a:r>
            <a:r>
              <a:rPr lang="en-GB" altLang="en-US" b="1" dirty="0">
                <a:solidFill>
                  <a:srgbClr val="FF0000"/>
                </a:solidFill>
              </a:rPr>
              <a:t>dishonest intent, or in relation to a computer system that is connected to another computer system</a:t>
            </a:r>
            <a:r>
              <a:rPr lang="en-GB" altLang="en-US" sz="2800"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CBDE1B6-7356-4B55-8947-A397AB8A5216}"/>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Qualifying Elements</a:t>
            </a:r>
          </a:p>
        </p:txBody>
      </p:sp>
      <p:sp>
        <p:nvSpPr>
          <p:cNvPr id="78851" name="Rectangle 3">
            <a:extLst>
              <a:ext uri="{FF2B5EF4-FFF2-40B4-BE49-F238E27FC236}">
                <a16:creationId xmlns:a16="http://schemas.microsoft.com/office/drawing/2014/main" id="{E6FE8468-0555-4FE4-BFAA-53C999F3DC50}"/>
              </a:ext>
            </a:extLst>
          </p:cNvPr>
          <p:cNvSpPr>
            <a:spLocks noGrp="1"/>
          </p:cNvSpPr>
          <p:nvPr>
            <p:ph idx="1"/>
          </p:nvPr>
        </p:nvSpPr>
        <p:spPr>
          <a:xfrm>
            <a:off x="457200" y="1343025"/>
            <a:ext cx="8229600" cy="5291138"/>
          </a:xfrm>
        </p:spPr>
        <p:txBody>
          <a:bodyPr>
            <a:normAutofit lnSpcReduction="10000"/>
          </a:bodyPr>
          <a:lstStyle/>
          <a:p>
            <a:pPr marL="0" indent="0" algn="just" eaLnBrk="1" hangingPunct="1">
              <a:lnSpc>
                <a:spcPct val="90000"/>
              </a:lnSpc>
              <a:buFont typeface="Arial" panose="020B0604020202020204" pitchFamily="34" charset="0"/>
              <a:buNone/>
              <a:defRPr/>
            </a:pPr>
            <a:r>
              <a:rPr lang="en-GB" sz="2800" dirty="0">
                <a:latin typeface="Georgia" panose="02040502050405020303" pitchFamily="18" charset="0"/>
                <a:ea typeface="+mn-ea"/>
                <a:cs typeface="Times New Roman" pitchFamily="18" charset="0"/>
              </a:rPr>
              <a:t>Parties may limit the criminalization of intentional access  to whole or part of computer system without right with the following qualifying elements:</a:t>
            </a:r>
            <a:endParaRPr lang="en-GB" dirty="0">
              <a:latin typeface="Georgia" panose="02040502050405020303" pitchFamily="18" charset="0"/>
              <a:ea typeface="+mn-ea"/>
              <a:cs typeface="Times New Roman" pitchFamily="18" charset="0"/>
            </a:endParaRPr>
          </a:p>
          <a:p>
            <a:pPr marL="342900" lvl="1" indent="-342900" algn="just" eaLnBrk="1" hangingPunct="1">
              <a:lnSpc>
                <a:spcPct val="90000"/>
              </a:lnSpc>
              <a:buFont typeface="Arial" panose="020B0604020202020204" pitchFamily="34" charset="0"/>
              <a:buChar char="•"/>
              <a:defRPr/>
            </a:pPr>
            <a:endParaRPr lang="en-GB" sz="1800" dirty="0">
              <a:latin typeface="Georgia" panose="02040502050405020303" pitchFamily="18" charset="0"/>
              <a:cs typeface="Times New Roman" pitchFamily="18" charset="0"/>
            </a:endParaRPr>
          </a:p>
          <a:p>
            <a:pPr algn="just" eaLnBrk="1" hangingPunct="1">
              <a:lnSpc>
                <a:spcPct val="90000"/>
              </a:lnSpc>
              <a:defRPr/>
            </a:pPr>
            <a:r>
              <a:rPr lang="en-GB" sz="2800" dirty="0">
                <a:latin typeface="Georgia" panose="02040502050405020303" pitchFamily="18" charset="0"/>
                <a:ea typeface="+mn-ea"/>
                <a:cs typeface="Times New Roman" pitchFamily="18" charset="0"/>
              </a:rPr>
              <a:t>Infringing security measures; or</a:t>
            </a:r>
          </a:p>
          <a:p>
            <a:pPr lvl="1" algn="just" eaLnBrk="1" hangingPunct="1">
              <a:lnSpc>
                <a:spcPct val="90000"/>
              </a:lnSpc>
              <a:defRPr/>
            </a:pPr>
            <a:endParaRPr lang="en-GB" sz="1800" dirty="0">
              <a:latin typeface="Georgia" panose="02040502050405020303" pitchFamily="18" charset="0"/>
              <a:ea typeface="+mn-ea"/>
              <a:cs typeface="Times New Roman" pitchFamily="18" charset="0"/>
            </a:endParaRPr>
          </a:p>
          <a:p>
            <a:pPr algn="just" eaLnBrk="1" hangingPunct="1">
              <a:lnSpc>
                <a:spcPct val="90000"/>
              </a:lnSpc>
              <a:defRPr/>
            </a:pPr>
            <a:r>
              <a:rPr lang="en-GB" sz="2800" dirty="0">
                <a:latin typeface="Georgia" panose="02040502050405020303" pitchFamily="18" charset="0"/>
                <a:ea typeface="+mn-ea"/>
                <a:cs typeface="Times New Roman" pitchFamily="18" charset="0"/>
              </a:rPr>
              <a:t>Intent to obtain computer data; or</a:t>
            </a:r>
          </a:p>
          <a:p>
            <a:pPr lvl="1" algn="just" eaLnBrk="1" hangingPunct="1">
              <a:lnSpc>
                <a:spcPct val="90000"/>
              </a:lnSpc>
              <a:defRPr/>
            </a:pPr>
            <a:endParaRPr lang="en-GB" sz="1800" dirty="0">
              <a:latin typeface="Georgia" panose="02040502050405020303" pitchFamily="18" charset="0"/>
              <a:ea typeface="+mn-ea"/>
              <a:cs typeface="Times New Roman" pitchFamily="18" charset="0"/>
            </a:endParaRPr>
          </a:p>
          <a:p>
            <a:pPr algn="just" eaLnBrk="1" hangingPunct="1">
              <a:lnSpc>
                <a:spcPct val="90000"/>
              </a:lnSpc>
              <a:defRPr/>
            </a:pPr>
            <a:r>
              <a:rPr lang="en-GB" sz="2800" dirty="0">
                <a:latin typeface="Georgia" panose="02040502050405020303" pitchFamily="18" charset="0"/>
                <a:ea typeface="+mn-ea"/>
                <a:cs typeface="Times New Roman" pitchFamily="18" charset="0"/>
              </a:rPr>
              <a:t>Dishonest intent</a:t>
            </a:r>
          </a:p>
          <a:p>
            <a:pPr lvl="1" algn="just" eaLnBrk="1" hangingPunct="1">
              <a:lnSpc>
                <a:spcPct val="90000"/>
              </a:lnSpc>
              <a:defRPr/>
            </a:pPr>
            <a:endParaRPr lang="en-GB" sz="1800" dirty="0">
              <a:latin typeface="Georgia" panose="02040502050405020303" pitchFamily="18" charset="0"/>
              <a:ea typeface="+mn-ea"/>
              <a:cs typeface="Times New Roman" pitchFamily="18" charset="0"/>
            </a:endParaRPr>
          </a:p>
          <a:p>
            <a:pPr algn="just" eaLnBrk="1" hangingPunct="1">
              <a:lnSpc>
                <a:spcPct val="90000"/>
              </a:lnSpc>
              <a:defRPr/>
            </a:pPr>
            <a:r>
              <a:rPr lang="en-GB" sz="2800" dirty="0">
                <a:latin typeface="Georgia" panose="02040502050405020303" pitchFamily="18" charset="0"/>
                <a:ea typeface="+mn-ea"/>
                <a:cs typeface="Times New Roman" pitchFamily="18" charset="0"/>
              </a:rPr>
              <a:t>In relation to a computer system that is connected to another system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DD2B809-576B-4248-968B-4056967549A8}"/>
              </a:ext>
            </a:extLst>
          </p:cNvPr>
          <p:cNvSpPr>
            <a:spLocks noGrp="1"/>
          </p:cNvSpPr>
          <p:nvPr>
            <p:ph idx="1"/>
          </p:nvPr>
        </p:nvSpPr>
        <p:spPr>
          <a:xfrm>
            <a:off x="457200" y="1101725"/>
            <a:ext cx="8229600" cy="5233988"/>
          </a:xfrm>
          <a:ln w="38100">
            <a:solidFill>
              <a:srgbClr val="FF0000"/>
            </a:solidFill>
            <a:miter lim="800000"/>
            <a:headEnd/>
            <a:tailEnd/>
          </a:ln>
        </p:spPr>
        <p:txBody>
          <a:bodyPr/>
          <a:lstStyle/>
          <a:p>
            <a:pPr algn="ctr" eaLnBrk="1" hangingPunct="1">
              <a:lnSpc>
                <a:spcPct val="80000"/>
              </a:lnSpc>
              <a:buFont typeface="Arial" panose="020B0604020202020204" pitchFamily="34" charset="0"/>
              <a:buNone/>
            </a:pPr>
            <a:endParaRPr lang="en-GB" altLang="en-US" b="1" i="1" dirty="0">
              <a:latin typeface="Georgia" panose="02040502050405020303" pitchFamily="18" charset="0"/>
            </a:endParaRPr>
          </a:p>
          <a:p>
            <a:pPr algn="ctr" eaLnBrk="1" hangingPunct="1">
              <a:lnSpc>
                <a:spcPct val="80000"/>
              </a:lnSpc>
              <a:buFont typeface="Arial" panose="020B0604020202020204" pitchFamily="34" charset="0"/>
              <a:buNone/>
            </a:pPr>
            <a:r>
              <a:rPr lang="en-GB" altLang="en-US" b="1" i="1" dirty="0">
                <a:latin typeface="Georgia" panose="02040502050405020303" pitchFamily="18" charset="0"/>
              </a:rPr>
              <a:t>Illegal Interception</a:t>
            </a:r>
          </a:p>
          <a:p>
            <a:pPr algn="ctr" eaLnBrk="1" hangingPunct="1">
              <a:lnSpc>
                <a:spcPct val="80000"/>
              </a:lnSpc>
              <a:buFont typeface="Arial" panose="020B0604020202020204" pitchFamily="34" charset="0"/>
              <a:buNone/>
            </a:pPr>
            <a:r>
              <a:rPr lang="en-GB" altLang="en-US" b="1" i="1" dirty="0">
                <a:latin typeface="Georgia" panose="02040502050405020303" pitchFamily="18" charset="0"/>
              </a:rPr>
              <a:t>(Article 3 –Budapest Convention)</a:t>
            </a:r>
          </a:p>
          <a:p>
            <a:pPr eaLnBrk="1" hangingPunct="1">
              <a:lnSpc>
                <a:spcPct val="80000"/>
              </a:lnSpc>
              <a:buFont typeface="Arial" panose="020B0604020202020204" pitchFamily="34" charset="0"/>
              <a:buNone/>
            </a:pPr>
            <a:endParaRPr lang="en-GB" altLang="en-US" dirty="0">
              <a:latin typeface="Georgia" panose="02040502050405020303" pitchFamily="18" charset="0"/>
            </a:endParaRPr>
          </a:p>
          <a:p>
            <a:pPr algn="ctr" eaLnBrk="1" hangingPunct="1">
              <a:lnSpc>
                <a:spcPct val="80000"/>
              </a:lnSpc>
            </a:pPr>
            <a:r>
              <a:rPr lang="en-GB" altLang="en-US" i="1" dirty="0">
                <a:latin typeface="Georgia" panose="02040502050405020303" pitchFamily="18" charset="0"/>
              </a:rPr>
              <a:t>Intentionally, and without right</a:t>
            </a:r>
          </a:p>
          <a:p>
            <a:pPr algn="ctr" eaLnBrk="1" hangingPunct="1">
              <a:lnSpc>
                <a:spcPct val="80000"/>
              </a:lnSpc>
            </a:pPr>
            <a:endParaRPr lang="en-GB" altLang="en-US" i="1" dirty="0">
              <a:latin typeface="Georgia" panose="02040502050405020303" pitchFamily="18" charset="0"/>
            </a:endParaRPr>
          </a:p>
          <a:p>
            <a:pPr algn="ctr" eaLnBrk="1" hangingPunct="1">
              <a:lnSpc>
                <a:spcPct val="80000"/>
              </a:lnSpc>
            </a:pPr>
            <a:r>
              <a:rPr lang="en-GB" altLang="en-US" i="1" dirty="0">
                <a:latin typeface="Georgia" panose="02040502050405020303" pitchFamily="18" charset="0"/>
              </a:rPr>
              <a:t>To intercept, by technical means, non-public transmissions of computer</a:t>
            </a:r>
            <a:r>
              <a:rPr lang="en-GB" altLang="en-US" b="1" i="1" dirty="0">
                <a:latin typeface="Georgia" panose="02040502050405020303" pitchFamily="18" charset="0"/>
              </a:rPr>
              <a:t> </a:t>
            </a:r>
            <a:r>
              <a:rPr lang="en-GB" altLang="en-US" i="1" dirty="0">
                <a:latin typeface="Georgia" panose="02040502050405020303" pitchFamily="18" charset="0"/>
              </a:rPr>
              <a:t>data</a:t>
            </a:r>
          </a:p>
          <a:p>
            <a:pPr algn="ctr" eaLnBrk="1" hangingPunct="1">
              <a:lnSpc>
                <a:spcPct val="80000"/>
              </a:lnSpc>
            </a:pPr>
            <a:endParaRPr lang="en-GB" altLang="en-US" i="1" dirty="0">
              <a:latin typeface="Georgia" panose="02040502050405020303" pitchFamily="18" charset="0"/>
            </a:endParaRPr>
          </a:p>
          <a:p>
            <a:pPr algn="ctr" eaLnBrk="1" hangingPunct="1">
              <a:lnSpc>
                <a:spcPct val="80000"/>
              </a:lnSpc>
            </a:pPr>
            <a:r>
              <a:rPr lang="en-GB" altLang="en-US" i="1" dirty="0">
                <a:latin typeface="Georgia" panose="02040502050405020303" pitchFamily="18" charset="0"/>
              </a:rPr>
              <a:t>To, from or within a computer system</a:t>
            </a:r>
          </a:p>
          <a:p>
            <a:pPr algn="ctr" eaLnBrk="1" hangingPunct="1">
              <a:lnSpc>
                <a:spcPct val="80000"/>
              </a:lnSpc>
            </a:pPr>
            <a:endParaRPr lang="en-GB"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BAA5B56-53F4-463A-A4A3-BD3AB0A9E7DC}"/>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3 - Illegal Interception</a:t>
            </a:r>
          </a:p>
        </p:txBody>
      </p:sp>
      <p:sp>
        <p:nvSpPr>
          <p:cNvPr id="20483" name="Rectangle 3">
            <a:extLst>
              <a:ext uri="{FF2B5EF4-FFF2-40B4-BE49-F238E27FC236}">
                <a16:creationId xmlns:a16="http://schemas.microsoft.com/office/drawing/2014/main" id="{8CE1D0D1-F3EF-4000-AAA3-5CE6A14A59D7}"/>
              </a:ext>
            </a:extLst>
          </p:cNvPr>
          <p:cNvSpPr>
            <a:spLocks noGrp="1"/>
          </p:cNvSpPr>
          <p:nvPr>
            <p:ph idx="1"/>
          </p:nvPr>
        </p:nvSpPr>
        <p:spPr>
          <a:xfrm>
            <a:off x="457200" y="1362075"/>
            <a:ext cx="8229600" cy="4908550"/>
          </a:xfrm>
        </p:spPr>
        <p:txBody>
          <a:bodyPr>
            <a:normAutofit fontScale="92500"/>
          </a:bodyPr>
          <a:lstStyle/>
          <a:p>
            <a:pPr marL="3175" indent="-3175" algn="just" eaLnBrk="1" hangingPunct="1">
              <a:lnSpc>
                <a:spcPct val="90000"/>
              </a:lnSpc>
              <a:buFont typeface="Arial" panose="020B0604020202020204" pitchFamily="34" charset="0"/>
              <a:buNone/>
            </a:pPr>
            <a:r>
              <a:rPr lang="en-GB" altLang="en-US" sz="2800" dirty="0">
                <a:latin typeface="Georgia" panose="02040502050405020303" pitchFamily="18" charset="0"/>
              </a:rPr>
              <a:t>Each Party shall adopt such legislative and other measures as may be necessary to establish as criminal offences under its domestic law when committed intentionally the interception without right, made by technical means, of non-public transmissions of computer data to, from or within a computer system, including electromagnetic emissions from a computer system carrying such computer data. </a:t>
            </a:r>
          </a:p>
          <a:p>
            <a:pPr marL="3175" indent="-3175" algn="just" eaLnBrk="1" hangingPunct="1">
              <a:lnSpc>
                <a:spcPct val="90000"/>
              </a:lnSpc>
              <a:buFont typeface="Arial" panose="020B0604020202020204" pitchFamily="34" charset="0"/>
              <a:buNone/>
            </a:pPr>
            <a:endParaRPr lang="en-GB" altLang="en-US" sz="2800" dirty="0">
              <a:latin typeface="Georgia" panose="02040502050405020303" pitchFamily="18" charset="0"/>
            </a:endParaRPr>
          </a:p>
          <a:p>
            <a:pPr marL="3175" indent="-3175" algn="just" eaLnBrk="1" hangingPunct="1">
              <a:lnSpc>
                <a:spcPct val="90000"/>
              </a:lnSpc>
              <a:buFont typeface="Arial" panose="020B0604020202020204" pitchFamily="34" charset="0"/>
              <a:buNone/>
            </a:pPr>
            <a:r>
              <a:rPr lang="en-GB" altLang="en-US" sz="2800" dirty="0">
                <a:latin typeface="Georgia" panose="02040502050405020303" pitchFamily="18" charset="0"/>
              </a:rPr>
              <a:t>A Party may require that the offence be committed with dishonest intent, or in relation to a computer system that is connected to another computer system.</a:t>
            </a:r>
          </a:p>
          <a:p>
            <a:pPr marL="3175" indent="-3175" algn="just" eaLnBrk="1" hangingPunct="1">
              <a:lnSpc>
                <a:spcPct val="90000"/>
              </a:lnSpc>
              <a:buFont typeface="Arial" panose="020B0604020202020204" pitchFamily="34" charset="0"/>
              <a:buNone/>
            </a:pPr>
            <a:endParaRPr lang="en-GB" alt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18418BA5-8D21-4CA2-8C5D-2B7E49950E1E}"/>
              </a:ext>
            </a:extLst>
          </p:cNvPr>
          <p:cNvSpPr>
            <a:spLocks noGrp="1"/>
          </p:cNvSpPr>
          <p:nvPr>
            <p:ph type="title"/>
          </p:nvPr>
        </p:nvSpPr>
        <p:spPr>
          <a:xfrm>
            <a:off x="741363" y="123825"/>
            <a:ext cx="8229600" cy="774700"/>
          </a:xfrm>
        </p:spPr>
        <p:txBody>
          <a:bodyPr/>
          <a:lstStyle/>
          <a:p>
            <a:pPr algn="r"/>
            <a:r>
              <a:rPr lang="en-US" altLang="en-US" b="1" dirty="0">
                <a:solidFill>
                  <a:schemeClr val="bg1"/>
                </a:solidFill>
              </a:rPr>
              <a:t>Agenda</a:t>
            </a:r>
          </a:p>
        </p:txBody>
      </p:sp>
      <p:sp>
        <p:nvSpPr>
          <p:cNvPr id="3075" name="Content Placeholder 2">
            <a:extLst>
              <a:ext uri="{FF2B5EF4-FFF2-40B4-BE49-F238E27FC236}">
                <a16:creationId xmlns:a16="http://schemas.microsoft.com/office/drawing/2014/main" id="{9DFE4108-AF8B-4B98-B133-BE9AA8B3A93F}"/>
              </a:ext>
            </a:extLst>
          </p:cNvPr>
          <p:cNvSpPr>
            <a:spLocks noGrp="1"/>
          </p:cNvSpPr>
          <p:nvPr>
            <p:ph idx="1"/>
          </p:nvPr>
        </p:nvSpPr>
        <p:spPr>
          <a:xfrm>
            <a:off x="457200" y="1273175"/>
            <a:ext cx="8513763" cy="4899025"/>
          </a:xfrm>
        </p:spPr>
        <p:txBody>
          <a:bodyPr/>
          <a:lstStyle/>
          <a:p>
            <a:pPr>
              <a:lnSpc>
                <a:spcPct val="90000"/>
              </a:lnSpc>
            </a:pPr>
            <a:r>
              <a:rPr lang="en-US" altLang="en-US" sz="2600" b="1" dirty="0">
                <a:solidFill>
                  <a:srgbClr val="000000"/>
                </a:solidFill>
              </a:rPr>
              <a:t>Part One</a:t>
            </a:r>
            <a:br>
              <a:rPr lang="en-US" altLang="en-US" sz="2600" b="1" dirty="0">
                <a:solidFill>
                  <a:srgbClr val="000000"/>
                </a:solidFill>
              </a:rPr>
            </a:br>
            <a:r>
              <a:rPr lang="en-US" altLang="en-US" sz="2600" dirty="0">
                <a:solidFill>
                  <a:srgbClr val="000000"/>
                </a:solidFill>
              </a:rPr>
              <a:t>Budapest Convention on Cybercrime -</a:t>
            </a:r>
            <a:br>
              <a:rPr lang="en-US" altLang="en-US" sz="2600" dirty="0">
                <a:solidFill>
                  <a:srgbClr val="000000"/>
                </a:solidFill>
              </a:rPr>
            </a:br>
            <a:r>
              <a:rPr lang="en-US" altLang="en-US" sz="2600" dirty="0">
                <a:solidFill>
                  <a:srgbClr val="000000"/>
                </a:solidFill>
              </a:rPr>
              <a:t>Substantive Criminal Law</a:t>
            </a:r>
          </a:p>
          <a:p>
            <a:pPr>
              <a:lnSpc>
                <a:spcPct val="90000"/>
              </a:lnSpc>
            </a:pPr>
            <a:endParaRPr lang="en-US" altLang="en-US" sz="2600" dirty="0">
              <a:solidFill>
                <a:srgbClr val="000000"/>
              </a:solidFill>
            </a:endParaRPr>
          </a:p>
          <a:p>
            <a:pPr>
              <a:lnSpc>
                <a:spcPct val="90000"/>
              </a:lnSpc>
            </a:pPr>
            <a:r>
              <a:rPr lang="en-US" altLang="en-US" sz="2600" b="1" dirty="0">
                <a:solidFill>
                  <a:srgbClr val="000000"/>
                </a:solidFill>
              </a:rPr>
              <a:t>Part Two</a:t>
            </a:r>
            <a:br>
              <a:rPr lang="en-US" altLang="en-US" sz="2600" dirty="0">
                <a:solidFill>
                  <a:srgbClr val="000000"/>
                </a:solidFill>
              </a:rPr>
            </a:br>
            <a:r>
              <a:rPr lang="en-US" altLang="en-US" sz="2600" dirty="0">
                <a:solidFill>
                  <a:srgbClr val="000000"/>
                </a:solidFill>
              </a:rPr>
              <a:t>Case Studies</a:t>
            </a:r>
          </a:p>
          <a:p>
            <a:pPr>
              <a:lnSpc>
                <a:spcPct val="90000"/>
              </a:lnSpc>
            </a:pPr>
            <a:endParaRPr lang="en-US" altLang="en-US" sz="2600" dirty="0">
              <a:solidFill>
                <a:srgbClr val="000000"/>
              </a:solidFill>
            </a:endParaRPr>
          </a:p>
          <a:p>
            <a:pPr>
              <a:lnSpc>
                <a:spcPct val="90000"/>
              </a:lnSpc>
            </a:pPr>
            <a:r>
              <a:rPr lang="en-US" altLang="en-US" sz="2600" b="1" dirty="0">
                <a:solidFill>
                  <a:srgbClr val="000000"/>
                </a:solidFill>
              </a:rPr>
              <a:t>Part Three</a:t>
            </a:r>
            <a:br>
              <a:rPr lang="en-US" altLang="en-US" sz="2600" dirty="0">
                <a:solidFill>
                  <a:srgbClr val="000000"/>
                </a:solidFill>
              </a:rPr>
            </a:br>
            <a:r>
              <a:rPr lang="en-US" altLang="en-US" sz="2600" dirty="0">
                <a:solidFill>
                  <a:srgbClr val="000000"/>
                </a:solidFill>
              </a:rPr>
              <a:t>Summary</a:t>
            </a:r>
            <a:endParaRPr lang="pt-PT" altLang="en-US" sz="2600"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5AFD203-C004-49E3-9A4E-F4D092018920}"/>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3 - Illegal Interception</a:t>
            </a:r>
          </a:p>
        </p:txBody>
      </p:sp>
      <p:sp>
        <p:nvSpPr>
          <p:cNvPr id="21507" name="Rectangle 3">
            <a:extLst>
              <a:ext uri="{FF2B5EF4-FFF2-40B4-BE49-F238E27FC236}">
                <a16:creationId xmlns:a16="http://schemas.microsoft.com/office/drawing/2014/main" id="{25179B5D-B90D-43B9-BB52-447A39768A67}"/>
              </a:ext>
            </a:extLst>
          </p:cNvPr>
          <p:cNvSpPr>
            <a:spLocks noGrp="1"/>
          </p:cNvSpPr>
          <p:nvPr>
            <p:ph idx="1"/>
          </p:nvPr>
        </p:nvSpPr>
        <p:spPr>
          <a:xfrm>
            <a:off x="457200" y="1428750"/>
            <a:ext cx="8229600" cy="4841875"/>
          </a:xfrm>
        </p:spPr>
        <p:txBody>
          <a:bodyPr>
            <a:normAutofit fontScale="92500"/>
          </a:bodyPr>
          <a:lstStyle/>
          <a:p>
            <a:pPr marL="3175" indent="-3175" algn="just" eaLnBrk="1" hangingPunct="1">
              <a:lnSpc>
                <a:spcPct val="90000"/>
              </a:lnSpc>
              <a:buFont typeface="Arial" panose="020B0604020202020204" pitchFamily="34" charset="0"/>
              <a:buNone/>
            </a:pPr>
            <a:r>
              <a:rPr lang="en-GB" altLang="en-US" sz="2800" dirty="0">
                <a:latin typeface="Georgia" panose="02040502050405020303" pitchFamily="18" charset="0"/>
              </a:rPr>
              <a:t>Each Party shall adopt such legislative and other measures as may be necessary to establish as criminal offences under its domestic law when committed intentionally the </a:t>
            </a:r>
            <a:r>
              <a:rPr lang="en-GB" altLang="en-US" sz="4000" b="1" dirty="0">
                <a:solidFill>
                  <a:srgbClr val="FF0000"/>
                </a:solidFill>
                <a:latin typeface="Georgia" panose="02040502050405020303" pitchFamily="18" charset="0"/>
              </a:rPr>
              <a:t>interception</a:t>
            </a:r>
            <a:r>
              <a:rPr lang="en-GB" altLang="en-US" sz="2800" dirty="0">
                <a:latin typeface="Georgia" panose="02040502050405020303" pitchFamily="18" charset="0"/>
              </a:rPr>
              <a:t> without right, made by technical means, of non-public transmissions of computer data to, from or within a computer system, including electromagnetic emissions from a computer system carrying such computer data. </a:t>
            </a:r>
          </a:p>
          <a:p>
            <a:pPr marL="3175" indent="-3175" algn="just" eaLnBrk="1" hangingPunct="1">
              <a:lnSpc>
                <a:spcPct val="90000"/>
              </a:lnSpc>
              <a:buFont typeface="Arial" panose="020B0604020202020204" pitchFamily="34" charset="0"/>
              <a:buNone/>
            </a:pPr>
            <a:endParaRPr lang="en-GB" altLang="en-US" sz="2800" dirty="0">
              <a:latin typeface="Georgia" panose="02040502050405020303" pitchFamily="18" charset="0"/>
            </a:endParaRPr>
          </a:p>
          <a:p>
            <a:pPr marL="3175" indent="-3175" algn="just" eaLnBrk="1" hangingPunct="1">
              <a:lnSpc>
                <a:spcPct val="90000"/>
              </a:lnSpc>
              <a:buFont typeface="Arial" panose="020B0604020202020204" pitchFamily="34" charset="0"/>
              <a:buNone/>
            </a:pPr>
            <a:r>
              <a:rPr lang="en-GB" altLang="en-US" sz="2800" dirty="0">
                <a:latin typeface="Georgia" panose="02040502050405020303" pitchFamily="18" charset="0"/>
              </a:rPr>
              <a:t>A Party may require that the offence be committed with dishonest intent, or in relation to a computer system that is connected to another computer system.</a:t>
            </a:r>
          </a:p>
          <a:p>
            <a:pPr marL="3175" indent="-3175" algn="just" eaLnBrk="1" hangingPunct="1">
              <a:lnSpc>
                <a:spcPct val="90000"/>
              </a:lnSpc>
              <a:buFont typeface="Arial" panose="020B0604020202020204" pitchFamily="34" charset="0"/>
              <a:buNone/>
            </a:pPr>
            <a:endParaRPr lang="en-GB" alt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A3C0EF1-6554-4008-A032-86DD533E457B}"/>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Interception</a:t>
            </a:r>
          </a:p>
        </p:txBody>
      </p:sp>
      <p:sp>
        <p:nvSpPr>
          <p:cNvPr id="78851" name="Rectangle 3">
            <a:extLst>
              <a:ext uri="{FF2B5EF4-FFF2-40B4-BE49-F238E27FC236}">
                <a16:creationId xmlns:a16="http://schemas.microsoft.com/office/drawing/2014/main" id="{FE287C9E-45EC-4393-A87F-1E96B1B94E4B}"/>
              </a:ext>
            </a:extLst>
          </p:cNvPr>
          <p:cNvSpPr>
            <a:spLocks noGrp="1"/>
          </p:cNvSpPr>
          <p:nvPr>
            <p:ph idx="1"/>
          </p:nvPr>
        </p:nvSpPr>
        <p:spPr>
          <a:xfrm>
            <a:off x="457200" y="1698625"/>
            <a:ext cx="8229600" cy="4167188"/>
          </a:xfrm>
        </p:spPr>
        <p:txBody>
          <a:bodyPr>
            <a:normAutofit lnSpcReduction="10000"/>
          </a:bodyPr>
          <a:lstStyle/>
          <a:p>
            <a:pPr algn="just" eaLnBrk="1" hangingPunct="1">
              <a:lnSpc>
                <a:spcPct val="90000"/>
              </a:lnSpc>
              <a:defRPr/>
            </a:pPr>
            <a:r>
              <a:rPr lang="en-GB" sz="3000" dirty="0">
                <a:latin typeface="Georgia" panose="02040502050405020303" pitchFamily="18" charset="0"/>
                <a:ea typeface="+mn-ea"/>
                <a:cs typeface="Times New Roman" pitchFamily="18" charset="0"/>
              </a:rPr>
              <a:t>Interception means listening to, monitoring or surveillance of communications</a:t>
            </a:r>
          </a:p>
          <a:p>
            <a:pPr lvl="1" algn="just" eaLnBrk="1" hangingPunct="1">
              <a:lnSpc>
                <a:spcPct val="90000"/>
              </a:lnSpc>
              <a:defRPr/>
            </a:pPr>
            <a:endParaRPr lang="en-GB" sz="2600" dirty="0">
              <a:latin typeface="Georgia" panose="02040502050405020303" pitchFamily="18" charset="0"/>
              <a:ea typeface="+mn-ea"/>
              <a:cs typeface="Times New Roman" pitchFamily="18" charset="0"/>
            </a:endParaRPr>
          </a:p>
          <a:p>
            <a:pPr algn="just" eaLnBrk="1" hangingPunct="1">
              <a:lnSpc>
                <a:spcPct val="90000"/>
              </a:lnSpc>
              <a:defRPr/>
            </a:pPr>
            <a:r>
              <a:rPr lang="en-GB" sz="3000" dirty="0">
                <a:latin typeface="Georgia" panose="02040502050405020303" pitchFamily="18" charset="0"/>
                <a:ea typeface="+mn-ea"/>
                <a:cs typeface="Times New Roman" pitchFamily="18" charset="0"/>
              </a:rPr>
              <a:t>Provision aims to protect the privacy of data communications </a:t>
            </a:r>
          </a:p>
          <a:p>
            <a:pPr algn="just" eaLnBrk="1" hangingPunct="1">
              <a:lnSpc>
                <a:spcPct val="90000"/>
              </a:lnSpc>
              <a:defRPr/>
            </a:pPr>
            <a:endParaRPr lang="en-GB" sz="3000" dirty="0">
              <a:latin typeface="Georgia" panose="02040502050405020303" pitchFamily="18" charset="0"/>
              <a:ea typeface="+mn-ea"/>
              <a:cs typeface="Times New Roman" pitchFamily="18" charset="0"/>
            </a:endParaRPr>
          </a:p>
          <a:p>
            <a:pPr algn="just" eaLnBrk="1" hangingPunct="1">
              <a:lnSpc>
                <a:spcPct val="90000"/>
              </a:lnSpc>
              <a:defRPr/>
            </a:pPr>
            <a:r>
              <a:rPr lang="en-GB" sz="3000" dirty="0">
                <a:latin typeface="Georgia" panose="02040502050405020303" pitchFamily="18" charset="0"/>
                <a:ea typeface="+mn-ea"/>
                <a:cs typeface="Times New Roman" pitchFamily="18" charset="0"/>
              </a:rPr>
              <a:t>Tackles equivalents of traditional tapping and recording of oral telephone conversations when done to transmission of computer data</a:t>
            </a:r>
          </a:p>
          <a:p>
            <a:pPr algn="just" eaLnBrk="1" hangingPunct="1">
              <a:lnSpc>
                <a:spcPct val="90000"/>
              </a:lnSpc>
              <a:defRPr/>
            </a:pPr>
            <a:endParaRPr lang="en-GB" sz="3000" dirty="0">
              <a:latin typeface="+mj-lt"/>
              <a:ea typeface="+mn-ea"/>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AF3CC04-BDDF-4DC9-9871-043B7698522F}"/>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3 - Illegal Interception</a:t>
            </a:r>
          </a:p>
        </p:txBody>
      </p:sp>
      <p:sp>
        <p:nvSpPr>
          <p:cNvPr id="23555" name="Rectangle 3">
            <a:extLst>
              <a:ext uri="{FF2B5EF4-FFF2-40B4-BE49-F238E27FC236}">
                <a16:creationId xmlns:a16="http://schemas.microsoft.com/office/drawing/2014/main" id="{E211F293-3684-42A0-B647-53D1504CA636}"/>
              </a:ext>
            </a:extLst>
          </p:cNvPr>
          <p:cNvSpPr>
            <a:spLocks noGrp="1"/>
          </p:cNvSpPr>
          <p:nvPr>
            <p:ph idx="1"/>
          </p:nvPr>
        </p:nvSpPr>
        <p:spPr>
          <a:xfrm>
            <a:off x="457200" y="1295400"/>
            <a:ext cx="8229600" cy="4975225"/>
          </a:xfrm>
        </p:spPr>
        <p:txBody>
          <a:bodyPr>
            <a:normAutofit fontScale="92500"/>
          </a:bodyPr>
          <a:lstStyle/>
          <a:p>
            <a:pPr marL="3175" indent="-3175" algn="just" eaLnBrk="1" hangingPunct="1">
              <a:lnSpc>
                <a:spcPct val="90000"/>
              </a:lnSpc>
              <a:buFont typeface="Arial" panose="020B0604020202020204" pitchFamily="34" charset="0"/>
              <a:buNone/>
            </a:pPr>
            <a:r>
              <a:rPr lang="en-GB" altLang="en-US" sz="2800" dirty="0">
                <a:latin typeface="Georgia" panose="02040502050405020303" pitchFamily="18" charset="0"/>
              </a:rPr>
              <a:t>Each Party shall adopt such legislative and other measures as may be necessary to establish as criminal offences under its domestic law when committed intentionally the interception </a:t>
            </a:r>
            <a:r>
              <a:rPr lang="en-GB" altLang="en-US" sz="4000" b="1" dirty="0">
                <a:solidFill>
                  <a:srgbClr val="FF0000"/>
                </a:solidFill>
                <a:latin typeface="Georgia" panose="02040502050405020303" pitchFamily="18" charset="0"/>
              </a:rPr>
              <a:t>without right</a:t>
            </a:r>
            <a:r>
              <a:rPr lang="en-GB" altLang="en-US" sz="2800" dirty="0">
                <a:latin typeface="Georgia" panose="02040502050405020303" pitchFamily="18" charset="0"/>
              </a:rPr>
              <a:t>, made by technical means, of non-public transmissions of computer data to, from or within a computer system, including electromagnetic emissions from a computer system carrying such computer data. </a:t>
            </a:r>
          </a:p>
          <a:p>
            <a:pPr marL="3175" indent="-3175" algn="just" eaLnBrk="1" hangingPunct="1">
              <a:lnSpc>
                <a:spcPct val="90000"/>
              </a:lnSpc>
              <a:buFont typeface="Arial" panose="020B0604020202020204" pitchFamily="34" charset="0"/>
              <a:buNone/>
            </a:pPr>
            <a:endParaRPr lang="en-GB" altLang="en-US" sz="2800" dirty="0">
              <a:latin typeface="Georgia" panose="02040502050405020303" pitchFamily="18" charset="0"/>
            </a:endParaRPr>
          </a:p>
          <a:p>
            <a:pPr marL="3175" indent="-3175" algn="just" eaLnBrk="1" hangingPunct="1">
              <a:lnSpc>
                <a:spcPct val="90000"/>
              </a:lnSpc>
              <a:buFont typeface="Arial" panose="020B0604020202020204" pitchFamily="34" charset="0"/>
              <a:buNone/>
            </a:pPr>
            <a:r>
              <a:rPr lang="en-GB" altLang="en-US" sz="2800" dirty="0">
                <a:latin typeface="Georgia" panose="02040502050405020303" pitchFamily="18" charset="0"/>
              </a:rPr>
              <a:t>A Party may require that the offence be committed with dishonest intent, or in relation to a computer system that is connected to another computer system.</a:t>
            </a:r>
          </a:p>
          <a:p>
            <a:pPr marL="3175" indent="-3175" algn="just" eaLnBrk="1" hangingPunct="1">
              <a:lnSpc>
                <a:spcPct val="90000"/>
              </a:lnSpc>
              <a:buFont typeface="Arial" panose="020B0604020202020204" pitchFamily="34" charset="0"/>
              <a:buNone/>
            </a:pPr>
            <a:endParaRPr lang="en-GB" alt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9A06DD2-0FF1-4BEC-A62A-17F1C10A53B5}"/>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Without right</a:t>
            </a:r>
          </a:p>
        </p:txBody>
      </p:sp>
      <p:sp>
        <p:nvSpPr>
          <p:cNvPr id="78851" name="Rectangle 3">
            <a:extLst>
              <a:ext uri="{FF2B5EF4-FFF2-40B4-BE49-F238E27FC236}">
                <a16:creationId xmlns:a16="http://schemas.microsoft.com/office/drawing/2014/main" id="{B81556A0-4D0E-4EDE-B47B-4F872F4A2E4E}"/>
              </a:ext>
            </a:extLst>
          </p:cNvPr>
          <p:cNvSpPr>
            <a:spLocks noGrp="1"/>
          </p:cNvSpPr>
          <p:nvPr>
            <p:ph idx="1"/>
          </p:nvPr>
        </p:nvSpPr>
        <p:spPr>
          <a:xfrm>
            <a:off x="457200" y="1323976"/>
            <a:ext cx="8229600" cy="5295900"/>
          </a:xfrm>
        </p:spPr>
        <p:txBody>
          <a:bodyPr/>
          <a:lstStyle/>
          <a:p>
            <a:pPr algn="just" eaLnBrk="1" hangingPunct="1">
              <a:lnSpc>
                <a:spcPct val="90000"/>
              </a:lnSpc>
              <a:defRPr/>
            </a:pPr>
            <a:r>
              <a:rPr lang="en-GB" sz="3000" dirty="0">
                <a:latin typeface="Georgia" panose="02040502050405020303" pitchFamily="18" charset="0"/>
                <a:ea typeface="+mn-ea"/>
                <a:cs typeface="Times New Roman" pitchFamily="18" charset="0"/>
              </a:rPr>
              <a:t>Does not apply where intercepting person has right to do so</a:t>
            </a:r>
          </a:p>
          <a:p>
            <a:pPr algn="just" eaLnBrk="1" hangingPunct="1">
              <a:lnSpc>
                <a:spcPct val="90000"/>
              </a:lnSpc>
              <a:defRPr/>
            </a:pPr>
            <a:r>
              <a:rPr lang="en-GB" sz="3000" dirty="0">
                <a:latin typeface="Georgia" panose="02040502050405020303" pitchFamily="18" charset="0"/>
                <a:ea typeface="+mn-ea"/>
                <a:cs typeface="Times New Roman" pitchFamily="18" charset="0"/>
              </a:rPr>
              <a:t>Examples:</a:t>
            </a:r>
          </a:p>
          <a:p>
            <a:pPr lvl="1" algn="just" eaLnBrk="1" hangingPunct="1">
              <a:lnSpc>
                <a:spcPct val="90000"/>
              </a:lnSpc>
              <a:defRPr/>
            </a:pPr>
            <a:r>
              <a:rPr lang="en-GB" sz="2400" dirty="0">
                <a:latin typeface="Georgia" panose="02040502050405020303" pitchFamily="18" charset="0"/>
                <a:ea typeface="+mn-ea"/>
                <a:cs typeface="Times New Roman" pitchFamily="18" charset="0"/>
              </a:rPr>
              <a:t>Intercepting person instructed or authorised by participants of transmission, including for:</a:t>
            </a:r>
          </a:p>
          <a:p>
            <a:pPr lvl="2" algn="just" eaLnBrk="1" hangingPunct="1">
              <a:lnSpc>
                <a:spcPct val="90000"/>
              </a:lnSpc>
              <a:defRPr/>
            </a:pPr>
            <a:r>
              <a:rPr lang="en-GB" dirty="0">
                <a:latin typeface="Georgia" panose="02040502050405020303" pitchFamily="18" charset="0"/>
                <a:ea typeface="+mn-ea"/>
                <a:cs typeface="Times New Roman" pitchFamily="18" charset="0"/>
              </a:rPr>
              <a:t>Authorised testing agreed to by participants</a:t>
            </a:r>
          </a:p>
          <a:p>
            <a:pPr lvl="2" algn="just" eaLnBrk="1" hangingPunct="1">
              <a:lnSpc>
                <a:spcPct val="90000"/>
              </a:lnSpc>
              <a:defRPr/>
            </a:pPr>
            <a:r>
              <a:rPr lang="en-GB" dirty="0">
                <a:latin typeface="Georgia" panose="02040502050405020303" pitchFamily="18" charset="0"/>
                <a:ea typeface="+mn-ea"/>
                <a:cs typeface="Times New Roman" pitchFamily="18" charset="0"/>
              </a:rPr>
              <a:t>Protection activities </a:t>
            </a:r>
            <a:r>
              <a:rPr lang="en-GB" dirty="0">
                <a:latin typeface="Georgia" panose="02040502050405020303" pitchFamily="18" charset="0"/>
                <a:ea typeface="ＭＳ Ｐゴシック" charset="0"/>
                <a:cs typeface="Times New Roman" pitchFamily="18" charset="0"/>
              </a:rPr>
              <a:t>agreed to by participants</a:t>
            </a:r>
          </a:p>
          <a:p>
            <a:pPr lvl="1" algn="just" eaLnBrk="1" hangingPunct="1">
              <a:lnSpc>
                <a:spcPct val="90000"/>
              </a:lnSpc>
              <a:defRPr/>
            </a:pPr>
            <a:r>
              <a:rPr lang="en-GB" sz="2400" dirty="0">
                <a:latin typeface="Georgia" panose="02040502050405020303" pitchFamily="18" charset="0"/>
                <a:ea typeface="+mn-ea"/>
                <a:cs typeface="Times New Roman" pitchFamily="18" charset="0"/>
              </a:rPr>
              <a:t>Employing cookies on websites</a:t>
            </a:r>
          </a:p>
          <a:p>
            <a:pPr lvl="1" algn="just" eaLnBrk="1" hangingPunct="1">
              <a:lnSpc>
                <a:spcPct val="90000"/>
              </a:lnSpc>
              <a:defRPr/>
            </a:pPr>
            <a:r>
              <a:rPr lang="en-GB" sz="2400" dirty="0">
                <a:latin typeface="Georgia" panose="02040502050405020303" pitchFamily="18" charset="0"/>
                <a:ea typeface="+mn-ea"/>
                <a:cs typeface="Times New Roman" pitchFamily="18" charset="0"/>
              </a:rPr>
              <a:t>Surveillance by law enforcement authorities lawfully authorised in interest of:</a:t>
            </a:r>
          </a:p>
          <a:p>
            <a:pPr lvl="2" algn="just" eaLnBrk="1" hangingPunct="1">
              <a:lnSpc>
                <a:spcPct val="90000"/>
              </a:lnSpc>
              <a:defRPr/>
            </a:pPr>
            <a:r>
              <a:rPr lang="en-GB" dirty="0">
                <a:latin typeface="Georgia" panose="02040502050405020303" pitchFamily="18" charset="0"/>
                <a:ea typeface="+mn-ea"/>
                <a:cs typeface="Times New Roman" pitchFamily="18" charset="0"/>
              </a:rPr>
              <a:t>National security</a:t>
            </a:r>
          </a:p>
          <a:p>
            <a:pPr lvl="2" algn="just" eaLnBrk="1" hangingPunct="1">
              <a:lnSpc>
                <a:spcPct val="90000"/>
              </a:lnSpc>
              <a:defRPr/>
            </a:pPr>
            <a:r>
              <a:rPr lang="en-GB" dirty="0">
                <a:latin typeface="Georgia" panose="02040502050405020303" pitchFamily="18" charset="0"/>
                <a:ea typeface="+mn-ea"/>
                <a:cs typeface="Times New Roman" pitchFamily="18" charset="0"/>
              </a:rPr>
              <a:t>Detection of offences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4603C39-18AA-4DE7-96E4-AFE8649F2DA0}"/>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3 - Illegal Interception</a:t>
            </a:r>
          </a:p>
        </p:txBody>
      </p:sp>
      <p:sp>
        <p:nvSpPr>
          <p:cNvPr id="25603" name="Rectangle 3">
            <a:extLst>
              <a:ext uri="{FF2B5EF4-FFF2-40B4-BE49-F238E27FC236}">
                <a16:creationId xmlns:a16="http://schemas.microsoft.com/office/drawing/2014/main" id="{CE1CA2E8-BD2D-4F0A-AA56-A0BFD255FB15}"/>
              </a:ext>
            </a:extLst>
          </p:cNvPr>
          <p:cNvSpPr>
            <a:spLocks noGrp="1"/>
          </p:cNvSpPr>
          <p:nvPr>
            <p:ph idx="1"/>
          </p:nvPr>
        </p:nvSpPr>
        <p:spPr>
          <a:xfrm>
            <a:off x="457200" y="1266825"/>
            <a:ext cx="8229600" cy="5003800"/>
          </a:xfrm>
        </p:spPr>
        <p:txBody>
          <a:bodyPr>
            <a:normAutofit fontScale="92500"/>
          </a:bodyPr>
          <a:lstStyle/>
          <a:p>
            <a:pPr marL="3175" indent="-3175" algn="just" eaLnBrk="1" hangingPunct="1">
              <a:lnSpc>
                <a:spcPct val="90000"/>
              </a:lnSpc>
              <a:buFont typeface="Arial" panose="020B0604020202020204" pitchFamily="34" charset="0"/>
              <a:buNone/>
            </a:pPr>
            <a:r>
              <a:rPr lang="en-GB" altLang="en-US" sz="2800" dirty="0">
                <a:latin typeface="Georgia" panose="02040502050405020303" pitchFamily="18" charset="0"/>
              </a:rPr>
              <a:t>Each Party shall adopt such legislative and other measures as may be necessary to establish as criminal offences under its domestic law when committed intentionally the interception without right, </a:t>
            </a:r>
            <a:r>
              <a:rPr lang="en-GB" altLang="en-US" sz="4000" b="1" dirty="0">
                <a:solidFill>
                  <a:srgbClr val="FF0000"/>
                </a:solidFill>
                <a:latin typeface="Georgia" panose="02040502050405020303" pitchFamily="18" charset="0"/>
              </a:rPr>
              <a:t>made by technical means</a:t>
            </a:r>
            <a:r>
              <a:rPr lang="en-GB" altLang="en-US" sz="2800" dirty="0">
                <a:latin typeface="Georgia" panose="02040502050405020303" pitchFamily="18" charset="0"/>
              </a:rPr>
              <a:t>, of non-public transmissions of computer data to, from or within a computer system, including electromagnetic emissions from a computer system carrying such computer data. </a:t>
            </a:r>
          </a:p>
          <a:p>
            <a:pPr marL="3175" indent="-3175" algn="just" eaLnBrk="1" hangingPunct="1">
              <a:lnSpc>
                <a:spcPct val="90000"/>
              </a:lnSpc>
              <a:buFont typeface="Arial" panose="020B0604020202020204" pitchFamily="34" charset="0"/>
              <a:buNone/>
            </a:pPr>
            <a:endParaRPr lang="en-GB" altLang="en-US" sz="2800" dirty="0">
              <a:latin typeface="Georgia" panose="02040502050405020303" pitchFamily="18" charset="0"/>
            </a:endParaRPr>
          </a:p>
          <a:p>
            <a:pPr marL="3175" indent="-3175" algn="just" eaLnBrk="1" hangingPunct="1">
              <a:lnSpc>
                <a:spcPct val="90000"/>
              </a:lnSpc>
              <a:buFont typeface="Arial" panose="020B0604020202020204" pitchFamily="34" charset="0"/>
              <a:buNone/>
            </a:pPr>
            <a:r>
              <a:rPr lang="en-GB" altLang="en-US" sz="2800" dirty="0">
                <a:latin typeface="Georgia" panose="02040502050405020303" pitchFamily="18" charset="0"/>
              </a:rPr>
              <a:t>A Party may require that the offence be committed with dishonest intent, or in relation to a computer system that is connected to another computer system.</a:t>
            </a:r>
          </a:p>
          <a:p>
            <a:pPr marL="3175" indent="-3175" algn="just" eaLnBrk="1" hangingPunct="1">
              <a:lnSpc>
                <a:spcPct val="90000"/>
              </a:lnSpc>
              <a:buFont typeface="Arial" panose="020B0604020202020204" pitchFamily="34" charset="0"/>
              <a:buNone/>
            </a:pPr>
            <a:endParaRPr lang="en-GB" alt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B9BDF69-DDF9-4220-BABD-94D1316572BA}"/>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Technical means</a:t>
            </a:r>
          </a:p>
        </p:txBody>
      </p:sp>
      <p:sp>
        <p:nvSpPr>
          <p:cNvPr id="78851" name="Rectangle 3">
            <a:extLst>
              <a:ext uri="{FF2B5EF4-FFF2-40B4-BE49-F238E27FC236}">
                <a16:creationId xmlns:a16="http://schemas.microsoft.com/office/drawing/2014/main" id="{746F0AC0-58C1-4866-ABD2-48553148EC06}"/>
              </a:ext>
            </a:extLst>
          </p:cNvPr>
          <p:cNvSpPr>
            <a:spLocks noGrp="1"/>
          </p:cNvSpPr>
          <p:nvPr>
            <p:ph idx="1"/>
          </p:nvPr>
        </p:nvSpPr>
        <p:spPr>
          <a:xfrm>
            <a:off x="457200" y="1643063"/>
            <a:ext cx="8229600" cy="4476750"/>
          </a:xfrm>
        </p:spPr>
        <p:txBody>
          <a:bodyPr/>
          <a:lstStyle/>
          <a:p>
            <a:pPr algn="just" eaLnBrk="1" hangingPunct="1">
              <a:lnSpc>
                <a:spcPct val="90000"/>
              </a:lnSpc>
              <a:defRPr/>
            </a:pPr>
            <a:r>
              <a:rPr lang="en-GB" sz="2800" dirty="0">
                <a:latin typeface="Georgia" panose="02040502050405020303" pitchFamily="18" charset="0"/>
                <a:ea typeface="+mn-ea"/>
                <a:cs typeface="Times New Roman" pitchFamily="18" charset="0"/>
              </a:rPr>
              <a:t>Through:</a:t>
            </a:r>
          </a:p>
          <a:p>
            <a:pPr lvl="1" algn="just" eaLnBrk="1" hangingPunct="1">
              <a:lnSpc>
                <a:spcPct val="90000"/>
              </a:lnSpc>
              <a:defRPr/>
            </a:pPr>
            <a:r>
              <a:rPr lang="en-GB" sz="2400" dirty="0">
                <a:latin typeface="Georgia" panose="02040502050405020303" pitchFamily="18" charset="0"/>
                <a:ea typeface="+mn-ea"/>
                <a:cs typeface="Times New Roman" pitchFamily="18" charset="0"/>
              </a:rPr>
              <a:t>Access &amp; use of computer system; or</a:t>
            </a:r>
          </a:p>
          <a:p>
            <a:pPr lvl="1" algn="just" eaLnBrk="1" hangingPunct="1">
              <a:lnSpc>
                <a:spcPct val="90000"/>
              </a:lnSpc>
              <a:defRPr/>
            </a:pPr>
            <a:r>
              <a:rPr lang="en-GB" sz="2400" dirty="0">
                <a:latin typeface="Georgia" panose="02040502050405020303" pitchFamily="18" charset="0"/>
                <a:ea typeface="+mn-ea"/>
                <a:cs typeface="Times New Roman" pitchFamily="18" charset="0"/>
              </a:rPr>
              <a:t>Use of electronic eavesdropping or tapping devices</a:t>
            </a:r>
          </a:p>
          <a:p>
            <a:pPr algn="just" eaLnBrk="1" hangingPunct="1">
              <a:lnSpc>
                <a:spcPct val="90000"/>
              </a:lnSpc>
              <a:defRPr/>
            </a:pPr>
            <a:endParaRPr lang="en-GB" sz="2800" dirty="0">
              <a:latin typeface="Georgia" panose="02040502050405020303" pitchFamily="18" charset="0"/>
              <a:ea typeface="+mn-ea"/>
              <a:cs typeface="Times New Roman" pitchFamily="18" charset="0"/>
            </a:endParaRPr>
          </a:p>
          <a:p>
            <a:pPr algn="just" eaLnBrk="1" hangingPunct="1">
              <a:lnSpc>
                <a:spcPct val="90000"/>
              </a:lnSpc>
              <a:defRPr/>
            </a:pPr>
            <a:r>
              <a:rPr lang="en-GB" sz="2800" dirty="0">
                <a:latin typeface="Georgia" panose="02040502050405020303" pitchFamily="18" charset="0"/>
                <a:ea typeface="+mn-ea"/>
                <a:cs typeface="Times New Roman" pitchFamily="18" charset="0"/>
              </a:rPr>
              <a:t>May include:</a:t>
            </a:r>
          </a:p>
          <a:p>
            <a:pPr lvl="1" algn="just" eaLnBrk="1" hangingPunct="1">
              <a:lnSpc>
                <a:spcPct val="90000"/>
              </a:lnSpc>
              <a:defRPr/>
            </a:pPr>
            <a:r>
              <a:rPr lang="en-GB" sz="2400" dirty="0">
                <a:latin typeface="Georgia" panose="02040502050405020303" pitchFamily="18" charset="0"/>
                <a:ea typeface="+mn-ea"/>
                <a:cs typeface="Times New Roman" pitchFamily="18" charset="0"/>
              </a:rPr>
              <a:t>Recording</a:t>
            </a:r>
          </a:p>
          <a:p>
            <a:pPr lvl="1" algn="just" eaLnBrk="1" hangingPunct="1">
              <a:lnSpc>
                <a:spcPct val="90000"/>
              </a:lnSpc>
              <a:defRPr/>
            </a:pPr>
            <a:r>
              <a:rPr lang="en-GB" sz="2400" dirty="0">
                <a:latin typeface="Georgia" panose="02040502050405020303" pitchFamily="18" charset="0"/>
                <a:ea typeface="+mn-ea"/>
                <a:cs typeface="Times New Roman" pitchFamily="18" charset="0"/>
              </a:rPr>
              <a:t>Use of technical devices fixed to transmission lines</a:t>
            </a:r>
          </a:p>
          <a:p>
            <a:pPr lvl="1" algn="just" eaLnBrk="1" hangingPunct="1">
              <a:lnSpc>
                <a:spcPct val="90000"/>
              </a:lnSpc>
              <a:defRPr/>
            </a:pPr>
            <a:r>
              <a:rPr lang="en-GB" sz="2400" dirty="0">
                <a:latin typeface="Georgia" panose="02040502050405020303" pitchFamily="18" charset="0"/>
                <a:ea typeface="+mn-ea"/>
                <a:cs typeface="Times New Roman" pitchFamily="18" charset="0"/>
              </a:rPr>
              <a:t>Use of devices to collect &amp; record wireless communications</a:t>
            </a:r>
          </a:p>
          <a:p>
            <a:pPr lvl="1" algn="just" eaLnBrk="1" hangingPunct="1">
              <a:lnSpc>
                <a:spcPct val="90000"/>
              </a:lnSpc>
              <a:defRPr/>
            </a:pPr>
            <a:r>
              <a:rPr lang="en-GB" sz="2400" dirty="0">
                <a:latin typeface="Georgia" panose="02040502050405020303" pitchFamily="18" charset="0"/>
                <a:ea typeface="+mn-ea"/>
                <a:cs typeface="Times New Roman" pitchFamily="18" charset="0"/>
              </a:rPr>
              <a:t>Use of software, passwords and codes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ABBB648-C74D-4CB0-9247-B8112FD9817C}"/>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3 - Illegal Interception</a:t>
            </a:r>
          </a:p>
        </p:txBody>
      </p:sp>
      <p:sp>
        <p:nvSpPr>
          <p:cNvPr id="27651" name="Rectangle 3">
            <a:extLst>
              <a:ext uri="{FF2B5EF4-FFF2-40B4-BE49-F238E27FC236}">
                <a16:creationId xmlns:a16="http://schemas.microsoft.com/office/drawing/2014/main" id="{4C338E80-2127-4014-8C81-EF33401647DD}"/>
              </a:ext>
            </a:extLst>
          </p:cNvPr>
          <p:cNvSpPr>
            <a:spLocks noGrp="1"/>
          </p:cNvSpPr>
          <p:nvPr>
            <p:ph idx="1"/>
          </p:nvPr>
        </p:nvSpPr>
        <p:spPr>
          <a:xfrm>
            <a:off x="457200" y="1257301"/>
            <a:ext cx="8229600" cy="4802188"/>
          </a:xfrm>
        </p:spPr>
        <p:txBody>
          <a:bodyPr>
            <a:normAutofit fontScale="92500" lnSpcReduction="10000"/>
          </a:bodyPr>
          <a:lstStyle/>
          <a:p>
            <a:pPr marL="3175" indent="-3175" algn="just" eaLnBrk="1" hangingPunct="1">
              <a:lnSpc>
                <a:spcPct val="90000"/>
              </a:lnSpc>
              <a:buFont typeface="Arial" panose="020B0604020202020204" pitchFamily="34" charset="0"/>
              <a:buNone/>
            </a:pPr>
            <a:r>
              <a:rPr lang="en-GB" altLang="en-US" sz="2800" dirty="0">
                <a:latin typeface="Georgia" panose="02040502050405020303" pitchFamily="18" charset="0"/>
              </a:rPr>
              <a:t>Each Party shall adopt such legislative and other measures as may be necessary to establish as criminal offences under its domestic law when committed intentionally the interception without right, made by technical means, of </a:t>
            </a:r>
            <a:r>
              <a:rPr lang="en-GB" altLang="en-US" sz="4000" b="1" dirty="0">
                <a:solidFill>
                  <a:srgbClr val="FF0000"/>
                </a:solidFill>
                <a:latin typeface="Georgia" panose="02040502050405020303" pitchFamily="18" charset="0"/>
              </a:rPr>
              <a:t>non-public transmissions</a:t>
            </a:r>
            <a:r>
              <a:rPr lang="en-GB" altLang="en-US" sz="2800" dirty="0">
                <a:latin typeface="Georgia" panose="02040502050405020303" pitchFamily="18" charset="0"/>
              </a:rPr>
              <a:t> of computer data to, from or within a computer system, including electromagnetic emissions from a computer system carrying such computer data. </a:t>
            </a:r>
          </a:p>
          <a:p>
            <a:pPr marL="3175" indent="-3175" algn="just" eaLnBrk="1" hangingPunct="1">
              <a:lnSpc>
                <a:spcPct val="90000"/>
              </a:lnSpc>
              <a:buFont typeface="Arial" panose="020B0604020202020204" pitchFamily="34" charset="0"/>
              <a:buNone/>
            </a:pPr>
            <a:endParaRPr lang="en-GB" altLang="en-US" sz="2800" dirty="0">
              <a:latin typeface="Georgia" panose="02040502050405020303" pitchFamily="18" charset="0"/>
            </a:endParaRPr>
          </a:p>
          <a:p>
            <a:pPr marL="3175" indent="-3175" algn="just" eaLnBrk="1" hangingPunct="1">
              <a:lnSpc>
                <a:spcPct val="90000"/>
              </a:lnSpc>
              <a:buFont typeface="Arial" panose="020B0604020202020204" pitchFamily="34" charset="0"/>
              <a:buNone/>
            </a:pPr>
            <a:r>
              <a:rPr lang="en-GB" altLang="en-US" sz="2800" dirty="0">
                <a:latin typeface="Georgia" panose="02040502050405020303" pitchFamily="18" charset="0"/>
              </a:rPr>
              <a:t>A Party may require that the offence be committed with dishonest intent, or in relation to a computer system that is connected to another computer system.</a:t>
            </a:r>
          </a:p>
          <a:p>
            <a:pPr marL="3175" indent="-3175" algn="just" eaLnBrk="1" hangingPunct="1">
              <a:lnSpc>
                <a:spcPct val="90000"/>
              </a:lnSpc>
              <a:buFont typeface="Arial" panose="020B0604020202020204" pitchFamily="34" charset="0"/>
              <a:buNone/>
            </a:pPr>
            <a:endParaRPr lang="en-GB" alt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C804432-6329-4FA1-8DD0-C475A97506C0}"/>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Non-public Transmissions</a:t>
            </a:r>
          </a:p>
        </p:txBody>
      </p:sp>
      <p:sp>
        <p:nvSpPr>
          <p:cNvPr id="78851" name="Rectangle 3">
            <a:extLst>
              <a:ext uri="{FF2B5EF4-FFF2-40B4-BE49-F238E27FC236}">
                <a16:creationId xmlns:a16="http://schemas.microsoft.com/office/drawing/2014/main" id="{E562E25A-67C8-47CC-8BB0-49D3B59A67BE}"/>
              </a:ext>
            </a:extLst>
          </p:cNvPr>
          <p:cNvSpPr>
            <a:spLocks noGrp="1"/>
          </p:cNvSpPr>
          <p:nvPr>
            <p:ph idx="1"/>
          </p:nvPr>
        </p:nvSpPr>
        <p:spPr>
          <a:xfrm>
            <a:off x="457200" y="1628775"/>
            <a:ext cx="8229600" cy="4727575"/>
          </a:xfrm>
        </p:spPr>
        <p:txBody>
          <a:bodyPr/>
          <a:lstStyle/>
          <a:p>
            <a:pPr algn="just" eaLnBrk="1" hangingPunct="1">
              <a:lnSpc>
                <a:spcPct val="90000"/>
              </a:lnSpc>
              <a:defRPr/>
            </a:pPr>
            <a:r>
              <a:rPr lang="en-GB" dirty="0">
                <a:latin typeface="Georgia" panose="02040502050405020303" pitchFamily="18" charset="0"/>
                <a:ea typeface="+mn-ea"/>
                <a:cs typeface="Times New Roman" pitchFamily="18" charset="0"/>
              </a:rPr>
              <a:t>Does not criminalize interception of non-public data, but of non-public transmissions </a:t>
            </a:r>
          </a:p>
          <a:p>
            <a:pPr algn="just" eaLnBrk="1" hangingPunct="1">
              <a:lnSpc>
                <a:spcPct val="90000"/>
              </a:lnSpc>
              <a:defRPr/>
            </a:pPr>
            <a:endParaRPr lang="en-GB" dirty="0">
              <a:latin typeface="Georgia" panose="02040502050405020303" pitchFamily="18" charset="0"/>
              <a:ea typeface="+mn-ea"/>
              <a:cs typeface="Times New Roman" pitchFamily="18" charset="0"/>
            </a:endParaRPr>
          </a:p>
          <a:p>
            <a:pPr algn="just" eaLnBrk="1" hangingPunct="1">
              <a:lnSpc>
                <a:spcPct val="90000"/>
              </a:lnSpc>
              <a:defRPr/>
            </a:pPr>
            <a:r>
              <a:rPr lang="en-GB" dirty="0">
                <a:latin typeface="Georgia" panose="02040502050405020303" pitchFamily="18" charset="0"/>
                <a:ea typeface="+mn-ea"/>
                <a:cs typeface="Times New Roman" pitchFamily="18" charset="0"/>
              </a:rPr>
              <a:t>Does not </a:t>
            </a:r>
            <a:r>
              <a:rPr lang="en-GB" i="1" dirty="0">
                <a:latin typeface="Georgia" panose="02040502050405020303" pitchFamily="18" charset="0"/>
                <a:ea typeface="+mn-ea"/>
                <a:cs typeface="Times New Roman" pitchFamily="18" charset="0"/>
              </a:rPr>
              <a:t>per se </a:t>
            </a:r>
            <a:r>
              <a:rPr lang="en-GB" dirty="0">
                <a:latin typeface="Georgia" panose="02040502050405020303" pitchFamily="18" charset="0"/>
                <a:ea typeface="+mn-ea"/>
                <a:cs typeface="Times New Roman" pitchFamily="18" charset="0"/>
              </a:rPr>
              <a:t>exclude communications over public networks</a:t>
            </a:r>
          </a:p>
          <a:p>
            <a:pPr algn="just" eaLnBrk="1" hangingPunct="1">
              <a:lnSpc>
                <a:spcPct val="90000"/>
              </a:lnSpc>
              <a:defRPr/>
            </a:pPr>
            <a:endParaRPr lang="en-GB" dirty="0">
              <a:latin typeface="Georgia" panose="02040502050405020303" pitchFamily="18" charset="0"/>
              <a:ea typeface="+mn-ea"/>
              <a:cs typeface="Times New Roman" pitchFamily="18" charset="0"/>
            </a:endParaRPr>
          </a:p>
          <a:p>
            <a:pPr algn="just" eaLnBrk="1" hangingPunct="1">
              <a:lnSpc>
                <a:spcPct val="90000"/>
              </a:lnSpc>
              <a:defRPr/>
            </a:pPr>
            <a:r>
              <a:rPr lang="en-GB" dirty="0">
                <a:latin typeface="Georgia" panose="02040502050405020303" pitchFamily="18" charset="0"/>
                <a:ea typeface="+mn-ea"/>
                <a:cs typeface="Times New Roman" pitchFamily="18" charset="0"/>
              </a:rPr>
              <a:t>May include publically available information communicated through non-public transmissions</a:t>
            </a:r>
          </a:p>
          <a:p>
            <a:pPr lvl="1" algn="just" eaLnBrk="1" hangingPunct="1">
              <a:lnSpc>
                <a:spcPct val="90000"/>
              </a:lnSpc>
              <a:defRPr/>
            </a:pPr>
            <a:endParaRPr lang="en-GB" dirty="0">
              <a:latin typeface="+mj-lt"/>
              <a:ea typeface="+mn-ea"/>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972EA7E-9ABD-493F-8C28-72CC5E81699B}"/>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3 - Illegal Interception</a:t>
            </a:r>
          </a:p>
        </p:txBody>
      </p:sp>
      <p:sp>
        <p:nvSpPr>
          <p:cNvPr id="29699" name="Rectangle 3">
            <a:extLst>
              <a:ext uri="{FF2B5EF4-FFF2-40B4-BE49-F238E27FC236}">
                <a16:creationId xmlns:a16="http://schemas.microsoft.com/office/drawing/2014/main" id="{3DAF5249-DDFA-4549-B947-5D6B74DBF3F5}"/>
              </a:ext>
            </a:extLst>
          </p:cNvPr>
          <p:cNvSpPr>
            <a:spLocks noGrp="1"/>
          </p:cNvSpPr>
          <p:nvPr>
            <p:ph idx="1"/>
          </p:nvPr>
        </p:nvSpPr>
        <p:spPr>
          <a:xfrm>
            <a:off x="457200" y="1295400"/>
            <a:ext cx="8229600" cy="4792663"/>
          </a:xfrm>
        </p:spPr>
        <p:txBody>
          <a:bodyPr>
            <a:normAutofit fontScale="92500" lnSpcReduction="10000"/>
          </a:bodyPr>
          <a:lstStyle/>
          <a:p>
            <a:pPr marL="3175" indent="-3175" algn="just" eaLnBrk="1" hangingPunct="1">
              <a:lnSpc>
                <a:spcPct val="90000"/>
              </a:lnSpc>
              <a:buFont typeface="Arial" panose="020B0604020202020204" pitchFamily="34" charset="0"/>
              <a:buNone/>
            </a:pPr>
            <a:r>
              <a:rPr lang="en-GB" altLang="en-US" sz="2800" dirty="0">
                <a:latin typeface="Georgia" panose="02040502050405020303" pitchFamily="18" charset="0"/>
              </a:rPr>
              <a:t>Each Party shall adopt such legislative and other measures as may be necessary to establish as criminal offences under its domestic law when committed intentionally the interception without right, made by technical means, of non-public transmissions of computer data </a:t>
            </a:r>
            <a:r>
              <a:rPr lang="en-GB" altLang="en-US" sz="4000" b="1" dirty="0">
                <a:solidFill>
                  <a:srgbClr val="FF0000"/>
                </a:solidFill>
                <a:latin typeface="Georgia" panose="02040502050405020303" pitchFamily="18" charset="0"/>
              </a:rPr>
              <a:t>to, from or within a computer system</a:t>
            </a:r>
            <a:r>
              <a:rPr lang="en-GB" altLang="en-US" sz="2800" dirty="0">
                <a:latin typeface="Georgia" panose="02040502050405020303" pitchFamily="18" charset="0"/>
              </a:rPr>
              <a:t>, including electromagnetic emissions from a computer system carrying such computer data. </a:t>
            </a:r>
          </a:p>
          <a:p>
            <a:pPr marL="3175" indent="-3175" algn="just" eaLnBrk="1" hangingPunct="1">
              <a:lnSpc>
                <a:spcPct val="90000"/>
              </a:lnSpc>
              <a:buFont typeface="Arial" panose="020B0604020202020204" pitchFamily="34" charset="0"/>
              <a:buNone/>
            </a:pPr>
            <a:endParaRPr lang="en-GB" altLang="en-US" sz="2800" dirty="0">
              <a:latin typeface="Georgia" panose="02040502050405020303" pitchFamily="18" charset="0"/>
            </a:endParaRPr>
          </a:p>
          <a:p>
            <a:pPr marL="3175" indent="-3175" algn="just" eaLnBrk="1" hangingPunct="1">
              <a:lnSpc>
                <a:spcPct val="90000"/>
              </a:lnSpc>
              <a:buFont typeface="Arial" panose="020B0604020202020204" pitchFamily="34" charset="0"/>
              <a:buNone/>
            </a:pPr>
            <a:r>
              <a:rPr lang="en-GB" altLang="en-US" sz="2800" dirty="0">
                <a:latin typeface="Georgia" panose="02040502050405020303" pitchFamily="18" charset="0"/>
              </a:rPr>
              <a:t>A Party may require that the offence be committed with dishonest intent, or in relation to a computer system that is connected to another computer system.</a:t>
            </a:r>
          </a:p>
          <a:p>
            <a:pPr marL="3175" indent="-3175" algn="just" eaLnBrk="1" hangingPunct="1">
              <a:lnSpc>
                <a:spcPct val="90000"/>
              </a:lnSpc>
              <a:buFont typeface="Arial" panose="020B0604020202020204" pitchFamily="34" charset="0"/>
              <a:buNone/>
            </a:pPr>
            <a:endParaRPr lang="en-GB" altLang="en-US"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BCB2BB2-DB48-4CD4-9C0B-817D0B473498}"/>
              </a:ext>
            </a:extLst>
          </p:cNvPr>
          <p:cNvSpPr>
            <a:spLocks noGrp="1"/>
          </p:cNvSpPr>
          <p:nvPr>
            <p:ph type="title"/>
          </p:nvPr>
        </p:nvSpPr>
        <p:spPr>
          <a:xfrm>
            <a:off x="-173037" y="-101600"/>
            <a:ext cx="9144000" cy="1143000"/>
          </a:xfrm>
          <a:ln/>
        </p:spPr>
        <p:txBody>
          <a:bodyPr lIns="91440" tIns="45720" rIns="91440" bIns="45720" anchor="ctr">
            <a:noAutofit/>
          </a:bodyPr>
          <a:lstStyle/>
          <a:p>
            <a:pPr algn="r" eaLnBrk="1" hangingPunct="1"/>
            <a:r>
              <a:rPr lang="en-GB" altLang="en-US" sz="3600" dirty="0">
                <a:solidFill>
                  <a:srgbClr val="FFFFFF"/>
                </a:solidFill>
                <a:latin typeface="Helvetica" panose="020B0604020202020204" pitchFamily="34" charset="0"/>
              </a:rPr>
              <a:t>To, from or within a </a:t>
            </a:r>
            <a:br>
              <a:rPr lang="en-GB" altLang="en-US" sz="3600" dirty="0">
                <a:solidFill>
                  <a:srgbClr val="FFFFFF"/>
                </a:solidFill>
                <a:latin typeface="Helvetica" panose="020B0604020202020204" pitchFamily="34" charset="0"/>
              </a:rPr>
            </a:br>
            <a:r>
              <a:rPr lang="en-GB" altLang="en-US" sz="3600" dirty="0">
                <a:solidFill>
                  <a:srgbClr val="FFFFFF"/>
                </a:solidFill>
                <a:latin typeface="Helvetica" panose="020B0604020202020204" pitchFamily="34" charset="0"/>
              </a:rPr>
              <a:t>computer system</a:t>
            </a:r>
          </a:p>
        </p:txBody>
      </p:sp>
      <p:sp>
        <p:nvSpPr>
          <p:cNvPr id="78851" name="Rectangle 3">
            <a:extLst>
              <a:ext uri="{FF2B5EF4-FFF2-40B4-BE49-F238E27FC236}">
                <a16:creationId xmlns:a16="http://schemas.microsoft.com/office/drawing/2014/main" id="{D76F2407-E687-4194-B114-F36CD6D0B642}"/>
              </a:ext>
            </a:extLst>
          </p:cNvPr>
          <p:cNvSpPr>
            <a:spLocks noGrp="1"/>
          </p:cNvSpPr>
          <p:nvPr>
            <p:ph idx="1"/>
          </p:nvPr>
        </p:nvSpPr>
        <p:spPr>
          <a:xfrm>
            <a:off x="457200" y="1952625"/>
            <a:ext cx="8229600" cy="4208463"/>
          </a:xfrm>
        </p:spPr>
        <p:txBody>
          <a:bodyPr/>
          <a:lstStyle/>
          <a:p>
            <a:pPr algn="just" eaLnBrk="1" hangingPunct="1">
              <a:lnSpc>
                <a:spcPct val="90000"/>
              </a:lnSpc>
              <a:defRPr/>
            </a:pPr>
            <a:r>
              <a:rPr lang="en-GB" sz="2800" dirty="0">
                <a:latin typeface="Georgia" panose="02040502050405020303" pitchFamily="18" charset="0"/>
                <a:ea typeface="+mn-ea"/>
                <a:cs typeface="Times New Roman" pitchFamily="18" charset="0"/>
              </a:rPr>
              <a:t>To a computer system</a:t>
            </a:r>
          </a:p>
          <a:p>
            <a:pPr lvl="1" algn="just" eaLnBrk="1" hangingPunct="1">
              <a:lnSpc>
                <a:spcPct val="90000"/>
              </a:lnSpc>
              <a:defRPr/>
            </a:pPr>
            <a:r>
              <a:rPr lang="en-GB" sz="2400" dirty="0">
                <a:latin typeface="Georgia" panose="02040502050405020303" pitchFamily="18" charset="0"/>
                <a:ea typeface="+mn-ea"/>
                <a:cs typeface="Times New Roman" pitchFamily="18" charset="0"/>
              </a:rPr>
              <a:t>E.g. transmissions flowing from person to keyboard</a:t>
            </a:r>
          </a:p>
          <a:p>
            <a:pPr lvl="1" algn="just" eaLnBrk="1" hangingPunct="1">
              <a:lnSpc>
                <a:spcPct val="90000"/>
              </a:lnSpc>
              <a:defRPr/>
            </a:pPr>
            <a:endParaRPr lang="en-GB" sz="2400" dirty="0">
              <a:latin typeface="Georgia" panose="02040502050405020303" pitchFamily="18" charset="0"/>
              <a:ea typeface="+mn-ea"/>
              <a:cs typeface="Times New Roman" pitchFamily="18" charset="0"/>
            </a:endParaRPr>
          </a:p>
          <a:p>
            <a:pPr algn="just" eaLnBrk="1" hangingPunct="1">
              <a:lnSpc>
                <a:spcPct val="90000"/>
              </a:lnSpc>
              <a:defRPr/>
            </a:pPr>
            <a:r>
              <a:rPr lang="en-GB" sz="2800" dirty="0">
                <a:latin typeface="Georgia" panose="02040502050405020303" pitchFamily="18" charset="0"/>
                <a:ea typeface="+mn-ea"/>
                <a:cs typeface="Times New Roman" pitchFamily="18" charset="0"/>
              </a:rPr>
              <a:t>From a computer system</a:t>
            </a:r>
          </a:p>
          <a:p>
            <a:pPr lvl="1" algn="just" eaLnBrk="1" hangingPunct="1">
              <a:lnSpc>
                <a:spcPct val="90000"/>
              </a:lnSpc>
              <a:defRPr/>
            </a:pPr>
            <a:r>
              <a:rPr lang="en-GB" sz="2400" dirty="0">
                <a:latin typeface="Georgia" panose="02040502050405020303" pitchFamily="18" charset="0"/>
                <a:ea typeface="+mn-ea"/>
                <a:cs typeface="Times New Roman" pitchFamily="18" charset="0"/>
              </a:rPr>
              <a:t>E.g. transmissions flowing from one computer system to another computer system</a:t>
            </a:r>
          </a:p>
          <a:p>
            <a:pPr lvl="1" algn="just" eaLnBrk="1" hangingPunct="1">
              <a:lnSpc>
                <a:spcPct val="90000"/>
              </a:lnSpc>
              <a:defRPr/>
            </a:pPr>
            <a:endParaRPr lang="en-GB" sz="2400" dirty="0">
              <a:latin typeface="Georgia" panose="02040502050405020303" pitchFamily="18" charset="0"/>
              <a:ea typeface="+mn-ea"/>
              <a:cs typeface="Times New Roman" pitchFamily="18" charset="0"/>
            </a:endParaRPr>
          </a:p>
          <a:p>
            <a:pPr algn="just" eaLnBrk="1" hangingPunct="1">
              <a:lnSpc>
                <a:spcPct val="90000"/>
              </a:lnSpc>
              <a:defRPr/>
            </a:pPr>
            <a:r>
              <a:rPr lang="en-GB" sz="2800" dirty="0">
                <a:latin typeface="Georgia" panose="02040502050405020303" pitchFamily="18" charset="0"/>
                <a:ea typeface="+mn-ea"/>
                <a:cs typeface="Times New Roman" pitchFamily="18" charset="0"/>
              </a:rPr>
              <a:t>Within computer system: </a:t>
            </a:r>
          </a:p>
          <a:p>
            <a:pPr lvl="1" algn="just" eaLnBrk="1" hangingPunct="1">
              <a:lnSpc>
                <a:spcPct val="90000"/>
              </a:lnSpc>
              <a:defRPr/>
            </a:pPr>
            <a:r>
              <a:rPr lang="en-GB" sz="2400" dirty="0">
                <a:latin typeface="Georgia" panose="02040502050405020303" pitchFamily="18" charset="0"/>
                <a:ea typeface="+mn-ea"/>
                <a:cs typeface="Times New Roman" pitchFamily="18" charset="0"/>
              </a:rPr>
              <a:t>E.g. transmissions flowing from CPU to printer</a:t>
            </a:r>
          </a:p>
          <a:p>
            <a:pPr algn="just" eaLnBrk="1" hangingPunct="1">
              <a:lnSpc>
                <a:spcPct val="90000"/>
              </a:lnSpc>
              <a:defRPr/>
            </a:pPr>
            <a:endParaRPr lang="en-GB" sz="2800" dirty="0">
              <a:latin typeface="+mj-lt"/>
              <a:ea typeface="+mn-ea"/>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071E95D-EF54-4D9B-83F1-1EC09DE82685}"/>
              </a:ext>
            </a:extLst>
          </p:cNvPr>
          <p:cNvSpPr>
            <a:spLocks noGrp="1"/>
          </p:cNvSpPr>
          <p:nvPr>
            <p:ph type="title" idx="4294967295"/>
          </p:nvPr>
        </p:nvSpPr>
        <p:spPr>
          <a:xfrm>
            <a:off x="741363" y="125413"/>
            <a:ext cx="8229600" cy="77311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Session Objectives</a:t>
            </a:r>
          </a:p>
        </p:txBody>
      </p:sp>
      <p:sp>
        <p:nvSpPr>
          <p:cNvPr id="4" name="Content Placeholder 2">
            <a:extLst>
              <a:ext uri="{FF2B5EF4-FFF2-40B4-BE49-F238E27FC236}">
                <a16:creationId xmlns:a16="http://schemas.microsoft.com/office/drawing/2014/main" id="{8AC1EFCB-70FC-4B64-BF6F-51A08766607F}"/>
              </a:ext>
            </a:extLst>
          </p:cNvPr>
          <p:cNvSpPr txBox="1">
            <a:spLocks/>
          </p:cNvSpPr>
          <p:nvPr/>
        </p:nvSpPr>
        <p:spPr bwMode="auto">
          <a:xfrm>
            <a:off x="457200" y="1047750"/>
            <a:ext cx="8512175" cy="5338763"/>
          </a:xfrm>
          <a:prstGeom prst="rect">
            <a:avLst/>
          </a:prstGeom>
          <a:noFill/>
          <a:ln w="9525">
            <a:noFill/>
            <a:miter lim="800000"/>
            <a:headEnd/>
            <a:tailEnd/>
          </a:ln>
        </p:spPr>
        <p:txBody>
          <a:bodyPr/>
          <a:lstStyle>
            <a:lvl1pPr marL="342900" indent="-3429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20000"/>
              </a:spcBef>
              <a:buFont typeface="Arial" charset="0"/>
              <a:buNone/>
              <a:defRPr/>
            </a:pPr>
            <a:r>
              <a:rPr lang="en-GB" dirty="0">
                <a:solidFill>
                  <a:srgbClr val="000000"/>
                </a:solidFill>
                <a:latin typeface="Georgia" panose="02040502050405020303" pitchFamily="18" charset="0"/>
                <a:ea typeface="MS PGothic" charset="0"/>
                <a:cs typeface="MS PGothic" charset="0"/>
              </a:rPr>
              <a:t>At the end of this session, delegates will be able to:</a:t>
            </a:r>
          </a:p>
          <a:p>
            <a:pPr>
              <a:spcBef>
                <a:spcPct val="20000"/>
              </a:spcBef>
              <a:buFont typeface="Arial" charset="0"/>
              <a:buChar char="•"/>
              <a:defRPr/>
            </a:pPr>
            <a:endParaRPr lang="pt-PT" dirty="0">
              <a:solidFill>
                <a:srgbClr val="000000"/>
              </a:solidFill>
              <a:latin typeface="Georgia" panose="02040502050405020303" pitchFamily="18" charset="0"/>
              <a:ea typeface="MS PGothic" charset="0"/>
              <a:cs typeface="MS PGothic" charset="0"/>
            </a:endParaRPr>
          </a:p>
          <a:p>
            <a:pPr>
              <a:spcBef>
                <a:spcPct val="20000"/>
              </a:spcBef>
              <a:buFont typeface="Arial" charset="0"/>
              <a:buChar char="•"/>
              <a:defRPr/>
            </a:pPr>
            <a:r>
              <a:rPr lang="en-GB" dirty="0">
                <a:solidFill>
                  <a:srgbClr val="000000"/>
                </a:solidFill>
                <a:latin typeface="Georgia" panose="02040502050405020303" pitchFamily="18" charset="0"/>
                <a:ea typeface="MS PGothic" charset="0"/>
                <a:cs typeface="MS PGothic" charset="0"/>
              </a:rPr>
              <a:t>List the substantive criminal law provisions, and identify some of the key factors used to describe the crimes, based on the  Budapest Convention.</a:t>
            </a:r>
          </a:p>
          <a:p>
            <a:pPr>
              <a:spcBef>
                <a:spcPct val="20000"/>
              </a:spcBef>
              <a:buFont typeface="Arial" charset="0"/>
              <a:buChar char="•"/>
              <a:defRPr/>
            </a:pPr>
            <a:r>
              <a:rPr lang="en-GB" dirty="0">
                <a:solidFill>
                  <a:srgbClr val="000000"/>
                </a:solidFill>
                <a:latin typeface="Georgia" panose="02040502050405020303" pitchFamily="18" charset="0"/>
              </a:rPr>
              <a:t>Identify the relevant substantive law provisions from case study discussions</a:t>
            </a:r>
          </a:p>
          <a:p>
            <a:pPr marL="0" indent="0">
              <a:spcBef>
                <a:spcPct val="20000"/>
              </a:spcBef>
              <a:defRPr/>
            </a:pPr>
            <a:endParaRPr lang="en-US" sz="2200" dirty="0">
              <a:solidFill>
                <a:srgbClr val="000000"/>
              </a:solidFill>
              <a:ea typeface="MS PGothic" charset="0"/>
              <a:cs typeface="MS PGothic"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9E55199-109E-4803-8184-0C73A1F7A5B3}"/>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3 - Illegal Interception</a:t>
            </a:r>
          </a:p>
        </p:txBody>
      </p:sp>
      <p:sp>
        <p:nvSpPr>
          <p:cNvPr id="31747" name="Rectangle 3">
            <a:extLst>
              <a:ext uri="{FF2B5EF4-FFF2-40B4-BE49-F238E27FC236}">
                <a16:creationId xmlns:a16="http://schemas.microsoft.com/office/drawing/2014/main" id="{BD2F786A-E5F5-471E-A9DD-70E533CFE158}"/>
              </a:ext>
            </a:extLst>
          </p:cNvPr>
          <p:cNvSpPr>
            <a:spLocks noGrp="1"/>
          </p:cNvSpPr>
          <p:nvPr>
            <p:ph idx="1"/>
          </p:nvPr>
        </p:nvSpPr>
        <p:spPr>
          <a:xfrm>
            <a:off x="457200" y="1409700"/>
            <a:ext cx="8229600" cy="4860925"/>
          </a:xfrm>
        </p:spPr>
        <p:txBody>
          <a:bodyPr>
            <a:normAutofit fontScale="92500"/>
          </a:bodyPr>
          <a:lstStyle/>
          <a:p>
            <a:pPr marL="3175" indent="-3175" algn="just" eaLnBrk="1" hangingPunct="1">
              <a:lnSpc>
                <a:spcPct val="90000"/>
              </a:lnSpc>
              <a:buFont typeface="Arial" panose="020B0604020202020204" pitchFamily="34" charset="0"/>
              <a:buNone/>
            </a:pPr>
            <a:r>
              <a:rPr lang="en-GB" altLang="en-US" sz="2800" dirty="0">
                <a:latin typeface="Georgia" panose="02040502050405020303" pitchFamily="18" charset="0"/>
              </a:rPr>
              <a:t>Each Party shall adopt such legislative and other measures as may be necessary to establish as criminal offences under its domestic law when committed intentionally the interception without right, made by technical means, of non-public transmissions of computer data to, from or within a computer system, including </a:t>
            </a:r>
            <a:r>
              <a:rPr lang="en-GB" altLang="en-US" sz="4000" b="1" dirty="0">
                <a:solidFill>
                  <a:srgbClr val="FF0000"/>
                </a:solidFill>
                <a:latin typeface="Georgia" panose="02040502050405020303" pitchFamily="18" charset="0"/>
              </a:rPr>
              <a:t>electromagnetic emissions </a:t>
            </a:r>
            <a:r>
              <a:rPr lang="en-GB" altLang="en-US" sz="2800" dirty="0">
                <a:latin typeface="Georgia" panose="02040502050405020303" pitchFamily="18" charset="0"/>
              </a:rPr>
              <a:t>from a computer system carrying such computer data. </a:t>
            </a:r>
          </a:p>
          <a:p>
            <a:pPr marL="3175" indent="-3175" algn="just" eaLnBrk="1" hangingPunct="1">
              <a:lnSpc>
                <a:spcPct val="90000"/>
              </a:lnSpc>
              <a:buFont typeface="Arial" panose="020B0604020202020204" pitchFamily="34" charset="0"/>
              <a:buNone/>
            </a:pPr>
            <a:endParaRPr lang="en-GB" altLang="en-US" sz="2800" dirty="0">
              <a:latin typeface="Georgia" panose="02040502050405020303" pitchFamily="18" charset="0"/>
            </a:endParaRPr>
          </a:p>
          <a:p>
            <a:pPr marL="3175" indent="-3175" algn="just" eaLnBrk="1" hangingPunct="1">
              <a:lnSpc>
                <a:spcPct val="90000"/>
              </a:lnSpc>
              <a:buFont typeface="Arial" panose="020B0604020202020204" pitchFamily="34" charset="0"/>
              <a:buNone/>
            </a:pPr>
            <a:r>
              <a:rPr lang="en-GB" altLang="en-US" sz="2800" dirty="0">
                <a:latin typeface="Georgia" panose="02040502050405020303" pitchFamily="18" charset="0"/>
              </a:rPr>
              <a:t>A Party may require that the offence be committed with dishonest intent, or in relation to a computer system that is connected to another computer system.</a:t>
            </a:r>
          </a:p>
          <a:p>
            <a:pPr marL="3175" indent="-3175" algn="just" eaLnBrk="1" hangingPunct="1">
              <a:lnSpc>
                <a:spcPct val="90000"/>
              </a:lnSpc>
              <a:buFont typeface="Arial" panose="020B0604020202020204" pitchFamily="34" charset="0"/>
              <a:buNone/>
            </a:pPr>
            <a:endParaRPr lang="en-GB" alt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09CE436-FBF3-4D77-BB15-31472555AD4A}"/>
              </a:ext>
            </a:extLst>
          </p:cNvPr>
          <p:cNvSpPr>
            <a:spLocks noGrp="1"/>
          </p:cNvSpPr>
          <p:nvPr>
            <p:ph type="title"/>
          </p:nvPr>
        </p:nvSpPr>
        <p:spPr>
          <a:xfrm>
            <a:off x="-173037" y="-244475"/>
            <a:ext cx="9144000" cy="1143000"/>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Electromagnetic emissions</a:t>
            </a:r>
          </a:p>
        </p:txBody>
      </p:sp>
      <p:sp>
        <p:nvSpPr>
          <p:cNvPr id="78851" name="Rectangle 3">
            <a:extLst>
              <a:ext uri="{FF2B5EF4-FFF2-40B4-BE49-F238E27FC236}">
                <a16:creationId xmlns:a16="http://schemas.microsoft.com/office/drawing/2014/main" id="{872D940B-EBD2-4C15-831D-4F53B2F5FF6B}"/>
              </a:ext>
            </a:extLst>
          </p:cNvPr>
          <p:cNvSpPr>
            <a:spLocks noGrp="1"/>
          </p:cNvSpPr>
          <p:nvPr>
            <p:ph idx="1"/>
          </p:nvPr>
        </p:nvSpPr>
        <p:spPr>
          <a:xfrm>
            <a:off x="457200" y="1544638"/>
            <a:ext cx="8229600" cy="4040187"/>
          </a:xfrm>
        </p:spPr>
        <p:txBody>
          <a:bodyPr>
            <a:normAutofit fontScale="85000" lnSpcReduction="20000"/>
          </a:bodyPr>
          <a:lstStyle/>
          <a:p>
            <a:pPr eaLnBrk="1" hangingPunct="1">
              <a:lnSpc>
                <a:spcPct val="90000"/>
              </a:lnSpc>
              <a:defRPr/>
            </a:pPr>
            <a:r>
              <a:rPr lang="en-GB" sz="2800" dirty="0">
                <a:latin typeface="Georgia" panose="02040502050405020303" pitchFamily="18" charset="0"/>
                <a:ea typeface="+mn-ea"/>
                <a:cs typeface="Times New Roman" pitchFamily="18" charset="0"/>
              </a:rPr>
              <a:t>Included to ensure more comprehensive scope</a:t>
            </a:r>
          </a:p>
          <a:p>
            <a:pPr eaLnBrk="1" hangingPunct="1">
              <a:lnSpc>
                <a:spcPct val="90000"/>
              </a:lnSpc>
              <a:defRPr/>
            </a:pPr>
            <a:endParaRPr lang="en-GB" sz="2000" dirty="0">
              <a:latin typeface="Georgia" panose="02040502050405020303" pitchFamily="18" charset="0"/>
              <a:ea typeface="+mn-ea"/>
              <a:cs typeface="Times New Roman" pitchFamily="18" charset="0"/>
            </a:endParaRPr>
          </a:p>
          <a:p>
            <a:pPr eaLnBrk="1" hangingPunct="1">
              <a:lnSpc>
                <a:spcPct val="90000"/>
              </a:lnSpc>
              <a:defRPr/>
            </a:pPr>
            <a:r>
              <a:rPr lang="en-GB" sz="2800" dirty="0">
                <a:latin typeface="Georgia" panose="02040502050405020303" pitchFamily="18" charset="0"/>
                <a:ea typeface="+mn-ea"/>
                <a:cs typeface="Times New Roman" pitchFamily="18" charset="0"/>
              </a:rPr>
              <a:t>Computer systems may emit electromagnetic emissions during operation</a:t>
            </a:r>
          </a:p>
          <a:p>
            <a:pPr eaLnBrk="1" hangingPunct="1">
              <a:lnSpc>
                <a:spcPct val="90000"/>
              </a:lnSpc>
              <a:defRPr/>
            </a:pPr>
            <a:endParaRPr lang="en-GB" sz="2000" dirty="0">
              <a:latin typeface="Georgia" panose="02040502050405020303" pitchFamily="18" charset="0"/>
              <a:ea typeface="+mn-ea"/>
              <a:cs typeface="Times New Roman" pitchFamily="18" charset="0"/>
            </a:endParaRPr>
          </a:p>
          <a:p>
            <a:pPr eaLnBrk="1" hangingPunct="1">
              <a:lnSpc>
                <a:spcPct val="90000"/>
              </a:lnSpc>
              <a:defRPr/>
            </a:pPr>
            <a:r>
              <a:rPr lang="en-GB" sz="2800" dirty="0">
                <a:latin typeface="Georgia" panose="02040502050405020303" pitchFamily="18" charset="0"/>
                <a:ea typeface="+mn-ea"/>
                <a:cs typeface="Times New Roman" pitchFamily="18" charset="0"/>
              </a:rPr>
              <a:t>Emissions do not fall under Budapest Convention definition of computer data</a:t>
            </a:r>
          </a:p>
          <a:p>
            <a:pPr eaLnBrk="1" hangingPunct="1">
              <a:lnSpc>
                <a:spcPct val="90000"/>
              </a:lnSpc>
              <a:defRPr/>
            </a:pPr>
            <a:endParaRPr lang="en-GB" sz="2000" dirty="0">
              <a:latin typeface="Georgia" panose="02040502050405020303" pitchFamily="18" charset="0"/>
              <a:ea typeface="+mn-ea"/>
              <a:cs typeface="Times New Roman" pitchFamily="18" charset="0"/>
            </a:endParaRPr>
          </a:p>
          <a:p>
            <a:pPr eaLnBrk="1" hangingPunct="1">
              <a:lnSpc>
                <a:spcPct val="90000"/>
              </a:lnSpc>
              <a:defRPr/>
            </a:pPr>
            <a:r>
              <a:rPr lang="en-GB" sz="2800" dirty="0">
                <a:latin typeface="Georgia" panose="02040502050405020303" pitchFamily="18" charset="0"/>
                <a:ea typeface="+mn-ea"/>
                <a:cs typeface="Times New Roman" pitchFamily="18" charset="0"/>
              </a:rPr>
              <a:t>Data may be reconstructed from such emissions</a:t>
            </a:r>
          </a:p>
          <a:p>
            <a:pPr eaLnBrk="1" hangingPunct="1">
              <a:lnSpc>
                <a:spcPct val="90000"/>
              </a:lnSpc>
              <a:defRPr/>
            </a:pPr>
            <a:endParaRPr lang="en-GB" sz="2000" dirty="0">
              <a:latin typeface="Georgia" panose="02040502050405020303" pitchFamily="18" charset="0"/>
              <a:ea typeface="+mn-ea"/>
              <a:cs typeface="Times New Roman" pitchFamily="18" charset="0"/>
            </a:endParaRPr>
          </a:p>
          <a:p>
            <a:pPr eaLnBrk="1" hangingPunct="1">
              <a:lnSpc>
                <a:spcPct val="90000"/>
              </a:lnSpc>
              <a:defRPr/>
            </a:pPr>
            <a:r>
              <a:rPr lang="en-GB" sz="2800" dirty="0">
                <a:latin typeface="Georgia" panose="02040502050405020303" pitchFamily="18" charset="0"/>
                <a:ea typeface="+mn-ea"/>
                <a:cs typeface="Times New Roman" pitchFamily="18" charset="0"/>
              </a:rPr>
              <a:t>Thus interception of electromagnetic emissions is included within offence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69EB312-DCE9-407D-9CF7-0616F994E8BC}"/>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3 - Illegal Interception</a:t>
            </a:r>
          </a:p>
        </p:txBody>
      </p:sp>
      <p:sp>
        <p:nvSpPr>
          <p:cNvPr id="33795" name="Rectangle 3">
            <a:extLst>
              <a:ext uri="{FF2B5EF4-FFF2-40B4-BE49-F238E27FC236}">
                <a16:creationId xmlns:a16="http://schemas.microsoft.com/office/drawing/2014/main" id="{990F09DC-A723-45A0-9D05-DCB84388D51A}"/>
              </a:ext>
            </a:extLst>
          </p:cNvPr>
          <p:cNvSpPr>
            <a:spLocks noGrp="1"/>
          </p:cNvSpPr>
          <p:nvPr>
            <p:ph idx="1"/>
          </p:nvPr>
        </p:nvSpPr>
        <p:spPr>
          <a:xfrm>
            <a:off x="457200" y="1390650"/>
            <a:ext cx="8229600" cy="4879975"/>
          </a:xfrm>
        </p:spPr>
        <p:txBody>
          <a:bodyPr>
            <a:normAutofit fontScale="92500"/>
          </a:bodyPr>
          <a:lstStyle/>
          <a:p>
            <a:pPr marL="3175" indent="-3175" algn="just" eaLnBrk="1" hangingPunct="1">
              <a:lnSpc>
                <a:spcPct val="90000"/>
              </a:lnSpc>
              <a:buFont typeface="Arial" panose="020B0604020202020204" pitchFamily="34" charset="0"/>
              <a:buNone/>
            </a:pPr>
            <a:r>
              <a:rPr lang="en-GB" altLang="en-US" sz="2800" dirty="0">
                <a:latin typeface="Georgia" panose="02040502050405020303" pitchFamily="18" charset="0"/>
              </a:rPr>
              <a:t>Each Party shall adopt such legislative and other measures as may be necessary to establish as criminal offences under its domestic law when committed intentionally the interception without right, made by technical means, of non-public transmissions of computer data to, from or within a computer system, including electromagnetic emissions from a computer system carrying such computer data. </a:t>
            </a:r>
          </a:p>
          <a:p>
            <a:pPr marL="3175" indent="-3175" algn="just" eaLnBrk="1" hangingPunct="1">
              <a:lnSpc>
                <a:spcPct val="90000"/>
              </a:lnSpc>
              <a:buFont typeface="Arial" panose="020B0604020202020204" pitchFamily="34" charset="0"/>
              <a:buNone/>
            </a:pPr>
            <a:endParaRPr lang="en-GB" altLang="en-US" sz="2800" dirty="0">
              <a:latin typeface="Georgia" panose="02040502050405020303" pitchFamily="18" charset="0"/>
            </a:endParaRPr>
          </a:p>
          <a:p>
            <a:pPr marL="3175" indent="-3175" algn="just" eaLnBrk="1" hangingPunct="1">
              <a:lnSpc>
                <a:spcPct val="90000"/>
              </a:lnSpc>
              <a:buFont typeface="Arial" panose="020B0604020202020204" pitchFamily="34" charset="0"/>
              <a:buNone/>
            </a:pPr>
            <a:r>
              <a:rPr lang="en-GB" altLang="en-US" sz="2800" dirty="0">
                <a:latin typeface="Georgia" panose="02040502050405020303" pitchFamily="18" charset="0"/>
              </a:rPr>
              <a:t>A Party may require that the offence be committed with </a:t>
            </a:r>
            <a:r>
              <a:rPr lang="en-GB" altLang="en-US" b="1" dirty="0">
                <a:solidFill>
                  <a:srgbClr val="FF0000"/>
                </a:solidFill>
                <a:latin typeface="Georgia" panose="02040502050405020303" pitchFamily="18" charset="0"/>
              </a:rPr>
              <a:t>dishonest intent</a:t>
            </a:r>
            <a:r>
              <a:rPr lang="en-GB" altLang="en-US" sz="2800" dirty="0">
                <a:latin typeface="Georgia" panose="02040502050405020303" pitchFamily="18" charset="0"/>
              </a:rPr>
              <a:t>, or </a:t>
            </a:r>
            <a:r>
              <a:rPr lang="en-GB" altLang="en-US" b="1" dirty="0">
                <a:solidFill>
                  <a:srgbClr val="FF0000"/>
                </a:solidFill>
                <a:latin typeface="Georgia" panose="02040502050405020303" pitchFamily="18" charset="0"/>
              </a:rPr>
              <a:t>in relation to a computer system that is connected to another computer system</a:t>
            </a:r>
            <a:r>
              <a:rPr lang="en-GB" altLang="en-US" sz="2800" dirty="0">
                <a:latin typeface="Georgia" panose="02040502050405020303" pitchFamily="18" charset="0"/>
              </a:rPr>
              <a:t>.</a:t>
            </a:r>
          </a:p>
          <a:p>
            <a:pPr marL="3175" indent="-3175" algn="just" eaLnBrk="1" hangingPunct="1">
              <a:lnSpc>
                <a:spcPct val="90000"/>
              </a:lnSpc>
              <a:buFont typeface="Arial" panose="020B0604020202020204" pitchFamily="34" charset="0"/>
              <a:buNone/>
            </a:pPr>
            <a:endParaRPr lang="en-GB" alt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062CCB69-518F-4ACC-8652-A74D776DDDE4}"/>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Qualifying Elements</a:t>
            </a:r>
          </a:p>
        </p:txBody>
      </p:sp>
      <p:sp>
        <p:nvSpPr>
          <p:cNvPr id="78851" name="Rectangle 3">
            <a:extLst>
              <a:ext uri="{FF2B5EF4-FFF2-40B4-BE49-F238E27FC236}">
                <a16:creationId xmlns:a16="http://schemas.microsoft.com/office/drawing/2014/main" id="{BF451E46-2E58-4A33-B0D6-7D1559A8AA66}"/>
              </a:ext>
            </a:extLst>
          </p:cNvPr>
          <p:cNvSpPr>
            <a:spLocks noGrp="1"/>
          </p:cNvSpPr>
          <p:nvPr>
            <p:ph idx="1"/>
          </p:nvPr>
        </p:nvSpPr>
        <p:spPr>
          <a:xfrm>
            <a:off x="457200" y="1712913"/>
            <a:ext cx="8229600" cy="4152900"/>
          </a:xfrm>
        </p:spPr>
        <p:txBody>
          <a:bodyPr/>
          <a:lstStyle/>
          <a:p>
            <a:pPr algn="just" eaLnBrk="1" hangingPunct="1">
              <a:lnSpc>
                <a:spcPct val="90000"/>
              </a:lnSpc>
              <a:defRPr/>
            </a:pPr>
            <a:r>
              <a:rPr lang="en-GB" dirty="0">
                <a:latin typeface="Georgia" panose="02040502050405020303" pitchFamily="18" charset="0"/>
                <a:ea typeface="+mn-ea"/>
                <a:cs typeface="Times New Roman" pitchFamily="18" charset="0"/>
              </a:rPr>
              <a:t>Parties may limit the criminalization of intentional unauthorized interception with the following qualifying elements:</a:t>
            </a:r>
          </a:p>
          <a:p>
            <a:pPr lvl="1" algn="just" eaLnBrk="1" hangingPunct="1">
              <a:lnSpc>
                <a:spcPct val="90000"/>
              </a:lnSpc>
              <a:defRPr/>
            </a:pPr>
            <a:endParaRPr lang="en-GB" sz="3000" dirty="0">
              <a:latin typeface="Georgia" panose="02040502050405020303" pitchFamily="18" charset="0"/>
              <a:ea typeface="+mn-ea"/>
              <a:cs typeface="Times New Roman" pitchFamily="18" charset="0"/>
            </a:endParaRPr>
          </a:p>
          <a:p>
            <a:pPr lvl="1" algn="just" eaLnBrk="1" hangingPunct="1">
              <a:lnSpc>
                <a:spcPct val="90000"/>
              </a:lnSpc>
              <a:defRPr/>
            </a:pPr>
            <a:r>
              <a:rPr lang="en-GB" sz="3000" dirty="0">
                <a:latin typeface="Georgia" panose="02040502050405020303" pitchFamily="18" charset="0"/>
                <a:ea typeface="+mn-ea"/>
                <a:cs typeface="Times New Roman" pitchFamily="18" charset="0"/>
              </a:rPr>
              <a:t>Dishonest intent</a:t>
            </a:r>
          </a:p>
          <a:p>
            <a:pPr lvl="1" algn="just" eaLnBrk="1" hangingPunct="1">
              <a:lnSpc>
                <a:spcPct val="90000"/>
              </a:lnSpc>
              <a:defRPr/>
            </a:pPr>
            <a:endParaRPr lang="en-GB" sz="3000" dirty="0">
              <a:latin typeface="Georgia" panose="02040502050405020303" pitchFamily="18" charset="0"/>
              <a:ea typeface="+mn-ea"/>
              <a:cs typeface="Times New Roman" pitchFamily="18" charset="0"/>
            </a:endParaRPr>
          </a:p>
          <a:p>
            <a:pPr lvl="1" algn="just" eaLnBrk="1" hangingPunct="1">
              <a:lnSpc>
                <a:spcPct val="90000"/>
              </a:lnSpc>
              <a:defRPr/>
            </a:pPr>
            <a:r>
              <a:rPr lang="en-GB" sz="3000" dirty="0">
                <a:latin typeface="Georgia" panose="02040502050405020303" pitchFamily="18" charset="0"/>
                <a:ea typeface="+mn-ea"/>
                <a:cs typeface="Times New Roman" pitchFamily="18" charset="0"/>
              </a:rPr>
              <a:t>In relation to a computer system that is connected to another system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921A4FAA-59F3-4ED9-80F7-387203150362}"/>
              </a:ext>
            </a:extLst>
          </p:cNvPr>
          <p:cNvSpPr>
            <a:spLocks noGrp="1"/>
          </p:cNvSpPr>
          <p:nvPr>
            <p:ph idx="1"/>
          </p:nvPr>
        </p:nvSpPr>
        <p:spPr>
          <a:xfrm>
            <a:off x="457200" y="1408113"/>
            <a:ext cx="8229600" cy="4525962"/>
          </a:xfrm>
          <a:ln w="38100">
            <a:solidFill>
              <a:srgbClr val="FF0000"/>
            </a:solidFill>
            <a:miter lim="800000"/>
            <a:headEnd/>
            <a:tailEnd/>
          </a:ln>
        </p:spPr>
        <p:txBody>
          <a:bodyPr/>
          <a:lstStyle/>
          <a:p>
            <a:pPr algn="ctr" eaLnBrk="1" hangingPunct="1">
              <a:lnSpc>
                <a:spcPct val="80000"/>
              </a:lnSpc>
              <a:buFont typeface="Arial" panose="020B0604020202020204" pitchFamily="34" charset="0"/>
              <a:buNone/>
            </a:pPr>
            <a:endParaRPr lang="en-GB" altLang="en-US" b="1" i="1">
              <a:latin typeface="Georgia" panose="02040502050405020303" pitchFamily="18" charset="0"/>
            </a:endParaRPr>
          </a:p>
          <a:p>
            <a:pPr algn="ctr" eaLnBrk="1" hangingPunct="1">
              <a:lnSpc>
                <a:spcPct val="80000"/>
              </a:lnSpc>
              <a:buFont typeface="Arial" panose="020B0604020202020204" pitchFamily="34" charset="0"/>
              <a:buNone/>
            </a:pPr>
            <a:r>
              <a:rPr lang="en-GB" altLang="en-US" b="1" i="1">
                <a:latin typeface="Georgia" panose="02040502050405020303" pitchFamily="18" charset="0"/>
              </a:rPr>
              <a:t>Data Interference</a:t>
            </a:r>
          </a:p>
          <a:p>
            <a:pPr algn="ctr" eaLnBrk="1" hangingPunct="1">
              <a:lnSpc>
                <a:spcPct val="80000"/>
              </a:lnSpc>
              <a:buFont typeface="Arial" panose="020B0604020202020204" pitchFamily="34" charset="0"/>
              <a:buNone/>
            </a:pPr>
            <a:r>
              <a:rPr lang="en-GB" altLang="en-US" b="1" i="1">
                <a:latin typeface="Georgia" panose="02040502050405020303" pitchFamily="18" charset="0"/>
              </a:rPr>
              <a:t>(Article 4 – Budapest Convention)</a:t>
            </a:r>
            <a:endParaRPr lang="en-GB" altLang="en-US">
              <a:latin typeface="Georgia" panose="02040502050405020303" pitchFamily="18" charset="0"/>
            </a:endParaRPr>
          </a:p>
          <a:p>
            <a:pPr eaLnBrk="1" hangingPunct="1">
              <a:lnSpc>
                <a:spcPct val="80000"/>
              </a:lnSpc>
              <a:buFont typeface="Arial" panose="020B0604020202020204" pitchFamily="34" charset="0"/>
              <a:buNone/>
            </a:pPr>
            <a:endParaRPr lang="en-GB" altLang="en-US">
              <a:latin typeface="Georgia" panose="02040502050405020303" pitchFamily="18" charset="0"/>
            </a:endParaRPr>
          </a:p>
          <a:p>
            <a:pPr algn="ctr" eaLnBrk="1" hangingPunct="1">
              <a:lnSpc>
                <a:spcPct val="80000"/>
              </a:lnSpc>
            </a:pPr>
            <a:r>
              <a:rPr lang="en-GB" altLang="en-US" i="1">
                <a:latin typeface="Georgia" panose="02040502050405020303" pitchFamily="18" charset="0"/>
              </a:rPr>
              <a:t>Damaging, deletion, deterioration, alteration or suppression of computer</a:t>
            </a:r>
            <a:r>
              <a:rPr lang="en-GB" altLang="en-US" b="1" i="1">
                <a:latin typeface="Georgia" panose="02040502050405020303" pitchFamily="18" charset="0"/>
              </a:rPr>
              <a:t> </a:t>
            </a:r>
            <a:r>
              <a:rPr lang="en-GB" altLang="en-US" i="1">
                <a:latin typeface="Georgia" panose="02040502050405020303" pitchFamily="18" charset="0"/>
              </a:rPr>
              <a:t>data</a:t>
            </a:r>
          </a:p>
          <a:p>
            <a:pPr algn="ctr" eaLnBrk="1" hangingPunct="1">
              <a:lnSpc>
                <a:spcPct val="80000"/>
              </a:lnSpc>
            </a:pPr>
            <a:endParaRPr lang="en-GB" altLang="en-US" i="1">
              <a:latin typeface="Georgia" panose="02040502050405020303" pitchFamily="18" charset="0"/>
            </a:endParaRPr>
          </a:p>
          <a:p>
            <a:pPr algn="ctr" eaLnBrk="1" hangingPunct="1">
              <a:lnSpc>
                <a:spcPct val="80000"/>
              </a:lnSpc>
            </a:pPr>
            <a:r>
              <a:rPr lang="en-GB" altLang="en-US" i="1">
                <a:latin typeface="Georgia" panose="02040502050405020303" pitchFamily="18" charset="0"/>
              </a:rPr>
              <a:t>Intentionally, without right</a:t>
            </a:r>
          </a:p>
          <a:p>
            <a:pPr algn="ctr" eaLnBrk="1" hangingPunct="1">
              <a:lnSpc>
                <a:spcPct val="80000"/>
              </a:lnSpc>
              <a:buFont typeface="Arial" panose="020B0604020202020204" pitchFamily="34" charset="0"/>
              <a:buNone/>
            </a:pPr>
            <a:endParaRPr lang="en-GB" altLang="en-US">
              <a:latin typeface="Georgia" panose="02040502050405020303" pitchFamily="18" charset="0"/>
            </a:endParaRPr>
          </a:p>
          <a:p>
            <a:pPr algn="ctr" eaLnBrk="1" hangingPunct="1">
              <a:lnSpc>
                <a:spcPct val="80000"/>
              </a:lnSpc>
              <a:buFont typeface="Arial" panose="020B0604020202020204" pitchFamily="34" charset="0"/>
              <a:buNone/>
            </a:pPr>
            <a:endParaRPr lang="en-GB"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DACDFBE-D53C-4BCB-ACE6-CA8C83F89218}"/>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4 - Data Interference</a:t>
            </a:r>
          </a:p>
        </p:txBody>
      </p:sp>
      <p:sp>
        <p:nvSpPr>
          <p:cNvPr id="36867" name="Rectangle 3">
            <a:extLst>
              <a:ext uri="{FF2B5EF4-FFF2-40B4-BE49-F238E27FC236}">
                <a16:creationId xmlns:a16="http://schemas.microsoft.com/office/drawing/2014/main" id="{8C31161D-B790-4F95-BCE4-0D295F0BC95B}"/>
              </a:ext>
            </a:extLst>
          </p:cNvPr>
          <p:cNvSpPr>
            <a:spLocks noGrp="1"/>
          </p:cNvSpPr>
          <p:nvPr>
            <p:ph idx="1"/>
          </p:nvPr>
        </p:nvSpPr>
        <p:spPr>
          <a:xfrm>
            <a:off x="457200" y="1895475"/>
            <a:ext cx="8229600" cy="4525963"/>
          </a:xfrm>
        </p:spPr>
        <p:txBody>
          <a:bodyPr>
            <a:normAutofit/>
          </a:bodyPr>
          <a:lstStyle/>
          <a:p>
            <a:pPr algn="just">
              <a:buNone/>
            </a:pPr>
            <a:r>
              <a:rPr lang="en-GB" altLang="en-US" sz="2800" dirty="0">
                <a:latin typeface="Georgia" panose="02040502050405020303" pitchFamily="18" charset="0"/>
              </a:rPr>
              <a:t>Each Party shall adopt such legislative and other measures as may be necessary to establish as criminal offences under its domestic law when committed intentionally the damaging, deletion, deterioration, alteration or suppression of computer data without right.</a:t>
            </a:r>
          </a:p>
          <a:p>
            <a:pPr algn="just" eaLnBrk="1" hangingPunct="1">
              <a:lnSpc>
                <a:spcPct val="90000"/>
              </a:lnSpc>
              <a:buFont typeface="Arial" panose="020B0604020202020204" pitchFamily="34" charset="0"/>
              <a:buNone/>
            </a:pPr>
            <a:endParaRPr lang="en-GB" altLang="en-US" sz="2800" dirty="0">
              <a:latin typeface="Georgia" panose="02040502050405020303" pitchFamily="18" charset="0"/>
            </a:endParaRPr>
          </a:p>
          <a:p>
            <a:pPr algn="just" eaLnBrk="1" hangingPunct="1">
              <a:lnSpc>
                <a:spcPct val="90000"/>
              </a:lnSpc>
              <a:buFont typeface="Arial" panose="020B0604020202020204" pitchFamily="34" charset="0"/>
              <a:buNone/>
            </a:pPr>
            <a:r>
              <a:rPr lang="en-GB" altLang="en-US" sz="2800" dirty="0">
                <a:latin typeface="Georgia" panose="02040502050405020303" pitchFamily="18" charset="0"/>
              </a:rPr>
              <a:t>A Party may reserve the right to require that the conduct described in paragraph 1 result in serious harm.</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D6378B9-A096-4D67-96A6-3CDB7CDC106C}"/>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4 - Data Interference</a:t>
            </a:r>
          </a:p>
        </p:txBody>
      </p:sp>
      <p:sp>
        <p:nvSpPr>
          <p:cNvPr id="74755" name="Rectangle 3">
            <a:extLst>
              <a:ext uri="{FF2B5EF4-FFF2-40B4-BE49-F238E27FC236}">
                <a16:creationId xmlns:a16="http://schemas.microsoft.com/office/drawing/2014/main" id="{FBAEB1AC-A4FF-4C64-800C-4F33113A459F}"/>
              </a:ext>
            </a:extLst>
          </p:cNvPr>
          <p:cNvSpPr>
            <a:spLocks noGrp="1"/>
          </p:cNvSpPr>
          <p:nvPr>
            <p:ph idx="1"/>
          </p:nvPr>
        </p:nvSpPr>
        <p:spPr>
          <a:xfrm>
            <a:off x="457200" y="1323975"/>
            <a:ext cx="8229600" cy="5041900"/>
          </a:xfrm>
        </p:spPr>
        <p:txBody>
          <a:bodyPr/>
          <a:lstStyle/>
          <a:p>
            <a:pPr algn="just" eaLnBrk="1" hangingPunct="1">
              <a:lnSpc>
                <a:spcPct val="90000"/>
              </a:lnSpc>
              <a:buFont typeface="Arial" panose="020B0604020202020204" pitchFamily="34" charset="0"/>
              <a:buNone/>
              <a:defRPr/>
            </a:pPr>
            <a:r>
              <a:rPr lang="en-GB" altLang="x-none" sz="2800" dirty="0">
                <a:latin typeface="Georgia" panose="02040502050405020303" pitchFamily="18" charset="0"/>
                <a:cs typeface="ＭＳ Ｐゴシック" charset="0"/>
              </a:rPr>
              <a:t>Each Party shall adopt such legislative and other measures as may be necessary to establish as criminal offences under its domestic law when committed intentionally the </a:t>
            </a:r>
            <a:r>
              <a:rPr lang="en-GB" altLang="x-none" sz="4000" b="1" dirty="0">
                <a:solidFill>
                  <a:srgbClr val="FF0000"/>
                </a:solidFill>
                <a:latin typeface="Georgia" panose="02040502050405020303" pitchFamily="18" charset="0"/>
                <a:ea typeface="+mn-ea"/>
                <a:cs typeface="Times New Roman" pitchFamily="18" charset="0"/>
              </a:rPr>
              <a:t>damaging</a:t>
            </a:r>
            <a:r>
              <a:rPr lang="en-GB" altLang="x-none" sz="2800" dirty="0">
                <a:latin typeface="Georgia" panose="02040502050405020303" pitchFamily="18" charset="0"/>
                <a:cs typeface="ＭＳ Ｐゴシック" charset="0"/>
              </a:rPr>
              <a:t>, deletion, </a:t>
            </a:r>
            <a:r>
              <a:rPr lang="en-GB" altLang="x-none" sz="4000" b="1" dirty="0">
                <a:solidFill>
                  <a:srgbClr val="FF0000"/>
                </a:solidFill>
                <a:latin typeface="Georgia" panose="02040502050405020303" pitchFamily="18" charset="0"/>
                <a:ea typeface="+mn-ea"/>
                <a:cs typeface="Times New Roman" pitchFamily="18" charset="0"/>
              </a:rPr>
              <a:t>deterioration</a:t>
            </a:r>
            <a:r>
              <a:rPr lang="en-GB" altLang="x-none" sz="2800" dirty="0">
                <a:latin typeface="Georgia" panose="02040502050405020303" pitchFamily="18" charset="0"/>
                <a:cs typeface="ＭＳ Ｐゴシック" charset="0"/>
              </a:rPr>
              <a:t>, alteration or suppression of computer data without right.</a:t>
            </a:r>
          </a:p>
          <a:p>
            <a:pPr algn="just" eaLnBrk="1" hangingPunct="1">
              <a:lnSpc>
                <a:spcPct val="90000"/>
              </a:lnSpc>
              <a:buFont typeface="Arial" panose="020B0604020202020204" pitchFamily="34" charset="0"/>
              <a:buNone/>
              <a:defRPr/>
            </a:pPr>
            <a:endParaRPr lang="en-GB" altLang="x-none" sz="2800" dirty="0">
              <a:latin typeface="Georgia" panose="02040502050405020303" pitchFamily="18" charset="0"/>
              <a:cs typeface="ＭＳ Ｐゴシック" charset="0"/>
            </a:endParaRPr>
          </a:p>
          <a:p>
            <a:pPr algn="just" eaLnBrk="1" hangingPunct="1">
              <a:lnSpc>
                <a:spcPct val="90000"/>
              </a:lnSpc>
              <a:buFont typeface="Arial" panose="020B0604020202020204" pitchFamily="34" charset="0"/>
              <a:buNone/>
              <a:defRPr/>
            </a:pPr>
            <a:r>
              <a:rPr lang="en-GB" altLang="x-none" sz="2800" dirty="0">
                <a:latin typeface="Georgia" panose="02040502050405020303" pitchFamily="18" charset="0"/>
                <a:cs typeface="ＭＳ Ｐゴシック" charset="0"/>
              </a:rPr>
              <a:t>A Party may reserve the right to require that the conduct described in paragraph 1 result in serious harm.</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E0AE610-03BF-49E3-A802-2B6DD6DD88FB}"/>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Damaging, deterioration </a:t>
            </a:r>
          </a:p>
        </p:txBody>
      </p:sp>
      <p:sp>
        <p:nvSpPr>
          <p:cNvPr id="78851" name="Rectangle 3">
            <a:extLst>
              <a:ext uri="{FF2B5EF4-FFF2-40B4-BE49-F238E27FC236}">
                <a16:creationId xmlns:a16="http://schemas.microsoft.com/office/drawing/2014/main" id="{6A336A01-0646-4B4C-8992-A97481CF79F9}"/>
              </a:ext>
            </a:extLst>
          </p:cNvPr>
          <p:cNvSpPr>
            <a:spLocks noGrp="1"/>
          </p:cNvSpPr>
          <p:nvPr>
            <p:ph idx="1"/>
          </p:nvPr>
        </p:nvSpPr>
        <p:spPr>
          <a:xfrm>
            <a:off x="457200" y="2039938"/>
            <a:ext cx="8229600" cy="3443287"/>
          </a:xfrm>
        </p:spPr>
        <p:txBody>
          <a:bodyPr/>
          <a:lstStyle/>
          <a:p>
            <a:pPr algn="just" eaLnBrk="1" hangingPunct="1">
              <a:lnSpc>
                <a:spcPct val="90000"/>
              </a:lnSpc>
              <a:defRPr/>
            </a:pPr>
            <a:r>
              <a:rPr lang="en-GB" sz="3000" dirty="0">
                <a:latin typeface="Georgia" panose="02040502050405020303" pitchFamily="18" charset="0"/>
                <a:ea typeface="+mn-ea"/>
                <a:cs typeface="Times New Roman" pitchFamily="18" charset="0"/>
              </a:rPr>
              <a:t>Damaging and deterioration are overlapping acts</a:t>
            </a:r>
          </a:p>
          <a:p>
            <a:pPr algn="just" eaLnBrk="1" hangingPunct="1">
              <a:lnSpc>
                <a:spcPct val="90000"/>
              </a:lnSpc>
              <a:defRPr/>
            </a:pPr>
            <a:endParaRPr lang="en-GB" sz="3000" dirty="0">
              <a:latin typeface="Georgia" panose="02040502050405020303" pitchFamily="18" charset="0"/>
              <a:ea typeface="+mn-ea"/>
              <a:cs typeface="Times New Roman" pitchFamily="18" charset="0"/>
            </a:endParaRPr>
          </a:p>
          <a:p>
            <a:pPr algn="just" eaLnBrk="1" hangingPunct="1">
              <a:lnSpc>
                <a:spcPct val="90000"/>
              </a:lnSpc>
              <a:defRPr/>
            </a:pPr>
            <a:r>
              <a:rPr lang="en-GB" sz="3000" dirty="0">
                <a:latin typeface="Georgia" panose="02040502050405020303" pitchFamily="18" charset="0"/>
                <a:ea typeface="+mn-ea"/>
                <a:cs typeface="Times New Roman" pitchFamily="18" charset="0"/>
              </a:rPr>
              <a:t>Negative alteration of:</a:t>
            </a:r>
          </a:p>
          <a:p>
            <a:pPr lvl="1" algn="just" eaLnBrk="1" hangingPunct="1">
              <a:lnSpc>
                <a:spcPct val="90000"/>
              </a:lnSpc>
              <a:defRPr/>
            </a:pPr>
            <a:r>
              <a:rPr lang="en-GB" sz="2600" dirty="0">
                <a:latin typeface="Georgia" panose="02040502050405020303" pitchFamily="18" charset="0"/>
                <a:ea typeface="+mn-ea"/>
                <a:cs typeface="Times New Roman" pitchFamily="18" charset="0"/>
              </a:rPr>
              <a:t>Integrity; or </a:t>
            </a:r>
          </a:p>
          <a:p>
            <a:pPr lvl="1" algn="just" eaLnBrk="1" hangingPunct="1">
              <a:lnSpc>
                <a:spcPct val="90000"/>
              </a:lnSpc>
              <a:defRPr/>
            </a:pPr>
            <a:r>
              <a:rPr lang="en-GB" sz="2600" dirty="0">
                <a:latin typeface="Georgia" panose="02040502050405020303" pitchFamily="18" charset="0"/>
                <a:ea typeface="+mn-ea"/>
                <a:cs typeface="Times New Roman" pitchFamily="18" charset="0"/>
              </a:rPr>
              <a:t>information content </a:t>
            </a:r>
          </a:p>
          <a:p>
            <a:pPr marL="0" indent="0" algn="just" eaLnBrk="1" hangingPunct="1">
              <a:lnSpc>
                <a:spcPct val="90000"/>
              </a:lnSpc>
              <a:buFont typeface="Arial" panose="020B0604020202020204" pitchFamily="34" charset="0"/>
              <a:buNone/>
              <a:defRPr/>
            </a:pPr>
            <a:r>
              <a:rPr lang="en-GB" sz="3000" dirty="0">
                <a:latin typeface="Georgia" panose="02040502050405020303" pitchFamily="18" charset="0"/>
                <a:ea typeface="+mn-ea"/>
                <a:cs typeface="Times New Roman" pitchFamily="18" charset="0"/>
              </a:rPr>
              <a:t>	of data and programmes</a:t>
            </a:r>
          </a:p>
          <a:p>
            <a:pPr marL="0" indent="0" algn="just" eaLnBrk="1" hangingPunct="1">
              <a:lnSpc>
                <a:spcPct val="90000"/>
              </a:lnSpc>
              <a:buFont typeface="Arial" panose="020B0604020202020204" pitchFamily="34" charset="0"/>
              <a:buNone/>
              <a:defRPr/>
            </a:pPr>
            <a:endParaRPr lang="en-GB" sz="3000" dirty="0">
              <a:latin typeface="Georgia" panose="02040502050405020303" pitchFamily="18" charset="0"/>
              <a:ea typeface="+mn-ea"/>
              <a:cs typeface="Times New Roman" pitchFamily="18" charset="0"/>
            </a:endParaRPr>
          </a:p>
          <a:p>
            <a:pPr marL="0" indent="0" algn="just" eaLnBrk="1" hangingPunct="1">
              <a:lnSpc>
                <a:spcPct val="90000"/>
              </a:lnSpc>
              <a:buFont typeface="Arial" panose="020B0604020202020204" pitchFamily="34" charset="0"/>
              <a:buNone/>
              <a:defRPr/>
            </a:pPr>
            <a:endParaRPr lang="en-GB" sz="3000" dirty="0">
              <a:latin typeface="+mj-lt"/>
              <a:ea typeface="+mn-ea"/>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C5306BFD-9B92-45BF-A17E-DDF79E2B2FFF}"/>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4 - Data Interference</a:t>
            </a:r>
          </a:p>
        </p:txBody>
      </p:sp>
      <p:sp>
        <p:nvSpPr>
          <p:cNvPr id="78851" name="Rectangle 3">
            <a:extLst>
              <a:ext uri="{FF2B5EF4-FFF2-40B4-BE49-F238E27FC236}">
                <a16:creationId xmlns:a16="http://schemas.microsoft.com/office/drawing/2014/main" id="{2C1C1ED4-17A4-4FB0-94AD-CEBB4D1AF377}"/>
              </a:ext>
            </a:extLst>
          </p:cNvPr>
          <p:cNvSpPr>
            <a:spLocks noGrp="1"/>
          </p:cNvSpPr>
          <p:nvPr>
            <p:ph idx="1"/>
          </p:nvPr>
        </p:nvSpPr>
        <p:spPr>
          <a:xfrm>
            <a:off x="457200" y="1590675"/>
            <a:ext cx="8229600" cy="4746625"/>
          </a:xfrm>
        </p:spPr>
        <p:txBody>
          <a:bodyPr/>
          <a:lstStyle/>
          <a:p>
            <a:pPr algn="just" eaLnBrk="1" hangingPunct="1">
              <a:lnSpc>
                <a:spcPct val="90000"/>
              </a:lnSpc>
              <a:buFont typeface="Arial" panose="020B0604020202020204" pitchFamily="34" charset="0"/>
              <a:buNone/>
              <a:defRPr/>
            </a:pPr>
            <a:r>
              <a:rPr lang="en-GB" altLang="x-none" sz="2800" dirty="0">
                <a:latin typeface="Georgia" panose="02040502050405020303" pitchFamily="18" charset="0"/>
                <a:cs typeface="ＭＳ Ｐゴシック" charset="0"/>
              </a:rPr>
              <a:t>Each Party shall adopt such legislative and other measures as may be necessary to establish as criminal offences under its domestic law when committed intentionally the damaging, </a:t>
            </a:r>
            <a:r>
              <a:rPr lang="en-GB" altLang="x-none" sz="4000" b="1" dirty="0">
                <a:solidFill>
                  <a:srgbClr val="FF0000"/>
                </a:solidFill>
                <a:latin typeface="Georgia" panose="02040502050405020303" pitchFamily="18" charset="0"/>
                <a:ea typeface="+mn-ea"/>
                <a:cs typeface="Times New Roman" pitchFamily="18" charset="0"/>
              </a:rPr>
              <a:t>deletion</a:t>
            </a:r>
            <a:r>
              <a:rPr lang="en-GB" altLang="x-none" sz="2800" dirty="0">
                <a:latin typeface="Georgia" panose="02040502050405020303" pitchFamily="18" charset="0"/>
                <a:cs typeface="ＭＳ Ｐゴシック" charset="0"/>
              </a:rPr>
              <a:t>, deterioration, alteration or suppression of computer data without right.</a:t>
            </a:r>
          </a:p>
          <a:p>
            <a:pPr algn="just" eaLnBrk="1" hangingPunct="1">
              <a:lnSpc>
                <a:spcPct val="90000"/>
              </a:lnSpc>
              <a:buFont typeface="Arial" panose="020B0604020202020204" pitchFamily="34" charset="0"/>
              <a:buNone/>
              <a:defRPr/>
            </a:pPr>
            <a:endParaRPr lang="en-GB" altLang="x-none" sz="2800" dirty="0">
              <a:latin typeface="Georgia" panose="02040502050405020303" pitchFamily="18" charset="0"/>
              <a:cs typeface="ＭＳ Ｐゴシック" charset="0"/>
            </a:endParaRPr>
          </a:p>
          <a:p>
            <a:pPr algn="just" eaLnBrk="1" hangingPunct="1">
              <a:lnSpc>
                <a:spcPct val="90000"/>
              </a:lnSpc>
              <a:buFont typeface="Arial" panose="020B0604020202020204" pitchFamily="34" charset="0"/>
              <a:buNone/>
              <a:defRPr/>
            </a:pPr>
            <a:r>
              <a:rPr lang="en-GB" altLang="x-none" sz="2800" dirty="0">
                <a:latin typeface="Georgia" panose="02040502050405020303" pitchFamily="18" charset="0"/>
                <a:cs typeface="ＭＳ Ｐゴシック" charset="0"/>
              </a:rPr>
              <a:t>A Party may reserve the right to require that the conduct described in paragraph 1 result in serious harm.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F9DB04F-653B-48B9-BAFE-FC427ADDC62C}"/>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Deletion</a:t>
            </a:r>
          </a:p>
        </p:txBody>
      </p:sp>
      <p:sp>
        <p:nvSpPr>
          <p:cNvPr id="78851" name="Rectangle 3">
            <a:extLst>
              <a:ext uri="{FF2B5EF4-FFF2-40B4-BE49-F238E27FC236}">
                <a16:creationId xmlns:a16="http://schemas.microsoft.com/office/drawing/2014/main" id="{6A5A0E47-DF98-4F32-8019-38DD2D455F77}"/>
              </a:ext>
            </a:extLst>
          </p:cNvPr>
          <p:cNvSpPr>
            <a:spLocks noGrp="1"/>
          </p:cNvSpPr>
          <p:nvPr>
            <p:ph idx="1"/>
          </p:nvPr>
        </p:nvSpPr>
        <p:spPr>
          <a:xfrm>
            <a:off x="457200" y="1955800"/>
            <a:ext cx="8229600" cy="3443288"/>
          </a:xfrm>
        </p:spPr>
        <p:txBody>
          <a:bodyPr/>
          <a:lstStyle/>
          <a:p>
            <a:pPr algn="just" eaLnBrk="1" hangingPunct="1">
              <a:lnSpc>
                <a:spcPct val="90000"/>
              </a:lnSpc>
              <a:defRPr/>
            </a:pPr>
            <a:r>
              <a:rPr lang="en-GB" sz="3000" dirty="0">
                <a:latin typeface="Georgia" panose="02040502050405020303" pitchFamily="18" charset="0"/>
                <a:ea typeface="+mn-ea"/>
                <a:cs typeface="Times New Roman" pitchFamily="18" charset="0"/>
              </a:rPr>
              <a:t>Deletion of data is equivalent to destruction of a corporeal thing</a:t>
            </a:r>
          </a:p>
          <a:p>
            <a:pPr algn="just" eaLnBrk="1" hangingPunct="1">
              <a:lnSpc>
                <a:spcPct val="90000"/>
              </a:lnSpc>
              <a:defRPr/>
            </a:pPr>
            <a:endParaRPr lang="en-GB" sz="3000" dirty="0">
              <a:latin typeface="Georgia" panose="02040502050405020303" pitchFamily="18" charset="0"/>
              <a:ea typeface="+mn-ea"/>
              <a:cs typeface="Times New Roman" pitchFamily="18" charset="0"/>
            </a:endParaRPr>
          </a:p>
          <a:p>
            <a:pPr algn="just" eaLnBrk="1" hangingPunct="1">
              <a:lnSpc>
                <a:spcPct val="90000"/>
              </a:lnSpc>
              <a:defRPr/>
            </a:pPr>
            <a:r>
              <a:rPr lang="en-GB" sz="3000" dirty="0">
                <a:latin typeface="Georgia" panose="02040502050405020303" pitchFamily="18" charset="0"/>
                <a:ea typeface="+mn-ea"/>
                <a:cs typeface="Times New Roman" pitchFamily="18" charset="0"/>
              </a:rPr>
              <a:t>Destroys data</a:t>
            </a:r>
          </a:p>
          <a:p>
            <a:pPr algn="just" eaLnBrk="1" hangingPunct="1">
              <a:lnSpc>
                <a:spcPct val="90000"/>
              </a:lnSpc>
              <a:defRPr/>
            </a:pPr>
            <a:endParaRPr lang="en-GB" sz="3000" dirty="0">
              <a:latin typeface="Georgia" panose="02040502050405020303" pitchFamily="18" charset="0"/>
              <a:ea typeface="+mn-ea"/>
              <a:cs typeface="Times New Roman" pitchFamily="18" charset="0"/>
            </a:endParaRPr>
          </a:p>
          <a:p>
            <a:pPr algn="just" eaLnBrk="1" hangingPunct="1">
              <a:lnSpc>
                <a:spcPct val="90000"/>
              </a:lnSpc>
              <a:defRPr/>
            </a:pPr>
            <a:r>
              <a:rPr lang="en-GB" sz="3000" dirty="0">
                <a:latin typeface="Georgia" panose="02040502050405020303" pitchFamily="18" charset="0"/>
                <a:ea typeface="+mn-ea"/>
                <a:cs typeface="Times New Roman" pitchFamily="18" charset="0"/>
              </a:rPr>
              <a:t>Makes data unrecognisable </a:t>
            </a:r>
          </a:p>
          <a:p>
            <a:pPr algn="just" eaLnBrk="1" hangingPunct="1">
              <a:lnSpc>
                <a:spcPct val="90000"/>
              </a:lnSpc>
              <a:defRPr/>
            </a:pPr>
            <a:endParaRPr lang="en-GB" sz="3000" dirty="0">
              <a:latin typeface="Georgia" panose="02040502050405020303" pitchFamily="18" charset="0"/>
              <a:ea typeface="+mn-ea"/>
              <a:cs typeface="Times New Roman" pitchFamily="18" charset="0"/>
            </a:endParaRPr>
          </a:p>
          <a:p>
            <a:pPr algn="just" eaLnBrk="1" hangingPunct="1">
              <a:lnSpc>
                <a:spcPct val="90000"/>
              </a:lnSpc>
              <a:defRPr/>
            </a:pPr>
            <a:endParaRPr lang="en-GB" sz="3000" dirty="0">
              <a:latin typeface="+mj-lt"/>
              <a:ea typeface="+mn-ea"/>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7E074FB-7972-4C50-B99E-1360A6370F3A}"/>
              </a:ext>
            </a:extLst>
          </p:cNvPr>
          <p:cNvSpPr>
            <a:spLocks noGrp="1"/>
          </p:cNvSpPr>
          <p:nvPr>
            <p:ph type="ctrTitle"/>
          </p:nvPr>
        </p:nvSpPr>
        <p:spPr>
          <a:ln/>
        </p:spPr>
        <p:txBody>
          <a:bodyPr lIns="91440" tIns="45720" rIns="91440" bIns="45720" anchor="ctr">
            <a:noAutofit/>
          </a:bodyPr>
          <a:lstStyle/>
          <a:p>
            <a:pPr algn="ctr"/>
            <a:r>
              <a:rPr lang="en-GB" altLang="en-US" dirty="0">
                <a:latin typeface="Helvetica" panose="020B0604020202020204" pitchFamily="34" charset="0"/>
              </a:rPr>
              <a:t>Part One</a:t>
            </a:r>
            <a:br>
              <a:rPr lang="en-GB" altLang="en-US" dirty="0">
                <a:latin typeface="Helvetica" panose="020B0604020202020204" pitchFamily="34" charset="0"/>
              </a:rPr>
            </a:br>
            <a:br>
              <a:rPr lang="en-GB" altLang="en-US" dirty="0">
                <a:latin typeface="Helvetica" panose="020B0604020202020204" pitchFamily="34" charset="0"/>
              </a:rPr>
            </a:br>
            <a:r>
              <a:rPr lang="en-GB" altLang="en-US" dirty="0">
                <a:latin typeface="Helvetica" panose="020B0604020202020204" pitchFamily="34" charset="0"/>
              </a:rPr>
              <a:t>Budapest Convention on Cybercrime </a:t>
            </a:r>
          </a:p>
        </p:txBody>
      </p:sp>
      <p:sp>
        <p:nvSpPr>
          <p:cNvPr id="26" name="Subtitle 25">
            <a:extLst>
              <a:ext uri="{FF2B5EF4-FFF2-40B4-BE49-F238E27FC236}">
                <a16:creationId xmlns:a16="http://schemas.microsoft.com/office/drawing/2014/main" id="{779FE5F5-BC5F-43AA-AD8D-E30B6FF67EC3}"/>
              </a:ext>
            </a:extLst>
          </p:cNvPr>
          <p:cNvSpPr>
            <a:spLocks noGrp="1"/>
          </p:cNvSpPr>
          <p:nvPr>
            <p:ph type="subTitle" idx="1"/>
          </p:nvPr>
        </p:nvSpPr>
        <p:spPr/>
        <p:txBody>
          <a:bodyPr/>
          <a:lstStyle/>
          <a:p>
            <a:r>
              <a:rPr lang="en-GB" altLang="en-US" dirty="0">
                <a:latin typeface="Helvetica" panose="020B0604020202020204" pitchFamily="34" charset="0"/>
              </a:rPr>
              <a:t>Substantive Criminal Law</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FAA46A8-E60D-4F1E-ACCF-0920B5A905A6}"/>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4 - Data Interference</a:t>
            </a:r>
          </a:p>
        </p:txBody>
      </p:sp>
      <p:sp>
        <p:nvSpPr>
          <p:cNvPr id="82947" name="Rectangle 3">
            <a:extLst>
              <a:ext uri="{FF2B5EF4-FFF2-40B4-BE49-F238E27FC236}">
                <a16:creationId xmlns:a16="http://schemas.microsoft.com/office/drawing/2014/main" id="{3456F43C-3695-4027-B8BE-6206B8FC5D32}"/>
              </a:ext>
            </a:extLst>
          </p:cNvPr>
          <p:cNvSpPr>
            <a:spLocks noGrp="1"/>
          </p:cNvSpPr>
          <p:nvPr>
            <p:ph idx="1"/>
          </p:nvPr>
        </p:nvSpPr>
        <p:spPr>
          <a:xfrm>
            <a:off x="457200" y="1485900"/>
            <a:ext cx="8229600" cy="4781550"/>
          </a:xfrm>
        </p:spPr>
        <p:txBody>
          <a:bodyPr/>
          <a:lstStyle/>
          <a:p>
            <a:pPr algn="just" eaLnBrk="1" hangingPunct="1">
              <a:lnSpc>
                <a:spcPct val="90000"/>
              </a:lnSpc>
              <a:buFont typeface="Arial" panose="020B0604020202020204" pitchFamily="34" charset="0"/>
              <a:buNone/>
              <a:defRPr/>
            </a:pPr>
            <a:r>
              <a:rPr lang="en-GB" altLang="x-none" sz="2800" dirty="0">
                <a:latin typeface="Georgia" panose="02040502050405020303" pitchFamily="18" charset="0"/>
                <a:cs typeface="ＭＳ Ｐゴシック" charset="0"/>
              </a:rPr>
              <a:t>Each Party shall adopt such legislative and other measures as may be necessary to establish as criminal offences under its domestic law when committed intentionally the damaging, deletion, deterioration, </a:t>
            </a:r>
            <a:r>
              <a:rPr lang="en-GB" altLang="x-none" sz="4000" b="1" dirty="0">
                <a:solidFill>
                  <a:srgbClr val="FF0000"/>
                </a:solidFill>
                <a:latin typeface="Georgia" panose="02040502050405020303" pitchFamily="18" charset="0"/>
                <a:ea typeface="+mn-ea"/>
                <a:cs typeface="Times New Roman" pitchFamily="18" charset="0"/>
              </a:rPr>
              <a:t>alteration</a:t>
            </a:r>
            <a:r>
              <a:rPr lang="en-GB" altLang="x-none" sz="2800" dirty="0">
                <a:latin typeface="Georgia" panose="02040502050405020303" pitchFamily="18" charset="0"/>
                <a:cs typeface="ＭＳ Ｐゴシック" charset="0"/>
              </a:rPr>
              <a:t> or suppression of computer data without right.</a:t>
            </a:r>
          </a:p>
          <a:p>
            <a:pPr algn="just" eaLnBrk="1" hangingPunct="1">
              <a:lnSpc>
                <a:spcPct val="90000"/>
              </a:lnSpc>
              <a:buFont typeface="Arial" panose="020B0604020202020204" pitchFamily="34" charset="0"/>
              <a:buNone/>
              <a:defRPr/>
            </a:pPr>
            <a:endParaRPr lang="en-GB" altLang="x-none" sz="2800" dirty="0">
              <a:latin typeface="Georgia" panose="02040502050405020303" pitchFamily="18" charset="0"/>
              <a:cs typeface="ＭＳ Ｐゴシック" charset="0"/>
            </a:endParaRPr>
          </a:p>
          <a:p>
            <a:pPr algn="just" eaLnBrk="1" hangingPunct="1">
              <a:lnSpc>
                <a:spcPct val="90000"/>
              </a:lnSpc>
              <a:buFont typeface="Arial" panose="020B0604020202020204" pitchFamily="34" charset="0"/>
              <a:buNone/>
              <a:defRPr/>
            </a:pPr>
            <a:r>
              <a:rPr lang="en-GB" altLang="x-none" sz="2800" dirty="0">
                <a:latin typeface="Georgia" panose="02040502050405020303" pitchFamily="18" charset="0"/>
                <a:cs typeface="ＭＳ Ｐゴシック" charset="0"/>
              </a:rPr>
              <a:t>A Party may reserve the right to require that the conduct described in paragraph 1 result in serious harm.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3430612-4CC4-4740-AF8D-BAF29E3C0737}"/>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Alteration</a:t>
            </a:r>
          </a:p>
        </p:txBody>
      </p:sp>
      <p:sp>
        <p:nvSpPr>
          <p:cNvPr id="78851" name="Rectangle 3">
            <a:extLst>
              <a:ext uri="{FF2B5EF4-FFF2-40B4-BE49-F238E27FC236}">
                <a16:creationId xmlns:a16="http://schemas.microsoft.com/office/drawing/2014/main" id="{8DFB9AF5-2CBA-4E02-B61A-F308B51A6885}"/>
              </a:ext>
            </a:extLst>
          </p:cNvPr>
          <p:cNvSpPr>
            <a:spLocks noGrp="1"/>
          </p:cNvSpPr>
          <p:nvPr>
            <p:ph idx="1"/>
          </p:nvPr>
        </p:nvSpPr>
        <p:spPr>
          <a:xfrm>
            <a:off x="457200" y="2097088"/>
            <a:ext cx="8229600" cy="3443287"/>
          </a:xfrm>
        </p:spPr>
        <p:txBody>
          <a:bodyPr/>
          <a:lstStyle/>
          <a:p>
            <a:pPr algn="just" eaLnBrk="1" hangingPunct="1">
              <a:lnSpc>
                <a:spcPct val="90000"/>
              </a:lnSpc>
              <a:defRPr/>
            </a:pPr>
            <a:r>
              <a:rPr lang="en-GB" sz="3000" dirty="0">
                <a:latin typeface="Georgia" panose="02040502050405020303" pitchFamily="18" charset="0"/>
                <a:ea typeface="+mn-ea"/>
                <a:cs typeface="Times New Roman" pitchFamily="18" charset="0"/>
              </a:rPr>
              <a:t>Modification of existing data</a:t>
            </a:r>
          </a:p>
          <a:p>
            <a:pPr algn="just" eaLnBrk="1" hangingPunct="1">
              <a:lnSpc>
                <a:spcPct val="90000"/>
              </a:lnSpc>
              <a:defRPr/>
            </a:pPr>
            <a:endParaRPr lang="en-GB" sz="3000" dirty="0">
              <a:latin typeface="Georgia" panose="02040502050405020303" pitchFamily="18" charset="0"/>
              <a:ea typeface="+mn-ea"/>
              <a:cs typeface="Times New Roman" pitchFamily="18" charset="0"/>
            </a:endParaRPr>
          </a:p>
          <a:p>
            <a:pPr algn="just" eaLnBrk="1" hangingPunct="1">
              <a:lnSpc>
                <a:spcPct val="90000"/>
              </a:lnSpc>
              <a:defRPr/>
            </a:pPr>
            <a:r>
              <a:rPr lang="en-GB" sz="3000" dirty="0">
                <a:latin typeface="Georgia" panose="02040502050405020303" pitchFamily="18" charset="0"/>
                <a:ea typeface="+mn-ea"/>
                <a:cs typeface="Times New Roman" pitchFamily="18" charset="0"/>
              </a:rPr>
              <a:t>Includes the input of malicious codes such as viruses and Trojan horses and resulting modification of data</a:t>
            </a:r>
          </a:p>
          <a:p>
            <a:pPr algn="just" eaLnBrk="1" hangingPunct="1">
              <a:lnSpc>
                <a:spcPct val="90000"/>
              </a:lnSpc>
              <a:defRPr/>
            </a:pPr>
            <a:endParaRPr lang="en-GB" sz="3000" dirty="0">
              <a:latin typeface="Georgia" panose="02040502050405020303" pitchFamily="18" charset="0"/>
              <a:ea typeface="+mn-ea"/>
              <a:cs typeface="Times New Roman" pitchFamily="18" charset="0"/>
            </a:endParaRPr>
          </a:p>
          <a:p>
            <a:pPr algn="just" eaLnBrk="1" hangingPunct="1">
              <a:lnSpc>
                <a:spcPct val="90000"/>
              </a:lnSpc>
              <a:defRPr/>
            </a:pPr>
            <a:endParaRPr lang="en-GB" sz="3000" dirty="0">
              <a:latin typeface="+mj-lt"/>
              <a:ea typeface="+mn-ea"/>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1265DA5-FBD0-4277-8A31-A510F0AB869F}"/>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4 - Data Interference</a:t>
            </a:r>
          </a:p>
        </p:txBody>
      </p:sp>
      <p:sp>
        <p:nvSpPr>
          <p:cNvPr id="87043" name="Rectangle 3">
            <a:extLst>
              <a:ext uri="{FF2B5EF4-FFF2-40B4-BE49-F238E27FC236}">
                <a16:creationId xmlns:a16="http://schemas.microsoft.com/office/drawing/2014/main" id="{4D15BEEF-8530-4D07-A5DA-CC1BB7AFF609}"/>
              </a:ext>
            </a:extLst>
          </p:cNvPr>
          <p:cNvSpPr>
            <a:spLocks noGrp="1"/>
          </p:cNvSpPr>
          <p:nvPr>
            <p:ph idx="1"/>
          </p:nvPr>
        </p:nvSpPr>
        <p:spPr>
          <a:xfrm>
            <a:off x="628650" y="1524000"/>
            <a:ext cx="7886700" cy="4652963"/>
          </a:xfrm>
        </p:spPr>
        <p:txBody>
          <a:bodyPr>
            <a:normAutofit lnSpcReduction="10000"/>
          </a:bodyPr>
          <a:lstStyle/>
          <a:p>
            <a:pPr algn="just" eaLnBrk="1" hangingPunct="1">
              <a:lnSpc>
                <a:spcPct val="90000"/>
              </a:lnSpc>
              <a:buFont typeface="Arial" panose="020B0604020202020204" pitchFamily="34" charset="0"/>
              <a:buNone/>
              <a:defRPr/>
            </a:pPr>
            <a:r>
              <a:rPr lang="en-GB" altLang="x-none" sz="2800" dirty="0">
                <a:cs typeface="ＭＳ Ｐゴシック" charset="0"/>
              </a:rPr>
              <a:t>Each Party shall adopt such legislative and other measures as may be necessary to establish as criminal offences under its domestic law when committed intentionally the damaging, deletion, deterioration, alteration or </a:t>
            </a:r>
            <a:r>
              <a:rPr lang="en-GB" altLang="x-none" sz="4000" b="1" dirty="0">
                <a:solidFill>
                  <a:srgbClr val="FF0000"/>
                </a:solidFill>
                <a:latin typeface="+mj-lt"/>
                <a:ea typeface="+mn-ea"/>
                <a:cs typeface="Times New Roman" pitchFamily="18" charset="0"/>
              </a:rPr>
              <a:t>suppression</a:t>
            </a:r>
            <a:r>
              <a:rPr lang="en-GB" altLang="x-none" sz="2800" dirty="0">
                <a:solidFill>
                  <a:srgbClr val="FF0000"/>
                </a:solidFill>
                <a:cs typeface="ＭＳ Ｐゴシック" charset="0"/>
              </a:rPr>
              <a:t> </a:t>
            </a:r>
            <a:r>
              <a:rPr lang="en-GB" altLang="x-none" sz="2800" dirty="0">
                <a:cs typeface="ＭＳ Ｐゴシック" charset="0"/>
              </a:rPr>
              <a:t>of computer data without right.</a:t>
            </a:r>
          </a:p>
          <a:p>
            <a:pPr algn="just" eaLnBrk="1" hangingPunct="1">
              <a:lnSpc>
                <a:spcPct val="90000"/>
              </a:lnSpc>
              <a:buFont typeface="Arial" panose="020B0604020202020204" pitchFamily="34" charset="0"/>
              <a:buNone/>
              <a:defRPr/>
            </a:pPr>
            <a:endParaRPr lang="en-GB" altLang="x-none" sz="2800" dirty="0">
              <a:cs typeface="ＭＳ Ｐゴシック" charset="0"/>
            </a:endParaRPr>
          </a:p>
          <a:p>
            <a:pPr algn="just" eaLnBrk="1" hangingPunct="1">
              <a:lnSpc>
                <a:spcPct val="90000"/>
              </a:lnSpc>
              <a:buFont typeface="Arial" panose="020B0604020202020204" pitchFamily="34" charset="0"/>
              <a:buNone/>
              <a:defRPr/>
            </a:pPr>
            <a:r>
              <a:rPr lang="en-GB" altLang="x-none" sz="2800" dirty="0">
                <a:cs typeface="ＭＳ Ｐゴシック" charset="0"/>
              </a:rPr>
              <a:t>A Party may reserve the right to require that the conduct described in paragraph 1 result in serious harm.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75395BF-3D4C-40A4-AE6E-FE59DAF3B2EC}"/>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Suppression</a:t>
            </a:r>
          </a:p>
        </p:txBody>
      </p:sp>
      <p:sp>
        <p:nvSpPr>
          <p:cNvPr id="78851" name="Rectangle 3">
            <a:extLst>
              <a:ext uri="{FF2B5EF4-FFF2-40B4-BE49-F238E27FC236}">
                <a16:creationId xmlns:a16="http://schemas.microsoft.com/office/drawing/2014/main" id="{556CEFE2-008C-4117-819A-ED1480EF6090}"/>
              </a:ext>
            </a:extLst>
          </p:cNvPr>
          <p:cNvSpPr>
            <a:spLocks noGrp="1"/>
          </p:cNvSpPr>
          <p:nvPr>
            <p:ph idx="1"/>
          </p:nvPr>
        </p:nvSpPr>
        <p:spPr>
          <a:xfrm>
            <a:off x="457200" y="1984375"/>
            <a:ext cx="8229600" cy="3443288"/>
          </a:xfrm>
        </p:spPr>
        <p:txBody>
          <a:bodyPr/>
          <a:lstStyle/>
          <a:p>
            <a:pPr algn="just" eaLnBrk="1" hangingPunct="1">
              <a:lnSpc>
                <a:spcPct val="90000"/>
              </a:lnSpc>
              <a:defRPr/>
            </a:pPr>
            <a:r>
              <a:rPr lang="en-GB" sz="3000" dirty="0">
                <a:latin typeface="Georgia" panose="02040502050405020303" pitchFamily="18" charset="0"/>
                <a:ea typeface="+mn-ea"/>
                <a:cs typeface="Times New Roman" pitchFamily="18" charset="0"/>
              </a:rPr>
              <a:t>Any action that prevents or terminates availability of data to person who has access to the computer or storage medium in which it was stored</a:t>
            </a:r>
          </a:p>
          <a:p>
            <a:pPr algn="just" eaLnBrk="1" hangingPunct="1">
              <a:lnSpc>
                <a:spcPct val="90000"/>
              </a:lnSpc>
              <a:defRPr/>
            </a:pPr>
            <a:endParaRPr lang="en-GB" sz="3000" dirty="0">
              <a:latin typeface="Georgia" panose="02040502050405020303" pitchFamily="18" charset="0"/>
              <a:ea typeface="+mn-ea"/>
              <a:cs typeface="Times New Roman" pitchFamily="18" charset="0"/>
            </a:endParaRPr>
          </a:p>
          <a:p>
            <a:pPr algn="just" eaLnBrk="1" hangingPunct="1">
              <a:lnSpc>
                <a:spcPct val="90000"/>
              </a:lnSpc>
              <a:defRPr/>
            </a:pPr>
            <a:r>
              <a:rPr lang="en-GB" sz="3000" dirty="0">
                <a:latin typeface="Georgia" panose="02040502050405020303" pitchFamily="18" charset="0"/>
                <a:ea typeface="+mn-ea"/>
                <a:cs typeface="Times New Roman" pitchFamily="18" charset="0"/>
              </a:rPr>
              <a:t>Does not affect the content of data itself but its availability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69EB989-269C-4FA3-BFB3-426808B2F847}"/>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4 - Data Interference</a:t>
            </a:r>
          </a:p>
        </p:txBody>
      </p:sp>
      <p:sp>
        <p:nvSpPr>
          <p:cNvPr id="46083" name="Rectangle 3">
            <a:extLst>
              <a:ext uri="{FF2B5EF4-FFF2-40B4-BE49-F238E27FC236}">
                <a16:creationId xmlns:a16="http://schemas.microsoft.com/office/drawing/2014/main" id="{FC6C3BBE-31E8-4EAA-9474-5232D264702F}"/>
              </a:ext>
            </a:extLst>
          </p:cNvPr>
          <p:cNvSpPr>
            <a:spLocks noGrp="1"/>
          </p:cNvSpPr>
          <p:nvPr>
            <p:ph idx="1"/>
          </p:nvPr>
        </p:nvSpPr>
        <p:spPr>
          <a:xfrm>
            <a:off x="457200" y="1400175"/>
            <a:ext cx="8229600" cy="5021264"/>
          </a:xfrm>
        </p:spPr>
        <p:txBody>
          <a:bodyPr/>
          <a:lstStyle/>
          <a:p>
            <a:pPr algn="just" eaLnBrk="1" hangingPunct="1">
              <a:lnSpc>
                <a:spcPct val="90000"/>
              </a:lnSpc>
              <a:buFont typeface="Arial" panose="020B0604020202020204" pitchFamily="34" charset="0"/>
              <a:buNone/>
            </a:pPr>
            <a:r>
              <a:rPr lang="en-GB" altLang="en-US" sz="2800" dirty="0">
                <a:latin typeface="Georgia" panose="02040502050405020303" pitchFamily="18" charset="0"/>
              </a:rPr>
              <a:t>Each Party shall adopt such legislative and other measures as may be necessary to establish as criminal offences under its domestic law when committed intentionally the damaging, deletion, deterioration, alteration or suppression of computer data </a:t>
            </a:r>
            <a:r>
              <a:rPr lang="en-GB" altLang="en-US" sz="4000" b="1" dirty="0">
                <a:solidFill>
                  <a:srgbClr val="FF0000"/>
                </a:solidFill>
                <a:latin typeface="Georgia" panose="02040502050405020303" pitchFamily="18" charset="0"/>
              </a:rPr>
              <a:t>without right</a:t>
            </a:r>
            <a:r>
              <a:rPr lang="en-GB" altLang="en-US" sz="2800" dirty="0">
                <a:latin typeface="Georgia" panose="02040502050405020303" pitchFamily="18" charset="0"/>
              </a:rPr>
              <a:t>.</a:t>
            </a:r>
          </a:p>
          <a:p>
            <a:pPr algn="just" eaLnBrk="1" hangingPunct="1">
              <a:lnSpc>
                <a:spcPct val="90000"/>
              </a:lnSpc>
              <a:buFont typeface="Arial" panose="020B0604020202020204" pitchFamily="34" charset="0"/>
              <a:buNone/>
            </a:pPr>
            <a:endParaRPr lang="en-GB" altLang="en-US" sz="2800" dirty="0">
              <a:latin typeface="Georgia" panose="02040502050405020303" pitchFamily="18" charset="0"/>
            </a:endParaRPr>
          </a:p>
          <a:p>
            <a:pPr algn="just" eaLnBrk="1" hangingPunct="1">
              <a:lnSpc>
                <a:spcPct val="90000"/>
              </a:lnSpc>
              <a:buFont typeface="Arial" panose="020B0604020202020204" pitchFamily="34" charset="0"/>
              <a:buNone/>
            </a:pPr>
            <a:r>
              <a:rPr lang="en-GB" altLang="en-US" sz="2800" dirty="0">
                <a:latin typeface="Georgia" panose="02040502050405020303" pitchFamily="18" charset="0"/>
              </a:rPr>
              <a:t>A Party may reserve the right to require that the conduct described in paragraph 1 result in serious harm.</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C7864F66-8E4C-4CA9-947F-486500BCF9FB}"/>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Without right</a:t>
            </a:r>
          </a:p>
        </p:txBody>
      </p:sp>
      <p:sp>
        <p:nvSpPr>
          <p:cNvPr id="47107" name="Rectangle 3">
            <a:extLst>
              <a:ext uri="{FF2B5EF4-FFF2-40B4-BE49-F238E27FC236}">
                <a16:creationId xmlns:a16="http://schemas.microsoft.com/office/drawing/2014/main" id="{C6066449-A629-4EA4-BBBA-0AF930476DB6}"/>
              </a:ext>
            </a:extLst>
          </p:cNvPr>
          <p:cNvSpPr>
            <a:spLocks noGrp="1"/>
          </p:cNvSpPr>
          <p:nvPr>
            <p:ph idx="1"/>
          </p:nvPr>
        </p:nvSpPr>
        <p:spPr>
          <a:xfrm>
            <a:off x="457200" y="1457326"/>
            <a:ext cx="8229600" cy="4714874"/>
          </a:xfrm>
        </p:spPr>
        <p:txBody>
          <a:bodyPr>
            <a:normAutofit fontScale="92500" lnSpcReduction="10000"/>
          </a:bodyPr>
          <a:lstStyle/>
          <a:p>
            <a:pPr algn="just" eaLnBrk="1" hangingPunct="1">
              <a:lnSpc>
                <a:spcPct val="90000"/>
              </a:lnSpc>
            </a:pPr>
            <a:r>
              <a:rPr lang="en-GB" altLang="en-US" sz="2600" dirty="0">
                <a:latin typeface="Georgia" panose="02040502050405020303" pitchFamily="18" charset="0"/>
              </a:rPr>
              <a:t>Does not apply where interfering person has right to interfere with data</a:t>
            </a:r>
          </a:p>
          <a:p>
            <a:pPr algn="just" eaLnBrk="1" hangingPunct="1">
              <a:lnSpc>
                <a:spcPct val="90000"/>
              </a:lnSpc>
            </a:pPr>
            <a:endParaRPr lang="en-GB" altLang="en-US" sz="2600" dirty="0">
              <a:latin typeface="Georgia" panose="02040502050405020303" pitchFamily="18" charset="0"/>
            </a:endParaRPr>
          </a:p>
          <a:p>
            <a:pPr algn="just" eaLnBrk="1" hangingPunct="1">
              <a:lnSpc>
                <a:spcPct val="90000"/>
              </a:lnSpc>
            </a:pPr>
            <a:r>
              <a:rPr lang="en-GB" altLang="en-US" sz="2600" dirty="0">
                <a:latin typeface="Georgia" panose="02040502050405020303" pitchFamily="18" charset="0"/>
              </a:rPr>
              <a:t>Examples include:</a:t>
            </a:r>
          </a:p>
          <a:p>
            <a:pPr lvl="1" algn="just" eaLnBrk="1" hangingPunct="1">
              <a:lnSpc>
                <a:spcPct val="90000"/>
              </a:lnSpc>
            </a:pPr>
            <a:r>
              <a:rPr lang="en-GB" altLang="en-US" sz="2200" dirty="0">
                <a:latin typeface="Georgia" panose="02040502050405020303" pitchFamily="18" charset="0"/>
              </a:rPr>
              <a:t>Activities inherent in design of networks or common operating or commercial practices</a:t>
            </a:r>
          </a:p>
          <a:p>
            <a:pPr lvl="1" algn="just" eaLnBrk="1" hangingPunct="1">
              <a:lnSpc>
                <a:spcPct val="90000"/>
              </a:lnSpc>
            </a:pPr>
            <a:r>
              <a:rPr lang="en-GB" altLang="en-US" sz="2200" dirty="0">
                <a:latin typeface="Georgia" panose="02040502050405020303" pitchFamily="18" charset="0"/>
              </a:rPr>
              <a:t>Testing or protection of security system of computer authorised by owner or operator </a:t>
            </a:r>
          </a:p>
          <a:p>
            <a:pPr lvl="1" algn="just" eaLnBrk="1" hangingPunct="1">
              <a:lnSpc>
                <a:spcPct val="90000"/>
              </a:lnSpc>
            </a:pPr>
            <a:r>
              <a:rPr lang="en-GB" altLang="en-US" sz="2200" dirty="0">
                <a:latin typeface="Georgia" panose="02040502050405020303" pitchFamily="18" charset="0"/>
              </a:rPr>
              <a:t>Reconfiguration of computer’s operating system at time of installation of new software </a:t>
            </a:r>
          </a:p>
          <a:p>
            <a:pPr lvl="1" algn="just" eaLnBrk="1" hangingPunct="1">
              <a:lnSpc>
                <a:spcPct val="90000"/>
              </a:lnSpc>
            </a:pPr>
            <a:r>
              <a:rPr lang="en-GB" altLang="en-US" sz="2200" dirty="0">
                <a:latin typeface="Georgia" panose="02040502050405020303" pitchFamily="18" charset="0"/>
              </a:rPr>
              <a:t>Modification of traffic data for purpose of facilitating anonymous communications (e.g. anonymous remailer systems)</a:t>
            </a:r>
          </a:p>
          <a:p>
            <a:pPr lvl="1" algn="just" eaLnBrk="1" hangingPunct="1">
              <a:lnSpc>
                <a:spcPct val="90000"/>
              </a:lnSpc>
            </a:pPr>
            <a:r>
              <a:rPr lang="en-GB" altLang="en-US" sz="2200" dirty="0">
                <a:latin typeface="Georgia" panose="02040502050405020303" pitchFamily="18" charset="0"/>
              </a:rPr>
              <a:t>Modification of data for purpose of secure communications (e.g. encryption)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99AF8294-10B5-47EB-86A1-40120B710D4A}"/>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4 - Data Interference</a:t>
            </a:r>
          </a:p>
        </p:txBody>
      </p:sp>
      <p:sp>
        <p:nvSpPr>
          <p:cNvPr id="48131" name="Rectangle 3">
            <a:extLst>
              <a:ext uri="{FF2B5EF4-FFF2-40B4-BE49-F238E27FC236}">
                <a16:creationId xmlns:a16="http://schemas.microsoft.com/office/drawing/2014/main" id="{B60986A3-EA08-4622-B50D-A49977F83DA0}"/>
              </a:ext>
            </a:extLst>
          </p:cNvPr>
          <p:cNvSpPr>
            <a:spLocks noGrp="1"/>
          </p:cNvSpPr>
          <p:nvPr>
            <p:ph idx="1"/>
          </p:nvPr>
        </p:nvSpPr>
        <p:spPr>
          <a:xfrm>
            <a:off x="457200" y="1466850"/>
            <a:ext cx="8229600" cy="4940300"/>
          </a:xfrm>
        </p:spPr>
        <p:txBody>
          <a:bodyPr/>
          <a:lstStyle/>
          <a:p>
            <a:pPr algn="just" eaLnBrk="1" hangingPunct="1">
              <a:lnSpc>
                <a:spcPct val="90000"/>
              </a:lnSpc>
              <a:buFont typeface="Arial" panose="020B0604020202020204" pitchFamily="34" charset="0"/>
              <a:buNone/>
            </a:pPr>
            <a:r>
              <a:rPr lang="en-GB" altLang="en-US" sz="2800" dirty="0">
                <a:latin typeface="Georgia" panose="02040502050405020303" pitchFamily="18" charset="0"/>
              </a:rPr>
              <a:t>Each Party shall adopt such legislative and other measures as may be necessary to establish as criminal offences under its domestic law when committed intentionally the damaging, deletion, deterioration, alteration or suppression of computer data without right.</a:t>
            </a:r>
          </a:p>
          <a:p>
            <a:pPr algn="just" eaLnBrk="1" hangingPunct="1">
              <a:lnSpc>
                <a:spcPct val="90000"/>
              </a:lnSpc>
              <a:buFont typeface="Arial" panose="020B0604020202020204" pitchFamily="34" charset="0"/>
              <a:buNone/>
            </a:pPr>
            <a:endParaRPr lang="en-GB" altLang="en-US" sz="2800" dirty="0">
              <a:latin typeface="Georgia" panose="02040502050405020303" pitchFamily="18" charset="0"/>
            </a:endParaRPr>
          </a:p>
          <a:p>
            <a:pPr algn="just" eaLnBrk="1" hangingPunct="1">
              <a:lnSpc>
                <a:spcPct val="90000"/>
              </a:lnSpc>
              <a:buFont typeface="Arial" panose="020B0604020202020204" pitchFamily="34" charset="0"/>
              <a:buNone/>
            </a:pPr>
            <a:r>
              <a:rPr lang="en-GB" altLang="en-US" sz="2800" dirty="0">
                <a:latin typeface="Georgia" panose="02040502050405020303" pitchFamily="18" charset="0"/>
              </a:rPr>
              <a:t>A Party may reserve the right to require that the conduct described in paragraph 1 result in </a:t>
            </a:r>
            <a:r>
              <a:rPr lang="en-GB" altLang="en-US" sz="4000" b="1" dirty="0">
                <a:solidFill>
                  <a:srgbClr val="FF0000"/>
                </a:solidFill>
                <a:latin typeface="Georgia" panose="02040502050405020303" pitchFamily="18" charset="0"/>
              </a:rPr>
              <a:t>serious harm</a:t>
            </a:r>
            <a:r>
              <a:rPr lang="en-GB" altLang="en-US" sz="2800" b="1" dirty="0">
                <a:solidFill>
                  <a:srgbClr val="FF0000"/>
                </a:solidFill>
                <a:latin typeface="Georgia" panose="02040502050405020303" pitchFamily="18" charset="0"/>
              </a:rPr>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D39672A-5516-4242-983B-80F6E6B9953A}"/>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Serious harm</a:t>
            </a:r>
          </a:p>
        </p:txBody>
      </p:sp>
      <p:sp>
        <p:nvSpPr>
          <p:cNvPr id="78851" name="Rectangle 3">
            <a:extLst>
              <a:ext uri="{FF2B5EF4-FFF2-40B4-BE49-F238E27FC236}">
                <a16:creationId xmlns:a16="http://schemas.microsoft.com/office/drawing/2014/main" id="{AD656EB4-DA29-4DA7-8DA3-9AF3581A0334}"/>
              </a:ext>
            </a:extLst>
          </p:cNvPr>
          <p:cNvSpPr>
            <a:spLocks noGrp="1"/>
          </p:cNvSpPr>
          <p:nvPr>
            <p:ph idx="1"/>
          </p:nvPr>
        </p:nvSpPr>
        <p:spPr>
          <a:xfrm>
            <a:off x="457200" y="1900238"/>
            <a:ext cx="8229600" cy="3443287"/>
          </a:xfrm>
        </p:spPr>
        <p:txBody>
          <a:bodyPr>
            <a:normAutofit fontScale="92500" lnSpcReduction="10000"/>
          </a:bodyPr>
          <a:lstStyle/>
          <a:p>
            <a:pPr algn="just" eaLnBrk="1" hangingPunct="1">
              <a:lnSpc>
                <a:spcPct val="90000"/>
              </a:lnSpc>
              <a:defRPr/>
            </a:pPr>
            <a:r>
              <a:rPr lang="en-GB" sz="3000" dirty="0">
                <a:latin typeface="Georgia" panose="02040502050405020303" pitchFamily="18" charset="0"/>
                <a:ea typeface="+mn-ea"/>
                <a:cs typeface="Times New Roman" pitchFamily="18" charset="0"/>
              </a:rPr>
              <a:t>Parties may limit the scope of this offence by requiring that the conduct result in serious harm</a:t>
            </a:r>
          </a:p>
          <a:p>
            <a:pPr algn="just" eaLnBrk="1" hangingPunct="1">
              <a:lnSpc>
                <a:spcPct val="90000"/>
              </a:lnSpc>
              <a:defRPr/>
            </a:pPr>
            <a:endParaRPr lang="en-GB" sz="3000" dirty="0">
              <a:latin typeface="Georgia" panose="02040502050405020303" pitchFamily="18" charset="0"/>
              <a:ea typeface="+mn-ea"/>
              <a:cs typeface="Times New Roman" pitchFamily="18" charset="0"/>
            </a:endParaRPr>
          </a:p>
          <a:p>
            <a:pPr algn="just" eaLnBrk="1" hangingPunct="1">
              <a:lnSpc>
                <a:spcPct val="90000"/>
              </a:lnSpc>
              <a:defRPr/>
            </a:pPr>
            <a:r>
              <a:rPr lang="en-GB" sz="3000" dirty="0">
                <a:latin typeface="Georgia" panose="02040502050405020303" pitchFamily="18" charset="0"/>
                <a:ea typeface="+mn-ea"/>
                <a:cs typeface="Times New Roman" pitchFamily="18" charset="0"/>
              </a:rPr>
              <a:t>Definition of serious harm to be provided for in domestic legislation </a:t>
            </a:r>
          </a:p>
          <a:p>
            <a:pPr algn="just" eaLnBrk="1" hangingPunct="1">
              <a:lnSpc>
                <a:spcPct val="90000"/>
              </a:lnSpc>
              <a:defRPr/>
            </a:pPr>
            <a:endParaRPr lang="en-GB" sz="3000" dirty="0">
              <a:latin typeface="Georgia" panose="02040502050405020303" pitchFamily="18" charset="0"/>
              <a:ea typeface="+mn-ea"/>
              <a:cs typeface="Times New Roman" pitchFamily="18" charset="0"/>
            </a:endParaRPr>
          </a:p>
          <a:p>
            <a:pPr algn="just" eaLnBrk="1" hangingPunct="1">
              <a:lnSpc>
                <a:spcPct val="90000"/>
              </a:lnSpc>
              <a:defRPr/>
            </a:pPr>
            <a:r>
              <a:rPr lang="en-GB" sz="3000" dirty="0">
                <a:latin typeface="Georgia" panose="02040502050405020303" pitchFamily="18" charset="0"/>
                <a:ea typeface="+mn-ea"/>
                <a:cs typeface="Times New Roman" pitchFamily="18" charset="0"/>
              </a:rPr>
              <a:t>May be qualified on the basis of quantum of monetary harm arising out of conduct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8A40212-5777-4E91-B2DB-4FDD83F56444}"/>
              </a:ext>
            </a:extLst>
          </p:cNvPr>
          <p:cNvSpPr>
            <a:spLocks noGrp="1"/>
          </p:cNvSpPr>
          <p:nvPr>
            <p:ph idx="1"/>
          </p:nvPr>
        </p:nvSpPr>
        <p:spPr>
          <a:xfrm>
            <a:off x="457200" y="1123949"/>
            <a:ext cx="8229600" cy="5124451"/>
          </a:xfrm>
          <a:ln w="38100">
            <a:solidFill>
              <a:srgbClr val="FF0000"/>
            </a:solidFill>
            <a:miter lim="800000"/>
            <a:headEnd/>
            <a:tailEnd/>
          </a:ln>
        </p:spPr>
        <p:txBody>
          <a:bodyPr/>
          <a:lstStyle/>
          <a:p>
            <a:pPr algn="ctr" eaLnBrk="1" hangingPunct="1">
              <a:lnSpc>
                <a:spcPct val="80000"/>
              </a:lnSpc>
              <a:buFont typeface="Arial" panose="020B0604020202020204" pitchFamily="34" charset="0"/>
              <a:buNone/>
            </a:pPr>
            <a:endParaRPr lang="en-GB" altLang="en-US" b="1" i="1" dirty="0">
              <a:latin typeface="Georgia" panose="02040502050405020303" pitchFamily="18" charset="0"/>
            </a:endParaRPr>
          </a:p>
          <a:p>
            <a:pPr algn="ctr" eaLnBrk="1" hangingPunct="1">
              <a:lnSpc>
                <a:spcPct val="80000"/>
              </a:lnSpc>
              <a:buFont typeface="Arial" panose="020B0604020202020204" pitchFamily="34" charset="0"/>
              <a:buNone/>
            </a:pPr>
            <a:r>
              <a:rPr lang="en-GB" altLang="en-US" b="1" i="1" dirty="0">
                <a:latin typeface="Georgia" panose="02040502050405020303" pitchFamily="18" charset="0"/>
              </a:rPr>
              <a:t>System Interference</a:t>
            </a:r>
          </a:p>
          <a:p>
            <a:pPr algn="ctr" eaLnBrk="1" hangingPunct="1">
              <a:lnSpc>
                <a:spcPct val="80000"/>
              </a:lnSpc>
              <a:buFont typeface="Arial" panose="020B0604020202020204" pitchFamily="34" charset="0"/>
              <a:buNone/>
            </a:pPr>
            <a:r>
              <a:rPr lang="en-GB" altLang="en-US" b="1" i="1" dirty="0">
                <a:latin typeface="Georgia" panose="02040502050405020303" pitchFamily="18" charset="0"/>
              </a:rPr>
              <a:t>(Article 5 – Budapest Convention)</a:t>
            </a:r>
          </a:p>
          <a:p>
            <a:pPr algn="ctr" eaLnBrk="1" hangingPunct="1">
              <a:lnSpc>
                <a:spcPct val="80000"/>
              </a:lnSpc>
              <a:buFont typeface="Arial" panose="020B0604020202020204" pitchFamily="34" charset="0"/>
              <a:buNone/>
            </a:pPr>
            <a:endParaRPr lang="en-GB" altLang="en-US" i="1" dirty="0">
              <a:latin typeface="Georgia" panose="02040502050405020303" pitchFamily="18" charset="0"/>
            </a:endParaRPr>
          </a:p>
          <a:p>
            <a:pPr algn="ctr" eaLnBrk="1" hangingPunct="1">
              <a:lnSpc>
                <a:spcPct val="80000"/>
              </a:lnSpc>
            </a:pPr>
            <a:r>
              <a:rPr lang="en-GB" altLang="en-US" i="1" dirty="0">
                <a:latin typeface="Georgia" panose="02040502050405020303" pitchFamily="18" charset="0"/>
              </a:rPr>
              <a:t>The serious hindering of the functioning of a computer system</a:t>
            </a:r>
          </a:p>
          <a:p>
            <a:pPr algn="ctr" eaLnBrk="1" hangingPunct="1">
              <a:lnSpc>
                <a:spcPct val="80000"/>
              </a:lnSpc>
              <a:buFont typeface="Arial" panose="020B0604020202020204" pitchFamily="34" charset="0"/>
              <a:buNone/>
            </a:pPr>
            <a:endParaRPr lang="en-GB" altLang="en-US" i="1" dirty="0">
              <a:latin typeface="Georgia" panose="02040502050405020303" pitchFamily="18" charset="0"/>
            </a:endParaRPr>
          </a:p>
          <a:p>
            <a:pPr algn="ctr" eaLnBrk="1" hangingPunct="1">
              <a:lnSpc>
                <a:spcPct val="80000"/>
              </a:lnSpc>
            </a:pPr>
            <a:r>
              <a:rPr lang="en-GB" altLang="en-US" i="1" dirty="0">
                <a:latin typeface="Georgia" panose="02040502050405020303" pitchFamily="18" charset="0"/>
              </a:rPr>
              <a:t>By inputting, transmitting, damaging, deleting, deteriorating, altering or suppressing computer data</a:t>
            </a:r>
          </a:p>
          <a:p>
            <a:pPr algn="ctr" eaLnBrk="1" hangingPunct="1">
              <a:lnSpc>
                <a:spcPct val="80000"/>
              </a:lnSpc>
            </a:pPr>
            <a:endParaRPr lang="en-GB" altLang="en-US" i="1" dirty="0">
              <a:latin typeface="Georgia" panose="02040502050405020303" pitchFamily="18" charset="0"/>
            </a:endParaRPr>
          </a:p>
          <a:p>
            <a:pPr algn="ctr" eaLnBrk="1" hangingPunct="1">
              <a:lnSpc>
                <a:spcPct val="80000"/>
              </a:lnSpc>
            </a:pPr>
            <a:r>
              <a:rPr lang="en-GB" altLang="en-US" i="1" dirty="0">
                <a:latin typeface="Georgia" panose="02040502050405020303" pitchFamily="18" charset="0"/>
              </a:rPr>
              <a:t>Intentionally, without right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2798324-00DA-452A-8D73-8353AD2A36D5}"/>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5 - System Interference</a:t>
            </a:r>
          </a:p>
        </p:txBody>
      </p:sp>
      <p:sp>
        <p:nvSpPr>
          <p:cNvPr id="51203" name="Rectangle 3">
            <a:extLst>
              <a:ext uri="{FF2B5EF4-FFF2-40B4-BE49-F238E27FC236}">
                <a16:creationId xmlns:a16="http://schemas.microsoft.com/office/drawing/2014/main" id="{C33F88EE-2589-4FB8-B2A6-EA7171038B9B}"/>
              </a:ext>
            </a:extLst>
          </p:cNvPr>
          <p:cNvSpPr>
            <a:spLocks noGrp="1"/>
          </p:cNvSpPr>
          <p:nvPr>
            <p:ph idx="1"/>
          </p:nvPr>
        </p:nvSpPr>
        <p:spPr>
          <a:xfrm>
            <a:off x="628650" y="1685925"/>
            <a:ext cx="7886700" cy="4491038"/>
          </a:xfrm>
        </p:spPr>
        <p:txBody>
          <a:bodyPr/>
          <a:lstStyle/>
          <a:p>
            <a:pPr marL="0" indent="0" algn="just" eaLnBrk="1" hangingPunct="1">
              <a:buFont typeface="Arial" panose="020B0604020202020204" pitchFamily="34" charset="0"/>
              <a:buNone/>
            </a:pPr>
            <a:r>
              <a:rPr lang="en-GB" altLang="en-US" sz="2800" dirty="0"/>
              <a:t>Each Party shall adopt such legislative and other measures as may be necessary to establish as criminal offences under its domestic law when committed intentionally the serious hindering without right of the functioning of a computer system by inputting, transmitting, damaging, deleting, deteriorating, altering or suppressing computer data.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12">
            <a:extLst>
              <a:ext uri="{FF2B5EF4-FFF2-40B4-BE49-F238E27FC236}">
                <a16:creationId xmlns:a16="http://schemas.microsoft.com/office/drawing/2014/main" id="{7FBD6542-1AB8-4314-91B1-0122DF115174}"/>
              </a:ext>
            </a:extLst>
          </p:cNvPr>
          <p:cNvSpPr txBox="1"/>
          <p:nvPr/>
        </p:nvSpPr>
        <p:spPr>
          <a:xfrm>
            <a:off x="179388" y="1471613"/>
            <a:ext cx="2786062" cy="3170099"/>
          </a:xfrm>
          <a:prstGeom prst="rect">
            <a:avLst/>
          </a:prstGeom>
          <a:solidFill>
            <a:schemeClr val="accent6">
              <a:lumMod val="20000"/>
              <a:lumOff val="80000"/>
            </a:schemeClr>
          </a:solidFill>
          <a:ln>
            <a:solidFill>
              <a:schemeClr val="bg1">
                <a:lumMod val="50000"/>
              </a:schemeClr>
            </a:solidFill>
          </a:ln>
        </p:spPr>
        <p:txBody>
          <a:bodyPr>
            <a:spAutoFit/>
          </a:bodyPr>
          <a:lstStyle/>
          <a:p>
            <a:pPr algn="just" eaLnBrk="1" fontAlgn="auto" hangingPunct="1">
              <a:spcBef>
                <a:spcPts val="0"/>
              </a:spcBef>
              <a:spcAft>
                <a:spcPts val="0"/>
              </a:spcAft>
              <a:defRPr/>
            </a:pPr>
            <a:r>
              <a:rPr lang="en-GB" sz="2000" b="1" dirty="0">
                <a:ea typeface="ＭＳ Ｐゴシック" panose="020B0600070205080204" pitchFamily="34" charset="-128"/>
              </a:rPr>
              <a:t>Criminalising conduct</a:t>
            </a:r>
          </a:p>
          <a:p>
            <a:pPr marL="342900" indent="-342900" eaLnBrk="1" fontAlgn="auto" hangingPunct="1">
              <a:spcBef>
                <a:spcPts val="0"/>
              </a:spcBef>
              <a:spcAft>
                <a:spcPts val="0"/>
              </a:spcAft>
              <a:buFont typeface="Wingdings" pitchFamily="2" charset="2"/>
              <a:buChar char="§"/>
              <a:defRPr/>
            </a:pPr>
            <a:r>
              <a:rPr lang="en-GB" sz="2000" dirty="0">
                <a:ea typeface="ＭＳ Ｐゴシック" panose="020B0600070205080204" pitchFamily="34" charset="-128"/>
              </a:rPr>
              <a:t>Illegal access</a:t>
            </a:r>
          </a:p>
          <a:p>
            <a:pPr marL="342900" indent="-342900" eaLnBrk="1" fontAlgn="auto" hangingPunct="1">
              <a:spcBef>
                <a:spcPts val="0"/>
              </a:spcBef>
              <a:spcAft>
                <a:spcPts val="0"/>
              </a:spcAft>
              <a:buFont typeface="Wingdings" pitchFamily="2" charset="2"/>
              <a:buChar char="§"/>
              <a:defRPr/>
            </a:pPr>
            <a:r>
              <a:rPr lang="en-GB" sz="2000" dirty="0">
                <a:ea typeface="ＭＳ Ｐゴシック" panose="020B0600070205080204" pitchFamily="34" charset="-128"/>
              </a:rPr>
              <a:t>Illegal interception</a:t>
            </a:r>
          </a:p>
          <a:p>
            <a:pPr marL="342900" indent="-342900" eaLnBrk="1" fontAlgn="auto" hangingPunct="1">
              <a:spcBef>
                <a:spcPts val="0"/>
              </a:spcBef>
              <a:spcAft>
                <a:spcPts val="0"/>
              </a:spcAft>
              <a:buFont typeface="Wingdings" pitchFamily="2" charset="2"/>
              <a:buChar char="§"/>
              <a:defRPr/>
            </a:pPr>
            <a:r>
              <a:rPr lang="en-GB" sz="2000" dirty="0">
                <a:ea typeface="ＭＳ Ｐゴシック" panose="020B0600070205080204" pitchFamily="34" charset="-128"/>
              </a:rPr>
              <a:t>Data interference</a:t>
            </a:r>
          </a:p>
          <a:p>
            <a:pPr marL="342900" indent="-342900" eaLnBrk="1" fontAlgn="auto" hangingPunct="1">
              <a:spcBef>
                <a:spcPts val="0"/>
              </a:spcBef>
              <a:spcAft>
                <a:spcPts val="0"/>
              </a:spcAft>
              <a:buFont typeface="Wingdings" pitchFamily="2" charset="2"/>
              <a:buChar char="§"/>
              <a:defRPr/>
            </a:pPr>
            <a:r>
              <a:rPr lang="en-GB" sz="2000" dirty="0">
                <a:ea typeface="ＭＳ Ｐゴシック" panose="020B0600070205080204" pitchFamily="34" charset="-128"/>
              </a:rPr>
              <a:t>System interference</a:t>
            </a:r>
          </a:p>
          <a:p>
            <a:pPr marL="342900" indent="-342900" eaLnBrk="1" fontAlgn="auto" hangingPunct="1">
              <a:spcBef>
                <a:spcPts val="0"/>
              </a:spcBef>
              <a:spcAft>
                <a:spcPts val="0"/>
              </a:spcAft>
              <a:buFont typeface="Wingdings" pitchFamily="2" charset="2"/>
              <a:buChar char="§"/>
              <a:defRPr/>
            </a:pPr>
            <a:r>
              <a:rPr lang="en-GB" sz="2000" dirty="0">
                <a:ea typeface="ＭＳ Ｐゴシック" panose="020B0600070205080204" pitchFamily="34" charset="-128"/>
              </a:rPr>
              <a:t>Misuse of devices</a:t>
            </a:r>
          </a:p>
          <a:p>
            <a:pPr marL="342900" indent="-342900" eaLnBrk="1" fontAlgn="auto" hangingPunct="1">
              <a:spcBef>
                <a:spcPts val="0"/>
              </a:spcBef>
              <a:spcAft>
                <a:spcPts val="0"/>
              </a:spcAft>
              <a:buFont typeface="Wingdings" pitchFamily="2" charset="2"/>
              <a:buChar char="§"/>
              <a:defRPr/>
            </a:pPr>
            <a:r>
              <a:rPr lang="en-GB" sz="2000" dirty="0">
                <a:ea typeface="ＭＳ Ｐゴシック" panose="020B0600070205080204" pitchFamily="34" charset="-128"/>
              </a:rPr>
              <a:t>Fraud and forgery</a:t>
            </a:r>
          </a:p>
          <a:p>
            <a:pPr marL="342900" indent="-342900" eaLnBrk="1" fontAlgn="auto" hangingPunct="1">
              <a:spcBef>
                <a:spcPts val="0"/>
              </a:spcBef>
              <a:spcAft>
                <a:spcPts val="0"/>
              </a:spcAft>
              <a:buFont typeface="Wingdings" pitchFamily="2" charset="2"/>
              <a:buChar char="§"/>
              <a:defRPr/>
            </a:pPr>
            <a:r>
              <a:rPr lang="en-GB" sz="2000" dirty="0">
                <a:ea typeface="ＭＳ Ｐゴシック" panose="020B0600070205080204" pitchFamily="34" charset="-128"/>
              </a:rPr>
              <a:t>Child pornography</a:t>
            </a:r>
          </a:p>
          <a:p>
            <a:pPr marL="342900" indent="-342900" eaLnBrk="1" fontAlgn="auto" hangingPunct="1">
              <a:spcBef>
                <a:spcPts val="0"/>
              </a:spcBef>
              <a:spcAft>
                <a:spcPts val="0"/>
              </a:spcAft>
              <a:buFont typeface="Wingdings" pitchFamily="2" charset="2"/>
              <a:buChar char="§"/>
              <a:defRPr/>
            </a:pPr>
            <a:r>
              <a:rPr lang="en-GB" sz="2000" dirty="0">
                <a:ea typeface="ＭＳ Ｐゴシック" panose="020B0600070205080204" pitchFamily="34" charset="-128"/>
              </a:rPr>
              <a:t>IPR-offence</a:t>
            </a:r>
            <a:r>
              <a:rPr lang="de-DE" sz="2000" dirty="0">
                <a:ea typeface="ＭＳ Ｐゴシック" panose="020B0600070205080204" pitchFamily="34" charset="-128"/>
              </a:rPr>
              <a:t>s</a:t>
            </a:r>
          </a:p>
        </p:txBody>
      </p:sp>
      <p:sp>
        <p:nvSpPr>
          <p:cNvPr id="5" name="Textfeld 3">
            <a:extLst>
              <a:ext uri="{FF2B5EF4-FFF2-40B4-BE49-F238E27FC236}">
                <a16:creationId xmlns:a16="http://schemas.microsoft.com/office/drawing/2014/main" id="{134E73B4-806B-43E4-B565-0F6E35125F30}"/>
              </a:ext>
            </a:extLst>
          </p:cNvPr>
          <p:cNvSpPr txBox="1"/>
          <p:nvPr/>
        </p:nvSpPr>
        <p:spPr>
          <a:xfrm>
            <a:off x="3465513" y="1460500"/>
            <a:ext cx="2428875" cy="2862322"/>
          </a:xfrm>
          <a:prstGeom prst="rect">
            <a:avLst/>
          </a:prstGeom>
          <a:noFill/>
          <a:ln>
            <a:solidFill>
              <a:schemeClr val="bg1">
                <a:lumMod val="50000"/>
              </a:schemeClr>
            </a:solidFill>
          </a:ln>
        </p:spPr>
        <p:txBody>
          <a:bodyPr>
            <a:spAutoFit/>
          </a:bodyPr>
          <a:lstStyle/>
          <a:p>
            <a:pPr eaLnBrk="1" fontAlgn="auto" hangingPunct="1">
              <a:spcBef>
                <a:spcPts val="0"/>
              </a:spcBef>
              <a:spcAft>
                <a:spcPts val="0"/>
              </a:spcAft>
              <a:defRPr/>
            </a:pPr>
            <a:r>
              <a:rPr lang="en-GB" sz="2000" b="1" dirty="0">
                <a:ea typeface="ＭＳ Ｐゴシック" panose="020B0600070205080204" pitchFamily="34" charset="-128"/>
              </a:rPr>
              <a:t>Procedural tools</a:t>
            </a:r>
          </a:p>
          <a:p>
            <a:pPr marL="361950" indent="-361950" eaLnBrk="1" fontAlgn="auto" hangingPunct="1">
              <a:spcBef>
                <a:spcPts val="0"/>
              </a:spcBef>
              <a:spcAft>
                <a:spcPts val="0"/>
              </a:spcAft>
              <a:buFont typeface="Wingdings" pitchFamily="2" charset="2"/>
              <a:buChar char="§"/>
              <a:defRPr/>
            </a:pPr>
            <a:r>
              <a:rPr lang="en-GB" sz="2000" dirty="0">
                <a:ea typeface="ＭＳ Ｐゴシック" panose="020B0600070205080204" pitchFamily="34" charset="-128"/>
              </a:rPr>
              <a:t>Expedited preservation</a:t>
            </a:r>
          </a:p>
          <a:p>
            <a:pPr marL="361950" indent="-361950" eaLnBrk="1" fontAlgn="auto" hangingPunct="1">
              <a:spcBef>
                <a:spcPts val="0"/>
              </a:spcBef>
              <a:spcAft>
                <a:spcPts val="0"/>
              </a:spcAft>
              <a:buFont typeface="Wingdings" pitchFamily="2" charset="2"/>
              <a:buChar char="§"/>
              <a:defRPr/>
            </a:pPr>
            <a:r>
              <a:rPr lang="en-GB" sz="2000" dirty="0">
                <a:ea typeface="ＭＳ Ｐゴシック" panose="020B0600070205080204" pitchFamily="34" charset="-128"/>
              </a:rPr>
              <a:t>Production orders</a:t>
            </a:r>
          </a:p>
          <a:p>
            <a:pPr marL="361950" indent="-361950" eaLnBrk="1" fontAlgn="auto" hangingPunct="1">
              <a:spcBef>
                <a:spcPts val="0"/>
              </a:spcBef>
              <a:spcAft>
                <a:spcPts val="0"/>
              </a:spcAft>
              <a:buFont typeface="Wingdings" pitchFamily="2" charset="2"/>
              <a:buChar char="§"/>
              <a:defRPr/>
            </a:pPr>
            <a:r>
              <a:rPr lang="en-GB" sz="2000" dirty="0">
                <a:ea typeface="ＭＳ Ｐゴシック" panose="020B0600070205080204" pitchFamily="34" charset="-128"/>
              </a:rPr>
              <a:t>Search and seizure</a:t>
            </a:r>
          </a:p>
          <a:p>
            <a:pPr marL="361950" indent="-361950" eaLnBrk="1" fontAlgn="auto" hangingPunct="1">
              <a:spcBef>
                <a:spcPts val="0"/>
              </a:spcBef>
              <a:spcAft>
                <a:spcPts val="0"/>
              </a:spcAft>
              <a:buFont typeface="Wingdings" pitchFamily="2" charset="2"/>
              <a:buChar char="§"/>
              <a:defRPr/>
            </a:pPr>
            <a:r>
              <a:rPr lang="en-GB" sz="2000" dirty="0">
                <a:ea typeface="ＭＳ Ｐゴシック" panose="020B0600070205080204" pitchFamily="34" charset="-128"/>
              </a:rPr>
              <a:t>Interception of computer data</a:t>
            </a:r>
          </a:p>
        </p:txBody>
      </p:sp>
      <p:sp>
        <p:nvSpPr>
          <p:cNvPr id="6" name="Textfeld 4">
            <a:extLst>
              <a:ext uri="{FF2B5EF4-FFF2-40B4-BE49-F238E27FC236}">
                <a16:creationId xmlns:a16="http://schemas.microsoft.com/office/drawing/2014/main" id="{F474430E-E951-45E1-BC36-3A2F800216E4}"/>
              </a:ext>
            </a:extLst>
          </p:cNvPr>
          <p:cNvSpPr txBox="1"/>
          <p:nvPr/>
        </p:nvSpPr>
        <p:spPr>
          <a:xfrm>
            <a:off x="6394450" y="1423988"/>
            <a:ext cx="2571750" cy="4708981"/>
          </a:xfrm>
          <a:prstGeom prst="rect">
            <a:avLst/>
          </a:prstGeom>
          <a:noFill/>
          <a:ln>
            <a:solidFill>
              <a:schemeClr val="bg1">
                <a:lumMod val="50000"/>
              </a:schemeClr>
            </a:solidFill>
          </a:ln>
        </p:spPr>
        <p:txBody>
          <a:bodyPr>
            <a:spAutoFit/>
          </a:bodyPr>
          <a:lstStyle/>
          <a:p>
            <a:pPr eaLnBrk="1" fontAlgn="auto" hangingPunct="1">
              <a:spcBef>
                <a:spcPts val="0"/>
              </a:spcBef>
              <a:spcAft>
                <a:spcPts val="0"/>
              </a:spcAft>
              <a:defRPr/>
            </a:pPr>
            <a:r>
              <a:rPr lang="en-GB" sz="2000" b="1" dirty="0">
                <a:ea typeface="ＭＳ Ｐゴシック" panose="020B0600070205080204" pitchFamily="34" charset="-128"/>
              </a:rPr>
              <a:t>International cooperation</a:t>
            </a:r>
          </a:p>
          <a:p>
            <a:pPr marL="361950" indent="-361950" eaLnBrk="1" fontAlgn="auto" hangingPunct="1">
              <a:spcBef>
                <a:spcPts val="0"/>
              </a:spcBef>
              <a:spcAft>
                <a:spcPts val="0"/>
              </a:spcAft>
              <a:buFont typeface="Wingdings" pitchFamily="2" charset="2"/>
              <a:buChar char="§"/>
              <a:defRPr/>
            </a:pPr>
            <a:r>
              <a:rPr lang="en-GB" sz="2000" dirty="0">
                <a:ea typeface="ＭＳ Ｐゴシック" panose="020B0600070205080204" pitchFamily="34" charset="-128"/>
              </a:rPr>
              <a:t>Extradition</a:t>
            </a:r>
          </a:p>
          <a:p>
            <a:pPr marL="361950" indent="-361950" eaLnBrk="1" fontAlgn="auto" hangingPunct="1">
              <a:spcBef>
                <a:spcPts val="0"/>
              </a:spcBef>
              <a:spcAft>
                <a:spcPts val="0"/>
              </a:spcAft>
              <a:buFont typeface="Wingdings" pitchFamily="2" charset="2"/>
              <a:buChar char="§"/>
              <a:defRPr/>
            </a:pPr>
            <a:r>
              <a:rPr lang="en-GB" sz="2000" dirty="0">
                <a:ea typeface="ＭＳ Ｐゴシック" panose="020B0600070205080204" pitchFamily="34" charset="-128"/>
              </a:rPr>
              <a:t>MLA</a:t>
            </a:r>
          </a:p>
          <a:p>
            <a:pPr marL="361950" indent="-361950" eaLnBrk="1" fontAlgn="auto" hangingPunct="1">
              <a:spcBef>
                <a:spcPts val="0"/>
              </a:spcBef>
              <a:spcAft>
                <a:spcPts val="0"/>
              </a:spcAft>
              <a:buFont typeface="Wingdings" pitchFamily="2" charset="2"/>
              <a:buChar char="§"/>
              <a:defRPr/>
            </a:pPr>
            <a:r>
              <a:rPr lang="en-GB" sz="2000" dirty="0">
                <a:ea typeface="ＭＳ Ｐゴシック" panose="020B0600070205080204" pitchFamily="34" charset="-128"/>
              </a:rPr>
              <a:t>Spontaneous information</a:t>
            </a:r>
          </a:p>
          <a:p>
            <a:pPr marL="361950" indent="-361950" eaLnBrk="1" fontAlgn="auto" hangingPunct="1">
              <a:spcBef>
                <a:spcPts val="0"/>
              </a:spcBef>
              <a:spcAft>
                <a:spcPts val="0"/>
              </a:spcAft>
              <a:buFont typeface="Wingdings" pitchFamily="2" charset="2"/>
              <a:buChar char="§"/>
              <a:defRPr/>
            </a:pPr>
            <a:r>
              <a:rPr lang="en-GB" sz="2000" dirty="0">
                <a:ea typeface="ＭＳ Ｐゴシック" panose="020B0600070205080204" pitchFamily="34" charset="-128"/>
              </a:rPr>
              <a:t>Expedited preservation</a:t>
            </a:r>
          </a:p>
          <a:p>
            <a:pPr marL="361950" indent="-361950" eaLnBrk="1" fontAlgn="auto" hangingPunct="1">
              <a:spcBef>
                <a:spcPts val="0"/>
              </a:spcBef>
              <a:spcAft>
                <a:spcPts val="0"/>
              </a:spcAft>
              <a:buFont typeface="Wingdings" pitchFamily="2" charset="2"/>
              <a:buChar char="§"/>
              <a:defRPr/>
            </a:pPr>
            <a:r>
              <a:rPr lang="en-GB" sz="2000" dirty="0">
                <a:ea typeface="ＭＳ Ｐゴシック" panose="020B0600070205080204" pitchFamily="34" charset="-128"/>
              </a:rPr>
              <a:t>MLA for accessing computer data</a:t>
            </a:r>
          </a:p>
          <a:p>
            <a:pPr marL="361950" indent="-361950" eaLnBrk="1" fontAlgn="auto" hangingPunct="1">
              <a:spcBef>
                <a:spcPts val="0"/>
              </a:spcBef>
              <a:spcAft>
                <a:spcPts val="0"/>
              </a:spcAft>
              <a:buFont typeface="Wingdings" pitchFamily="2" charset="2"/>
              <a:buChar char="§"/>
              <a:defRPr/>
            </a:pPr>
            <a:r>
              <a:rPr lang="en-GB" sz="2000" dirty="0">
                <a:ea typeface="ＭＳ Ｐゴシック" panose="020B0600070205080204" pitchFamily="34" charset="-128"/>
              </a:rPr>
              <a:t>MLA for interception</a:t>
            </a:r>
          </a:p>
          <a:p>
            <a:pPr marL="361950" indent="-361950" eaLnBrk="1" fontAlgn="auto" hangingPunct="1">
              <a:spcBef>
                <a:spcPts val="0"/>
              </a:spcBef>
              <a:spcAft>
                <a:spcPts val="0"/>
              </a:spcAft>
              <a:buFont typeface="Wingdings" pitchFamily="2" charset="2"/>
              <a:buChar char="§"/>
              <a:defRPr/>
            </a:pPr>
            <a:r>
              <a:rPr lang="en-GB" sz="2000" dirty="0">
                <a:ea typeface="ＭＳ Ｐゴシック" panose="020B0600070205080204" pitchFamily="34" charset="-128"/>
              </a:rPr>
              <a:t>24/7 points of contact</a:t>
            </a:r>
          </a:p>
        </p:txBody>
      </p:sp>
      <p:sp>
        <p:nvSpPr>
          <p:cNvPr id="7" name="Textfeld 16">
            <a:extLst>
              <a:ext uri="{FF2B5EF4-FFF2-40B4-BE49-F238E27FC236}">
                <a16:creationId xmlns:a16="http://schemas.microsoft.com/office/drawing/2014/main" id="{3F5E31C2-6E5C-44E3-B0A2-4653F1FAF8DB}"/>
              </a:ext>
            </a:extLst>
          </p:cNvPr>
          <p:cNvSpPr txBox="1">
            <a:spLocks noChangeArrowheads="1"/>
          </p:cNvSpPr>
          <p:nvPr/>
        </p:nvSpPr>
        <p:spPr bwMode="auto">
          <a:xfrm>
            <a:off x="2894013" y="1400175"/>
            <a:ext cx="6429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de-DE" sz="4800" b="1">
                <a:latin typeface="+mn-lt"/>
                <a:ea typeface="ＭＳ Ｐゴシック" panose="020B0600070205080204" pitchFamily="34" charset="-128"/>
              </a:rPr>
              <a:t>+</a:t>
            </a:r>
          </a:p>
        </p:txBody>
      </p:sp>
      <p:sp>
        <p:nvSpPr>
          <p:cNvPr id="8" name="Textfeld 17">
            <a:extLst>
              <a:ext uri="{FF2B5EF4-FFF2-40B4-BE49-F238E27FC236}">
                <a16:creationId xmlns:a16="http://schemas.microsoft.com/office/drawing/2014/main" id="{A4834503-2D58-4946-9C98-0B0709B49B3E}"/>
              </a:ext>
            </a:extLst>
          </p:cNvPr>
          <p:cNvSpPr txBox="1">
            <a:spLocks noChangeArrowheads="1"/>
          </p:cNvSpPr>
          <p:nvPr/>
        </p:nvSpPr>
        <p:spPr bwMode="auto">
          <a:xfrm>
            <a:off x="5822950" y="1400175"/>
            <a:ext cx="6429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de-DE" sz="4800" b="1">
                <a:latin typeface="+mn-lt"/>
                <a:ea typeface="ＭＳ Ｐゴシック" panose="020B0600070205080204" pitchFamily="34" charset="-128"/>
              </a:rPr>
              <a:t>+</a:t>
            </a:r>
          </a:p>
        </p:txBody>
      </p:sp>
      <p:sp>
        <p:nvSpPr>
          <p:cNvPr id="9" name="Textfeld 18">
            <a:extLst>
              <a:ext uri="{FF2B5EF4-FFF2-40B4-BE49-F238E27FC236}">
                <a16:creationId xmlns:a16="http://schemas.microsoft.com/office/drawing/2014/main" id="{D4E9D94A-EB51-4B48-9B6F-2EFA23184B7D}"/>
              </a:ext>
            </a:extLst>
          </p:cNvPr>
          <p:cNvSpPr txBox="1"/>
          <p:nvPr/>
        </p:nvSpPr>
        <p:spPr>
          <a:xfrm>
            <a:off x="3536950" y="5673725"/>
            <a:ext cx="2786062" cy="369888"/>
          </a:xfrm>
          <a:prstGeom prst="rect">
            <a:avLst/>
          </a:prstGeom>
          <a:noFill/>
        </p:spPr>
        <p:txBody>
          <a:bodyPr wrap="square">
            <a:spAutoFit/>
          </a:bodyPr>
          <a:lstStyle/>
          <a:p>
            <a:pPr eaLnBrk="1" fontAlgn="auto" hangingPunct="1">
              <a:spcBef>
                <a:spcPts val="0"/>
              </a:spcBef>
              <a:spcAft>
                <a:spcPts val="0"/>
              </a:spcAft>
              <a:defRPr/>
            </a:pPr>
            <a:r>
              <a:rPr lang="en-GB" b="1" dirty="0">
                <a:solidFill>
                  <a:schemeClr val="tx1">
                    <a:lumMod val="65000"/>
                    <a:lumOff val="35000"/>
                  </a:schemeClr>
                </a:solidFill>
                <a:ea typeface="ＭＳ Ｐゴシック" panose="020B0600070205080204" pitchFamily="34" charset="-128"/>
              </a:rPr>
              <a:t>Harmonisation </a:t>
            </a:r>
          </a:p>
        </p:txBody>
      </p:sp>
      <p:cxnSp>
        <p:nvCxnSpPr>
          <p:cNvPr id="10" name="Form 20">
            <a:extLst>
              <a:ext uri="{FF2B5EF4-FFF2-40B4-BE49-F238E27FC236}">
                <a16:creationId xmlns:a16="http://schemas.microsoft.com/office/drawing/2014/main" id="{591DE251-735E-4776-9842-721D34076D18}"/>
              </a:ext>
            </a:extLst>
          </p:cNvPr>
          <p:cNvCxnSpPr>
            <a:stCxn id="4" idx="2"/>
          </p:cNvCxnSpPr>
          <p:nvPr/>
        </p:nvCxnSpPr>
        <p:spPr>
          <a:xfrm rot="16200000" flipH="1">
            <a:off x="3282487" y="2931643"/>
            <a:ext cx="1401895" cy="4822031"/>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27">
            <a:extLst>
              <a:ext uri="{FF2B5EF4-FFF2-40B4-BE49-F238E27FC236}">
                <a16:creationId xmlns:a16="http://schemas.microsoft.com/office/drawing/2014/main" id="{B897E3C1-6B44-4AC4-B600-45C80E56EC70}"/>
              </a:ext>
            </a:extLst>
          </p:cNvPr>
          <p:cNvCxnSpPr>
            <a:stCxn id="5" idx="2"/>
          </p:cNvCxnSpPr>
          <p:nvPr/>
        </p:nvCxnSpPr>
        <p:spPr>
          <a:xfrm>
            <a:off x="4679951" y="4322822"/>
            <a:ext cx="0" cy="1720791"/>
          </a:xfrm>
          <a:prstGeom prst="line">
            <a:avLst/>
          </a:prstGeom>
        </p:spPr>
        <p:style>
          <a:lnRef idx="1">
            <a:schemeClr val="accent1"/>
          </a:lnRef>
          <a:fillRef idx="0">
            <a:schemeClr val="accent1"/>
          </a:fillRef>
          <a:effectRef idx="0">
            <a:schemeClr val="accent1"/>
          </a:effectRef>
          <a:fontRef idx="minor">
            <a:schemeClr val="tx1"/>
          </a:fontRef>
        </p:style>
      </p:cxnSp>
      <p:sp>
        <p:nvSpPr>
          <p:cNvPr id="6154" name="Rectangle 2">
            <a:extLst>
              <a:ext uri="{FF2B5EF4-FFF2-40B4-BE49-F238E27FC236}">
                <a16:creationId xmlns:a16="http://schemas.microsoft.com/office/drawing/2014/main" id="{143C0DEA-445F-4D6E-A3AB-760D75AF1247}"/>
              </a:ext>
            </a:extLst>
          </p:cNvPr>
          <p:cNvSpPr>
            <a:spLocks noGrp="1"/>
          </p:cNvSpPr>
          <p:nvPr>
            <p:ph type="title"/>
          </p:nvPr>
        </p:nvSpPr>
        <p:spPr>
          <a:xfrm>
            <a:off x="836613" y="-68262"/>
            <a:ext cx="8229600" cy="1143000"/>
          </a:xfrm>
          <a:ln/>
        </p:spPr>
        <p:txBody>
          <a:bodyPr lIns="91440" tIns="45720" rIns="91440" bIns="45720" anchor="ctr">
            <a:noAutofit/>
          </a:bodyPr>
          <a:lstStyle/>
          <a:p>
            <a:pPr algn="r" eaLnBrk="1" hangingPunct="1"/>
            <a:r>
              <a:rPr lang="en-GB" altLang="en-US" sz="3600" dirty="0">
                <a:solidFill>
                  <a:srgbClr val="FFFFFF"/>
                </a:solidFill>
                <a:latin typeface="Helvetica" panose="020B0604020202020204" pitchFamily="34" charset="0"/>
              </a:rPr>
              <a:t>Scope of the Budapest Convention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3E66B72-CE78-4D48-A35A-0BA0191C0385}"/>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5 - System Interference</a:t>
            </a:r>
          </a:p>
        </p:txBody>
      </p:sp>
      <p:sp>
        <p:nvSpPr>
          <p:cNvPr id="84995" name="Rectangle 3">
            <a:extLst>
              <a:ext uri="{FF2B5EF4-FFF2-40B4-BE49-F238E27FC236}">
                <a16:creationId xmlns:a16="http://schemas.microsoft.com/office/drawing/2014/main" id="{13DA4041-783E-4B25-A83E-E2353CC6EBAB}"/>
              </a:ext>
            </a:extLst>
          </p:cNvPr>
          <p:cNvSpPr>
            <a:spLocks noGrp="1"/>
          </p:cNvSpPr>
          <p:nvPr>
            <p:ph idx="1"/>
          </p:nvPr>
        </p:nvSpPr>
        <p:spPr>
          <a:xfrm>
            <a:off x="628650" y="1914525"/>
            <a:ext cx="7886700" cy="4262438"/>
          </a:xfrm>
        </p:spPr>
        <p:txBody>
          <a:bodyPr/>
          <a:lstStyle/>
          <a:p>
            <a:pPr marL="0" indent="0" algn="just" eaLnBrk="1" hangingPunct="1">
              <a:buFont typeface="Arial" charset="0"/>
              <a:buNone/>
              <a:defRPr/>
            </a:pPr>
            <a:r>
              <a:rPr lang="en-GB" sz="2800" dirty="0">
                <a:ea typeface="+mn-ea"/>
                <a:cs typeface="Times New Roman" pitchFamily="18" charset="0"/>
              </a:rPr>
              <a:t>Each Party shall adopt such legislative and other measures as may be necessary to establish as criminal offences under its domestic law when committed intentionally the serious </a:t>
            </a:r>
            <a:r>
              <a:rPr lang="en-GB" sz="4000" b="1" dirty="0">
                <a:solidFill>
                  <a:srgbClr val="FF0000"/>
                </a:solidFill>
                <a:ea typeface="+mn-ea"/>
                <a:cs typeface="Times New Roman" pitchFamily="18" charset="0"/>
              </a:rPr>
              <a:t>hindering</a:t>
            </a:r>
            <a:r>
              <a:rPr lang="en-GB" sz="2800" dirty="0">
                <a:ea typeface="+mn-ea"/>
                <a:cs typeface="Times New Roman" pitchFamily="18" charset="0"/>
              </a:rPr>
              <a:t> without right of the functioning of a computer system by inputting, transmitting, damaging, deleting, deteriorating, altering or suppressing computer data.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B769F8C-3772-4EB8-9F04-9734E7B29B48}"/>
              </a:ext>
            </a:extLst>
          </p:cNvPr>
          <p:cNvSpPr>
            <a:spLocks noGrp="1"/>
          </p:cNvSpPr>
          <p:nvPr>
            <p:ph type="title"/>
          </p:nvPr>
        </p:nvSpPr>
        <p:spPr>
          <a:xfrm>
            <a:off x="1084263" y="-12703"/>
            <a:ext cx="7886700" cy="1009652"/>
          </a:xfrm>
          <a:ln/>
        </p:spPr>
        <p:txBody>
          <a:bodyPr lIns="91440" tIns="45720" rIns="91440" bIns="45720" anchor="ctr">
            <a:noAutofit/>
          </a:bodyPr>
          <a:lstStyle/>
          <a:p>
            <a:pPr algn="r" eaLnBrk="1" hangingPunct="1"/>
            <a:r>
              <a:rPr lang="en-GB" altLang="en-US" sz="3600" dirty="0">
                <a:solidFill>
                  <a:srgbClr val="FFFFFF"/>
                </a:solidFill>
                <a:latin typeface="Helvetica" panose="020B0604020202020204" pitchFamily="34" charset="0"/>
              </a:rPr>
              <a:t>Hindering the functioning of a computer system</a:t>
            </a:r>
          </a:p>
        </p:txBody>
      </p:sp>
      <p:sp>
        <p:nvSpPr>
          <p:cNvPr id="78851" name="Rectangle 3">
            <a:extLst>
              <a:ext uri="{FF2B5EF4-FFF2-40B4-BE49-F238E27FC236}">
                <a16:creationId xmlns:a16="http://schemas.microsoft.com/office/drawing/2014/main" id="{F47DBB97-8FBC-4572-AD5A-4C48F4D0A4C7}"/>
              </a:ext>
            </a:extLst>
          </p:cNvPr>
          <p:cNvSpPr>
            <a:spLocks noGrp="1"/>
          </p:cNvSpPr>
          <p:nvPr>
            <p:ph idx="1"/>
          </p:nvPr>
        </p:nvSpPr>
        <p:spPr>
          <a:xfrm>
            <a:off x="457200" y="1544637"/>
            <a:ext cx="8229600" cy="4789488"/>
          </a:xfrm>
        </p:spPr>
        <p:txBody>
          <a:bodyPr>
            <a:normAutofit/>
          </a:bodyPr>
          <a:lstStyle/>
          <a:p>
            <a:pPr algn="just" eaLnBrk="1" hangingPunct="1">
              <a:lnSpc>
                <a:spcPct val="90000"/>
              </a:lnSpc>
              <a:defRPr/>
            </a:pPr>
            <a:r>
              <a:rPr lang="en-GB" sz="2800" dirty="0">
                <a:latin typeface="Georgia" panose="02040502050405020303" pitchFamily="18" charset="0"/>
                <a:ea typeface="+mn-ea"/>
                <a:cs typeface="Times New Roman" pitchFamily="18" charset="0"/>
              </a:rPr>
              <a:t>Hindering is an action that interferes with proper functioning of computer system</a:t>
            </a:r>
          </a:p>
          <a:p>
            <a:pPr algn="just" eaLnBrk="1" hangingPunct="1">
              <a:lnSpc>
                <a:spcPct val="90000"/>
              </a:lnSpc>
              <a:defRPr/>
            </a:pPr>
            <a:endParaRPr lang="en-GB" sz="2800" dirty="0">
              <a:latin typeface="Georgia" panose="02040502050405020303" pitchFamily="18" charset="0"/>
              <a:ea typeface="+mn-ea"/>
              <a:cs typeface="Times New Roman" pitchFamily="18" charset="0"/>
            </a:endParaRPr>
          </a:p>
          <a:p>
            <a:pPr algn="just" eaLnBrk="1" hangingPunct="1">
              <a:lnSpc>
                <a:spcPct val="90000"/>
              </a:lnSpc>
              <a:defRPr/>
            </a:pPr>
            <a:r>
              <a:rPr lang="en-GB" sz="2800" dirty="0">
                <a:latin typeface="Georgia" panose="02040502050405020303" pitchFamily="18" charset="0"/>
                <a:ea typeface="+mn-ea"/>
                <a:cs typeface="Times New Roman" pitchFamily="18" charset="0"/>
              </a:rPr>
              <a:t>Hindering takes place through:</a:t>
            </a:r>
          </a:p>
          <a:p>
            <a:pPr lvl="1" algn="just" eaLnBrk="1" hangingPunct="1">
              <a:lnSpc>
                <a:spcPct val="90000"/>
              </a:lnSpc>
              <a:defRPr/>
            </a:pPr>
            <a:r>
              <a:rPr lang="en-GB" sz="2400" i="1" dirty="0">
                <a:latin typeface="Georgia" panose="02040502050405020303" pitchFamily="18" charset="0"/>
                <a:ea typeface="+mn-ea"/>
                <a:cs typeface="Times New Roman" pitchFamily="18" charset="0"/>
              </a:rPr>
              <a:t>inputting;</a:t>
            </a:r>
          </a:p>
          <a:p>
            <a:pPr lvl="1" algn="just" eaLnBrk="1" hangingPunct="1">
              <a:lnSpc>
                <a:spcPct val="90000"/>
              </a:lnSpc>
              <a:defRPr/>
            </a:pPr>
            <a:r>
              <a:rPr lang="en-GB" sz="2400" i="1" dirty="0">
                <a:latin typeface="Georgia" panose="02040502050405020303" pitchFamily="18" charset="0"/>
                <a:ea typeface="+mn-ea"/>
                <a:cs typeface="Times New Roman" pitchFamily="18" charset="0"/>
              </a:rPr>
              <a:t>transmitting;</a:t>
            </a:r>
          </a:p>
          <a:p>
            <a:pPr lvl="1" algn="just" eaLnBrk="1" hangingPunct="1">
              <a:lnSpc>
                <a:spcPct val="90000"/>
              </a:lnSpc>
              <a:defRPr/>
            </a:pPr>
            <a:r>
              <a:rPr lang="en-GB" sz="2400" i="1" dirty="0">
                <a:latin typeface="Georgia" panose="02040502050405020303" pitchFamily="18" charset="0"/>
                <a:ea typeface="+mn-ea"/>
                <a:cs typeface="Times New Roman" pitchFamily="18" charset="0"/>
              </a:rPr>
              <a:t>damaging;</a:t>
            </a:r>
          </a:p>
          <a:p>
            <a:pPr lvl="1" algn="just" eaLnBrk="1" hangingPunct="1">
              <a:lnSpc>
                <a:spcPct val="90000"/>
              </a:lnSpc>
              <a:defRPr/>
            </a:pPr>
            <a:r>
              <a:rPr lang="en-GB" sz="2400" i="1" dirty="0">
                <a:latin typeface="Georgia" panose="02040502050405020303" pitchFamily="18" charset="0"/>
                <a:ea typeface="+mn-ea"/>
                <a:cs typeface="Times New Roman" pitchFamily="18" charset="0"/>
              </a:rPr>
              <a:t>deleting;</a:t>
            </a:r>
          </a:p>
          <a:p>
            <a:pPr lvl="1" algn="just" eaLnBrk="1" hangingPunct="1">
              <a:lnSpc>
                <a:spcPct val="90000"/>
              </a:lnSpc>
              <a:defRPr/>
            </a:pPr>
            <a:r>
              <a:rPr lang="en-GB" sz="2400" i="1" dirty="0">
                <a:latin typeface="Georgia" panose="02040502050405020303" pitchFamily="18" charset="0"/>
                <a:ea typeface="+mn-ea"/>
                <a:cs typeface="Times New Roman" pitchFamily="18" charset="0"/>
              </a:rPr>
              <a:t>altering;</a:t>
            </a:r>
          </a:p>
          <a:p>
            <a:pPr lvl="1" algn="just" eaLnBrk="1" hangingPunct="1">
              <a:lnSpc>
                <a:spcPct val="90000"/>
              </a:lnSpc>
              <a:defRPr/>
            </a:pPr>
            <a:r>
              <a:rPr lang="en-GB" sz="2400" i="1" dirty="0">
                <a:latin typeface="Georgia" panose="02040502050405020303" pitchFamily="18" charset="0"/>
                <a:ea typeface="+mn-ea"/>
                <a:cs typeface="Times New Roman" pitchFamily="18" charset="0"/>
              </a:rPr>
              <a:t>suppressing; </a:t>
            </a:r>
            <a:endParaRPr lang="en-GB" dirty="0">
              <a:latin typeface="Georgia" panose="02040502050405020303" pitchFamily="18" charset="0"/>
              <a:ea typeface="+mn-ea"/>
              <a:cs typeface="Times New Roman" pitchFamily="18" charset="0"/>
            </a:endParaRPr>
          </a:p>
          <a:p>
            <a:pPr marL="0" indent="0" algn="just" eaLnBrk="1" hangingPunct="1">
              <a:lnSpc>
                <a:spcPct val="90000"/>
              </a:lnSpc>
              <a:buFont typeface="Arial" panose="020B0604020202020204" pitchFamily="34" charset="0"/>
              <a:buNone/>
              <a:defRPr/>
            </a:pPr>
            <a:endParaRPr lang="en-GB" sz="2800" i="1" dirty="0">
              <a:latin typeface="+mj-lt"/>
              <a:ea typeface="+mn-ea"/>
              <a:cs typeface="Times New Roman" pitchFamily="18" charset="0"/>
            </a:endParaRPr>
          </a:p>
        </p:txBody>
      </p:sp>
      <p:sp>
        <p:nvSpPr>
          <p:cNvPr id="2" name="Rectangle 1">
            <a:extLst>
              <a:ext uri="{FF2B5EF4-FFF2-40B4-BE49-F238E27FC236}">
                <a16:creationId xmlns:a16="http://schemas.microsoft.com/office/drawing/2014/main" id="{12B0E9FC-BA9F-455F-9438-0D15EFFACDD3}"/>
              </a:ext>
            </a:extLst>
          </p:cNvPr>
          <p:cNvSpPr/>
          <p:nvPr/>
        </p:nvSpPr>
        <p:spPr>
          <a:xfrm>
            <a:off x="6008688" y="4206875"/>
            <a:ext cx="2335212" cy="479425"/>
          </a:xfrm>
          <a:prstGeom prst="rect">
            <a:avLst/>
          </a:prstGeom>
        </p:spPr>
        <p:txBody>
          <a:bodyPr wrap="none">
            <a:spAutoFit/>
          </a:bodyPr>
          <a:lstStyle/>
          <a:p>
            <a:pPr algn="just" eaLnBrk="1" hangingPunct="1">
              <a:lnSpc>
                <a:spcPct val="90000"/>
              </a:lnSpc>
              <a:buFont typeface="Arial" pitchFamily="34" charset="0"/>
              <a:buNone/>
              <a:defRPr/>
            </a:pPr>
            <a:r>
              <a:rPr lang="en-GB" sz="2800" dirty="0">
                <a:latin typeface="+mn-lt"/>
                <a:cs typeface="Times New Roman" pitchFamily="18" charset="0"/>
              </a:rPr>
              <a:t>computer data</a:t>
            </a:r>
          </a:p>
        </p:txBody>
      </p:sp>
      <p:sp>
        <p:nvSpPr>
          <p:cNvPr id="3" name="Rectangle 2">
            <a:extLst>
              <a:ext uri="{FF2B5EF4-FFF2-40B4-BE49-F238E27FC236}">
                <a16:creationId xmlns:a16="http://schemas.microsoft.com/office/drawing/2014/main" id="{FDDAFC5F-3950-4A89-836E-17C39ECD9105}"/>
              </a:ext>
            </a:extLst>
          </p:cNvPr>
          <p:cNvSpPr>
            <a:spLocks noChangeArrowheads="1"/>
          </p:cNvSpPr>
          <p:nvPr/>
        </p:nvSpPr>
        <p:spPr bwMode="auto">
          <a:xfrm>
            <a:off x="914400" y="3700463"/>
            <a:ext cx="2124075" cy="3937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7" name="Rectangle 6">
            <a:extLst>
              <a:ext uri="{FF2B5EF4-FFF2-40B4-BE49-F238E27FC236}">
                <a16:creationId xmlns:a16="http://schemas.microsoft.com/office/drawing/2014/main" id="{D274D1FB-44F8-48CC-AF89-061E1418A408}"/>
              </a:ext>
            </a:extLst>
          </p:cNvPr>
          <p:cNvSpPr>
            <a:spLocks noChangeArrowheads="1"/>
          </p:cNvSpPr>
          <p:nvPr/>
        </p:nvSpPr>
        <p:spPr bwMode="auto">
          <a:xfrm>
            <a:off x="912813" y="4105275"/>
            <a:ext cx="2124075" cy="3937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8" name="Rectangle 7">
            <a:extLst>
              <a:ext uri="{FF2B5EF4-FFF2-40B4-BE49-F238E27FC236}">
                <a16:creationId xmlns:a16="http://schemas.microsoft.com/office/drawing/2014/main" id="{C4EF37B3-50E8-453B-85A9-C8E57EDA2714}"/>
              </a:ext>
            </a:extLst>
          </p:cNvPr>
          <p:cNvSpPr>
            <a:spLocks noChangeArrowheads="1"/>
          </p:cNvSpPr>
          <p:nvPr/>
        </p:nvSpPr>
        <p:spPr bwMode="auto">
          <a:xfrm>
            <a:off x="912813" y="4513263"/>
            <a:ext cx="2124075" cy="3937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9" name="Rectangle 8">
            <a:extLst>
              <a:ext uri="{FF2B5EF4-FFF2-40B4-BE49-F238E27FC236}">
                <a16:creationId xmlns:a16="http://schemas.microsoft.com/office/drawing/2014/main" id="{F3A5DE76-80F2-422E-9C92-95B90534CB6D}"/>
              </a:ext>
            </a:extLst>
          </p:cNvPr>
          <p:cNvSpPr>
            <a:spLocks noChangeArrowheads="1"/>
          </p:cNvSpPr>
          <p:nvPr/>
        </p:nvSpPr>
        <p:spPr bwMode="auto">
          <a:xfrm>
            <a:off x="909638" y="4919663"/>
            <a:ext cx="2124075" cy="3937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0" name="Rectangle 9">
            <a:extLst>
              <a:ext uri="{FF2B5EF4-FFF2-40B4-BE49-F238E27FC236}">
                <a16:creationId xmlns:a16="http://schemas.microsoft.com/office/drawing/2014/main" id="{FC24C1D0-7925-44C6-A6C4-2226372FEE48}"/>
              </a:ext>
            </a:extLst>
          </p:cNvPr>
          <p:cNvSpPr>
            <a:spLocks noChangeArrowheads="1"/>
          </p:cNvSpPr>
          <p:nvPr/>
        </p:nvSpPr>
        <p:spPr bwMode="auto">
          <a:xfrm>
            <a:off x="912813" y="5329238"/>
            <a:ext cx="2124075" cy="3937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sp>
        <p:nvSpPr>
          <p:cNvPr id="11" name="Rectangle 10">
            <a:extLst>
              <a:ext uri="{FF2B5EF4-FFF2-40B4-BE49-F238E27FC236}">
                <a16:creationId xmlns:a16="http://schemas.microsoft.com/office/drawing/2014/main" id="{3554758B-13F6-4A8F-9C42-7649CEE47561}"/>
              </a:ext>
            </a:extLst>
          </p:cNvPr>
          <p:cNvSpPr>
            <a:spLocks noChangeArrowheads="1"/>
          </p:cNvSpPr>
          <p:nvPr/>
        </p:nvSpPr>
        <p:spPr bwMode="auto">
          <a:xfrm>
            <a:off x="909638" y="5735638"/>
            <a:ext cx="2124075" cy="393700"/>
          </a:xfrm>
          <a:prstGeom prst="rect">
            <a:avLst/>
          </a:prstGeom>
          <a:noFill/>
          <a:ln>
            <a:noFill/>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endParaRPr>
          </a:p>
        </p:txBody>
      </p:sp>
      <p:cxnSp>
        <p:nvCxnSpPr>
          <p:cNvPr id="5" name="Straight Arrow Connector 4">
            <a:extLst>
              <a:ext uri="{FF2B5EF4-FFF2-40B4-BE49-F238E27FC236}">
                <a16:creationId xmlns:a16="http://schemas.microsoft.com/office/drawing/2014/main" id="{657A31ED-0D4D-48FC-9E2E-B01C81CB3EFA}"/>
              </a:ext>
            </a:extLst>
          </p:cNvPr>
          <p:cNvCxnSpPr>
            <a:cxnSpLocks noChangeShapeType="1"/>
          </p:cNvCxnSpPr>
          <p:nvPr/>
        </p:nvCxnSpPr>
        <p:spPr bwMode="auto">
          <a:xfrm>
            <a:off x="3306762" y="3549651"/>
            <a:ext cx="2532063" cy="90963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Arrow Connector 16">
            <a:extLst>
              <a:ext uri="{FF2B5EF4-FFF2-40B4-BE49-F238E27FC236}">
                <a16:creationId xmlns:a16="http://schemas.microsoft.com/office/drawing/2014/main" id="{85D09D26-A1EF-49ED-A06A-ECE0A6E35C1C}"/>
              </a:ext>
            </a:extLst>
          </p:cNvPr>
          <p:cNvCxnSpPr>
            <a:cxnSpLocks noChangeShapeType="1"/>
          </p:cNvCxnSpPr>
          <p:nvPr/>
        </p:nvCxnSpPr>
        <p:spPr bwMode="auto">
          <a:xfrm>
            <a:off x="3305175" y="3954463"/>
            <a:ext cx="2533650" cy="50482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 name="Straight Arrow Connector 19">
            <a:extLst>
              <a:ext uri="{FF2B5EF4-FFF2-40B4-BE49-F238E27FC236}">
                <a16:creationId xmlns:a16="http://schemas.microsoft.com/office/drawing/2014/main" id="{6798729F-03EE-4B82-8DED-1F94CE96754E}"/>
              </a:ext>
            </a:extLst>
          </p:cNvPr>
          <p:cNvCxnSpPr>
            <a:cxnSpLocks noChangeShapeType="1"/>
          </p:cNvCxnSpPr>
          <p:nvPr/>
        </p:nvCxnSpPr>
        <p:spPr bwMode="auto">
          <a:xfrm>
            <a:off x="3305175" y="4362451"/>
            <a:ext cx="2533650" cy="9683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Arrow Connector 22">
            <a:extLst>
              <a:ext uri="{FF2B5EF4-FFF2-40B4-BE49-F238E27FC236}">
                <a16:creationId xmlns:a16="http://schemas.microsoft.com/office/drawing/2014/main" id="{B9474C27-56FE-46C7-8108-2246AE00FB3A}"/>
              </a:ext>
            </a:extLst>
          </p:cNvPr>
          <p:cNvCxnSpPr>
            <a:cxnSpLocks noChangeShapeType="1"/>
          </p:cNvCxnSpPr>
          <p:nvPr/>
        </p:nvCxnSpPr>
        <p:spPr bwMode="auto">
          <a:xfrm flipV="1">
            <a:off x="3302000" y="4459288"/>
            <a:ext cx="2536825" cy="30956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1" name="Straight Arrow Connector 30">
            <a:extLst>
              <a:ext uri="{FF2B5EF4-FFF2-40B4-BE49-F238E27FC236}">
                <a16:creationId xmlns:a16="http://schemas.microsoft.com/office/drawing/2014/main" id="{F10B494B-B5FB-4712-8A4B-22540FD6B3FF}"/>
              </a:ext>
            </a:extLst>
          </p:cNvPr>
          <p:cNvCxnSpPr>
            <a:cxnSpLocks noChangeShapeType="1"/>
          </p:cNvCxnSpPr>
          <p:nvPr/>
        </p:nvCxnSpPr>
        <p:spPr bwMode="auto">
          <a:xfrm flipV="1">
            <a:off x="3305175" y="4459288"/>
            <a:ext cx="2533650" cy="71913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4" name="Straight Arrow Connector 33">
            <a:extLst>
              <a:ext uri="{FF2B5EF4-FFF2-40B4-BE49-F238E27FC236}">
                <a16:creationId xmlns:a16="http://schemas.microsoft.com/office/drawing/2014/main" id="{D65F6618-7641-4267-B32C-31FE2BFD058E}"/>
              </a:ext>
            </a:extLst>
          </p:cNvPr>
          <p:cNvCxnSpPr>
            <a:cxnSpLocks noChangeShapeType="1"/>
          </p:cNvCxnSpPr>
          <p:nvPr/>
        </p:nvCxnSpPr>
        <p:spPr bwMode="auto">
          <a:xfrm flipV="1">
            <a:off x="3302000" y="4459288"/>
            <a:ext cx="2536825" cy="112553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206A9A68-B9AD-42DE-A600-63667245C766}"/>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5 - System Interference</a:t>
            </a:r>
          </a:p>
        </p:txBody>
      </p:sp>
      <p:sp>
        <p:nvSpPr>
          <p:cNvPr id="84995" name="Rectangle 3">
            <a:extLst>
              <a:ext uri="{FF2B5EF4-FFF2-40B4-BE49-F238E27FC236}">
                <a16:creationId xmlns:a16="http://schemas.microsoft.com/office/drawing/2014/main" id="{E35B0DE1-63DD-4CEB-948C-9465EAE90233}"/>
              </a:ext>
            </a:extLst>
          </p:cNvPr>
          <p:cNvSpPr>
            <a:spLocks noGrp="1"/>
          </p:cNvSpPr>
          <p:nvPr>
            <p:ph idx="1"/>
          </p:nvPr>
        </p:nvSpPr>
        <p:spPr>
          <a:xfrm>
            <a:off x="628650" y="1857375"/>
            <a:ext cx="7886700" cy="4319588"/>
          </a:xfrm>
        </p:spPr>
        <p:txBody>
          <a:bodyPr/>
          <a:lstStyle/>
          <a:p>
            <a:pPr marL="0" indent="0" algn="just" eaLnBrk="1" hangingPunct="1">
              <a:buFont typeface="Arial" charset="0"/>
              <a:buNone/>
              <a:defRPr/>
            </a:pPr>
            <a:r>
              <a:rPr lang="en-GB" sz="2800" dirty="0">
                <a:ea typeface="+mn-ea"/>
                <a:cs typeface="Times New Roman" pitchFamily="18" charset="0"/>
              </a:rPr>
              <a:t>Each Party shall adopt such legislative and other measures as may be necessary to establish as criminal offences under its domestic law when committed intentionally the </a:t>
            </a:r>
            <a:r>
              <a:rPr lang="en-GB" sz="4000" b="1" dirty="0">
                <a:solidFill>
                  <a:srgbClr val="FF0000"/>
                </a:solidFill>
                <a:ea typeface="+mn-ea"/>
                <a:cs typeface="Times New Roman" pitchFamily="18" charset="0"/>
              </a:rPr>
              <a:t>serious hindering </a:t>
            </a:r>
            <a:r>
              <a:rPr lang="en-GB" sz="2800" dirty="0">
                <a:ea typeface="+mn-ea"/>
                <a:cs typeface="Times New Roman" pitchFamily="18" charset="0"/>
              </a:rPr>
              <a:t>without right of the functioning of a computer system by inputting, transmitting, damaging, deleting, deteriorating, altering or suppressing computer data.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9475927-C902-454B-AB46-D1B552E8DA36}"/>
              </a:ext>
            </a:extLst>
          </p:cNvPr>
          <p:cNvSpPr>
            <a:spLocks noGrp="1"/>
          </p:cNvSpPr>
          <p:nvPr>
            <p:ph type="title"/>
          </p:nvPr>
        </p:nvSpPr>
        <p:spPr>
          <a:xfrm>
            <a:off x="741363" y="-244475"/>
            <a:ext cx="8229600" cy="1143000"/>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Serious hindering</a:t>
            </a:r>
          </a:p>
        </p:txBody>
      </p:sp>
      <p:sp>
        <p:nvSpPr>
          <p:cNvPr id="78851" name="Rectangle 3">
            <a:extLst>
              <a:ext uri="{FF2B5EF4-FFF2-40B4-BE49-F238E27FC236}">
                <a16:creationId xmlns:a16="http://schemas.microsoft.com/office/drawing/2014/main" id="{3956C6AB-9434-4AFC-9D46-48219EA87B26}"/>
              </a:ext>
            </a:extLst>
          </p:cNvPr>
          <p:cNvSpPr>
            <a:spLocks noGrp="1"/>
          </p:cNvSpPr>
          <p:nvPr>
            <p:ph idx="1"/>
          </p:nvPr>
        </p:nvSpPr>
        <p:spPr>
          <a:xfrm>
            <a:off x="457200" y="1428750"/>
            <a:ext cx="8229600" cy="4781550"/>
          </a:xfrm>
        </p:spPr>
        <p:txBody>
          <a:bodyPr>
            <a:normAutofit fontScale="92500"/>
          </a:bodyPr>
          <a:lstStyle/>
          <a:p>
            <a:pPr algn="just" eaLnBrk="1" hangingPunct="1">
              <a:lnSpc>
                <a:spcPct val="90000"/>
              </a:lnSpc>
              <a:defRPr/>
            </a:pPr>
            <a:r>
              <a:rPr lang="en-GB" sz="2800" dirty="0">
                <a:latin typeface="Georgia" panose="02040502050405020303" pitchFamily="18" charset="0"/>
                <a:ea typeface="+mn-ea"/>
                <a:cs typeface="Times New Roman" pitchFamily="18" charset="0"/>
              </a:rPr>
              <a:t>Criteria to determine what constitutes serious conduct is to be determined by the Parties </a:t>
            </a:r>
          </a:p>
          <a:p>
            <a:pPr algn="just" eaLnBrk="1" hangingPunct="1">
              <a:lnSpc>
                <a:spcPct val="90000"/>
              </a:lnSpc>
              <a:defRPr/>
            </a:pPr>
            <a:r>
              <a:rPr lang="en-GB" sz="2800" dirty="0">
                <a:latin typeface="Georgia" panose="02040502050405020303" pitchFamily="18" charset="0"/>
                <a:ea typeface="+mn-ea"/>
                <a:cs typeface="Times New Roman" pitchFamily="18" charset="0"/>
              </a:rPr>
              <a:t>Sending of data to particular system in a form, size or frequency that has a significant detrimental effect on the ability of the owner or operator to:</a:t>
            </a:r>
          </a:p>
          <a:p>
            <a:pPr lvl="1" algn="just" eaLnBrk="1" hangingPunct="1">
              <a:lnSpc>
                <a:spcPct val="90000"/>
              </a:lnSpc>
              <a:defRPr/>
            </a:pPr>
            <a:r>
              <a:rPr lang="en-GB" sz="2400" dirty="0">
                <a:latin typeface="Georgia" panose="02040502050405020303" pitchFamily="18" charset="0"/>
                <a:ea typeface="+mn-ea"/>
                <a:cs typeface="Times New Roman" pitchFamily="18" charset="0"/>
              </a:rPr>
              <a:t>Use the system; or</a:t>
            </a:r>
          </a:p>
          <a:p>
            <a:pPr lvl="1" algn="just" eaLnBrk="1" hangingPunct="1">
              <a:lnSpc>
                <a:spcPct val="90000"/>
              </a:lnSpc>
              <a:defRPr/>
            </a:pPr>
            <a:r>
              <a:rPr lang="en-GB" sz="2400" dirty="0">
                <a:latin typeface="Georgia" panose="02040502050405020303" pitchFamily="18" charset="0"/>
                <a:ea typeface="+mn-ea"/>
                <a:cs typeface="Times New Roman" pitchFamily="18" charset="0"/>
              </a:rPr>
              <a:t>Communicate with other systems</a:t>
            </a:r>
            <a:endParaRPr lang="en-US" dirty="0">
              <a:latin typeface="Georgia" panose="02040502050405020303" pitchFamily="18" charset="0"/>
              <a:ea typeface="+mn-ea"/>
              <a:cs typeface="Times New Roman" pitchFamily="18" charset="0"/>
            </a:endParaRPr>
          </a:p>
          <a:p>
            <a:pPr algn="just" eaLnBrk="1" hangingPunct="1">
              <a:lnSpc>
                <a:spcPct val="90000"/>
              </a:lnSpc>
              <a:defRPr/>
            </a:pPr>
            <a:r>
              <a:rPr lang="en-US" sz="2800" dirty="0">
                <a:latin typeface="Georgia" panose="02040502050405020303" pitchFamily="18" charset="0"/>
                <a:ea typeface="+mn-ea"/>
                <a:cs typeface="Times New Roman" pitchFamily="18" charset="0"/>
              </a:rPr>
              <a:t>Examples:</a:t>
            </a:r>
          </a:p>
          <a:p>
            <a:pPr lvl="1" algn="just" eaLnBrk="1" hangingPunct="1">
              <a:lnSpc>
                <a:spcPct val="90000"/>
              </a:lnSpc>
              <a:defRPr/>
            </a:pPr>
            <a:r>
              <a:rPr lang="en-US" sz="2200" dirty="0">
                <a:latin typeface="Georgia" panose="02040502050405020303" pitchFamily="18" charset="0"/>
                <a:ea typeface="+mn-ea"/>
                <a:cs typeface="Times New Roman" pitchFamily="18" charset="0"/>
              </a:rPr>
              <a:t>Programs that generate denial of service attacks</a:t>
            </a:r>
          </a:p>
          <a:p>
            <a:pPr lvl="1" algn="just" eaLnBrk="1" hangingPunct="1">
              <a:lnSpc>
                <a:spcPct val="90000"/>
              </a:lnSpc>
              <a:defRPr/>
            </a:pPr>
            <a:r>
              <a:rPr lang="en-US" sz="2200" dirty="0">
                <a:latin typeface="Georgia" panose="02040502050405020303" pitchFamily="18" charset="0"/>
                <a:ea typeface="+mn-ea"/>
                <a:cs typeface="Times New Roman" pitchFamily="18" charset="0"/>
              </a:rPr>
              <a:t>Malicious codes that prevent or slow down operation of system</a:t>
            </a:r>
          </a:p>
          <a:p>
            <a:pPr lvl="1" algn="just" eaLnBrk="1" hangingPunct="1">
              <a:lnSpc>
                <a:spcPct val="90000"/>
              </a:lnSpc>
              <a:defRPr/>
            </a:pPr>
            <a:r>
              <a:rPr lang="en-US" sz="2200" dirty="0">
                <a:latin typeface="Georgia" panose="02040502050405020303" pitchFamily="18" charset="0"/>
                <a:ea typeface="+mn-ea"/>
                <a:cs typeface="Times New Roman" pitchFamily="18" charset="0"/>
              </a:rPr>
              <a:t>Programs that send huge quantities of electronic mail to a recipient in order to block communication functions of system</a:t>
            </a:r>
            <a:endParaRPr lang="en-GB" sz="2200" dirty="0">
              <a:latin typeface="Georgia" panose="02040502050405020303" pitchFamily="18" charset="0"/>
              <a:ea typeface="+mn-ea"/>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8B73BF5-25F6-44E6-8758-3B0F6D26F9AA}"/>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5 - System Interference</a:t>
            </a:r>
          </a:p>
        </p:txBody>
      </p:sp>
      <p:sp>
        <p:nvSpPr>
          <p:cNvPr id="84995" name="Rectangle 3">
            <a:extLst>
              <a:ext uri="{FF2B5EF4-FFF2-40B4-BE49-F238E27FC236}">
                <a16:creationId xmlns:a16="http://schemas.microsoft.com/office/drawing/2014/main" id="{A64E7702-636D-43B6-929E-9219D1412DEC}"/>
              </a:ext>
            </a:extLst>
          </p:cNvPr>
          <p:cNvSpPr>
            <a:spLocks noGrp="1"/>
          </p:cNvSpPr>
          <p:nvPr>
            <p:ph idx="1"/>
          </p:nvPr>
        </p:nvSpPr>
        <p:spPr>
          <a:xfrm>
            <a:off x="457200" y="1771650"/>
            <a:ext cx="8229600" cy="4692650"/>
          </a:xfrm>
        </p:spPr>
        <p:txBody>
          <a:bodyPr/>
          <a:lstStyle/>
          <a:p>
            <a:pPr marL="0" indent="0" algn="just" eaLnBrk="1" hangingPunct="1">
              <a:buFont typeface="Arial" charset="0"/>
              <a:buNone/>
              <a:defRPr/>
            </a:pPr>
            <a:r>
              <a:rPr lang="en-GB" sz="2800" dirty="0">
                <a:latin typeface="Georgia" panose="02040502050405020303" pitchFamily="18" charset="0"/>
                <a:ea typeface="+mn-ea"/>
                <a:cs typeface="Times New Roman" pitchFamily="18" charset="0"/>
              </a:rPr>
              <a:t>Each Party shall adopt such legislative and other measures as may be necessary to establish as criminal offences under its domestic law when committed intentionally the serious hindering </a:t>
            </a:r>
            <a:r>
              <a:rPr lang="en-GB" sz="4000" b="1" dirty="0">
                <a:solidFill>
                  <a:srgbClr val="FF0000"/>
                </a:solidFill>
                <a:latin typeface="Georgia" panose="02040502050405020303" pitchFamily="18" charset="0"/>
                <a:ea typeface="+mn-ea"/>
                <a:cs typeface="Times New Roman" pitchFamily="18" charset="0"/>
              </a:rPr>
              <a:t>without right </a:t>
            </a:r>
            <a:r>
              <a:rPr lang="en-GB" sz="2800" dirty="0">
                <a:latin typeface="Georgia" panose="02040502050405020303" pitchFamily="18" charset="0"/>
                <a:ea typeface="+mn-ea"/>
                <a:cs typeface="Times New Roman" pitchFamily="18" charset="0"/>
              </a:rPr>
              <a:t>of the functioning of a computer system by inputting, transmitting, damaging, deleting, deteriorating, altering or suppressing computer data.</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D1AAEBB-938F-4977-91DD-3754C29D89C0}"/>
              </a:ext>
            </a:extLst>
          </p:cNvPr>
          <p:cNvSpPr>
            <a:spLocks noGrp="1"/>
          </p:cNvSpPr>
          <p:nvPr>
            <p:ph type="title"/>
          </p:nvPr>
        </p:nvSpPr>
        <p:spPr>
          <a:xfrm>
            <a:off x="741363" y="-244475"/>
            <a:ext cx="8229600" cy="1143000"/>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Without right</a:t>
            </a:r>
          </a:p>
        </p:txBody>
      </p:sp>
      <p:sp>
        <p:nvSpPr>
          <p:cNvPr id="57347" name="Rectangle 3">
            <a:extLst>
              <a:ext uri="{FF2B5EF4-FFF2-40B4-BE49-F238E27FC236}">
                <a16:creationId xmlns:a16="http://schemas.microsoft.com/office/drawing/2014/main" id="{CD642A10-5F14-4A34-9214-CCD3DEEFBE76}"/>
              </a:ext>
            </a:extLst>
          </p:cNvPr>
          <p:cNvSpPr>
            <a:spLocks noGrp="1"/>
          </p:cNvSpPr>
          <p:nvPr>
            <p:ph idx="1"/>
          </p:nvPr>
        </p:nvSpPr>
        <p:spPr>
          <a:xfrm>
            <a:off x="457200" y="1162049"/>
            <a:ext cx="8229600" cy="4962525"/>
          </a:xfrm>
        </p:spPr>
        <p:txBody>
          <a:bodyPr>
            <a:normAutofit/>
          </a:bodyPr>
          <a:lstStyle/>
          <a:p>
            <a:pPr algn="just" eaLnBrk="1" hangingPunct="1">
              <a:lnSpc>
                <a:spcPct val="90000"/>
              </a:lnSpc>
            </a:pPr>
            <a:r>
              <a:rPr lang="en-GB" altLang="en-US" sz="3000" dirty="0">
                <a:latin typeface="Georgia" panose="02040502050405020303" pitchFamily="18" charset="0"/>
              </a:rPr>
              <a:t>Does not apply where interfering person has right to interfere with data</a:t>
            </a:r>
          </a:p>
          <a:p>
            <a:pPr algn="just" eaLnBrk="1" hangingPunct="1">
              <a:lnSpc>
                <a:spcPct val="90000"/>
              </a:lnSpc>
            </a:pPr>
            <a:r>
              <a:rPr lang="en-GB" altLang="en-US" sz="3000" dirty="0">
                <a:latin typeface="Georgia" panose="02040502050405020303" pitchFamily="18" charset="0"/>
              </a:rPr>
              <a:t>Examples include:</a:t>
            </a:r>
          </a:p>
          <a:p>
            <a:pPr lvl="1" algn="just" eaLnBrk="1" hangingPunct="1">
              <a:lnSpc>
                <a:spcPct val="90000"/>
              </a:lnSpc>
            </a:pPr>
            <a:r>
              <a:rPr lang="en-GB" altLang="en-US" dirty="0">
                <a:latin typeface="Georgia" panose="02040502050405020303" pitchFamily="18" charset="0"/>
              </a:rPr>
              <a:t>Activities inherent in design of networks, or common operational or commercial purposes</a:t>
            </a:r>
          </a:p>
          <a:p>
            <a:pPr lvl="1" algn="just" eaLnBrk="1" hangingPunct="1">
              <a:lnSpc>
                <a:spcPct val="90000"/>
              </a:lnSpc>
            </a:pPr>
            <a:r>
              <a:rPr lang="en-GB" altLang="en-US" dirty="0">
                <a:latin typeface="Georgia" panose="02040502050405020303" pitchFamily="18" charset="0"/>
              </a:rPr>
              <a:t>Testing of security of computer system authorised by owner or operator;</a:t>
            </a:r>
          </a:p>
          <a:p>
            <a:pPr lvl="1" algn="just" eaLnBrk="1" hangingPunct="1">
              <a:lnSpc>
                <a:spcPct val="90000"/>
              </a:lnSpc>
            </a:pPr>
            <a:r>
              <a:rPr lang="en-GB" altLang="en-US" dirty="0">
                <a:latin typeface="Georgia" panose="02040502050405020303" pitchFamily="18" charset="0"/>
              </a:rPr>
              <a:t>Protection of computer system by owner or operator;</a:t>
            </a:r>
          </a:p>
          <a:p>
            <a:pPr lvl="1" algn="just" eaLnBrk="1" hangingPunct="1">
              <a:lnSpc>
                <a:spcPct val="90000"/>
              </a:lnSpc>
            </a:pPr>
            <a:r>
              <a:rPr lang="en-GB" altLang="en-US" dirty="0">
                <a:latin typeface="Georgia" panose="02040502050405020303" pitchFamily="18" charset="0"/>
              </a:rPr>
              <a:t>Reconfiguration of computer’s operating system where operator of system installs new software that disables previously installed programs;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2CADAE3-E40F-4BDE-A8EC-91BC0652FDBD}"/>
              </a:ext>
            </a:extLst>
          </p:cNvPr>
          <p:cNvSpPr>
            <a:spLocks noGrp="1"/>
          </p:cNvSpPr>
          <p:nvPr>
            <p:ph idx="1"/>
          </p:nvPr>
        </p:nvSpPr>
        <p:spPr>
          <a:xfrm>
            <a:off x="481013" y="1123949"/>
            <a:ext cx="8205787" cy="5210175"/>
          </a:xfrm>
        </p:spPr>
        <p:txBody>
          <a:bodyPr>
            <a:normAutofit/>
          </a:bodyPr>
          <a:lstStyle/>
          <a:p>
            <a:pPr algn="ctr" eaLnBrk="1" hangingPunct="1">
              <a:buFont typeface="Arial" panose="020B0604020202020204" pitchFamily="34" charset="0"/>
              <a:buNone/>
            </a:pPr>
            <a:r>
              <a:rPr lang="en-GB" altLang="en-US" sz="2800" b="1" i="1" dirty="0">
                <a:solidFill>
                  <a:srgbClr val="005E8E"/>
                </a:solidFill>
              </a:rPr>
              <a:t>Misuse of Devices</a:t>
            </a:r>
          </a:p>
          <a:p>
            <a:pPr algn="ctr" eaLnBrk="1" hangingPunct="1">
              <a:buFont typeface="Arial" panose="020B0604020202020204" pitchFamily="34" charset="0"/>
              <a:buNone/>
            </a:pPr>
            <a:r>
              <a:rPr lang="en-GB" altLang="en-US" sz="2800" b="1" i="1" dirty="0">
                <a:solidFill>
                  <a:srgbClr val="005E8E"/>
                </a:solidFill>
              </a:rPr>
              <a:t>(Article 6 –Budapest Convention)</a:t>
            </a:r>
          </a:p>
          <a:p>
            <a:pPr algn="ctr" eaLnBrk="1" hangingPunct="1">
              <a:buFont typeface="Arial" panose="020B0604020202020204" pitchFamily="34" charset="0"/>
              <a:buNone/>
            </a:pPr>
            <a:endParaRPr lang="en-GB" altLang="en-US" sz="1600" b="1" i="1" dirty="0"/>
          </a:p>
          <a:p>
            <a:pPr eaLnBrk="1" hangingPunct="1"/>
            <a:r>
              <a:rPr lang="en-GB" altLang="en-US" sz="2800" dirty="0"/>
              <a:t>intentionally and without right</a:t>
            </a:r>
          </a:p>
          <a:p>
            <a:pPr eaLnBrk="1" hangingPunct="1"/>
            <a:r>
              <a:rPr lang="en-GB" altLang="en-US" sz="2800" dirty="0"/>
              <a:t>to produce, sale, procure for use, import, distribute or otherwise make available of:</a:t>
            </a:r>
          </a:p>
          <a:p>
            <a:pPr marL="914400" lvl="2" indent="0" algn="just" eaLnBrk="1" hangingPunct="1">
              <a:buFont typeface="Arial" panose="020B0604020202020204" pitchFamily="34" charset="0"/>
              <a:buNone/>
            </a:pPr>
            <a:r>
              <a:rPr lang="en-GB" altLang="en-US" dirty="0"/>
              <a:t>1. a device,</a:t>
            </a:r>
            <a:r>
              <a:rPr lang="en-GB" altLang="en-US" b="1" dirty="0"/>
              <a:t> </a:t>
            </a:r>
            <a:r>
              <a:rPr lang="en-GB" altLang="en-US" dirty="0"/>
              <a:t>including a computer program, designed or adapted primarily</a:t>
            </a:r>
            <a:r>
              <a:rPr lang="en-GB" altLang="en-US" b="1" dirty="0"/>
              <a:t> </a:t>
            </a:r>
            <a:r>
              <a:rPr lang="en-GB" altLang="en-US" dirty="0"/>
              <a:t>for the purpose of committing any of the offences established in accordance with Article 2 – 5;</a:t>
            </a:r>
          </a:p>
          <a:p>
            <a:pPr marL="914400" lvl="2" indent="0" algn="just" eaLnBrk="1" hangingPunct="1">
              <a:buFont typeface="Arial" panose="020B0604020202020204" pitchFamily="34" charset="0"/>
              <a:buNone/>
            </a:pPr>
            <a:r>
              <a:rPr lang="en-GB" altLang="en-US" dirty="0"/>
              <a:t>2.a computer password, access code, or similar data by 	which the whole or any part of a computer system is capable of being accessed with intent that it be used for the purpose of committing any of the offences established in Articles 2 - 5</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FD920A6-11CB-4373-9A3F-BA2452231B21}"/>
              </a:ext>
            </a:extLst>
          </p:cNvPr>
          <p:cNvSpPr>
            <a:spLocks noGrp="1"/>
          </p:cNvSpPr>
          <p:nvPr>
            <p:ph idx="1"/>
          </p:nvPr>
        </p:nvSpPr>
        <p:spPr>
          <a:xfrm>
            <a:off x="457200" y="1095375"/>
            <a:ext cx="8229600" cy="5192713"/>
          </a:xfrm>
          <a:ln w="38100">
            <a:solidFill>
              <a:srgbClr val="FF0000"/>
            </a:solidFill>
            <a:miter lim="800000"/>
            <a:headEnd/>
            <a:tailEnd/>
          </a:ln>
        </p:spPr>
        <p:txBody>
          <a:bodyPr/>
          <a:lstStyle/>
          <a:p>
            <a:pPr algn="ctr" eaLnBrk="1" hangingPunct="1">
              <a:buFont typeface="Arial" panose="020B0604020202020204" pitchFamily="34" charset="0"/>
              <a:buNone/>
            </a:pPr>
            <a:endParaRPr lang="en-GB" altLang="en-US" b="1" i="1" dirty="0">
              <a:latin typeface="Georgia" panose="02040502050405020303" pitchFamily="18" charset="0"/>
            </a:endParaRPr>
          </a:p>
          <a:p>
            <a:pPr algn="ctr" eaLnBrk="1" hangingPunct="1">
              <a:buFont typeface="Arial" panose="020B0604020202020204" pitchFamily="34" charset="0"/>
              <a:buNone/>
            </a:pPr>
            <a:r>
              <a:rPr lang="en-GB" altLang="en-US" b="1" i="1" dirty="0">
                <a:latin typeface="Georgia" panose="02040502050405020303" pitchFamily="18" charset="0"/>
              </a:rPr>
              <a:t>Misuse of Devices</a:t>
            </a:r>
          </a:p>
          <a:p>
            <a:pPr algn="ctr" eaLnBrk="1" hangingPunct="1">
              <a:buFont typeface="Arial" panose="020B0604020202020204" pitchFamily="34" charset="0"/>
              <a:buNone/>
            </a:pPr>
            <a:r>
              <a:rPr lang="en-GB" altLang="en-US" b="1" i="1" dirty="0">
                <a:latin typeface="Georgia" panose="02040502050405020303" pitchFamily="18" charset="0"/>
              </a:rPr>
              <a:t>(Article 6 – Budapest Convention)</a:t>
            </a:r>
          </a:p>
          <a:p>
            <a:pPr algn="ctr" eaLnBrk="1" hangingPunct="1">
              <a:buFont typeface="Arial" panose="020B0604020202020204" pitchFamily="34" charset="0"/>
              <a:buNone/>
            </a:pPr>
            <a:endParaRPr lang="en-GB" altLang="en-US" i="1" dirty="0">
              <a:latin typeface="Georgia" panose="02040502050405020303" pitchFamily="18" charset="0"/>
            </a:endParaRPr>
          </a:p>
          <a:p>
            <a:pPr algn="ctr" eaLnBrk="1" hangingPunct="1"/>
            <a:r>
              <a:rPr lang="en-GB" altLang="en-US" sz="2800" i="1" dirty="0">
                <a:latin typeface="Georgia" panose="02040502050405020303" pitchFamily="18" charset="0"/>
              </a:rPr>
              <a:t>Intentionally and without right</a:t>
            </a:r>
          </a:p>
          <a:p>
            <a:pPr algn="ctr" eaLnBrk="1" hangingPunct="1"/>
            <a:endParaRPr lang="en-GB" altLang="en-US" sz="2800" i="1" dirty="0">
              <a:latin typeface="Georgia" panose="02040502050405020303" pitchFamily="18" charset="0"/>
            </a:endParaRPr>
          </a:p>
          <a:p>
            <a:pPr algn="ctr" eaLnBrk="1" hangingPunct="1"/>
            <a:r>
              <a:rPr lang="en-GB" altLang="en-US" sz="2800" i="1" dirty="0">
                <a:latin typeface="Georgia" panose="02040502050405020303" pitchFamily="18" charset="0"/>
              </a:rPr>
              <a:t>To possess an item referred to in paragraphs (a)(1) or</a:t>
            </a:r>
            <a:r>
              <a:rPr lang="en-GB" altLang="en-US" sz="2800" b="1" i="1" dirty="0">
                <a:latin typeface="Georgia" panose="02040502050405020303" pitchFamily="18" charset="0"/>
              </a:rPr>
              <a:t> </a:t>
            </a:r>
            <a:r>
              <a:rPr lang="en-GB" altLang="en-US" sz="2800" i="1" dirty="0">
                <a:latin typeface="Georgia" panose="02040502050405020303" pitchFamily="18" charset="0"/>
              </a:rPr>
              <a:t>(2) above, with intent that it be used for the purpose of committing any of the offences established in Articles 2 – 5.</a:t>
            </a:r>
          </a:p>
          <a:p>
            <a:pPr algn="ctr" eaLnBrk="1" hangingPunct="1">
              <a:buFont typeface="Arial" panose="020B0604020202020204" pitchFamily="34" charset="0"/>
              <a:buNone/>
            </a:pPr>
            <a:endParaRPr lang="en-GB" altLang="en-US" i="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90A4E288-9887-49BE-892D-71F5A92CFE0D}"/>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6 – Misuse of Devices</a:t>
            </a:r>
          </a:p>
        </p:txBody>
      </p:sp>
      <p:sp>
        <p:nvSpPr>
          <p:cNvPr id="60419" name="Rectangle 3">
            <a:extLst>
              <a:ext uri="{FF2B5EF4-FFF2-40B4-BE49-F238E27FC236}">
                <a16:creationId xmlns:a16="http://schemas.microsoft.com/office/drawing/2014/main" id="{79C314A0-6120-478D-BF22-429526D6EE1D}"/>
              </a:ext>
            </a:extLst>
          </p:cNvPr>
          <p:cNvSpPr>
            <a:spLocks noGrp="1"/>
          </p:cNvSpPr>
          <p:nvPr>
            <p:ph idx="1"/>
          </p:nvPr>
        </p:nvSpPr>
        <p:spPr>
          <a:xfrm>
            <a:off x="457200" y="2106613"/>
            <a:ext cx="8229600" cy="2943225"/>
          </a:xfrm>
        </p:spPr>
        <p:txBody>
          <a:bodyPr/>
          <a:lstStyle/>
          <a:p>
            <a:pPr marL="3175" indent="-3175" eaLnBrk="1" hangingPunct="1">
              <a:buFont typeface="Arial" panose="020B0604020202020204" pitchFamily="34" charset="0"/>
              <a:buNone/>
            </a:pPr>
            <a:r>
              <a:rPr lang="en-GB" altLang="en-US" dirty="0">
                <a:latin typeface="Georgia" panose="02040502050405020303" pitchFamily="18" charset="0"/>
              </a:rPr>
              <a:t>Each Party shall adopt such legislative and other measures as may be necessary to establish as criminal offences under its domestic law when committed intentionally 	and without right:</a:t>
            </a:r>
          </a:p>
          <a:p>
            <a:pPr lvl="1" algn="just" eaLnBrk="1" hangingPunct="1"/>
            <a:endParaRPr lang="en-GB"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5F58A56E-4CF3-404B-A4DF-6232E438231B}"/>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6 – Misuse of Devices</a:t>
            </a:r>
          </a:p>
        </p:txBody>
      </p:sp>
      <p:sp>
        <p:nvSpPr>
          <p:cNvPr id="61443" name="Rectangle 3">
            <a:extLst>
              <a:ext uri="{FF2B5EF4-FFF2-40B4-BE49-F238E27FC236}">
                <a16:creationId xmlns:a16="http://schemas.microsoft.com/office/drawing/2014/main" id="{B314C1D1-5D98-42F7-BAA0-CE09B9FBA93E}"/>
              </a:ext>
            </a:extLst>
          </p:cNvPr>
          <p:cNvSpPr>
            <a:spLocks noGrp="1"/>
          </p:cNvSpPr>
          <p:nvPr>
            <p:ph idx="1"/>
          </p:nvPr>
        </p:nvSpPr>
        <p:spPr>
          <a:xfrm>
            <a:off x="457200" y="1417638"/>
            <a:ext cx="8229600" cy="4983162"/>
          </a:xfrm>
        </p:spPr>
        <p:txBody>
          <a:bodyPr>
            <a:normAutofit lnSpcReduction="10000"/>
          </a:bodyPr>
          <a:lstStyle/>
          <a:p>
            <a:pPr marL="293688" lvl="1" indent="-293688" algn="just" eaLnBrk="1" hangingPunct="1">
              <a:lnSpc>
                <a:spcPct val="90000"/>
              </a:lnSpc>
              <a:buFont typeface="Arial" panose="020B0604020202020204" pitchFamily="34" charset="0"/>
              <a:buNone/>
            </a:pPr>
            <a:r>
              <a:rPr lang="en-GB" altLang="en-US" sz="2400" b="1" dirty="0">
                <a:latin typeface="Georgia" panose="02040502050405020303" pitchFamily="18" charset="0"/>
              </a:rPr>
              <a:t>(a)</a:t>
            </a:r>
            <a:r>
              <a:rPr lang="en-GB" altLang="en-US" sz="2400" dirty="0">
                <a:latin typeface="Georgia" panose="02040502050405020303" pitchFamily="18" charset="0"/>
              </a:rPr>
              <a:t> the production, sale, procurement for use, import, distribution or otherwise making available of:</a:t>
            </a:r>
          </a:p>
          <a:p>
            <a:pPr marL="576263" lvl="2" indent="0" algn="just" eaLnBrk="1" hangingPunct="1">
              <a:lnSpc>
                <a:spcPct val="90000"/>
              </a:lnSpc>
              <a:buFont typeface="Arial" panose="020B0604020202020204" pitchFamily="34" charset="0"/>
              <a:buNone/>
            </a:pPr>
            <a:r>
              <a:rPr lang="en-GB" altLang="en-US" sz="2200" dirty="0">
                <a:latin typeface="Georgia" panose="02040502050405020303" pitchFamily="18" charset="0"/>
              </a:rPr>
              <a:t>1.	a device, including a computer program, designed or adapted primarily for the purpose of committing any of the offences established in accordance with Article 2 – 5;</a:t>
            </a:r>
          </a:p>
          <a:p>
            <a:pPr marL="576263" lvl="2" indent="0" algn="just" eaLnBrk="1" hangingPunct="1">
              <a:lnSpc>
                <a:spcPct val="90000"/>
              </a:lnSpc>
              <a:buFont typeface="Arial" panose="020B0604020202020204" pitchFamily="34" charset="0"/>
              <a:buNone/>
            </a:pPr>
            <a:r>
              <a:rPr lang="en-GB" altLang="en-US" sz="2200" dirty="0">
                <a:latin typeface="Georgia" panose="02040502050405020303" pitchFamily="18" charset="0"/>
              </a:rPr>
              <a:t>2.	a computer password, access code, or similar data by which the whole or any part of a computer system is capable of being 	accessed with intent that it be used for the purpose of committing any of the offences established in Articles 2 - 5; </a:t>
            </a:r>
          </a:p>
          <a:p>
            <a:pPr marL="293688" lvl="1" indent="-293688" algn="just" eaLnBrk="1" hangingPunct="1">
              <a:lnSpc>
                <a:spcPct val="90000"/>
              </a:lnSpc>
              <a:buFont typeface="Arial" panose="020B0604020202020204" pitchFamily="34" charset="0"/>
              <a:buNone/>
            </a:pPr>
            <a:r>
              <a:rPr lang="en-GB" altLang="en-US" sz="2400" b="1" dirty="0">
                <a:latin typeface="Georgia" panose="02040502050405020303" pitchFamily="18" charset="0"/>
              </a:rPr>
              <a:t>(b)</a:t>
            </a:r>
            <a:r>
              <a:rPr lang="en-GB" altLang="en-US" sz="2400" dirty="0">
                <a:latin typeface="Georgia" panose="02040502050405020303" pitchFamily="18" charset="0"/>
              </a:rPr>
              <a:t> the possession of an item referred to in paragraphs (a)(1) or (2) above, with intent that it be used for the purpose of 	committing any of the offences established in Articles 2 – 5. A Party may require by law that a number of such items be possessed before criminal liability attaches.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CCA055F9-1E5D-4377-A877-735C9199AC0A}"/>
              </a:ext>
            </a:extLst>
          </p:cNvPr>
          <p:cNvSpPr>
            <a:spLocks noGrp="1"/>
          </p:cNvSpPr>
          <p:nvPr>
            <p:ph type="title"/>
          </p:nvPr>
        </p:nvSpPr>
        <p:spPr>
          <a:xfrm>
            <a:off x="1084263" y="3175"/>
            <a:ext cx="7886700" cy="1009652"/>
          </a:xfrm>
          <a:ln/>
        </p:spPr>
        <p:txBody>
          <a:bodyPr lIns="91440" tIns="45720" rIns="91440" bIns="45720" anchor="ctr">
            <a:noAutofit/>
          </a:bodyPr>
          <a:lstStyle/>
          <a:p>
            <a:pPr algn="r" eaLnBrk="1" hangingPunct="1"/>
            <a:r>
              <a:rPr lang="en-GB" altLang="en-US" sz="3600" dirty="0">
                <a:solidFill>
                  <a:srgbClr val="FFFFFF"/>
                </a:solidFill>
                <a:latin typeface="Helvetica" panose="020B0604020202020204" pitchFamily="34" charset="0"/>
              </a:rPr>
              <a:t>The Substantive Criminal Law Provisions</a:t>
            </a:r>
          </a:p>
        </p:txBody>
      </p:sp>
      <p:sp>
        <p:nvSpPr>
          <p:cNvPr id="7170" name="Rectangle 3">
            <a:extLst>
              <a:ext uri="{FF2B5EF4-FFF2-40B4-BE49-F238E27FC236}">
                <a16:creationId xmlns:a16="http://schemas.microsoft.com/office/drawing/2014/main" id="{A7C8A458-6493-4A67-8F92-6AD093BEB06D}"/>
              </a:ext>
            </a:extLst>
          </p:cNvPr>
          <p:cNvSpPr>
            <a:spLocks noGrp="1"/>
          </p:cNvSpPr>
          <p:nvPr>
            <p:ph idx="1"/>
          </p:nvPr>
        </p:nvSpPr>
        <p:spPr>
          <a:xfrm>
            <a:off x="628650" y="1314450"/>
            <a:ext cx="7886700" cy="4862513"/>
          </a:xfrm>
        </p:spPr>
        <p:txBody>
          <a:bodyPr>
            <a:normAutofit/>
          </a:bodyPr>
          <a:lstStyle/>
          <a:p>
            <a:pPr eaLnBrk="1" hangingPunct="1">
              <a:buFont typeface="Arial" charset="0"/>
              <a:buChar char="•"/>
              <a:defRPr/>
            </a:pPr>
            <a:r>
              <a:rPr lang="en-GB" altLang="x-none" sz="2800" dirty="0">
                <a:ea typeface="ＭＳ Ｐゴシック" pitchFamily="34" charset="-128"/>
                <a:cs typeface="ＭＳ Ｐゴシック" charset="0"/>
              </a:rPr>
              <a:t>Aimed at facilitating and developing international cooperation in criminal investigations</a:t>
            </a:r>
          </a:p>
          <a:p>
            <a:pPr eaLnBrk="1" hangingPunct="1">
              <a:buFont typeface="Arial" charset="0"/>
              <a:buChar char="•"/>
              <a:defRPr/>
            </a:pPr>
            <a:r>
              <a:rPr lang="en-GB" altLang="x-none" sz="2800" dirty="0">
                <a:ea typeface="ＭＳ Ｐゴシック" pitchFamily="34" charset="-128"/>
                <a:cs typeface="ＭＳ Ｐゴシック" charset="0"/>
              </a:rPr>
              <a:t>Aimed at harmonising substantive law</a:t>
            </a:r>
          </a:p>
          <a:p>
            <a:pPr eaLnBrk="1" hangingPunct="1">
              <a:buFont typeface="Arial" charset="0"/>
              <a:buChar char="•"/>
              <a:defRPr/>
            </a:pPr>
            <a:r>
              <a:rPr lang="en-GB" altLang="x-none" sz="2800" dirty="0">
                <a:ea typeface="ＭＳ Ｐゴシック" pitchFamily="34" charset="-128"/>
                <a:cs typeface="ＭＳ Ｐゴシック" charset="0"/>
              </a:rPr>
              <a:t>Defining</a:t>
            </a:r>
            <a:r>
              <a:rPr lang="hr-HR" altLang="x-none" sz="2800" dirty="0">
                <a:ea typeface="ＭＳ Ｐゴシック" pitchFamily="34" charset="-128"/>
                <a:cs typeface="ＭＳ Ｐゴシック" charset="0"/>
              </a:rPr>
              <a:t>:</a:t>
            </a:r>
            <a:endParaRPr lang="en-GB" altLang="x-none" sz="2800" dirty="0">
              <a:ea typeface="ＭＳ Ｐゴシック" pitchFamily="34" charset="-128"/>
              <a:cs typeface="ＭＳ Ｐゴシック" charset="0"/>
            </a:endParaRPr>
          </a:p>
          <a:p>
            <a:pPr marL="0" indent="0">
              <a:buFont typeface="Arial" charset="0"/>
              <a:buNone/>
              <a:defRPr/>
            </a:pPr>
            <a:r>
              <a:rPr lang="hr-HR" sz="2000" dirty="0">
                <a:ea typeface="ＭＳ Ｐゴシック" charset="0"/>
                <a:cs typeface="ＭＳ Ｐゴシック" charset="0"/>
              </a:rPr>
              <a:t> -   </a:t>
            </a:r>
            <a:r>
              <a:rPr lang="en-US" sz="2800" dirty="0">
                <a:ea typeface="ＭＳ Ｐゴシック" charset="0"/>
                <a:cs typeface="ＭＳ Ｐゴシック" charset="0"/>
              </a:rPr>
              <a:t>Offences against the confidentiality, integrity and availability of computer systems and data</a:t>
            </a:r>
            <a:endParaRPr lang="hr-HR" sz="2800" dirty="0">
              <a:ea typeface="ＭＳ Ｐゴシック" charset="0"/>
              <a:cs typeface="ＭＳ Ｐゴシック" charset="0"/>
            </a:endParaRPr>
          </a:p>
          <a:p>
            <a:pPr>
              <a:buFontTx/>
              <a:buChar char="-"/>
              <a:defRPr/>
            </a:pPr>
            <a:r>
              <a:rPr lang="en-US" sz="2800" dirty="0">
                <a:ea typeface="ＭＳ Ｐゴシック" charset="0"/>
                <a:cs typeface="ＭＳ Ｐゴシック" charset="0"/>
              </a:rPr>
              <a:t>Computer-related offences</a:t>
            </a:r>
            <a:endParaRPr lang="hr-HR" sz="2800" dirty="0">
              <a:ea typeface="ＭＳ Ｐゴシック" charset="0"/>
              <a:cs typeface="ＭＳ Ｐゴシック" charset="0"/>
            </a:endParaRPr>
          </a:p>
          <a:p>
            <a:pPr>
              <a:buFontTx/>
              <a:buChar char="-"/>
              <a:defRPr/>
            </a:pPr>
            <a:r>
              <a:rPr lang="en-US" sz="2800" dirty="0">
                <a:ea typeface="ＭＳ Ｐゴシック" charset="0"/>
                <a:cs typeface="ＭＳ Ｐゴシック" charset="0"/>
              </a:rPr>
              <a:t>Content-related offences</a:t>
            </a:r>
            <a:endParaRPr lang="en-GB" altLang="x-none" sz="2800" dirty="0">
              <a:ea typeface="ＭＳ Ｐゴシック" pitchFamily="34" charset="-128"/>
              <a:cs typeface="ＭＳ Ｐゴシック"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28F82767-7342-44B1-A413-F99CB20DC3F0}"/>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6 – Misuse of Devices</a:t>
            </a:r>
          </a:p>
        </p:txBody>
      </p:sp>
      <p:sp>
        <p:nvSpPr>
          <p:cNvPr id="62467" name="Rectangle 3">
            <a:extLst>
              <a:ext uri="{FF2B5EF4-FFF2-40B4-BE49-F238E27FC236}">
                <a16:creationId xmlns:a16="http://schemas.microsoft.com/office/drawing/2014/main" id="{93B8AA61-2DCA-486E-B0BD-A704C244F5A4}"/>
              </a:ext>
            </a:extLst>
          </p:cNvPr>
          <p:cNvSpPr>
            <a:spLocks noGrp="1"/>
          </p:cNvSpPr>
          <p:nvPr>
            <p:ph idx="1"/>
          </p:nvPr>
        </p:nvSpPr>
        <p:spPr>
          <a:xfrm>
            <a:off x="457200" y="1428750"/>
            <a:ext cx="8229600" cy="5099050"/>
          </a:xfrm>
        </p:spPr>
        <p:txBody>
          <a:bodyPr/>
          <a:lstStyle/>
          <a:p>
            <a:pPr marL="293688" lvl="1" indent="-293688" algn="just" eaLnBrk="1" hangingPunct="1">
              <a:lnSpc>
                <a:spcPct val="90000"/>
              </a:lnSpc>
              <a:buFont typeface="Arial" panose="020B0604020202020204" pitchFamily="34" charset="0"/>
              <a:buNone/>
            </a:pPr>
            <a:r>
              <a:rPr lang="en-US" altLang="en-US" sz="2400" dirty="0">
                <a:latin typeface="Georgia" panose="02040502050405020303" pitchFamily="18" charset="0"/>
              </a:rPr>
              <a:t>2.	This article shall not be interpreted as imposing criminal liability where the production, sale, procurement for use, import, distribution or otherwise making available or possession referred to in paragraph 1 of this article is not for the purpose of committing an offence established in accordance with Articles 2 through 5 of this Convention, such as for the </a:t>
            </a:r>
            <a:r>
              <a:rPr lang="en-US" altLang="en-US" sz="2400" dirty="0" err="1">
                <a:latin typeface="Georgia" panose="02040502050405020303" pitchFamily="18" charset="0"/>
              </a:rPr>
              <a:t>authorised</a:t>
            </a:r>
            <a:r>
              <a:rPr lang="en-US" altLang="en-US" sz="2400" dirty="0">
                <a:latin typeface="Georgia" panose="02040502050405020303" pitchFamily="18" charset="0"/>
              </a:rPr>
              <a:t> testing or protection of a computer system.</a:t>
            </a:r>
          </a:p>
          <a:p>
            <a:pPr marL="293688" lvl="1" indent="-293688" algn="just" eaLnBrk="1" hangingPunct="1">
              <a:lnSpc>
                <a:spcPct val="90000"/>
              </a:lnSpc>
              <a:buFont typeface="Arial" panose="020B0604020202020204" pitchFamily="34" charset="0"/>
              <a:buNone/>
            </a:pPr>
            <a:endParaRPr lang="en-US" altLang="en-US" sz="2400" dirty="0">
              <a:latin typeface="Georgia" panose="02040502050405020303" pitchFamily="18" charset="0"/>
            </a:endParaRPr>
          </a:p>
          <a:p>
            <a:pPr marL="293688" lvl="1" indent="-293688" algn="just" eaLnBrk="1" hangingPunct="1">
              <a:lnSpc>
                <a:spcPct val="90000"/>
              </a:lnSpc>
              <a:buFont typeface="Arial" panose="020B0604020202020204" pitchFamily="34" charset="0"/>
              <a:buNone/>
            </a:pPr>
            <a:r>
              <a:rPr lang="en-US" altLang="en-US" sz="2400" dirty="0">
                <a:latin typeface="Georgia" panose="02040502050405020303" pitchFamily="18" charset="0"/>
              </a:rPr>
              <a:t>3. Each Party may reserve the right not to apply paragraph 1 of this article, provided that the reservation does not concern the sale, distribution or otherwise making available of the items referred to in paragraph 1 </a:t>
            </a:r>
            <a:r>
              <a:rPr lang="en-US" altLang="en-US" sz="2400" dirty="0" err="1">
                <a:latin typeface="Georgia" panose="02040502050405020303" pitchFamily="18" charset="0"/>
              </a:rPr>
              <a:t>a.ii</a:t>
            </a:r>
            <a:r>
              <a:rPr lang="en-US" altLang="en-US" sz="2400" dirty="0">
                <a:latin typeface="Georgia" panose="02040502050405020303" pitchFamily="18" charset="0"/>
              </a:rPr>
              <a:t> of this article.</a:t>
            </a:r>
            <a:endParaRPr lang="en-GB" altLang="en-US" sz="2400" dirty="0">
              <a:latin typeface="Georgia" panose="02040502050405020303"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CFE1ABF-0557-4371-9BA7-88878FF17C96}"/>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6 – Misuse of Devices</a:t>
            </a:r>
          </a:p>
        </p:txBody>
      </p:sp>
      <p:sp>
        <p:nvSpPr>
          <p:cNvPr id="128003" name="Rectangle 3">
            <a:extLst>
              <a:ext uri="{FF2B5EF4-FFF2-40B4-BE49-F238E27FC236}">
                <a16:creationId xmlns:a16="http://schemas.microsoft.com/office/drawing/2014/main" id="{DC6C1AE7-8283-4D73-B509-9658008EFFC4}"/>
              </a:ext>
            </a:extLst>
          </p:cNvPr>
          <p:cNvSpPr>
            <a:spLocks noGrp="1"/>
          </p:cNvSpPr>
          <p:nvPr>
            <p:ph idx="1"/>
          </p:nvPr>
        </p:nvSpPr>
        <p:spPr>
          <a:xfrm>
            <a:off x="457200" y="2120900"/>
            <a:ext cx="8229600" cy="4525963"/>
          </a:xfrm>
        </p:spPr>
        <p:txBody>
          <a:bodyPr/>
          <a:lstStyle/>
          <a:p>
            <a:pPr marL="3175" indent="-3175" algn="just" eaLnBrk="1" hangingPunct="1">
              <a:buFont typeface="Arial" panose="020B0604020202020204" pitchFamily="34" charset="0"/>
              <a:buNone/>
              <a:defRPr/>
            </a:pPr>
            <a:r>
              <a:rPr lang="en-GB" altLang="x-none" dirty="0">
                <a:latin typeface="Georgia" panose="02040502050405020303" pitchFamily="18" charset="0"/>
                <a:cs typeface="Times New Roman" pitchFamily="18" charset="0"/>
              </a:rPr>
              <a:t>Each Party shall adopt such legislative and other measures as may be necessary to establish as criminal offences under its domestic law when committed intentionally 	and </a:t>
            </a:r>
            <a:r>
              <a:rPr lang="en-GB" altLang="x-none" sz="4000" b="1" dirty="0">
                <a:solidFill>
                  <a:srgbClr val="FF0000"/>
                </a:solidFill>
                <a:latin typeface="Georgia" panose="02040502050405020303" pitchFamily="18" charset="0"/>
                <a:ea typeface="+mn-ea"/>
                <a:cs typeface="Times New Roman" pitchFamily="18" charset="0"/>
              </a:rPr>
              <a:t>without right</a:t>
            </a:r>
            <a:r>
              <a:rPr lang="en-GB" altLang="x-none" dirty="0">
                <a:latin typeface="Georgia" panose="02040502050405020303" pitchFamily="18" charset="0"/>
                <a:cs typeface="Times New Roman" pitchFamily="18" charset="0"/>
              </a:rPr>
              <a:t>:</a:t>
            </a:r>
          </a:p>
          <a:p>
            <a:pPr lvl="1" algn="just" eaLnBrk="1" hangingPunct="1">
              <a:defRPr/>
            </a:pPr>
            <a:endParaRPr lang="en-GB" altLang="x-none" dirty="0">
              <a:cs typeface="ＭＳ Ｐゴシック" pitchFamily="34" charset="-128"/>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1BAFAE6-841A-46BE-98A4-699855180554}"/>
              </a:ext>
            </a:extLst>
          </p:cNvPr>
          <p:cNvSpPr>
            <a:spLocks noGrp="1"/>
          </p:cNvSpPr>
          <p:nvPr>
            <p:ph type="title"/>
          </p:nvPr>
        </p:nvSpPr>
        <p:spPr>
          <a:xfrm>
            <a:off x="741363" y="-244475"/>
            <a:ext cx="8229600" cy="1143000"/>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Without right</a:t>
            </a:r>
          </a:p>
        </p:txBody>
      </p:sp>
      <p:sp>
        <p:nvSpPr>
          <p:cNvPr id="78851" name="Rectangle 3">
            <a:extLst>
              <a:ext uri="{FF2B5EF4-FFF2-40B4-BE49-F238E27FC236}">
                <a16:creationId xmlns:a16="http://schemas.microsoft.com/office/drawing/2014/main" id="{5161527D-2B70-4110-A13A-AE8FF705FE7D}"/>
              </a:ext>
            </a:extLst>
          </p:cNvPr>
          <p:cNvSpPr>
            <a:spLocks noGrp="1"/>
          </p:cNvSpPr>
          <p:nvPr>
            <p:ph idx="1"/>
          </p:nvPr>
        </p:nvSpPr>
        <p:spPr>
          <a:xfrm>
            <a:off x="457200" y="2203450"/>
            <a:ext cx="8229600" cy="3443288"/>
          </a:xfrm>
        </p:spPr>
        <p:txBody>
          <a:bodyPr/>
          <a:lstStyle/>
          <a:p>
            <a:pPr algn="just" eaLnBrk="1" hangingPunct="1">
              <a:lnSpc>
                <a:spcPct val="90000"/>
              </a:lnSpc>
              <a:defRPr/>
            </a:pPr>
            <a:r>
              <a:rPr lang="en-GB" dirty="0">
                <a:latin typeface="Georgia" panose="02040502050405020303" pitchFamily="18" charset="0"/>
                <a:ea typeface="+mn-ea"/>
                <a:cs typeface="Times New Roman" pitchFamily="18" charset="0"/>
              </a:rPr>
              <a:t>Misuse without right</a:t>
            </a:r>
          </a:p>
          <a:p>
            <a:pPr algn="just" eaLnBrk="1" hangingPunct="1">
              <a:lnSpc>
                <a:spcPct val="90000"/>
              </a:lnSpc>
              <a:defRPr/>
            </a:pPr>
            <a:endParaRPr lang="en-GB" dirty="0">
              <a:latin typeface="Georgia" panose="02040502050405020303" pitchFamily="18" charset="0"/>
              <a:ea typeface="+mn-ea"/>
              <a:cs typeface="Times New Roman" pitchFamily="18" charset="0"/>
            </a:endParaRPr>
          </a:p>
          <a:p>
            <a:pPr algn="just" eaLnBrk="1" hangingPunct="1">
              <a:lnSpc>
                <a:spcPct val="90000"/>
              </a:lnSpc>
              <a:defRPr/>
            </a:pPr>
            <a:r>
              <a:rPr lang="en-GB" dirty="0">
                <a:latin typeface="Georgia" panose="02040502050405020303" pitchFamily="18" charset="0"/>
                <a:ea typeface="+mn-ea"/>
                <a:cs typeface="Times New Roman" pitchFamily="18" charset="0"/>
              </a:rPr>
              <a:t>Prevents over-criminalisation where devices are produced and put on market for legitimate purposes</a:t>
            </a:r>
          </a:p>
          <a:p>
            <a:pPr algn="just" eaLnBrk="1" hangingPunct="1">
              <a:lnSpc>
                <a:spcPct val="90000"/>
              </a:lnSpc>
              <a:defRPr/>
            </a:pPr>
            <a:endParaRPr lang="en-GB" dirty="0">
              <a:latin typeface="+mj-lt"/>
              <a:ea typeface="+mn-ea"/>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E05F0EA-E08E-4CE3-97E2-C31A58BB4DCF}"/>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6 – Misuse of Devices</a:t>
            </a:r>
          </a:p>
        </p:txBody>
      </p:sp>
      <p:sp>
        <p:nvSpPr>
          <p:cNvPr id="65539" name="Rectangle 3">
            <a:extLst>
              <a:ext uri="{FF2B5EF4-FFF2-40B4-BE49-F238E27FC236}">
                <a16:creationId xmlns:a16="http://schemas.microsoft.com/office/drawing/2014/main" id="{1CA57E59-B325-4430-9ED0-39924C37D91C}"/>
              </a:ext>
            </a:extLst>
          </p:cNvPr>
          <p:cNvSpPr>
            <a:spLocks noGrp="1"/>
          </p:cNvSpPr>
          <p:nvPr>
            <p:ph idx="1"/>
          </p:nvPr>
        </p:nvSpPr>
        <p:spPr>
          <a:xfrm>
            <a:off x="457200" y="1671638"/>
            <a:ext cx="8229600" cy="4983162"/>
          </a:xfrm>
        </p:spPr>
        <p:txBody>
          <a:bodyPr>
            <a:normAutofit/>
          </a:bodyPr>
          <a:lstStyle/>
          <a:p>
            <a:pPr marL="293688" lvl="1" indent="-293688" algn="just" eaLnBrk="1" hangingPunct="1">
              <a:lnSpc>
                <a:spcPct val="90000"/>
              </a:lnSpc>
              <a:buFont typeface="Arial" panose="020B0604020202020204" pitchFamily="34" charset="0"/>
              <a:buNone/>
            </a:pPr>
            <a:r>
              <a:rPr lang="en-GB" altLang="en-US" sz="2000" b="1" dirty="0">
                <a:latin typeface="Georgia" panose="02040502050405020303" pitchFamily="18" charset="0"/>
              </a:rPr>
              <a:t>(a)</a:t>
            </a:r>
            <a:r>
              <a:rPr lang="en-GB" altLang="en-US" sz="2000" dirty="0">
                <a:latin typeface="Georgia" panose="02040502050405020303" pitchFamily="18" charset="0"/>
              </a:rPr>
              <a:t> the </a:t>
            </a:r>
            <a:r>
              <a:rPr lang="en-GB" altLang="en-US" b="1" dirty="0">
                <a:solidFill>
                  <a:srgbClr val="FF0000"/>
                </a:solidFill>
                <a:latin typeface="Georgia" panose="02040502050405020303" pitchFamily="18" charset="0"/>
              </a:rPr>
              <a:t>production</a:t>
            </a:r>
            <a:r>
              <a:rPr lang="en-GB" altLang="en-US" sz="2000" dirty="0">
                <a:latin typeface="Georgia" panose="02040502050405020303" pitchFamily="18" charset="0"/>
              </a:rPr>
              <a:t>, </a:t>
            </a:r>
            <a:r>
              <a:rPr lang="en-GB" altLang="en-US" b="1" dirty="0">
                <a:solidFill>
                  <a:srgbClr val="FF0000"/>
                </a:solidFill>
                <a:latin typeface="Georgia" panose="02040502050405020303" pitchFamily="18" charset="0"/>
              </a:rPr>
              <a:t>sale</a:t>
            </a:r>
            <a:r>
              <a:rPr lang="en-GB" altLang="en-US" sz="2000" dirty="0">
                <a:latin typeface="Georgia" panose="02040502050405020303" pitchFamily="18" charset="0"/>
              </a:rPr>
              <a:t>, </a:t>
            </a:r>
            <a:r>
              <a:rPr lang="en-GB" altLang="en-US" b="1" dirty="0">
                <a:solidFill>
                  <a:srgbClr val="FF0000"/>
                </a:solidFill>
                <a:latin typeface="Georgia" panose="02040502050405020303" pitchFamily="18" charset="0"/>
              </a:rPr>
              <a:t>procurement for use</a:t>
            </a:r>
            <a:r>
              <a:rPr lang="en-GB" altLang="en-US" sz="2000" dirty="0">
                <a:latin typeface="Georgia" panose="02040502050405020303" pitchFamily="18" charset="0"/>
              </a:rPr>
              <a:t>, </a:t>
            </a:r>
            <a:r>
              <a:rPr lang="en-GB" altLang="en-US" b="1" dirty="0">
                <a:solidFill>
                  <a:srgbClr val="FF0000"/>
                </a:solidFill>
                <a:latin typeface="Georgia" panose="02040502050405020303" pitchFamily="18" charset="0"/>
              </a:rPr>
              <a:t>import</a:t>
            </a:r>
            <a:r>
              <a:rPr lang="en-GB" altLang="en-US" sz="2000" dirty="0">
                <a:latin typeface="Georgia" panose="02040502050405020303" pitchFamily="18" charset="0"/>
              </a:rPr>
              <a:t>, </a:t>
            </a:r>
            <a:r>
              <a:rPr lang="en-GB" altLang="en-US" b="1" dirty="0">
                <a:solidFill>
                  <a:srgbClr val="FF0000"/>
                </a:solidFill>
                <a:latin typeface="Georgia" panose="02040502050405020303" pitchFamily="18" charset="0"/>
              </a:rPr>
              <a:t>distribution</a:t>
            </a:r>
            <a:r>
              <a:rPr lang="en-GB" altLang="en-US" dirty="0">
                <a:latin typeface="Georgia" panose="02040502050405020303" pitchFamily="18" charset="0"/>
              </a:rPr>
              <a:t> </a:t>
            </a:r>
            <a:r>
              <a:rPr lang="en-GB" altLang="en-US" sz="2000" dirty="0">
                <a:latin typeface="Georgia" panose="02040502050405020303" pitchFamily="18" charset="0"/>
              </a:rPr>
              <a:t>or otherwise </a:t>
            </a:r>
            <a:r>
              <a:rPr lang="en-GB" altLang="en-US" b="1" dirty="0">
                <a:solidFill>
                  <a:srgbClr val="FF0000"/>
                </a:solidFill>
                <a:latin typeface="Georgia" panose="02040502050405020303" pitchFamily="18" charset="0"/>
              </a:rPr>
              <a:t>making available of</a:t>
            </a:r>
            <a:r>
              <a:rPr lang="en-GB" altLang="en-US" sz="2000" dirty="0">
                <a:latin typeface="Georgia" panose="02040502050405020303" pitchFamily="18" charset="0"/>
              </a:rPr>
              <a:t>:</a:t>
            </a:r>
          </a:p>
          <a:p>
            <a:pPr marL="576263" lvl="2" indent="0" algn="just" eaLnBrk="1" hangingPunct="1">
              <a:lnSpc>
                <a:spcPct val="90000"/>
              </a:lnSpc>
              <a:buFont typeface="Arial" panose="020B0604020202020204" pitchFamily="34" charset="0"/>
              <a:buNone/>
            </a:pPr>
            <a:r>
              <a:rPr lang="en-GB" altLang="en-US" sz="2000" dirty="0">
                <a:latin typeface="Georgia" panose="02040502050405020303" pitchFamily="18" charset="0"/>
              </a:rPr>
              <a:t>1. 	a device, including a computer program, designed or adapted primarily for the purpose of committing any of the offences established in accordance with Article 2 – 5;</a:t>
            </a:r>
          </a:p>
          <a:p>
            <a:pPr marL="576263" lvl="2" indent="0" algn="just" eaLnBrk="1" hangingPunct="1">
              <a:lnSpc>
                <a:spcPct val="90000"/>
              </a:lnSpc>
              <a:buFont typeface="Arial" panose="020B0604020202020204" pitchFamily="34" charset="0"/>
              <a:buNone/>
            </a:pPr>
            <a:r>
              <a:rPr lang="en-GB" altLang="en-US" sz="2000" dirty="0">
                <a:latin typeface="Georgia" panose="02040502050405020303" pitchFamily="18" charset="0"/>
              </a:rPr>
              <a:t>2. 	a computer password, access code, or similar data by which the whole or any part of a computer system is capable of being accessed with intent that it be used for the purpose of committing any of the offences established in Articles 2 - 5; and </a:t>
            </a:r>
          </a:p>
          <a:p>
            <a:pPr marL="293688" lvl="1" indent="-293688" algn="just" eaLnBrk="1" hangingPunct="1">
              <a:lnSpc>
                <a:spcPct val="90000"/>
              </a:lnSpc>
              <a:buFont typeface="Arial" panose="020B0604020202020204" pitchFamily="34" charset="0"/>
              <a:buNone/>
            </a:pPr>
            <a:endParaRPr lang="en-GB" altLang="en-US" sz="2000" dirty="0">
              <a:latin typeface="Georgia" panose="02040502050405020303" pitchFamily="18" charset="0"/>
            </a:endParaRPr>
          </a:p>
          <a:p>
            <a:pPr marL="293688" lvl="1" indent="-293688" algn="just" eaLnBrk="1" hangingPunct="1">
              <a:lnSpc>
                <a:spcPct val="90000"/>
              </a:lnSpc>
              <a:buFont typeface="Arial" panose="020B0604020202020204" pitchFamily="34" charset="0"/>
              <a:buNone/>
            </a:pPr>
            <a:r>
              <a:rPr lang="en-GB" altLang="en-US" sz="2000" b="1" dirty="0">
                <a:latin typeface="Georgia" panose="02040502050405020303" pitchFamily="18" charset="0"/>
              </a:rPr>
              <a:t>(b)  </a:t>
            </a:r>
            <a:r>
              <a:rPr lang="en-GB" altLang="en-US" sz="2000" dirty="0">
                <a:latin typeface="Georgia" panose="02040502050405020303" pitchFamily="18" charset="0"/>
              </a:rPr>
              <a:t>the possession of an item referred to in paragraphs (a)(1) or (2) above, with intent that it be used for the purpose of committing any of the offences established in Articles 2 – 5. A Party may require by law that a number of such items be possessed before criminal liability attaches.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852DC455-FF95-43E1-9AB1-8B90BA020A45}"/>
              </a:ext>
            </a:extLst>
          </p:cNvPr>
          <p:cNvSpPr>
            <a:spLocks noGrp="1"/>
          </p:cNvSpPr>
          <p:nvPr>
            <p:ph type="title"/>
          </p:nvPr>
        </p:nvSpPr>
        <p:spPr>
          <a:xfrm>
            <a:off x="741363" y="-244475"/>
            <a:ext cx="8229600" cy="1143000"/>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Production, sale etc.</a:t>
            </a:r>
          </a:p>
        </p:txBody>
      </p:sp>
      <p:sp>
        <p:nvSpPr>
          <p:cNvPr id="78851" name="Rectangle 3">
            <a:extLst>
              <a:ext uri="{FF2B5EF4-FFF2-40B4-BE49-F238E27FC236}">
                <a16:creationId xmlns:a16="http://schemas.microsoft.com/office/drawing/2014/main" id="{8D8DE95D-ECC2-4145-B340-E3BA645134EB}"/>
              </a:ext>
            </a:extLst>
          </p:cNvPr>
          <p:cNvSpPr>
            <a:spLocks noGrp="1"/>
          </p:cNvSpPr>
          <p:nvPr>
            <p:ph idx="1"/>
          </p:nvPr>
        </p:nvSpPr>
        <p:spPr>
          <a:xfrm>
            <a:off x="457200" y="1401763"/>
            <a:ext cx="8229600" cy="4579937"/>
          </a:xfrm>
        </p:spPr>
        <p:txBody>
          <a:bodyPr>
            <a:normAutofit fontScale="92500" lnSpcReduction="20000"/>
          </a:bodyPr>
          <a:lstStyle/>
          <a:p>
            <a:pPr algn="just" eaLnBrk="1" hangingPunct="1">
              <a:lnSpc>
                <a:spcPct val="90000"/>
              </a:lnSpc>
              <a:defRPr/>
            </a:pPr>
            <a:r>
              <a:rPr lang="en-GB" sz="2800" dirty="0">
                <a:latin typeface="Georgia" panose="02040502050405020303" pitchFamily="18" charset="0"/>
                <a:ea typeface="+mn-ea"/>
                <a:cs typeface="Times New Roman" pitchFamily="18" charset="0"/>
              </a:rPr>
              <a:t>Criminalisation of:</a:t>
            </a:r>
          </a:p>
          <a:p>
            <a:pPr lvl="1" algn="just" eaLnBrk="1" hangingPunct="1">
              <a:lnSpc>
                <a:spcPct val="90000"/>
              </a:lnSpc>
              <a:defRPr/>
            </a:pPr>
            <a:r>
              <a:rPr lang="en-GB" sz="2400" dirty="0">
                <a:latin typeface="Georgia" panose="02040502050405020303" pitchFamily="18" charset="0"/>
                <a:ea typeface="+mn-ea"/>
                <a:cs typeface="Times New Roman" pitchFamily="18" charset="0"/>
              </a:rPr>
              <a:t>Production;</a:t>
            </a:r>
          </a:p>
          <a:p>
            <a:pPr lvl="1" algn="just" eaLnBrk="1" hangingPunct="1">
              <a:lnSpc>
                <a:spcPct val="90000"/>
              </a:lnSpc>
              <a:defRPr/>
            </a:pPr>
            <a:r>
              <a:rPr lang="en-GB" sz="2400" dirty="0">
                <a:latin typeface="Georgia" panose="02040502050405020303" pitchFamily="18" charset="0"/>
                <a:ea typeface="+mn-ea"/>
                <a:cs typeface="Times New Roman" pitchFamily="18" charset="0"/>
              </a:rPr>
              <a:t>Sale;</a:t>
            </a:r>
          </a:p>
          <a:p>
            <a:pPr lvl="1" algn="just" eaLnBrk="1" hangingPunct="1">
              <a:lnSpc>
                <a:spcPct val="90000"/>
              </a:lnSpc>
              <a:defRPr/>
            </a:pPr>
            <a:r>
              <a:rPr lang="en-GB" sz="2400" dirty="0">
                <a:latin typeface="Georgia" panose="02040502050405020303" pitchFamily="18" charset="0"/>
                <a:ea typeface="+mn-ea"/>
                <a:cs typeface="Times New Roman" pitchFamily="18" charset="0"/>
              </a:rPr>
              <a:t>Procurement for use;</a:t>
            </a:r>
          </a:p>
          <a:p>
            <a:pPr lvl="1" algn="just" eaLnBrk="1" hangingPunct="1">
              <a:lnSpc>
                <a:spcPct val="90000"/>
              </a:lnSpc>
              <a:defRPr/>
            </a:pPr>
            <a:r>
              <a:rPr lang="en-GB" sz="2400" dirty="0">
                <a:latin typeface="Georgia" panose="02040502050405020303" pitchFamily="18" charset="0"/>
                <a:ea typeface="+mn-ea"/>
                <a:cs typeface="Times New Roman" pitchFamily="18" charset="0"/>
              </a:rPr>
              <a:t>Import;</a:t>
            </a:r>
          </a:p>
          <a:p>
            <a:pPr lvl="1" algn="just" eaLnBrk="1" hangingPunct="1">
              <a:lnSpc>
                <a:spcPct val="90000"/>
              </a:lnSpc>
              <a:defRPr/>
            </a:pPr>
            <a:r>
              <a:rPr lang="en-GB" sz="2400" dirty="0">
                <a:latin typeface="Georgia" panose="02040502050405020303" pitchFamily="18" charset="0"/>
                <a:ea typeface="+mn-ea"/>
                <a:cs typeface="Times New Roman" pitchFamily="18" charset="0"/>
              </a:rPr>
              <a:t>Distribution; or</a:t>
            </a:r>
          </a:p>
          <a:p>
            <a:pPr lvl="1" algn="just" eaLnBrk="1" hangingPunct="1">
              <a:lnSpc>
                <a:spcPct val="90000"/>
              </a:lnSpc>
              <a:defRPr/>
            </a:pPr>
            <a:r>
              <a:rPr lang="en-GB" sz="2400" dirty="0">
                <a:latin typeface="Georgia" panose="02040502050405020303" pitchFamily="18" charset="0"/>
                <a:ea typeface="+mn-ea"/>
                <a:cs typeface="Times New Roman" pitchFamily="18" charset="0"/>
              </a:rPr>
              <a:t>Making available of devices</a:t>
            </a:r>
          </a:p>
          <a:p>
            <a:pPr lvl="1" algn="just" eaLnBrk="1" hangingPunct="1">
              <a:lnSpc>
                <a:spcPct val="90000"/>
              </a:lnSpc>
              <a:defRPr/>
            </a:pPr>
            <a:endParaRPr lang="en-GB" sz="2400" dirty="0">
              <a:latin typeface="Georgia" panose="02040502050405020303" pitchFamily="18" charset="0"/>
              <a:ea typeface="+mn-ea"/>
              <a:cs typeface="Times New Roman" pitchFamily="18" charset="0"/>
            </a:endParaRPr>
          </a:p>
          <a:p>
            <a:pPr algn="just" eaLnBrk="1" hangingPunct="1">
              <a:lnSpc>
                <a:spcPct val="90000"/>
              </a:lnSpc>
              <a:defRPr/>
            </a:pPr>
            <a:r>
              <a:rPr lang="en-GB" sz="2800" dirty="0">
                <a:latin typeface="Georgia" panose="02040502050405020303" pitchFamily="18" charset="0"/>
                <a:ea typeface="ＭＳ Ｐゴシック" charset="0"/>
                <a:cs typeface="Times New Roman" pitchFamily="18" charset="0"/>
              </a:rPr>
              <a:t>Distribution: active act of forwarding data to others</a:t>
            </a:r>
          </a:p>
          <a:p>
            <a:pPr algn="just" eaLnBrk="1" hangingPunct="1">
              <a:lnSpc>
                <a:spcPct val="90000"/>
              </a:lnSpc>
              <a:defRPr/>
            </a:pPr>
            <a:endParaRPr lang="en-GB" sz="2800" dirty="0">
              <a:latin typeface="Georgia" panose="02040502050405020303" pitchFamily="18" charset="0"/>
              <a:ea typeface="ＭＳ Ｐゴシック" charset="0"/>
              <a:cs typeface="Times New Roman" pitchFamily="18" charset="0"/>
            </a:endParaRPr>
          </a:p>
          <a:p>
            <a:pPr algn="just" eaLnBrk="1" hangingPunct="1">
              <a:lnSpc>
                <a:spcPct val="90000"/>
              </a:lnSpc>
              <a:defRPr/>
            </a:pPr>
            <a:r>
              <a:rPr lang="en-GB" sz="2800" dirty="0">
                <a:latin typeface="Georgia" panose="02040502050405020303" pitchFamily="18" charset="0"/>
                <a:ea typeface="ＭＳ Ｐゴシック" charset="0"/>
                <a:cs typeface="Times New Roman" pitchFamily="18" charset="0"/>
              </a:rPr>
              <a:t>Making available: placing online devices for the use of others, and includes creation or compilation of online hyperlinks in order to facilitate access to such devices</a:t>
            </a:r>
            <a:endParaRPr lang="en-GB" sz="3000" dirty="0">
              <a:latin typeface="Georgia" panose="02040502050405020303" pitchFamily="18" charset="0"/>
              <a:ea typeface="+mn-ea"/>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916E83F-EC36-4D38-819C-8CA454C9F1C3}"/>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6 – Misuse of Devices</a:t>
            </a:r>
          </a:p>
        </p:txBody>
      </p:sp>
      <p:sp>
        <p:nvSpPr>
          <p:cNvPr id="67587" name="Rectangle 3">
            <a:extLst>
              <a:ext uri="{FF2B5EF4-FFF2-40B4-BE49-F238E27FC236}">
                <a16:creationId xmlns:a16="http://schemas.microsoft.com/office/drawing/2014/main" id="{587DEF71-66BE-4DF7-8858-5E5AC72DD275}"/>
              </a:ext>
            </a:extLst>
          </p:cNvPr>
          <p:cNvSpPr>
            <a:spLocks noGrp="1"/>
          </p:cNvSpPr>
          <p:nvPr>
            <p:ph idx="1"/>
          </p:nvPr>
        </p:nvSpPr>
        <p:spPr>
          <a:xfrm>
            <a:off x="457200" y="1181100"/>
            <a:ext cx="8229600" cy="5178425"/>
          </a:xfrm>
        </p:spPr>
        <p:txBody>
          <a:bodyPr>
            <a:normAutofit/>
          </a:bodyPr>
          <a:lstStyle/>
          <a:p>
            <a:pPr marL="293688" lvl="1" indent="-293688" algn="just" eaLnBrk="1" hangingPunct="1">
              <a:lnSpc>
                <a:spcPct val="90000"/>
              </a:lnSpc>
              <a:buFont typeface="Arial" panose="020B0604020202020204" pitchFamily="34" charset="0"/>
              <a:buNone/>
            </a:pPr>
            <a:r>
              <a:rPr lang="en-GB" altLang="en-US" sz="2000" b="1" dirty="0">
                <a:latin typeface="Georgia" panose="02040502050405020303" pitchFamily="18" charset="0"/>
              </a:rPr>
              <a:t>(a)</a:t>
            </a:r>
            <a:r>
              <a:rPr lang="en-GB" altLang="en-US" sz="2000" dirty="0">
                <a:latin typeface="Georgia" panose="02040502050405020303" pitchFamily="18" charset="0"/>
              </a:rPr>
              <a:t> the production, sale, procurement for use, import, distribution or otherwise making available of:</a:t>
            </a:r>
          </a:p>
          <a:p>
            <a:pPr marL="576263" lvl="2" indent="0" algn="just" eaLnBrk="1" hangingPunct="1">
              <a:lnSpc>
                <a:spcPct val="90000"/>
              </a:lnSpc>
              <a:buFont typeface="Arial" panose="020B0604020202020204" pitchFamily="34" charset="0"/>
              <a:buNone/>
            </a:pPr>
            <a:r>
              <a:rPr lang="en-GB" altLang="en-US" sz="2000" dirty="0">
                <a:latin typeface="Georgia" panose="02040502050405020303" pitchFamily="18" charset="0"/>
              </a:rPr>
              <a:t>1.	a device, </a:t>
            </a:r>
            <a:r>
              <a:rPr lang="en-GB" altLang="en-US" sz="2800" b="1" dirty="0">
                <a:solidFill>
                  <a:srgbClr val="FF0000"/>
                </a:solidFill>
                <a:latin typeface="Georgia" panose="02040502050405020303" pitchFamily="18" charset="0"/>
              </a:rPr>
              <a:t>including a computer program</a:t>
            </a:r>
            <a:r>
              <a:rPr lang="en-GB" altLang="en-US" sz="2000" dirty="0">
                <a:latin typeface="Georgia" panose="02040502050405020303" pitchFamily="18" charset="0"/>
              </a:rPr>
              <a:t>, designed or adapted primarily for the purpose of committing any of 	the offences established in accordance with Article 2 – 5;</a:t>
            </a:r>
          </a:p>
          <a:p>
            <a:pPr marL="576263" lvl="2" indent="0" algn="just" eaLnBrk="1" hangingPunct="1">
              <a:lnSpc>
                <a:spcPct val="90000"/>
              </a:lnSpc>
              <a:buFont typeface="Arial" panose="020B0604020202020204" pitchFamily="34" charset="0"/>
              <a:buNone/>
            </a:pPr>
            <a:r>
              <a:rPr lang="en-GB" altLang="en-US" sz="2000" dirty="0">
                <a:latin typeface="Georgia" panose="02040502050405020303" pitchFamily="18" charset="0"/>
              </a:rPr>
              <a:t>2. 	a computer password, access code, or similar data by which the whole or any part of a computer system is capable of being accessed with intent that it be used for the purpose of committing any of the offences 	established in Articles 2 - 5; and </a:t>
            </a:r>
          </a:p>
          <a:p>
            <a:pPr marL="293688" lvl="1" indent="-293688" algn="just" eaLnBrk="1" hangingPunct="1">
              <a:lnSpc>
                <a:spcPct val="90000"/>
              </a:lnSpc>
              <a:buFont typeface="Arial" panose="020B0604020202020204" pitchFamily="34" charset="0"/>
              <a:buNone/>
            </a:pPr>
            <a:endParaRPr lang="en-GB" altLang="en-US" sz="2000" dirty="0">
              <a:latin typeface="Georgia" panose="02040502050405020303" pitchFamily="18" charset="0"/>
            </a:endParaRPr>
          </a:p>
          <a:p>
            <a:pPr marL="293688" lvl="1" indent="-293688" algn="just" eaLnBrk="1" hangingPunct="1">
              <a:lnSpc>
                <a:spcPct val="90000"/>
              </a:lnSpc>
              <a:buFont typeface="Arial" panose="020B0604020202020204" pitchFamily="34" charset="0"/>
              <a:buNone/>
            </a:pPr>
            <a:r>
              <a:rPr lang="en-GB" altLang="en-US" sz="2000" b="1" dirty="0">
                <a:latin typeface="Georgia" panose="02040502050405020303" pitchFamily="18" charset="0"/>
              </a:rPr>
              <a:t>(b)</a:t>
            </a:r>
            <a:r>
              <a:rPr lang="en-GB" altLang="en-US" sz="2000" dirty="0">
                <a:latin typeface="Georgia" panose="02040502050405020303" pitchFamily="18" charset="0"/>
              </a:rPr>
              <a:t> the possession of an item referred to in paragraphs (a)(1) or (2) above, with intent that it be used for the purpose of committing any of the offences established in Articles 2 – 5. A Party may require by law that a number of such items be possessed before criminal liability attaches.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6188B014-62F0-451D-8B06-9146F0276D51}"/>
              </a:ext>
            </a:extLst>
          </p:cNvPr>
          <p:cNvSpPr>
            <a:spLocks noGrp="1"/>
          </p:cNvSpPr>
          <p:nvPr>
            <p:ph type="title"/>
          </p:nvPr>
        </p:nvSpPr>
        <p:spPr>
          <a:xfrm>
            <a:off x="741363" y="-244475"/>
            <a:ext cx="8229600" cy="1143000"/>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Computer program</a:t>
            </a:r>
          </a:p>
        </p:txBody>
      </p:sp>
      <p:sp>
        <p:nvSpPr>
          <p:cNvPr id="78851" name="Rectangle 3">
            <a:extLst>
              <a:ext uri="{FF2B5EF4-FFF2-40B4-BE49-F238E27FC236}">
                <a16:creationId xmlns:a16="http://schemas.microsoft.com/office/drawing/2014/main" id="{3C1DA871-7544-4A16-9CF6-0F89AC30E642}"/>
              </a:ext>
            </a:extLst>
          </p:cNvPr>
          <p:cNvSpPr>
            <a:spLocks noGrp="1"/>
          </p:cNvSpPr>
          <p:nvPr>
            <p:ph idx="1"/>
          </p:nvPr>
        </p:nvSpPr>
        <p:spPr>
          <a:xfrm>
            <a:off x="457200" y="1781175"/>
            <a:ext cx="8229600" cy="3443288"/>
          </a:xfrm>
        </p:spPr>
        <p:txBody>
          <a:bodyPr>
            <a:normAutofit lnSpcReduction="10000"/>
          </a:bodyPr>
          <a:lstStyle/>
          <a:p>
            <a:pPr algn="just" eaLnBrk="1" hangingPunct="1">
              <a:lnSpc>
                <a:spcPct val="90000"/>
              </a:lnSpc>
              <a:defRPr/>
            </a:pPr>
            <a:r>
              <a:rPr lang="en-GB" sz="3000" dirty="0">
                <a:latin typeface="Georgia" panose="02040502050405020303" pitchFamily="18" charset="0"/>
                <a:ea typeface="+mn-ea"/>
                <a:cs typeface="Times New Roman" pitchFamily="18" charset="0"/>
              </a:rPr>
              <a:t>Refers to programs that are designed to alter or destroy data or interfere with operation of systems</a:t>
            </a:r>
          </a:p>
          <a:p>
            <a:pPr algn="just" eaLnBrk="1" hangingPunct="1">
              <a:lnSpc>
                <a:spcPct val="90000"/>
              </a:lnSpc>
              <a:defRPr/>
            </a:pPr>
            <a:endParaRPr lang="en-GB" sz="3000" dirty="0">
              <a:latin typeface="Georgia" panose="02040502050405020303" pitchFamily="18" charset="0"/>
              <a:ea typeface="+mn-ea"/>
              <a:cs typeface="Times New Roman" pitchFamily="18" charset="0"/>
            </a:endParaRPr>
          </a:p>
          <a:p>
            <a:pPr algn="just" eaLnBrk="1" hangingPunct="1">
              <a:lnSpc>
                <a:spcPct val="90000"/>
              </a:lnSpc>
              <a:defRPr/>
            </a:pPr>
            <a:r>
              <a:rPr lang="en-GB" sz="3000" dirty="0">
                <a:latin typeface="Georgia" panose="02040502050405020303" pitchFamily="18" charset="0"/>
                <a:ea typeface="+mn-ea"/>
                <a:cs typeface="Times New Roman" pitchFamily="18" charset="0"/>
              </a:rPr>
              <a:t>Examples:</a:t>
            </a:r>
          </a:p>
          <a:p>
            <a:pPr lvl="1" algn="just" eaLnBrk="1" hangingPunct="1">
              <a:lnSpc>
                <a:spcPct val="90000"/>
              </a:lnSpc>
              <a:defRPr/>
            </a:pPr>
            <a:r>
              <a:rPr lang="en-GB" sz="2600" dirty="0">
                <a:latin typeface="Georgia" panose="02040502050405020303" pitchFamily="18" charset="0"/>
                <a:ea typeface="+mn-ea"/>
                <a:cs typeface="Times New Roman" pitchFamily="18" charset="0"/>
              </a:rPr>
              <a:t>Virus programs</a:t>
            </a:r>
          </a:p>
          <a:p>
            <a:pPr lvl="1" algn="just" eaLnBrk="1" hangingPunct="1">
              <a:lnSpc>
                <a:spcPct val="90000"/>
              </a:lnSpc>
              <a:defRPr/>
            </a:pPr>
            <a:r>
              <a:rPr lang="en-GB" sz="2600" dirty="0">
                <a:latin typeface="Georgia" panose="02040502050405020303" pitchFamily="18" charset="0"/>
                <a:ea typeface="+mn-ea"/>
                <a:cs typeface="Times New Roman" pitchFamily="18" charset="0"/>
              </a:rPr>
              <a:t>Programs designed or adapted to gain access to computer systems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322FEAFF-0B1E-4469-AA3B-DD478DC02308}"/>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6 – Misuse of Devices</a:t>
            </a:r>
          </a:p>
        </p:txBody>
      </p:sp>
      <p:sp>
        <p:nvSpPr>
          <p:cNvPr id="69635" name="Rectangle 3">
            <a:extLst>
              <a:ext uri="{FF2B5EF4-FFF2-40B4-BE49-F238E27FC236}">
                <a16:creationId xmlns:a16="http://schemas.microsoft.com/office/drawing/2014/main" id="{0B5E388C-747B-417E-A966-D200D643A4AE}"/>
              </a:ext>
            </a:extLst>
          </p:cNvPr>
          <p:cNvSpPr>
            <a:spLocks noGrp="1"/>
          </p:cNvSpPr>
          <p:nvPr>
            <p:ph idx="1"/>
          </p:nvPr>
        </p:nvSpPr>
        <p:spPr>
          <a:xfrm>
            <a:off x="457200" y="1333500"/>
            <a:ext cx="8229600" cy="5067300"/>
          </a:xfrm>
        </p:spPr>
        <p:txBody>
          <a:bodyPr>
            <a:normAutofit lnSpcReduction="10000"/>
          </a:bodyPr>
          <a:lstStyle/>
          <a:p>
            <a:pPr marL="293688" lvl="1" indent="-293688" algn="just" eaLnBrk="1" hangingPunct="1">
              <a:lnSpc>
                <a:spcPct val="90000"/>
              </a:lnSpc>
              <a:buFont typeface="Arial" panose="020B0604020202020204" pitchFamily="34" charset="0"/>
              <a:buNone/>
            </a:pPr>
            <a:r>
              <a:rPr lang="en-GB" altLang="en-US" sz="2000" b="1" dirty="0">
                <a:latin typeface="Georgia" panose="02040502050405020303" pitchFamily="18" charset="0"/>
              </a:rPr>
              <a:t>(a) </a:t>
            </a:r>
            <a:r>
              <a:rPr lang="en-GB" altLang="en-US" sz="2000" dirty="0">
                <a:latin typeface="Georgia" panose="02040502050405020303" pitchFamily="18" charset="0"/>
              </a:rPr>
              <a:t>the production, sale, procurement for use, import, distribution or otherwise making available of:</a:t>
            </a:r>
          </a:p>
          <a:p>
            <a:pPr marL="576263" lvl="2" indent="0" algn="just" eaLnBrk="1" hangingPunct="1">
              <a:lnSpc>
                <a:spcPct val="90000"/>
              </a:lnSpc>
              <a:buFont typeface="Arial" panose="020B0604020202020204" pitchFamily="34" charset="0"/>
              <a:buNone/>
            </a:pPr>
            <a:r>
              <a:rPr lang="en-GB" altLang="en-US" sz="2000" dirty="0">
                <a:latin typeface="Georgia" panose="02040502050405020303" pitchFamily="18" charset="0"/>
              </a:rPr>
              <a:t>1.	a device, including a computer program, </a:t>
            </a:r>
            <a:r>
              <a:rPr lang="en-GB" altLang="en-US" sz="2800" b="1" dirty="0">
                <a:solidFill>
                  <a:srgbClr val="FF0000"/>
                </a:solidFill>
                <a:latin typeface="Georgia" panose="02040502050405020303" pitchFamily="18" charset="0"/>
              </a:rPr>
              <a:t>designed or adapted primarily for the purpose of committing any of the offences established in accordance with Article 2 – 5</a:t>
            </a:r>
            <a:r>
              <a:rPr lang="en-GB" altLang="en-US" sz="2000" dirty="0">
                <a:latin typeface="Georgia" panose="02040502050405020303" pitchFamily="18" charset="0"/>
              </a:rPr>
              <a:t>;</a:t>
            </a:r>
          </a:p>
          <a:p>
            <a:pPr marL="576263" lvl="2" indent="0" algn="just" eaLnBrk="1" hangingPunct="1">
              <a:lnSpc>
                <a:spcPct val="90000"/>
              </a:lnSpc>
              <a:buFont typeface="Arial" panose="020B0604020202020204" pitchFamily="34" charset="0"/>
              <a:buNone/>
            </a:pPr>
            <a:r>
              <a:rPr lang="en-GB" altLang="en-US" sz="2000" dirty="0">
                <a:latin typeface="Georgia" panose="02040502050405020303" pitchFamily="18" charset="0"/>
              </a:rPr>
              <a:t>2. 	a computer password, access code, or similar data by which the whole or any part of a computer system is capable of being accessed with intent that it be used for the purpose of committing any of the offences established in Articles 2 - 5; and </a:t>
            </a:r>
          </a:p>
          <a:p>
            <a:pPr marL="293688" lvl="1" indent="-293688" algn="just" eaLnBrk="1" hangingPunct="1">
              <a:lnSpc>
                <a:spcPct val="90000"/>
              </a:lnSpc>
              <a:buFont typeface="Arial" panose="020B0604020202020204" pitchFamily="34" charset="0"/>
              <a:buNone/>
            </a:pPr>
            <a:endParaRPr lang="en-GB" altLang="en-US" sz="2000" dirty="0">
              <a:latin typeface="Georgia" panose="02040502050405020303" pitchFamily="18" charset="0"/>
            </a:endParaRPr>
          </a:p>
          <a:p>
            <a:pPr marL="293688" lvl="1" indent="-293688" algn="just" eaLnBrk="1" hangingPunct="1">
              <a:lnSpc>
                <a:spcPct val="90000"/>
              </a:lnSpc>
              <a:buFont typeface="Arial" panose="020B0604020202020204" pitchFamily="34" charset="0"/>
              <a:buNone/>
            </a:pPr>
            <a:r>
              <a:rPr lang="en-GB" altLang="en-US" sz="2000" b="1" dirty="0">
                <a:latin typeface="Georgia" panose="02040502050405020303" pitchFamily="18" charset="0"/>
              </a:rPr>
              <a:t>(b) </a:t>
            </a:r>
            <a:r>
              <a:rPr lang="en-GB" altLang="en-US" sz="2000" dirty="0">
                <a:latin typeface="Georgia" panose="02040502050405020303" pitchFamily="18" charset="0"/>
              </a:rPr>
              <a:t>the possession of an item referred to in paragraphs (a)(1) or (2) above, with intent that it be used for the purpose of committing any of the offences established in Articles 2 – 5. A Party may require by law that a number of such items be possessed before criminal liability attaches.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DA504A1C-62E9-4FD2-A0DD-5D2FD21875DC}"/>
              </a:ext>
            </a:extLst>
          </p:cNvPr>
          <p:cNvSpPr>
            <a:spLocks noGrp="1"/>
          </p:cNvSpPr>
          <p:nvPr>
            <p:ph type="title"/>
          </p:nvPr>
        </p:nvSpPr>
        <p:spPr>
          <a:xfrm>
            <a:off x="741363" y="-101600"/>
            <a:ext cx="8229600" cy="1143000"/>
          </a:xfrm>
          <a:ln/>
        </p:spPr>
        <p:txBody>
          <a:bodyPr lIns="91440" tIns="45720" rIns="91440" bIns="45720" anchor="ctr">
            <a:noAutofit/>
          </a:bodyPr>
          <a:lstStyle/>
          <a:p>
            <a:pPr algn="r" eaLnBrk="1" hangingPunct="1"/>
            <a:r>
              <a:rPr lang="en-GB" altLang="en-US" sz="3200" dirty="0">
                <a:solidFill>
                  <a:srgbClr val="FFFFFF"/>
                </a:solidFill>
                <a:latin typeface="Helvetica" panose="020B0604020202020204" pitchFamily="34" charset="0"/>
              </a:rPr>
              <a:t>Designed or adapted primarily for purpose of committing offence</a:t>
            </a:r>
          </a:p>
        </p:txBody>
      </p:sp>
      <p:sp>
        <p:nvSpPr>
          <p:cNvPr id="78851" name="Rectangle 3">
            <a:extLst>
              <a:ext uri="{FF2B5EF4-FFF2-40B4-BE49-F238E27FC236}">
                <a16:creationId xmlns:a16="http://schemas.microsoft.com/office/drawing/2014/main" id="{B094A816-5F0D-452F-B636-91BBD9AC4307}"/>
              </a:ext>
            </a:extLst>
          </p:cNvPr>
          <p:cNvSpPr>
            <a:spLocks noGrp="1"/>
          </p:cNvSpPr>
          <p:nvPr>
            <p:ph idx="1"/>
          </p:nvPr>
        </p:nvSpPr>
        <p:spPr>
          <a:xfrm>
            <a:off x="457200" y="1590675"/>
            <a:ext cx="8229600" cy="4457700"/>
          </a:xfrm>
        </p:spPr>
        <p:txBody>
          <a:bodyPr>
            <a:normAutofit/>
          </a:bodyPr>
          <a:lstStyle/>
          <a:p>
            <a:pPr algn="just" eaLnBrk="1" hangingPunct="1">
              <a:lnSpc>
                <a:spcPct val="90000"/>
              </a:lnSpc>
              <a:defRPr/>
            </a:pPr>
            <a:r>
              <a:rPr lang="en-GB" sz="2800" dirty="0">
                <a:latin typeface="Georgia" panose="02040502050405020303" pitchFamily="18" charset="0"/>
                <a:ea typeface="+mn-ea"/>
                <a:cs typeface="Times New Roman" pitchFamily="18" charset="0"/>
              </a:rPr>
              <a:t>Budapest Convention strikes balance between:</a:t>
            </a:r>
          </a:p>
          <a:p>
            <a:pPr lvl="1" algn="just" eaLnBrk="1" hangingPunct="1">
              <a:lnSpc>
                <a:spcPct val="90000"/>
              </a:lnSpc>
              <a:defRPr/>
            </a:pPr>
            <a:r>
              <a:rPr lang="en-GB" sz="2400" dirty="0">
                <a:latin typeface="Georgia" panose="02040502050405020303" pitchFamily="18" charset="0"/>
                <a:ea typeface="+mn-ea"/>
                <a:cs typeface="Times New Roman" pitchFamily="18" charset="0"/>
              </a:rPr>
              <a:t>Excluding dual-use devices (which would have been too narrow and difficult to prove); and</a:t>
            </a:r>
          </a:p>
          <a:p>
            <a:pPr lvl="1" algn="just" eaLnBrk="1" hangingPunct="1">
              <a:lnSpc>
                <a:spcPct val="90000"/>
              </a:lnSpc>
              <a:defRPr/>
            </a:pPr>
            <a:r>
              <a:rPr lang="en-GB" sz="2400" dirty="0">
                <a:latin typeface="Georgia" panose="02040502050405020303" pitchFamily="18" charset="0"/>
                <a:ea typeface="+mn-ea"/>
                <a:cs typeface="Times New Roman" pitchFamily="18" charset="0"/>
              </a:rPr>
              <a:t>Including dual-use devices (which would have resulted in over-criminalisation by including all devices even if legally produced and distributed)</a:t>
            </a:r>
          </a:p>
          <a:p>
            <a:pPr lvl="1" algn="just" eaLnBrk="1" hangingPunct="1">
              <a:lnSpc>
                <a:spcPct val="90000"/>
              </a:lnSpc>
              <a:defRPr/>
            </a:pPr>
            <a:endParaRPr lang="en-GB" sz="2400" dirty="0">
              <a:latin typeface="Georgia" panose="02040502050405020303" pitchFamily="18" charset="0"/>
              <a:ea typeface="+mn-ea"/>
              <a:cs typeface="Times New Roman" pitchFamily="18" charset="0"/>
            </a:endParaRPr>
          </a:p>
          <a:p>
            <a:pPr algn="just" eaLnBrk="1" hangingPunct="1">
              <a:lnSpc>
                <a:spcPct val="90000"/>
              </a:lnSpc>
              <a:defRPr/>
            </a:pPr>
            <a:r>
              <a:rPr lang="en-GB" sz="2800" dirty="0">
                <a:latin typeface="Georgia" panose="02040502050405020303" pitchFamily="18" charset="0"/>
                <a:ea typeface="+mn-ea"/>
                <a:cs typeface="Times New Roman" pitchFamily="18" charset="0"/>
              </a:rPr>
              <a:t>Budapest Convention requires that device be designed or adapted </a:t>
            </a:r>
            <a:r>
              <a:rPr lang="en-GB" sz="2800" b="1" dirty="0">
                <a:latin typeface="Georgia" panose="02040502050405020303" pitchFamily="18" charset="0"/>
                <a:ea typeface="+mn-ea"/>
                <a:cs typeface="Times New Roman" pitchFamily="18" charset="0"/>
              </a:rPr>
              <a:t>primarily </a:t>
            </a:r>
            <a:r>
              <a:rPr lang="en-GB" sz="2800" dirty="0">
                <a:latin typeface="Georgia" panose="02040502050405020303" pitchFamily="18" charset="0"/>
                <a:ea typeface="+mn-ea"/>
                <a:cs typeface="Times New Roman" pitchFamily="18" charset="0"/>
              </a:rPr>
              <a:t>(but not solely) for the commission of an offence under Articles 2-5 of Convention</a:t>
            </a:r>
            <a:endParaRPr lang="en-GB" sz="2400" dirty="0">
              <a:latin typeface="Georgia" panose="02040502050405020303" pitchFamily="18" charset="0"/>
              <a:ea typeface="+mn-ea"/>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D1671BEA-DBDF-4DD4-8A0B-2D92779B0D17}"/>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6 – Misuse of Devices</a:t>
            </a:r>
          </a:p>
        </p:txBody>
      </p:sp>
      <p:sp>
        <p:nvSpPr>
          <p:cNvPr id="71683" name="Rectangle 3">
            <a:extLst>
              <a:ext uri="{FF2B5EF4-FFF2-40B4-BE49-F238E27FC236}">
                <a16:creationId xmlns:a16="http://schemas.microsoft.com/office/drawing/2014/main" id="{A81CB577-56A8-493C-900A-4B92832C791A}"/>
              </a:ext>
            </a:extLst>
          </p:cNvPr>
          <p:cNvSpPr>
            <a:spLocks noGrp="1"/>
          </p:cNvSpPr>
          <p:nvPr>
            <p:ph idx="1"/>
          </p:nvPr>
        </p:nvSpPr>
        <p:spPr>
          <a:xfrm>
            <a:off x="457200" y="1417638"/>
            <a:ext cx="8229600" cy="4983162"/>
          </a:xfrm>
        </p:spPr>
        <p:txBody>
          <a:bodyPr>
            <a:normAutofit fontScale="92500"/>
          </a:bodyPr>
          <a:lstStyle/>
          <a:p>
            <a:pPr marL="293688" lvl="1" indent="-293688" algn="just" eaLnBrk="1" hangingPunct="1">
              <a:lnSpc>
                <a:spcPct val="90000"/>
              </a:lnSpc>
              <a:buFont typeface="Arial" panose="020B0604020202020204" pitchFamily="34" charset="0"/>
              <a:buNone/>
            </a:pPr>
            <a:r>
              <a:rPr lang="en-GB" altLang="en-US" sz="2000" b="1" dirty="0">
                <a:latin typeface="Georgia" panose="02040502050405020303" pitchFamily="18" charset="0"/>
              </a:rPr>
              <a:t>(a)</a:t>
            </a:r>
            <a:r>
              <a:rPr lang="en-GB" altLang="en-US" sz="2000" dirty="0">
                <a:latin typeface="Georgia" panose="02040502050405020303" pitchFamily="18" charset="0"/>
              </a:rPr>
              <a:t> the production, sale, procurement for use, import, distribution or otherwise making available of:</a:t>
            </a:r>
          </a:p>
          <a:p>
            <a:pPr marL="576263" lvl="2" indent="0" algn="just" eaLnBrk="1" hangingPunct="1">
              <a:lnSpc>
                <a:spcPct val="90000"/>
              </a:lnSpc>
              <a:buFont typeface="Arial" panose="020B0604020202020204" pitchFamily="34" charset="0"/>
              <a:buNone/>
            </a:pPr>
            <a:r>
              <a:rPr lang="en-GB" altLang="en-US" sz="2000" dirty="0">
                <a:latin typeface="Georgia" panose="02040502050405020303" pitchFamily="18" charset="0"/>
              </a:rPr>
              <a:t>1.	A device, including a computer program, designed or adapted primarily for the purpose of committing any of the offences established in accordance with Article 2 – 5;</a:t>
            </a:r>
          </a:p>
          <a:p>
            <a:pPr marL="576263" lvl="2" indent="0" algn="just" eaLnBrk="1" hangingPunct="1">
              <a:lnSpc>
                <a:spcPct val="90000"/>
              </a:lnSpc>
              <a:buFont typeface="Arial" panose="020B0604020202020204" pitchFamily="34" charset="0"/>
              <a:buNone/>
            </a:pPr>
            <a:r>
              <a:rPr lang="en-GB" altLang="en-US" sz="2000" dirty="0">
                <a:latin typeface="Georgia" panose="02040502050405020303" pitchFamily="18" charset="0"/>
              </a:rPr>
              <a:t>2.	</a:t>
            </a:r>
            <a:r>
              <a:rPr lang="en-GB" altLang="en-US" sz="2800" b="1" dirty="0">
                <a:solidFill>
                  <a:srgbClr val="FF0000"/>
                </a:solidFill>
                <a:latin typeface="Georgia" panose="02040502050405020303" pitchFamily="18" charset="0"/>
              </a:rPr>
              <a:t>a computer password, access code, or similar data by which the whole or any part of a computer system is capable of being accessed with intent that it be used for 	the purpose of committing any of the offences established in Articles 2 - 5; and </a:t>
            </a:r>
            <a:endParaRPr lang="en-GB" altLang="en-US" sz="2000" b="1" dirty="0">
              <a:solidFill>
                <a:srgbClr val="FF0000"/>
              </a:solidFill>
              <a:latin typeface="Georgia" panose="02040502050405020303" pitchFamily="18" charset="0"/>
            </a:endParaRPr>
          </a:p>
          <a:p>
            <a:pPr marL="293688" lvl="1" indent="-293688" algn="just" eaLnBrk="1" hangingPunct="1">
              <a:lnSpc>
                <a:spcPct val="90000"/>
              </a:lnSpc>
              <a:buFont typeface="Arial" panose="020B0604020202020204" pitchFamily="34" charset="0"/>
              <a:buNone/>
            </a:pPr>
            <a:r>
              <a:rPr lang="en-GB" altLang="en-US" sz="2000" b="1" dirty="0">
                <a:latin typeface="Georgia" panose="02040502050405020303" pitchFamily="18" charset="0"/>
              </a:rPr>
              <a:t>(b)</a:t>
            </a:r>
            <a:r>
              <a:rPr lang="en-GB" altLang="en-US" sz="2000" dirty="0">
                <a:latin typeface="Georgia" panose="02040502050405020303" pitchFamily="18" charset="0"/>
              </a:rPr>
              <a:t> the possession of an item referred to in paragraphs (a)(1) or (2) above, with intent that it be used for the purpose of committing any of the offences established in Articles 2 – 5. A Party may require by law that a number of such items be possessed before criminal liability attaches.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352F09A-4C50-4A02-9420-8772036CC20F}"/>
              </a:ext>
            </a:extLst>
          </p:cNvPr>
          <p:cNvSpPr>
            <a:spLocks noGrp="1"/>
          </p:cNvSpPr>
          <p:nvPr>
            <p:ph type="title"/>
          </p:nvPr>
        </p:nvSpPr>
        <p:spPr>
          <a:xfrm>
            <a:off x="628650" y="1001941"/>
            <a:ext cx="7886700" cy="3465284"/>
          </a:xfrm>
        </p:spPr>
        <p:txBody>
          <a:bodyPr>
            <a:normAutofit/>
          </a:bodyPr>
          <a:lstStyle/>
          <a:p>
            <a:pPr algn="ctr" eaLnBrk="1" hangingPunct="1"/>
            <a:br>
              <a:rPr lang="en-GB" altLang="en-US" b="1" dirty="0"/>
            </a:br>
            <a:r>
              <a:rPr lang="en-GB" altLang="en-US" b="1" dirty="0"/>
              <a:t>Offences against the confidentiality, integrity and availability of </a:t>
            </a:r>
            <a:br>
              <a:rPr lang="en-GB" altLang="en-US" b="1" dirty="0"/>
            </a:br>
            <a:r>
              <a:rPr lang="en-GB" altLang="en-US" b="1" dirty="0"/>
              <a:t>computer data and systems</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9FDC8DBA-6DB4-460C-974F-0B63F17C3EA6}"/>
              </a:ext>
            </a:extLst>
          </p:cNvPr>
          <p:cNvSpPr>
            <a:spLocks noGrp="1"/>
          </p:cNvSpPr>
          <p:nvPr>
            <p:ph type="title"/>
          </p:nvPr>
        </p:nvSpPr>
        <p:spPr>
          <a:xfrm>
            <a:off x="827088" y="-101600"/>
            <a:ext cx="8229600" cy="1143000"/>
          </a:xfrm>
          <a:ln/>
        </p:spPr>
        <p:txBody>
          <a:bodyPr lIns="91440" tIns="45720" rIns="91440" bIns="45720" anchor="ctr">
            <a:noAutofit/>
          </a:bodyPr>
          <a:lstStyle/>
          <a:p>
            <a:pPr algn="r" eaLnBrk="1" hangingPunct="1"/>
            <a:r>
              <a:rPr lang="en-GB" altLang="en-US" sz="3400" dirty="0">
                <a:solidFill>
                  <a:srgbClr val="FFFFFF"/>
                </a:solidFill>
                <a:latin typeface="Helvetica" panose="020B0604020202020204" pitchFamily="34" charset="0"/>
              </a:rPr>
              <a:t>Computer passwords, access codes etc.</a:t>
            </a:r>
          </a:p>
        </p:txBody>
      </p:sp>
      <p:sp>
        <p:nvSpPr>
          <p:cNvPr id="78851" name="Rectangle 3">
            <a:extLst>
              <a:ext uri="{FF2B5EF4-FFF2-40B4-BE49-F238E27FC236}">
                <a16:creationId xmlns:a16="http://schemas.microsoft.com/office/drawing/2014/main" id="{611887FA-C1E2-4D0C-B55E-D54DA7463F6E}"/>
              </a:ext>
            </a:extLst>
          </p:cNvPr>
          <p:cNvSpPr>
            <a:spLocks noGrp="1"/>
          </p:cNvSpPr>
          <p:nvPr>
            <p:ph idx="1"/>
          </p:nvPr>
        </p:nvSpPr>
        <p:spPr>
          <a:xfrm>
            <a:off x="457200" y="1530350"/>
            <a:ext cx="8229600" cy="4584700"/>
          </a:xfrm>
        </p:spPr>
        <p:txBody>
          <a:bodyPr>
            <a:normAutofit/>
          </a:bodyPr>
          <a:lstStyle/>
          <a:p>
            <a:pPr algn="just">
              <a:defRPr/>
            </a:pPr>
            <a:r>
              <a:rPr lang="en-US" sz="3000" dirty="0">
                <a:latin typeface="Georgia" panose="02040502050405020303" pitchFamily="18" charset="0"/>
                <a:ea typeface="ＭＳ Ｐゴシック" charset="0"/>
                <a:cs typeface="ＭＳ Ｐゴシック" charset="0"/>
              </a:rPr>
              <a:t>Paragraph 1(a)2 </a:t>
            </a:r>
            <a:r>
              <a:rPr lang="en-US" sz="3000" dirty="0" err="1">
                <a:latin typeface="Georgia" panose="02040502050405020303" pitchFamily="18" charset="0"/>
                <a:ea typeface="ＭＳ Ｐゴシック" charset="0"/>
                <a:cs typeface="ＭＳ Ｐゴシック" charset="0"/>
              </a:rPr>
              <a:t>criminalises</a:t>
            </a:r>
            <a:r>
              <a:rPr lang="en-US" sz="3000" dirty="0">
                <a:latin typeface="Georgia" panose="02040502050405020303" pitchFamily="18" charset="0"/>
                <a:ea typeface="ＭＳ Ｐゴシック" charset="0"/>
                <a:cs typeface="ＭＳ Ｐゴシック" charset="0"/>
              </a:rPr>
              <a:t> the:</a:t>
            </a:r>
          </a:p>
          <a:p>
            <a:pPr algn="just">
              <a:defRPr/>
            </a:pPr>
            <a:endParaRPr lang="en-US" sz="3000" dirty="0">
              <a:latin typeface="Georgia" panose="02040502050405020303" pitchFamily="18" charset="0"/>
              <a:ea typeface="ＭＳ Ｐゴシック" charset="0"/>
              <a:cs typeface="ＭＳ Ｐゴシック" charset="0"/>
            </a:endParaRPr>
          </a:p>
          <a:p>
            <a:pPr lvl="1" algn="just">
              <a:defRPr/>
            </a:pPr>
            <a:r>
              <a:rPr lang="en-US" sz="2400" dirty="0">
                <a:latin typeface="Georgia" panose="02040502050405020303" pitchFamily="18" charset="0"/>
                <a:ea typeface="ＭＳ Ｐゴシック" charset="0"/>
                <a:cs typeface="ＭＳ Ｐゴシック" pitchFamily="34" charset="-128"/>
              </a:rPr>
              <a:t>Production;</a:t>
            </a:r>
          </a:p>
          <a:p>
            <a:pPr lvl="1" algn="just">
              <a:defRPr/>
            </a:pPr>
            <a:r>
              <a:rPr lang="en-US" sz="2400" dirty="0">
                <a:latin typeface="Georgia" panose="02040502050405020303" pitchFamily="18" charset="0"/>
                <a:ea typeface="ＭＳ Ｐゴシック" charset="0"/>
                <a:cs typeface="ＭＳ Ｐゴシック" pitchFamily="34" charset="-128"/>
              </a:rPr>
              <a:t>sale;</a:t>
            </a:r>
          </a:p>
          <a:p>
            <a:pPr lvl="1" algn="just">
              <a:defRPr/>
            </a:pPr>
            <a:r>
              <a:rPr lang="en-US" sz="2400" dirty="0">
                <a:latin typeface="Georgia" panose="02040502050405020303" pitchFamily="18" charset="0"/>
                <a:ea typeface="ＭＳ Ｐゴシック" charset="0"/>
                <a:cs typeface="ＭＳ Ｐゴシック" pitchFamily="34" charset="-128"/>
              </a:rPr>
              <a:t>procurement for use;</a:t>
            </a:r>
          </a:p>
          <a:p>
            <a:pPr lvl="1" algn="just">
              <a:defRPr/>
            </a:pPr>
            <a:r>
              <a:rPr lang="en-US" sz="2400" dirty="0">
                <a:latin typeface="Georgia" panose="02040502050405020303" pitchFamily="18" charset="0"/>
                <a:ea typeface="ＭＳ Ｐゴシック" charset="0"/>
                <a:cs typeface="ＭＳ Ｐゴシック" pitchFamily="34" charset="-128"/>
              </a:rPr>
              <a:t>import;</a:t>
            </a:r>
          </a:p>
          <a:p>
            <a:pPr lvl="1" algn="just">
              <a:defRPr/>
            </a:pPr>
            <a:r>
              <a:rPr lang="en-US" sz="2400" dirty="0">
                <a:latin typeface="Georgia" panose="02040502050405020303" pitchFamily="18" charset="0"/>
                <a:ea typeface="ＭＳ Ｐゴシック" charset="0"/>
                <a:cs typeface="ＭＳ Ｐゴシック" pitchFamily="34" charset="-128"/>
              </a:rPr>
              <a:t>distribution; or </a:t>
            </a:r>
          </a:p>
          <a:p>
            <a:pPr lvl="1" algn="just">
              <a:defRPr/>
            </a:pPr>
            <a:r>
              <a:rPr lang="en-US" sz="2400" dirty="0">
                <a:latin typeface="Georgia" panose="02040502050405020303" pitchFamily="18" charset="0"/>
                <a:ea typeface="ＭＳ Ｐゴシック" charset="0"/>
                <a:cs typeface="ＭＳ Ｐゴシック" pitchFamily="34" charset="-128"/>
              </a:rPr>
              <a:t>otherwise making available of:</a:t>
            </a:r>
          </a:p>
          <a:p>
            <a:pPr lvl="2" algn="just">
              <a:defRPr/>
            </a:pPr>
            <a:r>
              <a:rPr lang="en-US" sz="2600" dirty="0">
                <a:latin typeface="Georgia" panose="02040502050405020303" pitchFamily="18" charset="0"/>
                <a:ea typeface="ＭＳ Ｐゴシック" charset="0"/>
                <a:cs typeface="ＭＳ Ｐゴシック" charset="0"/>
              </a:rPr>
              <a:t>a computer password, access code or similar data by which the whole or any part of a computer system is capable of being accessed.</a:t>
            </a:r>
            <a:endParaRPr lang="en-GB" sz="2600" dirty="0">
              <a:latin typeface="Georgia" panose="02040502050405020303" pitchFamily="18" charset="0"/>
              <a:ea typeface="+mn-ea"/>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175C7D95-8E26-44B6-8711-683271BE9B12}"/>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6 – Misuse of Devices</a:t>
            </a:r>
          </a:p>
        </p:txBody>
      </p:sp>
      <p:sp>
        <p:nvSpPr>
          <p:cNvPr id="73731" name="Rectangle 3">
            <a:extLst>
              <a:ext uri="{FF2B5EF4-FFF2-40B4-BE49-F238E27FC236}">
                <a16:creationId xmlns:a16="http://schemas.microsoft.com/office/drawing/2014/main" id="{988BC12E-6737-475B-BCB8-DB3DA8AB1EA3}"/>
              </a:ext>
            </a:extLst>
          </p:cNvPr>
          <p:cNvSpPr>
            <a:spLocks noGrp="1"/>
          </p:cNvSpPr>
          <p:nvPr>
            <p:ph idx="1"/>
          </p:nvPr>
        </p:nvSpPr>
        <p:spPr>
          <a:xfrm>
            <a:off x="457200" y="1266825"/>
            <a:ext cx="8229600" cy="5287963"/>
          </a:xfrm>
        </p:spPr>
        <p:txBody>
          <a:bodyPr/>
          <a:lstStyle/>
          <a:p>
            <a:pPr marL="293688" lvl="1" indent="-293688" algn="just" eaLnBrk="1" hangingPunct="1">
              <a:lnSpc>
                <a:spcPct val="90000"/>
              </a:lnSpc>
              <a:buFont typeface="Arial" panose="020B0604020202020204" pitchFamily="34" charset="0"/>
              <a:buNone/>
            </a:pPr>
            <a:r>
              <a:rPr lang="en-GB" altLang="en-US" sz="2000" b="1" dirty="0">
                <a:latin typeface="Georgia" panose="02040502050405020303" pitchFamily="18" charset="0"/>
              </a:rPr>
              <a:t>(a) </a:t>
            </a:r>
            <a:r>
              <a:rPr lang="en-GB" altLang="en-US" sz="2000" dirty="0">
                <a:latin typeface="Georgia" panose="02040502050405020303" pitchFamily="18" charset="0"/>
              </a:rPr>
              <a:t>the production, sale, procurement for use, import, distribution or otherwise making available of:</a:t>
            </a:r>
          </a:p>
          <a:p>
            <a:pPr marL="576263" lvl="2" indent="0" algn="just" eaLnBrk="1" hangingPunct="1">
              <a:lnSpc>
                <a:spcPct val="90000"/>
              </a:lnSpc>
              <a:buFont typeface="Arial" panose="020B0604020202020204" pitchFamily="34" charset="0"/>
              <a:buNone/>
            </a:pPr>
            <a:r>
              <a:rPr lang="en-GB" altLang="en-US" sz="2000" dirty="0">
                <a:latin typeface="Georgia" panose="02040502050405020303" pitchFamily="18" charset="0"/>
              </a:rPr>
              <a:t>1.	a device, including a computer program, designed or adapted primarily for the purpose of committing any of the offences established in accordance with Article 2 – 5;</a:t>
            </a:r>
          </a:p>
          <a:p>
            <a:pPr marL="576263" lvl="2" indent="0" algn="just" eaLnBrk="1" hangingPunct="1">
              <a:lnSpc>
                <a:spcPct val="90000"/>
              </a:lnSpc>
              <a:buFont typeface="Arial" panose="020B0604020202020204" pitchFamily="34" charset="0"/>
              <a:buNone/>
            </a:pPr>
            <a:r>
              <a:rPr lang="en-GB" altLang="en-US" sz="2000" dirty="0">
                <a:latin typeface="Georgia" panose="02040502050405020303" pitchFamily="18" charset="0"/>
              </a:rPr>
              <a:t>2.	a computer password, access code, or similar data by which the whole or any part of a computer system is capable of being accessed with intent that it be used for the purpose of committing any of the offences established in Articles 2 - 5; and </a:t>
            </a:r>
          </a:p>
          <a:p>
            <a:pPr marL="293688" lvl="1" indent="-293688" algn="just" eaLnBrk="1" hangingPunct="1">
              <a:lnSpc>
                <a:spcPct val="90000"/>
              </a:lnSpc>
              <a:buFont typeface="Arial" panose="020B0604020202020204" pitchFamily="34" charset="0"/>
              <a:buNone/>
            </a:pPr>
            <a:r>
              <a:rPr lang="en-GB" altLang="en-US" sz="2000" b="1" dirty="0">
                <a:latin typeface="Georgia" panose="02040502050405020303" pitchFamily="18" charset="0"/>
              </a:rPr>
              <a:t>(b) </a:t>
            </a:r>
            <a:r>
              <a:rPr lang="en-GB" altLang="en-US" b="1" dirty="0">
                <a:solidFill>
                  <a:srgbClr val="FF0000"/>
                </a:solidFill>
                <a:latin typeface="Georgia" panose="02040502050405020303" pitchFamily="18" charset="0"/>
              </a:rPr>
              <a:t>the possession of an item</a:t>
            </a:r>
            <a:r>
              <a:rPr lang="en-GB" altLang="en-US" dirty="0">
                <a:latin typeface="Georgia" panose="02040502050405020303" pitchFamily="18" charset="0"/>
              </a:rPr>
              <a:t> </a:t>
            </a:r>
            <a:r>
              <a:rPr lang="en-GB" altLang="en-US" sz="2000" dirty="0">
                <a:latin typeface="Georgia" panose="02040502050405020303" pitchFamily="18" charset="0"/>
              </a:rPr>
              <a:t>referred to in paragraphs (a)(1) or (2) above, </a:t>
            </a:r>
            <a:r>
              <a:rPr lang="en-GB" altLang="en-US" b="1" dirty="0">
                <a:solidFill>
                  <a:srgbClr val="FF0000"/>
                </a:solidFill>
                <a:latin typeface="Georgia" panose="02040502050405020303" pitchFamily="18" charset="0"/>
              </a:rPr>
              <a:t>with intent that it be used for the purpose 	of committing any of the offences established in Articles 2 – 5</a:t>
            </a:r>
            <a:r>
              <a:rPr lang="en-GB" altLang="en-US" dirty="0">
                <a:latin typeface="Georgia" panose="02040502050405020303" pitchFamily="18" charset="0"/>
              </a:rPr>
              <a:t>. </a:t>
            </a:r>
            <a:r>
              <a:rPr lang="en-GB" altLang="en-US" sz="2000" dirty="0">
                <a:latin typeface="Georgia" panose="02040502050405020303" pitchFamily="18" charset="0"/>
              </a:rPr>
              <a:t>A Party may require by law that a </a:t>
            </a:r>
            <a:r>
              <a:rPr lang="en-GB" altLang="en-US" b="1" dirty="0">
                <a:solidFill>
                  <a:srgbClr val="FF0000"/>
                </a:solidFill>
                <a:latin typeface="Georgia" panose="02040502050405020303" pitchFamily="18" charset="0"/>
              </a:rPr>
              <a:t>number of 	such items</a:t>
            </a:r>
            <a:r>
              <a:rPr lang="en-GB" altLang="en-US" dirty="0">
                <a:latin typeface="Georgia" panose="02040502050405020303" pitchFamily="18" charset="0"/>
              </a:rPr>
              <a:t> </a:t>
            </a:r>
            <a:r>
              <a:rPr lang="en-GB" altLang="en-US" sz="2000" dirty="0">
                <a:latin typeface="Georgia" panose="02040502050405020303" pitchFamily="18" charset="0"/>
              </a:rPr>
              <a:t>be possessed before criminal liability attaches.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3F226D61-9E80-4514-B129-4934EB0C713A}"/>
              </a:ext>
            </a:extLst>
          </p:cNvPr>
          <p:cNvSpPr>
            <a:spLocks noGrp="1"/>
          </p:cNvSpPr>
          <p:nvPr>
            <p:ph type="title"/>
          </p:nvPr>
        </p:nvSpPr>
        <p:spPr>
          <a:xfrm>
            <a:off x="579438" y="-244475"/>
            <a:ext cx="8391525" cy="1143000"/>
          </a:xfrm>
          <a:ln/>
        </p:spPr>
        <p:txBody>
          <a:bodyPr lIns="91440" tIns="45720" rIns="91440" bIns="45720" anchor="ctr">
            <a:noAutofit/>
          </a:bodyPr>
          <a:lstStyle/>
          <a:p>
            <a:pPr algn="r" eaLnBrk="1" hangingPunct="1"/>
            <a:r>
              <a:rPr lang="en-GB" altLang="en-US" sz="3500" dirty="0">
                <a:solidFill>
                  <a:srgbClr val="FFFFFF"/>
                </a:solidFill>
                <a:latin typeface="Helvetica" panose="020B0604020202020204" pitchFamily="34" charset="0"/>
              </a:rPr>
              <a:t>Possession of device, password etc.</a:t>
            </a:r>
          </a:p>
        </p:txBody>
      </p:sp>
      <p:sp>
        <p:nvSpPr>
          <p:cNvPr id="74755" name="Rectangle 3">
            <a:extLst>
              <a:ext uri="{FF2B5EF4-FFF2-40B4-BE49-F238E27FC236}">
                <a16:creationId xmlns:a16="http://schemas.microsoft.com/office/drawing/2014/main" id="{323DAFA3-A43E-45F8-832C-6B492BBC212E}"/>
              </a:ext>
            </a:extLst>
          </p:cNvPr>
          <p:cNvSpPr>
            <a:spLocks noGrp="1"/>
          </p:cNvSpPr>
          <p:nvPr>
            <p:ph idx="1"/>
          </p:nvPr>
        </p:nvSpPr>
        <p:spPr>
          <a:xfrm>
            <a:off x="457200" y="1854200"/>
            <a:ext cx="8229600" cy="3443288"/>
          </a:xfrm>
        </p:spPr>
        <p:txBody>
          <a:bodyPr>
            <a:normAutofit fontScale="92500" lnSpcReduction="20000"/>
          </a:bodyPr>
          <a:lstStyle/>
          <a:p>
            <a:pPr algn="just"/>
            <a:r>
              <a:rPr lang="en-GB" altLang="en-US" sz="2800" dirty="0">
                <a:latin typeface="Georgia" panose="02040502050405020303" pitchFamily="18" charset="0"/>
              </a:rPr>
              <a:t>Possession of items set out in Paragraph 1(a)1 or 1(a)2</a:t>
            </a:r>
          </a:p>
          <a:p>
            <a:pPr algn="just"/>
            <a:endParaRPr lang="en-GB" altLang="en-US" sz="2800" dirty="0">
              <a:latin typeface="Georgia" panose="02040502050405020303" pitchFamily="18" charset="0"/>
            </a:endParaRPr>
          </a:p>
          <a:p>
            <a:pPr algn="just"/>
            <a:r>
              <a:rPr lang="en-GB" altLang="en-US" sz="2800" dirty="0">
                <a:latin typeface="Georgia" panose="02040502050405020303" pitchFamily="18" charset="0"/>
              </a:rPr>
              <a:t>Possession must be with intent to commit an offence under Articles 2 – 5 of the Convention</a:t>
            </a:r>
          </a:p>
          <a:p>
            <a:pPr algn="just"/>
            <a:endParaRPr lang="en-GB" altLang="en-US" sz="2800" dirty="0">
              <a:latin typeface="Georgia" panose="02040502050405020303" pitchFamily="18" charset="0"/>
            </a:endParaRPr>
          </a:p>
          <a:p>
            <a:pPr algn="just"/>
            <a:r>
              <a:rPr lang="en-GB" altLang="en-US" sz="2800" dirty="0">
                <a:latin typeface="Georgia" panose="02040502050405020303" pitchFamily="18" charset="0"/>
              </a:rPr>
              <a:t>Party may through domestic legislation require that a person possess a certain number of items to attract criminal liability</a:t>
            </a:r>
          </a:p>
          <a:p>
            <a:pPr algn="just"/>
            <a:endParaRPr lang="en-GB" altLang="en-US" sz="28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9F1BBE-438C-47BB-9248-41BA27507ABF}"/>
              </a:ext>
            </a:extLst>
          </p:cNvPr>
          <p:cNvSpPr>
            <a:spLocks noGrp="1"/>
          </p:cNvSpPr>
          <p:nvPr>
            <p:ph type="title"/>
          </p:nvPr>
        </p:nvSpPr>
        <p:spPr>
          <a:xfrm>
            <a:off x="628650" y="2766218"/>
            <a:ext cx="7886700" cy="1325563"/>
          </a:xfrm>
        </p:spPr>
        <p:txBody>
          <a:bodyPr/>
          <a:lstStyle/>
          <a:p>
            <a:pPr algn="ctr"/>
            <a:r>
              <a:rPr lang="en-GB" b="1" i="1" dirty="0">
                <a:latin typeface="+mj-lt"/>
                <a:ea typeface="+mn-ea"/>
                <a:cs typeface="Times New Roman" pitchFamily="18" charset="0"/>
              </a:rPr>
              <a:t>Computer-Related Offences</a:t>
            </a:r>
            <a:r>
              <a:rPr lang="en-GB" b="1" i="1" dirty="0">
                <a:latin typeface="+mj-lt"/>
                <a:ea typeface="+mn-ea"/>
                <a:cs typeface="+mn-cs"/>
              </a:rPr>
              <a:t> </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a:extLst>
              <a:ext uri="{FF2B5EF4-FFF2-40B4-BE49-F238E27FC236}">
                <a16:creationId xmlns:a16="http://schemas.microsoft.com/office/drawing/2014/main" id="{18F7C3E8-40F4-412B-B0BC-50C170B1FDFD}"/>
              </a:ext>
            </a:extLst>
          </p:cNvPr>
          <p:cNvSpPr>
            <a:spLocks noGrp="1"/>
          </p:cNvSpPr>
          <p:nvPr>
            <p:ph idx="1"/>
          </p:nvPr>
        </p:nvSpPr>
        <p:spPr>
          <a:xfrm>
            <a:off x="457200" y="1095375"/>
            <a:ext cx="8229600" cy="5221288"/>
          </a:xfrm>
          <a:ln w="38100">
            <a:solidFill>
              <a:srgbClr val="FF0000"/>
            </a:solidFill>
            <a:miter lim="800000"/>
            <a:headEnd/>
            <a:tailEnd/>
          </a:ln>
        </p:spPr>
        <p:txBody>
          <a:bodyPr>
            <a:normAutofit fontScale="92500"/>
          </a:bodyPr>
          <a:lstStyle/>
          <a:p>
            <a:pPr marL="0" indent="0" algn="ctr" eaLnBrk="1" hangingPunct="1">
              <a:lnSpc>
                <a:spcPct val="90000"/>
              </a:lnSpc>
              <a:buFont typeface="Arial" panose="020B0604020202020204" pitchFamily="34" charset="0"/>
              <a:buNone/>
            </a:pPr>
            <a:endParaRPr lang="en-GB" altLang="en-US" sz="1400" b="1" i="1" dirty="0">
              <a:latin typeface="Georgia" panose="02040502050405020303" pitchFamily="18" charset="0"/>
            </a:endParaRPr>
          </a:p>
          <a:p>
            <a:pPr marL="0" indent="0" algn="ctr" eaLnBrk="1" hangingPunct="1">
              <a:lnSpc>
                <a:spcPct val="90000"/>
              </a:lnSpc>
              <a:buFont typeface="Arial" panose="020B0604020202020204" pitchFamily="34" charset="0"/>
              <a:buNone/>
            </a:pPr>
            <a:r>
              <a:rPr lang="en-GB" altLang="en-US" b="1" i="1" dirty="0">
                <a:latin typeface="Georgia" panose="02040502050405020303" pitchFamily="18" charset="0"/>
              </a:rPr>
              <a:t>Computer-related Forgery</a:t>
            </a:r>
          </a:p>
          <a:p>
            <a:pPr marL="0" indent="0" algn="ctr" eaLnBrk="1" hangingPunct="1">
              <a:lnSpc>
                <a:spcPct val="90000"/>
              </a:lnSpc>
              <a:buFont typeface="Arial" panose="020B0604020202020204" pitchFamily="34" charset="0"/>
              <a:buNone/>
            </a:pPr>
            <a:r>
              <a:rPr lang="en-GB" altLang="en-US" b="1" i="1" dirty="0">
                <a:latin typeface="Georgia" panose="02040502050405020303" pitchFamily="18" charset="0"/>
              </a:rPr>
              <a:t>(Art. 7 – Budapest Convention)</a:t>
            </a:r>
          </a:p>
          <a:p>
            <a:pPr marL="0" indent="0" algn="ctr" eaLnBrk="1" hangingPunct="1">
              <a:lnSpc>
                <a:spcPct val="90000"/>
              </a:lnSpc>
            </a:pPr>
            <a:endParaRPr lang="en-GB" altLang="en-US" i="1" dirty="0">
              <a:latin typeface="Georgia" panose="02040502050405020303" pitchFamily="18" charset="0"/>
            </a:endParaRPr>
          </a:p>
          <a:p>
            <a:pPr marL="0" indent="0" algn="ctr" eaLnBrk="1" hangingPunct="1">
              <a:lnSpc>
                <a:spcPct val="90000"/>
              </a:lnSpc>
            </a:pPr>
            <a:r>
              <a:rPr lang="en-GB" altLang="en-US" sz="2800" i="1" dirty="0">
                <a:latin typeface="Georgia" panose="02040502050405020303" pitchFamily="18" charset="0"/>
              </a:rPr>
              <a:t>Creates parallel offence to forgery of tangible offences</a:t>
            </a:r>
          </a:p>
          <a:p>
            <a:pPr marL="0" indent="0" algn="ctr" eaLnBrk="1" hangingPunct="1">
              <a:lnSpc>
                <a:spcPct val="90000"/>
              </a:lnSpc>
            </a:pPr>
            <a:endParaRPr lang="en-GB" altLang="en-US" sz="2800" i="1" dirty="0">
              <a:latin typeface="Georgia" panose="02040502050405020303" pitchFamily="18" charset="0"/>
            </a:endParaRPr>
          </a:p>
          <a:p>
            <a:pPr marL="0" indent="0" algn="ctr" eaLnBrk="1" hangingPunct="1">
              <a:lnSpc>
                <a:spcPct val="90000"/>
              </a:lnSpc>
            </a:pPr>
            <a:r>
              <a:rPr lang="en-GB" altLang="en-US" sz="2800" i="1" dirty="0">
                <a:latin typeface="Georgia" panose="02040502050405020303" pitchFamily="18" charset="0"/>
              </a:rPr>
              <a:t>Gap in criminal law as traditional forgery usually requires visual readability of statements or declarations embodied in document</a:t>
            </a:r>
          </a:p>
          <a:p>
            <a:pPr marL="0" indent="0" algn="ctr" eaLnBrk="1" hangingPunct="1">
              <a:lnSpc>
                <a:spcPct val="90000"/>
              </a:lnSpc>
            </a:pPr>
            <a:endParaRPr lang="en-GB" altLang="en-US" sz="2800" i="1" dirty="0">
              <a:latin typeface="Georgia" panose="02040502050405020303" pitchFamily="18" charset="0"/>
            </a:endParaRPr>
          </a:p>
          <a:p>
            <a:pPr marL="0" indent="0" algn="ctr" eaLnBrk="1" hangingPunct="1">
              <a:lnSpc>
                <a:spcPct val="90000"/>
              </a:lnSpc>
            </a:pPr>
            <a:r>
              <a:rPr lang="en-GB" altLang="en-US" sz="2800" i="1" dirty="0">
                <a:latin typeface="Georgia" panose="02040502050405020303" pitchFamily="18" charset="0"/>
              </a:rPr>
              <a:t>Traditional forgery may not apply to electronic data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232F325B-0CEE-43DC-ACED-DB9C4467D49C}"/>
              </a:ext>
            </a:extLst>
          </p:cNvPr>
          <p:cNvSpPr>
            <a:spLocks noGrp="1"/>
          </p:cNvSpPr>
          <p:nvPr>
            <p:ph type="title"/>
          </p:nvPr>
        </p:nvSpPr>
        <p:spPr>
          <a:xfrm>
            <a:off x="1189038" y="0"/>
            <a:ext cx="7886700" cy="1009652"/>
          </a:xfrm>
          <a:ln/>
        </p:spPr>
        <p:txBody>
          <a:bodyPr lIns="91440" tIns="45720" rIns="91440" bIns="45720" anchor="ctr">
            <a:noAutofit/>
          </a:bodyPr>
          <a:lstStyle/>
          <a:p>
            <a:pPr algn="r" eaLnBrk="1" hangingPunct="1"/>
            <a:r>
              <a:rPr lang="en-GB" altLang="en-US" sz="3400" dirty="0">
                <a:solidFill>
                  <a:srgbClr val="FFFFFF"/>
                </a:solidFill>
                <a:latin typeface="Helvetica" panose="020B0604020202020204" pitchFamily="34" charset="0"/>
              </a:rPr>
              <a:t>Article 7 – Computer-related Forgery</a:t>
            </a:r>
          </a:p>
        </p:txBody>
      </p:sp>
      <p:sp>
        <p:nvSpPr>
          <p:cNvPr id="77827" name="Rectangle 3">
            <a:extLst>
              <a:ext uri="{FF2B5EF4-FFF2-40B4-BE49-F238E27FC236}">
                <a16:creationId xmlns:a16="http://schemas.microsoft.com/office/drawing/2014/main" id="{91E4E621-20D4-4394-ABCF-C0020EAED93A}"/>
              </a:ext>
            </a:extLst>
          </p:cNvPr>
          <p:cNvSpPr>
            <a:spLocks noGrp="1"/>
          </p:cNvSpPr>
          <p:nvPr>
            <p:ph idx="1"/>
          </p:nvPr>
        </p:nvSpPr>
        <p:spPr>
          <a:xfrm>
            <a:off x="457200" y="1524000"/>
            <a:ext cx="8229600" cy="4926013"/>
          </a:xfrm>
        </p:spPr>
        <p:txBody>
          <a:bodyPr/>
          <a:lstStyle/>
          <a:p>
            <a:pPr marL="0" indent="0" algn="just" eaLnBrk="1" hangingPunct="1">
              <a:lnSpc>
                <a:spcPct val="90000"/>
              </a:lnSpc>
              <a:buFont typeface="Arial" panose="020B0604020202020204" pitchFamily="34" charset="0"/>
              <a:buNone/>
            </a:pPr>
            <a:r>
              <a:rPr lang="en-GB" altLang="en-US" sz="2600" dirty="0">
                <a:latin typeface="Georgia" panose="02040502050405020303" pitchFamily="18" charset="0"/>
              </a:rPr>
              <a:t>Each Party shall adopt such legislative and other measures as may be necessary to establish as criminal offences under its domestic law when committed intentionally and without right the input, alteration, deletion, or suppression of computer data, resulting in inauthentic data with the intent that it be considered or acted upon for legal purposes as if it were authentic, regardless whether or not the data is directly readable and intelligible. </a:t>
            </a:r>
          </a:p>
          <a:p>
            <a:pPr marL="0" indent="0" algn="just" eaLnBrk="1" hangingPunct="1">
              <a:lnSpc>
                <a:spcPct val="90000"/>
              </a:lnSpc>
              <a:buFont typeface="Arial" panose="020B0604020202020204" pitchFamily="34" charset="0"/>
              <a:buNone/>
            </a:pPr>
            <a:endParaRPr lang="en-GB" altLang="en-US" sz="2600" dirty="0">
              <a:latin typeface="Georgia" panose="02040502050405020303" pitchFamily="18" charset="0"/>
            </a:endParaRPr>
          </a:p>
          <a:p>
            <a:pPr marL="0" indent="0" algn="just" eaLnBrk="1" hangingPunct="1">
              <a:lnSpc>
                <a:spcPct val="90000"/>
              </a:lnSpc>
              <a:buFont typeface="Arial" panose="020B0604020202020204" pitchFamily="34" charset="0"/>
              <a:buNone/>
            </a:pPr>
            <a:r>
              <a:rPr lang="en-GB" altLang="en-US" sz="2600" dirty="0">
                <a:latin typeface="Georgia" panose="02040502050405020303" pitchFamily="18" charset="0"/>
              </a:rPr>
              <a:t>A Party may require an intent to defraud, or similar dishonest intent, before criminal liability attaches.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a:extLst>
              <a:ext uri="{FF2B5EF4-FFF2-40B4-BE49-F238E27FC236}">
                <a16:creationId xmlns:a16="http://schemas.microsoft.com/office/drawing/2014/main" id="{BC087224-2DEC-4207-83A6-808F02D35B89}"/>
              </a:ext>
            </a:extLst>
          </p:cNvPr>
          <p:cNvSpPr>
            <a:spLocks noGrp="1"/>
          </p:cNvSpPr>
          <p:nvPr>
            <p:ph idx="1"/>
          </p:nvPr>
        </p:nvSpPr>
        <p:spPr>
          <a:xfrm>
            <a:off x="457200" y="1476375"/>
            <a:ext cx="8229600" cy="4818063"/>
          </a:xfrm>
        </p:spPr>
        <p:txBody>
          <a:bodyPr/>
          <a:lstStyle/>
          <a:p>
            <a:pPr marL="0" indent="0" algn="just" eaLnBrk="1" hangingPunct="1">
              <a:lnSpc>
                <a:spcPct val="90000"/>
              </a:lnSpc>
              <a:buFont typeface="Arial" panose="020B0604020202020204" pitchFamily="34" charset="0"/>
              <a:buNone/>
            </a:pPr>
            <a:r>
              <a:rPr lang="en-GB" altLang="en-US" sz="2600" dirty="0">
                <a:latin typeface="Georgia" panose="02040502050405020303" pitchFamily="18" charset="0"/>
              </a:rPr>
              <a:t>Each Party shall adopt such legislative and other measures as may be necessary to establish as criminal offences under its domestic law when committed intentionally and without right the </a:t>
            </a:r>
            <a:r>
              <a:rPr lang="en-GB" altLang="en-US" b="1" dirty="0">
                <a:solidFill>
                  <a:srgbClr val="FF0000"/>
                </a:solidFill>
                <a:latin typeface="Georgia" panose="02040502050405020303" pitchFamily="18" charset="0"/>
              </a:rPr>
              <a:t>input</a:t>
            </a:r>
            <a:r>
              <a:rPr lang="en-GB" altLang="en-US" sz="2600" dirty="0">
                <a:latin typeface="Georgia" panose="02040502050405020303" pitchFamily="18" charset="0"/>
              </a:rPr>
              <a:t>, </a:t>
            </a:r>
            <a:r>
              <a:rPr lang="en-GB" altLang="en-US" b="1" dirty="0">
                <a:solidFill>
                  <a:srgbClr val="FF0000"/>
                </a:solidFill>
                <a:latin typeface="Georgia" panose="02040502050405020303" pitchFamily="18" charset="0"/>
              </a:rPr>
              <a:t>alteration</a:t>
            </a:r>
            <a:r>
              <a:rPr lang="en-GB" altLang="en-US" sz="2600" dirty="0">
                <a:latin typeface="Georgia" panose="02040502050405020303" pitchFamily="18" charset="0"/>
              </a:rPr>
              <a:t>, </a:t>
            </a:r>
            <a:r>
              <a:rPr lang="en-GB" altLang="en-US" b="1" dirty="0">
                <a:solidFill>
                  <a:srgbClr val="FF0000"/>
                </a:solidFill>
                <a:latin typeface="Georgia" panose="02040502050405020303" pitchFamily="18" charset="0"/>
              </a:rPr>
              <a:t>deletion</a:t>
            </a:r>
            <a:r>
              <a:rPr lang="en-GB" altLang="en-US" sz="2600" dirty="0">
                <a:latin typeface="Georgia" panose="02040502050405020303" pitchFamily="18" charset="0"/>
              </a:rPr>
              <a:t>, or </a:t>
            </a:r>
            <a:r>
              <a:rPr lang="en-GB" altLang="en-US" b="1" dirty="0">
                <a:solidFill>
                  <a:srgbClr val="FF0000"/>
                </a:solidFill>
                <a:latin typeface="Georgia" panose="02040502050405020303" pitchFamily="18" charset="0"/>
              </a:rPr>
              <a:t>suppression</a:t>
            </a:r>
            <a:r>
              <a:rPr lang="en-GB" altLang="en-US" dirty="0">
                <a:solidFill>
                  <a:srgbClr val="FF0000"/>
                </a:solidFill>
                <a:latin typeface="Georgia" panose="02040502050405020303" pitchFamily="18" charset="0"/>
              </a:rPr>
              <a:t> </a:t>
            </a:r>
            <a:r>
              <a:rPr lang="en-GB" altLang="en-US" b="1" dirty="0">
                <a:solidFill>
                  <a:srgbClr val="FF0000"/>
                </a:solidFill>
                <a:latin typeface="Georgia" panose="02040502050405020303" pitchFamily="18" charset="0"/>
              </a:rPr>
              <a:t>of computer data</a:t>
            </a:r>
            <a:r>
              <a:rPr lang="en-GB" altLang="en-US" sz="2600" dirty="0">
                <a:latin typeface="Georgia" panose="02040502050405020303" pitchFamily="18" charset="0"/>
              </a:rPr>
              <a:t>, </a:t>
            </a:r>
            <a:r>
              <a:rPr lang="en-GB" altLang="en-US" b="1" dirty="0">
                <a:solidFill>
                  <a:srgbClr val="FF0000"/>
                </a:solidFill>
                <a:latin typeface="Georgia" panose="02040502050405020303" pitchFamily="18" charset="0"/>
              </a:rPr>
              <a:t>resulting in inauthentic data</a:t>
            </a:r>
            <a:r>
              <a:rPr lang="en-GB" altLang="en-US" dirty="0">
                <a:latin typeface="Georgia" panose="02040502050405020303" pitchFamily="18" charset="0"/>
              </a:rPr>
              <a:t> </a:t>
            </a:r>
            <a:r>
              <a:rPr lang="en-GB" altLang="en-US" sz="2600" dirty="0">
                <a:latin typeface="Georgia" panose="02040502050405020303" pitchFamily="18" charset="0"/>
              </a:rPr>
              <a:t>with the intent that it be considered or acted upon for legal purposes as if it were authentic, regardless whether or not the data is directly readable and intelligible. </a:t>
            </a:r>
          </a:p>
          <a:p>
            <a:pPr marL="0" indent="0" algn="just" eaLnBrk="1" hangingPunct="1">
              <a:lnSpc>
                <a:spcPct val="90000"/>
              </a:lnSpc>
              <a:buFont typeface="Arial" panose="020B0604020202020204" pitchFamily="34" charset="0"/>
              <a:buNone/>
            </a:pPr>
            <a:endParaRPr lang="en-GB" altLang="en-US" sz="2600" dirty="0">
              <a:latin typeface="Georgia" panose="02040502050405020303" pitchFamily="18" charset="0"/>
            </a:endParaRPr>
          </a:p>
          <a:p>
            <a:pPr marL="0" indent="0" algn="just" eaLnBrk="1" hangingPunct="1">
              <a:lnSpc>
                <a:spcPct val="90000"/>
              </a:lnSpc>
              <a:buFont typeface="Arial" panose="020B0604020202020204" pitchFamily="34" charset="0"/>
              <a:buNone/>
            </a:pPr>
            <a:r>
              <a:rPr lang="en-GB" altLang="en-US" sz="2600" dirty="0">
                <a:latin typeface="Georgia" panose="02040502050405020303" pitchFamily="18" charset="0"/>
              </a:rPr>
              <a:t>A Party may require an intent to defraud, or similar dishonest intent, before criminal liability attaches.</a:t>
            </a:r>
          </a:p>
        </p:txBody>
      </p:sp>
      <p:sp>
        <p:nvSpPr>
          <p:cNvPr id="26" name="Rectangle 2">
            <a:extLst>
              <a:ext uri="{FF2B5EF4-FFF2-40B4-BE49-F238E27FC236}">
                <a16:creationId xmlns:a16="http://schemas.microsoft.com/office/drawing/2014/main" id="{95BD9B42-4233-4F1B-A3EA-E224D39F4C08}"/>
              </a:ext>
            </a:extLst>
          </p:cNvPr>
          <p:cNvSpPr txBox="1">
            <a:spLocks/>
          </p:cNvSpPr>
          <p:nvPr/>
        </p:nvSpPr>
        <p:spPr>
          <a:xfrm>
            <a:off x="1189038" y="0"/>
            <a:ext cx="7886700" cy="1009652"/>
          </a:xfrm>
          <a:prstGeom prst="rect">
            <a:avLst/>
          </a:prstGeom>
          <a:ln/>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r"/>
            <a:r>
              <a:rPr lang="en-GB" altLang="en-US" sz="3400">
                <a:solidFill>
                  <a:srgbClr val="FFFFFF"/>
                </a:solidFill>
                <a:latin typeface="Helvetica" panose="020B0604020202020204" pitchFamily="34" charset="0"/>
              </a:rPr>
              <a:t>Article 7 – Computer-related Forgery</a:t>
            </a:r>
            <a:endParaRPr lang="en-GB" altLang="en-US" sz="3400" dirty="0">
              <a:solidFill>
                <a:srgbClr val="FFFFFF"/>
              </a:solidFill>
              <a:latin typeface="Helvetica" panose="020B060402020202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64AB2B4A-FB1D-4A77-94EC-FC833BFD9EDD}"/>
              </a:ext>
            </a:extLst>
          </p:cNvPr>
          <p:cNvSpPr>
            <a:spLocks noGrp="1"/>
          </p:cNvSpPr>
          <p:nvPr>
            <p:ph type="title"/>
          </p:nvPr>
        </p:nvSpPr>
        <p:spPr>
          <a:xfrm>
            <a:off x="741363" y="-111125"/>
            <a:ext cx="8229600" cy="1143000"/>
          </a:xfrm>
          <a:ln/>
        </p:spPr>
        <p:txBody>
          <a:bodyPr lIns="91440" tIns="45720" rIns="91440" bIns="45720" anchor="ctr">
            <a:noAutofit/>
          </a:bodyPr>
          <a:lstStyle/>
          <a:p>
            <a:pPr algn="r" eaLnBrk="1" hangingPunct="1"/>
            <a:r>
              <a:rPr lang="en-GB" altLang="en-US" sz="3400" dirty="0">
                <a:solidFill>
                  <a:srgbClr val="FFFFFF"/>
                </a:solidFill>
                <a:latin typeface="Helvetica" panose="020B0604020202020204" pitchFamily="34" charset="0"/>
              </a:rPr>
              <a:t>Input, alteration, deletion or suppression</a:t>
            </a:r>
          </a:p>
        </p:txBody>
      </p:sp>
      <p:sp>
        <p:nvSpPr>
          <p:cNvPr id="78851" name="Rectangle 3">
            <a:extLst>
              <a:ext uri="{FF2B5EF4-FFF2-40B4-BE49-F238E27FC236}">
                <a16:creationId xmlns:a16="http://schemas.microsoft.com/office/drawing/2014/main" id="{C6718908-BC87-47B8-ACF3-248C45ECC551}"/>
              </a:ext>
            </a:extLst>
          </p:cNvPr>
          <p:cNvSpPr>
            <a:spLocks noGrp="1"/>
          </p:cNvSpPr>
          <p:nvPr>
            <p:ph idx="1"/>
          </p:nvPr>
        </p:nvSpPr>
        <p:spPr>
          <a:xfrm>
            <a:off x="457200" y="1371599"/>
            <a:ext cx="8229600" cy="4348163"/>
          </a:xfrm>
        </p:spPr>
        <p:txBody>
          <a:bodyPr/>
          <a:lstStyle/>
          <a:p>
            <a:pPr algn="just">
              <a:defRPr/>
            </a:pPr>
            <a:r>
              <a:rPr lang="en-GB" dirty="0">
                <a:latin typeface="Georgia" panose="02040502050405020303" pitchFamily="18" charset="0"/>
                <a:ea typeface="+mn-ea"/>
                <a:cs typeface="Times New Roman" pitchFamily="18" charset="0"/>
              </a:rPr>
              <a:t>Falsification of genuine document by:</a:t>
            </a:r>
          </a:p>
          <a:p>
            <a:pPr algn="just">
              <a:defRPr/>
            </a:pPr>
            <a:endParaRPr lang="en-GB" dirty="0">
              <a:latin typeface="Georgia" panose="02040502050405020303" pitchFamily="18" charset="0"/>
              <a:ea typeface="+mn-ea"/>
              <a:cs typeface="Times New Roman" pitchFamily="18" charset="0"/>
            </a:endParaRPr>
          </a:p>
          <a:p>
            <a:pPr lvl="1" algn="just">
              <a:defRPr/>
            </a:pPr>
            <a:r>
              <a:rPr lang="en-GB" b="1" dirty="0">
                <a:latin typeface="Georgia" panose="02040502050405020303" pitchFamily="18" charset="0"/>
                <a:ea typeface="+mn-ea"/>
                <a:cs typeface="Times New Roman" pitchFamily="18" charset="0"/>
              </a:rPr>
              <a:t>Input</a:t>
            </a:r>
            <a:r>
              <a:rPr lang="en-GB" dirty="0">
                <a:latin typeface="Georgia" panose="02040502050405020303" pitchFamily="18" charset="0"/>
                <a:ea typeface="+mn-ea"/>
                <a:cs typeface="Times New Roman" pitchFamily="18" charset="0"/>
              </a:rPr>
              <a:t> of correct or incorrect data;</a:t>
            </a:r>
          </a:p>
          <a:p>
            <a:pPr lvl="1" algn="just">
              <a:defRPr/>
            </a:pPr>
            <a:r>
              <a:rPr lang="en-GB" dirty="0">
                <a:latin typeface="Georgia" panose="02040502050405020303" pitchFamily="18" charset="0"/>
                <a:ea typeface="+mn-ea"/>
                <a:cs typeface="Times New Roman" pitchFamily="18" charset="0"/>
              </a:rPr>
              <a:t>Subsequent </a:t>
            </a:r>
            <a:r>
              <a:rPr lang="en-GB" b="1" dirty="0">
                <a:latin typeface="Georgia" panose="02040502050405020303" pitchFamily="18" charset="0"/>
                <a:ea typeface="+mn-ea"/>
                <a:cs typeface="Times New Roman" pitchFamily="18" charset="0"/>
              </a:rPr>
              <a:t>alteration</a:t>
            </a:r>
            <a:r>
              <a:rPr lang="en-GB" dirty="0">
                <a:latin typeface="Georgia" panose="02040502050405020303" pitchFamily="18" charset="0"/>
                <a:ea typeface="+mn-ea"/>
                <a:cs typeface="Times New Roman" pitchFamily="18" charset="0"/>
              </a:rPr>
              <a:t> (modifications, variations, partial changes);</a:t>
            </a:r>
          </a:p>
          <a:p>
            <a:pPr lvl="1" algn="just">
              <a:defRPr/>
            </a:pPr>
            <a:r>
              <a:rPr lang="en-GB" b="1" dirty="0">
                <a:latin typeface="Georgia" panose="02040502050405020303" pitchFamily="18" charset="0"/>
                <a:ea typeface="+mn-ea"/>
                <a:cs typeface="Times New Roman" pitchFamily="18" charset="0"/>
              </a:rPr>
              <a:t>Deletion</a:t>
            </a:r>
            <a:r>
              <a:rPr lang="en-GB" dirty="0">
                <a:latin typeface="Georgia" panose="02040502050405020303" pitchFamily="18" charset="0"/>
                <a:ea typeface="+mn-ea"/>
                <a:cs typeface="Times New Roman" pitchFamily="18" charset="0"/>
              </a:rPr>
              <a:t> (removal of data from a data medium);</a:t>
            </a:r>
          </a:p>
          <a:p>
            <a:pPr lvl="1" algn="just">
              <a:defRPr/>
            </a:pPr>
            <a:r>
              <a:rPr lang="en-GB" b="1" dirty="0">
                <a:latin typeface="Georgia" panose="02040502050405020303" pitchFamily="18" charset="0"/>
                <a:ea typeface="+mn-ea"/>
                <a:cs typeface="Times New Roman" pitchFamily="18" charset="0"/>
              </a:rPr>
              <a:t>Suppression </a:t>
            </a:r>
            <a:r>
              <a:rPr lang="en-GB" dirty="0">
                <a:latin typeface="Georgia" panose="02040502050405020303" pitchFamily="18" charset="0"/>
                <a:ea typeface="+mn-ea"/>
                <a:cs typeface="Times New Roman" pitchFamily="18" charset="0"/>
              </a:rPr>
              <a:t>(holding back, concealment of data)</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9E2BEB30-048A-4D0F-852B-06042F4363D9}"/>
              </a:ext>
            </a:extLst>
          </p:cNvPr>
          <p:cNvSpPr>
            <a:spLocks noGrp="1"/>
          </p:cNvSpPr>
          <p:nvPr>
            <p:ph type="title"/>
          </p:nvPr>
        </p:nvSpPr>
        <p:spPr>
          <a:xfrm>
            <a:off x="1084263" y="-111127"/>
            <a:ext cx="7886700" cy="1009652"/>
          </a:xfrm>
          <a:ln/>
        </p:spPr>
        <p:txBody>
          <a:bodyPr lIns="91440" tIns="45720" rIns="91440" bIns="45720" anchor="ctr">
            <a:noAutofit/>
          </a:bodyPr>
          <a:lstStyle/>
          <a:p>
            <a:pPr algn="r" eaLnBrk="1" hangingPunct="1"/>
            <a:r>
              <a:rPr lang="en-GB" altLang="en-US" sz="3400" dirty="0">
                <a:solidFill>
                  <a:srgbClr val="FFFFFF"/>
                </a:solidFill>
                <a:latin typeface="Helvetica" panose="020B0604020202020204" pitchFamily="34" charset="0"/>
              </a:rPr>
              <a:t>Article 7 – Computer-related Forgery </a:t>
            </a:r>
          </a:p>
        </p:txBody>
      </p:sp>
      <p:sp>
        <p:nvSpPr>
          <p:cNvPr id="80899" name="Rectangle 3">
            <a:extLst>
              <a:ext uri="{FF2B5EF4-FFF2-40B4-BE49-F238E27FC236}">
                <a16:creationId xmlns:a16="http://schemas.microsoft.com/office/drawing/2014/main" id="{7DE69212-6B58-481A-B1A6-E43F48842CAF}"/>
              </a:ext>
            </a:extLst>
          </p:cNvPr>
          <p:cNvSpPr>
            <a:spLocks noGrp="1"/>
          </p:cNvSpPr>
          <p:nvPr>
            <p:ph idx="1"/>
          </p:nvPr>
        </p:nvSpPr>
        <p:spPr>
          <a:xfrm>
            <a:off x="457200" y="1609726"/>
            <a:ext cx="8229600" cy="4643438"/>
          </a:xfrm>
        </p:spPr>
        <p:txBody>
          <a:bodyPr/>
          <a:lstStyle/>
          <a:p>
            <a:pPr marL="0" indent="0" algn="just" eaLnBrk="1" hangingPunct="1">
              <a:lnSpc>
                <a:spcPct val="90000"/>
              </a:lnSpc>
              <a:buFont typeface="Arial" panose="020B0604020202020204" pitchFamily="34" charset="0"/>
              <a:buNone/>
            </a:pPr>
            <a:r>
              <a:rPr lang="en-GB" altLang="en-US" sz="2600" dirty="0">
                <a:latin typeface="Georgia" panose="02040502050405020303" pitchFamily="18" charset="0"/>
              </a:rPr>
              <a:t>Each Party shall adopt such legislative and other measures as may be necessary to establish as criminal offences under its domestic law when committed intentionally and without right the input, alteration, deletion, or suppression of computer data, resulting in inauthentic data with the </a:t>
            </a:r>
            <a:r>
              <a:rPr lang="en-GB" altLang="en-US" b="1" dirty="0">
                <a:solidFill>
                  <a:srgbClr val="FF0000"/>
                </a:solidFill>
                <a:latin typeface="Georgia" panose="02040502050405020303" pitchFamily="18" charset="0"/>
              </a:rPr>
              <a:t>intent that it be considered or acted upon for legal purposes as if it were authentic</a:t>
            </a:r>
            <a:r>
              <a:rPr lang="en-GB" altLang="en-US" sz="2600" dirty="0">
                <a:latin typeface="Georgia" panose="02040502050405020303" pitchFamily="18" charset="0"/>
              </a:rPr>
              <a:t>, regardless whether or not the data is directly readable and intelligible. </a:t>
            </a:r>
          </a:p>
          <a:p>
            <a:pPr marL="0" indent="0" algn="just" eaLnBrk="1" hangingPunct="1">
              <a:lnSpc>
                <a:spcPct val="90000"/>
              </a:lnSpc>
              <a:buFont typeface="Arial" panose="020B0604020202020204" pitchFamily="34" charset="0"/>
              <a:buNone/>
            </a:pPr>
            <a:endParaRPr lang="en-GB" altLang="en-US" sz="2600" dirty="0">
              <a:latin typeface="Georgia" panose="02040502050405020303" pitchFamily="18" charset="0"/>
            </a:endParaRPr>
          </a:p>
          <a:p>
            <a:pPr marL="0" indent="0" algn="just" eaLnBrk="1" hangingPunct="1">
              <a:lnSpc>
                <a:spcPct val="90000"/>
              </a:lnSpc>
              <a:buFont typeface="Arial" panose="020B0604020202020204" pitchFamily="34" charset="0"/>
              <a:buNone/>
            </a:pPr>
            <a:r>
              <a:rPr lang="en-GB" altLang="en-US" sz="2600" dirty="0">
                <a:latin typeface="Georgia" panose="02040502050405020303" pitchFamily="18" charset="0"/>
              </a:rPr>
              <a:t>A Party may require an </a:t>
            </a:r>
            <a:r>
              <a:rPr lang="en-GB" altLang="en-US" b="1" dirty="0">
                <a:solidFill>
                  <a:srgbClr val="FF0000"/>
                </a:solidFill>
                <a:latin typeface="Georgia" panose="02040502050405020303" pitchFamily="18" charset="0"/>
              </a:rPr>
              <a:t>intent to defraud</a:t>
            </a:r>
            <a:r>
              <a:rPr lang="en-GB" altLang="en-US" sz="2600" dirty="0">
                <a:latin typeface="Georgia" panose="02040502050405020303" pitchFamily="18" charset="0"/>
              </a:rPr>
              <a:t>, or </a:t>
            </a:r>
            <a:r>
              <a:rPr lang="en-GB" altLang="en-US" b="1" dirty="0">
                <a:solidFill>
                  <a:srgbClr val="FF0000"/>
                </a:solidFill>
                <a:latin typeface="Georgia" panose="02040502050405020303" pitchFamily="18" charset="0"/>
              </a:rPr>
              <a:t>similar dishonest intent</a:t>
            </a:r>
            <a:r>
              <a:rPr lang="en-GB" altLang="en-US" sz="2600" dirty="0">
                <a:latin typeface="Georgia" panose="02040502050405020303" pitchFamily="18" charset="0"/>
              </a:rPr>
              <a:t>, before criminal liability attaches.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24834AB7-26A2-4393-9E77-CA1CF13FC518}"/>
              </a:ext>
            </a:extLst>
          </p:cNvPr>
          <p:cNvSpPr>
            <a:spLocks noGrp="1"/>
          </p:cNvSpPr>
          <p:nvPr>
            <p:ph type="title"/>
          </p:nvPr>
        </p:nvSpPr>
        <p:spPr>
          <a:xfrm>
            <a:off x="827088" y="-120650"/>
            <a:ext cx="8229600" cy="1143000"/>
          </a:xfrm>
          <a:ln/>
        </p:spPr>
        <p:txBody>
          <a:bodyPr lIns="91440" tIns="45720" rIns="91440" bIns="45720" anchor="ctr">
            <a:noAutofit/>
          </a:bodyPr>
          <a:lstStyle/>
          <a:p>
            <a:pPr algn="r" eaLnBrk="1" hangingPunct="1"/>
            <a:r>
              <a:rPr lang="en-GB" altLang="en-US" sz="3400" dirty="0">
                <a:solidFill>
                  <a:srgbClr val="FFFFFF"/>
                </a:solidFill>
                <a:latin typeface="Helvetica" panose="020B0604020202020204" pitchFamily="34" charset="0"/>
              </a:rPr>
              <a:t>Intent that it be considered or acted upon for legal purposes</a:t>
            </a:r>
          </a:p>
        </p:txBody>
      </p:sp>
      <p:sp>
        <p:nvSpPr>
          <p:cNvPr id="81923" name="Rectangle 3">
            <a:extLst>
              <a:ext uri="{FF2B5EF4-FFF2-40B4-BE49-F238E27FC236}">
                <a16:creationId xmlns:a16="http://schemas.microsoft.com/office/drawing/2014/main" id="{294CC7C0-A182-4753-98B5-FC583C6A3E44}"/>
              </a:ext>
            </a:extLst>
          </p:cNvPr>
          <p:cNvSpPr>
            <a:spLocks noGrp="1"/>
          </p:cNvSpPr>
          <p:nvPr>
            <p:ph idx="1"/>
          </p:nvPr>
        </p:nvSpPr>
        <p:spPr>
          <a:xfrm>
            <a:off x="457200" y="1495425"/>
            <a:ext cx="8229600" cy="4448175"/>
          </a:xfrm>
        </p:spPr>
        <p:txBody>
          <a:bodyPr/>
          <a:lstStyle/>
          <a:p>
            <a:pPr algn="just"/>
            <a:r>
              <a:rPr lang="en-GB" altLang="en-US" sz="2800" dirty="0">
                <a:latin typeface="Georgia" panose="02040502050405020303" pitchFamily="18" charset="0"/>
              </a:rPr>
              <a:t>Additional intent requirement</a:t>
            </a:r>
          </a:p>
          <a:p>
            <a:pPr algn="just"/>
            <a:endParaRPr lang="en-GB" altLang="en-US" sz="1600" dirty="0">
              <a:latin typeface="Georgia" panose="02040502050405020303" pitchFamily="18" charset="0"/>
            </a:endParaRPr>
          </a:p>
          <a:p>
            <a:pPr algn="just"/>
            <a:r>
              <a:rPr lang="en-GB" altLang="en-US" sz="2800" dirty="0">
                <a:latin typeface="Georgia" panose="02040502050405020303" pitchFamily="18" charset="0"/>
              </a:rPr>
              <a:t>“for legal purposes” includes legal transactions and documents which are legally relevant</a:t>
            </a:r>
          </a:p>
          <a:p>
            <a:pPr algn="just"/>
            <a:endParaRPr lang="en-GB" altLang="en-US" sz="1600" dirty="0">
              <a:latin typeface="Georgia" panose="02040502050405020303" pitchFamily="18" charset="0"/>
            </a:endParaRPr>
          </a:p>
          <a:p>
            <a:pPr algn="just"/>
            <a:r>
              <a:rPr lang="en-GB" altLang="en-US" sz="2800" dirty="0">
                <a:latin typeface="Georgia" panose="02040502050405020303" pitchFamily="18" charset="0"/>
              </a:rPr>
              <a:t>Party may further restrict this offence by requiring that the conduct be done with the intent to defraud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119A98B-D2B4-4963-A6B5-48006B229552}"/>
              </a:ext>
            </a:extLst>
          </p:cNvPr>
          <p:cNvSpPr>
            <a:spLocks noGrp="1"/>
          </p:cNvSpPr>
          <p:nvPr>
            <p:ph idx="1"/>
          </p:nvPr>
        </p:nvSpPr>
        <p:spPr>
          <a:xfrm>
            <a:off x="457200" y="1384300"/>
            <a:ext cx="8229600" cy="4525963"/>
          </a:xfrm>
          <a:ln w="38100">
            <a:solidFill>
              <a:srgbClr val="FF0000"/>
            </a:solidFill>
            <a:miter lim="800000"/>
            <a:headEnd/>
            <a:tailEnd/>
          </a:ln>
        </p:spPr>
        <p:txBody>
          <a:bodyPr/>
          <a:lstStyle/>
          <a:p>
            <a:pPr eaLnBrk="1" hangingPunct="1">
              <a:lnSpc>
                <a:spcPct val="80000"/>
              </a:lnSpc>
              <a:buFont typeface="Arial" panose="020B0604020202020204" pitchFamily="34" charset="0"/>
              <a:buNone/>
            </a:pPr>
            <a:endParaRPr lang="en-GB" altLang="en-US" sz="2800" dirty="0">
              <a:latin typeface="Georgia" panose="02040502050405020303" pitchFamily="18" charset="0"/>
            </a:endParaRPr>
          </a:p>
          <a:p>
            <a:pPr algn="ctr" eaLnBrk="1" hangingPunct="1">
              <a:lnSpc>
                <a:spcPct val="80000"/>
              </a:lnSpc>
              <a:buFont typeface="Arial" panose="020B0604020202020204" pitchFamily="34" charset="0"/>
              <a:buNone/>
            </a:pPr>
            <a:r>
              <a:rPr lang="en-GB" altLang="en-US" b="1" i="1" dirty="0">
                <a:latin typeface="Georgia" panose="02040502050405020303" pitchFamily="18" charset="0"/>
              </a:rPr>
              <a:t>Illegal Access</a:t>
            </a:r>
          </a:p>
          <a:p>
            <a:pPr algn="ctr" eaLnBrk="1" hangingPunct="1">
              <a:lnSpc>
                <a:spcPct val="80000"/>
              </a:lnSpc>
              <a:buFont typeface="Arial" panose="020B0604020202020204" pitchFamily="34" charset="0"/>
              <a:buNone/>
            </a:pPr>
            <a:r>
              <a:rPr lang="en-GB" altLang="en-US" b="1" i="1" dirty="0">
                <a:latin typeface="Georgia" panose="02040502050405020303" pitchFamily="18" charset="0"/>
              </a:rPr>
              <a:t>(Article 2 – Budapest Convention)</a:t>
            </a:r>
          </a:p>
          <a:p>
            <a:pPr eaLnBrk="1" hangingPunct="1">
              <a:lnSpc>
                <a:spcPct val="80000"/>
              </a:lnSpc>
              <a:buFont typeface="Arial" panose="020B0604020202020204" pitchFamily="34" charset="0"/>
              <a:buNone/>
            </a:pPr>
            <a:endParaRPr lang="en-GB" altLang="en-US" dirty="0">
              <a:latin typeface="Georgia" panose="02040502050405020303" pitchFamily="18" charset="0"/>
            </a:endParaRPr>
          </a:p>
          <a:p>
            <a:pPr eaLnBrk="1" hangingPunct="1">
              <a:lnSpc>
                <a:spcPct val="80000"/>
              </a:lnSpc>
              <a:buFont typeface="Arial" panose="020B0604020202020204" pitchFamily="34" charset="0"/>
              <a:buNone/>
            </a:pPr>
            <a:endParaRPr lang="en-GB" altLang="en-US" dirty="0">
              <a:latin typeface="Georgia" panose="02040502050405020303" pitchFamily="18" charset="0"/>
            </a:endParaRPr>
          </a:p>
          <a:p>
            <a:pPr algn="ctr" eaLnBrk="1" hangingPunct="1">
              <a:lnSpc>
                <a:spcPct val="80000"/>
              </a:lnSpc>
            </a:pPr>
            <a:r>
              <a:rPr lang="en-GB" altLang="en-US" i="1" dirty="0">
                <a:latin typeface="Georgia" panose="02040502050405020303" pitchFamily="18" charset="0"/>
              </a:rPr>
              <a:t>To access to the whole or any part of a computer system without right </a:t>
            </a:r>
          </a:p>
          <a:p>
            <a:pPr algn="ctr" eaLnBrk="1" hangingPunct="1">
              <a:lnSpc>
                <a:spcPct val="80000"/>
              </a:lnSpc>
            </a:pPr>
            <a:endParaRPr lang="en-GB" altLang="en-US" i="1" dirty="0">
              <a:latin typeface="Georgia" panose="02040502050405020303" pitchFamily="18" charset="0"/>
            </a:endParaRPr>
          </a:p>
          <a:p>
            <a:pPr algn="ctr" eaLnBrk="1" hangingPunct="1">
              <a:lnSpc>
                <a:spcPct val="80000"/>
              </a:lnSpc>
            </a:pPr>
            <a:r>
              <a:rPr lang="en-GB" altLang="en-US" i="1" dirty="0">
                <a:latin typeface="Georgia" panose="02040502050405020303" pitchFamily="18" charset="0"/>
              </a:rPr>
              <a:t>Intentionally</a:t>
            </a:r>
          </a:p>
          <a:p>
            <a:pPr algn="ctr" eaLnBrk="1" hangingPunct="1">
              <a:lnSpc>
                <a:spcPct val="80000"/>
              </a:lnSpc>
              <a:buFont typeface="Arial" panose="020B0604020202020204" pitchFamily="34" charset="0"/>
              <a:buNone/>
            </a:pPr>
            <a:endParaRPr lang="en-GB"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a:extLst>
              <a:ext uri="{FF2B5EF4-FFF2-40B4-BE49-F238E27FC236}">
                <a16:creationId xmlns:a16="http://schemas.microsoft.com/office/drawing/2014/main" id="{98FC3FB3-48B4-4E19-A28C-7FBD65D3D93C}"/>
              </a:ext>
            </a:extLst>
          </p:cNvPr>
          <p:cNvSpPr>
            <a:spLocks noGrp="1"/>
          </p:cNvSpPr>
          <p:nvPr>
            <p:ph idx="1"/>
          </p:nvPr>
        </p:nvSpPr>
        <p:spPr>
          <a:xfrm>
            <a:off x="457200" y="1755775"/>
            <a:ext cx="8229600" cy="3154363"/>
          </a:xfrm>
          <a:ln w="38100">
            <a:solidFill>
              <a:srgbClr val="FF0000"/>
            </a:solidFill>
            <a:miter lim="800000"/>
            <a:headEnd/>
            <a:tailEnd/>
          </a:ln>
        </p:spPr>
        <p:txBody>
          <a:bodyPr/>
          <a:lstStyle/>
          <a:p>
            <a:pPr marL="0" indent="0" algn="ctr" eaLnBrk="1" hangingPunct="1">
              <a:lnSpc>
                <a:spcPct val="90000"/>
              </a:lnSpc>
              <a:buFont typeface="Arial" panose="020B0604020202020204" pitchFamily="34" charset="0"/>
              <a:buNone/>
            </a:pPr>
            <a:endParaRPr lang="en-GB" altLang="en-US" sz="1400" b="1" i="1">
              <a:latin typeface="Georgia" panose="02040502050405020303" pitchFamily="18" charset="0"/>
            </a:endParaRPr>
          </a:p>
          <a:p>
            <a:pPr marL="0" indent="0" algn="ctr" eaLnBrk="1" hangingPunct="1">
              <a:lnSpc>
                <a:spcPct val="90000"/>
              </a:lnSpc>
              <a:buFont typeface="Arial" panose="020B0604020202020204" pitchFamily="34" charset="0"/>
              <a:buNone/>
            </a:pPr>
            <a:r>
              <a:rPr lang="en-GB" altLang="en-US" b="1" i="1">
                <a:latin typeface="Georgia" panose="02040502050405020303" pitchFamily="18" charset="0"/>
              </a:rPr>
              <a:t>Computer-related Fraud</a:t>
            </a:r>
          </a:p>
          <a:p>
            <a:pPr marL="0" indent="0" algn="ctr" eaLnBrk="1" hangingPunct="1">
              <a:lnSpc>
                <a:spcPct val="90000"/>
              </a:lnSpc>
              <a:buFont typeface="Arial" panose="020B0604020202020204" pitchFamily="34" charset="0"/>
              <a:buNone/>
            </a:pPr>
            <a:r>
              <a:rPr lang="en-GB" altLang="en-US" b="1" i="1">
                <a:latin typeface="Georgia" panose="02040502050405020303" pitchFamily="18" charset="0"/>
              </a:rPr>
              <a:t>(Art. 8 – Budapest Convention)</a:t>
            </a:r>
          </a:p>
          <a:p>
            <a:pPr marL="0" indent="0" algn="ctr" eaLnBrk="1" hangingPunct="1">
              <a:lnSpc>
                <a:spcPct val="90000"/>
              </a:lnSpc>
            </a:pPr>
            <a:endParaRPr lang="en-GB" altLang="en-US" i="1">
              <a:latin typeface="Georgia" panose="02040502050405020303" pitchFamily="18" charset="0"/>
            </a:endParaRPr>
          </a:p>
          <a:p>
            <a:pPr marL="0" indent="0" algn="ctr" eaLnBrk="1" hangingPunct="1">
              <a:lnSpc>
                <a:spcPct val="90000"/>
              </a:lnSpc>
            </a:pPr>
            <a:r>
              <a:rPr lang="en-GB" altLang="en-US" sz="2800" i="1">
                <a:latin typeface="Georgia" panose="02040502050405020303" pitchFamily="18" charset="0"/>
              </a:rPr>
              <a:t>Creates parallel offence to fraud related to tangible offences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8D30D0F5-1BA6-41BF-9088-32348DAA180F}"/>
              </a:ext>
            </a:extLst>
          </p:cNvPr>
          <p:cNvSpPr>
            <a:spLocks noGrp="1"/>
          </p:cNvSpPr>
          <p:nvPr>
            <p:ph type="title"/>
          </p:nvPr>
        </p:nvSpPr>
        <p:spPr>
          <a:xfrm>
            <a:off x="1084263" y="-111127"/>
            <a:ext cx="7886700" cy="1009652"/>
          </a:xfrm>
          <a:ln/>
        </p:spPr>
        <p:txBody>
          <a:bodyPr lIns="91440" tIns="45720" rIns="91440" bIns="45720" anchor="ctr">
            <a:noAutofit/>
          </a:bodyPr>
          <a:lstStyle/>
          <a:p>
            <a:pPr algn="r" eaLnBrk="1" hangingPunct="1"/>
            <a:r>
              <a:rPr lang="en-GB" altLang="en-US" sz="3400" dirty="0">
                <a:solidFill>
                  <a:srgbClr val="FFFFFF"/>
                </a:solidFill>
                <a:latin typeface="Helvetica" panose="020B0604020202020204" pitchFamily="34" charset="0"/>
              </a:rPr>
              <a:t>Article 8 – Computer-related Fraud</a:t>
            </a:r>
          </a:p>
        </p:txBody>
      </p:sp>
      <p:sp>
        <p:nvSpPr>
          <p:cNvPr id="168963" name="Rectangle 3">
            <a:extLst>
              <a:ext uri="{FF2B5EF4-FFF2-40B4-BE49-F238E27FC236}">
                <a16:creationId xmlns:a16="http://schemas.microsoft.com/office/drawing/2014/main" id="{2EF63F1E-B7C9-417D-A5C9-3B43EDE7EE52}"/>
              </a:ext>
            </a:extLst>
          </p:cNvPr>
          <p:cNvSpPr>
            <a:spLocks noGrp="1"/>
          </p:cNvSpPr>
          <p:nvPr>
            <p:ph idx="1"/>
          </p:nvPr>
        </p:nvSpPr>
        <p:spPr>
          <a:xfrm>
            <a:off x="628650" y="1457325"/>
            <a:ext cx="7886700" cy="4719638"/>
          </a:xfrm>
        </p:spPr>
        <p:txBody>
          <a:bodyPr>
            <a:normAutofit/>
          </a:bodyPr>
          <a:lstStyle/>
          <a:p>
            <a:pPr marL="0" indent="0" algn="just" eaLnBrk="1" hangingPunct="1">
              <a:lnSpc>
                <a:spcPct val="90000"/>
              </a:lnSpc>
              <a:buFont typeface="Arial" panose="020B0604020202020204" pitchFamily="34" charset="0"/>
              <a:buNone/>
              <a:defRPr/>
            </a:pPr>
            <a:r>
              <a:rPr lang="en-GB" altLang="fr-FR" sz="2800" dirty="0">
                <a:cs typeface="Times New Roman" pitchFamily="18" charset="0"/>
              </a:rPr>
              <a:t>Each Party shall adopt such legislative and other measures as may be necessary to establish as criminal offences under its domestic law, when committed intentionally and without right, the causing of a loss of property to another by:</a:t>
            </a:r>
          </a:p>
          <a:p>
            <a:pPr marL="514350" indent="-514350" algn="just" eaLnBrk="1" hangingPunct="1">
              <a:lnSpc>
                <a:spcPct val="90000"/>
              </a:lnSpc>
              <a:buFont typeface="+mj-lt"/>
              <a:buAutoNum type="alphaLcParenR"/>
              <a:defRPr/>
            </a:pPr>
            <a:r>
              <a:rPr lang="en-GB" altLang="fr-FR" sz="2800" dirty="0">
                <a:cs typeface="Times New Roman" pitchFamily="18" charset="0"/>
              </a:rPr>
              <a:t>any input, alteration, deletion or suppression of computer data,</a:t>
            </a:r>
          </a:p>
          <a:p>
            <a:pPr marL="514350" indent="-514350" algn="just" eaLnBrk="1" hangingPunct="1">
              <a:lnSpc>
                <a:spcPct val="90000"/>
              </a:lnSpc>
              <a:buFont typeface="+mj-lt"/>
              <a:buAutoNum type="alphaLcParenR"/>
              <a:defRPr/>
            </a:pPr>
            <a:r>
              <a:rPr lang="en-GB" altLang="fr-FR" sz="2800" dirty="0">
                <a:cs typeface="Times New Roman" pitchFamily="18" charset="0"/>
              </a:rPr>
              <a:t>any interference with the functioning of a computer or system,</a:t>
            </a:r>
          </a:p>
          <a:p>
            <a:pPr marL="0" indent="0" algn="just" eaLnBrk="1" hangingPunct="1">
              <a:lnSpc>
                <a:spcPct val="90000"/>
              </a:lnSpc>
              <a:buFont typeface="Arial" panose="020B0604020202020204" pitchFamily="34" charset="0"/>
              <a:buNone/>
              <a:defRPr/>
            </a:pPr>
            <a:r>
              <a:rPr lang="en-GB" altLang="fr-FR" sz="2800" dirty="0">
                <a:cs typeface="Times New Roman" pitchFamily="18" charset="0"/>
              </a:rPr>
              <a:t>with the intent of procuring, without right, an economic benefit for oneself or for another</a:t>
            </a:r>
            <a:r>
              <a:rPr lang="en-GB" altLang="fr-FR" sz="2800" dirty="0">
                <a:cs typeface="ＭＳ Ｐゴシック" charset="0"/>
              </a:rPr>
              <a:t>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5B46DC99-C189-41A9-BD43-E3381B8B2E5B}"/>
              </a:ext>
            </a:extLst>
          </p:cNvPr>
          <p:cNvSpPr>
            <a:spLocks noGrp="1"/>
          </p:cNvSpPr>
          <p:nvPr>
            <p:ph type="title"/>
          </p:nvPr>
        </p:nvSpPr>
        <p:spPr>
          <a:xfrm>
            <a:off x="1084263" y="-111127"/>
            <a:ext cx="7886700" cy="1009652"/>
          </a:xfrm>
          <a:ln/>
        </p:spPr>
        <p:txBody>
          <a:bodyPr lIns="91440" tIns="45720" rIns="91440" bIns="45720" anchor="ctr">
            <a:noAutofit/>
          </a:bodyPr>
          <a:lstStyle/>
          <a:p>
            <a:pPr algn="r" eaLnBrk="1" hangingPunct="1"/>
            <a:r>
              <a:rPr lang="en-GB" altLang="en-US" sz="3400" dirty="0">
                <a:solidFill>
                  <a:srgbClr val="FFFFFF"/>
                </a:solidFill>
                <a:latin typeface="Helvetica" panose="020B0604020202020204" pitchFamily="34" charset="0"/>
              </a:rPr>
              <a:t>Article 8 – Computer-related Fraud</a:t>
            </a:r>
          </a:p>
        </p:txBody>
      </p:sp>
      <p:sp>
        <p:nvSpPr>
          <p:cNvPr id="84995" name="Rectangle 3">
            <a:extLst>
              <a:ext uri="{FF2B5EF4-FFF2-40B4-BE49-F238E27FC236}">
                <a16:creationId xmlns:a16="http://schemas.microsoft.com/office/drawing/2014/main" id="{2528C4C3-A3E8-4975-A649-D1DE5CE6B79B}"/>
              </a:ext>
            </a:extLst>
          </p:cNvPr>
          <p:cNvSpPr>
            <a:spLocks noGrp="1"/>
          </p:cNvSpPr>
          <p:nvPr>
            <p:ph idx="1"/>
          </p:nvPr>
        </p:nvSpPr>
        <p:spPr>
          <a:xfrm>
            <a:off x="628650" y="1581150"/>
            <a:ext cx="7886700" cy="4595813"/>
          </a:xfrm>
        </p:spPr>
        <p:txBody>
          <a:bodyPr>
            <a:normAutofit lnSpcReduction="10000"/>
          </a:bodyPr>
          <a:lstStyle/>
          <a:p>
            <a:pPr marL="0" indent="0" algn="just" eaLnBrk="1" hangingPunct="1">
              <a:lnSpc>
                <a:spcPct val="90000"/>
              </a:lnSpc>
              <a:buFont typeface="Arial" panose="020B0604020202020204" pitchFamily="34" charset="0"/>
              <a:buNone/>
            </a:pPr>
            <a:r>
              <a:rPr lang="en-GB" altLang="en-US" sz="2800" dirty="0"/>
              <a:t>Each Party shall adopt such legislative and other measures as may be necessary to establish as criminal offences under its domestic law, when committed intentionally and without right, the causing of a loss of property to another by:</a:t>
            </a:r>
          </a:p>
          <a:p>
            <a:pPr marL="0" indent="0" algn="just" eaLnBrk="1" hangingPunct="1">
              <a:lnSpc>
                <a:spcPct val="90000"/>
              </a:lnSpc>
              <a:buFont typeface="Arial" panose="020B0604020202020204" pitchFamily="34" charset="0"/>
              <a:buNone/>
            </a:pPr>
            <a:r>
              <a:rPr lang="en-GB" altLang="en-US" sz="2800" dirty="0"/>
              <a:t>(a) any </a:t>
            </a:r>
            <a:r>
              <a:rPr lang="en-GB" altLang="en-US" b="1" dirty="0">
                <a:solidFill>
                  <a:srgbClr val="FF0000"/>
                </a:solidFill>
              </a:rPr>
              <a:t>input</a:t>
            </a:r>
            <a:r>
              <a:rPr lang="en-GB" altLang="en-US" dirty="0"/>
              <a:t>, </a:t>
            </a:r>
            <a:r>
              <a:rPr lang="en-GB" altLang="en-US" b="1" dirty="0">
                <a:solidFill>
                  <a:srgbClr val="FF0000"/>
                </a:solidFill>
              </a:rPr>
              <a:t>alteration</a:t>
            </a:r>
            <a:r>
              <a:rPr lang="en-GB" altLang="en-US" dirty="0"/>
              <a:t>, </a:t>
            </a:r>
            <a:r>
              <a:rPr lang="en-GB" altLang="en-US" b="1" dirty="0">
                <a:solidFill>
                  <a:srgbClr val="FF0000"/>
                </a:solidFill>
              </a:rPr>
              <a:t>deletion</a:t>
            </a:r>
            <a:r>
              <a:rPr lang="en-GB" altLang="en-US" dirty="0">
                <a:solidFill>
                  <a:srgbClr val="FF0000"/>
                </a:solidFill>
              </a:rPr>
              <a:t> </a:t>
            </a:r>
            <a:r>
              <a:rPr lang="en-GB" altLang="en-US" sz="2800" dirty="0"/>
              <a:t>or </a:t>
            </a:r>
            <a:r>
              <a:rPr lang="en-GB" altLang="en-US" b="1" dirty="0">
                <a:solidFill>
                  <a:srgbClr val="FF0000"/>
                </a:solidFill>
              </a:rPr>
              <a:t>suppression</a:t>
            </a:r>
            <a:r>
              <a:rPr lang="en-GB" altLang="en-US" dirty="0">
                <a:solidFill>
                  <a:srgbClr val="FF0000"/>
                </a:solidFill>
              </a:rPr>
              <a:t> </a:t>
            </a:r>
            <a:r>
              <a:rPr lang="en-GB" altLang="en-US" sz="2800" dirty="0"/>
              <a:t>of computer data,</a:t>
            </a:r>
          </a:p>
          <a:p>
            <a:pPr marL="0" indent="0" algn="just" eaLnBrk="1" hangingPunct="1">
              <a:lnSpc>
                <a:spcPct val="90000"/>
              </a:lnSpc>
              <a:buFont typeface="Arial" panose="020B0604020202020204" pitchFamily="34" charset="0"/>
              <a:buNone/>
            </a:pPr>
            <a:r>
              <a:rPr lang="en-GB" altLang="en-US" sz="2800" dirty="0"/>
              <a:t>(b) any </a:t>
            </a:r>
            <a:r>
              <a:rPr lang="en-GB" altLang="en-US" b="1" dirty="0">
                <a:solidFill>
                  <a:srgbClr val="FF0000"/>
                </a:solidFill>
              </a:rPr>
              <a:t>interference with the functioning</a:t>
            </a:r>
            <a:r>
              <a:rPr lang="en-GB" altLang="en-US" dirty="0"/>
              <a:t> </a:t>
            </a:r>
            <a:r>
              <a:rPr lang="en-GB" altLang="en-US" sz="2800" dirty="0"/>
              <a:t>of a computer or system, </a:t>
            </a:r>
          </a:p>
          <a:p>
            <a:pPr marL="0" indent="0" algn="just" eaLnBrk="1" hangingPunct="1">
              <a:lnSpc>
                <a:spcPct val="90000"/>
              </a:lnSpc>
              <a:buFont typeface="Arial" panose="020B0604020202020204" pitchFamily="34" charset="0"/>
              <a:buNone/>
            </a:pPr>
            <a:r>
              <a:rPr lang="en-GB" altLang="en-US" sz="2800" dirty="0"/>
              <a:t>with the intent of procuring, without right, an economic benefit for oneself or for another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B87FC1A4-7A15-41A4-B162-208407E0F779}"/>
              </a:ext>
            </a:extLst>
          </p:cNvPr>
          <p:cNvSpPr>
            <a:spLocks noGrp="1"/>
          </p:cNvSpPr>
          <p:nvPr>
            <p:ph type="title"/>
          </p:nvPr>
        </p:nvSpPr>
        <p:spPr>
          <a:xfrm>
            <a:off x="1084263" y="22225"/>
            <a:ext cx="7886700" cy="1009652"/>
          </a:xfrm>
          <a:ln/>
        </p:spPr>
        <p:txBody>
          <a:bodyPr lIns="91440" tIns="45720" rIns="91440" bIns="45720" anchor="ctr">
            <a:noAutofit/>
          </a:bodyPr>
          <a:lstStyle/>
          <a:p>
            <a:pPr algn="r"/>
            <a:r>
              <a:rPr lang="en-US" altLang="en-US" sz="3400" dirty="0">
                <a:solidFill>
                  <a:srgbClr val="FFFFFF"/>
                </a:solidFill>
                <a:latin typeface="Helvetica" panose="020B0604020202020204" pitchFamily="34" charset="0"/>
              </a:rPr>
              <a:t>Input, alteration, deletion, suppression &amp; interference</a:t>
            </a:r>
          </a:p>
        </p:txBody>
      </p:sp>
      <p:sp>
        <p:nvSpPr>
          <p:cNvPr id="86019" name="Content Placeholder 2">
            <a:extLst>
              <a:ext uri="{FF2B5EF4-FFF2-40B4-BE49-F238E27FC236}">
                <a16:creationId xmlns:a16="http://schemas.microsoft.com/office/drawing/2014/main" id="{7FC0CB43-32BE-436A-B9D1-E9CF4704A43A}"/>
              </a:ext>
            </a:extLst>
          </p:cNvPr>
          <p:cNvSpPr>
            <a:spLocks noGrp="1"/>
          </p:cNvSpPr>
          <p:nvPr>
            <p:ph idx="1"/>
          </p:nvPr>
        </p:nvSpPr>
        <p:spPr>
          <a:xfrm>
            <a:off x="457200" y="1609726"/>
            <a:ext cx="8229600" cy="5037138"/>
          </a:xfrm>
        </p:spPr>
        <p:txBody>
          <a:bodyPr/>
          <a:lstStyle/>
          <a:p>
            <a:pPr algn="just"/>
            <a:r>
              <a:rPr lang="en-GB" altLang="en-US" dirty="0">
                <a:latin typeface="Georgia" panose="02040502050405020303" pitchFamily="18" charset="0"/>
              </a:rPr>
              <a:t>Causing loss to property of another person by:</a:t>
            </a:r>
          </a:p>
          <a:p>
            <a:pPr algn="just"/>
            <a:endParaRPr lang="en-GB" altLang="en-US" dirty="0">
              <a:latin typeface="Georgia" panose="02040502050405020303" pitchFamily="18" charset="0"/>
            </a:endParaRPr>
          </a:p>
          <a:p>
            <a:pPr lvl="1" algn="just"/>
            <a:r>
              <a:rPr lang="en-GB" altLang="en-US" b="1" dirty="0">
                <a:latin typeface="Georgia" panose="02040502050405020303" pitchFamily="18" charset="0"/>
              </a:rPr>
              <a:t>Input</a:t>
            </a:r>
            <a:r>
              <a:rPr lang="en-GB" altLang="en-US" dirty="0">
                <a:latin typeface="Georgia" panose="02040502050405020303" pitchFamily="18" charset="0"/>
              </a:rPr>
              <a:t> of correct or incorrect data;</a:t>
            </a:r>
          </a:p>
          <a:p>
            <a:pPr lvl="1" algn="just"/>
            <a:r>
              <a:rPr lang="en-GB" altLang="en-US" dirty="0">
                <a:latin typeface="Georgia" panose="02040502050405020303" pitchFamily="18" charset="0"/>
              </a:rPr>
              <a:t>Subsequent </a:t>
            </a:r>
            <a:r>
              <a:rPr lang="en-GB" altLang="en-US" b="1" dirty="0">
                <a:latin typeface="Georgia" panose="02040502050405020303" pitchFamily="18" charset="0"/>
              </a:rPr>
              <a:t>alteration</a:t>
            </a:r>
            <a:r>
              <a:rPr lang="en-GB" altLang="en-US" dirty="0">
                <a:latin typeface="Georgia" panose="02040502050405020303" pitchFamily="18" charset="0"/>
              </a:rPr>
              <a:t> (modifications, variations, partial changes);</a:t>
            </a:r>
          </a:p>
          <a:p>
            <a:pPr lvl="1" algn="just"/>
            <a:r>
              <a:rPr lang="en-GB" altLang="en-US" b="1" dirty="0">
                <a:latin typeface="Georgia" panose="02040502050405020303" pitchFamily="18" charset="0"/>
              </a:rPr>
              <a:t>Deletion</a:t>
            </a:r>
            <a:r>
              <a:rPr lang="en-GB" altLang="en-US" dirty="0">
                <a:latin typeface="Georgia" panose="02040502050405020303" pitchFamily="18" charset="0"/>
              </a:rPr>
              <a:t> (removal of data from a data medium);</a:t>
            </a:r>
          </a:p>
          <a:p>
            <a:pPr lvl="1" algn="just"/>
            <a:r>
              <a:rPr lang="en-GB" altLang="en-US" b="1" dirty="0">
                <a:latin typeface="Georgia" panose="02040502050405020303" pitchFamily="18" charset="0"/>
              </a:rPr>
              <a:t>Suppression </a:t>
            </a:r>
            <a:r>
              <a:rPr lang="en-GB" altLang="en-US" dirty="0">
                <a:latin typeface="Georgia" panose="02040502050405020303" pitchFamily="18" charset="0"/>
              </a:rPr>
              <a:t>(holding back, concealment of data)</a:t>
            </a:r>
          </a:p>
          <a:p>
            <a:pPr lvl="1" algn="just"/>
            <a:r>
              <a:rPr lang="en-GB" altLang="en-US" b="1" dirty="0">
                <a:latin typeface="Georgia" panose="02040502050405020303" pitchFamily="18" charset="0"/>
              </a:rPr>
              <a:t>Interference </a:t>
            </a:r>
            <a:r>
              <a:rPr lang="en-GB" altLang="en-US" dirty="0">
                <a:latin typeface="Georgia" panose="02040502050405020303" pitchFamily="18" charset="0"/>
              </a:rPr>
              <a:t>(with functioning of computer system)</a:t>
            </a:r>
          </a:p>
          <a:p>
            <a:endParaRPr lang="en-US" alt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DB6B36BF-6F6F-45D4-8812-9655560ACC94}"/>
              </a:ext>
            </a:extLst>
          </p:cNvPr>
          <p:cNvSpPr>
            <a:spLocks noGrp="1"/>
          </p:cNvSpPr>
          <p:nvPr>
            <p:ph type="title"/>
          </p:nvPr>
        </p:nvSpPr>
        <p:spPr>
          <a:xfrm>
            <a:off x="1084263" y="-111127"/>
            <a:ext cx="7886700" cy="1009652"/>
          </a:xfrm>
          <a:ln/>
        </p:spPr>
        <p:txBody>
          <a:bodyPr lIns="91440" tIns="45720" rIns="91440" bIns="45720" anchor="ctr">
            <a:noAutofit/>
          </a:bodyPr>
          <a:lstStyle/>
          <a:p>
            <a:pPr algn="r" eaLnBrk="1" hangingPunct="1"/>
            <a:r>
              <a:rPr lang="en-GB" altLang="en-US" sz="3400" dirty="0">
                <a:solidFill>
                  <a:srgbClr val="FFFFFF"/>
                </a:solidFill>
                <a:latin typeface="Helvetica" panose="020B0604020202020204" pitchFamily="34" charset="0"/>
              </a:rPr>
              <a:t>Article 8 – Computer-related Fraud</a:t>
            </a:r>
          </a:p>
        </p:txBody>
      </p:sp>
      <p:sp>
        <p:nvSpPr>
          <p:cNvPr id="87043" name="Rectangle 3">
            <a:extLst>
              <a:ext uri="{FF2B5EF4-FFF2-40B4-BE49-F238E27FC236}">
                <a16:creationId xmlns:a16="http://schemas.microsoft.com/office/drawing/2014/main" id="{A04E84FD-C2B0-4E01-B0CD-C4B311D7CA6B}"/>
              </a:ext>
            </a:extLst>
          </p:cNvPr>
          <p:cNvSpPr>
            <a:spLocks noGrp="1"/>
          </p:cNvSpPr>
          <p:nvPr>
            <p:ph idx="1"/>
          </p:nvPr>
        </p:nvSpPr>
        <p:spPr>
          <a:xfrm>
            <a:off x="628650" y="1571625"/>
            <a:ext cx="7886700" cy="4605338"/>
          </a:xfrm>
        </p:spPr>
        <p:txBody>
          <a:bodyPr>
            <a:normAutofit fontScale="92500" lnSpcReduction="10000"/>
          </a:bodyPr>
          <a:lstStyle/>
          <a:p>
            <a:pPr marL="0" indent="0" algn="just" eaLnBrk="1" hangingPunct="1">
              <a:lnSpc>
                <a:spcPct val="90000"/>
              </a:lnSpc>
              <a:buFont typeface="Arial" panose="020B0604020202020204" pitchFamily="34" charset="0"/>
              <a:buNone/>
            </a:pPr>
            <a:r>
              <a:rPr lang="en-GB" altLang="en-US" sz="2800" dirty="0"/>
              <a:t>Each Party shall adopt such legislative and other measures as may be necessary to establish as criminal offences under its domestic law, when committed intentionally and without right, the causing of a</a:t>
            </a:r>
            <a:r>
              <a:rPr lang="en-GB" altLang="en-US" sz="2800" dirty="0">
                <a:solidFill>
                  <a:srgbClr val="FF0000"/>
                </a:solidFill>
              </a:rPr>
              <a:t> </a:t>
            </a:r>
            <a:r>
              <a:rPr lang="en-GB" altLang="en-US" sz="2800" b="1" dirty="0">
                <a:solidFill>
                  <a:srgbClr val="FF0000"/>
                </a:solidFill>
              </a:rPr>
              <a:t>loss of property </a:t>
            </a:r>
            <a:r>
              <a:rPr lang="en-GB" altLang="en-US" sz="2800" dirty="0"/>
              <a:t>to</a:t>
            </a:r>
            <a:r>
              <a:rPr lang="en-GB" altLang="en-US" sz="2800" b="1" dirty="0"/>
              <a:t> </a:t>
            </a:r>
            <a:r>
              <a:rPr lang="en-GB" altLang="en-US" sz="2800" dirty="0"/>
              <a:t>another by:</a:t>
            </a:r>
          </a:p>
          <a:p>
            <a:pPr marL="0" indent="0" algn="just" eaLnBrk="1" hangingPunct="1">
              <a:lnSpc>
                <a:spcPct val="90000"/>
              </a:lnSpc>
              <a:buFont typeface="Arial" panose="020B0604020202020204" pitchFamily="34" charset="0"/>
              <a:buNone/>
            </a:pPr>
            <a:r>
              <a:rPr lang="en-GB" altLang="en-US" sz="2800" dirty="0"/>
              <a:t>(a) any input, alteration, deletion or suppression of computer data,</a:t>
            </a:r>
          </a:p>
          <a:p>
            <a:pPr marL="0" indent="0" algn="just" eaLnBrk="1" hangingPunct="1">
              <a:lnSpc>
                <a:spcPct val="90000"/>
              </a:lnSpc>
              <a:buFont typeface="Arial" panose="020B0604020202020204" pitchFamily="34" charset="0"/>
              <a:buNone/>
            </a:pPr>
            <a:r>
              <a:rPr lang="en-GB" altLang="en-US" sz="2800" dirty="0"/>
              <a:t>(b) any interference with the functioning of a computer or system,</a:t>
            </a:r>
          </a:p>
          <a:p>
            <a:pPr marL="0" indent="0" algn="just" eaLnBrk="1" hangingPunct="1">
              <a:lnSpc>
                <a:spcPct val="90000"/>
              </a:lnSpc>
              <a:buFont typeface="Arial" panose="020B0604020202020204" pitchFamily="34" charset="0"/>
              <a:buNone/>
            </a:pPr>
            <a:r>
              <a:rPr lang="en-GB" altLang="en-US" sz="2800" b="1" dirty="0">
                <a:solidFill>
                  <a:srgbClr val="FF0000"/>
                </a:solidFill>
              </a:rPr>
              <a:t>with the intent of procuring, without right, an economic benefit for oneself or for another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8280CEA4-8B98-46A6-9578-0D5C9E7B14C3}"/>
              </a:ext>
            </a:extLst>
          </p:cNvPr>
          <p:cNvSpPr>
            <a:spLocks noGrp="1"/>
          </p:cNvSpPr>
          <p:nvPr>
            <p:ph type="title"/>
          </p:nvPr>
        </p:nvSpPr>
        <p:spPr>
          <a:xfrm>
            <a:off x="1084263" y="-111127"/>
            <a:ext cx="7886700" cy="1009652"/>
          </a:xfrm>
          <a:ln/>
        </p:spPr>
        <p:txBody>
          <a:bodyPr lIns="91440" tIns="45720" rIns="91440" bIns="45720" anchor="ctr">
            <a:normAutofit/>
          </a:bodyPr>
          <a:lstStyle/>
          <a:p>
            <a:pPr algn="r"/>
            <a:r>
              <a:rPr lang="en-US" altLang="en-US">
                <a:solidFill>
                  <a:srgbClr val="FFFFFF"/>
                </a:solidFill>
                <a:latin typeface="Helvetica" panose="020B0604020202020204" pitchFamily="34" charset="0"/>
              </a:rPr>
              <a:t>Loss of property</a:t>
            </a:r>
          </a:p>
        </p:txBody>
      </p:sp>
      <p:sp>
        <p:nvSpPr>
          <p:cNvPr id="88067" name="Content Placeholder 2">
            <a:extLst>
              <a:ext uri="{FF2B5EF4-FFF2-40B4-BE49-F238E27FC236}">
                <a16:creationId xmlns:a16="http://schemas.microsoft.com/office/drawing/2014/main" id="{2246429F-3DBD-4CD0-AC01-9A23FE330408}"/>
              </a:ext>
            </a:extLst>
          </p:cNvPr>
          <p:cNvSpPr>
            <a:spLocks noGrp="1"/>
          </p:cNvSpPr>
          <p:nvPr>
            <p:ph idx="1"/>
          </p:nvPr>
        </p:nvSpPr>
        <p:spPr>
          <a:xfrm>
            <a:off x="457200" y="1343025"/>
            <a:ext cx="8229600" cy="4854575"/>
          </a:xfrm>
        </p:spPr>
        <p:txBody>
          <a:bodyPr/>
          <a:lstStyle/>
          <a:p>
            <a:pPr algn="just"/>
            <a:r>
              <a:rPr lang="en-US" altLang="en-US" sz="3000" dirty="0">
                <a:latin typeface="Georgia" panose="02040502050405020303" pitchFamily="18" charset="0"/>
              </a:rPr>
              <a:t>Act must produce direct economic or possessory loss of another person’s property</a:t>
            </a:r>
          </a:p>
          <a:p>
            <a:pPr algn="just"/>
            <a:r>
              <a:rPr lang="en-US" altLang="en-US" sz="3000" dirty="0">
                <a:latin typeface="Georgia" panose="02040502050405020303" pitchFamily="18" charset="0"/>
              </a:rPr>
              <a:t>Includes loss of:</a:t>
            </a:r>
          </a:p>
          <a:p>
            <a:pPr lvl="1" algn="just"/>
            <a:r>
              <a:rPr lang="en-US" altLang="en-US" dirty="0">
                <a:latin typeface="Georgia" panose="02040502050405020303" pitchFamily="18" charset="0"/>
              </a:rPr>
              <a:t>Money</a:t>
            </a:r>
          </a:p>
          <a:p>
            <a:pPr lvl="1" algn="just"/>
            <a:r>
              <a:rPr lang="en-US" altLang="en-US" dirty="0">
                <a:latin typeface="Georgia" panose="02040502050405020303" pitchFamily="18" charset="0"/>
              </a:rPr>
              <a:t>Tangibles</a:t>
            </a:r>
          </a:p>
          <a:p>
            <a:pPr lvl="1" algn="just"/>
            <a:r>
              <a:rPr lang="en-US" altLang="en-US" dirty="0">
                <a:latin typeface="Georgia" panose="02040502050405020303" pitchFamily="18" charset="0"/>
              </a:rPr>
              <a:t>Intangibles with an economic value</a:t>
            </a:r>
          </a:p>
          <a:p>
            <a:pPr algn="just"/>
            <a:r>
              <a:rPr lang="en-US" altLang="en-US" sz="3000" dirty="0">
                <a:latin typeface="Georgia" panose="02040502050405020303" pitchFamily="18" charset="0"/>
              </a:rPr>
              <a:t>Act must also be committed by the perpetrator with the intent of procuring unlawful gain for himself or for another person</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7D0663D-69C8-45C5-8E97-4F9ED789843D}"/>
              </a:ext>
            </a:extLst>
          </p:cNvPr>
          <p:cNvSpPr>
            <a:spLocks noGrp="1"/>
          </p:cNvSpPr>
          <p:nvPr>
            <p:ph type="title"/>
          </p:nvPr>
        </p:nvSpPr>
        <p:spPr>
          <a:xfrm>
            <a:off x="628650" y="2766218"/>
            <a:ext cx="7886700" cy="1325563"/>
          </a:xfrm>
        </p:spPr>
        <p:txBody>
          <a:bodyPr/>
          <a:lstStyle/>
          <a:p>
            <a:pPr algn="ctr"/>
            <a:r>
              <a:rPr lang="en-GB" b="1" i="1" dirty="0">
                <a:latin typeface="+mj-lt"/>
                <a:ea typeface="+mn-ea"/>
                <a:cs typeface="Times New Roman" pitchFamily="18" charset="0"/>
              </a:rPr>
              <a:t>Content-Related Offences</a:t>
            </a:r>
            <a:r>
              <a:rPr lang="en-GB" b="1" i="1" dirty="0">
                <a:latin typeface="+mj-lt"/>
                <a:ea typeface="+mn-ea"/>
                <a:cs typeface="+mn-cs"/>
              </a:rPr>
              <a:t> </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a:extLst>
              <a:ext uri="{FF2B5EF4-FFF2-40B4-BE49-F238E27FC236}">
                <a16:creationId xmlns:a16="http://schemas.microsoft.com/office/drawing/2014/main" id="{8D7A94A8-C02B-47CB-94FD-8FE03066D0FE}"/>
              </a:ext>
            </a:extLst>
          </p:cNvPr>
          <p:cNvSpPr>
            <a:spLocks noGrp="1"/>
          </p:cNvSpPr>
          <p:nvPr>
            <p:ph idx="1"/>
          </p:nvPr>
        </p:nvSpPr>
        <p:spPr>
          <a:xfrm>
            <a:off x="442913" y="1206499"/>
            <a:ext cx="8367712" cy="5051425"/>
          </a:xfrm>
          <a:ln w="38100">
            <a:solidFill>
              <a:srgbClr val="FF0000"/>
            </a:solidFill>
            <a:miter lim="800000"/>
            <a:headEnd/>
            <a:tailEnd/>
          </a:ln>
        </p:spPr>
        <p:txBody>
          <a:bodyPr>
            <a:normAutofit fontScale="92500" lnSpcReduction="20000"/>
          </a:bodyPr>
          <a:lstStyle/>
          <a:p>
            <a:pPr marL="0" indent="0" algn="ctr" eaLnBrk="1" hangingPunct="1">
              <a:lnSpc>
                <a:spcPct val="80000"/>
              </a:lnSpc>
              <a:buFont typeface="Arial" panose="020B0604020202020204" pitchFamily="34" charset="0"/>
              <a:buNone/>
            </a:pPr>
            <a:endParaRPr lang="en-GB" altLang="en-US" sz="2400" b="1" i="1" dirty="0"/>
          </a:p>
          <a:p>
            <a:pPr marL="0" indent="0" algn="ctr" eaLnBrk="1" hangingPunct="1">
              <a:lnSpc>
                <a:spcPct val="80000"/>
              </a:lnSpc>
              <a:buFont typeface="Arial" panose="020B0604020202020204" pitchFamily="34" charset="0"/>
              <a:buNone/>
            </a:pPr>
            <a:r>
              <a:rPr lang="en-GB" altLang="en-US" b="1" i="1" dirty="0"/>
              <a:t>Child Pornography</a:t>
            </a:r>
          </a:p>
          <a:p>
            <a:pPr marL="0" indent="0" algn="ctr" eaLnBrk="1" hangingPunct="1">
              <a:lnSpc>
                <a:spcPct val="80000"/>
              </a:lnSpc>
              <a:buFont typeface="Arial" panose="020B0604020202020204" pitchFamily="34" charset="0"/>
              <a:buNone/>
            </a:pPr>
            <a:r>
              <a:rPr lang="en-GB" altLang="en-US" b="1" i="1" dirty="0"/>
              <a:t>(Article 9 – Budapest Convention)</a:t>
            </a:r>
          </a:p>
          <a:p>
            <a:pPr marL="0" indent="0" eaLnBrk="1" hangingPunct="1">
              <a:lnSpc>
                <a:spcPct val="80000"/>
              </a:lnSpc>
            </a:pPr>
            <a:endParaRPr lang="en-GB" altLang="en-US" sz="2000" dirty="0"/>
          </a:p>
          <a:p>
            <a:pPr marL="0" indent="0" algn="ctr" eaLnBrk="1" hangingPunct="1">
              <a:lnSpc>
                <a:spcPct val="80000"/>
              </a:lnSpc>
            </a:pPr>
            <a:r>
              <a:rPr lang="en-GB" altLang="en-US" sz="2800" i="1" dirty="0"/>
              <a:t>Great innovation </a:t>
            </a:r>
          </a:p>
          <a:p>
            <a:pPr marL="0" indent="0" algn="ctr" eaLnBrk="1" hangingPunct="1">
              <a:lnSpc>
                <a:spcPct val="80000"/>
              </a:lnSpc>
            </a:pPr>
            <a:r>
              <a:rPr lang="en-GB" altLang="en-US" sz="2800" i="1" dirty="0"/>
              <a:t>Criminalisation of child pornography acts, committed by the means of a computer system</a:t>
            </a:r>
            <a:endParaRPr lang="en-GB" altLang="en-US" sz="2000" i="1" dirty="0"/>
          </a:p>
          <a:p>
            <a:pPr marL="0" indent="0" eaLnBrk="1" hangingPunct="1">
              <a:lnSpc>
                <a:spcPct val="80000"/>
              </a:lnSpc>
            </a:pPr>
            <a:endParaRPr lang="en-GB" altLang="en-US" sz="2800" i="1" dirty="0"/>
          </a:p>
          <a:p>
            <a:pPr marL="0" indent="0" eaLnBrk="1" hangingPunct="1">
              <a:lnSpc>
                <a:spcPct val="80000"/>
              </a:lnSpc>
            </a:pPr>
            <a:r>
              <a:rPr lang="en-GB" altLang="en-US" sz="2800" i="1" dirty="0"/>
              <a:t>Important aspects: </a:t>
            </a:r>
          </a:p>
          <a:p>
            <a:pPr lvl="1" eaLnBrk="1" hangingPunct="1">
              <a:lnSpc>
                <a:spcPct val="80000"/>
              </a:lnSpc>
              <a:buFont typeface="Arial" panose="020B0604020202020204" pitchFamily="34" charset="0"/>
              <a:buChar char="•"/>
            </a:pPr>
            <a:r>
              <a:rPr lang="en-GB" altLang="en-US" sz="2400" i="1" dirty="0"/>
              <a:t>Criminalisation of “pseudo images”;</a:t>
            </a:r>
          </a:p>
          <a:p>
            <a:pPr lvl="1" eaLnBrk="1" hangingPunct="1">
              <a:lnSpc>
                <a:spcPct val="80000"/>
              </a:lnSpc>
              <a:buFont typeface="Arial" panose="020B0604020202020204" pitchFamily="34" charset="0"/>
              <a:buChar char="•"/>
            </a:pPr>
            <a:r>
              <a:rPr lang="en-GB" altLang="en-US" sz="2400" i="1" dirty="0"/>
              <a:t>Punishment of the mere possession of child pornography materials </a:t>
            </a:r>
          </a:p>
          <a:p>
            <a:pPr lvl="2" eaLnBrk="1" hangingPunct="1">
              <a:lnSpc>
                <a:spcPct val="80000"/>
              </a:lnSpc>
            </a:pPr>
            <a:r>
              <a:rPr lang="en-GB" altLang="en-US" sz="2000" i="1" dirty="0"/>
              <a:t>Not covered by many of the legislations</a:t>
            </a:r>
          </a:p>
          <a:p>
            <a:pPr lvl="2" eaLnBrk="1" hangingPunct="1">
              <a:lnSpc>
                <a:spcPct val="80000"/>
              </a:lnSpc>
            </a:pPr>
            <a:r>
              <a:rPr lang="en-GB" altLang="en-US" sz="2000" i="1" dirty="0"/>
              <a:t>Very common approach from all the international fora  (</a:t>
            </a:r>
            <a:r>
              <a:rPr lang="en-GB" altLang="en-US" sz="2000" i="1" dirty="0" err="1"/>
              <a:t>eg.</a:t>
            </a:r>
            <a:r>
              <a:rPr lang="en-GB" altLang="en-US" sz="2000" i="1" dirty="0"/>
              <a:t> UN)</a:t>
            </a:r>
          </a:p>
          <a:p>
            <a:pPr lvl="2" eaLnBrk="1" hangingPunct="1">
              <a:lnSpc>
                <a:spcPct val="80000"/>
              </a:lnSpc>
            </a:pPr>
            <a:r>
              <a:rPr lang="en-GB" altLang="en-US" sz="2000" i="1" dirty="0"/>
              <a:t>European Union </a:t>
            </a:r>
          </a:p>
          <a:p>
            <a:pPr lvl="3" eaLnBrk="1" hangingPunct="1">
              <a:lnSpc>
                <a:spcPct val="80000"/>
              </a:lnSpc>
              <a:buFont typeface="Arial" panose="020B0604020202020204" pitchFamily="34" charset="0"/>
              <a:buChar char="•"/>
            </a:pPr>
            <a:r>
              <a:rPr lang="en-GB" altLang="en-US" sz="1600" i="1" dirty="0"/>
              <a:t>Enfaces the mere possession of child pornography materials</a:t>
            </a:r>
            <a:endParaRPr lang="en-GB" altLang="en-US" i="1" dirty="0"/>
          </a:p>
          <a:p>
            <a:pPr lvl="3" eaLnBrk="1" hangingPunct="1">
              <a:lnSpc>
                <a:spcPct val="80000"/>
              </a:lnSpc>
              <a:buFont typeface="Arial" panose="020B0604020202020204" pitchFamily="34" charset="0"/>
              <a:buChar char="•"/>
            </a:pPr>
            <a:r>
              <a:rPr lang="en-GB" altLang="en-US" sz="1600" i="1" dirty="0"/>
              <a:t>Directive 2011/92/EU, from the European Parliament and the Council</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0C3350CF-88A1-4266-AB9D-24665106B298}"/>
              </a:ext>
            </a:extLst>
          </p:cNvPr>
          <p:cNvSpPr>
            <a:spLocks noGrp="1"/>
          </p:cNvSpPr>
          <p:nvPr>
            <p:ph type="title"/>
          </p:nvPr>
        </p:nvSpPr>
        <p:spPr>
          <a:xfrm>
            <a:off x="1084263" y="0"/>
            <a:ext cx="7886700" cy="1009652"/>
          </a:xfrm>
          <a:ln/>
        </p:spPr>
        <p:txBody>
          <a:bodyPr lIns="91440" tIns="45720" rIns="91440" bIns="45720" anchor="ctr">
            <a:noAutofit/>
          </a:bodyPr>
          <a:lstStyle/>
          <a:p>
            <a:pPr algn="r" eaLnBrk="1" hangingPunct="1"/>
            <a:r>
              <a:rPr lang="en-GB" altLang="en-US" sz="3400" dirty="0">
                <a:solidFill>
                  <a:srgbClr val="FFFFFF"/>
                </a:solidFill>
                <a:latin typeface="Helvetica" panose="020B0604020202020204" pitchFamily="34" charset="0"/>
              </a:rPr>
              <a:t>Article 9 – Offences Related to Child Pornography</a:t>
            </a:r>
          </a:p>
        </p:txBody>
      </p:sp>
      <p:sp>
        <p:nvSpPr>
          <p:cNvPr id="95235" name="Rectangle 3">
            <a:extLst>
              <a:ext uri="{FF2B5EF4-FFF2-40B4-BE49-F238E27FC236}">
                <a16:creationId xmlns:a16="http://schemas.microsoft.com/office/drawing/2014/main" id="{236CA79A-8D41-4D36-B812-10B5560CEC33}"/>
              </a:ext>
            </a:extLst>
          </p:cNvPr>
          <p:cNvSpPr>
            <a:spLocks noGrp="1"/>
          </p:cNvSpPr>
          <p:nvPr>
            <p:ph idx="1"/>
          </p:nvPr>
        </p:nvSpPr>
        <p:spPr>
          <a:xfrm>
            <a:off x="457200" y="1438275"/>
            <a:ext cx="8229600" cy="4583113"/>
          </a:xfrm>
        </p:spPr>
        <p:txBody>
          <a:bodyPr>
            <a:normAutofit/>
          </a:bodyPr>
          <a:lstStyle/>
          <a:p>
            <a:pPr marL="457200" indent="-457200" algn="just" eaLnBrk="1" hangingPunct="1">
              <a:buFont typeface="+mj-lt"/>
              <a:buAutoNum type="arabicPeriod"/>
              <a:defRPr/>
            </a:pPr>
            <a:r>
              <a:rPr lang="en-GB" sz="2400" dirty="0">
                <a:latin typeface="Georgia" panose="02040502050405020303" pitchFamily="18" charset="0"/>
                <a:ea typeface="+mn-ea"/>
                <a:cs typeface="Times New Roman" pitchFamily="18" charset="0"/>
              </a:rPr>
              <a:t>Each Party shall adopt such legislative and other measures as may be necessary to establish as criminal offences under its domestic law when committed intentionally and without right the following conduct:</a:t>
            </a:r>
          </a:p>
          <a:p>
            <a:pPr marL="857250" lvl="1" indent="-457200" algn="just" eaLnBrk="1" hangingPunct="1">
              <a:buFont typeface="+mj-lt"/>
              <a:buAutoNum type="alphaLcParenR"/>
              <a:defRPr/>
            </a:pPr>
            <a:r>
              <a:rPr lang="en-GB" sz="2000" dirty="0">
                <a:latin typeface="Georgia" panose="02040502050405020303" pitchFamily="18" charset="0"/>
                <a:ea typeface="+mn-ea"/>
                <a:cs typeface="Times New Roman" pitchFamily="18" charset="0"/>
              </a:rPr>
              <a:t>producing child pornography for the purpose of its distribution through a computer system;</a:t>
            </a:r>
          </a:p>
          <a:p>
            <a:pPr marL="857250" lvl="1" indent="-457200" algn="just" eaLnBrk="1" hangingPunct="1">
              <a:buFont typeface="+mj-lt"/>
              <a:buAutoNum type="alphaLcParenR"/>
              <a:defRPr/>
            </a:pPr>
            <a:r>
              <a:rPr lang="en-GB" sz="2000" dirty="0">
                <a:latin typeface="Georgia" panose="02040502050405020303" pitchFamily="18" charset="0"/>
                <a:ea typeface="+mn-ea"/>
                <a:cs typeface="Times New Roman" pitchFamily="18" charset="0"/>
              </a:rPr>
              <a:t>offering or making available child pornography through a computer system;</a:t>
            </a:r>
          </a:p>
          <a:p>
            <a:pPr marL="857250" lvl="1" indent="-457200" algn="just" eaLnBrk="1" hangingPunct="1">
              <a:buFont typeface="+mj-lt"/>
              <a:buAutoNum type="alphaLcParenR"/>
              <a:defRPr/>
            </a:pPr>
            <a:r>
              <a:rPr lang="en-GB" sz="2000" dirty="0">
                <a:latin typeface="Georgia" panose="02040502050405020303" pitchFamily="18" charset="0"/>
                <a:ea typeface="+mn-ea"/>
                <a:cs typeface="Times New Roman" pitchFamily="18" charset="0"/>
              </a:rPr>
              <a:t>distributing or transmitting child pornography through a computer system;</a:t>
            </a:r>
          </a:p>
          <a:p>
            <a:pPr marL="857250" lvl="1" indent="-457200" algn="just" eaLnBrk="1" hangingPunct="1">
              <a:buFont typeface="+mj-lt"/>
              <a:buAutoNum type="alphaLcParenR"/>
              <a:defRPr/>
            </a:pPr>
            <a:r>
              <a:rPr lang="en-GB" sz="2000" dirty="0">
                <a:latin typeface="Georgia" panose="02040502050405020303" pitchFamily="18" charset="0"/>
                <a:ea typeface="+mn-ea"/>
                <a:cs typeface="Times New Roman" pitchFamily="18" charset="0"/>
              </a:rPr>
              <a:t>procuring child pornography through a computer system for oneself or for another;</a:t>
            </a:r>
          </a:p>
          <a:p>
            <a:pPr marL="857250" lvl="1" indent="-457200" algn="just" eaLnBrk="1" hangingPunct="1">
              <a:buFont typeface="+mj-lt"/>
              <a:buAutoNum type="alphaLcParenR"/>
              <a:defRPr/>
            </a:pPr>
            <a:r>
              <a:rPr lang="en-GB" sz="2000" dirty="0">
                <a:latin typeface="Georgia" panose="02040502050405020303" pitchFamily="18" charset="0"/>
                <a:ea typeface="+mn-ea"/>
                <a:cs typeface="Times New Roman" pitchFamily="18" charset="0"/>
              </a:rPr>
              <a:t>possessing child pornography in a computer system or on a computer-data storage medium.</a:t>
            </a:r>
            <a:r>
              <a:rPr lang="en-GB" sz="1800" dirty="0">
                <a:latin typeface="Georgia" panose="02040502050405020303" pitchFamily="18" charset="0"/>
                <a:ea typeface="+mn-ea"/>
                <a:cs typeface="+mn-cs"/>
              </a:rPr>
              <a:t>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a:extLst>
              <a:ext uri="{FF2B5EF4-FFF2-40B4-BE49-F238E27FC236}">
                <a16:creationId xmlns:a16="http://schemas.microsoft.com/office/drawing/2014/main" id="{45C571C9-0EB6-49D2-A8F4-5B10E7289BA4}"/>
              </a:ext>
            </a:extLst>
          </p:cNvPr>
          <p:cNvSpPr>
            <a:spLocks noGrp="1"/>
          </p:cNvSpPr>
          <p:nvPr>
            <p:ph idx="1"/>
          </p:nvPr>
        </p:nvSpPr>
        <p:spPr>
          <a:xfrm>
            <a:off x="457200" y="1285876"/>
            <a:ext cx="8229600" cy="4910138"/>
          </a:xfrm>
        </p:spPr>
        <p:txBody>
          <a:bodyPr>
            <a:normAutofit/>
          </a:bodyPr>
          <a:lstStyle/>
          <a:p>
            <a:pPr marL="457200" indent="-457200" algn="just" eaLnBrk="1" hangingPunct="1">
              <a:buFont typeface="Calibri" panose="020F0502020204030204" pitchFamily="34" charset="0"/>
              <a:buAutoNum type="arabicPeriod" startAt="2"/>
            </a:pPr>
            <a:r>
              <a:rPr lang="en-GB" altLang="en-US" sz="2400" dirty="0">
                <a:latin typeface="Georgia" panose="02040502050405020303" pitchFamily="18" charset="0"/>
              </a:rPr>
              <a:t>For the purpose of paragraph 1 above “child pornography” shall include  pornographic material that visually depicts:</a:t>
            </a:r>
          </a:p>
          <a:p>
            <a:pPr marL="857250" lvl="1" indent="-457200" algn="just" eaLnBrk="1" hangingPunct="1">
              <a:buFont typeface="Calibri" panose="020F0502020204030204" pitchFamily="34" charset="0"/>
              <a:buAutoNum type="alphaLcParenR"/>
            </a:pPr>
            <a:r>
              <a:rPr lang="en-GB" altLang="en-US" sz="2000" dirty="0">
                <a:latin typeface="Georgia" panose="02040502050405020303" pitchFamily="18" charset="0"/>
              </a:rPr>
              <a:t>a minor engaged in sexually explicit conduct;</a:t>
            </a:r>
          </a:p>
          <a:p>
            <a:pPr marL="857250" lvl="1" indent="-457200" algn="just" eaLnBrk="1" hangingPunct="1">
              <a:buFont typeface="Calibri" panose="020F0502020204030204" pitchFamily="34" charset="0"/>
              <a:buAutoNum type="alphaLcParenR"/>
            </a:pPr>
            <a:r>
              <a:rPr lang="en-GB" altLang="en-US" sz="2000" dirty="0">
                <a:latin typeface="Georgia" panose="02040502050405020303" pitchFamily="18" charset="0"/>
              </a:rPr>
              <a:t>a person appearing to be a minor engaged in sexually explicit conduct;</a:t>
            </a:r>
          </a:p>
          <a:p>
            <a:pPr marL="857250" lvl="1" indent="-457200" algn="just" eaLnBrk="1" hangingPunct="1">
              <a:buFont typeface="Calibri" panose="020F0502020204030204" pitchFamily="34" charset="0"/>
              <a:buAutoNum type="alphaLcParenR"/>
            </a:pPr>
            <a:r>
              <a:rPr lang="en-GB" altLang="en-US" sz="2000" dirty="0">
                <a:latin typeface="Georgia" panose="02040502050405020303" pitchFamily="18" charset="0"/>
              </a:rPr>
              <a:t>realistic images representing a minor engaged in sexually explicit conduct.</a:t>
            </a:r>
          </a:p>
          <a:p>
            <a:pPr marL="457200" indent="-457200" algn="just" eaLnBrk="1" hangingPunct="1">
              <a:buFont typeface="Calibri" panose="020F0502020204030204" pitchFamily="34" charset="0"/>
              <a:buAutoNum type="arabicPeriod" startAt="3"/>
            </a:pPr>
            <a:r>
              <a:rPr lang="en-GB" altLang="en-US" sz="2400" dirty="0">
                <a:latin typeface="Georgia" panose="02040502050405020303" pitchFamily="18" charset="0"/>
              </a:rPr>
              <a:t>For the purpose of paragraph 2 above, the term “minor” shall include all persons under 18 years of age. A Party may, however, require a lower age-limit, which shall be not less than 16 years.</a:t>
            </a:r>
          </a:p>
          <a:p>
            <a:pPr marL="457200" indent="-457200" algn="just" eaLnBrk="1" hangingPunct="1">
              <a:buFont typeface="Calibri" panose="020F0502020204030204" pitchFamily="34" charset="0"/>
              <a:buAutoNum type="arabicPeriod" startAt="3"/>
            </a:pPr>
            <a:r>
              <a:rPr lang="en-GB" altLang="en-US" sz="2400" dirty="0">
                <a:latin typeface="Georgia" panose="02040502050405020303" pitchFamily="18" charset="0"/>
              </a:rPr>
              <a:t>Each Party may reserve the right not to apply, in whole or in part, paragraph 1(d) and 1(e), and 2(b) and 2(c).</a:t>
            </a:r>
          </a:p>
        </p:txBody>
      </p:sp>
      <p:sp>
        <p:nvSpPr>
          <p:cNvPr id="27" name="Rectangle 2">
            <a:extLst>
              <a:ext uri="{FF2B5EF4-FFF2-40B4-BE49-F238E27FC236}">
                <a16:creationId xmlns:a16="http://schemas.microsoft.com/office/drawing/2014/main" id="{F7D22604-C724-4937-8042-BDDAB6CD3D2D}"/>
              </a:ext>
            </a:extLst>
          </p:cNvPr>
          <p:cNvSpPr txBox="1">
            <a:spLocks/>
          </p:cNvSpPr>
          <p:nvPr/>
        </p:nvSpPr>
        <p:spPr>
          <a:xfrm>
            <a:off x="1084263" y="0"/>
            <a:ext cx="7886700" cy="1009652"/>
          </a:xfrm>
          <a:prstGeom prst="rect">
            <a:avLst/>
          </a:prstGeom>
          <a:ln/>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r"/>
            <a:r>
              <a:rPr lang="en-GB" altLang="en-US" sz="3400">
                <a:solidFill>
                  <a:srgbClr val="FFFFFF"/>
                </a:solidFill>
                <a:latin typeface="Helvetica" panose="020B0604020202020204" pitchFamily="34" charset="0"/>
              </a:rPr>
              <a:t>Article 9 – Offences Related to Child Pornography</a:t>
            </a:r>
            <a:endParaRPr lang="en-GB" altLang="en-US" sz="3400" dirty="0">
              <a:solidFill>
                <a:srgbClr val="FFFFFF"/>
              </a:solidFill>
              <a:latin typeface="Helvetica"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F5A351F-4D18-40DE-B752-6ABAFAD3E23B}"/>
              </a:ext>
            </a:extLst>
          </p:cNvPr>
          <p:cNvSpPr>
            <a:spLocks noGrp="1"/>
          </p:cNvSpPr>
          <p:nvPr>
            <p:ph type="title"/>
          </p:nvPr>
        </p:nvSpPr>
        <p:spPr>
          <a:xfrm>
            <a:off x="1084263" y="-111127"/>
            <a:ext cx="7886700" cy="1009652"/>
          </a:xfrm>
          <a:ln/>
        </p:spPr>
        <p:txBody>
          <a:bodyPr lIns="91440" tIns="45720" rIns="91440" bIns="45720" anchor="ctr">
            <a:normAutofit/>
          </a:bodyPr>
          <a:lstStyle/>
          <a:p>
            <a:pPr algn="r" eaLnBrk="1" hangingPunct="1"/>
            <a:r>
              <a:rPr lang="en-GB" altLang="en-US">
                <a:solidFill>
                  <a:srgbClr val="FFFFFF"/>
                </a:solidFill>
                <a:latin typeface="Helvetica" panose="020B0604020202020204" pitchFamily="34" charset="0"/>
              </a:rPr>
              <a:t>Article 2 - Illegal Access</a:t>
            </a:r>
          </a:p>
        </p:txBody>
      </p:sp>
      <p:sp>
        <p:nvSpPr>
          <p:cNvPr id="10243" name="Rectangle 3">
            <a:extLst>
              <a:ext uri="{FF2B5EF4-FFF2-40B4-BE49-F238E27FC236}">
                <a16:creationId xmlns:a16="http://schemas.microsoft.com/office/drawing/2014/main" id="{EC05612C-4DE4-42E8-BB19-68FCD2A2BE55}"/>
              </a:ext>
            </a:extLst>
          </p:cNvPr>
          <p:cNvSpPr>
            <a:spLocks noGrp="1"/>
          </p:cNvSpPr>
          <p:nvPr>
            <p:ph idx="1"/>
          </p:nvPr>
        </p:nvSpPr>
        <p:spPr>
          <a:xfrm>
            <a:off x="457200" y="1811338"/>
            <a:ext cx="8229600" cy="3914775"/>
          </a:xfrm>
        </p:spPr>
        <p:txBody>
          <a:bodyPr>
            <a:normAutofit lnSpcReduction="10000"/>
          </a:bodyPr>
          <a:lstStyle/>
          <a:p>
            <a:pPr marL="3175" indent="-3175" algn="just" eaLnBrk="1" hangingPunct="1">
              <a:lnSpc>
                <a:spcPct val="90000"/>
              </a:lnSpc>
              <a:buFont typeface="Arial" panose="020B0604020202020204" pitchFamily="34" charset="0"/>
              <a:buNone/>
            </a:pPr>
            <a:r>
              <a:rPr lang="en-GB" altLang="en-US" sz="2800" dirty="0">
                <a:latin typeface="Georgia" panose="02040502050405020303" pitchFamily="18" charset="0"/>
              </a:rPr>
              <a:t>Each Party shall adopt such legislative and other measures as may be necessary to establish as criminal offences under its domestic law when committed intentionally the access to the whole or any part of a computer system without right. A Party may require that the offence be committed by infringing security measures, with the intent of obtaining computer data or other dishonest intent, or in relation to a computer system that is connected to another computer system.</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8EF3576C-6D77-4E06-9E1B-8A79F11C71BF}"/>
              </a:ext>
            </a:extLst>
          </p:cNvPr>
          <p:cNvSpPr>
            <a:spLocks noGrp="1"/>
          </p:cNvSpPr>
          <p:nvPr>
            <p:ph idx="1"/>
          </p:nvPr>
        </p:nvSpPr>
        <p:spPr>
          <a:xfrm>
            <a:off x="628650" y="1447800"/>
            <a:ext cx="7886700" cy="4729163"/>
          </a:xfrm>
        </p:spPr>
        <p:txBody>
          <a:bodyPr>
            <a:normAutofit lnSpcReduction="10000"/>
          </a:bodyPr>
          <a:lstStyle/>
          <a:p>
            <a:pPr marL="457200" indent="-457200" algn="just" eaLnBrk="1" hangingPunct="1">
              <a:buFont typeface="+mj-lt"/>
              <a:buAutoNum type="arabicPeriod"/>
              <a:defRPr/>
            </a:pPr>
            <a:r>
              <a:rPr lang="en-GB" sz="2400" dirty="0">
                <a:ea typeface="+mn-ea"/>
                <a:cs typeface="Times New Roman" pitchFamily="18" charset="0"/>
              </a:rPr>
              <a:t>Each Party shall adopt such legislative and other measures as may be necessary to establish as criminal offences under its domestic law when committed intentionally and </a:t>
            </a:r>
            <a:r>
              <a:rPr lang="en-GB" sz="2800" b="1" dirty="0">
                <a:solidFill>
                  <a:srgbClr val="FF0000"/>
                </a:solidFill>
                <a:ea typeface="+mn-ea"/>
                <a:cs typeface="Times New Roman" pitchFamily="18" charset="0"/>
              </a:rPr>
              <a:t>without right </a:t>
            </a:r>
            <a:r>
              <a:rPr lang="en-GB" sz="2400" dirty="0">
                <a:ea typeface="+mn-ea"/>
                <a:cs typeface="Times New Roman" pitchFamily="18" charset="0"/>
              </a:rPr>
              <a:t>the following conduct:</a:t>
            </a:r>
          </a:p>
          <a:p>
            <a:pPr marL="857250" lvl="1" indent="-457200" algn="just" eaLnBrk="1" hangingPunct="1">
              <a:buFont typeface="+mj-lt"/>
              <a:buAutoNum type="alphaLcParenR"/>
              <a:defRPr/>
            </a:pPr>
            <a:r>
              <a:rPr lang="en-GB" sz="2000" dirty="0">
                <a:ea typeface="+mn-ea"/>
                <a:cs typeface="Times New Roman" pitchFamily="18" charset="0"/>
              </a:rPr>
              <a:t>producing child pornography for the purpose of its distribution through a computer system;</a:t>
            </a:r>
          </a:p>
          <a:p>
            <a:pPr marL="857250" lvl="1" indent="-457200" algn="just" eaLnBrk="1" hangingPunct="1">
              <a:buFont typeface="+mj-lt"/>
              <a:buAutoNum type="alphaLcParenR"/>
              <a:defRPr/>
            </a:pPr>
            <a:r>
              <a:rPr lang="en-GB" sz="2000" dirty="0">
                <a:ea typeface="+mn-ea"/>
                <a:cs typeface="Times New Roman" pitchFamily="18" charset="0"/>
              </a:rPr>
              <a:t>offering or making available child pornography through a computer system;</a:t>
            </a:r>
          </a:p>
          <a:p>
            <a:pPr marL="857250" lvl="1" indent="-457200" algn="just" eaLnBrk="1" hangingPunct="1">
              <a:buFont typeface="+mj-lt"/>
              <a:buAutoNum type="alphaLcParenR"/>
              <a:defRPr/>
            </a:pPr>
            <a:r>
              <a:rPr lang="en-GB" sz="2000" dirty="0">
                <a:ea typeface="+mn-ea"/>
                <a:cs typeface="Times New Roman" pitchFamily="18" charset="0"/>
              </a:rPr>
              <a:t>distributing or transmitting child pornography through a computer system;</a:t>
            </a:r>
          </a:p>
          <a:p>
            <a:pPr marL="857250" lvl="1" indent="-457200" algn="just" eaLnBrk="1" hangingPunct="1">
              <a:buFont typeface="+mj-lt"/>
              <a:buAutoNum type="alphaLcParenR"/>
              <a:defRPr/>
            </a:pPr>
            <a:r>
              <a:rPr lang="en-GB" sz="2000" dirty="0">
                <a:ea typeface="+mn-ea"/>
                <a:cs typeface="Times New Roman" pitchFamily="18" charset="0"/>
              </a:rPr>
              <a:t>procuring child pornography through a computer system for oneself or for another;</a:t>
            </a:r>
          </a:p>
          <a:p>
            <a:pPr marL="857250" lvl="1" indent="-457200" algn="just" eaLnBrk="1" hangingPunct="1">
              <a:buFont typeface="+mj-lt"/>
              <a:buAutoNum type="alphaLcParenR"/>
              <a:defRPr/>
            </a:pPr>
            <a:r>
              <a:rPr lang="en-GB" sz="2000" dirty="0">
                <a:ea typeface="+mn-ea"/>
                <a:cs typeface="Times New Roman" pitchFamily="18" charset="0"/>
              </a:rPr>
              <a:t>possessing child pornography in a computer system or on a computer-data storage medium.</a:t>
            </a:r>
            <a:r>
              <a:rPr lang="en-GB" sz="1800" dirty="0">
                <a:ea typeface="+mn-ea"/>
                <a:cs typeface="+mn-cs"/>
              </a:rPr>
              <a:t> </a:t>
            </a:r>
          </a:p>
        </p:txBody>
      </p:sp>
      <p:sp>
        <p:nvSpPr>
          <p:cNvPr id="18" name="Rectangle 2">
            <a:extLst>
              <a:ext uri="{FF2B5EF4-FFF2-40B4-BE49-F238E27FC236}">
                <a16:creationId xmlns:a16="http://schemas.microsoft.com/office/drawing/2014/main" id="{6FA237C4-A1FD-4915-91D0-DBA055B5BA94}"/>
              </a:ext>
            </a:extLst>
          </p:cNvPr>
          <p:cNvSpPr txBox="1">
            <a:spLocks/>
          </p:cNvSpPr>
          <p:nvPr/>
        </p:nvSpPr>
        <p:spPr>
          <a:xfrm>
            <a:off x="1084263" y="0"/>
            <a:ext cx="7886700" cy="1009652"/>
          </a:xfrm>
          <a:prstGeom prst="rect">
            <a:avLst/>
          </a:prstGeom>
          <a:ln/>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r"/>
            <a:r>
              <a:rPr lang="en-GB" altLang="en-US" sz="3400">
                <a:solidFill>
                  <a:srgbClr val="FFFFFF"/>
                </a:solidFill>
                <a:latin typeface="Helvetica" panose="020B0604020202020204" pitchFamily="34" charset="0"/>
              </a:rPr>
              <a:t>Article 9 – Offences Related to Child Pornography</a:t>
            </a:r>
            <a:endParaRPr lang="en-GB" altLang="en-US" sz="3400" dirty="0">
              <a:solidFill>
                <a:srgbClr val="FFFFFF"/>
              </a:solidFill>
              <a:latin typeface="Helvetica" panose="020B060402020202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7CF5628E-EE9E-45B4-ABF5-381622E2367A}"/>
              </a:ext>
            </a:extLst>
          </p:cNvPr>
          <p:cNvSpPr>
            <a:spLocks noGrp="1"/>
          </p:cNvSpPr>
          <p:nvPr>
            <p:ph type="title"/>
          </p:nvPr>
        </p:nvSpPr>
        <p:spPr>
          <a:xfrm>
            <a:off x="1084263" y="-111127"/>
            <a:ext cx="7886700" cy="1009652"/>
          </a:xfrm>
          <a:ln/>
        </p:spPr>
        <p:txBody>
          <a:bodyPr lIns="91440" tIns="45720" rIns="91440" bIns="45720" anchor="ctr">
            <a:normAutofit/>
          </a:bodyPr>
          <a:lstStyle/>
          <a:p>
            <a:pPr algn="r"/>
            <a:r>
              <a:rPr lang="en-US" altLang="en-US">
                <a:solidFill>
                  <a:srgbClr val="FFFFFF"/>
                </a:solidFill>
                <a:latin typeface="Helvetica" panose="020B0604020202020204" pitchFamily="34" charset="0"/>
              </a:rPr>
              <a:t>Without right</a:t>
            </a:r>
          </a:p>
        </p:txBody>
      </p:sp>
      <p:sp>
        <p:nvSpPr>
          <p:cNvPr id="94211" name="Content Placeholder 2">
            <a:extLst>
              <a:ext uri="{FF2B5EF4-FFF2-40B4-BE49-F238E27FC236}">
                <a16:creationId xmlns:a16="http://schemas.microsoft.com/office/drawing/2014/main" id="{AA17748D-8EBE-4B68-B690-45DADA5B0F4F}"/>
              </a:ext>
            </a:extLst>
          </p:cNvPr>
          <p:cNvSpPr>
            <a:spLocks noGrp="1"/>
          </p:cNvSpPr>
          <p:nvPr>
            <p:ph idx="1"/>
          </p:nvPr>
        </p:nvSpPr>
        <p:spPr>
          <a:xfrm>
            <a:off x="457200" y="1571625"/>
            <a:ext cx="8229600" cy="4602163"/>
          </a:xfrm>
        </p:spPr>
        <p:txBody>
          <a:bodyPr/>
          <a:lstStyle/>
          <a:p>
            <a:pPr algn="just"/>
            <a:r>
              <a:rPr lang="en-US" altLang="en-US" sz="3000" dirty="0">
                <a:latin typeface="Georgia" panose="02040502050405020303" pitchFamily="18" charset="0"/>
              </a:rPr>
              <a:t>Allows party to take into account fundamental rights including:</a:t>
            </a:r>
          </a:p>
          <a:p>
            <a:pPr lvl="1" algn="just"/>
            <a:r>
              <a:rPr lang="en-US" altLang="en-US" sz="2600" dirty="0">
                <a:latin typeface="Georgia" panose="02040502050405020303" pitchFamily="18" charset="0"/>
              </a:rPr>
              <a:t>Freedom of expression</a:t>
            </a:r>
          </a:p>
          <a:p>
            <a:pPr lvl="1" algn="just"/>
            <a:r>
              <a:rPr lang="en-US" altLang="en-US" sz="2600" dirty="0">
                <a:latin typeface="Georgia" panose="02040502050405020303" pitchFamily="18" charset="0"/>
              </a:rPr>
              <a:t>Freedom of thought</a:t>
            </a:r>
          </a:p>
          <a:p>
            <a:pPr lvl="1" algn="just"/>
            <a:r>
              <a:rPr lang="en-US" altLang="en-US" sz="2600" dirty="0">
                <a:latin typeface="Georgia" panose="02040502050405020303" pitchFamily="18" charset="0"/>
              </a:rPr>
              <a:t>Right to privacy</a:t>
            </a:r>
          </a:p>
          <a:p>
            <a:pPr algn="just"/>
            <a:endParaRPr lang="en-US" altLang="en-US" sz="3000" dirty="0">
              <a:latin typeface="Georgia" panose="02040502050405020303" pitchFamily="18" charset="0"/>
            </a:endParaRPr>
          </a:p>
          <a:p>
            <a:pPr algn="just"/>
            <a:r>
              <a:rPr lang="en-US" altLang="en-US" sz="3000" dirty="0">
                <a:latin typeface="Georgia" panose="02040502050405020303" pitchFamily="18" charset="0"/>
              </a:rPr>
              <a:t>Party may allow </a:t>
            </a:r>
            <a:r>
              <a:rPr lang="en-US" altLang="en-US" sz="3000" dirty="0" err="1">
                <a:latin typeface="Georgia" panose="02040502050405020303" pitchFamily="18" charset="0"/>
              </a:rPr>
              <a:t>defence</a:t>
            </a:r>
            <a:r>
              <a:rPr lang="en-US" altLang="en-US" sz="3000" dirty="0">
                <a:latin typeface="Georgia" panose="02040502050405020303" pitchFamily="18" charset="0"/>
              </a:rPr>
              <a:t> in respect of conduct related to “pornographic material” having artistic, medical, scientific or similar merit</a:t>
            </a:r>
          </a:p>
          <a:p>
            <a:pPr algn="just"/>
            <a:endParaRPr lang="en-US" altLang="en-US" sz="3000"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DFD62661-B94E-426B-A34D-5E51F0C4DBAF}"/>
              </a:ext>
            </a:extLst>
          </p:cNvPr>
          <p:cNvSpPr>
            <a:spLocks noGrp="1"/>
          </p:cNvSpPr>
          <p:nvPr>
            <p:ph type="title"/>
          </p:nvPr>
        </p:nvSpPr>
        <p:spPr>
          <a:xfrm>
            <a:off x="1084263" y="0"/>
            <a:ext cx="7886700" cy="1009652"/>
          </a:xfrm>
          <a:ln/>
        </p:spPr>
        <p:txBody>
          <a:bodyPr lIns="91440" tIns="45720" rIns="91440" bIns="45720" anchor="ctr">
            <a:noAutofit/>
          </a:bodyPr>
          <a:lstStyle/>
          <a:p>
            <a:pPr algn="r" eaLnBrk="1" hangingPunct="1"/>
            <a:r>
              <a:rPr lang="en-GB" altLang="en-US" sz="3400" dirty="0">
                <a:solidFill>
                  <a:srgbClr val="FFFFFF"/>
                </a:solidFill>
                <a:latin typeface="Helvetica" panose="020B0604020202020204" pitchFamily="34" charset="0"/>
              </a:rPr>
              <a:t>Article 9 – Offences Related to Child Pornography</a:t>
            </a:r>
          </a:p>
        </p:txBody>
      </p:sp>
      <p:sp>
        <p:nvSpPr>
          <p:cNvPr id="6" name="Rectangle 3">
            <a:extLst>
              <a:ext uri="{FF2B5EF4-FFF2-40B4-BE49-F238E27FC236}">
                <a16:creationId xmlns:a16="http://schemas.microsoft.com/office/drawing/2014/main" id="{A1296B9B-A52A-4BF9-A845-F6B5B8E1F720}"/>
              </a:ext>
            </a:extLst>
          </p:cNvPr>
          <p:cNvSpPr>
            <a:spLocks noGrp="1"/>
          </p:cNvSpPr>
          <p:nvPr>
            <p:ph idx="1"/>
          </p:nvPr>
        </p:nvSpPr>
        <p:spPr>
          <a:xfrm>
            <a:off x="628650" y="1381125"/>
            <a:ext cx="7886700" cy="4795838"/>
          </a:xfrm>
        </p:spPr>
        <p:txBody>
          <a:bodyPr>
            <a:normAutofit/>
          </a:bodyPr>
          <a:lstStyle/>
          <a:p>
            <a:pPr marL="457200" indent="-457200" algn="just" eaLnBrk="1" hangingPunct="1">
              <a:buFont typeface="+mj-lt"/>
              <a:buAutoNum type="arabicPeriod"/>
              <a:defRPr/>
            </a:pPr>
            <a:r>
              <a:rPr lang="en-GB" sz="2400" dirty="0">
                <a:ea typeface="+mn-ea"/>
                <a:cs typeface="Times New Roman" pitchFamily="18" charset="0"/>
              </a:rPr>
              <a:t>Each Party shall adopt such legislative and other measures as may be necessary to establish as criminal offences under its domestic law when committed intentionally and without right the following conduct:</a:t>
            </a:r>
          </a:p>
          <a:p>
            <a:pPr marL="857250" lvl="1" indent="-457200" algn="just" eaLnBrk="1" hangingPunct="1">
              <a:buFont typeface="+mj-lt"/>
              <a:buAutoNum type="alphaLcParenR"/>
              <a:defRPr/>
            </a:pPr>
            <a:r>
              <a:rPr lang="en-GB" sz="2400" b="1" dirty="0">
                <a:solidFill>
                  <a:srgbClr val="FF0000"/>
                </a:solidFill>
                <a:ea typeface="+mn-ea"/>
                <a:cs typeface="Times New Roman" pitchFamily="18" charset="0"/>
              </a:rPr>
              <a:t>producing</a:t>
            </a:r>
            <a:r>
              <a:rPr lang="en-GB" sz="2400" dirty="0">
                <a:ea typeface="+mn-ea"/>
                <a:cs typeface="Times New Roman" pitchFamily="18" charset="0"/>
              </a:rPr>
              <a:t> </a:t>
            </a:r>
            <a:r>
              <a:rPr lang="en-GB" sz="2000" dirty="0">
                <a:ea typeface="+mn-ea"/>
                <a:cs typeface="Times New Roman" pitchFamily="18" charset="0"/>
              </a:rPr>
              <a:t>child pornography for the purpose of its distribution through a computer system;</a:t>
            </a:r>
          </a:p>
          <a:p>
            <a:pPr marL="857250" lvl="1" indent="-457200" algn="just" eaLnBrk="1" hangingPunct="1">
              <a:buFont typeface="+mj-lt"/>
              <a:buAutoNum type="alphaLcParenR"/>
              <a:defRPr/>
            </a:pPr>
            <a:r>
              <a:rPr lang="en-GB" sz="2400" b="1" dirty="0">
                <a:solidFill>
                  <a:srgbClr val="FF0000"/>
                </a:solidFill>
                <a:ea typeface="+mn-ea"/>
                <a:cs typeface="Times New Roman" pitchFamily="18" charset="0"/>
              </a:rPr>
              <a:t>offering</a:t>
            </a:r>
            <a:r>
              <a:rPr lang="en-GB" sz="2400" dirty="0">
                <a:ea typeface="+mn-ea"/>
                <a:cs typeface="Times New Roman" pitchFamily="18" charset="0"/>
              </a:rPr>
              <a:t> </a:t>
            </a:r>
            <a:r>
              <a:rPr lang="en-GB" sz="2000" dirty="0">
                <a:ea typeface="+mn-ea"/>
                <a:cs typeface="Times New Roman" pitchFamily="18" charset="0"/>
              </a:rPr>
              <a:t>or </a:t>
            </a:r>
            <a:r>
              <a:rPr lang="en-GB" sz="2400" b="1" dirty="0">
                <a:solidFill>
                  <a:srgbClr val="FF0000"/>
                </a:solidFill>
                <a:ea typeface="+mn-ea"/>
                <a:cs typeface="Times New Roman" pitchFamily="18" charset="0"/>
              </a:rPr>
              <a:t>making available </a:t>
            </a:r>
            <a:r>
              <a:rPr lang="en-GB" sz="2000" dirty="0">
                <a:ea typeface="+mn-ea"/>
                <a:cs typeface="Times New Roman" pitchFamily="18" charset="0"/>
              </a:rPr>
              <a:t>child pornography through a computer system;</a:t>
            </a:r>
          </a:p>
          <a:p>
            <a:pPr marL="857250" lvl="1" indent="-457200" algn="just" eaLnBrk="1" hangingPunct="1">
              <a:buFont typeface="+mj-lt"/>
              <a:buAutoNum type="alphaLcParenR"/>
              <a:defRPr/>
            </a:pPr>
            <a:r>
              <a:rPr lang="en-GB" sz="2000" dirty="0">
                <a:ea typeface="+mn-ea"/>
                <a:cs typeface="Times New Roman" pitchFamily="18" charset="0"/>
              </a:rPr>
              <a:t>distributing or transmitting child pornography through a computer system;</a:t>
            </a:r>
          </a:p>
          <a:p>
            <a:pPr marL="857250" lvl="1" indent="-457200" algn="just" eaLnBrk="1" hangingPunct="1">
              <a:buFont typeface="+mj-lt"/>
              <a:buAutoNum type="alphaLcParenR"/>
              <a:defRPr/>
            </a:pPr>
            <a:r>
              <a:rPr lang="en-GB" sz="2000" dirty="0">
                <a:ea typeface="+mn-ea"/>
                <a:cs typeface="Times New Roman" pitchFamily="18" charset="0"/>
              </a:rPr>
              <a:t>procuring child pornography through a computer system for oneself or for another;</a:t>
            </a:r>
          </a:p>
          <a:p>
            <a:pPr marL="857250" lvl="1" indent="-457200" algn="just" eaLnBrk="1" hangingPunct="1">
              <a:buFont typeface="+mj-lt"/>
              <a:buAutoNum type="alphaLcParenR"/>
              <a:defRPr/>
            </a:pPr>
            <a:r>
              <a:rPr lang="en-GB" sz="2000" dirty="0">
                <a:ea typeface="+mn-ea"/>
                <a:cs typeface="Times New Roman" pitchFamily="18" charset="0"/>
              </a:rPr>
              <a:t>possessing child pornography in a computer system or on a computer-data storage medium.</a:t>
            </a:r>
            <a:r>
              <a:rPr lang="en-GB" sz="1800" dirty="0">
                <a:ea typeface="+mn-ea"/>
                <a:cs typeface="+mn-cs"/>
              </a:rPr>
              <a:t>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FF311DE4-E50A-43C8-98A6-D26707863E4E}"/>
              </a:ext>
            </a:extLst>
          </p:cNvPr>
          <p:cNvSpPr>
            <a:spLocks noGrp="1"/>
          </p:cNvSpPr>
          <p:nvPr>
            <p:ph type="title"/>
          </p:nvPr>
        </p:nvSpPr>
        <p:spPr>
          <a:xfrm>
            <a:off x="1084263" y="0"/>
            <a:ext cx="7886700" cy="1009652"/>
          </a:xfrm>
          <a:ln/>
        </p:spPr>
        <p:txBody>
          <a:bodyPr lIns="91440" tIns="45720" rIns="91440" bIns="45720" anchor="ctr">
            <a:noAutofit/>
          </a:bodyPr>
          <a:lstStyle/>
          <a:p>
            <a:pPr algn="r"/>
            <a:r>
              <a:rPr lang="en-US" altLang="en-US" sz="3400" dirty="0">
                <a:solidFill>
                  <a:srgbClr val="FFFFFF"/>
                </a:solidFill>
                <a:latin typeface="Helvetica" panose="020B0604020202020204" pitchFamily="34" charset="0"/>
              </a:rPr>
              <a:t>Producing, offering and making available</a:t>
            </a:r>
          </a:p>
        </p:txBody>
      </p:sp>
      <p:sp>
        <p:nvSpPr>
          <p:cNvPr id="96259" name="Content Placeholder 2">
            <a:extLst>
              <a:ext uri="{FF2B5EF4-FFF2-40B4-BE49-F238E27FC236}">
                <a16:creationId xmlns:a16="http://schemas.microsoft.com/office/drawing/2014/main" id="{9148F7B4-23AA-4D6B-9C1D-6CEAB9AA156B}"/>
              </a:ext>
            </a:extLst>
          </p:cNvPr>
          <p:cNvSpPr>
            <a:spLocks noGrp="1"/>
          </p:cNvSpPr>
          <p:nvPr>
            <p:ph idx="1"/>
          </p:nvPr>
        </p:nvSpPr>
        <p:spPr>
          <a:xfrm>
            <a:off x="457200" y="1314450"/>
            <a:ext cx="8229600" cy="5080000"/>
          </a:xfrm>
        </p:spPr>
        <p:txBody>
          <a:bodyPr/>
          <a:lstStyle/>
          <a:p>
            <a:pPr algn="just"/>
            <a:r>
              <a:rPr lang="en-US" altLang="en-US" sz="2800" dirty="0">
                <a:latin typeface="Georgia" panose="02040502050405020303" pitchFamily="18" charset="0"/>
              </a:rPr>
              <a:t>Criminal consequences attached to each participant in chain from production to possession of child pornography</a:t>
            </a:r>
          </a:p>
          <a:p>
            <a:pPr algn="just"/>
            <a:endParaRPr lang="en-US" altLang="en-US" sz="2800" dirty="0">
              <a:latin typeface="Georgia" panose="02040502050405020303" pitchFamily="18" charset="0"/>
            </a:endParaRPr>
          </a:p>
          <a:p>
            <a:pPr algn="just"/>
            <a:r>
              <a:rPr lang="en-US" altLang="en-US" sz="2800" dirty="0">
                <a:latin typeface="Georgia" panose="02040502050405020303" pitchFamily="18" charset="0"/>
              </a:rPr>
              <a:t>Criminalizes:</a:t>
            </a:r>
          </a:p>
          <a:p>
            <a:pPr lvl="1" algn="just"/>
            <a:r>
              <a:rPr lang="en-US" altLang="en-US" sz="2400" dirty="0">
                <a:latin typeface="Georgia" panose="02040502050405020303" pitchFamily="18" charset="0"/>
              </a:rPr>
              <a:t>The production of child pornography (for the purpose of distribution by means of computer system)</a:t>
            </a:r>
          </a:p>
          <a:p>
            <a:pPr lvl="1" algn="just"/>
            <a:r>
              <a:rPr lang="en-US" altLang="en-US" sz="2400" dirty="0">
                <a:latin typeface="Georgia" panose="02040502050405020303" pitchFamily="18" charset="0"/>
              </a:rPr>
              <a:t>Offering child pornography (soliciting others to obtain child pornography)</a:t>
            </a:r>
          </a:p>
          <a:p>
            <a:pPr lvl="1" algn="just"/>
            <a:r>
              <a:rPr lang="en-US" altLang="en-US" sz="2400" dirty="0">
                <a:latin typeface="Georgia" panose="02040502050405020303" pitchFamily="18" charset="0"/>
              </a:rPr>
              <a:t>Making available child pornography (placing of child pornography on line for the use of others, including by making child pornography websites)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26E287CA-AB53-4C24-B675-CFCD9A9789BF}"/>
              </a:ext>
            </a:extLst>
          </p:cNvPr>
          <p:cNvSpPr>
            <a:spLocks noGrp="1"/>
          </p:cNvSpPr>
          <p:nvPr>
            <p:ph type="title"/>
          </p:nvPr>
        </p:nvSpPr>
        <p:spPr>
          <a:xfrm>
            <a:off x="1084263" y="0"/>
            <a:ext cx="7886700" cy="1009652"/>
          </a:xfrm>
          <a:ln/>
        </p:spPr>
        <p:txBody>
          <a:bodyPr lIns="91440" tIns="45720" rIns="91440" bIns="45720" anchor="ctr">
            <a:noAutofit/>
          </a:bodyPr>
          <a:lstStyle/>
          <a:p>
            <a:pPr algn="r" eaLnBrk="1" hangingPunct="1"/>
            <a:r>
              <a:rPr lang="en-GB" altLang="en-US" sz="3400" dirty="0">
                <a:solidFill>
                  <a:srgbClr val="FFFFFF"/>
                </a:solidFill>
                <a:latin typeface="Helvetica" panose="020B0604020202020204" pitchFamily="34" charset="0"/>
              </a:rPr>
              <a:t>Article 9 – Offences Related to Child Pornography</a:t>
            </a:r>
          </a:p>
        </p:txBody>
      </p:sp>
      <p:sp>
        <p:nvSpPr>
          <p:cNvPr id="6" name="Rectangle 3">
            <a:extLst>
              <a:ext uri="{FF2B5EF4-FFF2-40B4-BE49-F238E27FC236}">
                <a16:creationId xmlns:a16="http://schemas.microsoft.com/office/drawing/2014/main" id="{3356F656-4626-4D15-994C-034289D60C55}"/>
              </a:ext>
            </a:extLst>
          </p:cNvPr>
          <p:cNvSpPr>
            <a:spLocks noGrp="1"/>
          </p:cNvSpPr>
          <p:nvPr>
            <p:ph idx="1"/>
          </p:nvPr>
        </p:nvSpPr>
        <p:spPr>
          <a:xfrm>
            <a:off x="457200" y="1352550"/>
            <a:ext cx="8229600" cy="4689475"/>
          </a:xfrm>
        </p:spPr>
        <p:txBody>
          <a:bodyPr>
            <a:normAutofit/>
          </a:bodyPr>
          <a:lstStyle/>
          <a:p>
            <a:pPr marL="457200" indent="-457200" algn="just" eaLnBrk="1" hangingPunct="1">
              <a:buFont typeface="+mj-lt"/>
              <a:buAutoNum type="arabicPeriod"/>
              <a:defRPr/>
            </a:pPr>
            <a:r>
              <a:rPr lang="en-GB" sz="2400" dirty="0">
                <a:latin typeface="Georgia" panose="02040502050405020303" pitchFamily="18" charset="0"/>
                <a:ea typeface="+mn-ea"/>
                <a:cs typeface="Times New Roman" pitchFamily="18" charset="0"/>
              </a:rPr>
              <a:t>Each Party shall adopt such legislative and other measures as may be necessary to establish as criminal offences under its domestic law when committed intentionally and without right</a:t>
            </a:r>
            <a:r>
              <a:rPr lang="en-GB" sz="2800" b="1" dirty="0">
                <a:solidFill>
                  <a:srgbClr val="FF0000"/>
                </a:solidFill>
                <a:latin typeface="Georgia" panose="02040502050405020303" pitchFamily="18" charset="0"/>
                <a:ea typeface="+mn-ea"/>
                <a:cs typeface="Times New Roman" pitchFamily="18" charset="0"/>
              </a:rPr>
              <a:t> </a:t>
            </a:r>
            <a:r>
              <a:rPr lang="en-GB" sz="2400" dirty="0">
                <a:latin typeface="Georgia" panose="02040502050405020303" pitchFamily="18" charset="0"/>
                <a:ea typeface="+mn-ea"/>
                <a:cs typeface="Times New Roman" pitchFamily="18" charset="0"/>
              </a:rPr>
              <a:t>the following conduct:</a:t>
            </a:r>
          </a:p>
          <a:p>
            <a:pPr marL="857250" lvl="1" indent="-457200" algn="just" eaLnBrk="1" hangingPunct="1">
              <a:buFont typeface="+mj-lt"/>
              <a:buAutoNum type="alphaLcParenR"/>
              <a:defRPr/>
            </a:pPr>
            <a:r>
              <a:rPr lang="en-GB" sz="2000" dirty="0">
                <a:latin typeface="Georgia" panose="02040502050405020303" pitchFamily="18" charset="0"/>
                <a:ea typeface="+mn-ea"/>
                <a:cs typeface="Times New Roman" pitchFamily="18" charset="0"/>
              </a:rPr>
              <a:t>producing child pornography for the purpose of its distribution through a computer system;</a:t>
            </a:r>
          </a:p>
          <a:p>
            <a:pPr marL="857250" lvl="1" indent="-457200" algn="just" eaLnBrk="1" hangingPunct="1">
              <a:buFont typeface="+mj-lt"/>
              <a:buAutoNum type="alphaLcParenR"/>
              <a:defRPr/>
            </a:pPr>
            <a:r>
              <a:rPr lang="en-GB" sz="2000" dirty="0">
                <a:latin typeface="Georgia" panose="02040502050405020303" pitchFamily="18" charset="0"/>
                <a:ea typeface="+mn-ea"/>
                <a:cs typeface="Times New Roman" pitchFamily="18" charset="0"/>
              </a:rPr>
              <a:t>offering or making available child pornography through a computer system;</a:t>
            </a:r>
          </a:p>
          <a:p>
            <a:pPr marL="857250" lvl="1" indent="-457200" algn="just" eaLnBrk="1" hangingPunct="1">
              <a:buFont typeface="+mj-lt"/>
              <a:buAutoNum type="alphaLcParenR"/>
              <a:defRPr/>
            </a:pPr>
            <a:r>
              <a:rPr lang="en-GB" sz="2400" b="1" dirty="0">
                <a:solidFill>
                  <a:srgbClr val="FF0000"/>
                </a:solidFill>
                <a:latin typeface="Georgia" panose="02040502050405020303" pitchFamily="18" charset="0"/>
                <a:ea typeface="+mn-ea"/>
                <a:cs typeface="Times New Roman" pitchFamily="18" charset="0"/>
              </a:rPr>
              <a:t>distributing</a:t>
            </a:r>
            <a:r>
              <a:rPr lang="en-GB" sz="2400" dirty="0">
                <a:latin typeface="Georgia" panose="02040502050405020303" pitchFamily="18" charset="0"/>
                <a:ea typeface="+mn-ea"/>
                <a:cs typeface="Times New Roman" pitchFamily="18" charset="0"/>
              </a:rPr>
              <a:t> </a:t>
            </a:r>
            <a:r>
              <a:rPr lang="en-GB" sz="2000" dirty="0">
                <a:latin typeface="Georgia" panose="02040502050405020303" pitchFamily="18" charset="0"/>
                <a:ea typeface="+mn-ea"/>
                <a:cs typeface="Times New Roman" pitchFamily="18" charset="0"/>
              </a:rPr>
              <a:t>or </a:t>
            </a:r>
            <a:r>
              <a:rPr lang="en-GB" sz="2400" b="1" dirty="0">
                <a:solidFill>
                  <a:srgbClr val="FF0000"/>
                </a:solidFill>
                <a:latin typeface="Georgia" panose="02040502050405020303" pitchFamily="18" charset="0"/>
                <a:ea typeface="+mn-ea"/>
                <a:cs typeface="Times New Roman" pitchFamily="18" charset="0"/>
              </a:rPr>
              <a:t>transmitting</a:t>
            </a:r>
            <a:r>
              <a:rPr lang="en-GB" sz="2400" dirty="0">
                <a:latin typeface="Georgia" panose="02040502050405020303" pitchFamily="18" charset="0"/>
                <a:ea typeface="+mn-ea"/>
                <a:cs typeface="Times New Roman" pitchFamily="18" charset="0"/>
              </a:rPr>
              <a:t> </a:t>
            </a:r>
            <a:r>
              <a:rPr lang="en-GB" sz="2000" dirty="0">
                <a:latin typeface="Georgia" panose="02040502050405020303" pitchFamily="18" charset="0"/>
                <a:ea typeface="+mn-ea"/>
                <a:cs typeface="Times New Roman" pitchFamily="18" charset="0"/>
              </a:rPr>
              <a:t>child pornography through a computer system;</a:t>
            </a:r>
          </a:p>
          <a:p>
            <a:pPr marL="857250" lvl="1" indent="-457200" algn="just" eaLnBrk="1" hangingPunct="1">
              <a:buFont typeface="+mj-lt"/>
              <a:buAutoNum type="alphaLcParenR"/>
              <a:defRPr/>
            </a:pPr>
            <a:r>
              <a:rPr lang="en-GB" sz="2400" b="1" dirty="0">
                <a:solidFill>
                  <a:srgbClr val="FF0000"/>
                </a:solidFill>
                <a:latin typeface="Georgia" panose="02040502050405020303" pitchFamily="18" charset="0"/>
                <a:ea typeface="+mn-ea"/>
                <a:cs typeface="Times New Roman" pitchFamily="18" charset="0"/>
              </a:rPr>
              <a:t>procuring</a:t>
            </a:r>
            <a:r>
              <a:rPr lang="en-GB" sz="2400" dirty="0">
                <a:solidFill>
                  <a:srgbClr val="FF0000"/>
                </a:solidFill>
                <a:latin typeface="Georgia" panose="02040502050405020303" pitchFamily="18" charset="0"/>
                <a:ea typeface="+mn-ea"/>
                <a:cs typeface="Times New Roman" pitchFamily="18" charset="0"/>
              </a:rPr>
              <a:t> </a:t>
            </a:r>
            <a:r>
              <a:rPr lang="en-GB" sz="2000" dirty="0">
                <a:latin typeface="Georgia" panose="02040502050405020303" pitchFamily="18" charset="0"/>
                <a:ea typeface="+mn-ea"/>
                <a:cs typeface="Times New Roman" pitchFamily="18" charset="0"/>
              </a:rPr>
              <a:t>child pornography through a computer system for oneself or for another;</a:t>
            </a:r>
          </a:p>
          <a:p>
            <a:pPr marL="857250" lvl="1" indent="-457200" algn="just" eaLnBrk="1" hangingPunct="1">
              <a:buFont typeface="+mj-lt"/>
              <a:buAutoNum type="alphaLcParenR"/>
              <a:defRPr/>
            </a:pPr>
            <a:r>
              <a:rPr lang="en-GB" sz="2400" b="1" dirty="0">
                <a:solidFill>
                  <a:srgbClr val="FF0000"/>
                </a:solidFill>
                <a:latin typeface="Georgia" panose="02040502050405020303" pitchFamily="18" charset="0"/>
                <a:ea typeface="+mn-ea"/>
                <a:cs typeface="Times New Roman" pitchFamily="18" charset="0"/>
              </a:rPr>
              <a:t>possessing</a:t>
            </a:r>
            <a:r>
              <a:rPr lang="en-GB" sz="2400" dirty="0">
                <a:solidFill>
                  <a:srgbClr val="FF0000"/>
                </a:solidFill>
                <a:latin typeface="Georgia" panose="02040502050405020303" pitchFamily="18" charset="0"/>
                <a:ea typeface="+mn-ea"/>
                <a:cs typeface="Times New Roman" pitchFamily="18" charset="0"/>
              </a:rPr>
              <a:t> </a:t>
            </a:r>
            <a:r>
              <a:rPr lang="en-GB" sz="2000" dirty="0">
                <a:latin typeface="Georgia" panose="02040502050405020303" pitchFamily="18" charset="0"/>
                <a:ea typeface="+mn-ea"/>
                <a:cs typeface="Times New Roman" pitchFamily="18" charset="0"/>
              </a:rPr>
              <a:t>child pornography in a computer system or on a computer-data storage medium.</a:t>
            </a:r>
            <a:r>
              <a:rPr lang="en-GB" sz="1800" dirty="0">
                <a:latin typeface="Georgia" panose="02040502050405020303" pitchFamily="18" charset="0"/>
                <a:ea typeface="+mn-ea"/>
                <a:cs typeface="+mn-cs"/>
              </a:rPr>
              <a:t>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E2CB3A97-F154-4168-A2B0-69B719DF84A7}"/>
              </a:ext>
            </a:extLst>
          </p:cNvPr>
          <p:cNvSpPr>
            <a:spLocks noGrp="1"/>
          </p:cNvSpPr>
          <p:nvPr>
            <p:ph type="title"/>
          </p:nvPr>
        </p:nvSpPr>
        <p:spPr>
          <a:xfrm>
            <a:off x="1084263" y="31750"/>
            <a:ext cx="7886700" cy="1009652"/>
          </a:xfrm>
          <a:ln/>
        </p:spPr>
        <p:txBody>
          <a:bodyPr lIns="91440" tIns="45720" rIns="91440" bIns="45720" anchor="ctr">
            <a:noAutofit/>
          </a:bodyPr>
          <a:lstStyle/>
          <a:p>
            <a:pPr algn="r"/>
            <a:r>
              <a:rPr lang="en-US" altLang="en-US" sz="3400" dirty="0">
                <a:solidFill>
                  <a:srgbClr val="FFFFFF"/>
                </a:solidFill>
                <a:latin typeface="Helvetica" panose="020B0604020202020204" pitchFamily="34" charset="0"/>
              </a:rPr>
              <a:t>Distributing, transmitting, procuring and possessing</a:t>
            </a:r>
          </a:p>
        </p:txBody>
      </p:sp>
      <p:sp>
        <p:nvSpPr>
          <p:cNvPr id="98307" name="Content Placeholder 2">
            <a:extLst>
              <a:ext uri="{FF2B5EF4-FFF2-40B4-BE49-F238E27FC236}">
                <a16:creationId xmlns:a16="http://schemas.microsoft.com/office/drawing/2014/main" id="{69C0D68C-C115-4A70-B830-50FE6D93214D}"/>
              </a:ext>
            </a:extLst>
          </p:cNvPr>
          <p:cNvSpPr>
            <a:spLocks noGrp="1"/>
          </p:cNvSpPr>
          <p:nvPr>
            <p:ph idx="1"/>
          </p:nvPr>
        </p:nvSpPr>
        <p:spPr>
          <a:xfrm>
            <a:off x="457200" y="1609725"/>
            <a:ext cx="8229600" cy="4854575"/>
          </a:xfrm>
        </p:spPr>
        <p:txBody>
          <a:bodyPr/>
          <a:lstStyle/>
          <a:p>
            <a:pPr algn="just"/>
            <a:r>
              <a:rPr lang="en-US" altLang="en-US" sz="2800" dirty="0">
                <a:latin typeface="Georgia" panose="02040502050405020303" pitchFamily="18" charset="0"/>
              </a:rPr>
              <a:t>Criminalizes:</a:t>
            </a:r>
          </a:p>
          <a:p>
            <a:pPr algn="just"/>
            <a:endParaRPr lang="en-US" altLang="en-US" sz="2800" dirty="0">
              <a:latin typeface="Georgia" panose="02040502050405020303" pitchFamily="18" charset="0"/>
            </a:endParaRPr>
          </a:p>
          <a:p>
            <a:pPr lvl="1" algn="just"/>
            <a:r>
              <a:rPr lang="en-US" altLang="en-US" sz="2400" dirty="0">
                <a:latin typeface="Georgia" panose="02040502050405020303" pitchFamily="18" charset="0"/>
              </a:rPr>
              <a:t>Distribution of child pornography (active dissemination of child pornography)</a:t>
            </a:r>
          </a:p>
          <a:p>
            <a:pPr lvl="1" algn="just"/>
            <a:r>
              <a:rPr lang="en-US" altLang="en-US" sz="2400" dirty="0">
                <a:latin typeface="Georgia" panose="02040502050405020303" pitchFamily="18" charset="0"/>
              </a:rPr>
              <a:t>Transmission of child pornography (sending child pornography through computer system)</a:t>
            </a:r>
          </a:p>
          <a:p>
            <a:pPr lvl="1" algn="just"/>
            <a:r>
              <a:rPr lang="en-US" altLang="en-US" sz="2400" dirty="0">
                <a:latin typeface="Georgia" panose="02040502050405020303" pitchFamily="18" charset="0"/>
              </a:rPr>
              <a:t>Procuring child pornography for oneself or another (actively obtaining child pornography, including by downloading it)</a:t>
            </a:r>
          </a:p>
          <a:p>
            <a:pPr lvl="1" algn="just"/>
            <a:r>
              <a:rPr lang="en-US" altLang="en-US" sz="2400" dirty="0">
                <a:latin typeface="Georgia" panose="02040502050405020303" pitchFamily="18" charset="0"/>
              </a:rPr>
              <a:t>Possession of child pornography (possession in computer system or data carrier)</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1C03853A-71DE-4FDB-8E63-66C2EAA9A0D9}"/>
              </a:ext>
            </a:extLst>
          </p:cNvPr>
          <p:cNvSpPr>
            <a:spLocks noGrp="1"/>
          </p:cNvSpPr>
          <p:nvPr>
            <p:ph type="title"/>
          </p:nvPr>
        </p:nvSpPr>
        <p:spPr>
          <a:xfrm>
            <a:off x="1084263" y="0"/>
            <a:ext cx="7886700" cy="1009652"/>
          </a:xfrm>
          <a:ln/>
        </p:spPr>
        <p:txBody>
          <a:bodyPr lIns="91440" tIns="45720" rIns="91440" bIns="45720" anchor="ctr">
            <a:noAutofit/>
          </a:bodyPr>
          <a:lstStyle/>
          <a:p>
            <a:pPr algn="r" eaLnBrk="1" hangingPunct="1"/>
            <a:r>
              <a:rPr lang="en-GB" altLang="en-US" sz="3400" dirty="0">
                <a:solidFill>
                  <a:srgbClr val="FFFFFF"/>
                </a:solidFill>
                <a:latin typeface="Helvetica" panose="020B0604020202020204" pitchFamily="34" charset="0"/>
              </a:rPr>
              <a:t>Article 9 – Offences related to child pornography</a:t>
            </a:r>
          </a:p>
        </p:txBody>
      </p:sp>
      <p:sp>
        <p:nvSpPr>
          <p:cNvPr id="99332" name="Rectangle 3">
            <a:extLst>
              <a:ext uri="{FF2B5EF4-FFF2-40B4-BE49-F238E27FC236}">
                <a16:creationId xmlns:a16="http://schemas.microsoft.com/office/drawing/2014/main" id="{11E124E7-25AB-4A91-9B97-63A5E4276880}"/>
              </a:ext>
            </a:extLst>
          </p:cNvPr>
          <p:cNvSpPr>
            <a:spLocks noGrp="1"/>
          </p:cNvSpPr>
          <p:nvPr>
            <p:ph idx="1"/>
          </p:nvPr>
        </p:nvSpPr>
        <p:spPr>
          <a:xfrm>
            <a:off x="288925" y="1276350"/>
            <a:ext cx="8601075" cy="5003800"/>
          </a:xfrm>
        </p:spPr>
        <p:txBody>
          <a:bodyPr>
            <a:normAutofit/>
          </a:bodyPr>
          <a:lstStyle/>
          <a:p>
            <a:pPr marL="457200" indent="-457200" algn="just" eaLnBrk="1" hangingPunct="1">
              <a:buFont typeface="Calibri" panose="020F0502020204030204" pitchFamily="34" charset="0"/>
              <a:buAutoNum type="arabicPeriod" startAt="2"/>
            </a:pPr>
            <a:r>
              <a:rPr lang="en-GB" altLang="en-US" sz="2400" dirty="0"/>
              <a:t>For the purpose of paragraph 1 above “child pornography” shall include  </a:t>
            </a:r>
            <a:r>
              <a:rPr lang="en-GB" altLang="en-US" b="1" dirty="0">
                <a:solidFill>
                  <a:srgbClr val="FF0000"/>
                </a:solidFill>
              </a:rPr>
              <a:t>pornographic material that visually depicts</a:t>
            </a:r>
            <a:r>
              <a:rPr lang="en-GB" altLang="en-US" sz="2400" dirty="0"/>
              <a:t>:</a:t>
            </a:r>
          </a:p>
          <a:p>
            <a:pPr marL="857250" lvl="1" indent="-457200" algn="just" eaLnBrk="1" hangingPunct="1">
              <a:buFont typeface="Calibri" panose="020F0502020204030204" pitchFamily="34" charset="0"/>
              <a:buAutoNum type="alphaLcParenR"/>
            </a:pPr>
            <a:r>
              <a:rPr lang="en-GB" altLang="en-US" sz="2000" dirty="0"/>
              <a:t>a minor engaged in sexually explicit conduct;</a:t>
            </a:r>
          </a:p>
          <a:p>
            <a:pPr marL="857250" lvl="1" indent="-457200" algn="just" eaLnBrk="1" hangingPunct="1">
              <a:buFont typeface="Calibri" panose="020F0502020204030204" pitchFamily="34" charset="0"/>
              <a:buAutoNum type="alphaLcParenR"/>
            </a:pPr>
            <a:r>
              <a:rPr lang="en-GB" altLang="en-US" sz="2000" dirty="0"/>
              <a:t>a person appearing to be a minor engaged in sexually explicit conduct;</a:t>
            </a:r>
          </a:p>
          <a:p>
            <a:pPr marL="857250" lvl="1" indent="-457200" algn="just" eaLnBrk="1" hangingPunct="1">
              <a:buFont typeface="Calibri" panose="020F0502020204030204" pitchFamily="34" charset="0"/>
              <a:buAutoNum type="alphaLcParenR"/>
            </a:pPr>
            <a:r>
              <a:rPr lang="en-GB" altLang="en-US" sz="2000" dirty="0"/>
              <a:t>realistic images representing a minor engaged in sexually explicit conduct.</a:t>
            </a:r>
          </a:p>
          <a:p>
            <a:pPr marL="457200" indent="-457200" algn="just" eaLnBrk="1" hangingPunct="1">
              <a:buFont typeface="Calibri" panose="020F0502020204030204" pitchFamily="34" charset="0"/>
              <a:buAutoNum type="arabicPeriod" startAt="3"/>
            </a:pPr>
            <a:r>
              <a:rPr lang="en-GB" altLang="en-US" sz="2400" dirty="0"/>
              <a:t>For the purpose of paragraph 2 above, the term “minor” shall include all persons under 18 years of age. A Party may, however, require a lower age-limit, which shall be not less than 16 years.</a:t>
            </a:r>
          </a:p>
          <a:p>
            <a:pPr marL="457200" indent="-457200" algn="just" eaLnBrk="1" hangingPunct="1">
              <a:buFont typeface="Calibri" panose="020F0502020204030204" pitchFamily="34" charset="0"/>
              <a:buAutoNum type="arabicPeriod" startAt="3"/>
            </a:pPr>
            <a:r>
              <a:rPr lang="en-GB" altLang="en-US" sz="2400" dirty="0"/>
              <a:t>Each Party may reserve the right not to apply, in whole or in part, paragraph 1(d) and 1(e), and 2(b) and 2(c).</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89D2C9CB-D432-40E3-A6BA-EE3581FD77EC}"/>
              </a:ext>
            </a:extLst>
          </p:cNvPr>
          <p:cNvSpPr>
            <a:spLocks noGrp="1"/>
          </p:cNvSpPr>
          <p:nvPr>
            <p:ph type="title"/>
          </p:nvPr>
        </p:nvSpPr>
        <p:spPr>
          <a:xfrm>
            <a:off x="1084263" y="-111127"/>
            <a:ext cx="7886700" cy="1009652"/>
          </a:xfrm>
          <a:ln/>
        </p:spPr>
        <p:txBody>
          <a:bodyPr lIns="91440" tIns="45720" rIns="91440" bIns="45720" anchor="ctr">
            <a:normAutofit/>
          </a:bodyPr>
          <a:lstStyle/>
          <a:p>
            <a:pPr algn="r"/>
            <a:r>
              <a:rPr lang="en-US" altLang="en-US">
                <a:solidFill>
                  <a:srgbClr val="FFFFFF"/>
                </a:solidFill>
                <a:latin typeface="Helvetica" panose="020B0604020202020204" pitchFamily="34" charset="0"/>
              </a:rPr>
              <a:t>Pornographic material </a:t>
            </a:r>
          </a:p>
        </p:txBody>
      </p:sp>
      <p:sp>
        <p:nvSpPr>
          <p:cNvPr id="100355" name="Content Placeholder 2">
            <a:extLst>
              <a:ext uri="{FF2B5EF4-FFF2-40B4-BE49-F238E27FC236}">
                <a16:creationId xmlns:a16="http://schemas.microsoft.com/office/drawing/2014/main" id="{97E17FDC-A11F-4716-AC67-69E4DD1FB5A8}"/>
              </a:ext>
            </a:extLst>
          </p:cNvPr>
          <p:cNvSpPr>
            <a:spLocks noGrp="1"/>
          </p:cNvSpPr>
          <p:nvPr>
            <p:ph idx="1"/>
          </p:nvPr>
        </p:nvSpPr>
        <p:spPr>
          <a:xfrm>
            <a:off x="279400" y="1409700"/>
            <a:ext cx="8547100" cy="4856163"/>
          </a:xfrm>
        </p:spPr>
        <p:txBody>
          <a:bodyPr>
            <a:normAutofit lnSpcReduction="10000"/>
          </a:bodyPr>
          <a:lstStyle/>
          <a:p>
            <a:pPr algn="just"/>
            <a:r>
              <a:rPr lang="en-US" altLang="en-US" sz="2800" dirty="0"/>
              <a:t>Governed by national standards pertaining to classification of materials as:</a:t>
            </a:r>
          </a:p>
          <a:p>
            <a:pPr lvl="1" algn="just"/>
            <a:r>
              <a:rPr lang="en-US" altLang="en-US" sz="2400" dirty="0"/>
              <a:t>Obscene;</a:t>
            </a:r>
          </a:p>
          <a:p>
            <a:pPr lvl="1" algn="just"/>
            <a:r>
              <a:rPr lang="en-US" altLang="en-US" sz="2400" dirty="0"/>
              <a:t>Inconsistent with public morals; or</a:t>
            </a:r>
          </a:p>
          <a:p>
            <a:pPr lvl="1" algn="just"/>
            <a:r>
              <a:rPr lang="en-US" altLang="en-US" sz="2400" dirty="0"/>
              <a:t>Similarly corrupt</a:t>
            </a:r>
          </a:p>
          <a:p>
            <a:pPr lvl="1" algn="just"/>
            <a:endParaRPr lang="en-US" altLang="en-US" sz="2400" dirty="0"/>
          </a:p>
          <a:p>
            <a:pPr algn="just"/>
            <a:r>
              <a:rPr lang="en-US" altLang="en-US" sz="2800" dirty="0"/>
              <a:t>Materials having artistic, medical, scientific or similar merit may not be classified as pornographic</a:t>
            </a:r>
          </a:p>
          <a:p>
            <a:pPr algn="just"/>
            <a:endParaRPr lang="en-US" altLang="en-US" sz="2800" dirty="0"/>
          </a:p>
          <a:p>
            <a:pPr algn="just"/>
            <a:r>
              <a:rPr lang="en-US" altLang="en-US" sz="2800" dirty="0"/>
              <a:t>Visual depiction includes data stored on computer system or storage medium which is capable of conversion into visual image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3F7F4993-7DB2-424D-8A1A-569A76AFDD2E}"/>
              </a:ext>
            </a:extLst>
          </p:cNvPr>
          <p:cNvSpPr>
            <a:spLocks noGrp="1"/>
          </p:cNvSpPr>
          <p:nvPr>
            <p:ph type="title"/>
          </p:nvPr>
        </p:nvSpPr>
        <p:spPr>
          <a:xfrm>
            <a:off x="1084263" y="-6350"/>
            <a:ext cx="7886700" cy="1009652"/>
          </a:xfrm>
          <a:ln/>
        </p:spPr>
        <p:txBody>
          <a:bodyPr lIns="91440" tIns="45720" rIns="91440" bIns="45720" anchor="ctr">
            <a:noAutofit/>
          </a:bodyPr>
          <a:lstStyle/>
          <a:p>
            <a:pPr algn="r" eaLnBrk="1" hangingPunct="1"/>
            <a:r>
              <a:rPr lang="en-GB" altLang="en-US" sz="3400" dirty="0">
                <a:solidFill>
                  <a:srgbClr val="FFFFFF"/>
                </a:solidFill>
                <a:latin typeface="Helvetica" panose="020B0604020202020204" pitchFamily="34" charset="0"/>
              </a:rPr>
              <a:t>Article 9 – Offences related to child pornography</a:t>
            </a:r>
          </a:p>
        </p:txBody>
      </p:sp>
      <p:sp>
        <p:nvSpPr>
          <p:cNvPr id="101380" name="Rectangle 3">
            <a:extLst>
              <a:ext uri="{FF2B5EF4-FFF2-40B4-BE49-F238E27FC236}">
                <a16:creationId xmlns:a16="http://schemas.microsoft.com/office/drawing/2014/main" id="{A1D90D59-5197-43D5-B163-A6A15104AAA3}"/>
              </a:ext>
            </a:extLst>
          </p:cNvPr>
          <p:cNvSpPr>
            <a:spLocks noGrp="1"/>
          </p:cNvSpPr>
          <p:nvPr>
            <p:ph idx="1"/>
          </p:nvPr>
        </p:nvSpPr>
        <p:spPr>
          <a:xfrm>
            <a:off x="457200" y="1276350"/>
            <a:ext cx="8229600" cy="4864100"/>
          </a:xfrm>
        </p:spPr>
        <p:txBody>
          <a:bodyPr>
            <a:normAutofit lnSpcReduction="10000"/>
          </a:bodyPr>
          <a:lstStyle/>
          <a:p>
            <a:pPr marL="457200" indent="-457200" algn="just" eaLnBrk="1" hangingPunct="1">
              <a:buFont typeface="Calibri" panose="020F0502020204030204" pitchFamily="34" charset="0"/>
              <a:buAutoNum type="arabicPeriod" startAt="2"/>
            </a:pPr>
            <a:r>
              <a:rPr lang="en-GB" altLang="en-US" sz="2400" dirty="0">
                <a:latin typeface="Georgia" panose="02040502050405020303" pitchFamily="18" charset="0"/>
              </a:rPr>
              <a:t>For the purpose of paragraph 1 above “child pornography” shall include  pornographic material that visually depicts:</a:t>
            </a:r>
          </a:p>
          <a:p>
            <a:pPr marL="857250" lvl="1" indent="-457200" algn="just" eaLnBrk="1" hangingPunct="1">
              <a:buFont typeface="Calibri" panose="020F0502020204030204" pitchFamily="34" charset="0"/>
              <a:buAutoNum type="alphaLcParenR"/>
            </a:pPr>
            <a:r>
              <a:rPr lang="en-GB" altLang="en-US" sz="2000" dirty="0">
                <a:latin typeface="Georgia" panose="02040502050405020303" pitchFamily="18" charset="0"/>
              </a:rPr>
              <a:t>a minor engaged in </a:t>
            </a:r>
            <a:r>
              <a:rPr lang="en-GB" altLang="en-US" b="1" dirty="0">
                <a:solidFill>
                  <a:srgbClr val="FF0000"/>
                </a:solidFill>
                <a:latin typeface="Georgia" panose="02040502050405020303" pitchFamily="18" charset="0"/>
              </a:rPr>
              <a:t>sexually explicit conduct</a:t>
            </a:r>
            <a:r>
              <a:rPr lang="en-GB" altLang="en-US" sz="2000" dirty="0">
                <a:latin typeface="Georgia" panose="02040502050405020303" pitchFamily="18" charset="0"/>
              </a:rPr>
              <a:t>;</a:t>
            </a:r>
          </a:p>
          <a:p>
            <a:pPr marL="857250" lvl="1" indent="-457200" algn="just" eaLnBrk="1" hangingPunct="1">
              <a:buFont typeface="Calibri" panose="020F0502020204030204" pitchFamily="34" charset="0"/>
              <a:buAutoNum type="alphaLcParenR"/>
            </a:pPr>
            <a:r>
              <a:rPr lang="en-GB" altLang="en-US" sz="2000" dirty="0">
                <a:latin typeface="Georgia" panose="02040502050405020303" pitchFamily="18" charset="0"/>
              </a:rPr>
              <a:t>a person appearing to be a minor engaged in sexually explicit conduct;</a:t>
            </a:r>
          </a:p>
          <a:p>
            <a:pPr marL="857250" lvl="1" indent="-457200" algn="just" eaLnBrk="1" hangingPunct="1">
              <a:buFont typeface="Calibri" panose="020F0502020204030204" pitchFamily="34" charset="0"/>
              <a:buAutoNum type="alphaLcParenR"/>
            </a:pPr>
            <a:r>
              <a:rPr lang="en-GB" altLang="en-US" sz="2000" dirty="0">
                <a:latin typeface="Georgia" panose="02040502050405020303" pitchFamily="18" charset="0"/>
              </a:rPr>
              <a:t>realistic images representing a minor engaged in sexually explicit conduct.</a:t>
            </a:r>
          </a:p>
          <a:p>
            <a:pPr marL="457200" indent="-457200" algn="just" eaLnBrk="1" hangingPunct="1">
              <a:buFont typeface="Calibri" panose="020F0502020204030204" pitchFamily="34" charset="0"/>
              <a:buAutoNum type="arabicPeriod" startAt="3"/>
            </a:pPr>
            <a:r>
              <a:rPr lang="en-GB" altLang="en-US" sz="2400" dirty="0">
                <a:latin typeface="Georgia" panose="02040502050405020303" pitchFamily="18" charset="0"/>
              </a:rPr>
              <a:t>For the purpose of paragraph 2 above, the term “minor” shall include all persons under 18 years of age. A Party may, however, require a lower age-limit, which shall be not less than 16 years.</a:t>
            </a:r>
          </a:p>
          <a:p>
            <a:pPr marL="457200" indent="-457200" algn="just" eaLnBrk="1" hangingPunct="1">
              <a:buFont typeface="Calibri" panose="020F0502020204030204" pitchFamily="34" charset="0"/>
              <a:buAutoNum type="arabicPeriod" startAt="3"/>
            </a:pPr>
            <a:r>
              <a:rPr lang="en-GB" altLang="en-US" sz="2400" dirty="0">
                <a:latin typeface="Georgia" panose="02040502050405020303" pitchFamily="18" charset="0"/>
              </a:rPr>
              <a:t>Each Party may reserve the right not to apply, in whole or in part, paragraph 1(d) and 1(e), and 2(b) and 2(c).</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FFF8E3F4-80F9-4E3B-BDB1-2E3C72B3A95B}"/>
              </a:ext>
            </a:extLst>
          </p:cNvPr>
          <p:cNvSpPr>
            <a:spLocks noGrp="1"/>
          </p:cNvSpPr>
          <p:nvPr>
            <p:ph type="title"/>
          </p:nvPr>
        </p:nvSpPr>
        <p:spPr>
          <a:xfrm>
            <a:off x="1084263" y="-111127"/>
            <a:ext cx="7886700" cy="1009652"/>
          </a:xfrm>
          <a:ln/>
        </p:spPr>
        <p:txBody>
          <a:bodyPr lIns="91440" tIns="45720" rIns="91440" bIns="45720" anchor="ctr">
            <a:normAutofit/>
          </a:bodyPr>
          <a:lstStyle/>
          <a:p>
            <a:pPr algn="r"/>
            <a:r>
              <a:rPr lang="en-US" altLang="en-US">
                <a:solidFill>
                  <a:srgbClr val="FFFFFF"/>
                </a:solidFill>
                <a:latin typeface="Helvetica" panose="020B0604020202020204" pitchFamily="34" charset="0"/>
              </a:rPr>
              <a:t>Sexually explicit conduct</a:t>
            </a:r>
          </a:p>
        </p:txBody>
      </p:sp>
      <p:sp>
        <p:nvSpPr>
          <p:cNvPr id="102403" name="Content Placeholder 2">
            <a:extLst>
              <a:ext uri="{FF2B5EF4-FFF2-40B4-BE49-F238E27FC236}">
                <a16:creationId xmlns:a16="http://schemas.microsoft.com/office/drawing/2014/main" id="{8225725E-4ED3-446A-9B73-B872D28303D4}"/>
              </a:ext>
            </a:extLst>
          </p:cNvPr>
          <p:cNvSpPr>
            <a:spLocks noGrp="1"/>
          </p:cNvSpPr>
          <p:nvPr>
            <p:ph idx="1"/>
          </p:nvPr>
        </p:nvSpPr>
        <p:spPr>
          <a:xfrm>
            <a:off x="279400" y="1295401"/>
            <a:ext cx="8547100" cy="4789488"/>
          </a:xfrm>
        </p:spPr>
        <p:txBody>
          <a:bodyPr/>
          <a:lstStyle/>
          <a:p>
            <a:pPr algn="just"/>
            <a:r>
              <a:rPr lang="en-US" altLang="en-US" sz="2800" dirty="0"/>
              <a:t>Covers at least:</a:t>
            </a:r>
          </a:p>
          <a:p>
            <a:pPr lvl="1" algn="just"/>
            <a:r>
              <a:rPr lang="en-US" altLang="en-US" sz="2400" dirty="0"/>
              <a:t>Sexual intercourse including genital-genital, oral-genital, anal-genital or oral-anal between minors, or between an adult and a minor, of the same or opposite sex;</a:t>
            </a:r>
          </a:p>
          <a:p>
            <a:pPr lvl="1" algn="just"/>
            <a:r>
              <a:rPr lang="en-US" altLang="en-US" sz="2400" dirty="0"/>
              <a:t>Bestiality; </a:t>
            </a:r>
          </a:p>
          <a:p>
            <a:pPr lvl="1" algn="just"/>
            <a:r>
              <a:rPr lang="en-US" altLang="en-US" sz="2400" dirty="0"/>
              <a:t>Masturbation;</a:t>
            </a:r>
          </a:p>
          <a:p>
            <a:pPr lvl="1" algn="just"/>
            <a:r>
              <a:rPr lang="en-US" altLang="en-US" sz="2400" dirty="0"/>
              <a:t>Sadistic or masochistic abuse in sexual conduct; or</a:t>
            </a:r>
          </a:p>
          <a:p>
            <a:pPr lvl="1" algn="just"/>
            <a:r>
              <a:rPr lang="en-US" altLang="en-US" sz="2400" dirty="0"/>
              <a:t>Lascivious exhibition of genitals or pubic area of minor.</a:t>
            </a:r>
          </a:p>
          <a:p>
            <a:pPr algn="just"/>
            <a:r>
              <a:rPr lang="en-US" altLang="en-US" sz="2800" dirty="0"/>
              <a:t>Party may use broader definition of sexually explicit conduct</a:t>
            </a:r>
          </a:p>
          <a:p>
            <a:pPr algn="just"/>
            <a:r>
              <a:rPr lang="en-US" altLang="en-US" sz="2800" dirty="0"/>
              <a:t>Not relevant whether conduct is real or simulated</a:t>
            </a:r>
          </a:p>
          <a:p>
            <a:pPr lvl="1" algn="just"/>
            <a:endParaRPr lang="en-US" altLang="en-US" sz="2400" dirty="0"/>
          </a:p>
        </p:txBody>
      </p:sp>
    </p:spTree>
  </p:cSld>
  <p:clrMapOvr>
    <a:masterClrMapping/>
  </p:clrMapOvr>
</p:sld>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PPT_theme_v7</Template>
  <TotalTime>11281</TotalTime>
  <Words>32952</Words>
  <Application>Microsoft Office PowerPoint</Application>
  <PresentationFormat>On-screen Show (4:3)</PresentationFormat>
  <Paragraphs>1857</Paragraphs>
  <Slides>145</Slides>
  <Notes>145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145</vt:i4>
      </vt:variant>
    </vt:vector>
  </HeadingPairs>
  <TitlesOfParts>
    <vt:vector size="152" baseType="lpstr">
      <vt:lpstr>Arial</vt:lpstr>
      <vt:lpstr>MS PGothic</vt:lpstr>
      <vt:lpstr>Calibri</vt:lpstr>
      <vt:lpstr>Arial Narrow</vt:lpstr>
      <vt:lpstr>Wingdings</vt:lpstr>
      <vt:lpstr>Times New Roman</vt:lpstr>
      <vt:lpstr>PPT_theme_v7</vt:lpstr>
      <vt:lpstr>Introductory Cybercrime Training for Judges and Prosecutors</vt:lpstr>
      <vt:lpstr>Agenda</vt:lpstr>
      <vt:lpstr>Session Objectives</vt:lpstr>
      <vt:lpstr>Part One  Budapest Convention on Cybercrime </vt:lpstr>
      <vt:lpstr>Scope of the Budapest Convention</vt:lpstr>
      <vt:lpstr>The Substantive Criminal Law Provisions</vt:lpstr>
      <vt:lpstr> Offences against the confidentiality, integrity and availability of  computer data and systems</vt:lpstr>
      <vt:lpstr>PowerPoint Presentation</vt:lpstr>
      <vt:lpstr>Article 2 - Illegal Access</vt:lpstr>
      <vt:lpstr>Article 2 - Illegal Access</vt:lpstr>
      <vt:lpstr>Access</vt:lpstr>
      <vt:lpstr>Article 2 - Illegal Access</vt:lpstr>
      <vt:lpstr>Whole or part of computer system</vt:lpstr>
      <vt:lpstr>Article 2 - Illegal Access</vt:lpstr>
      <vt:lpstr>Without right</vt:lpstr>
      <vt:lpstr>Article 2 - Illegal Access</vt:lpstr>
      <vt:lpstr>Qualifying Elements</vt:lpstr>
      <vt:lpstr>PowerPoint Presentation</vt:lpstr>
      <vt:lpstr>Article 3 - Illegal Interception</vt:lpstr>
      <vt:lpstr>Article 3 - Illegal Interception</vt:lpstr>
      <vt:lpstr>Interception</vt:lpstr>
      <vt:lpstr>Article 3 - Illegal Interception</vt:lpstr>
      <vt:lpstr>Without right</vt:lpstr>
      <vt:lpstr>Article 3 - Illegal Interception</vt:lpstr>
      <vt:lpstr>Technical means</vt:lpstr>
      <vt:lpstr>Article 3 - Illegal Interception</vt:lpstr>
      <vt:lpstr>Non-public Transmissions</vt:lpstr>
      <vt:lpstr>Article 3 - Illegal Interception</vt:lpstr>
      <vt:lpstr>To, from or within a  computer system</vt:lpstr>
      <vt:lpstr>Article 3 - Illegal Interception</vt:lpstr>
      <vt:lpstr>Electromagnetic emissions</vt:lpstr>
      <vt:lpstr>Article 3 - Illegal Interception</vt:lpstr>
      <vt:lpstr>Qualifying Elements</vt:lpstr>
      <vt:lpstr>PowerPoint Presentation</vt:lpstr>
      <vt:lpstr>Article 4 - Data Interference</vt:lpstr>
      <vt:lpstr>Article 4 - Data Interference</vt:lpstr>
      <vt:lpstr>Damaging, deterioration </vt:lpstr>
      <vt:lpstr>Article 4 - Data Interference</vt:lpstr>
      <vt:lpstr>Deletion</vt:lpstr>
      <vt:lpstr>Article 4 - Data Interference</vt:lpstr>
      <vt:lpstr>Alteration</vt:lpstr>
      <vt:lpstr>Article 4 - Data Interference</vt:lpstr>
      <vt:lpstr>Suppression</vt:lpstr>
      <vt:lpstr>Article 4 - Data Interference</vt:lpstr>
      <vt:lpstr>Without right</vt:lpstr>
      <vt:lpstr>Article 4 - Data Interference</vt:lpstr>
      <vt:lpstr>Serious harm</vt:lpstr>
      <vt:lpstr>PowerPoint Presentation</vt:lpstr>
      <vt:lpstr>Article 5 - System Interference</vt:lpstr>
      <vt:lpstr>Article 5 - System Interference</vt:lpstr>
      <vt:lpstr>Hindering the functioning of a computer system</vt:lpstr>
      <vt:lpstr>Article 5 - System Interference</vt:lpstr>
      <vt:lpstr>Serious hindering</vt:lpstr>
      <vt:lpstr>Article 5 - System Interference</vt:lpstr>
      <vt:lpstr>Without right</vt:lpstr>
      <vt:lpstr>PowerPoint Presentation</vt:lpstr>
      <vt:lpstr>PowerPoint Presentation</vt:lpstr>
      <vt:lpstr>Article 6 – Misuse of Devices</vt:lpstr>
      <vt:lpstr>Article 6 – Misuse of Devices</vt:lpstr>
      <vt:lpstr>Article 6 – Misuse of Devices</vt:lpstr>
      <vt:lpstr>Article 6 – Misuse of Devices</vt:lpstr>
      <vt:lpstr>Without right</vt:lpstr>
      <vt:lpstr>Article 6 – Misuse of Devices</vt:lpstr>
      <vt:lpstr>Production, sale etc.</vt:lpstr>
      <vt:lpstr>Article 6 – Misuse of Devices</vt:lpstr>
      <vt:lpstr>Computer program</vt:lpstr>
      <vt:lpstr>Article 6 – Misuse of Devices</vt:lpstr>
      <vt:lpstr>Designed or adapted primarily for purpose of committing offence</vt:lpstr>
      <vt:lpstr>Article 6 – Misuse of Devices</vt:lpstr>
      <vt:lpstr>Computer passwords, access codes etc.</vt:lpstr>
      <vt:lpstr>Article 6 – Misuse of Devices</vt:lpstr>
      <vt:lpstr>Possession of device, password etc.</vt:lpstr>
      <vt:lpstr>Computer-Related Offences </vt:lpstr>
      <vt:lpstr>PowerPoint Presentation</vt:lpstr>
      <vt:lpstr>Article 7 – Computer-related Forgery</vt:lpstr>
      <vt:lpstr>PowerPoint Presentation</vt:lpstr>
      <vt:lpstr>Input, alteration, deletion or suppression</vt:lpstr>
      <vt:lpstr>Article 7 – Computer-related Forgery </vt:lpstr>
      <vt:lpstr>Intent that it be considered or acted upon for legal purposes</vt:lpstr>
      <vt:lpstr>PowerPoint Presentation</vt:lpstr>
      <vt:lpstr>Article 8 – Computer-related Fraud</vt:lpstr>
      <vt:lpstr>Article 8 – Computer-related Fraud</vt:lpstr>
      <vt:lpstr>Input, alteration, deletion, suppression &amp; interference</vt:lpstr>
      <vt:lpstr>Article 8 – Computer-related Fraud</vt:lpstr>
      <vt:lpstr>Loss of property</vt:lpstr>
      <vt:lpstr>Content-Related Offences </vt:lpstr>
      <vt:lpstr>PowerPoint Presentation</vt:lpstr>
      <vt:lpstr>Article 9 – Offences Related to Child Pornography</vt:lpstr>
      <vt:lpstr>PowerPoint Presentation</vt:lpstr>
      <vt:lpstr>PowerPoint Presentation</vt:lpstr>
      <vt:lpstr>Without right</vt:lpstr>
      <vt:lpstr>Article 9 – Offences Related to Child Pornography</vt:lpstr>
      <vt:lpstr>Producing, offering and making available</vt:lpstr>
      <vt:lpstr>Article 9 – Offences Related to Child Pornography</vt:lpstr>
      <vt:lpstr>Distributing, transmitting, procuring and possessing</vt:lpstr>
      <vt:lpstr>Article 9 – Offences related to child pornography</vt:lpstr>
      <vt:lpstr>Pornographic material </vt:lpstr>
      <vt:lpstr>Article 9 – Offences related to child pornography</vt:lpstr>
      <vt:lpstr>Sexually explicit conduct</vt:lpstr>
      <vt:lpstr>Article 9 – Offences related to child pornography</vt:lpstr>
      <vt:lpstr>Depictions</vt:lpstr>
      <vt:lpstr>Article 9 – Offences related to child pornography</vt:lpstr>
      <vt:lpstr>Minor</vt:lpstr>
      <vt:lpstr>Offences related to infringements of copyrights and related rights</vt:lpstr>
      <vt:lpstr>PowerPoint Presentation</vt:lpstr>
      <vt:lpstr>Article 10 – Offences Related to Infringements of Copyright and Related Rights </vt:lpstr>
      <vt:lpstr>PowerPoint Presentation</vt:lpstr>
      <vt:lpstr>PowerPoint Presentation</vt:lpstr>
      <vt:lpstr>PowerPoint Presentation</vt:lpstr>
      <vt:lpstr>Infringement of copyright</vt:lpstr>
      <vt:lpstr>PowerPoint Presentation</vt:lpstr>
      <vt:lpstr>Commercial scale</vt:lpstr>
      <vt:lpstr>PowerPoint Presentation</vt:lpstr>
      <vt:lpstr>PowerPoint Presentation</vt:lpstr>
      <vt:lpstr>PowerPoint Presentation</vt:lpstr>
      <vt:lpstr>Part Two   Case Studies</vt:lpstr>
      <vt:lpstr>Case study #1 </vt:lpstr>
      <vt:lpstr>Case study #2 </vt:lpstr>
      <vt:lpstr>Case study #3</vt:lpstr>
      <vt:lpstr>Case study #4</vt:lpstr>
      <vt:lpstr>Case study #5</vt:lpstr>
      <vt:lpstr>Case study #6</vt:lpstr>
      <vt:lpstr>Case study #7</vt:lpstr>
      <vt:lpstr>Case study #8</vt:lpstr>
      <vt:lpstr>Case study #9</vt:lpstr>
      <vt:lpstr>Case study #10</vt:lpstr>
      <vt:lpstr>Case study #11</vt:lpstr>
      <vt:lpstr>Case study #12</vt:lpstr>
      <vt:lpstr>Case study #13</vt:lpstr>
      <vt:lpstr>Case study #14</vt:lpstr>
      <vt:lpstr>Case study #15</vt:lpstr>
      <vt:lpstr>Case study #16</vt:lpstr>
      <vt:lpstr>Case study #17</vt:lpstr>
      <vt:lpstr>Case study #18</vt:lpstr>
      <vt:lpstr>Case study #19</vt:lpstr>
      <vt:lpstr>Case study #20</vt:lpstr>
      <vt:lpstr>Case study #21</vt:lpstr>
      <vt:lpstr>Case study #22</vt:lpstr>
      <vt:lpstr>Case study #23</vt:lpstr>
      <vt:lpstr>Case study #24</vt:lpstr>
      <vt:lpstr>Case study #25</vt:lpstr>
      <vt:lpstr>PowerPoint Presentation</vt:lpstr>
      <vt:lpstr>Part Four  Summary</vt:lpstr>
      <vt:lpstr>Summary</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Hortensia Pasalau</cp:lastModifiedBy>
  <cp:revision>265</cp:revision>
  <dcterms:created xsi:type="dcterms:W3CDTF">2012-01-26T09:33:22Z</dcterms:created>
  <dcterms:modified xsi:type="dcterms:W3CDTF">2023-11-08T13:28:51Z</dcterms:modified>
</cp:coreProperties>
</file>