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4"/>
  </p:notesMasterIdLst>
  <p:sldIdLst>
    <p:sldId id="276" r:id="rId2"/>
    <p:sldId id="277" r:id="rId3"/>
    <p:sldId id="258" r:id="rId4"/>
    <p:sldId id="316" r:id="rId5"/>
    <p:sldId id="364" r:id="rId6"/>
    <p:sldId id="340" r:id="rId7"/>
    <p:sldId id="544" r:id="rId8"/>
    <p:sldId id="545" r:id="rId9"/>
    <p:sldId id="547" r:id="rId10"/>
    <p:sldId id="548" r:id="rId11"/>
    <p:sldId id="549" r:id="rId12"/>
    <p:sldId id="550" r:id="rId13"/>
    <p:sldId id="342" r:id="rId14"/>
    <p:sldId id="478" r:id="rId15"/>
    <p:sldId id="476" r:id="rId16"/>
    <p:sldId id="477" r:id="rId17"/>
    <p:sldId id="422" r:id="rId18"/>
    <p:sldId id="459" r:id="rId19"/>
    <p:sldId id="423" r:id="rId20"/>
    <p:sldId id="460" r:id="rId21"/>
    <p:sldId id="462" r:id="rId22"/>
    <p:sldId id="463" r:id="rId23"/>
    <p:sldId id="424" r:id="rId24"/>
    <p:sldId id="461" r:id="rId25"/>
    <p:sldId id="426" r:id="rId26"/>
    <p:sldId id="464" r:id="rId27"/>
    <p:sldId id="360" r:id="rId28"/>
    <p:sldId id="467" r:id="rId29"/>
    <p:sldId id="469" r:id="rId30"/>
    <p:sldId id="470" r:id="rId31"/>
    <p:sldId id="473" r:id="rId32"/>
    <p:sldId id="475" r:id="rId33"/>
    <p:sldId id="343" r:id="rId34"/>
    <p:sldId id="481" r:id="rId35"/>
    <p:sldId id="427" r:id="rId36"/>
    <p:sldId id="472" r:id="rId37"/>
    <p:sldId id="480" r:id="rId38"/>
    <p:sldId id="428" r:id="rId39"/>
    <p:sldId id="479" r:id="rId40"/>
    <p:sldId id="344" r:id="rId41"/>
    <p:sldId id="345" r:id="rId42"/>
    <p:sldId id="483" r:id="rId43"/>
    <p:sldId id="429" r:id="rId44"/>
    <p:sldId id="484" r:id="rId45"/>
    <p:sldId id="430" r:id="rId46"/>
    <p:sldId id="485" r:id="rId47"/>
    <p:sldId id="431" r:id="rId48"/>
    <p:sldId id="486" r:id="rId49"/>
    <p:sldId id="432" r:id="rId50"/>
    <p:sldId id="487" r:id="rId51"/>
    <p:sldId id="433" r:id="rId52"/>
    <p:sldId id="488" r:id="rId53"/>
    <p:sldId id="434" r:id="rId54"/>
    <p:sldId id="489" r:id="rId55"/>
    <p:sldId id="435" r:id="rId56"/>
    <p:sldId id="490" r:id="rId57"/>
    <p:sldId id="436" r:id="rId58"/>
    <p:sldId id="492" r:id="rId59"/>
    <p:sldId id="493" r:id="rId60"/>
    <p:sldId id="491" r:id="rId61"/>
    <p:sldId id="494" r:id="rId62"/>
    <p:sldId id="437" r:id="rId63"/>
    <p:sldId id="495" r:id="rId64"/>
    <p:sldId id="496" r:id="rId65"/>
    <p:sldId id="497" r:id="rId66"/>
    <p:sldId id="551" r:id="rId67"/>
    <p:sldId id="552" r:id="rId68"/>
    <p:sldId id="349" r:id="rId69"/>
    <p:sldId id="502" r:id="rId70"/>
    <p:sldId id="504" r:id="rId71"/>
    <p:sldId id="512" r:id="rId72"/>
    <p:sldId id="438" r:id="rId73"/>
    <p:sldId id="498" r:id="rId74"/>
    <p:sldId id="439" r:id="rId75"/>
    <p:sldId id="500" r:id="rId76"/>
    <p:sldId id="499" r:id="rId77"/>
    <p:sldId id="501" r:id="rId78"/>
    <p:sldId id="442" r:id="rId79"/>
    <p:sldId id="503" r:id="rId80"/>
    <p:sldId id="448" r:id="rId81"/>
    <p:sldId id="505" r:id="rId82"/>
    <p:sldId id="445" r:id="rId83"/>
    <p:sldId id="506" r:id="rId84"/>
    <p:sldId id="446" r:id="rId85"/>
    <p:sldId id="507" r:id="rId86"/>
    <p:sldId id="447" r:id="rId87"/>
    <p:sldId id="508" r:id="rId88"/>
    <p:sldId id="509" r:id="rId89"/>
    <p:sldId id="510" r:id="rId90"/>
    <p:sldId id="449" r:id="rId91"/>
    <p:sldId id="513" r:id="rId92"/>
    <p:sldId id="553" r:id="rId93"/>
    <p:sldId id="351" r:id="rId94"/>
    <p:sldId id="521" r:id="rId95"/>
    <p:sldId id="522" r:id="rId96"/>
    <p:sldId id="450" r:id="rId97"/>
    <p:sldId id="514" r:id="rId98"/>
    <p:sldId id="451" r:id="rId99"/>
    <p:sldId id="516" r:id="rId100"/>
    <p:sldId id="452" r:id="rId101"/>
    <p:sldId id="517" r:id="rId102"/>
    <p:sldId id="518" r:id="rId103"/>
    <p:sldId id="519" r:id="rId104"/>
    <p:sldId id="524" r:id="rId105"/>
    <p:sldId id="526" r:id="rId106"/>
    <p:sldId id="525" r:id="rId107"/>
    <p:sldId id="527" r:id="rId108"/>
    <p:sldId id="352" r:id="rId109"/>
    <p:sldId id="554" r:id="rId110"/>
    <p:sldId id="528" r:id="rId111"/>
    <p:sldId id="531" r:id="rId112"/>
    <p:sldId id="454" r:id="rId113"/>
    <p:sldId id="515" r:id="rId114"/>
    <p:sldId id="455" r:id="rId115"/>
    <p:sldId id="535" r:id="rId116"/>
    <p:sldId id="456" r:id="rId117"/>
    <p:sldId id="540" r:id="rId118"/>
    <p:sldId id="458" r:id="rId119"/>
    <p:sldId id="543" r:id="rId120"/>
    <p:sldId id="533" r:id="rId121"/>
    <p:sldId id="542" r:id="rId122"/>
    <p:sldId id="529" r:id="rId123"/>
    <p:sldId id="530" r:id="rId124"/>
    <p:sldId id="353" r:id="rId125"/>
    <p:sldId id="375" r:id="rId126"/>
    <p:sldId id="376" r:id="rId127"/>
    <p:sldId id="555" r:id="rId128"/>
    <p:sldId id="419" r:id="rId129"/>
    <p:sldId id="377" r:id="rId130"/>
    <p:sldId id="378" r:id="rId131"/>
    <p:sldId id="421" r:id="rId132"/>
    <p:sldId id="382" r:id="rId133"/>
    <p:sldId id="379" r:id="rId134"/>
    <p:sldId id="380" r:id="rId135"/>
    <p:sldId id="381" r:id="rId136"/>
    <p:sldId id="390" r:id="rId137"/>
    <p:sldId id="391" r:id="rId138"/>
    <p:sldId id="388" r:id="rId139"/>
    <p:sldId id="420" r:id="rId140"/>
    <p:sldId id="354" r:id="rId141"/>
    <p:sldId id="355" r:id="rId142"/>
    <p:sldId id="356" r:id="rId1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65531" autoAdjust="0"/>
  </p:normalViewPr>
  <p:slideViewPr>
    <p:cSldViewPr snapToGrid="0" snapToObjects="1">
      <p:cViewPr varScale="1">
        <p:scale>
          <a:sx n="55" d="100"/>
          <a:sy n="55" d="100"/>
        </p:scale>
        <p:origin x="2122" y="4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0BE721-189A-48AD-95F6-070AC1861B55}" type="datetimeFigureOut">
              <a:rPr lang="en-US"/>
              <a:pPr>
                <a:defRPr/>
              </a:pPr>
              <a:t>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88F57B-6717-4775-B66F-4AFB743CA85B}" type="slidenum">
              <a:rPr lang="en-US"/>
              <a:pPr>
                <a:defRPr/>
              </a:pPr>
              <a:t>‹#›</a:t>
            </a:fld>
            <a:endParaRPr lang="en-US"/>
          </a:p>
        </p:txBody>
      </p:sp>
    </p:spTree>
    <p:extLst>
      <p:ext uri="{BB962C8B-B14F-4D97-AF65-F5344CB8AC3E}">
        <p14:creationId xmlns:p14="http://schemas.microsoft.com/office/powerpoint/2010/main" val="38427047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s://www.epoolice.eu/" TargetMode="External"/><Relationship Id="rId2" Type="http://schemas.openxmlformats.org/officeDocument/2006/relationships/slide" Target="../slides/slide130.xml"/><Relationship Id="rId1" Type="http://schemas.openxmlformats.org/officeDocument/2006/relationships/notesMaster" Target="../notesMasters/notesMaster1.xml"/><Relationship Id="rId4" Type="http://schemas.openxmlformats.org/officeDocument/2006/relationships/hyperlink" Target="http://mandola-project.eu/publication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http://curia.europa.eu/juris/liste.jsf?language=en&amp;num=F-46/09"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PT"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13447-856A-4230-9037-F2C08599E653}" type="slidenum">
              <a:rPr lang="en-US">
                <a:cs typeface="Arial" charset="0"/>
              </a:rPr>
              <a:pPr fontAlgn="base">
                <a:spcBef>
                  <a:spcPct val="0"/>
                </a:spcBef>
                <a:spcAft>
                  <a:spcPct val="0"/>
                </a:spcAft>
                <a:defRPr/>
              </a:pPr>
              <a:t>1</a:t>
            </a:fld>
            <a:endParaRPr lang="en-US" dirty="0">
              <a:cs typeface="Arial" charset="0"/>
            </a:endParaRPr>
          </a:p>
        </p:txBody>
      </p:sp>
    </p:spTree>
    <p:extLst>
      <p:ext uri="{BB962C8B-B14F-4D97-AF65-F5344CB8AC3E}">
        <p14:creationId xmlns:p14="http://schemas.microsoft.com/office/powerpoint/2010/main" val="281457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 explain the</a:t>
            </a:r>
            <a:r>
              <a:rPr lang="en-US" baseline="0" dirty="0"/>
              <a:t> term “content data”. It may be useful for the trainer to focus on examples of content data so that participants are able to understand its scope. It is important that the trainer </a:t>
            </a:r>
            <a:r>
              <a:rPr lang="en-US" baseline="0" dirty="0" err="1"/>
              <a:t>emphasise</a:t>
            </a:r>
            <a:r>
              <a:rPr lang="en-US" baseline="0" dirty="0"/>
              <a:t> that content data is the most privacy-sensitive as it is not </a:t>
            </a:r>
            <a:r>
              <a:rPr lang="en-US" baseline="0" dirty="0" err="1"/>
              <a:t>anonymised</a:t>
            </a:r>
            <a:r>
              <a:rPr lang="en-US" baseline="0" dirty="0"/>
              <a:t> data and it contains actual communication content and/or messages or information being conveyed.  This definition is relevant for the procedural power of interception of content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11</a:t>
            </a:fld>
            <a:endParaRPr lang="en-US"/>
          </a:p>
        </p:txBody>
      </p:sp>
    </p:spTree>
    <p:extLst>
      <p:ext uri="{BB962C8B-B14F-4D97-AF65-F5344CB8AC3E}">
        <p14:creationId xmlns:p14="http://schemas.microsoft.com/office/powerpoint/2010/main" val="30637824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does not impose an obligation</a:t>
            </a:r>
            <a:r>
              <a:rPr lang="en-US" baseline="0" dirty="0"/>
              <a:t> for the service provider to develop the necessary technical capabilities to enable it to conduct real-time collection of traffic data. It only may be obligated to do what is in its technical capacity, whether or not such technical capacity is being used at the time of the order.</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101</a:t>
            </a:fld>
            <a:endParaRPr lang="en-US"/>
          </a:p>
        </p:txBody>
      </p:sp>
    </p:spTree>
    <p:extLst>
      <p:ext uri="{BB962C8B-B14F-4D97-AF65-F5344CB8AC3E}">
        <p14:creationId xmlns:p14="http://schemas.microsoft.com/office/powerpoint/2010/main" val="2855234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20, </a:t>
            </a:r>
            <a:r>
              <a:rPr lang="en-US" u="none" baseline="0" dirty="0">
                <a:solidFill>
                  <a:srgbClr val="FF0000"/>
                </a:solidFill>
              </a:rPr>
              <a:t>§1. Explanation of this element is provided on the next slide.</a:t>
            </a:r>
            <a:endParaRPr lang="en-US" dirty="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80789-4BB1-4EBC-9F85-1D887610F494}" type="slidenum">
              <a:rPr lang="en-US">
                <a:cs typeface="Arial" charset="0"/>
              </a:rPr>
              <a:pPr fontAlgn="base">
                <a:spcBef>
                  <a:spcPct val="0"/>
                </a:spcBef>
                <a:spcAft>
                  <a:spcPct val="0"/>
                </a:spcAft>
                <a:defRPr/>
              </a:pPr>
              <a:t>102</a:t>
            </a:fld>
            <a:endParaRPr lang="en-US">
              <a:cs typeface="Arial" charset="0"/>
            </a:endParaRPr>
          </a:p>
        </p:txBody>
      </p:sp>
    </p:spTree>
    <p:extLst>
      <p:ext uri="{BB962C8B-B14F-4D97-AF65-F5344CB8AC3E}">
        <p14:creationId xmlns:p14="http://schemas.microsoft.com/office/powerpoint/2010/main" val="21738590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a:t>
            </a:r>
            <a:r>
              <a:rPr lang="en-US" baseline="0" dirty="0"/>
              <a:t> privacy concerns associated with real-time collection of traffic data, it is required that any exercise of powers under this article be with respect to specified communications and not giving general or indiscriminate surveillance powers to competent authorities.</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103</a:t>
            </a:fld>
            <a:endParaRPr lang="en-US"/>
          </a:p>
        </p:txBody>
      </p:sp>
    </p:spTree>
    <p:extLst>
      <p:ext uri="{BB962C8B-B14F-4D97-AF65-F5344CB8AC3E}">
        <p14:creationId xmlns:p14="http://schemas.microsoft.com/office/powerpoint/2010/main" val="31954892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20, </a:t>
            </a:r>
            <a:r>
              <a:rPr lang="en-US" u="none" baseline="0" dirty="0">
                <a:solidFill>
                  <a:srgbClr val="FF0000"/>
                </a:solidFill>
              </a:rPr>
              <a:t>§2. Explanation of this element is provided on the 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104</a:t>
            </a:fld>
            <a:endParaRPr lang="en-US"/>
          </a:p>
        </p:txBody>
      </p:sp>
    </p:spTree>
    <p:extLst>
      <p:ext uri="{BB962C8B-B14F-4D97-AF65-F5344CB8AC3E}">
        <p14:creationId xmlns:p14="http://schemas.microsoft.com/office/powerpoint/2010/main" val="13943837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105</a:t>
            </a:fld>
            <a:endParaRPr lang="en-US"/>
          </a:p>
        </p:txBody>
      </p:sp>
    </p:spTree>
    <p:extLst>
      <p:ext uri="{BB962C8B-B14F-4D97-AF65-F5344CB8AC3E}">
        <p14:creationId xmlns:p14="http://schemas.microsoft.com/office/powerpoint/2010/main" val="40997714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20, </a:t>
            </a:r>
            <a:r>
              <a:rPr lang="en-US" u="none" baseline="0" dirty="0">
                <a:solidFill>
                  <a:srgbClr val="FF0000"/>
                </a:solidFill>
              </a:rPr>
              <a:t>§3. Explanation of this element is provided on the next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106</a:t>
            </a:fld>
            <a:endParaRPr lang="en-US"/>
          </a:p>
        </p:txBody>
      </p:sp>
    </p:spTree>
    <p:extLst>
      <p:ext uri="{BB962C8B-B14F-4D97-AF65-F5344CB8AC3E}">
        <p14:creationId xmlns:p14="http://schemas.microsoft.com/office/powerpoint/2010/main" val="31641047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It</a:t>
            </a:r>
            <a:r>
              <a:rPr lang="en-US" baseline="0" dirty="0"/>
              <a:t> is vital that the undertaking of real-time collection of traffic data is kept confidential, or else the measure may be frustrated.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107</a:t>
            </a:fld>
            <a:endParaRPr lang="en-US"/>
          </a:p>
        </p:txBody>
      </p:sp>
    </p:spTree>
    <p:extLst>
      <p:ext uri="{BB962C8B-B14F-4D97-AF65-F5344CB8AC3E}">
        <p14:creationId xmlns:p14="http://schemas.microsoft.com/office/powerpoint/2010/main" val="27004875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a:t>Last, but not least Article 21 describes interception of content data. </a:t>
            </a:r>
          </a:p>
          <a:p>
            <a:pPr eaLnBrk="1" hangingPunct="1">
              <a:spcBef>
                <a:spcPct val="0"/>
              </a:spcBef>
            </a:pPr>
            <a:r>
              <a:rPr lang="en-US" dirty="0"/>
              <a:t>Besides of traffic data, sometimes, law enforcement authorities might need to know the real content of communications between suspects of a crime. Some countries already have provisions on telephone interceptions, but not all of them allow the authorities to, specifically, intercept communications, other than by telephone.</a:t>
            </a:r>
            <a:endParaRPr lang="en-GB" dirty="0"/>
          </a:p>
          <a:p>
            <a:pPr eaLnBrk="1" hangingPunct="1">
              <a:spcBef>
                <a:spcPct val="0"/>
              </a:spcBef>
            </a:pPr>
            <a:endParaRPr lang="en-US" dirty="0"/>
          </a:p>
          <a:p>
            <a:pPr eaLnBrk="1" hangingPunct="1">
              <a:spcBef>
                <a:spcPct val="0"/>
              </a:spcBef>
            </a:pPr>
            <a:r>
              <a:rPr lang="en-US" dirty="0"/>
              <a:t>That is the reason why, on Article 21, specifically, Budapest Convention includes provisions that enable investigators to intercept and record data communications.</a:t>
            </a:r>
          </a:p>
          <a:p>
            <a:pPr eaLnBrk="1" hangingPunct="1">
              <a:spcBef>
                <a:spcPct val="0"/>
              </a:spcBef>
            </a:pPr>
            <a:endParaRPr lang="en-GB" dirty="0"/>
          </a:p>
          <a:p>
            <a:pPr eaLnBrk="1" hangingPunct="1">
              <a:spcBef>
                <a:spcPct val="0"/>
              </a:spcBef>
            </a:pPr>
            <a:r>
              <a:rPr lang="en-US" dirty="0"/>
              <a:t>Besides being a very powerful investigative tool, the interception of communications is also a very intrusive measure and is only allowed, by the terms of the Convention, in relation to a range of serious offences to be determined by national laws.</a:t>
            </a:r>
          </a:p>
          <a:p>
            <a:pPr eaLnBrk="1" hangingPunct="1">
              <a:spcBef>
                <a:spcPct val="0"/>
              </a:spcBef>
            </a:pPr>
            <a:endParaRPr lang="en-US" dirty="0"/>
          </a:p>
          <a:p>
            <a:r>
              <a:rPr lang="en-US" dirty="0"/>
              <a:t>For</a:t>
            </a:r>
            <a:r>
              <a:rPr lang="en-US" baseline="0" dirty="0"/>
              <a:t> additional safeguards regarding covert surveillance (including interception of content data) that need to be put in place in the national legislation by the Parties to the European Convention of Human Rights see a compilation of the relevant case-law of the European Court of Human Rights developed on the basis of Article 8 (</a:t>
            </a:r>
            <a:r>
              <a:rPr lang="en-GB" sz="1200" kern="1200" dirty="0">
                <a:solidFill>
                  <a:schemeClr val="tx1"/>
                </a:solidFill>
                <a:effectLst/>
                <a:latin typeface="+mn-lt"/>
                <a:ea typeface="+mn-ea"/>
                <a:cs typeface="+mn-cs"/>
              </a:rPr>
              <a:t>right to respect for private and family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life, home and correspondence</a:t>
            </a:r>
            <a:r>
              <a:rPr lang="en-US" baseline="0" dirty="0"/>
              <a:t>): </a:t>
            </a:r>
            <a:r>
              <a:rPr lang="en-US" dirty="0"/>
              <a:t>http://www.echr.coe.int/Documents/FS_Mass_surveillance_ENG.pdf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dirty="0"/>
              <a:t>To be noted that §3 of</a:t>
            </a:r>
            <a:r>
              <a:rPr lang="en-US" baseline="0" dirty="0"/>
              <a:t> Article 21 imposes to </a:t>
            </a:r>
            <a:r>
              <a:rPr lang="en-GB" sz="1200" kern="1200" dirty="0">
                <a:solidFill>
                  <a:schemeClr val="tx1"/>
                </a:solidFill>
                <a:effectLst/>
                <a:latin typeface="+mn-lt"/>
                <a:ea typeface="+mn-ea"/>
                <a:cs typeface="+mn-cs"/>
              </a:rPr>
              <a:t>Parties to adopt such legislative and other measures as may be necessary to oblige service providers to keep confidential the fact of the execution of any power provided for in this article and any information relating to it.</a:t>
            </a:r>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108</a:t>
            </a:fld>
            <a:endParaRPr lang="en-US">
              <a:cs typeface="Arial" charset="0"/>
            </a:endParaRPr>
          </a:p>
        </p:txBody>
      </p:sp>
    </p:spTree>
    <p:extLst>
      <p:ext uri="{BB962C8B-B14F-4D97-AF65-F5344CB8AC3E}">
        <p14:creationId xmlns:p14="http://schemas.microsoft.com/office/powerpoint/2010/main" val="7121373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This slide displays the full text of Article 21,</a:t>
            </a:r>
            <a:r>
              <a:rPr lang="en-US" baseline="0" dirty="0"/>
              <a:t> </a:t>
            </a:r>
            <a:r>
              <a:rPr lang="en-US" u="none" baseline="0" dirty="0">
                <a:solidFill>
                  <a:srgbClr val="FF0000"/>
                </a:solidFill>
              </a:rPr>
              <a:t>§1.</a:t>
            </a:r>
            <a:endParaRPr lang="en-GB" sz="1200" kern="1200" dirty="0">
              <a:solidFill>
                <a:schemeClr val="tx1"/>
              </a:solidFill>
              <a:effectLst/>
              <a:latin typeface="+mn-lt"/>
              <a:ea typeface="+mn-ea"/>
              <a:cs typeface="+mn-cs"/>
            </a:endParaRPr>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109</a:t>
            </a:fld>
            <a:endParaRPr lang="en-US">
              <a:cs typeface="Arial" charset="0"/>
            </a:endParaRPr>
          </a:p>
        </p:txBody>
      </p:sp>
    </p:spTree>
    <p:extLst>
      <p:ext uri="{BB962C8B-B14F-4D97-AF65-F5344CB8AC3E}">
        <p14:creationId xmlns:p14="http://schemas.microsoft.com/office/powerpoint/2010/main" val="7121373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This slide displays the full text of Article 21,</a:t>
            </a:r>
            <a:r>
              <a:rPr lang="en-US" baseline="0" dirty="0"/>
              <a:t> </a:t>
            </a:r>
            <a:r>
              <a:rPr lang="en-US" u="none" baseline="0" dirty="0">
                <a:solidFill>
                  <a:srgbClr val="FF0000"/>
                </a:solidFill>
              </a:rPr>
              <a:t>§2.</a:t>
            </a:r>
            <a:endParaRPr lang="en-GB" sz="1200" kern="1200" dirty="0">
              <a:solidFill>
                <a:schemeClr val="tx1"/>
              </a:solidFill>
              <a:effectLst/>
              <a:latin typeface="+mn-lt"/>
              <a:ea typeface="+mn-ea"/>
              <a:cs typeface="+mn-cs"/>
            </a:endParaRPr>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110</a:t>
            </a:fld>
            <a:endParaRPr lang="en-US">
              <a:cs typeface="Arial" charset="0"/>
            </a:endParaRPr>
          </a:p>
        </p:txBody>
      </p:sp>
    </p:spTree>
    <p:extLst>
      <p:ext uri="{BB962C8B-B14F-4D97-AF65-F5344CB8AC3E}">
        <p14:creationId xmlns:p14="http://schemas.microsoft.com/office/powerpoint/2010/main" val="300009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zervirano mjesto bilježaka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fontAlgn="auto" hangingPunct="1">
              <a:spcBef>
                <a:spcPts val="0"/>
              </a:spcBef>
              <a:spcAft>
                <a:spcPts val="0"/>
              </a:spcAft>
              <a:defRPr/>
            </a:pPr>
            <a:r>
              <a:rPr lang="en-GB" dirty="0"/>
              <a:t>Articles 16 and 17 describe </a:t>
            </a:r>
            <a:r>
              <a:rPr lang="en-US" dirty="0"/>
              <a:t>expeditious </a:t>
            </a:r>
            <a:r>
              <a:rPr lang="en-GB" dirty="0"/>
              <a:t>preservation of computer data and </a:t>
            </a:r>
            <a:r>
              <a:rPr lang="en-US" dirty="0"/>
              <a:t>expeditious </a:t>
            </a:r>
            <a:r>
              <a:rPr lang="en-GB" dirty="0"/>
              <a:t>preservation and disclosure of computer data. Both of the provisions are very innovative and extremely significant.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Traditional pieces of evidence will stay on the crime scene, eventually, for a long period of time, but digital data – electronic evidence -, is very volatile and may disappear very quickly : once lost or destroyed, it will be difficult to recover. </a:t>
            </a:r>
          </a:p>
          <a:p>
            <a:pPr eaLnBrk="1" fontAlgn="auto" hangingPunct="1">
              <a:spcBef>
                <a:spcPts val="0"/>
              </a:spcBef>
              <a:spcAft>
                <a:spcPts val="0"/>
              </a:spcAft>
              <a:defRPr/>
            </a:pPr>
            <a:endParaRPr lang="en-GB" i="1" dirty="0"/>
          </a:p>
          <a:p>
            <a:pPr eaLnBrk="1" fontAlgn="auto" hangingPunct="1">
              <a:spcBef>
                <a:spcPts val="0"/>
              </a:spcBef>
              <a:spcAft>
                <a:spcPts val="0"/>
              </a:spcAft>
              <a:defRPr/>
            </a:pPr>
            <a:r>
              <a:rPr lang="en-GB" i="0" dirty="0"/>
              <a:t>Traffic data, for example, is very</a:t>
            </a:r>
            <a:r>
              <a:rPr lang="en-US" i="0" dirty="0"/>
              <a:t> helpful to identify the perpetrator of a crime. But this type of information is not systematically available.</a:t>
            </a:r>
            <a:r>
              <a:rPr lang="en-US" i="0" baseline="0" dirty="0"/>
              <a:t> T</a:t>
            </a:r>
            <a:r>
              <a:rPr lang="en-US" i="0" dirty="0"/>
              <a:t>herefore, ensuring</a:t>
            </a:r>
            <a:r>
              <a:rPr lang="en-US" i="0" baseline="0" dirty="0"/>
              <a:t> its preservation implies the existence of </a:t>
            </a:r>
            <a:r>
              <a:rPr lang="en-GB" i="0" dirty="0"/>
              <a:t>a legal instrument allowing law enforcement agents to order the preservation of such volatile information and to communicate it to other services.</a:t>
            </a:r>
            <a:endParaRPr lang="en-US" i="0" dirty="0"/>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i="1" dirty="0"/>
              <a:t>  Some countries implemented data retention legislation. Outside Europe, most counties did not yet implement such legislation. </a:t>
            </a:r>
            <a:r>
              <a:rPr lang="en-US" b="0" i="1" u="none" dirty="0">
                <a:solidFill>
                  <a:srgbClr val="FF0000"/>
                </a:solidFill>
              </a:rPr>
              <a:t>Inside the European Union, some data</a:t>
            </a:r>
            <a:r>
              <a:rPr lang="en-US" b="0" i="1" u="none" baseline="0" dirty="0">
                <a:solidFill>
                  <a:srgbClr val="FF0000"/>
                </a:solidFill>
              </a:rPr>
              <a:t> retention national legislations have been declared contrary to the local constitution because of a lack of appropriate safeguards (for ex. in Germany and in Slovenia), and the EU </a:t>
            </a:r>
            <a:r>
              <a:rPr lang="en-US" b="0" i="1" u="none" dirty="0">
                <a:solidFill>
                  <a:srgbClr val="FF0000"/>
                </a:solidFill>
              </a:rPr>
              <a:t>data retention directive itself has been ruled disproportionate by the European Court of Justice (due to a too large scope and a lack of safeguards) and therefore contrary to the EU</a:t>
            </a:r>
            <a:r>
              <a:rPr lang="en-US" b="0" i="1" u="none" baseline="0" dirty="0">
                <a:solidFill>
                  <a:srgbClr val="FF0000"/>
                </a:solidFill>
              </a:rPr>
              <a:t> Charter of Fundamental Rights and the European Convention on Human Rights </a:t>
            </a:r>
            <a:r>
              <a:rPr lang="en-US" b="0" i="1" u="none" dirty="0">
                <a:solidFill>
                  <a:srgbClr val="FF0000"/>
                </a:solidFill>
              </a:rPr>
              <a:t>(</a:t>
            </a:r>
            <a:r>
              <a:rPr lang="en-GB" sz="1200" b="0" i="1" u="none" kern="1200" dirty="0">
                <a:solidFill>
                  <a:srgbClr val="FF0000"/>
                </a:solidFill>
                <a:effectLst/>
                <a:latin typeface="+mn-lt"/>
                <a:ea typeface="+mn-ea"/>
                <a:cs typeface="+mn-cs"/>
              </a:rPr>
              <a:t>Judgment of the Court, 8 April 2014, joined cases C-293/12 and C-594/12,</a:t>
            </a:r>
            <a:r>
              <a:rPr lang="en-GB" sz="1200" b="0" i="1" u="none" kern="1200" baseline="0" dirty="0">
                <a:solidFill>
                  <a:srgbClr val="FF0000"/>
                </a:solidFill>
                <a:effectLst/>
                <a:latin typeface="+mn-lt"/>
                <a:ea typeface="+mn-ea"/>
                <a:cs typeface="+mn-cs"/>
              </a:rPr>
              <a:t> c</a:t>
            </a:r>
            <a:r>
              <a:rPr lang="en-GB" sz="1200" b="0" i="1" u="none" kern="1200" dirty="0">
                <a:solidFill>
                  <a:srgbClr val="FF0000"/>
                </a:solidFill>
                <a:effectLst/>
                <a:latin typeface="+mn-lt"/>
                <a:ea typeface="+mn-ea"/>
                <a:cs typeface="+mn-cs"/>
              </a:rPr>
              <a:t>ase "Digital Rights Ireland Ltd“</a:t>
            </a:r>
            <a:r>
              <a:rPr lang="en-US" b="0" i="1" u="none" dirty="0">
                <a:solidFill>
                  <a:srgbClr val="FF0000"/>
                </a:solidFill>
              </a:rPr>
              <a:t>). This</a:t>
            </a:r>
            <a:r>
              <a:rPr lang="en-US" b="0" i="1" u="none" baseline="0" dirty="0">
                <a:solidFill>
                  <a:srgbClr val="FF0000"/>
                </a:solidFill>
              </a:rPr>
              <a:t> situation provides a first overview of the importance of Article 15 of the Budapest Convention on conditions and safeguards, which will be considered in Part II</a:t>
            </a:r>
            <a:r>
              <a:rPr lang="en-US" b="0" i="1" u="none" dirty="0">
                <a:solidFill>
                  <a:srgbClr val="FF0000"/>
                </a:solidFill>
              </a:rPr>
              <a:t>. </a:t>
            </a:r>
          </a:p>
          <a:p>
            <a:pPr eaLnBrk="1" fontAlgn="auto" hangingPunct="1">
              <a:spcBef>
                <a:spcPts val="0"/>
              </a:spcBef>
              <a:spcAft>
                <a:spcPts val="0"/>
              </a:spcAf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The Budapest Convention </a:t>
            </a:r>
            <a:r>
              <a:rPr lang="en-GB" sz="1200" kern="1200" dirty="0">
                <a:solidFill>
                  <a:schemeClr val="tx1"/>
                </a:solidFill>
                <a:effectLst/>
                <a:latin typeface="+mn-lt"/>
                <a:ea typeface="+mn-ea"/>
                <a:cs typeface="+mn-cs"/>
              </a:rPr>
              <a:t>does not have a data retention provision. Articles 16 and 17 refer to specific data needed in a specific investigation or proceeding. The do not apply</a:t>
            </a:r>
            <a:r>
              <a:rPr lang="en-GB" sz="1200" kern="1200" baseline="0" dirty="0">
                <a:solidFill>
                  <a:schemeClr val="tx1"/>
                </a:solidFill>
                <a:effectLst/>
                <a:latin typeface="+mn-lt"/>
                <a:ea typeface="+mn-ea"/>
                <a:cs typeface="+mn-cs"/>
              </a:rPr>
              <a:t> to the real-time collection and retention of future traffic data or real-time access to content data.</a:t>
            </a:r>
            <a:r>
              <a:rPr lang="en-GB" sz="1200" kern="1200" dirty="0">
                <a:solidFill>
                  <a:schemeClr val="tx1"/>
                </a:solidFill>
                <a:effectLst/>
                <a:latin typeface="+mn-lt"/>
                <a:ea typeface="+mn-ea"/>
                <a:cs typeface="+mn-cs"/>
              </a:rPr>
              <a:t> These articles organise </a:t>
            </a:r>
            <a:r>
              <a:rPr lang="en-GB" dirty="0"/>
              <a:t>“expedited preservation” as an immediate provisional measure to keep evidence and give time to obtain judicial orders for the seizure or disclosure of the data. Article 16 relates to traffic data and content data. Article 17 relates more specifically to traffic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Notes</a:t>
            </a:r>
            <a:r>
              <a:rPr lang="en-GB" baseline="0" dirty="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a:t>T</a:t>
            </a:r>
            <a:r>
              <a:rPr lang="en-GB" dirty="0"/>
              <a:t>he distinction</a:t>
            </a:r>
            <a:r>
              <a:rPr lang="en-GB" baseline="0" dirty="0"/>
              <a:t> between traffic data and content data is justified by the fact that content data are more sensitive;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a:t>P</a:t>
            </a:r>
            <a:r>
              <a:rPr lang="en-GB" dirty="0"/>
              <a:t>arties of the Convention can go further than the minimum levels described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23962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5DF85FF-EEC7-419B-981B-AF66FDD8CC38}" type="slidenum">
              <a:rPr lang="en-US" altLang="en-US" smtClean="0">
                <a:cs typeface="Arial" charset="0"/>
              </a:rPr>
              <a:pPr>
                <a:spcBef>
                  <a:spcPct val="0"/>
                </a:spcBef>
              </a:pPr>
              <a:t>12</a:t>
            </a:fld>
            <a:endParaRPr lang="en-US" altLang="en-US">
              <a:cs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21,</a:t>
            </a:r>
            <a:r>
              <a:rPr lang="en-US" baseline="0" dirty="0"/>
              <a:t> </a:t>
            </a:r>
            <a:r>
              <a:rPr lang="en-US" u="none" baseline="0" dirty="0">
                <a:solidFill>
                  <a:srgbClr val="FF0000"/>
                </a:solidFill>
              </a:rPr>
              <a:t>§3 and §4.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111</a:t>
            </a:fld>
            <a:endParaRPr lang="en-US"/>
          </a:p>
        </p:txBody>
      </p:sp>
    </p:spTree>
    <p:extLst>
      <p:ext uri="{BB962C8B-B14F-4D97-AF65-F5344CB8AC3E}">
        <p14:creationId xmlns:p14="http://schemas.microsoft.com/office/powerpoint/2010/main" val="21279744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21, </a:t>
            </a:r>
            <a:r>
              <a:rPr lang="en-US" u="none" baseline="0" dirty="0">
                <a:solidFill>
                  <a:srgbClr val="FF0000"/>
                </a:solidFill>
              </a:rPr>
              <a:t>§1. Explanation of this element is provided on the next slide.</a:t>
            </a:r>
            <a:endParaRPr lang="en-US" dirty="0"/>
          </a:p>
          <a:p>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112</a:t>
            </a:fld>
            <a:endParaRPr lang="en-US">
              <a:cs typeface="Arial" charset="0"/>
            </a:endParaRPr>
          </a:p>
        </p:txBody>
      </p:sp>
    </p:spTree>
    <p:extLst>
      <p:ext uri="{BB962C8B-B14F-4D97-AF65-F5344CB8AC3E}">
        <p14:creationId xmlns:p14="http://schemas.microsoft.com/office/powerpoint/2010/main" val="24223877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113</a:t>
            </a:fld>
            <a:endParaRPr lang="en-US"/>
          </a:p>
        </p:txBody>
      </p:sp>
    </p:spTree>
    <p:extLst>
      <p:ext uri="{BB962C8B-B14F-4D97-AF65-F5344CB8AC3E}">
        <p14:creationId xmlns:p14="http://schemas.microsoft.com/office/powerpoint/2010/main" val="41524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21, </a:t>
            </a:r>
            <a:r>
              <a:rPr lang="en-US" u="none" baseline="0" dirty="0">
                <a:solidFill>
                  <a:srgbClr val="FF0000"/>
                </a:solidFill>
              </a:rPr>
              <a:t>§1. Explanation of this element is provided on the next slide.</a:t>
            </a:r>
            <a:endParaRPr lang="en-US" dirty="0"/>
          </a:p>
          <a:p>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114</a:t>
            </a:fld>
            <a:endParaRPr lang="en-US">
              <a:cs typeface="Arial" charset="0"/>
            </a:endParaRPr>
          </a:p>
        </p:txBody>
      </p:sp>
    </p:spTree>
    <p:extLst>
      <p:ext uri="{BB962C8B-B14F-4D97-AF65-F5344CB8AC3E}">
        <p14:creationId xmlns:p14="http://schemas.microsoft.com/office/powerpoint/2010/main" val="15376905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Law enforcement officials</a:t>
            </a:r>
            <a:r>
              <a:rPr lang="en-US" baseline="0" dirty="0"/>
              <a:t> may directly use technical means to intercept content data. The Budapest Convention is technology-neutral in this respect, and parties are free to legislate on specific technical measures that may be used to intercept such content data. The competent authorities may also compel a service provider to assist in this regard, including cooperating and assisting the competent authorities to realize this power.</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115</a:t>
            </a:fld>
            <a:endParaRPr lang="en-US"/>
          </a:p>
        </p:txBody>
      </p:sp>
    </p:spTree>
    <p:extLst>
      <p:ext uri="{BB962C8B-B14F-4D97-AF65-F5344CB8AC3E}">
        <p14:creationId xmlns:p14="http://schemas.microsoft.com/office/powerpoint/2010/main" val="37280601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21, </a:t>
            </a:r>
            <a:r>
              <a:rPr lang="en-US" u="none" baseline="0" dirty="0">
                <a:solidFill>
                  <a:srgbClr val="FF0000"/>
                </a:solidFill>
              </a:rPr>
              <a:t>§1. Explanation of this element is provided on the next slide.</a:t>
            </a:r>
            <a:endParaRPr lang="en-US" dirty="0"/>
          </a:p>
          <a:p>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116</a:t>
            </a:fld>
            <a:endParaRPr lang="en-US">
              <a:cs typeface="Arial" charset="0"/>
            </a:endParaRPr>
          </a:p>
        </p:txBody>
      </p:sp>
    </p:spTree>
    <p:extLst>
      <p:ext uri="{BB962C8B-B14F-4D97-AF65-F5344CB8AC3E}">
        <p14:creationId xmlns:p14="http://schemas.microsoft.com/office/powerpoint/2010/main" val="24024236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article does not impose an obligation</a:t>
            </a:r>
            <a:r>
              <a:rPr lang="en-US" baseline="0" dirty="0"/>
              <a:t> for the service provider to develop the necessary technical capabilities to enable it to conduct interception of content data. It only may be obligated to do what is in its technical capacity, whether or not such technical capacity is being used at the time of the order.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117</a:t>
            </a:fld>
            <a:endParaRPr lang="en-US"/>
          </a:p>
        </p:txBody>
      </p:sp>
    </p:spTree>
    <p:extLst>
      <p:ext uri="{BB962C8B-B14F-4D97-AF65-F5344CB8AC3E}">
        <p14:creationId xmlns:p14="http://schemas.microsoft.com/office/powerpoint/2010/main" val="6005692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21, </a:t>
            </a:r>
            <a:r>
              <a:rPr lang="en-US" u="none" baseline="0" dirty="0">
                <a:solidFill>
                  <a:srgbClr val="FF0000"/>
                </a:solidFill>
              </a:rPr>
              <a:t>§1. Explanation of this element is provided on the next slide.</a:t>
            </a:r>
            <a:endParaRPr lang="en-US" dirty="0"/>
          </a:p>
          <a:p>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118</a:t>
            </a:fld>
            <a:endParaRPr lang="en-US">
              <a:cs typeface="Arial" charset="0"/>
            </a:endParaRPr>
          </a:p>
        </p:txBody>
      </p:sp>
    </p:spTree>
    <p:extLst>
      <p:ext uri="{BB962C8B-B14F-4D97-AF65-F5344CB8AC3E}">
        <p14:creationId xmlns:p14="http://schemas.microsoft.com/office/powerpoint/2010/main" val="2260229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Given the</a:t>
            </a:r>
            <a:r>
              <a:rPr lang="en-US" baseline="0" dirty="0"/>
              <a:t> serious privacy concerns associated with interception of content data, it is required that any exercise of powers under this article be with respect to specified communications and not giving general or indiscriminate surveillance powers to competent authorities.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119</a:t>
            </a:fld>
            <a:endParaRPr lang="en-US"/>
          </a:p>
        </p:txBody>
      </p:sp>
    </p:spTree>
    <p:extLst>
      <p:ext uri="{BB962C8B-B14F-4D97-AF65-F5344CB8AC3E}">
        <p14:creationId xmlns:p14="http://schemas.microsoft.com/office/powerpoint/2010/main" val="29856091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21, </a:t>
            </a:r>
            <a:r>
              <a:rPr lang="en-US" u="none" baseline="0" dirty="0">
                <a:solidFill>
                  <a:srgbClr val="FF0000"/>
                </a:solidFill>
              </a:rPr>
              <a:t>§2. Explanation of this element is provided on the next slide.</a:t>
            </a:r>
            <a:endParaRPr lang="en-US" dirty="0"/>
          </a:p>
          <a:p>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120</a:t>
            </a:fld>
            <a:endParaRPr lang="en-US">
              <a:cs typeface="Arial" charset="0"/>
            </a:endParaRPr>
          </a:p>
        </p:txBody>
      </p:sp>
    </p:spTree>
    <p:extLst>
      <p:ext uri="{BB962C8B-B14F-4D97-AF65-F5344CB8AC3E}">
        <p14:creationId xmlns:p14="http://schemas.microsoft.com/office/powerpoint/2010/main" val="109287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Article 16 introduces “expedited preservation” as an immediate provisional measure to keep evidence and give time to obtain judicial orders for the seisure or disclosure of the data. This may be traffic data or content data. </a:t>
            </a:r>
            <a:r>
              <a:rPr lang="en-US" dirty="0"/>
              <a:t>This slide displays the full text of Article 16,</a:t>
            </a:r>
            <a:r>
              <a:rPr lang="en-US" baseline="0" dirty="0"/>
              <a:t> </a:t>
            </a:r>
            <a:r>
              <a:rPr lang="en-US" u="none" baseline="0" dirty="0">
                <a:solidFill>
                  <a:srgbClr val="FF0000"/>
                </a:solidFill>
              </a:rPr>
              <a:t>§1.</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13</a:t>
            </a:fld>
            <a:endParaRPr lang="en-US" dirty="0"/>
          </a:p>
        </p:txBody>
      </p:sp>
    </p:spTree>
    <p:extLst>
      <p:ext uri="{BB962C8B-B14F-4D97-AF65-F5344CB8AC3E}">
        <p14:creationId xmlns:p14="http://schemas.microsoft.com/office/powerpoint/2010/main" val="407474347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121</a:t>
            </a:fld>
            <a:endParaRPr lang="en-US"/>
          </a:p>
        </p:txBody>
      </p:sp>
    </p:spTree>
    <p:extLst>
      <p:ext uri="{BB962C8B-B14F-4D97-AF65-F5344CB8AC3E}">
        <p14:creationId xmlns:p14="http://schemas.microsoft.com/office/powerpoint/2010/main" val="21984998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21, </a:t>
            </a:r>
            <a:r>
              <a:rPr lang="en-US" u="none" baseline="0" dirty="0">
                <a:solidFill>
                  <a:srgbClr val="FF0000"/>
                </a:solidFill>
              </a:rPr>
              <a:t>§3. Explanation of this element is provided on the next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122</a:t>
            </a:fld>
            <a:endParaRPr lang="en-US"/>
          </a:p>
        </p:txBody>
      </p:sp>
    </p:spTree>
    <p:extLst>
      <p:ext uri="{BB962C8B-B14F-4D97-AF65-F5344CB8AC3E}">
        <p14:creationId xmlns:p14="http://schemas.microsoft.com/office/powerpoint/2010/main" val="23799923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It</a:t>
            </a:r>
            <a:r>
              <a:rPr lang="en-US" baseline="0" dirty="0"/>
              <a:t> is vital that the undertaking of interception of content data is kept confidential, or else the measure may be frustrated.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123</a:t>
            </a:fld>
            <a:endParaRPr lang="en-US"/>
          </a:p>
        </p:txBody>
      </p:sp>
    </p:spTree>
    <p:extLst>
      <p:ext uri="{BB962C8B-B14F-4D97-AF65-F5344CB8AC3E}">
        <p14:creationId xmlns:p14="http://schemas.microsoft.com/office/powerpoint/2010/main" val="21924952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part One of the lesson.</a:t>
            </a:r>
          </a:p>
          <a:p>
            <a:pPr eaLnBrk="1" hangingPunct="1">
              <a:spcBef>
                <a:spcPct val="0"/>
              </a:spcBef>
            </a:pPr>
            <a:endParaRPr lang="en-GB" dirty="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C9903-7113-4620-9A12-B83EADD40D0E}" type="slidenum">
              <a:rPr lang="en-GB">
                <a:cs typeface="Arial" charset="0"/>
              </a:rPr>
              <a:pPr fontAlgn="base">
                <a:spcBef>
                  <a:spcPct val="0"/>
                </a:spcBef>
                <a:spcAft>
                  <a:spcPct val="0"/>
                </a:spcAft>
                <a:defRPr/>
              </a:pPr>
              <a:t>124</a:t>
            </a:fld>
            <a:endParaRPr lang="en-GB">
              <a:cs typeface="Arial" charset="0"/>
            </a:endParaRPr>
          </a:p>
        </p:txBody>
      </p:sp>
    </p:spTree>
    <p:extLst>
      <p:ext uri="{BB962C8B-B14F-4D97-AF65-F5344CB8AC3E}">
        <p14:creationId xmlns:p14="http://schemas.microsoft.com/office/powerpoint/2010/main" val="92629154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The preservation of fundamental rights is of extreme importance</a:t>
            </a:r>
            <a:r>
              <a:rPr lang="en-GB" baseline="0" dirty="0"/>
              <a:t> in combatting cybercrime. Indeed, investigative powers that enable the prosecution of crime perpetrators are also instruments that are susceptible to limit drastically citizens’ freedoms. Therefore, the preservation of the rule of law implies to subject powers and procedures provided for in Section II of the Budapest Convention to conditions and safeguards that enable the observance of fundamental rights and freedoms.</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125</a:t>
            </a:fld>
            <a:endParaRPr lang="en-US"/>
          </a:p>
        </p:txBody>
      </p:sp>
    </p:spTree>
    <p:extLst>
      <p:ext uri="{BB962C8B-B14F-4D97-AF65-F5344CB8AC3E}">
        <p14:creationId xmlns:p14="http://schemas.microsoft.com/office/powerpoint/2010/main" val="8260987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en-GB" dirty="0"/>
              <a:t>Conditions and safeguards are imposed by Article 15. Moreover, each</a:t>
            </a:r>
            <a:r>
              <a:rPr lang="en-GB" baseline="0" dirty="0"/>
              <a:t> subsequent article regulating procedural measures (</a:t>
            </a:r>
            <a:r>
              <a:rPr lang="en-GB" dirty="0"/>
              <a:t>Article</a:t>
            </a:r>
            <a:r>
              <a:rPr lang="en-GB" baseline="0" dirty="0"/>
              <a:t>s 16 to 21) contain a paragraph that recalls that powers and procedures referred to in that article must be subject to A</a:t>
            </a:r>
            <a:r>
              <a:rPr lang="en-GB" dirty="0"/>
              <a:t>rticle 15.  </a:t>
            </a:r>
          </a:p>
          <a:p>
            <a:pPr eaLnBrk="1" hangingPunct="1">
              <a:spcBef>
                <a:spcPct val="0"/>
              </a:spcBef>
            </a:pPr>
            <a:endParaRPr lang="en-GB" dirty="0"/>
          </a:p>
          <a:p>
            <a:pPr eaLnBrk="1" hangingPunct="1">
              <a:spcBef>
                <a:spcPct val="0"/>
              </a:spcBef>
            </a:pPr>
            <a:r>
              <a:rPr lang="en-GB" dirty="0"/>
              <a:t>1 - As</a:t>
            </a:r>
            <a:r>
              <a:rPr lang="en-GB" baseline="0" dirty="0"/>
              <a:t> previously explained, Ar</a:t>
            </a:r>
            <a:r>
              <a:rPr lang="en-GB" dirty="0"/>
              <a:t>ticle 15 is extremely important since it recalls</a:t>
            </a:r>
            <a:r>
              <a:rPr lang="en-GB" baseline="0" dirty="0"/>
              <a:t> that the fight against cybercrime cannot be detrimental to the protection of human rights and liberties. Therefore, the establishment, the implementation and the application of procedural rules must be accompanied by appropriate safeguards, which must be provided for by the domestic law. </a:t>
            </a:r>
          </a:p>
          <a:p>
            <a:pPr eaLnBrk="1" hangingPunct="1">
              <a:spcBef>
                <a:spcPct val="0"/>
              </a:spcBef>
            </a:pPr>
            <a:endParaRPr lang="en-GB" i="0" baseline="0" dirty="0"/>
          </a:p>
          <a:p>
            <a:pPr eaLnBrk="1" hangingPunct="1">
              <a:spcBef>
                <a:spcPct val="0"/>
              </a:spcBef>
            </a:pPr>
            <a:r>
              <a:rPr lang="en-GB" i="1" baseline="0" dirty="0"/>
              <a:t>This first sentence contains two important principles. </a:t>
            </a:r>
          </a:p>
          <a:p>
            <a:pPr eaLnBrk="1" hangingPunct="1">
              <a:spcBef>
                <a:spcPct val="0"/>
              </a:spcBef>
            </a:pPr>
            <a:endParaRPr lang="en-GB" i="1" baseline="0" dirty="0"/>
          </a:p>
          <a:p>
            <a:pPr algn="just" eaLnBrk="1" hangingPunct="1">
              <a:spcBef>
                <a:spcPct val="0"/>
              </a:spcBef>
            </a:pPr>
            <a:r>
              <a:rPr lang="en-GB" i="0" baseline="0" dirty="0"/>
              <a:t>The first one is that the </a:t>
            </a:r>
            <a:r>
              <a:rPr lang="en-GB" b="1" i="0" baseline="0" dirty="0"/>
              <a:t>preservation of human rights </a:t>
            </a:r>
            <a:r>
              <a:rPr lang="en-GB" i="0" baseline="0" dirty="0"/>
              <a:t>is an iterative process which must be ensured taking into account all precise circumstances. For this reason the determination of appropriate safeguards should be done at each step of the life of a procedural rule: </a:t>
            </a:r>
            <a:r>
              <a:rPr lang="en-GB" b="1" i="1" baseline="0" dirty="0"/>
              <a:t>its establishment </a:t>
            </a:r>
            <a:r>
              <a:rPr lang="en-GB" i="0" baseline="0" dirty="0"/>
              <a:t>(i.e. its incorporation into the domestic law), </a:t>
            </a:r>
            <a:r>
              <a:rPr lang="en-GB" b="1" i="1" baseline="0" dirty="0">
                <a:solidFill>
                  <a:srgbClr val="FF0000"/>
                </a:solidFill>
              </a:rPr>
              <a:t>its implementation </a:t>
            </a:r>
            <a:r>
              <a:rPr lang="en-GB" b="0" i="1" baseline="0" dirty="0">
                <a:solidFill>
                  <a:srgbClr val="FF0000"/>
                </a:solidFill>
              </a:rPr>
              <a:t>(i.e. the internal organisation in order to enable the power or procedure to take place)</a:t>
            </a:r>
            <a:r>
              <a:rPr lang="en-GB" b="1" i="1" baseline="0" dirty="0">
                <a:solidFill>
                  <a:srgbClr val="FF0000"/>
                </a:solidFill>
              </a:rPr>
              <a:t> and </a:t>
            </a:r>
            <a:r>
              <a:rPr lang="en-GB" b="0" i="1" baseline="0" dirty="0">
                <a:solidFill>
                  <a:srgbClr val="FF0000"/>
                </a:solidFill>
              </a:rPr>
              <a:t>afterward </a:t>
            </a:r>
            <a:r>
              <a:rPr lang="en-GB" b="1" i="1" baseline="0" dirty="0">
                <a:solidFill>
                  <a:srgbClr val="FF0000"/>
                </a:solidFill>
              </a:rPr>
              <a:t>its application </a:t>
            </a:r>
            <a:r>
              <a:rPr lang="en-GB" b="0" i="1" baseline="0" dirty="0">
                <a:solidFill>
                  <a:srgbClr val="FF0000"/>
                </a:solidFill>
              </a:rPr>
              <a:t>(i.e. its concrete application in a given particular case)</a:t>
            </a:r>
            <a:r>
              <a:rPr lang="en-GB" b="0" i="0" baseline="0" dirty="0"/>
              <a:t>. </a:t>
            </a:r>
            <a:r>
              <a:rPr lang="en-GB" i="0" baseline="0" dirty="0"/>
              <a:t>Anticipation is moreover a particular important action that enables the preservation of Human Rights “by design” – where appropriate – which means basically that, if a safeguard has been designed to be included in a given procedure at the time this procedure has been defined, this safeguard will be totally compatible with the application of  that procedure, which will enable both to save efforts in applying the safeguard and to ensure the correct application of the safeguard for the benefit of fundamental rights protection.</a:t>
            </a:r>
          </a:p>
          <a:p>
            <a:pPr algn="just" eaLnBrk="1" hangingPunct="1">
              <a:spcBef>
                <a:spcPct val="0"/>
              </a:spcBef>
            </a:pPr>
            <a:r>
              <a:rPr lang="en-GB" i="0" baseline="0" dirty="0"/>
              <a:t>	</a:t>
            </a:r>
          </a:p>
          <a:p>
            <a:pPr algn="just" eaLnBrk="1" hangingPunct="1">
              <a:spcBef>
                <a:spcPct val="0"/>
              </a:spcBef>
            </a:pPr>
            <a:r>
              <a:rPr lang="en-GB" i="0" baseline="0" dirty="0"/>
              <a:t>The second one is the principle of </a:t>
            </a:r>
            <a:r>
              <a:rPr lang="en-GB" b="1" i="0" baseline="0" dirty="0"/>
              <a:t>legal basis</a:t>
            </a:r>
            <a:r>
              <a:rPr lang="en-GB" i="0" baseline="0" dirty="0"/>
              <a:t>. Safeguards must be provided for by domestic law, which enables both their effectiveness and public knowledge (thanks to which citizen will be able to know their rights and obligations). However, the notion “Domestic law” is here understood in its </a:t>
            </a:r>
            <a:r>
              <a:rPr lang="en-GB" b="1" i="0" baseline="0" dirty="0"/>
              <a:t>substantive sense</a:t>
            </a:r>
            <a:r>
              <a:rPr lang="en-GB" i="0" baseline="0" dirty="0"/>
              <a:t>, and refers to legislative acts but also to constitutional rules and other legal sources such as constant jurisprudence (source: explanatory report to the Convention on Cybercrime, which corresponds to the position of the Council of Europe’s European Court of Human Rights - ECtHR).</a:t>
            </a:r>
          </a:p>
          <a:p>
            <a:pPr eaLnBrk="1" hangingPunct="1">
              <a:spcBef>
                <a:spcPct val="0"/>
              </a:spcBef>
            </a:pPr>
            <a:endParaRPr lang="en-GB" baseline="0"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126</a:t>
            </a:fld>
            <a:endParaRPr lang="en-US">
              <a:cs typeface="Arial" charset="0"/>
            </a:endParaRPr>
          </a:p>
        </p:txBody>
      </p:sp>
    </p:spTree>
    <p:extLst>
      <p:ext uri="{BB962C8B-B14F-4D97-AF65-F5344CB8AC3E}">
        <p14:creationId xmlns:p14="http://schemas.microsoft.com/office/powerpoint/2010/main" val="37604242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GB" baseline="0" dirty="0"/>
              <a:t>2 - The follow-up of the provision explains that the protection of human rights must be “adequate”, and include rights arising pursuant to obligations each country has undertaken. The two examples that are given are </a:t>
            </a:r>
            <a:r>
              <a:rPr lang="en-GB" sz="800" kern="1200" dirty="0">
                <a:solidFill>
                  <a:schemeClr val="tx1"/>
                </a:solidFill>
                <a:latin typeface="+mn-lt"/>
                <a:ea typeface="+mn-ea"/>
                <a:cs typeface="+mn-cs"/>
              </a:rPr>
              <a:t>the 1950 Council of Europe (CoE) Convention for the Protection of Human Rights and Fundamental Freedoms, often more simply called “European Convention of Human Rights” (ECHR) and the 1966 United Nations International Covenant on Civil and political Rights (ICCPR). Other examples might be the 1969 American Convention on Human Rights and the 1981 African Charter on Human Rights and Peoples’ Rights.</a:t>
            </a:r>
          </a:p>
          <a:p>
            <a:pPr eaLnBrk="1" hangingPunct="1">
              <a:spcBef>
                <a:spcPct val="0"/>
              </a:spcBef>
            </a:pPr>
            <a:endParaRPr lang="en-GB" sz="800" kern="1200" dirty="0">
              <a:solidFill>
                <a:schemeClr val="tx1"/>
              </a:solidFill>
              <a:latin typeface="+mn-lt"/>
              <a:ea typeface="+mn-ea"/>
              <a:cs typeface="+mn-cs"/>
            </a:endParaRPr>
          </a:p>
          <a:p>
            <a:pPr eaLnBrk="1" hangingPunct="1">
              <a:spcBef>
                <a:spcPct val="0"/>
              </a:spcBef>
            </a:pPr>
            <a:r>
              <a:rPr lang="en-GB" sz="800" i="1" kern="1200" dirty="0">
                <a:solidFill>
                  <a:schemeClr val="tx1"/>
                </a:solidFill>
                <a:latin typeface="+mn-lt"/>
                <a:ea typeface="+mn-ea"/>
                <a:cs typeface="+mn-cs"/>
              </a:rPr>
              <a:t>The notion of “adequacy” means</a:t>
            </a:r>
            <a:r>
              <a:rPr lang="en-GB" sz="800" i="1" kern="1200" baseline="0" dirty="0">
                <a:solidFill>
                  <a:schemeClr val="tx1"/>
                </a:solidFill>
                <a:latin typeface="+mn-lt"/>
                <a:ea typeface="+mn-ea"/>
                <a:cs typeface="+mn-cs"/>
              </a:rPr>
              <a:t> once again that safeguards in place must be adapted to specific circumstances, in order to effectively protect human rights taking these circumstances into account. </a:t>
            </a:r>
          </a:p>
          <a:p>
            <a:pPr eaLnBrk="1" hangingPunct="1">
              <a:spcBef>
                <a:spcPct val="0"/>
              </a:spcBef>
            </a:pPr>
            <a:endParaRPr lang="en-GB" sz="800" i="1" kern="1200" baseline="0" dirty="0">
              <a:solidFill>
                <a:schemeClr val="tx1"/>
              </a:solidFill>
              <a:latin typeface="+mn-lt"/>
              <a:ea typeface="+mn-ea"/>
              <a:cs typeface="+mn-cs"/>
            </a:endParaRPr>
          </a:p>
          <a:p>
            <a:pPr eaLnBrk="1" hangingPunct="1">
              <a:spcBef>
                <a:spcPct val="0"/>
              </a:spcBef>
            </a:pPr>
            <a:r>
              <a:rPr lang="en-GB" sz="800" i="1" kern="1200" baseline="0" dirty="0">
                <a:solidFill>
                  <a:schemeClr val="tx1"/>
                </a:solidFill>
                <a:latin typeface="+mn-lt"/>
                <a:ea typeface="+mn-ea"/>
                <a:cs typeface="+mn-cs"/>
              </a:rPr>
              <a:t>Several rights that are common to the ECHR and the ICCPR will be listed in the next slide.</a:t>
            </a:r>
          </a:p>
          <a:p>
            <a:pPr eaLnBrk="1" hangingPunct="1">
              <a:spcBef>
                <a:spcPct val="0"/>
              </a:spcBef>
            </a:pPr>
            <a:endParaRPr lang="en-GB" baseline="0" dirty="0"/>
          </a:p>
          <a:p>
            <a:pPr eaLnBrk="1" hangingPunct="1">
              <a:spcBef>
                <a:spcPct val="0"/>
              </a:spcBef>
            </a:pPr>
            <a:r>
              <a:rPr lang="en-GB" baseline="0" dirty="0"/>
              <a:t>3 - Finally, §1 of Article 15 explains that safeguards must ensure, at least, the principle of </a:t>
            </a:r>
            <a:r>
              <a:rPr lang="en-GB" b="1" baseline="0" dirty="0"/>
              <a:t>proportionality.</a:t>
            </a:r>
            <a:r>
              <a:rPr lang="en-GB" baseline="0" dirty="0"/>
              <a:t> The principle of proportionality is another important principle, whose meaning might vary depending on legal systems. </a:t>
            </a:r>
          </a:p>
          <a:p>
            <a:pPr eaLnBrk="1" hangingPunct="1">
              <a:spcBef>
                <a:spcPct val="0"/>
              </a:spcBef>
            </a:pPr>
            <a:endParaRPr lang="en-GB" baseline="0" dirty="0"/>
          </a:p>
          <a:p>
            <a:pPr eaLnBrk="1" hangingPunct="1">
              <a:spcBef>
                <a:spcPct val="0"/>
              </a:spcBef>
            </a:pPr>
            <a:r>
              <a:rPr lang="en-GB" dirty="0"/>
              <a:t>The principle of proportionality requires that there be a reasonable relationship between a particular objective to be achieved and the means used to achieve that objective.</a:t>
            </a:r>
            <a:r>
              <a:rPr lang="en-GB" baseline="0" dirty="0"/>
              <a:t> </a:t>
            </a:r>
          </a:p>
          <a:p>
            <a:pPr eaLnBrk="1" hangingPunct="1">
              <a:spcBef>
                <a:spcPct val="0"/>
              </a:spcBef>
            </a:pPr>
            <a:endParaRPr lang="en-GB" baseline="0" dirty="0"/>
          </a:p>
          <a:p>
            <a:pPr eaLnBrk="1" hangingPunct="1">
              <a:spcBef>
                <a:spcPct val="0"/>
              </a:spcBef>
            </a:pPr>
            <a:r>
              <a:rPr lang="en-GB" baseline="0" dirty="0"/>
              <a:t>In countries bounded by the ECHR the principle of proportionality ensures that no other less intrusive power or procedure could enable to reach adequately the objective of this power or procedure, taking into account both the nature and circumstances of the offence, and the nature and legitimacy of the impacted fundamental rights. </a:t>
            </a:r>
          </a:p>
          <a:p>
            <a:pPr eaLnBrk="1" hangingPunct="1">
              <a:spcBef>
                <a:spcPct val="0"/>
              </a:spcBef>
            </a:pPr>
            <a:endParaRPr lang="en-GB" baseline="0" dirty="0"/>
          </a:p>
          <a:p>
            <a:pPr eaLnBrk="1" hangingPunct="1">
              <a:spcBef>
                <a:spcPct val="0"/>
              </a:spcBef>
            </a:pPr>
            <a:r>
              <a:rPr lang="en-GB" baseline="0" dirty="0"/>
              <a:t>Within the framework of the ECHR, this principle is understood as either including, or being accompanied by another principle which is the principle of “necessity” of the power or procedure. It refers to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a:t>is there a pressing social need for some restriction of the fundamental</a:t>
            </a:r>
            <a:r>
              <a:rPr lang="en-GB" baseline="0" dirty="0"/>
              <a:t> rights</a:t>
            </a:r>
            <a:r>
              <a:rPr lang="en-GB" dirty="0"/>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a:t>if so, does the particular restriction</a:t>
            </a:r>
            <a:r>
              <a:rPr lang="en-GB" baseline="0" dirty="0"/>
              <a:t> </a:t>
            </a:r>
            <a:r>
              <a:rPr lang="en-GB" dirty="0"/>
              <a:t>corresponds to this need?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a:t>if so, is it a proportionate response to that need? </a:t>
            </a:r>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i="1" baseline="0" dirty="0"/>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i="1" baseline="0" dirty="0"/>
              <a:t>As an example, the explicit limitation already mentioned in Article 21 that the application of interception measures are to be conducted in respect to a range of serious offences, determined by domestic law, is an explicit example of the application of the proportionality principle (see the explanatory report to the Budapest Convention).</a:t>
            </a:r>
            <a:endParaRPr lang="en-US" i="1" baseline="0" dirty="0"/>
          </a:p>
          <a:p>
            <a:pPr eaLnBrk="1" hangingPunct="1">
              <a:spcBef>
                <a:spcPct val="0"/>
              </a:spcBef>
            </a:pPr>
            <a:endParaRPr lang="en-US" baseline="0" dirty="0"/>
          </a:p>
          <a:p>
            <a:pPr eaLnBrk="1" hangingPunct="1">
              <a:spcBef>
                <a:spcPct val="0"/>
              </a:spcBef>
            </a:pPr>
            <a:endParaRPr lang="en-GB" baseline="0"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127</a:t>
            </a:fld>
            <a:endParaRPr lang="en-US">
              <a:cs typeface="Arial" charset="0"/>
            </a:endParaRPr>
          </a:p>
        </p:txBody>
      </p:sp>
    </p:spTree>
    <p:extLst>
      <p:ext uri="{BB962C8B-B14F-4D97-AF65-F5344CB8AC3E}">
        <p14:creationId xmlns:p14="http://schemas.microsoft.com/office/powerpoint/2010/main" val="376042423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i="0" kern="1200" baseline="0" dirty="0">
                <a:solidFill>
                  <a:schemeClr val="tx1"/>
                </a:solidFill>
                <a:latin typeface="+mn-lt"/>
                <a:ea typeface="+mn-ea"/>
                <a:cs typeface="+mn-cs"/>
              </a:rPr>
              <a:t>Among rights that are guaranteed both by the ECHR and the ICCPR and that </a:t>
            </a:r>
            <a:r>
              <a:rPr lang="en-US" baseline="0" dirty="0"/>
              <a:t>might come into play during cybercrime investigations and prosecutions</a:t>
            </a:r>
            <a:r>
              <a:rPr lang="en-GB" sz="1200" i="0" kern="1200" baseline="0" dirty="0">
                <a:solidFill>
                  <a:schemeClr val="tx1"/>
                </a:solidFill>
                <a:latin typeface="+mn-lt"/>
                <a:ea typeface="+mn-ea"/>
                <a:cs typeface="+mn-cs"/>
              </a:rPr>
              <a:t> are:</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i="0" kern="1200" baseline="0" dirty="0">
                <a:solidFill>
                  <a:schemeClr val="tx1"/>
                </a:solidFill>
                <a:latin typeface="+mn-lt"/>
                <a:ea typeface="+mn-ea"/>
                <a:cs typeface="+mn-cs"/>
              </a:rPr>
              <a:t>The right to liberty and security,</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i="0" kern="1200" baseline="0" dirty="0">
                <a:solidFill>
                  <a:schemeClr val="tx1"/>
                </a:solidFill>
                <a:latin typeface="+mn-lt"/>
                <a:ea typeface="+mn-ea"/>
                <a:cs typeface="+mn-cs"/>
              </a:rPr>
              <a:t>The right to a fair trial and to presumption of innocence (including the right to remain silent and to not incriminate oneself) </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i="0" kern="1200" baseline="0" dirty="0">
                <a:solidFill>
                  <a:schemeClr val="tx1"/>
                </a:solidFill>
                <a:latin typeface="+mn-lt"/>
                <a:ea typeface="+mn-ea"/>
                <a:cs typeface="+mn-cs"/>
              </a:rPr>
              <a:t>The right to not be held guilty </a:t>
            </a:r>
            <a:r>
              <a:rPr lang="en-GB" sz="2400" b="0" i="0" u="none" strike="noStrike" kern="1200" baseline="0" dirty="0">
                <a:solidFill>
                  <a:schemeClr val="tx1"/>
                </a:solidFill>
                <a:latin typeface="+mn-lt"/>
                <a:ea typeface="+mn-ea"/>
                <a:cs typeface="+mn-cs"/>
              </a:rPr>
              <a:t>of a criminal offence where his or her act or omission was not constituting a criminal offence under law at the time when it was committed, </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2400" b="0" i="0" u="none" strike="noStrike" kern="1200" baseline="0" dirty="0">
                <a:solidFill>
                  <a:schemeClr val="tx1"/>
                </a:solidFill>
                <a:latin typeface="+mn-lt"/>
                <a:ea typeface="+mn-ea"/>
                <a:cs typeface="+mn-cs"/>
              </a:rPr>
              <a:t>T</a:t>
            </a:r>
            <a:r>
              <a:rPr lang="en-GB" sz="1200" i="0" kern="1200" baseline="0" dirty="0">
                <a:solidFill>
                  <a:schemeClr val="tx1"/>
                </a:solidFill>
                <a:latin typeface="+mn-lt"/>
                <a:ea typeface="+mn-ea"/>
                <a:cs typeface="+mn-cs"/>
              </a:rPr>
              <a:t>he right to private life or “privacy”, </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i="0" kern="1200" baseline="0" dirty="0">
                <a:solidFill>
                  <a:schemeClr val="tx1"/>
                </a:solidFill>
                <a:latin typeface="+mn-lt"/>
                <a:ea typeface="+mn-ea"/>
                <a:cs typeface="+mn-cs"/>
              </a:rPr>
              <a:t>Freedom of thought, conscience and religion, </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i="0" kern="1200" baseline="0" dirty="0">
                <a:solidFill>
                  <a:schemeClr val="tx1"/>
                </a:solidFill>
                <a:latin typeface="+mn-lt"/>
                <a:ea typeface="+mn-ea"/>
                <a:cs typeface="+mn-cs"/>
              </a:rPr>
              <a:t>Freedom of expression, </a:t>
            </a: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i="0" kern="1200" baseline="0" dirty="0">
                <a:solidFill>
                  <a:schemeClr val="tx1"/>
                </a:solidFill>
                <a:latin typeface="+mn-lt"/>
                <a:ea typeface="+mn-ea"/>
                <a:cs typeface="+mn-cs"/>
              </a:rPr>
              <a:t>Freedom of </a:t>
            </a:r>
            <a:r>
              <a:rPr lang="en-GB" sz="1200" i="0" dirty="0"/>
              <a:t>peaceful </a:t>
            </a:r>
            <a:r>
              <a:rPr lang="en-GB" sz="1200" i="0" kern="1200" baseline="0" dirty="0">
                <a:solidFill>
                  <a:schemeClr val="tx1"/>
                </a:solidFill>
                <a:latin typeface="+mn-lt"/>
                <a:ea typeface="+mn-ea"/>
                <a:cs typeface="+mn-cs"/>
              </a:rPr>
              <a:t>assembly and association. </a:t>
            </a:r>
          </a:p>
          <a:p>
            <a:pPr marL="171450" marR="0" indent="-171450" algn="l" defTabSz="457200" rtl="0" eaLnBrk="1" fontAlgn="base" latinLnBrk="0" hangingPunct="1">
              <a:lnSpc>
                <a:spcPct val="100000"/>
              </a:lnSpc>
              <a:spcBef>
                <a:spcPct val="0"/>
              </a:spcBef>
              <a:spcAft>
                <a:spcPct val="0"/>
              </a:spcAft>
              <a:buClrTx/>
              <a:buSzTx/>
              <a:buFontTx/>
              <a:buChar char="-"/>
              <a:tabLst/>
              <a:defRPr/>
            </a:pPr>
            <a:endParaRPr lang="en-GB" sz="1200" i="0" kern="1200" baseline="0" dirty="0">
              <a:solidFill>
                <a:schemeClr val="tx1"/>
              </a:solidFill>
              <a:latin typeface="+mn-lt"/>
              <a:ea typeface="+mn-ea"/>
              <a:cs typeface="+mn-cs"/>
            </a:endParaRPr>
          </a:p>
          <a:p>
            <a:pPr marL="171450" marR="0" indent="-171450" algn="l" defTabSz="457200" rtl="0" eaLnBrk="1" fontAlgn="base" latinLnBrk="0" hangingPunct="1">
              <a:lnSpc>
                <a:spcPct val="100000"/>
              </a:lnSpc>
              <a:spcBef>
                <a:spcPct val="0"/>
              </a:spcBef>
              <a:spcAft>
                <a:spcPct val="0"/>
              </a:spcAft>
              <a:buClrTx/>
              <a:buSzTx/>
              <a:buFontTx/>
              <a:buChar char="-"/>
              <a:tabLst/>
              <a:defRPr/>
            </a:pPr>
            <a:endParaRPr lang="en-GB" sz="1200" i="0" kern="1200" dirty="0">
              <a:solidFill>
                <a:schemeClr val="tx1"/>
              </a:solidFill>
              <a:latin typeface="+mn-lt"/>
              <a:ea typeface="+mn-ea"/>
              <a:cs typeface="+mn-cs"/>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128</a:t>
            </a:fld>
            <a:endParaRPr lang="en-US">
              <a:cs typeface="Arial" charset="0"/>
            </a:endParaRPr>
          </a:p>
        </p:txBody>
      </p:sp>
    </p:spTree>
    <p:extLst>
      <p:ext uri="{BB962C8B-B14F-4D97-AF65-F5344CB8AC3E}">
        <p14:creationId xmlns:p14="http://schemas.microsoft.com/office/powerpoint/2010/main" val="16771061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dirty="0"/>
              <a:t>Paragraph 2 of Article 15 </a:t>
            </a:r>
            <a:r>
              <a:rPr lang="en-GB" dirty="0"/>
              <a:t>does not limit the types of conditions and safeguards that could be applicable.</a:t>
            </a:r>
            <a:r>
              <a:rPr lang="en-GB" baseline="0" dirty="0"/>
              <a:t> This article only provides for a list of safeguards that must be implemented as a minimum, where appropriate in view of the nature of the procedure or power concerned (depending on </a:t>
            </a:r>
            <a:r>
              <a:rPr lang="en-GB" b="1" baseline="0" dirty="0"/>
              <a:t>the more or less intrusive nature of the power or procedure</a:t>
            </a:r>
            <a:r>
              <a:rPr lang="en-GB" baseline="0" dirty="0"/>
              <a:t>).</a:t>
            </a:r>
          </a:p>
          <a:p>
            <a:pPr eaLnBrk="1" hangingPunct="1">
              <a:spcBef>
                <a:spcPct val="0"/>
              </a:spcBef>
            </a:pPr>
            <a:endParaRPr lang="en-GB" baseline="0" dirty="0"/>
          </a:p>
          <a:p>
            <a:pPr eaLnBrk="1" hangingPunct="1">
              <a:spcBef>
                <a:spcPct val="0"/>
              </a:spcBef>
            </a:pPr>
            <a:r>
              <a:rPr lang="en-US" baseline="0" dirty="0"/>
              <a:t>These latter safeguards are:</a:t>
            </a:r>
          </a:p>
          <a:p>
            <a:pPr marL="171450" indent="-171450" eaLnBrk="1" hangingPunct="1">
              <a:spcBef>
                <a:spcPct val="0"/>
              </a:spcBef>
              <a:buFont typeface="Arial" panose="020B0604020202020204" pitchFamily="34" charset="0"/>
              <a:buChar char="•"/>
            </a:pPr>
            <a:r>
              <a:rPr lang="en-US" baseline="0" dirty="0"/>
              <a:t>a </a:t>
            </a:r>
            <a:r>
              <a:rPr lang="en-GB" dirty="0"/>
              <a:t>judicial or other independent supervision, </a:t>
            </a:r>
          </a:p>
          <a:p>
            <a:pPr marL="171450" indent="-171450" eaLnBrk="1" hangingPunct="1">
              <a:spcBef>
                <a:spcPct val="0"/>
              </a:spcBef>
              <a:buFont typeface="Arial" panose="020B0604020202020204" pitchFamily="34" charset="0"/>
              <a:buChar char="•"/>
            </a:pPr>
            <a:r>
              <a:rPr lang="en-GB" dirty="0"/>
              <a:t>grounds justifying application, </a:t>
            </a:r>
          </a:p>
          <a:p>
            <a:pPr marL="171450" indent="-171450" eaLnBrk="1" hangingPunct="1">
              <a:spcBef>
                <a:spcPct val="0"/>
              </a:spcBef>
              <a:buFont typeface="Arial" panose="020B0604020202020204" pitchFamily="34" charset="0"/>
              <a:buChar char="•"/>
            </a:pPr>
            <a:r>
              <a:rPr lang="en-GB" dirty="0"/>
              <a:t>and the limitation of the scope and the duration of such power or procedure. </a:t>
            </a:r>
          </a:p>
          <a:p>
            <a:pPr eaLnBrk="1" hangingPunct="1">
              <a:spcBef>
                <a:spcPct val="0"/>
              </a:spcBef>
            </a:pPr>
            <a:endParaRPr lang="en-GB" dirty="0"/>
          </a:p>
          <a:p>
            <a:pPr eaLnBrk="1" hangingPunct="1">
              <a:spcBef>
                <a:spcPct val="0"/>
              </a:spcBef>
            </a:pPr>
            <a:r>
              <a:rPr lang="en-GB" b="1" dirty="0"/>
              <a:t>Independent supervision </a:t>
            </a:r>
            <a:r>
              <a:rPr lang="en-GB" dirty="0"/>
              <a:t>and </a:t>
            </a:r>
            <a:r>
              <a:rPr lang="en-GB" b="1" dirty="0"/>
              <a:t>scope and time limitation </a:t>
            </a:r>
            <a:r>
              <a:rPr lang="en-GB" dirty="0"/>
              <a:t>are traditional safeguards</a:t>
            </a:r>
            <a:r>
              <a:rPr lang="en-GB" baseline="0" dirty="0"/>
              <a:t> that ensure the proportionality of the intrusive measures, by imposing limits to these measures and by enabling the independent verification of the respect of these limitations and of the other principles ensuring rights protection. </a:t>
            </a:r>
          </a:p>
          <a:p>
            <a:pPr eaLnBrk="1" hangingPunct="1">
              <a:spcBef>
                <a:spcPct val="0"/>
              </a:spcBef>
            </a:pPr>
            <a:endParaRPr lang="en-GB" baseline="0" dirty="0"/>
          </a:p>
          <a:p>
            <a:pPr eaLnBrk="1" hangingPunct="1">
              <a:spcBef>
                <a:spcPct val="0"/>
              </a:spcBef>
            </a:pPr>
            <a:r>
              <a:rPr lang="en-GB" baseline="0" dirty="0"/>
              <a:t>The </a:t>
            </a:r>
            <a:r>
              <a:rPr lang="en-GB" b="1" baseline="0" dirty="0"/>
              <a:t>specification of the grounds </a:t>
            </a:r>
            <a:r>
              <a:rPr lang="en-GB" baseline="0" dirty="0"/>
              <a:t>that justify the intrusive measure is another principle that traditionally ensures both the necessity and the proportionality of this measure (this specification enables to verify if the measure that limits freedoms is effectively needed, and if this measure is proportionate to the specific aim to be reached). </a:t>
            </a:r>
          </a:p>
          <a:p>
            <a:pPr eaLnBrk="1" hangingPunct="1">
              <a:spcBef>
                <a:spcPct val="0"/>
              </a:spcBef>
            </a:pPr>
            <a:endParaRPr lang="en-GB" baseline="0" dirty="0"/>
          </a:p>
          <a:p>
            <a:pPr eaLnBrk="1" hangingPunct="1">
              <a:spcBef>
                <a:spcPct val="0"/>
              </a:spcBef>
            </a:pPr>
            <a:r>
              <a:rPr lang="en-GB" baseline="0" dirty="0"/>
              <a:t>The idea that </a:t>
            </a:r>
            <a:r>
              <a:rPr lang="en-GB" dirty="0"/>
              <a:t>safeguards must be implemented to the extent they</a:t>
            </a:r>
            <a:r>
              <a:rPr lang="en-GB" baseline="0" dirty="0"/>
              <a:t> are “</a:t>
            </a:r>
            <a:r>
              <a:rPr lang="en-GB" i="1" baseline="0" dirty="0"/>
              <a:t>appropriate in view of the nature of the procedure or power concerned</a:t>
            </a:r>
            <a:r>
              <a:rPr lang="en-GB" baseline="0" dirty="0"/>
              <a:t>” deserves to be further detailed. This indication </a:t>
            </a:r>
            <a:r>
              <a:rPr lang="en-GB" dirty="0"/>
              <a:t>recalls </a:t>
            </a:r>
            <a:r>
              <a:rPr lang="en-GB" baseline="0" dirty="0"/>
              <a:t>for the third time the importance of taking into account the surrounding circumstances in the determination of appropriate safeguards. For example, as recalled in the explanatory report to the Convention on Cybercrime, “</a:t>
            </a:r>
            <a:r>
              <a:rPr lang="en-GB" sz="1200" b="0" i="1" u="none" strike="noStrike" kern="1200" baseline="0" dirty="0">
                <a:solidFill>
                  <a:schemeClr val="tx1"/>
                </a:solidFill>
                <a:latin typeface="+mn-lt"/>
                <a:ea typeface="+mn-ea"/>
                <a:cs typeface="+mn-cs"/>
              </a:rPr>
              <a:t>Parties should clearly apply conditions and safeguards such as</a:t>
            </a:r>
            <a:r>
              <a:rPr lang="en-GB" sz="1200" b="0" i="0" u="none" strike="noStrike" kern="1200" baseline="0" dirty="0">
                <a:solidFill>
                  <a:schemeClr val="tx1"/>
                </a:solidFill>
                <a:latin typeface="+mn-lt"/>
                <a:ea typeface="+mn-ea"/>
                <a:cs typeface="+mn-cs"/>
              </a:rPr>
              <a:t>” the ones mentioned in §2 mentioned in this slide “</a:t>
            </a:r>
            <a:r>
              <a:rPr lang="en-GB" sz="1200" b="0" i="1" u="none" strike="noStrike" kern="1200" baseline="0" dirty="0">
                <a:solidFill>
                  <a:schemeClr val="tx1"/>
                </a:solidFill>
                <a:latin typeface="+mn-lt"/>
                <a:ea typeface="+mn-ea"/>
                <a:cs typeface="+mn-cs"/>
              </a:rPr>
              <a:t>with respect to interception, given its intrusiveness</a:t>
            </a:r>
            <a:r>
              <a:rPr lang="en-GB" sz="1200" b="0" i="0" u="none" strike="noStrike" kern="1200" baseline="0" dirty="0">
                <a:solidFill>
                  <a:schemeClr val="tx1"/>
                </a:solidFill>
                <a:latin typeface="+mn-lt"/>
                <a:ea typeface="+mn-ea"/>
                <a:cs typeface="+mn-cs"/>
              </a:rPr>
              <a:t>”, but will not apply equally to data preservation. Specific circumstances might also call for safeguards that are not listed in Article 15. According to the explanatory report, these other safeguards “</a:t>
            </a:r>
            <a:r>
              <a:rPr lang="en-GB" sz="1200" b="0" i="1" u="none" strike="noStrike" kern="1200" baseline="0" dirty="0">
                <a:solidFill>
                  <a:schemeClr val="tx1"/>
                </a:solidFill>
                <a:latin typeface="+mn-lt"/>
                <a:ea typeface="+mn-ea"/>
                <a:cs typeface="+mn-cs"/>
              </a:rPr>
              <a:t>that should be addressed under domestic law include the right against self-incrimination, and legal privileges and specificity of individuals or places which are the object of the application of the measure</a:t>
            </a:r>
            <a:r>
              <a:rPr lang="en-GB" sz="1200" b="0" i="0" u="none" strike="noStrike" kern="1200" baseline="0" dirty="0">
                <a:solidFill>
                  <a:schemeClr val="tx1"/>
                </a:solidFill>
                <a:latin typeface="+mn-lt"/>
                <a:ea typeface="+mn-ea"/>
                <a:cs typeface="+mn-cs"/>
              </a:rPr>
              <a:t>” (for example, the protection of journalists, judges and attorney-at-law offices and correspondence should be reinforced). </a:t>
            </a:r>
            <a:endParaRPr lang="en-GB" dirty="0"/>
          </a:p>
          <a:p>
            <a:pPr eaLnBrk="1" hangingPunct="1">
              <a:spcBef>
                <a:spcPct val="0"/>
              </a:spcBef>
            </a:pPr>
            <a:endParaRPr lang="en-GB" dirty="0"/>
          </a:p>
          <a:p>
            <a:pPr marL="0" marR="0" indent="0" algn="l" defTabSz="457200" rtl="0" eaLnBrk="1" fontAlgn="base" latinLnBrk="0" hangingPunct="1">
              <a:lnSpc>
                <a:spcPct val="100000"/>
              </a:lnSpc>
              <a:spcBef>
                <a:spcPct val="0"/>
              </a:spcBef>
              <a:spcAft>
                <a:spcPct val="0"/>
              </a:spcAft>
              <a:buClrTx/>
              <a:buSzTx/>
              <a:buFontTx/>
              <a:buNone/>
              <a:tabLst/>
              <a:defRPr/>
            </a:pPr>
            <a:r>
              <a:rPr lang="en-GB" dirty="0"/>
              <a:t>Finally, paragraph 3 of Article 15 evokes the necessity to consider the impact of the powers and</a:t>
            </a:r>
            <a:r>
              <a:rPr lang="en-GB" baseline="0" dirty="0"/>
              <a:t> procedures upon the rights, responsibilities and legitimate interests of third parties, to the extent that it is consistent with the public interest, in particular the sound administration of justice. This requirement is the second aspect of the principle of proportionality, which was mentioned while defining this principle in the previous slide. </a:t>
            </a:r>
          </a:p>
          <a:p>
            <a:pPr marL="0" marR="0" indent="0" algn="l" defTabSz="457200" rtl="0" eaLnBrk="1" fontAlgn="base" latinLnBrk="0" hangingPunct="1">
              <a:lnSpc>
                <a:spcPct val="100000"/>
              </a:lnSpc>
              <a:spcBef>
                <a:spcPct val="0"/>
              </a:spcBef>
              <a:spcAft>
                <a:spcPct val="0"/>
              </a:spcAft>
              <a:buClrTx/>
              <a:buSzTx/>
              <a:buFontTx/>
              <a:buNone/>
              <a:tabLst/>
              <a:defRPr/>
            </a:pPr>
            <a:endParaRPr lang="en-GB" dirty="0"/>
          </a:p>
          <a:p>
            <a:pPr eaLnBrk="1" hangingPunct="1">
              <a:spcBef>
                <a:spcPct val="0"/>
              </a:spcBef>
            </a:pPr>
            <a:r>
              <a:rPr lang="en-GB" dirty="0"/>
              <a:t>The principle of proportionality</a:t>
            </a:r>
            <a:r>
              <a:rPr lang="en-GB" baseline="0" dirty="0"/>
              <a:t> is ensuring that no other less intrusive power or procedure could enable reaching adequately the objective of this power or procedure, taking into account both the nature and circumstances of the offence, and the nature and legitimacy of the impacted fundamental rights. Paragraph 3 of Article 15 addresses the last part of this latter sentence, by ensuring that implemented safeguards take into account the impact on fundamental rights, responsibilities and legitimate interests of third parties. </a:t>
            </a:r>
          </a:p>
          <a:p>
            <a:pPr eaLnBrk="1" hangingPunct="1">
              <a:spcBef>
                <a:spcPct val="0"/>
              </a:spcBef>
            </a:pPr>
            <a:endParaRPr lang="en-GB" baseline="0" dirty="0"/>
          </a:p>
          <a:p>
            <a:pPr eaLnBrk="1" hangingPunct="1">
              <a:spcBef>
                <a:spcPct val="0"/>
              </a:spcBef>
            </a:pPr>
            <a:r>
              <a:rPr lang="en-GB" baseline="0" dirty="0"/>
              <a:t>Paragraph 3 limits the necessity to reduce the impacts of the power or procedure to situation where this reduction is “consistent </a:t>
            </a:r>
            <a:r>
              <a:rPr lang="en-GB" dirty="0"/>
              <a:t>with the public interest, in particular the sound administration of justice”. This means that the impact of the powers or</a:t>
            </a:r>
            <a:r>
              <a:rPr lang="en-GB" baseline="0" dirty="0"/>
              <a:t> procedures must firstly be assessed in relation to </a:t>
            </a:r>
            <a:r>
              <a:rPr lang="en-GB" dirty="0"/>
              <a:t>the sound administration of justice and other public interests (e.g. public safety and public health and other 	interests, including the interests of victims and the respect for private life). In the extent that the limitation of the impact of the power or procedure on other rights and interests is compatible with the safeguard of these public</a:t>
            </a:r>
            <a:r>
              <a:rPr lang="en-GB" baseline="0" dirty="0"/>
              <a:t> interests, then other safeguards should be implemented in order to safeguard these other interests, such as “</a:t>
            </a:r>
            <a:r>
              <a:rPr lang="en-GB" dirty="0"/>
              <a:t>minimising disruption of consumer services, protection from liability for disclosure or facilitating disclosure under this Chapter, or protection of proprietary interests</a:t>
            </a:r>
            <a:r>
              <a:rPr lang="en-GB" baseline="0" dirty="0"/>
              <a:t>” </a:t>
            </a:r>
            <a:r>
              <a:rPr lang="en-GB" dirty="0"/>
              <a:t>(see </a:t>
            </a:r>
            <a:r>
              <a:rPr lang="en-GB" baseline="0" dirty="0"/>
              <a:t>[1] </a:t>
            </a:r>
            <a:r>
              <a:rPr lang="en-GB" dirty="0"/>
              <a:t>the explanatory report to the Convention on cybercrime, §</a:t>
            </a:r>
            <a:r>
              <a:rPr lang="en-GB" baseline="0" dirty="0"/>
              <a:t> 148)</a:t>
            </a:r>
            <a:r>
              <a:rPr lang="en-GB" dirty="0"/>
              <a:t>.</a:t>
            </a:r>
          </a:p>
          <a:p>
            <a:pPr eaLnBrk="1" hangingPunct="1">
              <a:spcBef>
                <a:spcPct val="0"/>
              </a:spcBef>
            </a:pPr>
            <a:endParaRPr lang="en-GB" baseline="0" dirty="0"/>
          </a:p>
          <a:p>
            <a:pPr marL="0" marR="0" indent="0" algn="l" defTabSz="457200" rtl="0" eaLnBrk="1" fontAlgn="base" latinLnBrk="0" hangingPunct="1">
              <a:lnSpc>
                <a:spcPct val="100000"/>
              </a:lnSpc>
              <a:spcBef>
                <a:spcPct val="0"/>
              </a:spcBef>
              <a:spcAft>
                <a:spcPct val="0"/>
              </a:spcAft>
              <a:buClrTx/>
              <a:buSzTx/>
              <a:buFontTx/>
              <a:buNone/>
              <a:tabLst/>
              <a:defRPr/>
            </a:pPr>
            <a:r>
              <a:rPr lang="en-GB" b="1" i="1" u="sng" dirty="0"/>
              <a:t>References:</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baseline="30000" dirty="0"/>
              <a:t>[1] </a:t>
            </a:r>
            <a:r>
              <a:rPr lang="en-GB" sz="1200" dirty="0"/>
              <a:t>Explanatory report to the Convention on cybercrime, §148.</a:t>
            </a:r>
          </a:p>
          <a:p>
            <a:pPr eaLnBrk="1" hangingPunct="1">
              <a:spcBef>
                <a:spcPct val="0"/>
              </a:spcBef>
            </a:pPr>
            <a:endParaRPr lang="en-GB" baseline="0" dirty="0"/>
          </a:p>
          <a:p>
            <a:pPr eaLnBrk="1" hangingPunct="1">
              <a:spcBef>
                <a:spcPct val="0"/>
              </a:spcBef>
            </a:pPr>
            <a:endParaRPr lang="en-GB" baseline="0" dirty="0"/>
          </a:p>
          <a:p>
            <a:pPr eaLnBrk="1" hangingPunct="1">
              <a:spcBef>
                <a:spcPct val="0"/>
              </a:spcBef>
            </a:pPr>
            <a:r>
              <a:rPr lang="en-GB" baseline="0" dirty="0"/>
              <a:t> </a:t>
            </a:r>
            <a:endParaRPr lang="en-GB"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129</a:t>
            </a:fld>
            <a:endParaRPr lang="en-US">
              <a:cs typeface="Arial" charset="0"/>
            </a:endParaRPr>
          </a:p>
        </p:txBody>
      </p:sp>
    </p:spTree>
    <p:extLst>
      <p:ext uri="{BB962C8B-B14F-4D97-AF65-F5344CB8AC3E}">
        <p14:creationId xmlns:p14="http://schemas.microsoft.com/office/powerpoint/2010/main" val="17709721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dirty="0"/>
              <a:t>In order to give an example of one of the ways of how appropriate conditions and safeguards can</a:t>
            </a:r>
            <a:r>
              <a:rPr lang="en-US" baseline="0" dirty="0"/>
              <a:t> be determined, we will briefly refer to the requirements of the </a:t>
            </a:r>
            <a:r>
              <a:rPr lang="en-GB" dirty="0"/>
              <a:t>Council of Europe Convention for the Protection of Human Rights and Fundamental Freedoms (ECHR). </a:t>
            </a:r>
          </a:p>
          <a:p>
            <a:pPr eaLnBrk="1" hangingPunct="1">
              <a:spcBef>
                <a:spcPct val="0"/>
              </a:spcBef>
            </a:pPr>
            <a:endParaRPr lang="en-GB" b="1" dirty="0"/>
          </a:p>
          <a:p>
            <a:pPr marL="0" marR="0" indent="0" algn="l" defTabSz="457200" rtl="0" eaLnBrk="1" fontAlgn="base" latinLnBrk="0" hangingPunct="1">
              <a:lnSpc>
                <a:spcPct val="100000"/>
              </a:lnSpc>
              <a:spcBef>
                <a:spcPct val="0"/>
              </a:spcBef>
              <a:spcAft>
                <a:spcPct val="0"/>
              </a:spcAft>
              <a:buClrTx/>
              <a:buSzTx/>
              <a:buFontTx/>
              <a:buNone/>
              <a:tabLst/>
              <a:defRPr/>
            </a:pPr>
            <a:r>
              <a:rPr lang="en-GB" b="1" dirty="0"/>
              <a:t>The current</a:t>
            </a:r>
            <a:r>
              <a:rPr lang="en-GB" b="1" baseline="0" dirty="0"/>
              <a:t> </a:t>
            </a:r>
            <a:r>
              <a:rPr lang="en-GB" b="1" dirty="0"/>
              <a:t>synthesis </a:t>
            </a:r>
            <a:r>
              <a:rPr lang="en-GB" b="1" baseline="0" dirty="0"/>
              <a:t>can be adapted to each country taking into account the particularities of the country’s legal system</a:t>
            </a:r>
            <a:r>
              <a:rPr lang="en-GB" baseline="0" dirty="0"/>
              <a:t> </a:t>
            </a:r>
            <a:r>
              <a:rPr lang="en-GB" b="1" baseline="0" dirty="0"/>
              <a:t>and of its legal international commitments. </a:t>
            </a:r>
          </a:p>
          <a:p>
            <a:pPr marL="0" indent="0">
              <a:buNone/>
            </a:pPr>
            <a:endParaRPr lang="en-GB"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mn-ea"/>
                <a:cs typeface="+mn-cs"/>
              </a:rPr>
              <a:t>The general principle to be respected when limiting a protected right (where the ECHR leaves the possibility to limit this right) is the following: “</a:t>
            </a:r>
            <a:r>
              <a:rPr lang="en-GB" dirty="0"/>
              <a:t>interferences” or “limitations” (notions</a:t>
            </a:r>
            <a:r>
              <a:rPr lang="en-GB" baseline="0" dirty="0"/>
              <a:t> which will m</a:t>
            </a:r>
            <a:r>
              <a:rPr lang="en-GB" dirty="0"/>
              <a:t>ean from</a:t>
            </a:r>
            <a:r>
              <a:rPr lang="en-GB" baseline="0" dirty="0"/>
              <a:t> this slide “</a:t>
            </a:r>
            <a:r>
              <a:rPr lang="en-GB" dirty="0"/>
              <a:t>limitations</a:t>
            </a:r>
            <a:r>
              <a:rPr lang="en-GB" baseline="0" dirty="0"/>
              <a:t> of third parties’ rights and freedoms due to a power or procedure) </a:t>
            </a:r>
            <a:r>
              <a:rPr lang="en-GB" dirty="0"/>
              <a:t>must be "prescribed by law", must have “an aim or aims that is or are legitimate” according to the article that declares this right and must</a:t>
            </a:r>
            <a:r>
              <a:rPr lang="en-GB" baseline="0" dirty="0"/>
              <a:t> </a:t>
            </a:r>
            <a:r>
              <a:rPr lang="en-GB" dirty="0"/>
              <a:t>be “necessary in a democratic society for the aforesaid aim or aims” </a:t>
            </a:r>
            <a:r>
              <a:rPr lang="en-GB" sz="1200" baseline="30000" dirty="0"/>
              <a:t>[</a:t>
            </a:r>
            <a:r>
              <a:rPr lang="en-GB" sz="1200" b="0" baseline="30000" dirty="0">
                <a:solidFill>
                  <a:srgbClr val="FF0000"/>
                </a:solidFill>
              </a:rPr>
              <a:t>2</a:t>
            </a:r>
            <a:r>
              <a:rPr lang="en-GB" baseline="30000" dirty="0"/>
              <a:t>§45]</a:t>
            </a:r>
            <a:r>
              <a:rPr lang="en-GB" baseline="0" dirty="0"/>
              <a:t> </a:t>
            </a:r>
            <a:r>
              <a:rPr lang="en-GB" baseline="30000" dirty="0"/>
              <a:t>[3]</a:t>
            </a:r>
            <a:r>
              <a:rPr lang="en-GB" dirty="0"/>
              <a:t>.</a:t>
            </a:r>
          </a:p>
          <a:p>
            <a:pPr marL="0" indent="0">
              <a:buNone/>
            </a:pPr>
            <a:endParaRPr lang="en-GB" dirty="0"/>
          </a:p>
          <a:p>
            <a:pPr eaLnBrk="1" hangingPunct="1">
              <a:spcBef>
                <a:spcPct val="0"/>
              </a:spcBef>
            </a:pPr>
            <a:r>
              <a:rPr lang="en-GB" dirty="0"/>
              <a:t>Therefore this general principle or “public order clause” </a:t>
            </a:r>
            <a:r>
              <a:rPr lang="en-GB" b="0" baseline="30000" dirty="0"/>
              <a:t>[4]</a:t>
            </a:r>
            <a:r>
              <a:rPr lang="en-GB" b="0" dirty="0"/>
              <a:t> </a:t>
            </a:r>
            <a:r>
              <a:rPr lang="en-GB" dirty="0"/>
              <a:t>contains four</a:t>
            </a:r>
            <a:r>
              <a:rPr lang="en-GB" baseline="0" dirty="0"/>
              <a:t> </a:t>
            </a:r>
            <a:r>
              <a:rPr lang="en-GB" dirty="0"/>
              <a:t>core principles :</a:t>
            </a:r>
          </a:p>
          <a:p>
            <a:pPr eaLnBrk="1" hangingPunct="1">
              <a:spcBef>
                <a:spcPct val="0"/>
              </a:spcBef>
            </a:pPr>
            <a:r>
              <a:rPr lang="en-GB" dirty="0"/>
              <a:t>	•</a:t>
            </a:r>
            <a:r>
              <a:rPr lang="en-GB" baseline="0" dirty="0"/>
              <a:t> </a:t>
            </a:r>
            <a:r>
              <a:rPr lang="en-GB" dirty="0"/>
              <a:t>the exclusive competence of the </a:t>
            </a:r>
            <a:r>
              <a:rPr lang="en-GB" b="1" dirty="0"/>
              <a:t>law</a:t>
            </a:r>
            <a:r>
              <a:rPr lang="en-GB" dirty="0"/>
              <a:t> in limiting freedoms </a:t>
            </a:r>
            <a:r>
              <a:rPr lang="en-GB" b="1" dirty="0"/>
              <a:t>(principle of legal basis)</a:t>
            </a:r>
            <a:r>
              <a:rPr lang="en-GB" dirty="0"/>
              <a:t>;</a:t>
            </a:r>
          </a:p>
          <a:p>
            <a:pPr eaLnBrk="1" hangingPunct="1">
              <a:spcBef>
                <a:spcPct val="0"/>
              </a:spcBef>
            </a:pPr>
            <a:r>
              <a:rPr lang="en-GB" dirty="0"/>
              <a:t>	•</a:t>
            </a:r>
            <a:r>
              <a:rPr lang="en-GB" baseline="0" dirty="0"/>
              <a:t> </a:t>
            </a:r>
            <a:r>
              <a:rPr lang="en-GB" dirty="0"/>
              <a:t>the need to pursue one of the </a:t>
            </a:r>
            <a:r>
              <a:rPr lang="en-GB" b="1" dirty="0"/>
              <a:t>legitimate aims </a:t>
            </a:r>
            <a:r>
              <a:rPr lang="en-GB" dirty="0"/>
              <a:t>listed by the Convention </a:t>
            </a:r>
            <a:r>
              <a:rPr lang="en-GB" b="1" dirty="0"/>
              <a:t>(principle of legitimate</a:t>
            </a:r>
            <a:r>
              <a:rPr lang="en-GB" b="1" baseline="0" dirty="0"/>
              <a:t> aim</a:t>
            </a:r>
            <a:r>
              <a:rPr lang="en-GB" b="1" dirty="0"/>
              <a:t>)</a:t>
            </a:r>
            <a:r>
              <a:rPr lang="en-GB" dirty="0"/>
              <a:t>;</a:t>
            </a:r>
          </a:p>
          <a:p>
            <a:pPr eaLnBrk="1" hangingPunct="1">
              <a:spcBef>
                <a:spcPct val="0"/>
              </a:spcBef>
            </a:pPr>
            <a:r>
              <a:rPr lang="en-GB" dirty="0"/>
              <a:t>	•</a:t>
            </a:r>
            <a:r>
              <a:rPr lang="en-GB" baseline="0" dirty="0"/>
              <a:t> </a:t>
            </a:r>
            <a:r>
              <a:rPr lang="en-GB" dirty="0"/>
              <a:t>the “necessity” of the interference “in a democratic country”, which is interpreted by the European Court of Human Right as implying that the interference, (“in a society that means to remain democratic” </a:t>
            </a:r>
            <a:r>
              <a:rPr lang="en-GB" sz="1200" baseline="30000" dirty="0"/>
              <a:t>[5] </a:t>
            </a:r>
            <a:r>
              <a:rPr lang="en-GB" sz="1200" baseline="0" dirty="0"/>
              <a:t>)</a:t>
            </a:r>
            <a:endParaRPr lang="en-GB" baseline="0" dirty="0"/>
          </a:p>
          <a:p>
            <a:pPr eaLnBrk="1" hangingPunct="1">
              <a:spcBef>
                <a:spcPct val="0"/>
              </a:spcBef>
            </a:pPr>
            <a:r>
              <a:rPr lang="en-GB" dirty="0"/>
              <a:t> 			o</a:t>
            </a:r>
            <a:r>
              <a:rPr lang="en-GB" baseline="0" dirty="0"/>
              <a:t> </a:t>
            </a:r>
            <a:r>
              <a:rPr lang="en-GB" dirty="0"/>
              <a:t>corresponds to a "</a:t>
            </a:r>
            <a:r>
              <a:rPr lang="en-GB" b="1" dirty="0"/>
              <a:t>pressing social need</a:t>
            </a:r>
            <a:r>
              <a:rPr lang="en-GB" dirty="0"/>
              <a:t>" </a:t>
            </a:r>
            <a:r>
              <a:rPr lang="en-GB" b="1" dirty="0"/>
              <a:t>(principle of necessity) </a:t>
            </a:r>
            <a:r>
              <a:rPr lang="en-GB" sz="1200" baseline="30000" dirty="0"/>
              <a:t>[2§59]</a:t>
            </a:r>
            <a:r>
              <a:rPr lang="en-GB" dirty="0"/>
              <a:t>, and</a:t>
            </a:r>
          </a:p>
          <a:p>
            <a:pPr eaLnBrk="1" hangingPunct="1">
              <a:spcBef>
                <a:spcPct val="0"/>
              </a:spcBef>
            </a:pPr>
            <a:r>
              <a:rPr lang="en-GB" dirty="0"/>
              <a:t>			o</a:t>
            </a:r>
            <a:r>
              <a:rPr lang="en-GB" baseline="0" dirty="0"/>
              <a:t> </a:t>
            </a:r>
            <a:r>
              <a:rPr lang="en-GB" dirty="0"/>
              <a:t>is “</a:t>
            </a:r>
            <a:r>
              <a:rPr lang="en-GB" b="1" dirty="0"/>
              <a:t>proportionate</a:t>
            </a:r>
            <a:r>
              <a:rPr lang="en-GB" dirty="0"/>
              <a:t> to the legitimate aim pursued” </a:t>
            </a:r>
            <a:r>
              <a:rPr lang="en-GB" b="1" dirty="0"/>
              <a:t>(principle of proportionality)</a:t>
            </a:r>
            <a:r>
              <a:rPr lang="en-GB" dirty="0"/>
              <a:t> </a:t>
            </a:r>
            <a:r>
              <a:rPr lang="en-GB" sz="1200" baseline="30000" dirty="0"/>
              <a:t>[2§63]</a:t>
            </a:r>
            <a:r>
              <a:rPr lang="en-GB" b="1" dirty="0"/>
              <a:t>.</a:t>
            </a:r>
          </a:p>
          <a:p>
            <a:pPr eaLnBrk="1" hangingPunct="1">
              <a:spcBef>
                <a:spcPct val="0"/>
              </a:spcBef>
            </a:pPr>
            <a:endParaRPr lang="en-GB" dirty="0"/>
          </a:p>
          <a:p>
            <a:pPr marL="0" marR="0" indent="0" algn="l" defTabSz="457200" rtl="0" eaLnBrk="1" fontAlgn="base" latinLnBrk="0" hangingPunct="1">
              <a:lnSpc>
                <a:spcPct val="100000"/>
              </a:lnSpc>
              <a:spcBef>
                <a:spcPct val="0"/>
              </a:spcBef>
              <a:spcAft>
                <a:spcPct val="0"/>
              </a:spcAft>
              <a:buClrTx/>
              <a:buSzTx/>
              <a:buFont typeface="Arial" charset="0"/>
              <a:buNone/>
              <a:tabLst/>
              <a:defRPr/>
            </a:pPr>
            <a:endParaRPr lang="en-US" sz="1200" kern="1200" baseline="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en-GB" sz="1200" kern="1200" dirty="0">
                <a:solidFill>
                  <a:schemeClr val="tx1"/>
                </a:solidFill>
                <a:effectLst/>
                <a:latin typeface="+mn-lt"/>
                <a:ea typeface="+mn-ea"/>
                <a:cs typeface="+mn-cs"/>
              </a:rPr>
              <a:t>To be noted that the principles of necessity and proportionality are both implied by the sentence “necessity in a democratic country”. As a result, court decisions (national,</a:t>
            </a:r>
            <a:r>
              <a:rPr lang="en-GB" sz="1200" kern="1200" baseline="0" dirty="0">
                <a:solidFill>
                  <a:schemeClr val="tx1"/>
                </a:solidFill>
                <a:effectLst/>
                <a:latin typeface="+mn-lt"/>
                <a:ea typeface="+mn-ea"/>
                <a:cs typeface="+mn-cs"/>
              </a:rPr>
              <a:t> European and from the CoE European Court of Human Rights (</a:t>
            </a:r>
            <a:r>
              <a:rPr lang="en-US" sz="1200" kern="1200" baseline="0" dirty="0">
                <a:solidFill>
                  <a:schemeClr val="tx1"/>
                </a:solidFill>
                <a:effectLst/>
                <a:latin typeface="+mn-lt"/>
                <a:ea typeface="+mn-ea"/>
                <a:cs typeface="+mn-cs"/>
              </a:rPr>
              <a:t>ECtHR) </a:t>
            </a:r>
            <a:r>
              <a:rPr lang="en-GB" sz="1200" kern="1200" baseline="0" dirty="0">
                <a:solidFill>
                  <a:schemeClr val="tx1"/>
                </a:solidFill>
                <a:effectLst/>
                <a:latin typeface="+mn-lt"/>
                <a:ea typeface="+mn-ea"/>
                <a:cs typeface="+mn-cs"/>
              </a:rPr>
              <a:t>itself) </a:t>
            </a:r>
            <a:r>
              <a:rPr lang="en-GB" sz="1200" kern="1200" dirty="0">
                <a:solidFill>
                  <a:schemeClr val="tx1"/>
                </a:solidFill>
                <a:effectLst/>
                <a:latin typeface="+mn-lt"/>
                <a:ea typeface="+mn-ea"/>
                <a:cs typeface="+mn-cs"/>
              </a:rPr>
              <a:t>and experts make sometimes a confusion between both, assessing the “necessity” of a measure under the wording “proportionality”, or assessing the “proportionality” of a measure under the wording “necessity”. Such discordances of classification are not of importance since courts and experts recognise in all cases that the principles of necessity and proportionality taken together imply a certain number of obligations, which are the ones we will analyse in slide n°28 and in Part Two – Annex of the current lesson, whatever they are classified as obligations ensuring necessity or as obligations ensuring proportionality (in that sense see for example </a:t>
            </a:r>
            <a:r>
              <a:rPr lang="en-GB" dirty="0"/>
              <a:t>(</a:t>
            </a:r>
            <a:r>
              <a:rPr lang="en-GB" sz="1200" baseline="30000" dirty="0"/>
              <a:t>[6]</a:t>
            </a:r>
            <a:r>
              <a:rPr lang="en-GB" sz="1200" kern="1200" dirty="0">
                <a:solidFill>
                  <a:schemeClr val="tx1"/>
                </a:solidFill>
                <a:effectLst/>
                <a:latin typeface="+mn-lt"/>
                <a:ea typeface="+mn-ea"/>
                <a:cs typeface="+mn-cs"/>
              </a:rPr>
              <a:t>). </a:t>
            </a:r>
          </a:p>
          <a:p>
            <a:pPr marL="0" marR="0" indent="0" algn="l" defTabSz="457200" rtl="0" eaLnBrk="1" fontAlgn="base" latinLnBrk="0" hangingPunct="1">
              <a:lnSpc>
                <a:spcPct val="100000"/>
              </a:lnSpc>
              <a:spcBef>
                <a:spcPct val="0"/>
              </a:spcBef>
              <a:spcAft>
                <a:spcPct val="0"/>
              </a:spcAft>
              <a:buClrTx/>
              <a:buSzTx/>
              <a:buFont typeface="Arial" charset="0"/>
              <a:buNone/>
              <a:tabLst/>
              <a:defRPr/>
            </a:pPr>
            <a:endParaRPr lang="en-US" sz="1200" kern="1200" baseline="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 typeface="Arial" charset="0"/>
              <a:buNone/>
              <a:tabLst/>
              <a:defRPr/>
            </a:pPr>
            <a:endParaRPr lang="en-US" sz="1200" kern="1200" baseline="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en-US" sz="1200" kern="1200" baseline="0" dirty="0">
                <a:solidFill>
                  <a:schemeClr val="tx1"/>
                </a:solidFill>
                <a:effectLst/>
                <a:latin typeface="+mn-lt"/>
                <a:ea typeface="+mn-ea"/>
                <a:cs typeface="+mn-cs"/>
              </a:rPr>
              <a:t>The content of these principles is further detailed in Part Two – Annex which immediately follows. Depending on the time available, the trainer can choose to teach the content of this annex or to provide delegates with print or electronic copies of it for their information. </a:t>
            </a:r>
          </a:p>
          <a:p>
            <a:pPr marL="0" marR="0" indent="0" algn="l" defTabSz="457200" rtl="0" eaLnBrk="1" fontAlgn="base" latinLnBrk="0" hangingPunct="1">
              <a:lnSpc>
                <a:spcPct val="100000"/>
              </a:lnSpc>
              <a:spcBef>
                <a:spcPct val="0"/>
              </a:spcBef>
              <a:spcAft>
                <a:spcPct val="0"/>
              </a:spcAft>
              <a:buClrTx/>
              <a:buSzTx/>
              <a:buFont typeface="Arial" charset="0"/>
              <a:buNone/>
              <a:tabLst/>
              <a:defRPr/>
            </a:pPr>
            <a:endParaRPr lang="en-US" sz="1200" kern="1200" baseline="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en-US" sz="1200" kern="1200" baseline="30000" dirty="0">
                <a:solidFill>
                  <a:schemeClr val="tx1"/>
                </a:solidFill>
                <a:effectLst/>
                <a:latin typeface="+mn-lt"/>
                <a:ea typeface="+mn-ea"/>
                <a:cs typeface="+mn-cs"/>
              </a:rPr>
              <a:t>[2] </a:t>
            </a:r>
            <a:r>
              <a:rPr lang="en-US" sz="1200" kern="1200" baseline="0" dirty="0" err="1">
                <a:solidFill>
                  <a:schemeClr val="tx1"/>
                </a:solidFill>
                <a:effectLst/>
                <a:latin typeface="+mn-lt"/>
                <a:ea typeface="+mn-ea"/>
                <a:cs typeface="+mn-cs"/>
              </a:rPr>
              <a:t>ECtHR</a:t>
            </a:r>
            <a:r>
              <a:rPr lang="en-US" sz="1200" kern="1200" baseline="0" dirty="0">
                <a:solidFill>
                  <a:schemeClr val="tx1"/>
                </a:solidFill>
                <a:effectLst/>
                <a:latin typeface="+mn-lt"/>
                <a:ea typeface="+mn-ea"/>
                <a:cs typeface="+mn-cs"/>
              </a:rPr>
              <a:t>, case “</a:t>
            </a:r>
            <a:r>
              <a:rPr lang="en-GB" dirty="0"/>
              <a:t>Sunday Times v. The United Kingdom”, application n° 6538/74, 26 April 1979, Series A, n° 30, §§49 </a:t>
            </a:r>
            <a:r>
              <a:rPr lang="en-GB" i="1" dirty="0"/>
              <a:t>et seq.</a:t>
            </a: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en-US" sz="1200" kern="1200" baseline="30000" dirty="0">
                <a:solidFill>
                  <a:schemeClr val="tx1"/>
                </a:solidFill>
                <a:effectLst/>
                <a:latin typeface="+mn-lt"/>
                <a:ea typeface="+mn-ea"/>
                <a:cs typeface="+mn-cs"/>
              </a:rPr>
              <a:t>[3] </a:t>
            </a:r>
            <a:r>
              <a:rPr lang="en-US" sz="1200" kern="1200" baseline="0" dirty="0">
                <a:solidFill>
                  <a:schemeClr val="tx1"/>
                </a:solidFill>
                <a:effectLst/>
                <a:latin typeface="+mn-lt"/>
                <a:ea typeface="+mn-ea"/>
                <a:cs typeface="+mn-cs"/>
              </a:rPr>
              <a:t>For further reading see for example </a:t>
            </a:r>
            <a:r>
              <a:rPr lang="en-GB" sz="1200" kern="1200" dirty="0">
                <a:solidFill>
                  <a:schemeClr val="tx1"/>
                </a:solidFill>
                <a:effectLst/>
                <a:latin typeface="+mn-lt"/>
                <a:ea typeface="+mn-ea"/>
                <a:cs typeface="+mn-cs"/>
              </a:rPr>
              <a:t>Estelle De Marco </a:t>
            </a:r>
            <a:r>
              <a:rPr lang="en-US" sz="1200" kern="1200" dirty="0">
                <a:solidFill>
                  <a:schemeClr val="tx1"/>
                </a:solidFill>
                <a:effectLst/>
                <a:latin typeface="+mn-lt"/>
                <a:ea typeface="+mn-ea"/>
                <a:cs typeface="+mn-cs"/>
              </a:rPr>
              <a:t>in Estelle De Marco et al., Deliverable D3.3 - Legal recommendations - </a:t>
            </a:r>
            <a:r>
              <a:rPr lang="en-US" sz="1200" kern="1200" dirty="0" err="1">
                <a:solidFill>
                  <a:schemeClr val="tx1"/>
                </a:solidFill>
                <a:effectLst/>
                <a:latin typeface="+mn-lt"/>
                <a:ea typeface="+mn-ea"/>
                <a:cs typeface="+mn-cs"/>
              </a:rPr>
              <a:t>ePOOLICE</a:t>
            </a:r>
            <a:r>
              <a:rPr lang="en-US" sz="1200" kern="1200" dirty="0">
                <a:solidFill>
                  <a:schemeClr val="tx1"/>
                </a:solidFill>
                <a:effectLst/>
                <a:latin typeface="+mn-lt"/>
                <a:ea typeface="+mn-ea"/>
                <a:cs typeface="+mn-cs"/>
              </a:rPr>
              <a:t> EU project (early Pursuit against Organized crime using </a:t>
            </a:r>
            <a:r>
              <a:rPr lang="en-US" sz="1200" kern="1200" dirty="0" err="1">
                <a:solidFill>
                  <a:schemeClr val="tx1"/>
                </a:solidFill>
                <a:effectLst/>
                <a:latin typeface="+mn-lt"/>
                <a:ea typeface="+mn-ea"/>
                <a:cs typeface="+mn-cs"/>
              </a:rPr>
              <a:t>envirOnmental</a:t>
            </a:r>
            <a:r>
              <a:rPr lang="en-US" sz="1200" kern="1200" dirty="0">
                <a:solidFill>
                  <a:schemeClr val="tx1"/>
                </a:solidFill>
                <a:effectLst/>
                <a:latin typeface="+mn-lt"/>
                <a:ea typeface="+mn-ea"/>
                <a:cs typeface="+mn-cs"/>
              </a:rPr>
              <a:t> Scanning, the Law and </a:t>
            </a:r>
            <a:r>
              <a:rPr lang="en-US" sz="1200" kern="1200" dirty="0" err="1">
                <a:solidFill>
                  <a:schemeClr val="tx1"/>
                </a:solidFill>
                <a:effectLst/>
                <a:latin typeface="+mn-lt"/>
                <a:ea typeface="+mn-ea"/>
                <a:cs typeface="+mn-cs"/>
              </a:rPr>
              <a:t>IntelligenCE</a:t>
            </a:r>
            <a:r>
              <a:rPr lang="en-US" sz="1200" kern="1200" dirty="0">
                <a:solidFill>
                  <a:schemeClr val="tx1"/>
                </a:solidFill>
                <a:effectLst/>
                <a:latin typeface="+mn-lt"/>
                <a:ea typeface="+mn-ea"/>
                <a:cs typeface="+mn-cs"/>
              </a:rPr>
              <a:t> systems), project n° FP7-SEC-2012-312651, version 1.3 of 10 December 2014, Section 3.1.2, available at </a:t>
            </a:r>
            <a:r>
              <a:rPr lang="en-GB" sz="1200" u="sng" kern="1200" dirty="0">
                <a:solidFill>
                  <a:schemeClr val="tx1"/>
                </a:solidFill>
                <a:effectLst/>
                <a:latin typeface="+mn-lt"/>
                <a:ea typeface="+mn-ea"/>
                <a:cs typeface="+mn-cs"/>
                <a:hlinkClick r:id="rId3"/>
              </a:rPr>
              <a:t>https://www.epoolice.eu/</a:t>
            </a:r>
            <a:r>
              <a:rPr lang="en-US" sz="1200" u="none" kern="1200" dirty="0">
                <a:solidFill>
                  <a:schemeClr val="tx1"/>
                </a:solidFill>
                <a:effectLst/>
                <a:latin typeface="+mn-lt"/>
                <a:ea typeface="+mn-ea"/>
                <a:cs typeface="+mn-cs"/>
              </a:rPr>
              <a:t>;</a:t>
            </a:r>
            <a:r>
              <a:rPr lang="en-US" sz="1200" u="none"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Estelle De Marco, Deliverable D2.2 - Identification and analysis of the legal and ethical framework – MANDOLA  EU project (Monitoring and Detecting Online Hate Speech), 2017, GA n° JUST/2014/RRAC/AG/HATE/6652, Section 4.1.3, </a:t>
            </a:r>
            <a:r>
              <a:rPr lang="en-GB" sz="1200" kern="1200" baseline="0" dirty="0">
                <a:solidFill>
                  <a:schemeClr val="tx1"/>
                </a:solidFill>
                <a:effectLst/>
                <a:latin typeface="+mn-lt"/>
                <a:ea typeface="+mn-ea"/>
                <a:cs typeface="+mn-cs"/>
              </a:rPr>
              <a:t>available at </a:t>
            </a:r>
            <a:r>
              <a:rPr lang="en-GB" sz="1200" u="sng" kern="1200" dirty="0">
                <a:solidFill>
                  <a:schemeClr val="tx1"/>
                </a:solidFill>
                <a:effectLst/>
                <a:latin typeface="+mn-lt"/>
                <a:ea typeface="+mn-ea"/>
                <a:cs typeface="+mn-cs"/>
                <a:hlinkClick r:id="rId4"/>
              </a:rPr>
              <a:t>http://mandola-project.eu/publications/</a:t>
            </a:r>
            <a:r>
              <a:rPr lang="en-GB" sz="1200" kern="1200" dirty="0">
                <a:solidFill>
                  <a:schemeClr val="tx1"/>
                </a:solidFill>
                <a:effectLst/>
                <a:latin typeface="+mn-lt"/>
                <a:ea typeface="+mn-ea"/>
                <a:cs typeface="+mn-cs"/>
              </a:rPr>
              <a:t>; Jeremy McBride, “Proportionality and the European Convention on Human Rights", in </a:t>
            </a:r>
            <a:r>
              <a:rPr lang="en-GB" sz="1200" i="1" kern="1200" dirty="0">
                <a:solidFill>
                  <a:schemeClr val="tx1"/>
                </a:solidFill>
                <a:effectLst/>
                <a:latin typeface="+mn-lt"/>
                <a:ea typeface="+mn-ea"/>
                <a:cs typeface="+mn-cs"/>
              </a:rPr>
              <a:t>The principle of Proportionality in the Laws of Europe</a:t>
            </a:r>
            <a:r>
              <a:rPr lang="en-GB" sz="1200" kern="1200" dirty="0">
                <a:solidFill>
                  <a:schemeClr val="tx1"/>
                </a:solidFill>
                <a:effectLst/>
                <a:latin typeface="+mn-lt"/>
                <a:ea typeface="+mn-ea"/>
                <a:cs typeface="+mn-cs"/>
              </a:rPr>
              <a:t>, edited by Evelyn Ellis, Hart Publishing, 197 p., 1999, p. 23 </a:t>
            </a:r>
            <a:r>
              <a:rPr lang="en-GB" sz="1200" i="1" kern="1200" dirty="0">
                <a:solidFill>
                  <a:schemeClr val="tx1"/>
                </a:solidFill>
                <a:effectLst/>
                <a:latin typeface="+mn-lt"/>
                <a:ea typeface="+mn-ea"/>
                <a:cs typeface="+mn-cs"/>
              </a:rPr>
              <a:t>et seq</a:t>
            </a:r>
            <a:r>
              <a:rPr lang="en-GB" sz="1200" kern="1200" dirty="0">
                <a:solidFill>
                  <a:schemeClr val="tx1"/>
                </a:solidFill>
                <a:effectLst/>
                <a:latin typeface="+mn-lt"/>
                <a:ea typeface="+mn-ea"/>
                <a:cs typeface="+mn-cs"/>
              </a:rPr>
              <a:t>.</a:t>
            </a: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fr-FR" sz="1200" baseline="30000" dirty="0"/>
              <a:t>[4] </a:t>
            </a:r>
            <a:r>
              <a:rPr lang="en-US" sz="1200" kern="1200" baseline="0" dirty="0">
                <a:solidFill>
                  <a:schemeClr val="tx1"/>
                </a:solidFill>
                <a:effectLst/>
                <a:latin typeface="+mn-lt"/>
                <a:ea typeface="+mn-ea"/>
                <a:cs typeface="+mn-cs"/>
              </a:rPr>
              <a:t>This formula comes from Prof. </a:t>
            </a:r>
            <a:r>
              <a:rPr lang="fr-FR" sz="1200" dirty="0"/>
              <a:t>Frédéric Sudre, "La dimension internationale et européenne des libertés et droits fondamentaux", </a:t>
            </a:r>
            <a:r>
              <a:rPr lang="fr-FR" sz="1200" kern="1200" dirty="0">
                <a:solidFill>
                  <a:schemeClr val="tx1"/>
                </a:solidFill>
                <a:effectLst/>
                <a:latin typeface="+mn-lt"/>
                <a:ea typeface="+mn-ea"/>
                <a:cs typeface="+mn-cs"/>
              </a:rPr>
              <a:t>in </a:t>
            </a:r>
            <a:r>
              <a:rPr lang="fr-FR" sz="1200" i="1" kern="1200" dirty="0">
                <a:solidFill>
                  <a:schemeClr val="tx1"/>
                </a:solidFill>
                <a:effectLst/>
                <a:latin typeface="+mn-lt"/>
                <a:ea typeface="+mn-ea"/>
                <a:cs typeface="+mn-cs"/>
              </a:rPr>
              <a:t>Libertés et droits fondamentaux</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under</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dir</a:t>
            </a:r>
            <a:r>
              <a:rPr lang="fr-FR" sz="1200" kern="1200" dirty="0">
                <a:solidFill>
                  <a:schemeClr val="tx1"/>
                </a:solidFill>
                <a:effectLst/>
                <a:latin typeface="+mn-lt"/>
                <a:ea typeface="+mn-ea"/>
                <a:cs typeface="+mn-cs"/>
              </a:rPr>
              <a:t>. of Rémy </a:t>
            </a:r>
            <a:r>
              <a:rPr lang="fr-FR" sz="1200" kern="1200" dirty="0" err="1">
                <a:solidFill>
                  <a:schemeClr val="tx1"/>
                </a:solidFill>
                <a:effectLst/>
                <a:latin typeface="+mn-lt"/>
                <a:ea typeface="+mn-ea"/>
                <a:cs typeface="+mn-cs"/>
              </a:rPr>
              <a:t>Cabrillac</a:t>
            </a:r>
            <a:r>
              <a:rPr lang="fr-FR" sz="1200" kern="1200" dirty="0">
                <a:solidFill>
                  <a:schemeClr val="tx1"/>
                </a:solidFill>
                <a:effectLst/>
                <a:latin typeface="+mn-lt"/>
                <a:ea typeface="+mn-ea"/>
                <a:cs typeface="+mn-cs"/>
              </a:rPr>
              <a:t>, Marie-Anne Frison-Roche, Thierry </a:t>
            </a:r>
            <a:r>
              <a:rPr lang="fr-FR" sz="1200" kern="1200" dirty="0" err="1">
                <a:solidFill>
                  <a:schemeClr val="tx1"/>
                </a:solidFill>
                <a:effectLst/>
                <a:latin typeface="+mn-lt"/>
                <a:ea typeface="+mn-ea"/>
                <a:cs typeface="+mn-cs"/>
              </a:rPr>
              <a:t>Revet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ed</a:t>
            </a:r>
            <a:r>
              <a:rPr lang="fr-FR" sz="1200" kern="1200" dirty="0">
                <a:solidFill>
                  <a:schemeClr val="tx1"/>
                </a:solidFill>
                <a:effectLst/>
                <a:latin typeface="+mn-lt"/>
                <a:ea typeface="+mn-ea"/>
                <a:cs typeface="+mn-cs"/>
              </a:rPr>
              <a:t>. Dalloz, 11</a:t>
            </a:r>
            <a:r>
              <a:rPr lang="fr-FR" sz="1200" kern="1200" baseline="30000" dirty="0">
                <a:solidFill>
                  <a:schemeClr val="tx1"/>
                </a:solidFill>
                <a:effectLst/>
                <a:latin typeface="+mn-lt"/>
                <a:ea typeface="+mn-ea"/>
                <a:cs typeface="+mn-cs"/>
              </a:rPr>
              <a:t>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ed</a:t>
            </a:r>
            <a:r>
              <a:rPr lang="fr-FR" sz="1200" kern="1200" dirty="0">
                <a:solidFill>
                  <a:schemeClr val="tx1"/>
                </a:solidFill>
                <a:effectLst/>
                <a:latin typeface="+mn-lt"/>
                <a:ea typeface="+mn-ea"/>
                <a:cs typeface="+mn-cs"/>
              </a:rPr>
              <a:t>. 2005, </a:t>
            </a:r>
            <a:r>
              <a:rPr lang="fr-FR" sz="1200" dirty="0"/>
              <a:t>pages 44-45</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Estelle De Marco, </a:t>
            </a:r>
            <a:r>
              <a:rPr lang="fr-FR" sz="1200" i="1" kern="1200" dirty="0">
                <a:solidFill>
                  <a:schemeClr val="tx1"/>
                </a:solidFill>
                <a:effectLst/>
                <a:latin typeface="+mn-lt"/>
                <a:ea typeface="+mn-ea"/>
                <a:cs typeface="+mn-cs"/>
              </a:rPr>
              <a:t>L’anonymat sur Internet et le droit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thesis</a:t>
            </a:r>
            <a:r>
              <a:rPr lang="fr-FR" sz="1200" kern="1200" dirty="0">
                <a:solidFill>
                  <a:schemeClr val="tx1"/>
                </a:solidFill>
                <a:effectLst/>
                <a:latin typeface="+mn-lt"/>
                <a:ea typeface="+mn-ea"/>
                <a:cs typeface="+mn-cs"/>
              </a:rPr>
              <a:t>, Montpellier 1, 2005, ANRT (ISBN : 978-2-7295-6899-3 ; </a:t>
            </a:r>
            <a:r>
              <a:rPr lang="fr-FR" sz="1200" kern="1200" dirty="0" err="1">
                <a:solidFill>
                  <a:schemeClr val="tx1"/>
                </a:solidFill>
                <a:effectLst/>
                <a:latin typeface="+mn-lt"/>
                <a:ea typeface="+mn-ea"/>
                <a:cs typeface="+mn-cs"/>
              </a:rPr>
              <a:t>Ref</a:t>
            </a:r>
            <a:r>
              <a:rPr lang="fr-FR" sz="1200" kern="1200" dirty="0">
                <a:solidFill>
                  <a:schemeClr val="tx1"/>
                </a:solidFill>
                <a:effectLst/>
                <a:latin typeface="+mn-lt"/>
                <a:ea typeface="+mn-ea"/>
                <a:cs typeface="+mn-cs"/>
              </a:rPr>
              <a:t>. : 05MON10067), n° 86.</a:t>
            </a: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en-US" sz="1200" kern="1200" baseline="30000" dirty="0">
                <a:solidFill>
                  <a:schemeClr val="tx1"/>
                </a:solidFill>
                <a:effectLst/>
                <a:latin typeface="+mn-lt"/>
                <a:ea typeface="+mn-ea"/>
                <a:cs typeface="+mn-cs"/>
              </a:rPr>
              <a:t>[5] </a:t>
            </a:r>
            <a:r>
              <a:rPr lang="en-US" sz="1200" kern="1200" baseline="0" dirty="0">
                <a:solidFill>
                  <a:schemeClr val="tx1"/>
                </a:solidFill>
                <a:effectLst/>
                <a:latin typeface="+mn-lt"/>
                <a:ea typeface="+mn-ea"/>
                <a:cs typeface="+mn-cs"/>
              </a:rPr>
              <a:t>See for example </a:t>
            </a:r>
            <a:r>
              <a:rPr lang="en-US" sz="1200" kern="1200" baseline="0" dirty="0" err="1">
                <a:solidFill>
                  <a:schemeClr val="tx1"/>
                </a:solidFill>
                <a:effectLst/>
                <a:latin typeface="+mn-lt"/>
                <a:ea typeface="+mn-ea"/>
                <a:cs typeface="+mn-cs"/>
              </a:rPr>
              <a:t>ECtHR</a:t>
            </a:r>
            <a:r>
              <a:rPr lang="en-US" sz="1200" kern="1200" baseline="0" dirty="0">
                <a:solidFill>
                  <a:schemeClr val="tx1"/>
                </a:solidFill>
                <a:effectLst/>
                <a:latin typeface="+mn-lt"/>
                <a:ea typeface="+mn-ea"/>
                <a:cs typeface="+mn-cs"/>
              </a:rPr>
              <a:t>, case “DL v. Bulgaria”, Application n° 7472/14, 19 May 2016, §105; see also </a:t>
            </a:r>
            <a:r>
              <a:rPr lang="en-GB" dirty="0"/>
              <a:t>Joint dissenting opinion of judges </a:t>
            </a:r>
            <a:r>
              <a:rPr lang="en-GB" dirty="0" err="1"/>
              <a:t>Wiarda</a:t>
            </a:r>
            <a:r>
              <a:rPr lang="en-GB" dirty="0"/>
              <a:t>, Cremona, </a:t>
            </a:r>
            <a:r>
              <a:rPr lang="en-GB" dirty="0" err="1"/>
              <a:t>Thór</a:t>
            </a:r>
            <a:r>
              <a:rPr lang="en-GB" dirty="0"/>
              <a:t> </a:t>
            </a:r>
            <a:r>
              <a:rPr lang="en-GB" dirty="0" err="1"/>
              <a:t>Vilhjálmsson</a:t>
            </a:r>
            <a:r>
              <a:rPr lang="en-GB" dirty="0"/>
              <a:t>, </a:t>
            </a:r>
            <a:r>
              <a:rPr lang="en-GB" dirty="0" err="1"/>
              <a:t>Ryssdal</a:t>
            </a:r>
            <a:r>
              <a:rPr lang="en-GB" dirty="0"/>
              <a:t>, </a:t>
            </a:r>
            <a:r>
              <a:rPr lang="en-GB" dirty="0" err="1"/>
              <a:t>Ganshof</a:t>
            </a:r>
            <a:r>
              <a:rPr lang="en-GB" dirty="0"/>
              <a:t> van der </a:t>
            </a:r>
            <a:r>
              <a:rPr lang="en-GB" dirty="0" err="1"/>
              <a:t>Meersch</a:t>
            </a:r>
            <a:r>
              <a:rPr lang="en-GB" dirty="0"/>
              <a:t>, Sir Gerald Fitzmaurice, </a:t>
            </a:r>
            <a:r>
              <a:rPr lang="en-GB" dirty="0" err="1"/>
              <a:t>Bindschedler</a:t>
            </a:r>
            <a:r>
              <a:rPr lang="en-GB" dirty="0"/>
              <a:t>-Robert, </a:t>
            </a:r>
            <a:r>
              <a:rPr lang="en-GB" dirty="0" err="1"/>
              <a:t>Liesch</a:t>
            </a:r>
            <a:r>
              <a:rPr lang="en-GB" dirty="0"/>
              <a:t> and </a:t>
            </a:r>
            <a:r>
              <a:rPr lang="en-GB" dirty="0" err="1"/>
              <a:t>Matscher</a:t>
            </a:r>
            <a:r>
              <a:rPr lang="en-GB" dirty="0"/>
              <a:t>, §8, available under the “Sunday Times” court case, </a:t>
            </a:r>
            <a:r>
              <a:rPr lang="en-GB" i="1" dirty="0"/>
              <a:t>op cit</a:t>
            </a:r>
            <a:r>
              <a:rPr lang="en-GB" dirty="0"/>
              <a:t>.</a:t>
            </a:r>
          </a:p>
          <a:p>
            <a:pPr marL="0" marR="0" indent="0" algn="l" defTabSz="457200" rtl="0" eaLnBrk="1" fontAlgn="base" latinLnBrk="0" hangingPunct="1">
              <a:lnSpc>
                <a:spcPct val="100000"/>
              </a:lnSpc>
              <a:spcBef>
                <a:spcPct val="0"/>
              </a:spcBef>
              <a:spcAft>
                <a:spcPct val="0"/>
              </a:spcAft>
              <a:buClrTx/>
              <a:buSzTx/>
              <a:buFont typeface="Arial" charset="0"/>
              <a:buNone/>
              <a:tabLst/>
              <a:defRPr/>
            </a:pPr>
            <a:r>
              <a:rPr lang="en-GB" sz="1200" kern="1200" baseline="30000" dirty="0">
                <a:solidFill>
                  <a:schemeClr val="tx1"/>
                </a:solidFill>
                <a:effectLst/>
                <a:latin typeface="+mn-lt"/>
                <a:ea typeface="+mn-ea"/>
                <a:cs typeface="+mn-cs"/>
              </a:rPr>
              <a:t>[6] </a:t>
            </a:r>
            <a:r>
              <a:rPr lang="en-GB" sz="1200" kern="1200" dirty="0">
                <a:solidFill>
                  <a:schemeClr val="tx1"/>
                </a:solidFill>
                <a:effectLst/>
                <a:latin typeface="+mn-lt"/>
                <a:ea typeface="+mn-ea"/>
                <a:cs typeface="+mn-cs"/>
              </a:rPr>
              <a:t>EUCJ, Digital Rights Ireland and </a:t>
            </a:r>
            <a:r>
              <a:rPr lang="en-GB" sz="1200" kern="1200" dirty="0" err="1">
                <a:solidFill>
                  <a:schemeClr val="tx1"/>
                </a:solidFill>
                <a:effectLst/>
                <a:latin typeface="+mn-lt"/>
                <a:ea typeface="+mn-ea"/>
                <a:cs typeface="+mn-cs"/>
              </a:rPr>
              <a:t>Seitlinger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e.a</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joint cases C-293/12 and C-594/12, 8 April 2014;</a:t>
            </a:r>
            <a:r>
              <a:rPr lang="en-GB" sz="1200" kern="1200" baseline="0" dirty="0">
                <a:solidFill>
                  <a:schemeClr val="tx1"/>
                </a:solidFill>
                <a:effectLst/>
                <a:latin typeface="+mn-lt"/>
                <a:ea typeface="+mn-ea"/>
                <a:cs typeface="+mn-cs"/>
              </a:rPr>
              <a:t> ECHR, case “</a:t>
            </a:r>
            <a:r>
              <a:rPr lang="en-GB" sz="1200" kern="1200" baseline="0" dirty="0" err="1">
                <a:solidFill>
                  <a:schemeClr val="tx1"/>
                </a:solidFill>
                <a:effectLst/>
                <a:latin typeface="+mn-lt"/>
                <a:ea typeface="+mn-ea"/>
                <a:cs typeface="+mn-cs"/>
              </a:rPr>
              <a:t>Handyside</a:t>
            </a:r>
            <a:r>
              <a:rPr lang="en-GB" sz="1200" kern="1200" baseline="0" dirty="0">
                <a:solidFill>
                  <a:schemeClr val="tx1"/>
                </a:solidFill>
                <a:effectLst/>
                <a:latin typeface="+mn-lt"/>
                <a:ea typeface="+mn-ea"/>
                <a:cs typeface="+mn-cs"/>
              </a:rPr>
              <a:t> v. United Kingdom”, application 5493/72, judgment of the 7 December 1976, Series A, n° 24, p. 23, §58.</a:t>
            </a:r>
            <a:r>
              <a:rPr lang="en-GB" sz="1200" kern="1200" dirty="0">
                <a:solidFill>
                  <a:schemeClr val="tx1"/>
                </a:solidFill>
                <a:effectLst/>
                <a:latin typeface="+mn-lt"/>
                <a:ea typeface="+mn-ea"/>
                <a:cs typeface="+mn-cs"/>
              </a:rPr>
              <a:t> S</a:t>
            </a:r>
            <a:r>
              <a:rPr lang="en-GB" sz="1200" kern="1200" baseline="0" dirty="0">
                <a:solidFill>
                  <a:schemeClr val="tx1"/>
                </a:solidFill>
                <a:effectLst/>
                <a:latin typeface="+mn-lt"/>
                <a:ea typeface="+mn-ea"/>
                <a:cs typeface="+mn-cs"/>
              </a:rPr>
              <a:t>ee also the </a:t>
            </a:r>
            <a:r>
              <a:rPr lang="en-GB" sz="1200" kern="1200" dirty="0">
                <a:solidFill>
                  <a:schemeClr val="tx1"/>
                </a:solidFill>
                <a:effectLst/>
                <a:latin typeface="+mn-lt"/>
                <a:ea typeface="+mn-ea"/>
                <a:cs typeface="+mn-cs"/>
              </a:rPr>
              <a:t>Article 29 Data Protection Working Party, Opinion 01/2014 on the application of necessity and proportionality concepts and data protection within the law enforcement sector (WP 211), 5.7. The Article 29 Data Protection Working is</a:t>
            </a:r>
            <a:r>
              <a:rPr lang="en-GB" sz="1200" kern="1200" baseline="0" dirty="0">
                <a:solidFill>
                  <a:schemeClr val="tx1"/>
                </a:solidFill>
                <a:effectLst/>
                <a:latin typeface="+mn-lt"/>
                <a:ea typeface="+mn-ea"/>
                <a:cs typeface="+mn-cs"/>
              </a:rPr>
              <a:t> a EU independent authority and is generally analysing very accurately the ECHR provisions. </a:t>
            </a:r>
            <a:endParaRPr lang="en-GB" sz="1200" kern="1200" dirty="0">
              <a:solidFill>
                <a:schemeClr val="tx1"/>
              </a:solidFill>
              <a:effectLst/>
              <a:latin typeface="+mn-lt"/>
              <a:ea typeface="+mn-ea"/>
              <a:cs typeface="+mn-cs"/>
            </a:endParaRPr>
          </a:p>
          <a:p>
            <a:pPr marL="0" indent="0" eaLnBrk="1" hangingPunct="1">
              <a:spcBef>
                <a:spcPct val="0"/>
              </a:spcBef>
              <a:buFont typeface="Arial" charset="0"/>
              <a:buNone/>
            </a:pPr>
            <a:endParaRPr lang="fr-FR"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 typeface="Arial" charset="0"/>
              <a:buNone/>
              <a:tabLst/>
              <a:defRPr/>
            </a:pPr>
            <a:endParaRPr lang="en-US" sz="1200" kern="1200" baseline="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 typeface="Arial" charset="0"/>
              <a:buNone/>
              <a:tabLst/>
              <a:defRPr/>
            </a:pPr>
            <a:endParaRPr lang="en-US" sz="1200" kern="1200" baseline="0" dirty="0">
              <a:solidFill>
                <a:schemeClr val="tx1"/>
              </a:solidFill>
              <a:effectLst/>
              <a:latin typeface="+mn-lt"/>
              <a:ea typeface="+mn-ea"/>
              <a:cs typeface="+mn-cs"/>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130</a:t>
            </a:fld>
            <a:endParaRPr lang="en-US">
              <a:cs typeface="Arial" charset="0"/>
            </a:endParaRPr>
          </a:p>
        </p:txBody>
      </p:sp>
    </p:spTree>
    <p:extLst>
      <p:ext uri="{BB962C8B-B14F-4D97-AF65-F5344CB8AC3E}">
        <p14:creationId xmlns:p14="http://schemas.microsoft.com/office/powerpoint/2010/main" val="185517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Moreover,</a:t>
            </a:r>
            <a:r>
              <a:rPr lang="en-GB" baseline="0" dirty="0"/>
              <a:t> A</a:t>
            </a:r>
            <a:r>
              <a:rPr lang="en-GB" dirty="0"/>
              <a:t>rticle 16 ensures the preservation of the integrity of evidence. A time limit is indicated,</a:t>
            </a:r>
            <a:r>
              <a:rPr lang="en-GB" baseline="0" dirty="0"/>
              <a:t> since this is a very important safeguard to be implemented among the other “conditions and safeguards” to be considered according to Article 15 (these aspects will be studied in part II of the current lesson).</a:t>
            </a:r>
            <a:r>
              <a:rPr lang="en-GB" dirty="0"/>
              <a:t> </a:t>
            </a:r>
            <a:r>
              <a:rPr lang="en-US" dirty="0"/>
              <a:t>This slide displays the full text of Article 16,</a:t>
            </a:r>
            <a:r>
              <a:rPr lang="en-US" baseline="0" dirty="0"/>
              <a:t> </a:t>
            </a:r>
            <a:r>
              <a:rPr lang="en-US" u="none" baseline="0" dirty="0">
                <a:solidFill>
                  <a:srgbClr val="FF0000"/>
                </a:solidFill>
              </a:rPr>
              <a:t>§2.</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14</a:t>
            </a:fld>
            <a:endParaRPr lang="en-US" dirty="0"/>
          </a:p>
        </p:txBody>
      </p:sp>
    </p:spTree>
    <p:extLst>
      <p:ext uri="{BB962C8B-B14F-4D97-AF65-F5344CB8AC3E}">
        <p14:creationId xmlns:p14="http://schemas.microsoft.com/office/powerpoint/2010/main" val="28288376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The preservation of fundamental rights is of extreme importance</a:t>
            </a:r>
            <a:r>
              <a:rPr lang="en-GB" baseline="0" dirty="0"/>
              <a:t> in combatting cybercrime. Indeed, investigative powers that enable the prosecution of crime perpetrators are also instruments that are susceptible to limit drastically citizens’ freedoms. Therefore, the preservation of the rule of law implies to subject powers and procedures provided for in Section II of the Budapest Convention to conditions and safeguards that enable the observance of fundamental rights and freedoms.</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131</a:t>
            </a:fld>
            <a:endParaRPr lang="en-US"/>
          </a:p>
        </p:txBody>
      </p:sp>
    </p:spTree>
    <p:extLst>
      <p:ext uri="{BB962C8B-B14F-4D97-AF65-F5344CB8AC3E}">
        <p14:creationId xmlns:p14="http://schemas.microsoft.com/office/powerpoint/2010/main" val="82609878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US" dirty="0"/>
              <a:t>The current slide and the next ones will briefly detail the</a:t>
            </a:r>
            <a:r>
              <a:rPr lang="en-US" baseline="0" dirty="0"/>
              <a:t> four principles we just mentioned.</a:t>
            </a:r>
          </a:p>
          <a:p>
            <a:pPr eaLnBrk="1" hangingPunct="1">
              <a:spcBef>
                <a:spcPct val="0"/>
              </a:spcBef>
            </a:pPr>
            <a:endParaRPr lang="en-US" baseline="0" dirty="0"/>
          </a:p>
          <a:p>
            <a:pPr eaLnBrk="1" hangingPunct="1">
              <a:spcBef>
                <a:spcPct val="0"/>
              </a:spcBef>
            </a:pPr>
            <a:r>
              <a:rPr lang="en-US" b="1" u="sng" dirty="0"/>
              <a:t>Legal basis</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Any fundamental rights limitation (and, in our case, any power or procedure)</a:t>
            </a:r>
            <a:r>
              <a:rPr lang="en-GB" sz="1200" kern="1200" baseline="0" dirty="0">
                <a:solidFill>
                  <a:schemeClr val="tx1"/>
                </a:solidFill>
                <a:effectLst/>
                <a:latin typeface="+mn-lt"/>
                <a:ea typeface="+mn-ea"/>
                <a:cs typeface="+mn-cs"/>
              </a:rPr>
              <a:t> must be established by law. Law is here understood </a:t>
            </a:r>
            <a:r>
              <a:rPr lang="en-GB" sz="1200" kern="1200" dirty="0">
                <a:solidFill>
                  <a:schemeClr val="tx1"/>
                </a:solidFill>
                <a:effectLst/>
                <a:latin typeface="+mn-lt"/>
                <a:ea typeface="+mn-ea"/>
                <a:cs typeface="+mn-cs"/>
              </a:rPr>
              <a:t>by the ECtHR “</a:t>
            </a:r>
            <a:r>
              <a:rPr lang="en-GB" sz="1200" i="1" kern="1200" dirty="0">
                <a:solidFill>
                  <a:schemeClr val="tx1"/>
                </a:solidFill>
                <a:effectLst/>
                <a:latin typeface="+mn-lt"/>
                <a:ea typeface="+mn-ea"/>
                <a:cs typeface="+mn-cs"/>
              </a:rPr>
              <a:t>in its substantive sense, not its formal one”</a:t>
            </a:r>
            <a:r>
              <a:rPr lang="en-GB" sz="1200" kern="1200" dirty="0">
                <a:solidFill>
                  <a:schemeClr val="tx1"/>
                </a:solidFill>
                <a:effectLst/>
                <a:latin typeface="+mn-lt"/>
                <a:ea typeface="+mn-ea"/>
                <a:cs typeface="+mn-cs"/>
              </a:rPr>
              <a:t>. In consequence, it does not only refer to legislative texts, but include also </a:t>
            </a:r>
            <a:r>
              <a:rPr lang="en-GB" sz="1200" i="1" kern="1200" dirty="0">
                <a:solidFill>
                  <a:schemeClr val="tx1"/>
                </a:solidFill>
                <a:effectLst/>
                <a:latin typeface="+mn-lt"/>
                <a:ea typeface="+mn-ea"/>
                <a:cs typeface="+mn-cs"/>
              </a:rPr>
              <a:t>“non-written law</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enactments of lower rank than statutes</a:t>
            </a:r>
            <a:r>
              <a:rPr lang="en-GB" sz="1200" kern="1200" dirty="0">
                <a:solidFill>
                  <a:schemeClr val="tx1"/>
                </a:solidFill>
                <a:effectLst/>
                <a:latin typeface="+mn-lt"/>
                <a:ea typeface="+mn-ea"/>
                <a:cs typeface="+mn-cs"/>
              </a:rPr>
              <a:t>”, and case law. “</a:t>
            </a:r>
            <a:r>
              <a:rPr lang="en-GB" sz="1200" i="1" kern="1200" dirty="0">
                <a:solidFill>
                  <a:schemeClr val="tx1"/>
                </a:solidFill>
                <a:effectLst/>
                <a:latin typeface="+mn-lt"/>
                <a:ea typeface="+mn-ea"/>
                <a:cs typeface="+mn-cs"/>
              </a:rPr>
              <a:t>In a sphere covered by the written law, the "law"</a:t>
            </a:r>
            <a:r>
              <a:rPr lang="en-GB" sz="1200" kern="1200" dirty="0">
                <a:solidFill>
                  <a:schemeClr val="tx1"/>
                </a:solidFill>
                <a:effectLst/>
                <a:latin typeface="+mn-lt"/>
                <a:ea typeface="+mn-ea"/>
                <a:cs typeface="+mn-cs"/>
              </a:rPr>
              <a:t>” is therefore “</a:t>
            </a:r>
            <a:r>
              <a:rPr lang="en-GB" sz="1200" i="1" kern="1200" dirty="0">
                <a:solidFill>
                  <a:schemeClr val="tx1"/>
                </a:solidFill>
                <a:effectLst/>
                <a:latin typeface="+mn-lt"/>
                <a:ea typeface="+mn-ea"/>
                <a:cs typeface="+mn-cs"/>
              </a:rPr>
              <a:t>the enactment in force as the competent courts have interpreted it in the light, if necessary, of any new practical developments” </a:t>
            </a:r>
            <a:r>
              <a:rPr lang="en-GB" sz="1200" i="0" kern="1200" dirty="0">
                <a:solidFill>
                  <a:schemeClr val="tx1"/>
                </a:solidFill>
                <a:effectLst/>
                <a:latin typeface="+mn-lt"/>
                <a:ea typeface="+mn-ea"/>
                <a:cs typeface="+mn-cs"/>
              </a:rPr>
              <a:t>(</a:t>
            </a:r>
            <a:r>
              <a:rPr lang="en-GB" sz="9600" baseline="30000" dirty="0"/>
              <a:t>[7] </a:t>
            </a:r>
            <a:r>
              <a:rPr lang="en-GB" sz="1200" i="0" kern="1200" dirty="0">
                <a:solidFill>
                  <a:schemeClr val="tx1"/>
                </a:solidFill>
                <a:effectLst/>
                <a:latin typeface="+mn-lt"/>
                <a:ea typeface="+mn-ea"/>
                <a:cs typeface="+mn-cs"/>
              </a:rPr>
              <a:t>court case </a:t>
            </a:r>
            <a:r>
              <a:rPr lang="en-GB" sz="1200" i="0" kern="1200" dirty="0" err="1">
                <a:solidFill>
                  <a:schemeClr val="tx1"/>
                </a:solidFill>
                <a:effectLst/>
                <a:latin typeface="+mn-lt"/>
                <a:ea typeface="+mn-ea"/>
                <a:cs typeface="+mn-cs"/>
              </a:rPr>
              <a:t>Kruslin</a:t>
            </a:r>
            <a:r>
              <a:rPr lang="en-GB" sz="1200" i="0" kern="1200" dirty="0">
                <a:solidFill>
                  <a:schemeClr val="tx1"/>
                </a:solidFill>
                <a:effectLst/>
                <a:latin typeface="+mn-lt"/>
                <a:ea typeface="+mn-ea"/>
                <a:cs typeface="+mn-cs"/>
              </a:rPr>
              <a:t> v. France).</a:t>
            </a:r>
          </a:p>
          <a:p>
            <a:pPr eaLnBrk="1" hangingPunct="1">
              <a:spcBef>
                <a:spcPct val="0"/>
              </a:spcBef>
            </a:pPr>
            <a:endParaRPr lang="en-GB" sz="1200" kern="1200" baseline="0" dirty="0">
              <a:solidFill>
                <a:schemeClr val="tx1"/>
              </a:solidFill>
              <a:effectLst/>
              <a:latin typeface="+mn-lt"/>
              <a:ea typeface="+mn-ea"/>
              <a:cs typeface="+mn-cs"/>
            </a:endParaRPr>
          </a:p>
          <a:p>
            <a:pPr eaLnBrk="1" hangingPunct="1">
              <a:spcBef>
                <a:spcPct val="0"/>
              </a:spcBef>
            </a:pPr>
            <a:r>
              <a:rPr lang="en-GB" sz="1200" kern="1200" baseline="0" dirty="0">
                <a:solidFill>
                  <a:schemeClr val="tx1"/>
                </a:solidFill>
                <a:effectLst/>
                <a:latin typeface="+mn-lt"/>
                <a:ea typeface="+mn-ea"/>
                <a:cs typeface="+mn-cs"/>
              </a:rPr>
              <a:t>This legal basis must present some quality criteria:</a:t>
            </a:r>
          </a:p>
          <a:p>
            <a:pPr marL="171450" indent="-171450" eaLnBrk="1" hangingPunct="1">
              <a:spcBef>
                <a:spcPct val="0"/>
              </a:spcBef>
              <a:buFontTx/>
              <a:buChar char="-"/>
            </a:pPr>
            <a:r>
              <a:rPr lang="en-GB" sz="1200" b="1" kern="1200" baseline="0" dirty="0">
                <a:solidFill>
                  <a:schemeClr val="tx1"/>
                </a:solidFill>
                <a:effectLst/>
                <a:latin typeface="+mn-lt"/>
                <a:ea typeface="+mn-ea"/>
                <a:cs typeface="+mn-cs"/>
              </a:rPr>
              <a:t>It must be clear and precise/detailed. </a:t>
            </a:r>
            <a:r>
              <a:rPr lang="en-GB" sz="1200" kern="1200" baseline="0" dirty="0">
                <a:solidFill>
                  <a:schemeClr val="tx1"/>
                </a:solidFill>
                <a:effectLst/>
                <a:latin typeface="+mn-lt"/>
                <a:ea typeface="+mn-ea"/>
                <a:cs typeface="+mn-cs"/>
              </a:rPr>
              <a:t>“</a:t>
            </a:r>
            <a:r>
              <a:rPr lang="en-GB" sz="1200" i="1" kern="1200" baseline="0" dirty="0">
                <a:solidFill>
                  <a:schemeClr val="tx1"/>
                </a:solidFill>
                <a:effectLst/>
                <a:latin typeface="+mn-lt"/>
                <a:ea typeface="+mn-ea"/>
                <a:cs typeface="+mn-cs"/>
              </a:rPr>
              <a:t>The substantive law itself, as opposed to accompanying administrative practice, must indicate the scope and manner of exercise of any such discretion with sufficient clarity, having regard to the legitimate aim of the measure in question, to give the individual adequate protection against arbitrary interference</a:t>
            </a:r>
            <a:r>
              <a:rPr lang="en-GB" sz="1200" kern="1200" baseline="0" dirty="0">
                <a:solidFill>
                  <a:schemeClr val="tx1"/>
                </a:solidFill>
                <a:effectLst/>
                <a:latin typeface="+mn-lt"/>
                <a:ea typeface="+mn-ea"/>
                <a:cs typeface="+mn-cs"/>
              </a:rPr>
              <a:t>” (</a:t>
            </a:r>
            <a:r>
              <a:rPr lang="en-GB" sz="9600" baseline="30000" dirty="0"/>
              <a:t>[8]</a:t>
            </a:r>
            <a:r>
              <a:rPr lang="en-GB" sz="1200" i="0" kern="1200" dirty="0">
                <a:solidFill>
                  <a:schemeClr val="tx1"/>
                </a:solidFill>
                <a:effectLst/>
                <a:latin typeface="+mn-lt"/>
                <a:ea typeface="+mn-ea"/>
                <a:cs typeface="+mn-cs"/>
              </a:rPr>
              <a:t>court case Malone v. The United Kingdom; see also Taylor-</a:t>
            </a:r>
            <a:r>
              <a:rPr lang="en-GB" sz="1200" i="0" kern="1200" dirty="0" err="1">
                <a:solidFill>
                  <a:schemeClr val="tx1"/>
                </a:solidFill>
                <a:effectLst/>
                <a:latin typeface="+mn-lt"/>
                <a:ea typeface="+mn-ea"/>
                <a:cs typeface="+mn-cs"/>
              </a:rPr>
              <a:t>Sabori</a:t>
            </a:r>
            <a:r>
              <a:rPr lang="en-GB" sz="1200" i="0" kern="1200" dirty="0">
                <a:solidFill>
                  <a:schemeClr val="tx1"/>
                </a:solidFill>
                <a:effectLst/>
                <a:latin typeface="+mn-lt"/>
                <a:ea typeface="+mn-ea"/>
                <a:cs typeface="+mn-cs"/>
              </a:rPr>
              <a:t> v. The United Kingdom; </a:t>
            </a:r>
            <a:r>
              <a:rPr lang="en-GB" sz="1200" i="0" kern="1200" dirty="0" err="1">
                <a:solidFill>
                  <a:schemeClr val="tx1"/>
                </a:solidFill>
                <a:effectLst/>
                <a:latin typeface="+mn-lt"/>
                <a:ea typeface="+mn-ea"/>
                <a:cs typeface="+mn-cs"/>
              </a:rPr>
              <a:t>Huvig</a:t>
            </a:r>
            <a:r>
              <a:rPr lang="en-GB" sz="1200" i="0" kern="1200" dirty="0">
                <a:solidFill>
                  <a:schemeClr val="tx1"/>
                </a:solidFill>
                <a:effectLst/>
                <a:latin typeface="+mn-lt"/>
                <a:ea typeface="+mn-ea"/>
                <a:cs typeface="+mn-cs"/>
              </a:rPr>
              <a:t> v. France</a:t>
            </a:r>
            <a:r>
              <a:rPr lang="en-GB" sz="1200" kern="1200" baseline="0" dirty="0">
                <a:solidFill>
                  <a:schemeClr val="tx1"/>
                </a:solidFill>
                <a:effectLst/>
                <a:latin typeface="+mn-lt"/>
                <a:ea typeface="+mn-ea"/>
                <a:cs typeface="+mn-cs"/>
              </a:rPr>
              <a:t>). This means firstly that any “</a:t>
            </a:r>
            <a:r>
              <a:rPr lang="en-GB" i="1" dirty="0"/>
              <a:t>obscurity and uncertainty</a:t>
            </a:r>
            <a:r>
              <a:rPr lang="en-GB" dirty="0"/>
              <a:t>”</a:t>
            </a:r>
            <a:r>
              <a:rPr lang="en-GB" baseline="0" dirty="0"/>
              <a:t> </a:t>
            </a:r>
            <a:r>
              <a:rPr lang="en-GB" dirty="0"/>
              <a:t>must be excluded from the law </a:t>
            </a:r>
            <a:r>
              <a:rPr lang="en-GB" sz="9600" baseline="30000" dirty="0"/>
              <a:t>[8§79]</a:t>
            </a:r>
            <a:r>
              <a:rPr lang="en-GB" dirty="0"/>
              <a:t>. </a:t>
            </a:r>
            <a:r>
              <a:rPr lang="en-GB" sz="1200" kern="1200" baseline="0" dirty="0">
                <a:solidFill>
                  <a:schemeClr val="tx1"/>
                </a:solidFill>
                <a:effectLst/>
                <a:latin typeface="+mn-lt"/>
                <a:ea typeface="+mn-ea"/>
                <a:cs typeface="+mn-cs"/>
              </a:rPr>
              <a:t>This means secondly that there must “exist adequate and effective guarantees against abuse”</a:t>
            </a:r>
            <a:r>
              <a:rPr lang="en-GB" sz="1200" baseline="30000" dirty="0"/>
              <a:t> [9§50]</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will</a:t>
            </a:r>
            <a:r>
              <a:rPr lang="fr-FR" sz="1200" kern="1200" baseline="0" dirty="0">
                <a:solidFill>
                  <a:schemeClr val="tx1"/>
                </a:solidFill>
                <a:effectLst/>
                <a:latin typeface="+mn-lt"/>
                <a:ea typeface="+mn-ea"/>
                <a:cs typeface="+mn-cs"/>
              </a:rPr>
              <a:t> analyse </a:t>
            </a:r>
            <a:r>
              <a:rPr lang="fr-FR" sz="1200" kern="1200" baseline="0" dirty="0" err="1">
                <a:solidFill>
                  <a:schemeClr val="tx1"/>
                </a:solidFill>
                <a:effectLst/>
                <a:latin typeface="+mn-lt"/>
                <a:ea typeface="+mn-ea"/>
                <a:cs typeface="+mn-cs"/>
              </a:rPr>
              <a:t>this</a:t>
            </a:r>
            <a:r>
              <a:rPr lang="fr-FR" sz="1200" kern="1200" baseline="0" dirty="0">
                <a:solidFill>
                  <a:schemeClr val="tx1"/>
                </a:solidFill>
                <a:effectLst/>
                <a:latin typeface="+mn-lt"/>
                <a:ea typeface="+mn-ea"/>
                <a:cs typeface="+mn-cs"/>
              </a:rPr>
              <a:t> more </a:t>
            </a:r>
            <a:r>
              <a:rPr lang="fr-FR" sz="1200" kern="1200" baseline="0" dirty="0" err="1">
                <a:solidFill>
                  <a:schemeClr val="tx1"/>
                </a:solidFill>
                <a:effectLst/>
                <a:latin typeface="+mn-lt"/>
                <a:ea typeface="+mn-ea"/>
                <a:cs typeface="+mn-cs"/>
              </a:rPr>
              <a:t>deeply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when</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evoking</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safeguards</a:t>
            </a:r>
            <a:r>
              <a:rPr lang="fr-FR" sz="1200" kern="1200" baseline="0" dirty="0">
                <a:solidFill>
                  <a:schemeClr val="tx1"/>
                </a:solidFill>
                <a:effectLst/>
                <a:latin typeface="+mn-lt"/>
                <a:ea typeface="+mn-ea"/>
                <a:cs typeface="+mn-cs"/>
              </a:rPr>
              <a:t> (slide 34). </a:t>
            </a:r>
            <a:endParaRPr lang="en-GB" sz="1200" kern="1200" baseline="0" dirty="0">
              <a:solidFill>
                <a:schemeClr val="tx1"/>
              </a:solidFill>
              <a:effectLst/>
              <a:latin typeface="+mn-lt"/>
              <a:ea typeface="+mn-ea"/>
              <a:cs typeface="+mn-cs"/>
            </a:endParaRPr>
          </a:p>
          <a:p>
            <a:pPr marL="171450" indent="-171450" eaLnBrk="1" hangingPunct="1">
              <a:spcBef>
                <a:spcPct val="0"/>
              </a:spcBef>
              <a:buFontTx/>
              <a:buChar char="-"/>
            </a:pPr>
            <a:endParaRPr lang="en-GB" sz="1200" kern="1200" baseline="0" dirty="0">
              <a:solidFill>
                <a:schemeClr val="tx1"/>
              </a:solidFill>
              <a:effectLst/>
              <a:latin typeface="+mn-lt"/>
              <a:ea typeface="+mn-ea"/>
              <a:cs typeface="+mn-cs"/>
            </a:endParaRP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b="1" kern="1200" baseline="0" dirty="0">
                <a:solidFill>
                  <a:schemeClr val="tx1"/>
                </a:solidFill>
                <a:effectLst/>
                <a:latin typeface="+mn-lt"/>
                <a:ea typeface="+mn-ea"/>
                <a:cs typeface="+mn-cs"/>
              </a:rPr>
              <a:t>It must be specific and predictable. </a:t>
            </a:r>
            <a:r>
              <a:rPr lang="en-GB" sz="1200" kern="1200" dirty="0">
                <a:solidFill>
                  <a:schemeClr val="tx1"/>
                </a:solidFill>
                <a:effectLst/>
                <a:latin typeface="+mn-lt"/>
                <a:ea typeface="+mn-ea"/>
                <a:cs typeface="+mn-cs"/>
              </a:rPr>
              <a:t>Law must notably be “</a:t>
            </a:r>
            <a:r>
              <a:rPr lang="en-GB" sz="1200" i="1" kern="1200" dirty="0">
                <a:solidFill>
                  <a:schemeClr val="tx1"/>
                </a:solidFill>
                <a:effectLst/>
                <a:latin typeface="+mn-lt"/>
                <a:ea typeface="+mn-ea"/>
                <a:cs typeface="+mn-cs"/>
              </a:rPr>
              <a:t>formulated with sufficient precision to enable the citizen to regulate his conduct</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he must be able - if need be with appropriate advice - to foresee, to a degree that is reasonable in the circumstances, the consequences which a given action may entail” </a:t>
            </a:r>
            <a:r>
              <a:rPr lang="en-GB" sz="1200" i="0" kern="1200" dirty="0">
                <a:solidFill>
                  <a:schemeClr val="tx1"/>
                </a:solidFill>
                <a:effectLst/>
                <a:latin typeface="+mn-lt"/>
                <a:ea typeface="+mn-ea"/>
                <a:cs typeface="+mn-cs"/>
              </a:rPr>
              <a:t>(</a:t>
            </a:r>
            <a:r>
              <a:rPr lang="en-GB" sz="9600" baseline="30000" dirty="0"/>
              <a:t>[2§49]</a:t>
            </a:r>
            <a:r>
              <a:rPr lang="en-GB" sz="1200" i="0" kern="1200" dirty="0">
                <a:solidFill>
                  <a:schemeClr val="tx1"/>
                </a:solidFill>
                <a:effectLst/>
                <a:latin typeface="+mn-lt"/>
                <a:ea typeface="+mn-ea"/>
                <a:cs typeface="+mn-cs"/>
              </a:rPr>
              <a:t>court case Sunday Times v. The United Kingdom).</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i="0" kern="1200" dirty="0">
              <a:solidFill>
                <a:schemeClr val="tx1"/>
              </a:solidFill>
              <a:effectLst/>
              <a:latin typeface="+mn-lt"/>
              <a:ea typeface="+mn-ea"/>
              <a:cs typeface="+mn-cs"/>
            </a:endParaRPr>
          </a:p>
          <a:p>
            <a:pPr marL="171450" marR="0" indent="-171450" algn="l" defTabSz="457200" rtl="0" eaLnBrk="1" fontAlgn="base" latinLnBrk="0" hangingPunct="1">
              <a:lnSpc>
                <a:spcPct val="100000"/>
              </a:lnSpc>
              <a:spcBef>
                <a:spcPct val="0"/>
              </a:spcBef>
              <a:spcAft>
                <a:spcPct val="0"/>
              </a:spcAft>
              <a:buClrTx/>
              <a:buSzTx/>
              <a:buFontTx/>
              <a:buChar char="-"/>
              <a:tabLst/>
              <a:defRPr/>
            </a:pPr>
            <a:r>
              <a:rPr lang="en-GB" sz="1200" b="1" kern="1200" baseline="0" dirty="0">
                <a:solidFill>
                  <a:schemeClr val="tx1"/>
                </a:solidFill>
                <a:effectLst/>
                <a:latin typeface="+mn-lt"/>
                <a:ea typeface="+mn-ea"/>
                <a:cs typeface="+mn-cs"/>
              </a:rPr>
              <a:t>It must be adequately accessible. </a:t>
            </a:r>
            <a:r>
              <a:rPr lang="en-GB" sz="1200" kern="1200" baseline="0" dirty="0">
                <a:solidFill>
                  <a:schemeClr val="tx1"/>
                </a:solidFill>
                <a:effectLst/>
                <a:latin typeface="+mn-lt"/>
                <a:ea typeface="+mn-ea"/>
                <a:cs typeface="+mn-cs"/>
              </a:rPr>
              <a:t>This means </a:t>
            </a:r>
            <a:r>
              <a:rPr lang="en-GB" sz="1200" kern="1200" dirty="0">
                <a:solidFill>
                  <a:schemeClr val="tx1"/>
                </a:solidFill>
                <a:effectLst/>
                <a:latin typeface="+mn-lt"/>
                <a:ea typeface="+mn-ea"/>
                <a:cs typeface="+mn-cs"/>
              </a:rPr>
              <a:t>that “</a:t>
            </a:r>
            <a:r>
              <a:rPr lang="en-GB" sz="1200" i="1" kern="1200" dirty="0">
                <a:solidFill>
                  <a:schemeClr val="tx1"/>
                </a:solidFill>
                <a:effectLst/>
                <a:latin typeface="+mn-lt"/>
                <a:ea typeface="+mn-ea"/>
                <a:cs typeface="+mn-cs"/>
              </a:rPr>
              <a:t>the citizen must be able to have an indication that is adequate in the circumstances of the legal rules applicable to a given case” </a:t>
            </a:r>
            <a:r>
              <a:rPr lang="en-GB" sz="1200" i="0" kern="1200" dirty="0">
                <a:solidFill>
                  <a:schemeClr val="tx1"/>
                </a:solidFill>
                <a:effectLst/>
                <a:latin typeface="+mn-lt"/>
                <a:ea typeface="+mn-ea"/>
                <a:cs typeface="+mn-cs"/>
              </a:rPr>
              <a:t>(</a:t>
            </a:r>
            <a:r>
              <a:rPr lang="en-GB" sz="9600" baseline="30000" dirty="0"/>
              <a:t>[2§49]</a:t>
            </a:r>
            <a:r>
              <a:rPr lang="en-GB" sz="1200" i="0" kern="1200" dirty="0">
                <a:solidFill>
                  <a:schemeClr val="tx1"/>
                </a:solidFill>
                <a:effectLst/>
                <a:latin typeface="+mn-lt"/>
                <a:ea typeface="+mn-ea"/>
                <a:cs typeface="+mn-cs"/>
              </a:rPr>
              <a:t>court case Sunday Times v. The United Kingdom).</a:t>
            </a:r>
          </a:p>
          <a:p>
            <a:pPr eaLnBrk="1" hangingPunct="1">
              <a:spcBef>
                <a:spcPct val="0"/>
              </a:spcBef>
            </a:pPr>
            <a:endParaRPr lang="en-GB" sz="1200" i="1" kern="1200" dirty="0">
              <a:solidFill>
                <a:schemeClr val="tx1"/>
              </a:solidFill>
              <a:effectLst/>
              <a:latin typeface="+mn-lt"/>
              <a:ea typeface="+mn-ea"/>
              <a:cs typeface="+mn-cs"/>
            </a:endParaRPr>
          </a:p>
          <a:p>
            <a:pPr eaLnBrk="1" hangingPunct="1">
              <a:spcBef>
                <a:spcPct val="0"/>
              </a:spcBef>
            </a:pPr>
            <a:r>
              <a:rPr lang="en-GB" sz="1200" i="1" kern="1200" dirty="0">
                <a:solidFill>
                  <a:schemeClr val="tx1"/>
                </a:solidFill>
                <a:effectLst/>
                <a:latin typeface="+mn-lt"/>
                <a:ea typeface="+mn-ea"/>
                <a:cs typeface="+mn-cs"/>
              </a:rPr>
              <a:t>References: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30000" dirty="0">
                <a:solidFill>
                  <a:schemeClr val="tx1"/>
                </a:solidFill>
                <a:effectLst/>
                <a:latin typeface="+mn-lt"/>
                <a:ea typeface="+mn-ea"/>
                <a:cs typeface="+mn-cs"/>
              </a:rPr>
              <a:t>[2] </a:t>
            </a:r>
            <a:r>
              <a:rPr lang="en-US" sz="1200" kern="1200" baseline="0" dirty="0">
                <a:solidFill>
                  <a:schemeClr val="tx1"/>
                </a:solidFill>
                <a:effectLst/>
                <a:latin typeface="+mn-lt"/>
                <a:ea typeface="+mn-ea"/>
                <a:cs typeface="+mn-cs"/>
              </a:rPr>
              <a:t>ECtHR, case “</a:t>
            </a:r>
            <a:r>
              <a:rPr lang="en-GB" dirty="0"/>
              <a:t>Sunday Times v. The United Kingdom”, application n° 6538/74, 26 April 1979, Series A, n° 30.</a:t>
            </a:r>
          </a:p>
          <a:p>
            <a:pPr marL="0" indent="0" eaLnBrk="1" hangingPunct="1">
              <a:spcBef>
                <a:spcPct val="0"/>
              </a:spcBef>
              <a:buNone/>
            </a:pPr>
            <a:r>
              <a:rPr lang="fr-FR" sz="1200" baseline="30000" dirty="0"/>
              <a:t>[7] </a:t>
            </a:r>
            <a:r>
              <a:rPr lang="en-US" sz="1200" dirty="0"/>
              <a:t>ECtHR, case “</a:t>
            </a:r>
            <a:r>
              <a:rPr lang="en-GB" sz="1200" dirty="0" err="1"/>
              <a:t>Kruslin</a:t>
            </a:r>
            <a:r>
              <a:rPr lang="en-GB" sz="1200" dirty="0"/>
              <a:t> v. France”, application n° </a:t>
            </a:r>
            <a:r>
              <a:rPr lang="en-GB" dirty="0"/>
              <a:t>11801/85, </a:t>
            </a:r>
            <a:r>
              <a:rPr lang="en-GB" sz="1200" dirty="0"/>
              <a:t>24 April 1990, §29.</a:t>
            </a:r>
          </a:p>
          <a:p>
            <a:pPr marL="0" indent="0" eaLnBrk="1" hangingPunct="1">
              <a:spcBef>
                <a:spcPct val="0"/>
              </a:spcBef>
              <a:buNone/>
            </a:pPr>
            <a:r>
              <a:rPr lang="en-GB" sz="1200" baseline="30000" dirty="0"/>
              <a:t>[8] </a:t>
            </a:r>
            <a:r>
              <a:rPr lang="en-US" sz="1200" dirty="0"/>
              <a:t>ECtHR, case “</a:t>
            </a:r>
            <a:r>
              <a:rPr lang="en-GB" sz="1200" dirty="0"/>
              <a:t>Malone v. United Kingdom”, application n° </a:t>
            </a:r>
            <a:r>
              <a:rPr lang="en-GB" dirty="0"/>
              <a:t>8691/79, </a:t>
            </a:r>
            <a:r>
              <a:rPr lang="en-GB" sz="1200" dirty="0"/>
              <a:t>2 August 1984, §67; </a:t>
            </a:r>
            <a:r>
              <a:rPr lang="en-US" sz="1200" dirty="0"/>
              <a:t>ECtHR, “</a:t>
            </a:r>
            <a:r>
              <a:rPr lang="en-GB" sz="1200" dirty="0"/>
              <a:t>Taylor-</a:t>
            </a:r>
            <a:r>
              <a:rPr lang="en-GB" sz="1200" dirty="0" err="1"/>
              <a:t>Sabori</a:t>
            </a:r>
            <a:r>
              <a:rPr lang="en-GB" sz="1200" dirty="0"/>
              <a:t> v. The United Kingdom”, application n° </a:t>
            </a:r>
            <a:r>
              <a:rPr lang="en-GB" dirty="0"/>
              <a:t>47114/99 , </a:t>
            </a:r>
            <a:r>
              <a:rPr lang="en-GB" sz="1200" dirty="0"/>
              <a:t>22 October 2002, §18;</a:t>
            </a:r>
            <a:r>
              <a:rPr lang="en-GB" sz="1200" baseline="0" dirty="0"/>
              <a:t> “</a:t>
            </a:r>
            <a:r>
              <a:rPr lang="en-GB" sz="1200" baseline="0" dirty="0" err="1"/>
              <a:t>Huvig</a:t>
            </a:r>
            <a:r>
              <a:rPr lang="en-GB" sz="1200" baseline="0" dirty="0"/>
              <a:t> v. France”, application n°  11105/84, 24 April 1990, §32.</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rgbClr val="FF0000"/>
                </a:solidFill>
                <a:effectLst/>
                <a:latin typeface="+mn-lt"/>
                <a:ea typeface="+mn-ea"/>
                <a:cs typeface="+mn-cs"/>
              </a:rPr>
              <a:t>[9] </a:t>
            </a:r>
            <a:r>
              <a:rPr lang="en-GB" sz="1200" kern="1200" dirty="0">
                <a:solidFill>
                  <a:srgbClr val="FF0000"/>
                </a:solidFill>
                <a:effectLst/>
                <a:latin typeface="+mn-lt"/>
                <a:ea typeface="+mn-ea"/>
                <a:cs typeface="+mn-cs"/>
              </a:rPr>
              <a:t>ECtHR</a:t>
            </a:r>
            <a:r>
              <a:rPr lang="en-GB" sz="1200" i="1" kern="1200" dirty="0">
                <a:solidFill>
                  <a:srgbClr val="FF0000"/>
                </a:solidFill>
                <a:effectLst/>
                <a:latin typeface="+mn-lt"/>
                <a:ea typeface="+mn-ea"/>
                <a:cs typeface="+mn-cs"/>
              </a:rPr>
              <a:t>, </a:t>
            </a:r>
            <a:r>
              <a:rPr lang="en-GB" sz="1200" i="0" kern="1200" dirty="0">
                <a:solidFill>
                  <a:srgbClr val="FF0000"/>
                </a:solidFill>
                <a:effectLst/>
                <a:latin typeface="+mn-lt"/>
                <a:ea typeface="+mn-ea"/>
                <a:cs typeface="+mn-cs"/>
              </a:rPr>
              <a:t>case “</a:t>
            </a:r>
            <a:r>
              <a:rPr lang="en-GB" sz="1200" kern="1200" dirty="0" err="1">
                <a:solidFill>
                  <a:srgbClr val="FF0000"/>
                </a:solidFill>
                <a:effectLst/>
                <a:latin typeface="+mn-lt"/>
                <a:ea typeface="+mn-ea"/>
                <a:cs typeface="+mn-cs"/>
              </a:rPr>
              <a:t>Klass</a:t>
            </a:r>
            <a:r>
              <a:rPr lang="en-GB" sz="1200" kern="1200" dirty="0">
                <a:solidFill>
                  <a:srgbClr val="FF0000"/>
                </a:solidFill>
                <a:effectLst/>
                <a:latin typeface="+mn-lt"/>
                <a:ea typeface="+mn-ea"/>
                <a:cs typeface="+mn-cs"/>
              </a:rPr>
              <a:t> and others v. Germany”, application n° 5029/71, 6 September 1978, Series A, n° 28, §§ 50 et seq.</a:t>
            </a:r>
          </a:p>
          <a:p>
            <a:pPr marL="0" indent="0" eaLnBrk="1" hangingPunct="1">
              <a:spcBef>
                <a:spcPct val="0"/>
              </a:spcBef>
              <a:buNone/>
            </a:pPr>
            <a:endParaRPr lang="en-GB" sz="1200" baseline="30000" dirty="0"/>
          </a:p>
          <a:p>
            <a:pPr marL="0" indent="0" eaLnBrk="1" hangingPunct="1">
              <a:spcBef>
                <a:spcPct val="0"/>
              </a:spcBef>
              <a:buNone/>
            </a:pPr>
            <a:endParaRPr lang="en-GB" sz="1200" dirty="0"/>
          </a:p>
          <a:p>
            <a:pPr marL="0" indent="0" eaLnBrk="1" hangingPunct="1">
              <a:spcBef>
                <a:spcPct val="0"/>
              </a:spcBef>
              <a:buNone/>
            </a:pPr>
            <a:endParaRPr lang="en-GB" sz="1200" dirty="0"/>
          </a:p>
          <a:p>
            <a:pPr eaLnBrk="1" hangingPunct="1">
              <a:spcBef>
                <a:spcPct val="0"/>
              </a:spcBef>
            </a:pPr>
            <a:endParaRPr lang="en-GB" sz="1200" i="1" kern="1200" dirty="0">
              <a:solidFill>
                <a:schemeClr val="tx1"/>
              </a:solidFill>
              <a:effectLst/>
              <a:latin typeface="+mn-lt"/>
              <a:ea typeface="+mn-ea"/>
              <a:cs typeface="+mn-cs"/>
            </a:endParaRPr>
          </a:p>
          <a:p>
            <a:pPr eaLnBrk="1" hangingPunct="1">
              <a:spcBef>
                <a:spcPct val="0"/>
              </a:spcBef>
            </a:pPr>
            <a:endParaRPr lang="en-GB" sz="1200" i="1" kern="1200" dirty="0">
              <a:solidFill>
                <a:schemeClr val="tx1"/>
              </a:solidFill>
              <a:effectLst/>
              <a:latin typeface="+mn-lt"/>
              <a:ea typeface="+mn-ea"/>
              <a:cs typeface="+mn-cs"/>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132</a:t>
            </a:fld>
            <a:endParaRPr lang="en-US">
              <a:cs typeface="Arial" charset="0"/>
            </a:endParaRPr>
          </a:p>
        </p:txBody>
      </p:sp>
    </p:spTree>
    <p:extLst>
      <p:ext uri="{BB962C8B-B14F-4D97-AF65-F5344CB8AC3E}">
        <p14:creationId xmlns:p14="http://schemas.microsoft.com/office/powerpoint/2010/main" val="110688132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b="1" i="0" u="sng" kern="1200" dirty="0">
                <a:solidFill>
                  <a:schemeClr val="tx1"/>
                </a:solidFill>
                <a:effectLst/>
                <a:latin typeface="+mn-lt"/>
                <a:ea typeface="+mn-ea"/>
                <a:cs typeface="+mn-cs"/>
              </a:rPr>
              <a:t>Legitimate aim</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Each article of the ECHR</a:t>
            </a:r>
            <a:r>
              <a:rPr lang="en-GB" sz="1200" kern="1200" baseline="0" dirty="0">
                <a:solidFill>
                  <a:schemeClr val="tx1"/>
                </a:solidFill>
                <a:effectLst/>
                <a:latin typeface="+mn-lt"/>
                <a:ea typeface="+mn-ea"/>
                <a:cs typeface="+mn-cs"/>
              </a:rPr>
              <a:t> that regulates a fundamental conditional right l</a:t>
            </a:r>
            <a:r>
              <a:rPr lang="en-GB" sz="1200" kern="1200" dirty="0">
                <a:solidFill>
                  <a:schemeClr val="tx1"/>
                </a:solidFill>
                <a:effectLst/>
                <a:latin typeface="+mn-lt"/>
                <a:ea typeface="+mn-ea"/>
                <a:cs typeface="+mn-cs"/>
              </a:rPr>
              <a:t>ists exhaustively the legitimate aims for which an interference with the concerned right may be legitimate. For example, in relation to the right to private life (Article 8), these aims are the interests of national security, public safety or the economic well-being of the country, the prevention of disorder or crime, the protection of health or morals, and the protection of the rights and freedoms of others.</a:t>
            </a:r>
          </a:p>
          <a:p>
            <a:pPr eaLnBrk="1" hangingPunct="1">
              <a:spcBef>
                <a:spcPct val="0"/>
              </a:spcBef>
            </a:pPr>
            <a:endParaRPr lang="en-GB" sz="1200" i="1" kern="1200" dirty="0">
              <a:solidFill>
                <a:schemeClr val="tx1"/>
              </a:solidFill>
              <a:effectLst/>
              <a:latin typeface="+mn-lt"/>
              <a:ea typeface="+mn-ea"/>
              <a:cs typeface="+mn-cs"/>
            </a:endParaRPr>
          </a:p>
          <a:p>
            <a:pPr eaLnBrk="1" hangingPunct="1">
              <a:spcBef>
                <a:spcPct val="0"/>
              </a:spcBef>
            </a:pPr>
            <a:endParaRPr lang="en-GB" sz="1200" i="1" kern="1200" dirty="0">
              <a:solidFill>
                <a:schemeClr val="tx1"/>
              </a:solidFill>
              <a:effectLst/>
              <a:latin typeface="+mn-lt"/>
              <a:ea typeface="+mn-ea"/>
              <a:cs typeface="+mn-cs"/>
            </a:endParaRPr>
          </a:p>
          <a:p>
            <a:pPr eaLnBrk="1" hangingPunct="1">
              <a:spcBef>
                <a:spcPct val="0"/>
              </a:spcBef>
            </a:pPr>
            <a:endParaRPr lang="en-GB" sz="1200" i="1" kern="1200" dirty="0">
              <a:solidFill>
                <a:schemeClr val="tx1"/>
              </a:solidFill>
              <a:effectLst/>
              <a:latin typeface="+mn-lt"/>
              <a:ea typeface="+mn-ea"/>
              <a:cs typeface="+mn-cs"/>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133</a:t>
            </a:fld>
            <a:endParaRPr lang="en-US">
              <a:cs typeface="Arial" charset="0"/>
            </a:endParaRPr>
          </a:p>
        </p:txBody>
      </p:sp>
    </p:spTree>
    <p:extLst>
      <p:ext uri="{BB962C8B-B14F-4D97-AF65-F5344CB8AC3E}">
        <p14:creationId xmlns:p14="http://schemas.microsoft.com/office/powerpoint/2010/main" val="40328571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GB" sz="1200" kern="1200" dirty="0">
                <a:solidFill>
                  <a:schemeClr val="tx1"/>
                </a:solidFill>
                <a:effectLst/>
                <a:latin typeface="+mn-lt"/>
                <a:ea typeface="+mn-ea"/>
                <a:cs typeface="+mn-cs"/>
              </a:rPr>
              <a:t>This principle of "necessity" of the interference (in</a:t>
            </a:r>
            <a:r>
              <a:rPr lang="en-GB" sz="1200" kern="1200" baseline="0" dirty="0">
                <a:solidFill>
                  <a:schemeClr val="tx1"/>
                </a:solidFill>
                <a:effectLst/>
                <a:latin typeface="+mn-lt"/>
                <a:ea typeface="+mn-ea"/>
                <a:cs typeface="+mn-cs"/>
              </a:rPr>
              <a:t> our lesson, “interference” or “limitation” refers to the power or procedure)</a:t>
            </a:r>
            <a:r>
              <a:rPr lang="en-GB" sz="1200" kern="1200" dirty="0">
                <a:solidFill>
                  <a:schemeClr val="tx1"/>
                </a:solidFill>
                <a:effectLst/>
                <a:latin typeface="+mn-lt"/>
                <a:ea typeface="+mn-ea"/>
                <a:cs typeface="+mn-cs"/>
              </a:rPr>
              <a:t> consists in the </a:t>
            </a:r>
            <a:r>
              <a:rPr lang="en-GB" sz="1200" b="1" kern="1200" dirty="0">
                <a:solidFill>
                  <a:schemeClr val="tx1"/>
                </a:solidFill>
                <a:effectLst/>
                <a:latin typeface="+mn-lt"/>
                <a:ea typeface="+mn-ea"/>
                <a:cs typeface="+mn-cs"/>
              </a:rPr>
              <a:t>demonstration </a:t>
            </a:r>
            <a:r>
              <a:rPr lang="en-GB" sz="1200" kern="1200" baseline="30000" dirty="0">
                <a:solidFill>
                  <a:schemeClr val="tx1"/>
                </a:solidFill>
                <a:effectLst/>
                <a:latin typeface="+mn-lt"/>
                <a:ea typeface="+mn-ea"/>
                <a:cs typeface="+mn-cs"/>
              </a:rPr>
              <a:t>[10]</a:t>
            </a:r>
            <a:r>
              <a:rPr lang="en-GB" sz="120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that this interference is actually appropriate to satisfy a specific societal need</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and this must be </a:t>
            </a:r>
            <a:r>
              <a:rPr lang="en-GB" sz="1200" kern="1200" dirty="0">
                <a:solidFill>
                  <a:schemeClr val="tx1"/>
                </a:solidFill>
                <a:effectLst/>
                <a:latin typeface="+mn-lt"/>
                <a:ea typeface="+mn-ea"/>
                <a:cs typeface="+mn-cs"/>
              </a:rPr>
              <a:t>established convincingly </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a:t>
            </a:r>
          </a:p>
          <a:p>
            <a:endParaRPr lang="en-GB" sz="1200" b="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Therefore, the principle of necessity is divided in two requirements:</a:t>
            </a:r>
          </a:p>
          <a:p>
            <a:endParaRPr lang="en-GB" sz="1200" kern="1200" dirty="0">
              <a:solidFill>
                <a:schemeClr val="tx1"/>
              </a:solidFill>
              <a:effectLst/>
              <a:latin typeface="+mn-lt"/>
              <a:ea typeface="+mn-ea"/>
              <a:cs typeface="+mn-cs"/>
            </a:endParaRPr>
          </a:p>
          <a:p>
            <a:pPr marL="0" indent="0">
              <a:buFontTx/>
              <a:buNone/>
            </a:pPr>
            <a:r>
              <a:rPr lang="en-GB" sz="1200" b="1" kern="1200" dirty="0">
                <a:solidFill>
                  <a:schemeClr val="tx1"/>
                </a:solidFill>
                <a:effectLst/>
                <a:latin typeface="+mn-lt"/>
                <a:ea typeface="+mn-ea"/>
                <a:cs typeface="+mn-cs"/>
              </a:rPr>
              <a:t>- Firstly, a specific social need for the interference must be identified </a:t>
            </a:r>
            <a:r>
              <a:rPr lang="en-GB" sz="1200" kern="1200" dirty="0">
                <a:solidFill>
                  <a:schemeClr val="tx1"/>
                </a:solidFill>
                <a:effectLst/>
                <a:latin typeface="+mn-lt"/>
                <a:ea typeface="+mn-ea"/>
                <a:cs typeface="+mn-cs"/>
              </a:rPr>
              <a:t>(within the broader sphere of the legitimate aim pursued)</a:t>
            </a:r>
            <a:r>
              <a:rPr lang="en-GB" sz="1200" kern="1200" baseline="30000" dirty="0">
                <a:solidFill>
                  <a:schemeClr val="tx1"/>
                </a:solidFill>
                <a:effectLst/>
                <a:latin typeface="+mn-lt"/>
                <a:ea typeface="+mn-ea"/>
                <a:cs typeface="+mn-cs"/>
              </a:rPr>
              <a:t> [12]</a:t>
            </a:r>
            <a:r>
              <a:rPr lang="en-GB" sz="1200" kern="1200" dirty="0">
                <a:solidFill>
                  <a:schemeClr val="tx1"/>
                </a:solidFill>
                <a:effectLst/>
                <a:latin typeface="+mn-lt"/>
                <a:ea typeface="+mn-ea"/>
                <a:cs typeface="+mn-cs"/>
              </a:rPr>
              <a:t>. This need must be "pressing“(</a:t>
            </a:r>
            <a:r>
              <a:rPr lang="en-GB" sz="1200" kern="1200" baseline="30000" dirty="0">
                <a:solidFill>
                  <a:schemeClr val="tx1"/>
                </a:solidFill>
                <a:effectLst/>
                <a:latin typeface="+mn-lt"/>
                <a:ea typeface="+mn-ea"/>
                <a:cs typeface="+mn-cs"/>
              </a:rPr>
              <a:t>[13 §3.14] [14]</a:t>
            </a:r>
            <a:r>
              <a:rPr lang="en-GB" sz="1200" kern="1200" dirty="0">
                <a:solidFill>
                  <a:schemeClr val="tx1"/>
                </a:solidFill>
                <a:effectLst/>
                <a:latin typeface="+mn-lt"/>
                <a:ea typeface="+mn-ea"/>
                <a:cs typeface="+mn-cs"/>
              </a:rPr>
              <a:t>), in other words it must have a certain </a:t>
            </a:r>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level of severity</a:t>
            </a:r>
            <a:r>
              <a:rPr lang="en-GB" sz="1200"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urgency or immediacy</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Harm may result on society if the need is not addressed, taking into account the views of society and potentially divergent opinions regarding this particular "need“(</a:t>
            </a:r>
            <a:r>
              <a:rPr lang="en-GB" sz="1200" kern="1200" baseline="30000" dirty="0">
                <a:solidFill>
                  <a:schemeClr val="tx1"/>
                </a:solidFill>
                <a:effectLst/>
                <a:latin typeface="+mn-lt"/>
                <a:ea typeface="+mn-ea"/>
                <a:cs typeface="+mn-cs"/>
              </a:rPr>
              <a:t>[13]§3.17-19</a:t>
            </a:r>
            <a:r>
              <a:rPr lang="en-GB" sz="1200" kern="1200" dirty="0">
                <a:solidFill>
                  <a:schemeClr val="tx1"/>
                </a:solidFill>
                <a:effectLst/>
                <a:latin typeface="+mn-lt"/>
                <a:ea typeface="+mn-ea"/>
                <a:cs typeface="+mn-cs"/>
              </a:rPr>
              <a:t>).</a:t>
            </a:r>
          </a:p>
          <a:p>
            <a:pPr marL="0" indent="0">
              <a:buFontTx/>
              <a:buNone/>
            </a:pPr>
            <a:endParaRPr lang="en-GB" sz="1200" kern="1200" dirty="0">
              <a:solidFill>
                <a:schemeClr val="tx1"/>
              </a:solidFill>
              <a:effectLst/>
              <a:latin typeface="+mn-lt"/>
              <a:ea typeface="+mn-ea"/>
              <a:cs typeface="+mn-cs"/>
            </a:endParaRPr>
          </a:p>
          <a:p>
            <a:pPr marL="0" indent="0">
              <a:buFontTx/>
              <a:buNone/>
            </a:pPr>
            <a:r>
              <a:rPr lang="en-GB" sz="1200" kern="1200" dirty="0">
                <a:solidFill>
                  <a:srgbClr val="FF0000"/>
                </a:solidFill>
                <a:effectLst/>
                <a:latin typeface="+mn-lt"/>
                <a:ea typeface="+mn-ea"/>
                <a:cs typeface="+mn-cs"/>
              </a:rPr>
              <a:t>Moreover, the existence of this severe or urgent need </a:t>
            </a:r>
            <a:r>
              <a:rPr lang="en-GB" sz="1200" b="1" kern="1200" dirty="0">
                <a:solidFill>
                  <a:srgbClr val="FF0000"/>
                </a:solidFill>
                <a:effectLst/>
                <a:latin typeface="+mn-lt"/>
                <a:ea typeface="+mn-ea"/>
                <a:cs typeface="+mn-cs"/>
              </a:rPr>
              <a:t>has to be demonstrated / proven</a:t>
            </a:r>
            <a:r>
              <a:rPr lang="en-GB" sz="1200" kern="1200" dirty="0">
                <a:solidFill>
                  <a:srgbClr val="FF0000"/>
                </a:solidFill>
                <a:effectLst/>
                <a:latin typeface="+mn-lt"/>
                <a:ea typeface="+mn-ea"/>
                <a:cs typeface="+mn-cs"/>
              </a:rPr>
              <a:t>. For instance, in a case where the applicant had been prevented to make certain statements relating to the dangers of microwave ovens, the ECtHR concluded that “</a:t>
            </a:r>
            <a:r>
              <a:rPr lang="en-GB" sz="1200" i="1" kern="1200" dirty="0">
                <a:solidFill>
                  <a:srgbClr val="FF0000"/>
                </a:solidFill>
                <a:effectLst/>
                <a:latin typeface="+mn-lt"/>
                <a:ea typeface="+mn-ea"/>
                <a:cs typeface="+mn-cs"/>
              </a:rPr>
              <a:t>there was no evidence that the sale of microwave ovens had been affected by the applicant’s remarks</a:t>
            </a:r>
            <a:r>
              <a:rPr lang="en-GB" sz="1200" kern="1200" dirty="0">
                <a:solidFill>
                  <a:srgbClr val="FF0000"/>
                </a:solidFill>
                <a:effectLst/>
                <a:latin typeface="+mn-lt"/>
                <a:ea typeface="+mn-ea"/>
                <a:cs typeface="+mn-cs"/>
              </a:rPr>
              <a:t>”. </a:t>
            </a:r>
            <a:r>
              <a:rPr lang="en-GB" sz="1200" kern="1200" baseline="30000" dirty="0">
                <a:solidFill>
                  <a:srgbClr val="FF0000"/>
                </a:solidFill>
                <a:effectLst/>
                <a:latin typeface="+mn-lt"/>
                <a:ea typeface="+mn-ea"/>
                <a:cs typeface="+mn-cs"/>
              </a:rPr>
              <a:t>[14]</a:t>
            </a:r>
          </a:p>
          <a:p>
            <a:pPr marL="0" indent="0">
              <a:buFontTx/>
              <a:buNone/>
            </a:pPr>
            <a:endParaRPr lang="en-GB" sz="1200" i="0" kern="1200" baseline="30000" dirty="0">
              <a:solidFill>
                <a:srgbClr val="FF0000"/>
              </a:solidFill>
              <a:effectLst/>
              <a:latin typeface="+mn-lt"/>
              <a:ea typeface="+mn-ea"/>
              <a:cs typeface="+mn-cs"/>
            </a:endParaRPr>
          </a:p>
          <a:p>
            <a:pPr marL="0" indent="0">
              <a:buFontTx/>
              <a:buNone/>
            </a:pPr>
            <a:endParaRPr lang="en-GB" sz="1200" i="0" kern="1200" baseline="30000" dirty="0">
              <a:solidFill>
                <a:srgbClr val="FF0000"/>
              </a:solidFill>
              <a:effectLst/>
              <a:latin typeface="+mn-lt"/>
              <a:ea typeface="+mn-ea"/>
              <a:cs typeface="+mn-cs"/>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GB" sz="2700" i="0" dirty="0"/>
              <a:t>The identified social need will constitute the grounds for implementing, ordering, and/or applying the rights’ limitation (</a:t>
            </a:r>
            <a:r>
              <a:rPr lang="en-GB" sz="2700" i="0" baseline="0" dirty="0"/>
              <a:t>the power or procedure). To be noted that these grounds </a:t>
            </a:r>
            <a:r>
              <a:rPr lang="en-GB" sz="2700" i="0" dirty="0"/>
              <a:t>will have to be mentioned in the legal basis in order to ensure proportionality </a:t>
            </a:r>
            <a:r>
              <a:rPr lang="en-GB" sz="2700" baseline="30000" dirty="0">
                <a:sym typeface="Wingdings" panose="05000000000000000000" pitchFamily="2" charset="2"/>
              </a:rPr>
              <a:t>[9§50] [slides 29 and 34]</a:t>
            </a:r>
            <a:r>
              <a:rPr lang="en-GB" sz="2700" dirty="0">
                <a:sym typeface="Wingdings" panose="05000000000000000000" pitchFamily="2" charset="2"/>
              </a:rPr>
              <a:t>.</a:t>
            </a:r>
            <a:endParaRPr lang="en-GB" sz="2700" baseline="30000" dirty="0"/>
          </a:p>
          <a:p>
            <a:pPr marL="0" indent="0">
              <a:buFontTx/>
              <a:buNone/>
            </a:pPr>
            <a:endParaRPr lang="en-GB" sz="1200" kern="1200" baseline="30000" dirty="0">
              <a:solidFill>
                <a:srgbClr val="FF0000"/>
              </a:solidFill>
              <a:effectLst/>
              <a:latin typeface="+mn-lt"/>
              <a:ea typeface="+mn-ea"/>
              <a:cs typeface="+mn-cs"/>
            </a:endParaRPr>
          </a:p>
          <a:p>
            <a:pPr marL="0" indent="0">
              <a:buFontTx/>
              <a:buNone/>
            </a:pPr>
            <a:r>
              <a:rPr lang="en-GB" sz="1200" b="1" kern="1200" dirty="0">
                <a:solidFill>
                  <a:schemeClr val="tx1"/>
                </a:solidFill>
                <a:effectLst/>
                <a:latin typeface="+mn-lt"/>
                <a:ea typeface="+mn-ea"/>
                <a:cs typeface="+mn-cs"/>
              </a:rPr>
              <a:t>- Secondly, it has to be demonstrated that the interference is suited to satisfy that need</a:t>
            </a:r>
            <a:r>
              <a:rPr lang="en-GB" sz="1200" b="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Establishing the need for interference, in a given case, also means establishing that this interference is appropriate to reach the aim pursued, in other words that it effectively may mitigate the harm caused to society (</a:t>
            </a:r>
            <a:r>
              <a:rPr lang="en-GB" sz="1200" kern="1200" baseline="30000" dirty="0">
                <a:solidFill>
                  <a:schemeClr val="tx1"/>
                </a:solidFill>
                <a:effectLst/>
                <a:latin typeface="+mn-lt"/>
                <a:ea typeface="+mn-ea"/>
                <a:cs typeface="+mn-cs"/>
              </a:rPr>
              <a:t>[13 §3.19]</a:t>
            </a:r>
            <a:r>
              <a:rPr lang="en-GB" sz="1200" kern="1200" dirty="0">
                <a:solidFill>
                  <a:schemeClr val="tx1"/>
                </a:solidFill>
                <a:effectLst/>
                <a:latin typeface="+mn-lt"/>
                <a:ea typeface="+mn-ea"/>
                <a:cs typeface="+mn-cs"/>
              </a:rPr>
              <a:t>). Establishing the necessity of an interference may imply reviewing "</a:t>
            </a:r>
            <a:r>
              <a:rPr lang="en-GB" sz="1200" i="1" kern="1200" dirty="0">
                <a:solidFill>
                  <a:schemeClr val="tx1"/>
                </a:solidFill>
                <a:effectLst/>
                <a:latin typeface="+mn-lt"/>
                <a:ea typeface="+mn-ea"/>
                <a:cs typeface="+mn-cs"/>
              </a:rPr>
              <a:t>the effectiveness of existing measures</a:t>
            </a:r>
            <a:r>
              <a:rPr lang="en-GB" sz="1200" kern="1200" dirty="0">
                <a:solidFill>
                  <a:schemeClr val="tx1"/>
                </a:solidFill>
                <a:effectLst/>
                <a:latin typeface="+mn-lt"/>
                <a:ea typeface="+mn-ea"/>
                <a:cs typeface="+mn-cs"/>
              </a:rPr>
              <a:t>" aiming at addressing the targeted pressing social need, "</a:t>
            </a:r>
            <a:r>
              <a:rPr lang="en-GB" sz="1200" i="1" kern="1200" dirty="0">
                <a:solidFill>
                  <a:schemeClr val="tx1"/>
                </a:solidFill>
                <a:effectLst/>
                <a:latin typeface="+mn-lt"/>
                <a:ea typeface="+mn-ea"/>
                <a:cs typeface="+mn-cs"/>
              </a:rPr>
              <a:t>over and above the proposed measure</a:t>
            </a:r>
            <a:r>
              <a:rPr lang="en-GB" sz="1200" kern="1200" dirty="0">
                <a:solidFill>
                  <a:schemeClr val="tx1"/>
                </a:solidFill>
                <a:effectLst/>
                <a:latin typeface="+mn-lt"/>
                <a:ea typeface="+mn-ea"/>
                <a:cs typeface="+mn-cs"/>
              </a:rPr>
              <a:t>", and explaining "</a:t>
            </a:r>
            <a:r>
              <a:rPr lang="en-GB" sz="1200" i="1" kern="1200" dirty="0">
                <a:solidFill>
                  <a:schemeClr val="tx1"/>
                </a:solidFill>
                <a:effectLst/>
                <a:latin typeface="+mn-lt"/>
                <a:ea typeface="+mn-ea"/>
                <a:cs typeface="+mn-cs"/>
              </a:rPr>
              <a:t>why these existing measures are no longer sufficient</a:t>
            </a:r>
            <a:r>
              <a:rPr lang="en-GB" sz="1200" kern="1200" dirty="0">
                <a:solidFill>
                  <a:schemeClr val="tx1"/>
                </a:solidFill>
                <a:effectLst/>
                <a:latin typeface="+mn-lt"/>
                <a:ea typeface="+mn-ea"/>
                <a:cs typeface="+mn-cs"/>
              </a:rPr>
              <a:t>" and how the proposed measure will bring remedies </a:t>
            </a:r>
            <a:r>
              <a:rPr lang="en-GB" sz="1200" kern="1200" baseline="30000" dirty="0">
                <a:solidFill>
                  <a:schemeClr val="tx1"/>
                </a:solidFill>
                <a:effectLst/>
                <a:latin typeface="+mn-lt"/>
                <a:ea typeface="+mn-ea"/>
                <a:cs typeface="+mn-cs"/>
              </a:rPr>
              <a:t>[13 §3.26] [15</a:t>
            </a: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dirty="0"/>
          </a:p>
          <a:p>
            <a:pPr marL="0" marR="0" indent="0" algn="l" defTabSz="457200" rtl="0" eaLnBrk="1" fontAlgn="base" latinLnBrk="0" hangingPunct="1">
              <a:lnSpc>
                <a:spcPct val="100000"/>
              </a:lnSpc>
              <a:spcBef>
                <a:spcPct val="0"/>
              </a:spcBef>
              <a:spcAft>
                <a:spcPct val="0"/>
              </a:spcAft>
              <a:buClrTx/>
              <a:buSzTx/>
              <a:buFontTx/>
              <a:buNone/>
              <a:tabLst/>
              <a:defRPr/>
            </a:pPr>
            <a:r>
              <a:rPr lang="en-GB" sz="1200" i="1" kern="1200" dirty="0">
                <a:solidFill>
                  <a:schemeClr val="tx1"/>
                </a:solidFill>
                <a:effectLst/>
                <a:latin typeface="+mn-lt"/>
                <a:ea typeface="+mn-ea"/>
                <a:cs typeface="+mn-cs"/>
              </a:rPr>
              <a:t>References:</a:t>
            </a:r>
            <a:endParaRPr lang="en-GB" sz="1200" dirty="0"/>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dirty="0"/>
          </a:p>
          <a:p>
            <a:pPr marL="0" marR="0" indent="0" algn="l" defTabSz="457200" rtl="0" eaLnBrk="1" fontAlgn="base" latinLnBrk="0" hangingPunct="1">
              <a:lnSpc>
                <a:spcPct val="100000"/>
              </a:lnSpc>
              <a:spcBef>
                <a:spcPct val="0"/>
              </a:spcBef>
              <a:spcAft>
                <a:spcPct val="0"/>
              </a:spcAft>
              <a:buClrTx/>
              <a:buSzTx/>
              <a:buFontTx/>
              <a:buNone/>
              <a:tabLst/>
              <a:defRPr/>
            </a:pPr>
            <a:r>
              <a:rPr lang="en-GB" sz="1200" baseline="30000" dirty="0"/>
              <a:t>[10] </a:t>
            </a:r>
            <a:r>
              <a:rPr lang="fr-FR" sz="1200" kern="1200" dirty="0" err="1">
                <a:solidFill>
                  <a:schemeClr val="tx1"/>
                </a:solidFill>
                <a:effectLst/>
                <a:latin typeface="+mn-lt"/>
                <a:ea typeface="+mn-ea"/>
                <a:cs typeface="+mn-cs"/>
              </a:rPr>
              <a:t>See</a:t>
            </a:r>
            <a:r>
              <a:rPr lang="fr-FR" sz="1200" kern="1200" dirty="0">
                <a:solidFill>
                  <a:schemeClr val="tx1"/>
                </a:solidFill>
                <a:effectLst/>
                <a:latin typeface="+mn-lt"/>
                <a:ea typeface="+mn-ea"/>
                <a:cs typeface="+mn-cs"/>
              </a:rPr>
              <a:t> for ex. </a:t>
            </a:r>
            <a:r>
              <a:rPr lang="fr-FR" sz="1200" kern="1200" dirty="0" err="1">
                <a:solidFill>
                  <a:schemeClr val="tx1"/>
                </a:solidFill>
                <a:effectLst/>
                <a:latin typeface="+mn-lt"/>
                <a:ea typeface="+mn-ea"/>
                <a:cs typeface="+mn-cs"/>
              </a:rPr>
              <a:t>ECtHR</a:t>
            </a:r>
            <a:r>
              <a:rPr lang="fr-F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fr-FR" sz="1200" i="0" kern="1200" dirty="0" err="1">
                <a:solidFill>
                  <a:schemeClr val="tx1"/>
                </a:solidFill>
                <a:effectLst/>
                <a:latin typeface="+mn-lt"/>
                <a:ea typeface="+mn-ea"/>
                <a:cs typeface="+mn-cs"/>
              </a:rPr>
              <a:t>Khoroshenko</a:t>
            </a:r>
            <a:r>
              <a:rPr lang="fr-FR" sz="1200" i="0" kern="1200" dirty="0">
                <a:solidFill>
                  <a:schemeClr val="tx1"/>
                </a:solidFill>
                <a:effectLst/>
                <a:latin typeface="+mn-lt"/>
                <a:ea typeface="+mn-ea"/>
                <a:cs typeface="+mn-cs"/>
              </a:rPr>
              <a:t> v. </a:t>
            </a:r>
            <a:r>
              <a:rPr lang="fr-FR" sz="1200" i="0" kern="1200" dirty="0" err="1">
                <a:solidFill>
                  <a:schemeClr val="tx1"/>
                </a:solidFill>
                <a:effectLst/>
                <a:latin typeface="+mn-lt"/>
                <a:ea typeface="+mn-ea"/>
                <a:cs typeface="+mn-cs"/>
              </a:rPr>
              <a:t>Russia</a:t>
            </a:r>
            <a:r>
              <a:rPr lang="en-US"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a:t>
            </a:r>
            <a:r>
              <a:rPr lang="fr-FR" sz="1200" i="1"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30 </a:t>
            </a:r>
            <a:r>
              <a:rPr lang="fr-FR" sz="1200" kern="1200" dirty="0" err="1">
                <a:solidFill>
                  <a:schemeClr val="tx1"/>
                </a:solidFill>
                <a:effectLst/>
                <a:latin typeface="+mn-lt"/>
                <a:ea typeface="+mn-ea"/>
                <a:cs typeface="+mn-cs"/>
              </a:rPr>
              <a:t>June</a:t>
            </a:r>
            <a:r>
              <a:rPr lang="fr-FR" sz="1200" kern="1200" dirty="0">
                <a:solidFill>
                  <a:schemeClr val="tx1"/>
                </a:solidFill>
                <a:effectLst/>
                <a:latin typeface="+mn-lt"/>
                <a:ea typeface="+mn-ea"/>
                <a:cs typeface="+mn-cs"/>
              </a:rPr>
              <a:t> 2015, </a:t>
            </a:r>
            <a:r>
              <a:rPr lang="fr-FR" sz="1200" kern="1200" dirty="0" err="1">
                <a:solidFill>
                  <a:schemeClr val="tx1"/>
                </a:solidFill>
                <a:effectLst/>
                <a:latin typeface="+mn-lt"/>
                <a:ea typeface="+mn-ea"/>
                <a:cs typeface="+mn-cs"/>
              </a:rPr>
              <a:t>appl</a:t>
            </a:r>
            <a:r>
              <a:rPr lang="fr-FR" sz="1200" kern="1200" dirty="0">
                <a:solidFill>
                  <a:schemeClr val="tx1"/>
                </a:solidFill>
                <a:effectLst/>
                <a:latin typeface="+mn-lt"/>
                <a:ea typeface="+mn-ea"/>
                <a:cs typeface="+mn-cs"/>
              </a:rPr>
              <a:t>. n</a:t>
            </a:r>
            <a:r>
              <a:rPr lang="fr-FR" sz="1200" kern="1200" baseline="30000" dirty="0">
                <a:solidFill>
                  <a:schemeClr val="tx1"/>
                </a:solidFill>
                <a:effectLst/>
                <a:latin typeface="+mn-lt"/>
                <a:ea typeface="+mn-ea"/>
                <a:cs typeface="+mn-cs"/>
              </a:rPr>
              <a:t>o</a:t>
            </a:r>
            <a:r>
              <a:rPr lang="fr-FR" sz="1200" kern="1200" dirty="0">
                <a:solidFill>
                  <a:schemeClr val="tx1"/>
                </a:solidFill>
                <a:effectLst/>
                <a:latin typeface="+mn-lt"/>
                <a:ea typeface="+mn-ea"/>
                <a:cs typeface="+mn-cs"/>
              </a:rPr>
              <a:t>41418/04, §118.</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baseline="30000" dirty="0"/>
              <a:t>[11] </a:t>
            </a:r>
            <a:r>
              <a:rPr lang="en-US" sz="1200" dirty="0"/>
              <a:t>ECtHR, </a:t>
            </a:r>
            <a:r>
              <a:rPr lang="en-GB" sz="1200" dirty="0" err="1"/>
              <a:t>Crémieux</a:t>
            </a:r>
            <a:r>
              <a:rPr lang="en-GB" sz="1200" dirty="0"/>
              <a:t> v. France, 25 February 1993, appl. n° 11471/85, A256-B, § 38; </a:t>
            </a:r>
            <a:r>
              <a:rPr lang="en-GB" sz="1200" kern="1200" dirty="0">
                <a:solidFill>
                  <a:schemeClr val="tx1"/>
                </a:solidFill>
                <a:effectLst/>
                <a:latin typeface="+mn-lt"/>
                <a:ea typeface="+mn-ea"/>
                <a:cs typeface="+mn-cs"/>
              </a:rPr>
              <a:t>Jeremy McBride, </a:t>
            </a:r>
            <a:r>
              <a:rPr lang="en-US" sz="1200" kern="1200" dirty="0">
                <a:solidFill>
                  <a:schemeClr val="tx1"/>
                </a:solidFill>
                <a:effectLst/>
                <a:latin typeface="+mn-lt"/>
                <a:ea typeface="+mn-ea"/>
                <a:cs typeface="+mn-cs"/>
              </a:rPr>
              <a:t>“Proportionality and the European Convention on Human Rights”, in </a:t>
            </a:r>
            <a:r>
              <a:rPr lang="en-US" sz="1200" i="1" kern="1200" dirty="0">
                <a:solidFill>
                  <a:schemeClr val="tx1"/>
                </a:solidFill>
                <a:effectLst/>
                <a:latin typeface="+mn-lt"/>
                <a:ea typeface="+mn-ea"/>
                <a:cs typeface="+mn-cs"/>
              </a:rPr>
              <a:t>The principle of Proportionality in the Laws of Europe</a:t>
            </a:r>
            <a:r>
              <a:rPr lang="en-US" sz="1200" kern="1200" dirty="0">
                <a:solidFill>
                  <a:schemeClr val="tx1"/>
                </a:solidFill>
                <a:effectLst/>
                <a:latin typeface="+mn-lt"/>
                <a:ea typeface="+mn-ea"/>
                <a:cs typeface="+mn-cs"/>
              </a:rPr>
              <a:t>, edited by Evelyn Ellis, Hart Publishing, 197 p., 1999, p. 23 </a:t>
            </a:r>
            <a:r>
              <a:rPr lang="en-US" sz="1200" i="1" kern="1200" dirty="0">
                <a:solidFill>
                  <a:schemeClr val="tx1"/>
                </a:solidFill>
                <a:effectLst/>
                <a:latin typeface="+mn-lt"/>
                <a:ea typeface="+mn-ea"/>
                <a:cs typeface="+mn-cs"/>
              </a:rPr>
              <a:t>et seq.</a:t>
            </a:r>
            <a:r>
              <a:rPr lang="en-US" sz="1200" kern="1200" dirty="0">
                <a:solidFill>
                  <a:schemeClr val="tx1"/>
                </a:solidFill>
                <a:effectLst/>
                <a:latin typeface="+mn-lt"/>
                <a:ea typeface="+mn-ea"/>
                <a:cs typeface="+mn-cs"/>
              </a:rPr>
              <a:t>, quotation p. </a:t>
            </a:r>
            <a:r>
              <a:rPr lang="en-GB" sz="1200" kern="1200" dirty="0">
                <a:solidFill>
                  <a:schemeClr val="tx1"/>
                </a:solidFill>
                <a:effectLst/>
                <a:latin typeface="+mn-lt"/>
                <a:ea typeface="+mn-ea"/>
                <a:cs typeface="+mn-cs"/>
              </a:rPr>
              <a:t>25, in relation with the court case “</a:t>
            </a:r>
            <a:r>
              <a:rPr lang="en-GB" sz="1200" i="0" kern="1200" dirty="0" err="1">
                <a:solidFill>
                  <a:schemeClr val="tx1"/>
                </a:solidFill>
                <a:effectLst/>
                <a:latin typeface="+mn-lt"/>
                <a:ea typeface="+mn-ea"/>
                <a:cs typeface="+mn-cs"/>
              </a:rPr>
              <a:t>Hertel</a:t>
            </a:r>
            <a:r>
              <a:rPr lang="en-GB" sz="1200" i="0" kern="1200" dirty="0">
                <a:solidFill>
                  <a:schemeClr val="tx1"/>
                </a:solidFill>
                <a:effectLst/>
                <a:latin typeface="+mn-lt"/>
                <a:ea typeface="+mn-ea"/>
                <a:cs typeface="+mn-cs"/>
              </a:rPr>
              <a:t> v. Switzerland”</a:t>
            </a:r>
            <a:r>
              <a:rPr lang="en-GB" sz="1200" kern="1200" dirty="0">
                <a:solidFill>
                  <a:schemeClr val="tx1"/>
                </a:solidFill>
                <a:effectLst/>
                <a:latin typeface="+mn-lt"/>
                <a:ea typeface="+mn-ea"/>
                <a:cs typeface="+mn-cs"/>
              </a:rPr>
              <a:t>, 25 Aug. 1998, </a:t>
            </a:r>
            <a:r>
              <a:rPr lang="en-GB" sz="1200" kern="1200" dirty="0" err="1">
                <a:solidFill>
                  <a:schemeClr val="tx1"/>
                </a:solidFill>
                <a:effectLst/>
                <a:latin typeface="+mn-lt"/>
                <a:ea typeface="+mn-ea"/>
                <a:cs typeface="+mn-cs"/>
              </a:rPr>
              <a:t>apl</a:t>
            </a:r>
            <a:r>
              <a:rPr lang="en-GB" sz="1200" kern="1200" dirty="0">
                <a:solidFill>
                  <a:schemeClr val="tx1"/>
                </a:solidFill>
                <a:effectLst/>
                <a:latin typeface="+mn-lt"/>
                <a:ea typeface="+mn-ea"/>
                <a:cs typeface="+mn-cs"/>
              </a:rPr>
              <a:t>. n° 25181/94</a:t>
            </a:r>
          </a:p>
          <a:p>
            <a:pPr marL="0" indent="0">
              <a:buFont typeface="Arial" charset="0"/>
              <a:buNone/>
            </a:pPr>
            <a:r>
              <a:rPr lang="en-GB" sz="1200" kern="1200" baseline="30000" dirty="0">
                <a:solidFill>
                  <a:schemeClr val="tx1"/>
                </a:solidFill>
                <a:effectLst/>
                <a:latin typeface="+mn-lt"/>
                <a:ea typeface="+mn-ea"/>
                <a:cs typeface="+mn-cs"/>
              </a:rPr>
              <a:t>[12] </a:t>
            </a:r>
            <a:r>
              <a:rPr lang="en-GB" sz="1200" kern="1200" dirty="0">
                <a:solidFill>
                  <a:schemeClr val="tx1"/>
                </a:solidFill>
                <a:effectLst/>
                <a:latin typeface="+mn-lt"/>
                <a:ea typeface="+mn-ea"/>
                <a:cs typeface="+mn-cs"/>
              </a:rPr>
              <a:t>ECtHR, case “</a:t>
            </a:r>
            <a:r>
              <a:rPr lang="en-US" sz="1200" kern="1200" dirty="0">
                <a:solidFill>
                  <a:schemeClr val="tx1"/>
                </a:solidFill>
                <a:effectLst/>
                <a:latin typeface="+mn-lt"/>
                <a:ea typeface="+mn-ea"/>
                <a:cs typeface="+mn-cs"/>
              </a:rPr>
              <a:t>Sunday Times v. The United Kingdom”, </a:t>
            </a:r>
            <a:r>
              <a:rPr lang="en-US" sz="1200" i="1" kern="1200" dirty="0">
                <a:solidFill>
                  <a:schemeClr val="tx1"/>
                </a:solidFill>
                <a:effectLst/>
                <a:latin typeface="+mn-lt"/>
                <a:ea typeface="+mn-ea"/>
                <a:cs typeface="+mn-cs"/>
              </a:rPr>
              <a:t>op cit.</a:t>
            </a:r>
            <a:r>
              <a:rPr lang="en-US" sz="1200" kern="1200" dirty="0">
                <a:solidFill>
                  <a:schemeClr val="tx1"/>
                </a:solidFill>
                <a:effectLst/>
                <a:latin typeface="+mn-lt"/>
                <a:ea typeface="+mn-ea"/>
                <a:cs typeface="+mn-cs"/>
              </a:rPr>
              <a:t>, § 65; </a:t>
            </a:r>
            <a:r>
              <a:rPr lang="en-GB" sz="1200" kern="1200" dirty="0">
                <a:solidFill>
                  <a:schemeClr val="tx1"/>
                </a:solidFill>
                <a:effectLst/>
                <a:latin typeface="+mn-lt"/>
                <a:ea typeface="+mn-ea"/>
                <a:cs typeface="+mn-cs"/>
              </a:rPr>
              <a:t>Article 29 Data Protection Working Party, Opinion 01/2014 on the application of necessity and proportionality concepts and data protection within the law enforcement sector (WP 211),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3.13.</a:t>
            </a:r>
          </a:p>
          <a:p>
            <a:pPr marL="0" indent="0">
              <a:buFont typeface="Arial" charset="0"/>
              <a:buNone/>
            </a:pPr>
            <a:r>
              <a:rPr lang="en-GB" sz="1200" kern="1200" baseline="30000" dirty="0">
                <a:solidFill>
                  <a:schemeClr val="tx1"/>
                </a:solidFill>
                <a:effectLst/>
                <a:latin typeface="+mn-lt"/>
                <a:ea typeface="+mn-ea"/>
                <a:cs typeface="+mn-cs"/>
              </a:rPr>
              <a:t>[13] </a:t>
            </a:r>
            <a:r>
              <a:rPr lang="en-GB" sz="1200" kern="1200" dirty="0">
                <a:solidFill>
                  <a:schemeClr val="tx1"/>
                </a:solidFill>
                <a:effectLst/>
                <a:latin typeface="+mn-lt"/>
                <a:ea typeface="+mn-ea"/>
                <a:cs typeface="+mn-cs"/>
              </a:rPr>
              <a:t>Article 29 Data Protection Working Party, Opinion 01/2014 ,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§3.14, 3.17-3.19; 3.26.</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GB" sz="1200" kern="1200" baseline="30000" dirty="0">
                <a:solidFill>
                  <a:schemeClr val="tx1"/>
                </a:solidFill>
                <a:effectLst/>
                <a:latin typeface="+mn-lt"/>
                <a:ea typeface="+mn-ea"/>
                <a:cs typeface="+mn-cs"/>
              </a:rPr>
              <a:t>[14] </a:t>
            </a:r>
            <a:r>
              <a:rPr lang="en-GB" sz="1200" kern="1200" baseline="0" dirty="0">
                <a:solidFill>
                  <a:schemeClr val="tx1"/>
                </a:solidFill>
                <a:effectLst/>
                <a:latin typeface="+mn-lt"/>
                <a:ea typeface="+mn-ea"/>
                <a:cs typeface="+mn-cs"/>
              </a:rPr>
              <a:t>ECtHR, case “</a:t>
            </a:r>
            <a:r>
              <a:rPr lang="en-GB" sz="1200" kern="1200" baseline="0" dirty="0" err="1">
                <a:solidFill>
                  <a:schemeClr val="tx1"/>
                </a:solidFill>
                <a:effectLst/>
                <a:latin typeface="+mn-lt"/>
                <a:ea typeface="+mn-ea"/>
                <a:cs typeface="+mn-cs"/>
              </a:rPr>
              <a:t>Hertel</a:t>
            </a:r>
            <a:r>
              <a:rPr lang="en-GB" sz="1200" kern="1200" baseline="0" dirty="0">
                <a:solidFill>
                  <a:schemeClr val="tx1"/>
                </a:solidFill>
                <a:effectLst/>
                <a:latin typeface="+mn-lt"/>
                <a:ea typeface="+mn-ea"/>
                <a:cs typeface="+mn-cs"/>
              </a:rPr>
              <a:t> v. Switzerland”, n° </a:t>
            </a:r>
            <a:r>
              <a:rPr lang="en-GB" dirty="0"/>
              <a:t>59/1997/843/1049, </a:t>
            </a:r>
            <a:r>
              <a:rPr lang="en-GB" sz="1200" kern="1200" baseline="0" dirty="0">
                <a:solidFill>
                  <a:schemeClr val="tx1"/>
                </a:solidFill>
                <a:effectLst/>
                <a:latin typeface="+mn-lt"/>
                <a:ea typeface="+mn-ea"/>
                <a:cs typeface="+mn-cs"/>
              </a:rPr>
              <a:t>25 August 1998.</a:t>
            </a:r>
            <a:r>
              <a:rPr lang="da-DK" sz="1200" kern="1200" baseline="0" dirty="0">
                <a:solidFill>
                  <a:schemeClr val="tx1"/>
                </a:solidFill>
                <a:effectLst/>
                <a:latin typeface="+mn-lt"/>
                <a:ea typeface="+mn-ea"/>
                <a:cs typeface="+mn-cs"/>
              </a:rPr>
              <a:t> Jeremy McBride, op cit., pp. 24-25. </a:t>
            </a:r>
            <a:endParaRPr lang="en-GB"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GB" sz="1200" kern="1200" baseline="30000" dirty="0">
                <a:solidFill>
                  <a:schemeClr val="tx1"/>
                </a:solidFill>
                <a:effectLst/>
                <a:latin typeface="+mn-lt"/>
                <a:ea typeface="+mn-ea"/>
                <a:cs typeface="+mn-cs"/>
              </a:rPr>
              <a:t>[15] </a:t>
            </a:r>
            <a:r>
              <a:rPr lang="en-GB" sz="1200" kern="1200" baseline="0" dirty="0">
                <a:solidFill>
                  <a:schemeClr val="tx1"/>
                </a:solidFill>
                <a:effectLst/>
                <a:latin typeface="+mn-lt"/>
                <a:ea typeface="+mn-ea"/>
                <a:cs typeface="+mn-cs"/>
              </a:rPr>
              <a:t>ECtHR, case “</a:t>
            </a:r>
            <a:r>
              <a:rPr lang="en-GB" sz="1200" kern="1200" baseline="0" dirty="0" err="1">
                <a:solidFill>
                  <a:schemeClr val="tx1"/>
                </a:solidFill>
                <a:effectLst/>
                <a:latin typeface="+mn-lt"/>
                <a:ea typeface="+mn-ea"/>
                <a:cs typeface="+mn-cs"/>
              </a:rPr>
              <a:t>Uzun</a:t>
            </a:r>
            <a:r>
              <a:rPr lang="en-GB" sz="1200" kern="1200" baseline="0" dirty="0">
                <a:solidFill>
                  <a:schemeClr val="tx1"/>
                </a:solidFill>
                <a:effectLst/>
                <a:latin typeface="+mn-lt"/>
                <a:ea typeface="+mn-ea"/>
                <a:cs typeface="+mn-cs"/>
              </a:rPr>
              <a:t> v. Germany”, Application no. 35623/05, 2 September 2010; also see European Court of Human Rights, Press Unit, Personal data protection, Factsheet – Personal data protection, November 2016, http://www.echr.coe.int/Documents/FS_Data_ENG.pdf (last accessed on 5 January 2017).</a:t>
            </a:r>
          </a:p>
          <a:p>
            <a:pPr marL="0" indent="0">
              <a:buFont typeface="Arial" charset="0"/>
              <a:buNone/>
            </a:pPr>
            <a:endParaRPr lang="en-GB" sz="1200" kern="1200" dirty="0">
              <a:solidFill>
                <a:schemeClr val="tx1"/>
              </a:solidFill>
              <a:effectLst/>
              <a:latin typeface="+mn-lt"/>
              <a:ea typeface="+mn-ea"/>
              <a:cs typeface="+mn-cs"/>
            </a:endParaRPr>
          </a:p>
          <a:p>
            <a:pPr marL="0" indent="0">
              <a:buFontTx/>
              <a:buNone/>
            </a:pPr>
            <a:endParaRPr lang="en-GB" sz="1200" kern="1200" dirty="0">
              <a:solidFill>
                <a:schemeClr val="tx1"/>
              </a:solidFill>
              <a:effectLst/>
              <a:latin typeface="+mn-lt"/>
              <a:ea typeface="+mn-ea"/>
              <a:cs typeface="+mn-cs"/>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134</a:t>
            </a:fld>
            <a:endParaRPr lang="en-US">
              <a:cs typeface="Arial" charset="0"/>
            </a:endParaRPr>
          </a:p>
        </p:txBody>
      </p:sp>
    </p:spTree>
    <p:extLst>
      <p:ext uri="{BB962C8B-B14F-4D97-AF65-F5344CB8AC3E}">
        <p14:creationId xmlns:p14="http://schemas.microsoft.com/office/powerpoint/2010/main" val="242753528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pPr eaLnBrk="1" hangingPunct="1">
              <a:spcBef>
                <a:spcPct val="0"/>
              </a:spcBef>
            </a:pPr>
            <a:r>
              <a:rPr lang="en-GB" dirty="0"/>
              <a:t>The proportionality principle can be presented as</a:t>
            </a:r>
            <a:r>
              <a:rPr lang="en-GB" baseline="0" dirty="0"/>
              <a:t> </a:t>
            </a:r>
            <a:r>
              <a:rPr lang="en-GB" dirty="0"/>
              <a:t>including two core requirements.</a:t>
            </a:r>
          </a:p>
          <a:p>
            <a:pPr eaLnBrk="1" hangingPunct="1">
              <a:spcBef>
                <a:spcPct val="0"/>
              </a:spcBef>
            </a:pPr>
            <a:endParaRPr lang="en-GB" dirty="0"/>
          </a:p>
          <a:p>
            <a:pPr eaLnBrk="1" hangingPunct="1">
              <a:spcBef>
                <a:spcPct val="0"/>
              </a:spcBef>
            </a:pPr>
            <a:r>
              <a:rPr lang="en-GB" dirty="0"/>
              <a:t>Such as necessity requirements, the respect of proportionality requirements must be demonstrated – according to the ECtHR, "</a:t>
            </a:r>
            <a:r>
              <a:rPr lang="en-GB" i="1" dirty="0"/>
              <a:t>an explanation of what other measures were considered and whether or not these were found to be more or less privacy intrusive should be presented. If any were rejected which were found to be less privacy intrusive, then the strong justifying reasons as to why this measure was not the one that was selected to be implemented should be given</a:t>
            </a:r>
            <a:r>
              <a:rPr lang="en-GB" dirty="0"/>
              <a:t>"</a:t>
            </a:r>
            <a:r>
              <a:rPr lang="en-GB" baseline="30000" dirty="0"/>
              <a:t>[16]</a:t>
            </a:r>
            <a:r>
              <a:rPr lang="en-GB" dirty="0"/>
              <a:t>).</a:t>
            </a:r>
          </a:p>
          <a:p>
            <a:pPr eaLnBrk="1" hangingPunct="1">
              <a:spcBef>
                <a:spcPct val="0"/>
              </a:spcBef>
            </a:pPr>
            <a:endParaRPr lang="en-GB" dirty="0"/>
          </a:p>
          <a:p>
            <a:pPr eaLnBrk="1" hangingPunct="1">
              <a:spcBef>
                <a:spcPct val="0"/>
              </a:spcBef>
            </a:pPr>
            <a:r>
              <a:rPr lang="en-GB" dirty="0"/>
              <a:t>These two requirements are the following: the </a:t>
            </a:r>
            <a:r>
              <a:rPr lang="en-GB" sz="1200" b="0" kern="1200" dirty="0">
                <a:solidFill>
                  <a:schemeClr val="tx1"/>
                </a:solidFill>
                <a:effectLst/>
                <a:latin typeface="+mn-lt"/>
                <a:ea typeface="+mn-ea"/>
                <a:cs typeface="+mn-cs"/>
              </a:rPr>
              <a:t>interference must be limited to what is strictly necessary (1), and must be surrounded by appropriate safeguards (2). </a:t>
            </a:r>
          </a:p>
          <a:p>
            <a:pPr eaLnBrk="1" hangingPunct="1">
              <a:spcBef>
                <a:spcPct val="0"/>
              </a:spcBef>
            </a:pPr>
            <a:endParaRPr lang="en-GB" sz="1200" b="0" kern="1200" dirty="0">
              <a:solidFill>
                <a:schemeClr val="tx1"/>
              </a:solidFill>
              <a:effectLst/>
              <a:latin typeface="+mn-lt"/>
              <a:ea typeface="+mn-ea"/>
              <a:cs typeface="+mn-cs"/>
            </a:endParaRPr>
          </a:p>
          <a:p>
            <a:pPr eaLnBrk="1" hangingPunct="1">
              <a:spcBef>
                <a:spcPct val="0"/>
              </a:spcBef>
            </a:pPr>
            <a:endParaRPr lang="en-GB" sz="1200" b="1"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1 - The interference must be limited to what is strictly necessary:</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this implies four sub-principles:</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(1) Appropriate to its context: </a:t>
            </a:r>
            <a:r>
              <a:rPr lang="en-GB" sz="1200" kern="1200" dirty="0">
                <a:solidFill>
                  <a:schemeClr val="tx1"/>
                </a:solidFill>
                <a:effectLst/>
                <a:latin typeface="+mn-lt"/>
                <a:ea typeface="+mn-ea"/>
                <a:cs typeface="+mn-cs"/>
              </a:rPr>
              <a:t>adapted to the severity of the social </a:t>
            </a:r>
            <a:r>
              <a:rPr lang="en-GB" sz="1200" i="0" kern="1200" dirty="0">
                <a:solidFill>
                  <a:schemeClr val="tx1"/>
                </a:solidFill>
                <a:effectLst/>
                <a:latin typeface="+mn-lt"/>
                <a:ea typeface="+mn-ea"/>
                <a:cs typeface="+mn-cs"/>
              </a:rPr>
              <a:t>need (the more severe the issue and/or the greater or more severe or substantial the harm or detriment which society may be exposed to, the more an interference may be justified </a:t>
            </a:r>
            <a:r>
              <a:rPr lang="en-GB" sz="1200" i="0" kern="1200" baseline="30000" dirty="0">
                <a:solidFill>
                  <a:schemeClr val="tx1"/>
                </a:solidFill>
                <a:effectLst/>
                <a:latin typeface="+mn-lt"/>
                <a:ea typeface="+mn-ea"/>
                <a:cs typeface="+mn-cs"/>
              </a:rPr>
              <a:t>[18]</a:t>
            </a:r>
            <a:r>
              <a:rPr lang="en-GB" sz="1200" i="0" kern="1200" dirty="0">
                <a:solidFill>
                  <a:schemeClr val="tx1"/>
                </a:solidFill>
                <a:effectLst/>
                <a:latin typeface="+mn-lt"/>
                <a:ea typeface="+mn-ea"/>
                <a:cs typeface="+mn-cs"/>
              </a:rPr>
              <a:t>), to the legitimacy of the freedom that is being limited (sensitivity of the collected information, high or low expectation of privacy from citizens in the specific circumstances, importance of the right that is</a:t>
            </a:r>
            <a:r>
              <a:rPr lang="en-GB" sz="1200" i="0" kern="1200" baseline="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being limited…) </a:t>
            </a:r>
            <a:r>
              <a:rPr lang="en-GB" sz="1200" i="0" kern="1200" baseline="30000" dirty="0">
                <a:solidFill>
                  <a:schemeClr val="tx1"/>
                </a:solidFill>
                <a:effectLst/>
                <a:latin typeface="+mn-lt"/>
                <a:ea typeface="+mn-ea"/>
                <a:cs typeface="+mn-cs"/>
              </a:rPr>
              <a:t>[19]</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i="0" kern="1200" baseline="0" dirty="0">
                <a:solidFill>
                  <a:schemeClr val="tx1"/>
                </a:solidFill>
                <a:effectLst/>
                <a:latin typeface="+mn-lt"/>
                <a:ea typeface="+mn-ea"/>
                <a:cs typeface="+mn-cs"/>
              </a:rPr>
              <a:t> </a:t>
            </a:r>
            <a:endParaRPr lang="en-GB" sz="1200" i="0" kern="1200" baseline="300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(2) The scope of the interference must not exceed what is necessary to reach the aim pursued</a:t>
            </a:r>
            <a:r>
              <a:rPr lang="en-GB" sz="1200" i="0" kern="1200" baseline="30000" dirty="0">
                <a:solidFill>
                  <a:schemeClr val="tx1"/>
                </a:solidFill>
                <a:effectLst/>
                <a:latin typeface="+mn-lt"/>
                <a:ea typeface="+mn-ea"/>
                <a:cs typeface="+mn-cs"/>
              </a:rPr>
              <a:t>[20]</a:t>
            </a:r>
            <a:r>
              <a:rPr lang="en-GB" sz="1200" kern="1200" dirty="0">
                <a:solidFill>
                  <a:schemeClr val="tx1"/>
                </a:solidFill>
                <a:effectLst/>
                <a:latin typeface="+mn-lt"/>
                <a:ea typeface="+mn-ea"/>
                <a:cs typeface="+mn-cs"/>
              </a:rPr>
              <a:t>. This means, </a:t>
            </a:r>
            <a:r>
              <a:rPr lang="en-GB" sz="1200" i="1" kern="1200" dirty="0">
                <a:solidFill>
                  <a:schemeClr val="tx1"/>
                </a:solidFill>
                <a:effectLst/>
                <a:latin typeface="+mn-lt"/>
                <a:ea typeface="+mn-ea"/>
                <a:cs typeface="+mn-cs"/>
              </a:rPr>
              <a:t>inter alia</a:t>
            </a:r>
            <a:r>
              <a:rPr lang="en-GB" sz="1200" kern="1200" dirty="0">
                <a:solidFill>
                  <a:schemeClr val="tx1"/>
                </a:solidFill>
                <a:effectLst/>
                <a:latin typeface="+mn-lt"/>
                <a:ea typeface="+mn-ea"/>
                <a:cs typeface="+mn-cs"/>
              </a:rPr>
              <a:t>, to limit to the greatest extent the volume of the intrusions into privacy (and, for example, of collected personal information), the number of people affected</a:t>
            </a:r>
            <a:r>
              <a:rPr lang="en-GB" sz="1200" i="0" kern="1200" baseline="30000" dirty="0">
                <a:solidFill>
                  <a:schemeClr val="tx1"/>
                </a:solidFill>
                <a:effectLst/>
                <a:latin typeface="+mn-lt"/>
                <a:ea typeface="+mn-ea"/>
                <a:cs typeface="+mn-cs"/>
              </a:rPr>
              <a:t>[21]</a:t>
            </a:r>
            <a:r>
              <a:rPr lang="en-GB" sz="1200" kern="1200" dirty="0">
                <a:solidFill>
                  <a:schemeClr val="tx1"/>
                </a:solidFill>
                <a:effectLst/>
                <a:latin typeface="+mn-lt"/>
                <a:ea typeface="+mn-ea"/>
                <a:cs typeface="+mn-cs"/>
              </a:rPr>
              <a:t>, the cases of exercise of the measure (LEAs' powers of decision and action must notably be limited to what is necessary), and the time during which the measure will be effective</a:t>
            </a:r>
            <a:r>
              <a:rPr lang="en-GB" sz="1200" i="0" kern="1200" baseline="30000" dirty="0">
                <a:solidFill>
                  <a:schemeClr val="tx1"/>
                </a:solidFill>
                <a:effectLst/>
                <a:latin typeface="+mn-lt"/>
                <a:ea typeface="+mn-ea"/>
                <a:cs typeface="+mn-cs"/>
              </a:rPr>
              <a:t>[22]</a:t>
            </a:r>
            <a:r>
              <a:rPr lang="en-GB" sz="1200" kern="1200" dirty="0">
                <a:solidFill>
                  <a:schemeClr val="tx1"/>
                </a:solidFill>
                <a:effectLst/>
                <a:latin typeface="+mn-lt"/>
                <a:ea typeface="+mn-ea"/>
                <a:cs typeface="+mn-cs"/>
              </a:rPr>
              <a:t>. </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(3) The interference must be the less restrictiv</a:t>
            </a:r>
            <a:r>
              <a:rPr lang="en-GB" sz="1200" b="1" kern="1200" baseline="0" dirty="0">
                <a:solidFill>
                  <a:schemeClr val="tx1"/>
                </a:solidFill>
                <a:effectLst/>
                <a:latin typeface="+mn-lt"/>
                <a:ea typeface="+mn-ea"/>
                <a:cs typeface="+mn-cs"/>
              </a:rPr>
              <a:t>e one in its nature</a:t>
            </a:r>
            <a:r>
              <a:rPr lang="en-GB" sz="1200" kern="1200" baseline="0" dirty="0">
                <a:solidFill>
                  <a:schemeClr val="tx1"/>
                </a:solidFill>
                <a:effectLst/>
                <a:latin typeface="+mn-lt"/>
                <a:ea typeface="+mn-ea"/>
                <a:cs typeface="+mn-cs"/>
              </a:rPr>
              <a:t>. In other </a:t>
            </a:r>
            <a:r>
              <a:rPr lang="en-GB" sz="1200" b="0" i="0" u="none" kern="1200" baseline="0" dirty="0">
                <a:solidFill>
                  <a:schemeClr val="tx1"/>
                </a:solidFill>
                <a:effectLst/>
                <a:latin typeface="+mn-lt"/>
                <a:ea typeface="+mn-ea"/>
                <a:cs typeface="+mn-cs"/>
              </a:rPr>
              <a:t>words, the pressing social need should not be </a:t>
            </a:r>
            <a:r>
              <a:rPr lang="en-GB" sz="1200" b="0" i="0" u="none" kern="1200" dirty="0">
                <a:solidFill>
                  <a:schemeClr val="tx1"/>
                </a:solidFill>
                <a:effectLst/>
                <a:latin typeface="+mn-lt"/>
                <a:ea typeface="+mn-ea"/>
                <a:cs typeface="+mn-cs"/>
              </a:rPr>
              <a:t>satisfactorily addressed by a measure that would be less restrictive</a:t>
            </a:r>
            <a:r>
              <a:rPr lang="en-GB" sz="1200" b="0" i="0" u="none" kern="1200" baseline="30000" dirty="0">
                <a:solidFill>
                  <a:schemeClr val="tx1"/>
                </a:solidFill>
                <a:effectLst/>
                <a:latin typeface="+mn-lt"/>
                <a:ea typeface="+mn-ea"/>
                <a:cs typeface="+mn-cs"/>
              </a:rPr>
              <a:t>[23, 24]</a:t>
            </a:r>
            <a:r>
              <a:rPr lang="en-GB" sz="1200" b="0" i="0" u="none" kern="1200" dirty="0">
                <a:solidFill>
                  <a:schemeClr val="tx1"/>
                </a:solidFill>
                <a:effectLst/>
                <a:latin typeface="+mn-lt"/>
                <a:ea typeface="+mn-ea"/>
                <a:cs typeface="+mn-cs"/>
              </a:rPr>
              <a:t>. For example, an </a:t>
            </a:r>
            <a:r>
              <a:rPr lang="en-GB" dirty="0"/>
              <a:t>order requiring a journalist to identify the source who informed him about the mismanagement and financial problems of a company</a:t>
            </a:r>
            <a:r>
              <a:rPr lang="en-GB" baseline="0" dirty="0"/>
              <a:t> has been considered disproportionate, since an injunction restraining publication (</a:t>
            </a:r>
            <a:r>
              <a:rPr lang="en-GB" dirty="0"/>
              <a:t>notified to all the national newspapers and relevant journals) </a:t>
            </a:r>
            <a:r>
              <a:rPr lang="en-GB" baseline="0" dirty="0"/>
              <a:t>already preserved the company’s interests (by preventing the dissemination of the confidential information</a:t>
            </a:r>
            <a:r>
              <a:rPr lang="en-GB" dirty="0"/>
              <a:t>)</a:t>
            </a:r>
            <a:r>
              <a:rPr lang="en-GB" baseline="0" dirty="0"/>
              <a:t>. The disclosure of the source was an </a:t>
            </a:r>
            <a:r>
              <a:rPr lang="en-GB" dirty="0"/>
              <a:t>additional restriction on freedom of expression which was not supported by sufficient reasons.</a:t>
            </a:r>
            <a:r>
              <a:rPr lang="en-GB" sz="1200" kern="1200" baseline="30000" dirty="0">
                <a:solidFill>
                  <a:schemeClr val="tx1"/>
                </a:solidFill>
                <a:effectLst/>
                <a:latin typeface="+mn-lt"/>
                <a:ea typeface="+mn-ea"/>
                <a:cs typeface="+mn-cs"/>
              </a:rPr>
              <a:t>[25]</a:t>
            </a:r>
            <a:r>
              <a:rPr lang="en-GB" sz="3600" kern="1200" dirty="0">
                <a:solidFill>
                  <a:schemeClr val="tx1"/>
                </a:solidFill>
                <a:latin typeface="+mn-lt"/>
                <a:ea typeface="+mn-ea"/>
                <a:cs typeface="+mn-cs"/>
              </a:rPr>
              <a:t> In another case, GPS surveillance has been admitted since less intrusive methods of investigation had proved insufficient.</a:t>
            </a:r>
            <a:r>
              <a:rPr lang="en-GB" sz="3600" kern="1200" baseline="0" dirty="0">
                <a:solidFill>
                  <a:schemeClr val="tx1"/>
                </a:solidFill>
                <a:latin typeface="+mn-lt"/>
                <a:ea typeface="+mn-ea"/>
                <a:cs typeface="+mn-cs"/>
              </a:rPr>
              <a:t> </a:t>
            </a:r>
            <a:r>
              <a:rPr lang="en-GB" sz="3600" kern="1200" baseline="30000" dirty="0">
                <a:solidFill>
                  <a:schemeClr val="tx1"/>
                </a:solidFill>
                <a:latin typeface="+mn-lt"/>
                <a:ea typeface="+mn-ea"/>
                <a:cs typeface="+mn-cs"/>
              </a:rPr>
              <a:t>[15]</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GB" sz="3600" kern="1200" baseline="30000" dirty="0">
              <a:solidFill>
                <a:schemeClr val="tx1"/>
              </a:solidFill>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GB" sz="3600" b="1" kern="1200" baseline="0" dirty="0">
                <a:solidFill>
                  <a:schemeClr val="tx1"/>
                </a:solidFill>
                <a:effectLst/>
                <a:latin typeface="+mn-lt"/>
                <a:ea typeface="+mn-ea"/>
                <a:cs typeface="+mn-cs"/>
              </a:rPr>
              <a:t>(4) </a:t>
            </a:r>
            <a:r>
              <a:rPr lang="en-GB" sz="3600" b="1" kern="1200" dirty="0">
                <a:solidFill>
                  <a:schemeClr val="tx1"/>
                </a:solidFill>
                <a:effectLst/>
                <a:latin typeface="+mn-lt"/>
                <a:ea typeface="+mn-ea"/>
                <a:cs typeface="+mn-cs"/>
              </a:rPr>
              <a:t>The overall impact of the interference must not lead to extinguish, in practice, a protected right. </a:t>
            </a:r>
            <a:r>
              <a:rPr lang="en-GB" sz="3600" kern="1200" dirty="0">
                <a:solidFill>
                  <a:schemeClr val="tx1"/>
                </a:solidFill>
                <a:effectLst/>
                <a:latin typeface="+mn-lt"/>
                <a:ea typeface="+mn-ea"/>
                <a:cs typeface="+mn-cs"/>
              </a:rPr>
              <a:t>For</a:t>
            </a:r>
            <a:r>
              <a:rPr lang="en-GB" sz="3600" kern="1200" baseline="0" dirty="0">
                <a:solidFill>
                  <a:schemeClr val="tx1"/>
                </a:solidFill>
                <a:effectLst/>
                <a:latin typeface="+mn-lt"/>
                <a:ea typeface="+mn-ea"/>
                <a:cs typeface="+mn-cs"/>
              </a:rPr>
              <a:t> </a:t>
            </a:r>
            <a:r>
              <a:rPr lang="en-GB" sz="3600" kern="1200" dirty="0">
                <a:solidFill>
                  <a:schemeClr val="tx1"/>
                </a:solidFill>
                <a:effectLst/>
                <a:latin typeface="+mn-lt"/>
                <a:ea typeface="+mn-ea"/>
                <a:cs typeface="+mn-cs"/>
              </a:rPr>
              <a:t>instance, it has been found disproportionate to prevent a person making statements in a situation where such a measure effectively prevented this individual “</a:t>
            </a:r>
            <a:r>
              <a:rPr lang="en-GB" sz="3600" i="1" kern="1200" dirty="0">
                <a:solidFill>
                  <a:schemeClr val="tx1"/>
                </a:solidFill>
                <a:effectLst/>
                <a:latin typeface="+mn-lt"/>
                <a:ea typeface="+mn-ea"/>
                <a:cs typeface="+mn-cs"/>
              </a:rPr>
              <a:t>making his contribution to the public debate</a:t>
            </a:r>
            <a:r>
              <a:rPr lang="en-GB" sz="3600" kern="1200" dirty="0">
                <a:solidFill>
                  <a:schemeClr val="tx1"/>
                </a:solidFill>
                <a:effectLst/>
                <a:latin typeface="+mn-lt"/>
                <a:ea typeface="+mn-ea"/>
                <a:cs typeface="+mn-cs"/>
              </a:rPr>
              <a:t>”,</a:t>
            </a:r>
            <a:r>
              <a:rPr lang="en-GB" sz="3600" kern="1200" baseline="0" dirty="0">
                <a:solidFill>
                  <a:schemeClr val="tx1"/>
                </a:solidFill>
                <a:effectLst/>
                <a:latin typeface="+mn-lt"/>
                <a:ea typeface="+mn-ea"/>
                <a:cs typeface="+mn-cs"/>
              </a:rPr>
              <a:t> since</a:t>
            </a:r>
            <a:r>
              <a:rPr lang="en-GB" sz="3600" kern="1200" dirty="0">
                <a:solidFill>
                  <a:schemeClr val="tx1"/>
                </a:solidFill>
                <a:effectLst/>
                <a:latin typeface="+mn-lt"/>
                <a:ea typeface="+mn-ea"/>
                <a:cs typeface="+mn-cs"/>
              </a:rPr>
              <a:t> this was affecting "</a:t>
            </a:r>
            <a:r>
              <a:rPr lang="en-GB" sz="3600" i="1" kern="1200" dirty="0">
                <a:solidFill>
                  <a:schemeClr val="tx1"/>
                </a:solidFill>
                <a:effectLst/>
                <a:latin typeface="+mn-lt"/>
                <a:ea typeface="+mn-ea"/>
                <a:cs typeface="+mn-cs"/>
              </a:rPr>
              <a:t>the very substance of his view</a:t>
            </a:r>
            <a:r>
              <a:rPr lang="en-GB" sz="3600" kern="1200" dirty="0">
                <a:solidFill>
                  <a:schemeClr val="tx1"/>
                </a:solidFill>
                <a:effectLst/>
                <a:latin typeface="+mn-lt"/>
                <a:ea typeface="+mn-ea"/>
                <a:cs typeface="+mn-cs"/>
              </a:rPr>
              <a:t>" </a:t>
            </a:r>
            <a:r>
              <a:rPr lang="en-GB" sz="3600" kern="1200" baseline="30000" dirty="0">
                <a:solidFill>
                  <a:schemeClr val="tx1"/>
                </a:solidFill>
                <a:effectLst/>
                <a:latin typeface="+mn-lt"/>
                <a:ea typeface="+mn-ea"/>
                <a:cs typeface="+mn-cs"/>
              </a:rPr>
              <a:t>[14]</a:t>
            </a:r>
            <a:r>
              <a:rPr lang="en-GB" sz="3600" kern="1200" dirty="0">
                <a:solidFill>
                  <a:schemeClr val="tx1"/>
                </a:solidFill>
                <a:effectLst/>
                <a:latin typeface="+mn-lt"/>
                <a:ea typeface="+mn-ea"/>
                <a:cs typeface="+mn-cs"/>
              </a:rPr>
              <a:t>.</a:t>
            </a:r>
            <a:endParaRPr lang="en-GB" sz="3600" dirty="0">
              <a:effectLst/>
            </a:endParaRPr>
          </a:p>
          <a:p>
            <a:pPr marL="0" marR="0" lvl="2" indent="0" algn="l" defTabSz="457200" rtl="0" eaLnBrk="1" fontAlgn="base" latinLnBrk="0" hangingPunct="1">
              <a:lnSpc>
                <a:spcPct val="100000"/>
              </a:lnSpc>
              <a:spcBef>
                <a:spcPct val="0"/>
              </a:spcBef>
              <a:spcAft>
                <a:spcPct val="0"/>
              </a:spcAft>
              <a:buClrTx/>
              <a:buSzTx/>
              <a:buFontTx/>
              <a:buNone/>
              <a:tabLst/>
              <a:defRPr/>
            </a:pPr>
            <a:endParaRPr lang="en-GB" sz="3600" kern="1200" baseline="30000" dirty="0">
              <a:solidFill>
                <a:schemeClr val="tx1"/>
              </a:solidFill>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endParaRPr lang="en-GB" sz="3600" kern="1200" baseline="30000" dirty="0">
              <a:solidFill>
                <a:schemeClr val="tx1"/>
              </a:solidFill>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GB" sz="3600" i="1" kern="1200" dirty="0">
                <a:solidFill>
                  <a:schemeClr val="tx1"/>
                </a:solidFill>
                <a:effectLst/>
                <a:latin typeface="+mn-lt"/>
                <a:ea typeface="+mn-ea"/>
                <a:cs typeface="+mn-cs"/>
              </a:rPr>
              <a:t>References:</a:t>
            </a:r>
            <a:endParaRPr lang="en-GB" sz="3600" kern="1200" baseline="30000" dirty="0">
              <a:solidFill>
                <a:schemeClr val="tx1"/>
              </a:solidFill>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baseline="300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b="1" i="1" u="sng"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[14] </a:t>
            </a:r>
            <a:r>
              <a:rPr lang="en-US" sz="1200" kern="1200" dirty="0" err="1">
                <a:solidFill>
                  <a:schemeClr val="tx1"/>
                </a:solidFill>
                <a:effectLst/>
                <a:latin typeface="+mn-lt"/>
                <a:ea typeface="+mn-ea"/>
                <a:cs typeface="+mn-cs"/>
              </a:rPr>
              <a:t>ECtHR</a:t>
            </a:r>
            <a:r>
              <a:rPr lang="en-US" sz="1200" kern="1200" dirty="0">
                <a:solidFill>
                  <a:schemeClr val="tx1"/>
                </a:solidFill>
                <a:effectLst/>
                <a:latin typeface="+mn-lt"/>
                <a:ea typeface="+mn-ea"/>
                <a:cs typeface="+mn-cs"/>
              </a:rPr>
              <a:t>, case “</a:t>
            </a:r>
            <a:r>
              <a:rPr lang="en-US" sz="1200" kern="1200" dirty="0" err="1">
                <a:solidFill>
                  <a:schemeClr val="tx1"/>
                </a:solidFill>
                <a:effectLst/>
                <a:latin typeface="+mn-lt"/>
                <a:ea typeface="+mn-ea"/>
                <a:cs typeface="+mn-cs"/>
              </a:rPr>
              <a:t>Hertel</a:t>
            </a:r>
            <a:r>
              <a:rPr lang="en-US" sz="1200" kern="1200" dirty="0">
                <a:solidFill>
                  <a:schemeClr val="tx1"/>
                </a:solidFill>
                <a:effectLst/>
                <a:latin typeface="+mn-lt"/>
                <a:ea typeface="+mn-ea"/>
                <a:cs typeface="+mn-cs"/>
              </a:rPr>
              <a:t> v. Switzerland”, </a:t>
            </a:r>
            <a:r>
              <a:rPr lang="en-GB" dirty="0"/>
              <a:t>59/1997/843/1049</a:t>
            </a:r>
            <a:r>
              <a:rPr lang="en-US" sz="1200" kern="1200" dirty="0">
                <a:solidFill>
                  <a:schemeClr val="tx1"/>
                </a:solidFill>
                <a:effectLst/>
                <a:latin typeface="+mn-lt"/>
                <a:ea typeface="+mn-ea"/>
                <a:cs typeface="+mn-cs"/>
              </a:rPr>
              <a:t>, 25 August 1998.</a:t>
            </a:r>
            <a:r>
              <a:rPr lang="en-GB"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Jeremy McBride, </a:t>
            </a:r>
            <a:r>
              <a:rPr lang="en-US" sz="1200" i="1" kern="1200" dirty="0">
                <a:solidFill>
                  <a:schemeClr val="tx1"/>
                </a:solidFill>
                <a:effectLst/>
                <a:latin typeface="+mn-lt"/>
                <a:ea typeface="+mn-ea"/>
                <a:cs typeface="+mn-cs"/>
              </a:rPr>
              <a:t>op cit.</a:t>
            </a:r>
            <a:r>
              <a:rPr lang="en-US" sz="1200" kern="1200" dirty="0">
                <a:solidFill>
                  <a:schemeClr val="tx1"/>
                </a:solidFill>
                <a:effectLst/>
                <a:latin typeface="+mn-lt"/>
                <a:ea typeface="+mn-ea"/>
                <a:cs typeface="+mn-cs"/>
              </a:rPr>
              <a:t>, pp. 24-25. </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[15] </a:t>
            </a:r>
            <a:r>
              <a:rPr lang="en-GB" sz="1200" kern="1200" baseline="0" dirty="0" err="1">
                <a:solidFill>
                  <a:schemeClr val="tx1"/>
                </a:solidFill>
                <a:effectLst/>
                <a:latin typeface="+mn-lt"/>
                <a:ea typeface="+mn-ea"/>
                <a:cs typeface="+mn-cs"/>
              </a:rPr>
              <a:t>Uzun</a:t>
            </a:r>
            <a:r>
              <a:rPr lang="en-GB" sz="1200" kern="1200" baseline="0" dirty="0">
                <a:solidFill>
                  <a:schemeClr val="tx1"/>
                </a:solidFill>
                <a:effectLst/>
                <a:latin typeface="+mn-lt"/>
                <a:ea typeface="+mn-ea"/>
                <a:cs typeface="+mn-cs"/>
              </a:rPr>
              <a:t> v. Germany, Application no. 35623/05, 2 September 2010; also see European Court of Human Rights, Press Unit, Personal data protection, Factsheet – Personal data protection, November 2016, http://www.echr.coe.int/Documents/FS_Data_ENG.pdf (last accessed on 5 January 2017).</a:t>
            </a:r>
          </a:p>
          <a:p>
            <a:r>
              <a:rPr lang="en-GB" sz="1200" kern="1200" baseline="30000" dirty="0">
                <a:solidFill>
                  <a:schemeClr val="tx1"/>
                </a:solidFill>
                <a:effectLst/>
                <a:latin typeface="+mn-lt"/>
                <a:ea typeface="+mn-ea"/>
                <a:cs typeface="+mn-cs"/>
              </a:rPr>
              <a:t>[16] </a:t>
            </a:r>
            <a:r>
              <a:rPr lang="en-GB" sz="1200" kern="1200" dirty="0">
                <a:solidFill>
                  <a:schemeClr val="tx1"/>
                </a:solidFill>
                <a:effectLst/>
                <a:latin typeface="+mn-lt"/>
                <a:ea typeface="+mn-ea"/>
                <a:cs typeface="+mn-cs"/>
              </a:rPr>
              <a:t>ECtHR, case “Sunday times v.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United Kingdom”,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also see </a:t>
            </a:r>
            <a:r>
              <a:rPr lang="en-GB" sz="1200" kern="1200" dirty="0" err="1">
                <a:solidFill>
                  <a:schemeClr val="tx1"/>
                </a:solidFill>
                <a:effectLst/>
                <a:latin typeface="+mn-lt"/>
                <a:ea typeface="+mn-ea"/>
                <a:cs typeface="+mn-cs"/>
              </a:rPr>
              <a:t>ECtHR</a:t>
            </a:r>
            <a:r>
              <a:rPr lang="en-GB" sz="1200" kern="1200" dirty="0">
                <a:solidFill>
                  <a:schemeClr val="tx1"/>
                </a:solidFill>
                <a:effectLst/>
                <a:latin typeface="+mn-lt"/>
                <a:ea typeface="+mn-ea"/>
                <a:cs typeface="+mn-cs"/>
              </a:rPr>
              <a:t>, case “</a:t>
            </a:r>
            <a:r>
              <a:rPr lang="en-GB" sz="1200" i="0" kern="1200" dirty="0">
                <a:solidFill>
                  <a:schemeClr val="tx1"/>
                </a:solidFill>
                <a:effectLst/>
                <a:latin typeface="+mn-lt"/>
                <a:ea typeface="+mn-ea"/>
                <a:cs typeface="+mn-cs"/>
              </a:rPr>
              <a:t>Goodwin v. United Kingdom”</a:t>
            </a:r>
            <a:r>
              <a:rPr lang="en-GB" sz="1200" kern="1200" dirty="0">
                <a:solidFill>
                  <a:schemeClr val="tx1"/>
                </a:solidFill>
                <a:effectLst/>
                <a:latin typeface="+mn-lt"/>
                <a:ea typeface="+mn-ea"/>
                <a:cs typeface="+mn-cs"/>
              </a:rPr>
              <a:t>, Application n° 17488/90, 27 March 1996, §40.</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baseline="30000" dirty="0">
                <a:solidFill>
                  <a:schemeClr val="tx1"/>
                </a:solidFill>
                <a:effectLst/>
                <a:latin typeface="+mn-lt"/>
                <a:ea typeface="+mn-ea"/>
                <a:cs typeface="+mn-cs"/>
              </a:rPr>
              <a:t>[17] </a:t>
            </a:r>
            <a:r>
              <a:rPr lang="en-GB" sz="1200" kern="1200" dirty="0">
                <a:solidFill>
                  <a:schemeClr val="tx1"/>
                </a:solidFill>
                <a:effectLst/>
                <a:latin typeface="+mn-lt"/>
                <a:ea typeface="+mn-ea"/>
                <a:cs typeface="+mn-cs"/>
              </a:rPr>
              <a:t>EUCJ, see the court case </a:t>
            </a:r>
            <a:r>
              <a:rPr lang="en-GB" sz="1200" i="1" kern="1200" dirty="0">
                <a:solidFill>
                  <a:schemeClr val="tx1"/>
                </a:solidFill>
                <a:effectLst/>
                <a:latin typeface="+mn-lt"/>
                <a:ea typeface="+mn-ea"/>
                <a:cs typeface="+mn-cs"/>
              </a:rPr>
              <a:t>Digital Rights Ireland and </a:t>
            </a:r>
            <a:r>
              <a:rPr lang="en-GB" sz="1200" i="1" kern="1200" dirty="0" err="1">
                <a:solidFill>
                  <a:schemeClr val="tx1"/>
                </a:solidFill>
                <a:effectLst/>
                <a:latin typeface="+mn-lt"/>
                <a:ea typeface="+mn-ea"/>
                <a:cs typeface="+mn-cs"/>
              </a:rPr>
              <a:t>Seitlinger</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e.a</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joint cases C-293/12 and C-594/12, 8 April 2014, §40. </a:t>
            </a:r>
            <a:endParaRPr lang="en-GB" sz="1200" kern="1200" baseline="300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baseline="30000" dirty="0">
                <a:solidFill>
                  <a:schemeClr val="tx1"/>
                </a:solidFill>
                <a:effectLst/>
                <a:latin typeface="+mn-lt"/>
                <a:ea typeface="+mn-ea"/>
                <a:cs typeface="+mn-cs"/>
              </a:rPr>
              <a:t>[18] </a:t>
            </a:r>
            <a:r>
              <a:rPr lang="en-GB" sz="1200" kern="1200" dirty="0" err="1">
                <a:solidFill>
                  <a:schemeClr val="tx1"/>
                </a:solidFill>
                <a:effectLst/>
                <a:latin typeface="+mn-lt"/>
                <a:ea typeface="+mn-ea"/>
                <a:cs typeface="+mn-cs"/>
              </a:rPr>
              <a:t>ECtHR</a:t>
            </a:r>
            <a:r>
              <a:rPr lang="en-GB" sz="1200" kern="1200" dirty="0">
                <a:solidFill>
                  <a:schemeClr val="tx1"/>
                </a:solidFill>
                <a:effectLst/>
                <a:latin typeface="+mn-lt"/>
                <a:ea typeface="+mn-ea"/>
                <a:cs typeface="+mn-cs"/>
              </a:rPr>
              <a:t>, case “</a:t>
            </a:r>
            <a:r>
              <a:rPr lang="en-GB" dirty="0" err="1"/>
              <a:t>Üner</a:t>
            </a:r>
            <a:r>
              <a:rPr lang="en-GB" dirty="0"/>
              <a:t> v. the Netherlands”, Application n° 46410/99,  18 October 2006.</a:t>
            </a:r>
            <a:endParaRPr lang="en-GB" sz="1200" kern="1200" dirty="0">
              <a:solidFill>
                <a:schemeClr val="tx1"/>
              </a:solidFill>
              <a:effectLst/>
              <a:latin typeface="+mn-lt"/>
              <a:ea typeface="+mn-ea"/>
              <a:cs typeface="+mn-cs"/>
            </a:endParaRPr>
          </a:p>
          <a:p>
            <a:r>
              <a:rPr lang="en-GB" sz="1200" kern="1200" baseline="30000" dirty="0">
                <a:solidFill>
                  <a:schemeClr val="tx1"/>
                </a:solidFill>
                <a:effectLst/>
                <a:latin typeface="+mn-lt"/>
                <a:ea typeface="+mn-ea"/>
                <a:cs typeface="+mn-cs"/>
              </a:rPr>
              <a:t>[19] </a:t>
            </a:r>
            <a:r>
              <a:rPr lang="en-GB" sz="1200" kern="1200" dirty="0" err="1">
                <a:solidFill>
                  <a:schemeClr val="tx1"/>
                </a:solidFill>
                <a:effectLst/>
                <a:latin typeface="+mn-lt"/>
                <a:ea typeface="+mn-ea"/>
                <a:cs typeface="+mn-cs"/>
              </a:rPr>
              <a:t>ECtHR</a:t>
            </a:r>
            <a:r>
              <a:rPr lang="en-GB" sz="1200" i="1" kern="1200" dirty="0">
                <a:solidFill>
                  <a:schemeClr val="tx1"/>
                </a:solidFill>
                <a:effectLst/>
                <a:latin typeface="+mn-lt"/>
                <a:ea typeface="+mn-ea"/>
                <a:cs typeface="+mn-cs"/>
              </a:rPr>
              <a:t>,</a:t>
            </a:r>
            <a:r>
              <a:rPr lang="en-GB" sz="1200" i="0" kern="1200" dirty="0">
                <a:solidFill>
                  <a:schemeClr val="tx1"/>
                </a:solidFill>
                <a:effectLst/>
                <a:latin typeface="+mn-lt"/>
                <a:ea typeface="+mn-ea"/>
                <a:cs typeface="+mn-cs"/>
              </a:rPr>
              <a:t> case </a:t>
            </a:r>
            <a:r>
              <a:rPr lang="en-GB" sz="1200" i="1" kern="1200" dirty="0">
                <a:solidFill>
                  <a:schemeClr val="tx1"/>
                </a:solidFill>
                <a:effectLst/>
                <a:latin typeface="+mn-lt"/>
                <a:ea typeface="+mn-ea"/>
                <a:cs typeface="+mn-cs"/>
              </a:rPr>
              <a:t>“</a:t>
            </a:r>
            <a:r>
              <a:rPr lang="en-GB" sz="1200" i="0" kern="1200" dirty="0">
                <a:solidFill>
                  <a:schemeClr val="tx1"/>
                </a:solidFill>
                <a:effectLst/>
                <a:latin typeface="+mn-lt"/>
                <a:ea typeface="+mn-ea"/>
                <a:cs typeface="+mn-cs"/>
              </a:rPr>
              <a:t>De </a:t>
            </a:r>
            <a:r>
              <a:rPr lang="en-GB" sz="1200" i="0" kern="1200" dirty="0" err="1">
                <a:solidFill>
                  <a:schemeClr val="tx1"/>
                </a:solidFill>
                <a:effectLst/>
                <a:latin typeface="+mn-lt"/>
                <a:ea typeface="+mn-ea"/>
                <a:cs typeface="+mn-cs"/>
              </a:rPr>
              <a:t>Haes</a:t>
            </a:r>
            <a:r>
              <a:rPr lang="en-GB" sz="1200" i="0" kern="1200" dirty="0">
                <a:solidFill>
                  <a:schemeClr val="tx1"/>
                </a:solidFill>
                <a:effectLst/>
                <a:latin typeface="+mn-lt"/>
                <a:ea typeface="+mn-ea"/>
                <a:cs typeface="+mn-cs"/>
              </a:rPr>
              <a:t> and </a:t>
            </a:r>
            <a:r>
              <a:rPr lang="en-GB" sz="1200" i="0" kern="1200" dirty="0" err="1">
                <a:solidFill>
                  <a:schemeClr val="tx1"/>
                </a:solidFill>
                <a:effectLst/>
                <a:latin typeface="+mn-lt"/>
                <a:ea typeface="+mn-ea"/>
                <a:cs typeface="+mn-cs"/>
              </a:rPr>
              <a:t>Gijsels</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 Belgium”, </a:t>
            </a:r>
            <a:r>
              <a:rPr lang="en-GB" dirty="0"/>
              <a:t>Application n° 19983/92, </a:t>
            </a:r>
            <a:r>
              <a:rPr lang="en-GB" sz="1200" kern="1200" dirty="0">
                <a:solidFill>
                  <a:schemeClr val="tx1"/>
                </a:solidFill>
                <a:effectLst/>
                <a:latin typeface="+mn-lt"/>
                <a:ea typeface="+mn-ea"/>
                <a:cs typeface="+mn-cs"/>
              </a:rPr>
              <a:t>24 February 1997;</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ECtHR</a:t>
            </a:r>
            <a:r>
              <a:rPr lang="en-GB" sz="1200" i="1" kern="1200" dirty="0">
                <a:solidFill>
                  <a:schemeClr val="tx1"/>
                </a:solidFill>
                <a:effectLst/>
                <a:latin typeface="+mn-lt"/>
                <a:ea typeface="+mn-ea"/>
                <a:cs typeface="+mn-cs"/>
              </a:rPr>
              <a:t>, case </a:t>
            </a:r>
            <a:r>
              <a:rPr lang="en-GB" sz="1200" kern="1200" baseline="0" dirty="0">
                <a:solidFill>
                  <a:schemeClr val="tx1"/>
                </a:solidFill>
                <a:effectLst/>
                <a:latin typeface="+mn-lt"/>
                <a:ea typeface="+mn-ea"/>
                <a:cs typeface="+mn-cs"/>
              </a:rPr>
              <a:t>“</a:t>
            </a:r>
            <a:r>
              <a:rPr lang="en-GB" sz="1200" i="0" kern="1200" dirty="0" err="1">
                <a:solidFill>
                  <a:schemeClr val="tx1"/>
                </a:solidFill>
                <a:effectLst/>
                <a:latin typeface="+mn-lt"/>
                <a:ea typeface="+mn-ea"/>
                <a:cs typeface="+mn-cs"/>
              </a:rPr>
              <a:t>Oberschlick</a:t>
            </a:r>
            <a:r>
              <a:rPr lang="en-GB" sz="1200" i="0" kern="1200" dirty="0">
                <a:solidFill>
                  <a:schemeClr val="tx1"/>
                </a:solidFill>
                <a:effectLst/>
                <a:latin typeface="+mn-lt"/>
                <a:ea typeface="+mn-ea"/>
                <a:cs typeface="+mn-cs"/>
              </a:rPr>
              <a:t> v. Austria </a:t>
            </a:r>
            <a:r>
              <a:rPr lang="en-GB" sz="1200" kern="1200" dirty="0">
                <a:solidFill>
                  <a:schemeClr val="tx1"/>
                </a:solidFill>
                <a:effectLst/>
                <a:latin typeface="+mn-lt"/>
                <a:ea typeface="+mn-ea"/>
                <a:cs typeface="+mn-cs"/>
              </a:rPr>
              <a:t>(n°2)”, </a:t>
            </a:r>
            <a:r>
              <a:rPr lang="en-GB" dirty="0"/>
              <a:t>Application n° 20834/92, 1</a:t>
            </a:r>
            <a:r>
              <a:rPr lang="en-GB" sz="1200" kern="1200" dirty="0">
                <a:solidFill>
                  <a:schemeClr val="tx1"/>
                </a:solidFill>
                <a:effectLst/>
                <a:latin typeface="+mn-lt"/>
                <a:ea typeface="+mn-ea"/>
                <a:cs typeface="+mn-cs"/>
              </a:rPr>
              <a:t> July 1997.</a:t>
            </a:r>
          </a:p>
          <a:p>
            <a:r>
              <a:rPr lang="en-GB" sz="1200" kern="1200" baseline="30000" dirty="0">
                <a:solidFill>
                  <a:schemeClr val="tx1"/>
                </a:solidFill>
                <a:effectLst/>
                <a:latin typeface="+mn-lt"/>
                <a:ea typeface="+mn-ea"/>
                <a:cs typeface="+mn-cs"/>
              </a:rPr>
              <a:t>[20] </a:t>
            </a:r>
            <a:r>
              <a:rPr lang="en-GB" sz="1200" kern="1200" baseline="0" dirty="0">
                <a:solidFill>
                  <a:schemeClr val="tx1"/>
                </a:solidFill>
                <a:effectLst/>
                <a:latin typeface="+mn-lt"/>
                <a:ea typeface="+mn-ea"/>
                <a:cs typeface="+mn-cs"/>
              </a:rPr>
              <a:t>See for example </a:t>
            </a:r>
            <a:r>
              <a:rPr lang="en-US" sz="1200" kern="1200" baseline="0" dirty="0" err="1">
                <a:solidFill>
                  <a:schemeClr val="tx1"/>
                </a:solidFill>
                <a:effectLst/>
                <a:latin typeface="+mn-lt"/>
                <a:ea typeface="+mn-ea"/>
                <a:cs typeface="+mn-cs"/>
              </a:rPr>
              <a:t>ECtHR</a:t>
            </a:r>
            <a:r>
              <a:rPr lang="en-US" sz="1200" kern="1200" baseline="0" dirty="0">
                <a:solidFill>
                  <a:schemeClr val="tx1"/>
                </a:solidFill>
                <a:effectLst/>
                <a:latin typeface="+mn-lt"/>
                <a:ea typeface="+mn-ea"/>
                <a:cs typeface="+mn-cs"/>
              </a:rPr>
              <a:t>, case “DL v. Bulgaria”, Application n° 7472/14, 19 May 2016, §105</a:t>
            </a:r>
            <a:r>
              <a:rPr lang="en-GB" sz="1200" kern="1200" baseline="0" dirty="0">
                <a:solidFill>
                  <a:schemeClr val="tx1"/>
                </a:solidFill>
                <a:effectLst/>
                <a:latin typeface="+mn-lt"/>
                <a:ea typeface="+mn-ea"/>
                <a:cs typeface="+mn-cs"/>
              </a:rPr>
              <a:t>; see also </a:t>
            </a:r>
            <a:r>
              <a:rPr lang="en-GB" sz="1200" kern="1200" dirty="0">
                <a:solidFill>
                  <a:schemeClr val="tx1"/>
                </a:solidFill>
                <a:effectLst/>
                <a:latin typeface="+mn-lt"/>
                <a:ea typeface="+mn-ea"/>
                <a:cs typeface="+mn-cs"/>
              </a:rPr>
              <a:t>Article 29 Data Protection Working Party, Opinion 01/2014 on the application of necessity and proportionality concepts and data protection within the law enforcement sector (WP 211),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3.26.</a:t>
            </a:r>
          </a:p>
          <a:p>
            <a:r>
              <a:rPr lang="en-GB" sz="1200" kern="1200" baseline="30000" dirty="0">
                <a:solidFill>
                  <a:schemeClr val="tx1"/>
                </a:solidFill>
                <a:effectLst/>
                <a:latin typeface="+mn-lt"/>
                <a:ea typeface="+mn-ea"/>
                <a:cs typeface="+mn-cs"/>
              </a:rPr>
              <a:t>[21] </a:t>
            </a:r>
            <a:r>
              <a:rPr lang="en-GB" sz="1200" kern="1200" dirty="0">
                <a:solidFill>
                  <a:schemeClr val="tx1"/>
                </a:solidFill>
                <a:effectLst/>
                <a:latin typeface="+mn-lt"/>
                <a:ea typeface="+mn-ea"/>
                <a:cs typeface="+mn-cs"/>
              </a:rPr>
              <a:t>On this issue and the previous one see Article 29 Data Protection Working Party, Opinion 01/2014 on the application of necessity and proportionality concepts and data protection within the law enforcement sector (WP 211),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3.26.</a:t>
            </a:r>
          </a:p>
          <a:p>
            <a:r>
              <a:rPr lang="en-GB" sz="1200" kern="1200" baseline="30000" dirty="0">
                <a:solidFill>
                  <a:schemeClr val="tx1"/>
                </a:solidFill>
                <a:effectLst/>
                <a:latin typeface="+mn-lt"/>
                <a:ea typeface="+mn-ea"/>
                <a:cs typeface="+mn-cs"/>
              </a:rPr>
              <a:t>[22] </a:t>
            </a:r>
            <a:r>
              <a:rPr lang="en-GB" sz="1200" kern="1200" dirty="0">
                <a:solidFill>
                  <a:schemeClr val="tx1"/>
                </a:solidFill>
                <a:effectLst/>
                <a:latin typeface="+mn-lt"/>
                <a:ea typeface="+mn-ea"/>
                <a:cs typeface="+mn-cs"/>
              </a:rPr>
              <a:t>On this issue and the previous one see for example </a:t>
            </a:r>
            <a:r>
              <a:rPr lang="en-GB" sz="1200" kern="1200" dirty="0" err="1">
                <a:solidFill>
                  <a:schemeClr val="tx1"/>
                </a:solidFill>
                <a:effectLst/>
                <a:latin typeface="+mn-lt"/>
                <a:ea typeface="+mn-ea"/>
                <a:cs typeface="+mn-cs"/>
              </a:rPr>
              <a:t>ECtHR</a:t>
            </a:r>
            <a:r>
              <a:rPr lang="en-GB" sz="1200" kern="1200" dirty="0">
                <a:solidFill>
                  <a:schemeClr val="tx1"/>
                </a:solidFill>
                <a:effectLst/>
                <a:latin typeface="+mn-lt"/>
                <a:ea typeface="+mn-ea"/>
                <a:cs typeface="+mn-cs"/>
              </a:rPr>
              <a:t>, case “</a:t>
            </a:r>
            <a:r>
              <a:rPr lang="en-GB" sz="1200" i="0" kern="1200" dirty="0" err="1">
                <a:solidFill>
                  <a:schemeClr val="tx1"/>
                </a:solidFill>
                <a:effectLst/>
                <a:latin typeface="+mn-lt"/>
                <a:ea typeface="+mn-ea"/>
                <a:cs typeface="+mn-cs"/>
              </a:rPr>
              <a:t>Crémieux</a:t>
            </a:r>
            <a:r>
              <a:rPr lang="en-GB" sz="1200" i="0" kern="1200" dirty="0">
                <a:solidFill>
                  <a:schemeClr val="tx1"/>
                </a:solidFill>
                <a:effectLst/>
                <a:latin typeface="+mn-lt"/>
                <a:ea typeface="+mn-ea"/>
                <a:cs typeface="+mn-cs"/>
              </a:rPr>
              <a:t> v. France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25 February 1993, Req. n° 11471/85, A256-B, § 40.</a:t>
            </a:r>
          </a:p>
          <a:p>
            <a:r>
              <a:rPr lang="en-GB" sz="1200" kern="1200" baseline="30000" dirty="0">
                <a:solidFill>
                  <a:schemeClr val="tx1"/>
                </a:solidFill>
                <a:effectLst/>
                <a:latin typeface="+mn-lt"/>
                <a:ea typeface="+mn-ea"/>
                <a:cs typeface="+mn-cs"/>
              </a:rPr>
              <a:t>[23 ] </a:t>
            </a:r>
            <a:r>
              <a:rPr lang="en-GB" sz="1200" kern="1200" dirty="0">
                <a:solidFill>
                  <a:schemeClr val="tx1"/>
                </a:solidFill>
                <a:effectLst/>
                <a:latin typeface="+mn-lt"/>
                <a:ea typeface="+mn-ea"/>
                <a:cs typeface="+mn-cs"/>
              </a:rPr>
              <a:t>Jeremy McBride, op </a:t>
            </a:r>
            <a:r>
              <a:rPr lang="en-GB" sz="1200" kern="1200" dirty="0" err="1">
                <a:solidFill>
                  <a:schemeClr val="tx1"/>
                </a:solidFill>
                <a:effectLst/>
                <a:latin typeface="+mn-lt"/>
                <a:ea typeface="+mn-ea"/>
                <a:cs typeface="+mn-cs"/>
              </a:rPr>
              <a:t>cit</a:t>
            </a:r>
            <a:r>
              <a:rPr lang="en-GB" sz="1200" kern="1200" dirty="0">
                <a:solidFill>
                  <a:schemeClr val="tx1"/>
                </a:solidFill>
                <a:effectLst/>
                <a:latin typeface="+mn-lt"/>
                <a:ea typeface="+mn-ea"/>
                <a:cs typeface="+mn-cs"/>
              </a:rPr>
              <a:t>, p. 26.</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baseline="30000" dirty="0">
                <a:solidFill>
                  <a:schemeClr val="tx1"/>
                </a:solidFill>
                <a:effectLst/>
                <a:latin typeface="+mn-lt"/>
                <a:ea typeface="+mn-ea"/>
                <a:cs typeface="+mn-cs"/>
              </a:rPr>
              <a:t>[24] </a:t>
            </a:r>
            <a:r>
              <a:rPr lang="en-GB" sz="1200" kern="1200" dirty="0">
                <a:solidFill>
                  <a:schemeClr val="tx1"/>
                </a:solidFill>
                <a:effectLst/>
                <a:latin typeface="+mn-lt"/>
                <a:ea typeface="+mn-ea"/>
                <a:cs typeface="+mn-cs"/>
              </a:rPr>
              <a:t>For an application of this principle at the EU level see for example a judgment of the European Union civil service tribunal (first chamber), case “</a:t>
            </a:r>
            <a:r>
              <a:rPr lang="en-GB" sz="1200" i="0" kern="1200" dirty="0">
                <a:solidFill>
                  <a:schemeClr val="tx1"/>
                </a:solidFill>
                <a:effectLst/>
                <a:latin typeface="+mn-lt"/>
                <a:ea typeface="+mn-ea"/>
                <a:cs typeface="+mn-cs"/>
              </a:rPr>
              <a:t>V. v. European Parliament”</a:t>
            </a:r>
            <a:r>
              <a:rPr lang="en-GB" sz="1200" kern="1200" dirty="0">
                <a:solidFill>
                  <a:schemeClr val="tx1"/>
                </a:solidFill>
                <a:effectLst/>
                <a:latin typeface="+mn-lt"/>
                <a:ea typeface="+mn-ea"/>
                <a:cs typeface="+mn-cs"/>
              </a:rPr>
              <a:t>, 5 July 2011, case F-46/09, § 139, available at </a:t>
            </a:r>
            <a:r>
              <a:rPr lang="en-GB" sz="1200" u="sng" kern="1200" dirty="0">
                <a:solidFill>
                  <a:schemeClr val="tx1"/>
                </a:solidFill>
                <a:effectLst/>
                <a:latin typeface="+mn-lt"/>
                <a:ea typeface="+mn-ea"/>
                <a:cs typeface="+mn-cs"/>
                <a:hlinkClick r:id="rId3"/>
              </a:rPr>
              <a:t>http://curia.europa.eu/juris/liste.jsf?language=en&amp;num=F-46/09</a:t>
            </a:r>
            <a:r>
              <a:rPr lang="en-GB" sz="1200" kern="1200" dirty="0">
                <a:solidFill>
                  <a:schemeClr val="tx1"/>
                </a:solidFill>
                <a:effectLst/>
                <a:latin typeface="+mn-lt"/>
                <a:ea typeface="+mn-ea"/>
                <a:cs typeface="+mn-cs"/>
              </a:rPr>
              <a:t> (last acceded on 5 January 2017).</a:t>
            </a:r>
          </a:p>
          <a:p>
            <a:r>
              <a:rPr lang="en-GB" sz="1200" kern="1200" baseline="30000" dirty="0">
                <a:solidFill>
                  <a:schemeClr val="tx1"/>
                </a:solidFill>
                <a:effectLst/>
                <a:latin typeface="+mn-lt"/>
                <a:ea typeface="+mn-ea"/>
                <a:cs typeface="+mn-cs"/>
              </a:rPr>
              <a:t>[25] </a:t>
            </a:r>
            <a:r>
              <a:rPr lang="en-GB" sz="1200" i="0" kern="1200" dirty="0" err="1">
                <a:solidFill>
                  <a:schemeClr val="tx1"/>
                </a:solidFill>
                <a:effectLst/>
                <a:latin typeface="+mn-lt"/>
                <a:ea typeface="+mn-ea"/>
                <a:cs typeface="+mn-cs"/>
              </a:rPr>
              <a:t>ECtHR</a:t>
            </a:r>
            <a:r>
              <a:rPr lang="en-GB" sz="1200" i="0" kern="1200" dirty="0">
                <a:solidFill>
                  <a:schemeClr val="tx1"/>
                </a:solidFill>
                <a:effectLst/>
                <a:latin typeface="+mn-lt"/>
                <a:ea typeface="+mn-ea"/>
                <a:cs typeface="+mn-cs"/>
              </a:rPr>
              <a:t>, case “Goodwin v. United Kingdom”</a:t>
            </a:r>
            <a:r>
              <a:rPr lang="en-GB" sz="1200" kern="1200" dirty="0">
                <a:solidFill>
                  <a:schemeClr val="tx1"/>
                </a:solidFill>
                <a:effectLst/>
                <a:latin typeface="+mn-lt"/>
                <a:ea typeface="+mn-ea"/>
                <a:cs typeface="+mn-cs"/>
              </a:rPr>
              <a:t>, Application 17488/90, 27 March 1996, §42.</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b="1" kern="1200" dirty="0">
              <a:solidFill>
                <a:schemeClr val="tx1"/>
              </a:solidFill>
              <a:effectLst/>
              <a:latin typeface="+mn-lt"/>
              <a:ea typeface="+mn-ea"/>
              <a:cs typeface="+mn-cs"/>
            </a:endParaRP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135</a:t>
            </a:fld>
            <a:endParaRPr lang="en-US">
              <a:cs typeface="Arial" charset="0"/>
            </a:endParaRPr>
          </a:p>
        </p:txBody>
      </p:sp>
    </p:spTree>
    <p:extLst>
      <p:ext uri="{BB962C8B-B14F-4D97-AF65-F5344CB8AC3E}">
        <p14:creationId xmlns:p14="http://schemas.microsoft.com/office/powerpoint/2010/main" val="2159784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25000" lnSpcReduction="20000"/>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2 - Limited</a:t>
            </a:r>
            <a:r>
              <a:rPr lang="en-GB" sz="1200" b="1" kern="1200" baseline="0" dirty="0">
                <a:solidFill>
                  <a:schemeClr val="tx1"/>
                </a:solidFill>
                <a:effectLst/>
                <a:latin typeface="+mn-lt"/>
                <a:ea typeface="+mn-ea"/>
                <a:cs typeface="+mn-cs"/>
              </a:rPr>
              <a:t> by appropriate (which means adequate and effective)</a:t>
            </a:r>
            <a:r>
              <a:rPr lang="en-GB" sz="1200" i="0" kern="1200" baseline="30000" dirty="0">
                <a:solidFill>
                  <a:srgbClr val="00B050"/>
                </a:solidFill>
                <a:effectLst/>
                <a:latin typeface="+mn-lt"/>
                <a:ea typeface="+mn-ea"/>
                <a:cs typeface="+mn-cs"/>
              </a:rPr>
              <a:t> [26] </a:t>
            </a:r>
            <a:r>
              <a:rPr lang="en-GB" sz="1200" b="1" kern="1200" baseline="0" dirty="0">
                <a:solidFill>
                  <a:schemeClr val="tx1"/>
                </a:solidFill>
                <a:effectLst/>
                <a:latin typeface="+mn-lt"/>
                <a:ea typeface="+mn-ea"/>
                <a:cs typeface="+mn-cs"/>
              </a:rPr>
              <a:t>safeguards.</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b="1" kern="1200" baseline="0" dirty="0">
              <a:solidFill>
                <a:schemeClr val="tx1"/>
              </a:solidFill>
              <a:effectLst/>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GB" sz="6500" kern="1200" dirty="0">
                <a:solidFill>
                  <a:schemeClr val="tx1"/>
                </a:solidFill>
                <a:latin typeface="+mn-lt"/>
                <a:ea typeface="+mn-ea"/>
                <a:cs typeface="+mn-cs"/>
              </a:rPr>
              <a:t>Safeguards are measures that “render possible”</a:t>
            </a:r>
            <a:r>
              <a:rPr lang="en-GB" sz="6500" kern="1200" baseline="30000" dirty="0">
                <a:solidFill>
                  <a:schemeClr val="tx1"/>
                </a:solidFill>
                <a:latin typeface="+mn-lt"/>
                <a:ea typeface="+mn-ea"/>
                <a:cs typeface="+mn-cs"/>
              </a:rPr>
              <a:t>[27] </a:t>
            </a:r>
            <a:r>
              <a:rPr lang="en-GB" sz="6500" kern="1200" dirty="0">
                <a:solidFill>
                  <a:schemeClr val="tx1"/>
                </a:solidFill>
                <a:latin typeface="+mn-lt"/>
                <a:ea typeface="+mn-ea"/>
                <a:cs typeface="+mn-cs"/>
              </a:rPr>
              <a:t>the respect of the right at stake</a:t>
            </a:r>
            <a:r>
              <a:rPr lang="en-GB" sz="6500" kern="1200" baseline="30000" dirty="0">
                <a:solidFill>
                  <a:schemeClr val="tx1"/>
                </a:solidFill>
                <a:latin typeface="+mn-lt"/>
                <a:ea typeface="+mn-ea"/>
                <a:cs typeface="+mn-cs"/>
              </a:rPr>
              <a:t>[26 §55]</a:t>
            </a:r>
            <a:r>
              <a:rPr lang="en-GB" sz="6500" kern="1200" dirty="0">
                <a:solidFill>
                  <a:schemeClr val="tx1"/>
                </a:solidFill>
                <a:latin typeface="+mn-lt"/>
                <a:ea typeface="+mn-ea"/>
                <a:cs typeface="+mn-cs"/>
              </a:rPr>
              <a:t>, and therefore which render possible the respect of proportionality – and more globally of all the requirements for limiting freedom, thus avoid arbitrary limitations</a:t>
            </a:r>
            <a:r>
              <a:rPr lang="en-GB" sz="6500" kern="1200" baseline="30000" dirty="0">
                <a:solidFill>
                  <a:schemeClr val="tx1"/>
                </a:solidFill>
                <a:latin typeface="+mn-lt"/>
                <a:ea typeface="+mn-ea"/>
                <a:cs typeface="+mn-cs"/>
              </a:rPr>
              <a:t>[27]</a:t>
            </a:r>
            <a:r>
              <a:rPr lang="en-GB" sz="6500" kern="1200" dirty="0">
                <a:solidFill>
                  <a:schemeClr val="tx1"/>
                </a:solidFill>
                <a:latin typeface="+mn-lt"/>
                <a:ea typeface="+mn-ea"/>
                <a:cs typeface="+mn-cs"/>
              </a:rPr>
              <a:t>. </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GB" sz="6500" kern="1200" dirty="0">
              <a:solidFill>
                <a:schemeClr val="tx1"/>
              </a:solidFill>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GB" sz="6500" kern="1200" dirty="0">
                <a:solidFill>
                  <a:schemeClr val="tx1"/>
                </a:solidFill>
                <a:latin typeface="+mn-lt"/>
                <a:ea typeface="+mn-ea"/>
                <a:cs typeface="+mn-cs"/>
              </a:rPr>
              <a:t>Safeguards might also be used in order to provide equivalent protection where the necessity test or the proportionality test present weaknesses, or where </a:t>
            </a:r>
            <a:r>
              <a:rPr lang="en-GB" sz="6500" dirty="0"/>
              <a:t>guarantees provided for by generic law are impracticable in the specific circumstances</a:t>
            </a:r>
            <a:r>
              <a:rPr lang="en-GB" sz="6500" kern="1200" baseline="30000" dirty="0">
                <a:solidFill>
                  <a:schemeClr val="tx1"/>
                </a:solidFill>
                <a:latin typeface="+mn-lt"/>
                <a:ea typeface="+mn-ea"/>
                <a:cs typeface="+mn-cs"/>
              </a:rPr>
              <a:t>[26 §55]</a:t>
            </a:r>
            <a:r>
              <a:rPr lang="en-GB" sz="6500" dirty="0"/>
              <a:t>. For example, </a:t>
            </a:r>
            <a:r>
              <a:rPr lang="en-GB" sz="6500" baseline="0" dirty="0"/>
              <a:t>law might prohibit </a:t>
            </a:r>
            <a:r>
              <a:rPr lang="en-GB" sz="6500" dirty="0"/>
              <a:t>the collection and other processing of sensitive data (such as data relating to racial origin or religious convictions) if not absolutely necessary for the purposes of a particular inquiry (this prohibition is recommended by the CoE committee of Ministers in its recommendation 87 (15) relating to police files</a:t>
            </a:r>
            <a:r>
              <a:rPr lang="en-GB" sz="6500" kern="1200" baseline="30000" dirty="0">
                <a:solidFill>
                  <a:schemeClr val="tx1"/>
                </a:solidFill>
                <a:latin typeface="+mn-lt"/>
                <a:ea typeface="+mn-ea"/>
                <a:cs typeface="+mn-cs"/>
              </a:rPr>
              <a:t>[28]</a:t>
            </a:r>
            <a:r>
              <a:rPr lang="en-GB" sz="6500" dirty="0"/>
              <a:t>), but this is nearly impossible to respect where public data are automatically collected on social networks (since internet users often publish such kind of information, which might not be easily avoided by LEA</a:t>
            </a:r>
            <a:r>
              <a:rPr lang="en-GB" sz="6500" baseline="0" dirty="0"/>
              <a:t> </a:t>
            </a:r>
            <a:r>
              <a:rPr lang="en-GB" sz="6500" dirty="0"/>
              <a:t>automatic tools).</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GB" sz="6500" kern="1200" dirty="0">
              <a:solidFill>
                <a:schemeClr val="tx1"/>
              </a:solidFill>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GB" sz="6500" kern="1200" dirty="0">
                <a:solidFill>
                  <a:schemeClr val="tx1"/>
                </a:solidFill>
                <a:latin typeface="+mn-lt"/>
                <a:ea typeface="+mn-ea"/>
                <a:cs typeface="+mn-cs"/>
              </a:rPr>
              <a:t>Safeguards consist essentially of two types of measures: (1) the setting of the boundaries of the interference (i.e., here, the power of procedure), which must be clearly indicated in the law (see slide</a:t>
            </a:r>
            <a:r>
              <a:rPr lang="en-GB" sz="6500" kern="1200" baseline="0" dirty="0">
                <a:solidFill>
                  <a:schemeClr val="tx1"/>
                </a:solidFill>
                <a:latin typeface="+mn-lt"/>
                <a:ea typeface="+mn-ea"/>
                <a:cs typeface="+mn-cs"/>
              </a:rPr>
              <a:t> 29), </a:t>
            </a:r>
            <a:r>
              <a:rPr lang="en-GB" sz="6500" kern="1200" dirty="0">
                <a:solidFill>
                  <a:schemeClr val="tx1"/>
                </a:solidFill>
                <a:latin typeface="+mn-lt"/>
                <a:ea typeface="+mn-ea"/>
                <a:cs typeface="+mn-cs"/>
              </a:rPr>
              <a:t>and (2) enforcement and control measures ensuring that these boundaries (and more generally the requirements of legitimate aim, necessity and proportionality) are respected.</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GB" sz="6500" kern="1200" dirty="0">
              <a:solidFill>
                <a:schemeClr val="tx1"/>
              </a:solidFill>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i="1" kern="1200" dirty="0">
                <a:solidFill>
                  <a:schemeClr val="tx1"/>
                </a:solidFill>
                <a:effectLst/>
                <a:latin typeface="+mn-lt"/>
                <a:ea typeface="+mn-ea"/>
                <a:cs typeface="+mn-cs"/>
              </a:rPr>
              <a:t>References:</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baseline="300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[26] </a:t>
            </a:r>
            <a:r>
              <a:rPr lang="en-GB" sz="1200" i="0" kern="1200" dirty="0">
                <a:solidFill>
                  <a:schemeClr val="tx1"/>
                </a:solidFill>
                <a:effectLst/>
                <a:latin typeface="+mn-lt"/>
                <a:ea typeface="+mn-ea"/>
                <a:cs typeface="+mn-cs"/>
              </a:rPr>
              <a:t>ECtHR, case </a:t>
            </a:r>
            <a:r>
              <a:rPr lang="en-GB" sz="1200" b="0" kern="1200" dirty="0">
                <a:solidFill>
                  <a:schemeClr val="tx1"/>
                </a:solidFill>
                <a:effectLst/>
                <a:latin typeface="+mn-lt"/>
                <a:ea typeface="+mn-ea"/>
                <a:cs typeface="+mn-cs"/>
              </a:rPr>
              <a:t>“</a:t>
            </a:r>
            <a:r>
              <a:rPr lang="en-GB" sz="1200" i="0" kern="1200" dirty="0" err="1">
                <a:solidFill>
                  <a:schemeClr val="tx1"/>
                </a:solidFill>
                <a:effectLst/>
                <a:latin typeface="+mn-lt"/>
                <a:ea typeface="+mn-ea"/>
                <a:cs typeface="+mn-cs"/>
              </a:rPr>
              <a:t>Klass</a:t>
            </a:r>
            <a:r>
              <a:rPr lang="en-GB" sz="1200" kern="1200" dirty="0">
                <a:solidFill>
                  <a:schemeClr val="tx1"/>
                </a:solidFill>
                <a:effectLst/>
                <a:latin typeface="+mn-lt"/>
                <a:ea typeface="+mn-ea"/>
                <a:cs typeface="+mn-cs"/>
              </a:rPr>
              <a:t> and others v. Germany”, application n° 5029/71, judgment of 6 September 1978, Series A, n° 28, §§ 50 </a:t>
            </a:r>
            <a:r>
              <a:rPr lang="en-GB" sz="1200" i="1" kern="1200" dirty="0">
                <a:solidFill>
                  <a:schemeClr val="tx1"/>
                </a:solidFill>
                <a:effectLst/>
                <a:latin typeface="+mn-lt"/>
                <a:ea typeface="+mn-ea"/>
                <a:cs typeface="+mn-cs"/>
              </a:rPr>
              <a:t>et seq</a:t>
            </a:r>
            <a:r>
              <a:rPr lang="en-GB" sz="1200" kern="1200" dirty="0">
                <a:solidFill>
                  <a:schemeClr val="tx1"/>
                </a:solidFill>
                <a:effectLst/>
                <a:latin typeface="+mn-lt"/>
                <a:ea typeface="+mn-ea"/>
                <a:cs typeface="+mn-cs"/>
              </a:rPr>
              <a:t>.</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b="0" kern="1200" baseline="30000" dirty="0">
                <a:solidFill>
                  <a:schemeClr val="tx1"/>
                </a:solidFill>
                <a:effectLst/>
                <a:latin typeface="+mn-lt"/>
                <a:ea typeface="+mn-ea"/>
                <a:cs typeface="+mn-cs"/>
              </a:rPr>
              <a:t>[27] </a:t>
            </a:r>
            <a:r>
              <a:rPr lang="en-GB" sz="1200" b="0" kern="1200" dirty="0">
                <a:solidFill>
                  <a:schemeClr val="tx1"/>
                </a:solidFill>
                <a:effectLst/>
                <a:latin typeface="+mn-lt"/>
                <a:ea typeface="+mn-ea"/>
                <a:cs typeface="+mn-cs"/>
              </a:rPr>
              <a:t>See for example ECtHR, case of “</a:t>
            </a:r>
            <a:r>
              <a:rPr lang="en-GB" sz="1200" b="0" kern="1200" dirty="0" err="1">
                <a:solidFill>
                  <a:schemeClr val="tx1"/>
                </a:solidFill>
                <a:effectLst/>
                <a:latin typeface="+mn-lt"/>
                <a:ea typeface="+mn-ea"/>
                <a:cs typeface="+mn-cs"/>
              </a:rPr>
              <a:t>Marckx</a:t>
            </a:r>
            <a:r>
              <a:rPr lang="en-GB" sz="1200" b="0" kern="1200" dirty="0">
                <a:solidFill>
                  <a:schemeClr val="tx1"/>
                </a:solidFill>
                <a:effectLst/>
                <a:latin typeface="+mn-lt"/>
                <a:ea typeface="+mn-ea"/>
                <a:cs typeface="+mn-cs"/>
              </a:rPr>
              <a:t> v. Belgium”, Application n° 6833/74, 13 June 1979, §31.</a:t>
            </a: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[28] </a:t>
            </a:r>
            <a:r>
              <a:rPr lang="en-GB" sz="1200" kern="1200" baseline="0" dirty="0">
                <a:solidFill>
                  <a:schemeClr val="tx1"/>
                </a:solidFill>
                <a:effectLst/>
                <a:latin typeface="+mn-lt"/>
                <a:ea typeface="+mn-ea"/>
                <a:cs typeface="+mn-cs"/>
              </a:rPr>
              <a:t>Rec (87)15 of the Committee of ministers of the Council of Europe regulating the use of personal data in the police sector, https://search.coe.int/cm/Pages/result_details.aspx?ObjectID=09000016804e7a3c  (last accessed on 5 January 2017). </a:t>
            </a: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136</a:t>
            </a:fld>
            <a:endParaRPr lang="en-US">
              <a:cs typeface="Arial" charset="0"/>
            </a:endParaRPr>
          </a:p>
        </p:txBody>
      </p:sp>
    </p:spTree>
    <p:extLst>
      <p:ext uri="{BB962C8B-B14F-4D97-AF65-F5344CB8AC3E}">
        <p14:creationId xmlns:p14="http://schemas.microsoft.com/office/powerpoint/2010/main" val="10392309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2. Limited</a:t>
            </a:r>
            <a:r>
              <a:rPr lang="en-GB" sz="1200" b="1" kern="1200" baseline="0" dirty="0">
                <a:solidFill>
                  <a:schemeClr val="tx1"/>
                </a:solidFill>
                <a:effectLst/>
                <a:latin typeface="+mn-lt"/>
                <a:ea typeface="+mn-ea"/>
                <a:cs typeface="+mn-cs"/>
              </a:rPr>
              <a:t> by appropriate safeguards (follow-up)</a:t>
            </a:r>
            <a:endParaRPr lang="en-GB" sz="1200" b="0" dirty="0"/>
          </a:p>
          <a:p>
            <a:pPr marL="0" marR="0" lvl="3" indent="0" algn="l" defTabSz="457200" rtl="0" eaLnBrk="1" fontAlgn="base" latinLnBrk="0" hangingPunct="1">
              <a:lnSpc>
                <a:spcPct val="100000"/>
              </a:lnSpc>
              <a:spcBef>
                <a:spcPct val="0"/>
              </a:spcBef>
              <a:spcAft>
                <a:spcPct val="0"/>
              </a:spcAft>
              <a:buClrTx/>
              <a:buSzTx/>
              <a:buFontTx/>
              <a:buNone/>
              <a:tabLst/>
              <a:defRPr/>
            </a:pPr>
            <a:endParaRPr lang="en-GB" sz="1200" b="1" kern="1200" dirty="0">
              <a:solidFill>
                <a:schemeClr val="tx1"/>
              </a:solidFill>
              <a:effectLst/>
              <a:latin typeface="+mn-lt"/>
              <a:ea typeface="+mn-ea"/>
              <a:cs typeface="+mn-cs"/>
            </a:endParaRP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(1) Limits must surround the interference and these limits or boundaries must be clearly detailed in legal provisions (as seen slide 29)</a:t>
            </a:r>
            <a:r>
              <a:rPr lang="en-GB" sz="1200" i="0" kern="1200" baseline="30000" dirty="0">
                <a:solidFill>
                  <a:srgbClr val="00B050"/>
                </a:solidFill>
                <a:effectLst/>
                <a:latin typeface="+mn-lt"/>
                <a:ea typeface="+mn-ea"/>
                <a:cs typeface="+mn-cs"/>
              </a:rPr>
              <a:t>[26] [29]</a:t>
            </a:r>
            <a:r>
              <a:rPr lang="en-GB" sz="1200" kern="1200" dirty="0">
                <a:solidFill>
                  <a:schemeClr val="tx1"/>
                </a:solidFill>
                <a:effectLst/>
                <a:latin typeface="+mn-lt"/>
                <a:ea typeface="+mn-ea"/>
                <a:cs typeface="+mn-cs"/>
              </a:rPr>
              <a:t>: there must be a clear indication, in the law, of the boundaries of the interference. These boundaries must</a:t>
            </a:r>
            <a:r>
              <a:rPr lang="en-GB" sz="1200" kern="1200" baseline="0" dirty="0">
                <a:solidFill>
                  <a:schemeClr val="tx1"/>
                </a:solidFill>
                <a:effectLst/>
                <a:latin typeface="+mn-lt"/>
                <a:ea typeface="+mn-ea"/>
                <a:cs typeface="+mn-cs"/>
              </a:rPr>
              <a:t> include, inter alia (especially where the aim pursued is public security) </a:t>
            </a:r>
            <a:r>
              <a:rPr lang="en-GB" sz="1200" kern="1200" dirty="0">
                <a:solidFill>
                  <a:schemeClr val="tx1"/>
                </a:solidFill>
                <a:effectLst/>
                <a:latin typeface="+mn-lt"/>
                <a:ea typeface="+mn-ea"/>
                <a:cs typeface="+mn-cs"/>
              </a:rPr>
              <a:t>the following:</a:t>
            </a:r>
          </a:p>
          <a:p>
            <a:pPr marL="0" marR="0" lvl="3"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marL="171450" marR="0" lvl="3" indent="-171450" algn="l" defTabSz="457200" rtl="0" eaLnBrk="1" fontAlgn="base" latinLnBrk="0" hangingPunct="1">
              <a:lnSpc>
                <a:spcPct val="100000"/>
              </a:lnSpc>
              <a:spcBef>
                <a:spcPts val="400"/>
              </a:spcBef>
              <a:spcAft>
                <a:spcPts val="400"/>
              </a:spcAft>
              <a:buClrTx/>
              <a:buSzTx/>
              <a:buFontTx/>
              <a:buChar char="-"/>
              <a:tabLst/>
              <a:defRPr/>
            </a:pPr>
            <a:r>
              <a:rPr lang="en-GB" sz="1200" kern="1200" dirty="0">
                <a:solidFill>
                  <a:schemeClr val="tx1"/>
                </a:solidFill>
                <a:effectLst/>
                <a:latin typeface="+mn-lt"/>
                <a:ea typeface="+mn-ea"/>
                <a:cs typeface="+mn-cs"/>
              </a:rPr>
              <a:t>The cases in which the measure can take place.</a:t>
            </a:r>
            <a:r>
              <a:rPr lang="en-GB" sz="1200" b="0" baseline="30000" dirty="0"/>
              <a:t>[26]</a:t>
            </a:r>
          </a:p>
          <a:p>
            <a:pPr marL="0" marR="0" lvl="3" indent="0" algn="l" defTabSz="457200" rtl="0" eaLnBrk="1" fontAlgn="base" latinLnBrk="0" hangingPunct="1">
              <a:lnSpc>
                <a:spcPct val="100000"/>
              </a:lnSpc>
              <a:spcBef>
                <a:spcPts val="400"/>
              </a:spcBef>
              <a:spcAft>
                <a:spcPts val="400"/>
              </a:spcAft>
              <a:buClrTx/>
              <a:buSzTx/>
              <a:buFontTx/>
              <a:buNone/>
              <a:tabLst/>
              <a:defRPr/>
            </a:pPr>
            <a:endParaRPr lang="en-GB" sz="1200" b="0" baseline="30000" dirty="0"/>
          </a:p>
          <a:p>
            <a:pPr marL="171450" marR="0" lvl="3" indent="-171450" algn="l" defTabSz="457200" rtl="0" eaLnBrk="1" fontAlgn="base" latinLnBrk="0" hangingPunct="1">
              <a:lnSpc>
                <a:spcPct val="100000"/>
              </a:lnSpc>
              <a:spcBef>
                <a:spcPts val="400"/>
              </a:spcBef>
              <a:spcAft>
                <a:spcPts val="400"/>
              </a:spcAft>
              <a:buClrTx/>
              <a:buSzTx/>
              <a:buFontTx/>
              <a:buChar char="-"/>
              <a:tabLst/>
              <a:defRPr/>
            </a:pPr>
            <a:r>
              <a:rPr lang="en-GB" sz="1200" dirty="0"/>
              <a:t>The grounds required for ordering the measures that constitute the interference.</a:t>
            </a:r>
            <a:r>
              <a:rPr lang="en-GB" sz="1200" b="0" baseline="30000" dirty="0"/>
              <a:t>[26]</a:t>
            </a:r>
          </a:p>
          <a:p>
            <a:pPr marL="0" marR="0" lvl="3" indent="0" algn="l" defTabSz="457200" rtl="0" eaLnBrk="1" fontAlgn="base" latinLnBrk="0" hangingPunct="1">
              <a:lnSpc>
                <a:spcPct val="100000"/>
              </a:lnSpc>
              <a:spcBef>
                <a:spcPts val="400"/>
              </a:spcBef>
              <a:spcAft>
                <a:spcPts val="400"/>
              </a:spcAft>
              <a:buClrTx/>
              <a:buSzTx/>
              <a:buFontTx/>
              <a:buNone/>
              <a:tabLst/>
              <a:defRPr/>
            </a:pPr>
            <a:endParaRPr lang="en-GB" sz="1200" b="0" baseline="30000" dirty="0"/>
          </a:p>
          <a:p>
            <a:pPr marL="171450" marR="0" lvl="3" indent="-171450" algn="l" defTabSz="457200" rtl="0" eaLnBrk="1" fontAlgn="base" latinLnBrk="0" hangingPunct="1">
              <a:lnSpc>
                <a:spcPct val="100000"/>
              </a:lnSpc>
              <a:spcBef>
                <a:spcPts val="400"/>
              </a:spcBef>
              <a:spcAft>
                <a:spcPts val="400"/>
              </a:spcAft>
              <a:buClrTx/>
              <a:buSzTx/>
              <a:buFontTx/>
              <a:buChar char="-"/>
              <a:tabLst/>
              <a:defRPr/>
            </a:pPr>
            <a:r>
              <a:rPr lang="en-GB" sz="1200" kern="1200" dirty="0">
                <a:solidFill>
                  <a:schemeClr val="tx1"/>
                </a:solidFill>
                <a:effectLst/>
                <a:latin typeface="+mn-lt"/>
                <a:ea typeface="+mn-ea"/>
                <a:cs typeface="+mn-cs"/>
              </a:rPr>
              <a:t>The length of the measure</a:t>
            </a:r>
            <a:r>
              <a:rPr lang="en-GB" sz="1200" b="0" baseline="30000" dirty="0"/>
              <a:t>[25]</a:t>
            </a:r>
            <a:r>
              <a:rPr lang="en-GB" sz="1200" kern="1200" dirty="0">
                <a:solidFill>
                  <a:schemeClr val="tx1"/>
                </a:solidFill>
                <a:effectLst/>
                <a:latin typeface="+mn-lt"/>
                <a:ea typeface="+mn-ea"/>
                <a:cs typeface="+mn-cs"/>
              </a:rPr>
              <a:t>: for example, time limits are required </a:t>
            </a:r>
            <a:r>
              <a:rPr lang="en-GB" sz="1200" kern="1200" baseline="0" dirty="0">
                <a:solidFill>
                  <a:schemeClr val="tx1"/>
                </a:solidFill>
                <a:effectLst/>
                <a:latin typeface="+mn-lt"/>
                <a:ea typeface="+mn-ea"/>
                <a:cs typeface="+mn-cs"/>
              </a:rPr>
              <a:t>in article 16 of the Budapest Convention in relation to expedited preservation of computer data - see slide n°9 of the current lesson). </a:t>
            </a:r>
          </a:p>
          <a:p>
            <a:pPr marL="0" marR="0" lvl="3" indent="0" algn="l" defTabSz="457200" rtl="0" eaLnBrk="1" fontAlgn="base" latinLnBrk="0" hangingPunct="1">
              <a:lnSpc>
                <a:spcPct val="100000"/>
              </a:lnSpc>
              <a:spcBef>
                <a:spcPts val="400"/>
              </a:spcBef>
              <a:spcAft>
                <a:spcPts val="400"/>
              </a:spcAft>
              <a:buClrTx/>
              <a:buSzTx/>
              <a:buFontTx/>
              <a:buNone/>
              <a:tabLst/>
              <a:defRPr/>
            </a:pPr>
            <a:endParaRPr lang="en-GB" sz="1200" kern="1200" baseline="0" dirty="0">
              <a:solidFill>
                <a:schemeClr val="tx1"/>
              </a:solidFill>
              <a:effectLst/>
              <a:latin typeface="+mn-lt"/>
              <a:ea typeface="+mn-ea"/>
              <a:cs typeface="+mn-cs"/>
            </a:endParaRPr>
          </a:p>
          <a:p>
            <a:pPr marL="171450" marR="0" lvl="3" indent="-171450" algn="l" defTabSz="457200" rtl="0" eaLnBrk="1" fontAlgn="base" latinLnBrk="0" hangingPunct="1">
              <a:lnSpc>
                <a:spcPct val="100000"/>
              </a:lnSpc>
              <a:spcBef>
                <a:spcPts val="400"/>
              </a:spcBef>
              <a:spcAft>
                <a:spcPts val="400"/>
              </a:spcAft>
              <a:buClrTx/>
              <a:buSzTx/>
              <a:buFontTx/>
              <a:buChar char="-"/>
              <a:tabLst/>
              <a:defRPr/>
            </a:pPr>
            <a:r>
              <a:rPr lang="en-GB" sz="1200" kern="1200" dirty="0">
                <a:solidFill>
                  <a:schemeClr val="tx1"/>
                </a:solidFill>
                <a:effectLst/>
                <a:latin typeface="+mn-lt"/>
                <a:ea typeface="+mn-ea"/>
                <a:cs typeface="+mn-cs"/>
              </a:rPr>
              <a:t>The extent of LEAs' powers</a:t>
            </a:r>
            <a:r>
              <a:rPr lang="en-GB" sz="1200" i="0" kern="1200" baseline="30000" dirty="0">
                <a:solidFill>
                  <a:srgbClr val="00B050"/>
                </a:solidFill>
                <a:effectLst/>
                <a:latin typeface="+mn-lt"/>
                <a:ea typeface="+mn-ea"/>
                <a:cs typeface="+mn-cs"/>
              </a:rPr>
              <a:t>[26] </a:t>
            </a:r>
            <a:r>
              <a:rPr lang="en-GB" sz="1200" i="0" kern="1200" baseline="0" dirty="0">
                <a:solidFill>
                  <a:srgbClr val="00B050"/>
                </a:solidFill>
                <a:effectLst/>
                <a:latin typeface="+mn-lt"/>
                <a:ea typeface="+mn-ea"/>
                <a:cs typeface="+mn-cs"/>
              </a:rPr>
              <a:t>and manner of exercise:</a:t>
            </a:r>
            <a:r>
              <a:rPr lang="en-GB" sz="1200" i="0" kern="1200" baseline="30000" dirty="0">
                <a:solidFill>
                  <a:srgbClr val="00B050"/>
                </a:solidFill>
                <a:effectLst/>
                <a:latin typeface="+mn-lt"/>
                <a:ea typeface="+mn-ea"/>
                <a:cs typeface="+mn-cs"/>
              </a:rPr>
              <a:t>[30] </a:t>
            </a:r>
            <a:r>
              <a:rPr lang="en-GB" sz="1200" kern="1200" dirty="0">
                <a:solidFill>
                  <a:schemeClr val="tx1"/>
                </a:solidFill>
                <a:effectLst/>
                <a:latin typeface="+mn-lt"/>
                <a:ea typeface="+mn-ea"/>
                <a:cs typeface="+mn-cs"/>
              </a:rPr>
              <a:t>for example, production orders must </a:t>
            </a:r>
            <a:r>
              <a:rPr lang="en-GB" sz="1200" kern="1200" baseline="0" dirty="0">
                <a:solidFill>
                  <a:schemeClr val="tx1"/>
                </a:solidFill>
                <a:effectLst/>
                <a:latin typeface="+mn-lt"/>
                <a:ea typeface="+mn-ea"/>
                <a:cs typeface="+mn-cs"/>
              </a:rPr>
              <a:t>specify the nature and extent of the required data according to article 18 of the Budapest Convention (see slide 11 of the current lesson), and the interception of communications is only allowed </a:t>
            </a:r>
            <a:r>
              <a:rPr lang="en-US" dirty="0">
                <a:solidFill>
                  <a:srgbClr val="FF0000"/>
                </a:solidFill>
              </a:rPr>
              <a:t>by the terms of the Convention, in relation to a range of serious offences to be determined by national laws (see slide 21 </a:t>
            </a:r>
            <a:r>
              <a:rPr lang="en-GB" sz="1200" kern="1200" baseline="0" dirty="0">
                <a:solidFill>
                  <a:schemeClr val="tx1"/>
                </a:solidFill>
                <a:effectLst/>
                <a:latin typeface="+mn-lt"/>
                <a:ea typeface="+mn-ea"/>
                <a:cs typeface="+mn-cs"/>
              </a:rPr>
              <a:t>of the current lesson</a:t>
            </a:r>
            <a:r>
              <a:rPr lang="en-US" dirty="0">
                <a:solidFill>
                  <a:srgbClr val="FF0000"/>
                </a:solidFill>
              </a:rPr>
              <a:t>). A</a:t>
            </a:r>
            <a:r>
              <a:rPr lang="en-GB" sz="1200" kern="1200" baseline="0" dirty="0" err="1">
                <a:solidFill>
                  <a:schemeClr val="tx1"/>
                </a:solidFill>
                <a:effectLst/>
                <a:latin typeface="+mn-lt"/>
                <a:ea typeface="+mn-ea"/>
                <a:cs typeface="+mn-cs"/>
              </a:rPr>
              <a:t>nother</a:t>
            </a:r>
            <a:r>
              <a:rPr lang="en-GB" sz="1200" kern="1200" baseline="0" dirty="0">
                <a:solidFill>
                  <a:schemeClr val="tx1"/>
                </a:solidFill>
                <a:effectLst/>
                <a:latin typeface="+mn-lt"/>
                <a:ea typeface="+mn-ea"/>
                <a:cs typeface="+mn-cs"/>
              </a:rPr>
              <a:t> example is the requirement of an </a:t>
            </a:r>
            <a:r>
              <a:rPr lang="en-GB" sz="1200" kern="1200" dirty="0">
                <a:solidFill>
                  <a:schemeClr val="tx1"/>
                </a:solidFill>
                <a:effectLst/>
                <a:latin typeface="+mn-lt"/>
                <a:ea typeface="+mn-ea"/>
                <a:cs typeface="+mn-cs"/>
              </a:rPr>
              <a:t>authorisation of an independent authority</a:t>
            </a:r>
            <a:r>
              <a:rPr lang="en-GB" sz="1200" i="0" kern="1200" baseline="30000" dirty="0">
                <a:solidFill>
                  <a:srgbClr val="00B050"/>
                </a:solidFill>
                <a:effectLst/>
                <a:latin typeface="+mn-lt"/>
                <a:ea typeface="+mn-ea"/>
                <a:cs typeface="+mn-cs"/>
              </a:rPr>
              <a:t>[29]</a:t>
            </a:r>
            <a:r>
              <a:rPr lang="en-GB" sz="1200" kern="1200" dirty="0">
                <a:solidFill>
                  <a:schemeClr val="tx1"/>
                </a:solidFill>
                <a:effectLst/>
                <a:latin typeface="+mn-lt"/>
                <a:ea typeface="+mn-ea"/>
                <a:cs typeface="+mn-cs"/>
              </a:rPr>
              <a:t>, which should in principle be a judge from the judiciary "</a:t>
            </a:r>
            <a:r>
              <a:rPr lang="en-GB" sz="1200" i="1" kern="1200" dirty="0">
                <a:solidFill>
                  <a:schemeClr val="tx1"/>
                </a:solidFill>
                <a:effectLst/>
                <a:latin typeface="+mn-lt"/>
                <a:ea typeface="+mn-ea"/>
                <a:cs typeface="+mn-cs"/>
              </a:rPr>
              <a:t>at least in the last resort</a:t>
            </a:r>
            <a:r>
              <a:rPr lang="en-GB" sz="1200" kern="1200" dirty="0">
                <a:solidFill>
                  <a:schemeClr val="tx1"/>
                </a:solidFill>
                <a:effectLst/>
                <a:latin typeface="+mn-lt"/>
                <a:ea typeface="+mn-ea"/>
                <a:cs typeface="+mn-cs"/>
              </a:rPr>
              <a:t>"</a:t>
            </a:r>
            <a:r>
              <a:rPr lang="en-GB" sz="1200" i="0" kern="1200" baseline="30000" dirty="0">
                <a:solidFill>
                  <a:srgbClr val="00B050"/>
                </a:solidFill>
                <a:effectLst/>
                <a:latin typeface="+mn-lt"/>
                <a:ea typeface="+mn-ea"/>
                <a:cs typeface="+mn-cs"/>
              </a:rPr>
              <a:t>[26§55] </a:t>
            </a:r>
            <a:r>
              <a:rPr lang="en-GB" sz="1200" kern="1200" dirty="0">
                <a:solidFill>
                  <a:schemeClr val="tx1"/>
                </a:solidFill>
                <a:effectLst/>
                <a:latin typeface="+mn-lt"/>
                <a:ea typeface="+mn-ea"/>
                <a:cs typeface="+mn-cs"/>
              </a:rPr>
              <a:t>(since </a:t>
            </a:r>
            <a:r>
              <a:rPr lang="en-GB" dirty="0"/>
              <a:t>judicial control offers “the best guarantees of independence, impartiality and a proper procedure”</a:t>
            </a:r>
            <a:r>
              <a:rPr lang="en-GB" sz="1200" i="0" kern="1200" baseline="30000" dirty="0">
                <a:solidFill>
                  <a:srgbClr val="00B050"/>
                </a:solidFill>
                <a:effectLst/>
                <a:latin typeface="+mn-lt"/>
                <a:ea typeface="+mn-ea"/>
                <a:cs typeface="+mn-cs"/>
              </a:rPr>
              <a:t>[26§55]</a:t>
            </a:r>
            <a:r>
              <a:rPr lang="en-GB" sz="1200" kern="1200" dirty="0">
                <a:solidFill>
                  <a:schemeClr val="tx1"/>
                </a:solidFill>
                <a:effectLst/>
                <a:latin typeface="+mn-lt"/>
                <a:ea typeface="+mn-ea"/>
                <a:cs typeface="+mn-cs"/>
              </a:rPr>
              <a:t>), in fields "</a:t>
            </a:r>
            <a:r>
              <a:rPr lang="en-GB" sz="1200" i="1" kern="1200" dirty="0">
                <a:solidFill>
                  <a:schemeClr val="tx1"/>
                </a:solidFill>
                <a:effectLst/>
                <a:latin typeface="+mn-lt"/>
                <a:ea typeface="+mn-ea"/>
                <a:cs typeface="+mn-cs"/>
              </a:rPr>
              <a:t>where abuse is potentially so easy in individual cases and would have (…) harmful consequences for democratic society as a whole</a:t>
            </a:r>
            <a:r>
              <a:rPr lang="en-GB" sz="1200" kern="1200" dirty="0">
                <a:solidFill>
                  <a:schemeClr val="tx1"/>
                </a:solidFill>
                <a:effectLst/>
                <a:latin typeface="+mn-lt"/>
                <a:ea typeface="+mn-ea"/>
                <a:cs typeface="+mn-cs"/>
              </a:rPr>
              <a:t>"</a:t>
            </a:r>
            <a:r>
              <a:rPr lang="en-GB" sz="1200" i="0" kern="1200" baseline="30000" dirty="0">
                <a:solidFill>
                  <a:srgbClr val="00B050"/>
                </a:solidFill>
                <a:effectLst/>
                <a:latin typeface="+mn-lt"/>
                <a:ea typeface="+mn-ea"/>
                <a:cs typeface="+mn-cs"/>
              </a:rPr>
              <a:t>[26] </a:t>
            </a:r>
            <a:r>
              <a:rPr lang="en-GB" sz="1200" kern="1200" dirty="0">
                <a:solidFill>
                  <a:schemeClr val="tx1"/>
                </a:solidFill>
                <a:effectLst/>
                <a:latin typeface="+mn-lt"/>
                <a:ea typeface="+mn-ea"/>
                <a:cs typeface="+mn-cs"/>
              </a:rPr>
              <a:t>(which is generally the case when the interference is organised for police purposes</a:t>
            </a:r>
            <a:r>
              <a:rPr lang="en-GB" sz="1200" kern="1200" baseline="0" dirty="0">
                <a:solidFill>
                  <a:schemeClr val="tx1"/>
                </a:solidFill>
                <a:effectLst/>
                <a:latin typeface="+mn-lt"/>
                <a:ea typeface="+mn-ea"/>
                <a:cs typeface="+mn-cs"/>
              </a:rPr>
              <a:t>).</a:t>
            </a:r>
          </a:p>
          <a:p>
            <a:pPr marL="0" marR="0" lvl="3" indent="0" algn="l" defTabSz="457200" rtl="0" eaLnBrk="1" fontAlgn="base" latinLnBrk="0" hangingPunct="1">
              <a:lnSpc>
                <a:spcPct val="100000"/>
              </a:lnSpc>
              <a:spcBef>
                <a:spcPts val="400"/>
              </a:spcBef>
              <a:spcAft>
                <a:spcPts val="400"/>
              </a:spcAft>
              <a:buClrTx/>
              <a:buSzTx/>
              <a:buFontTx/>
              <a:buNone/>
              <a:tabLst/>
              <a:defRPr/>
            </a:pPr>
            <a:endParaRPr lang="en-GB" sz="1200" kern="1200" baseline="0" dirty="0">
              <a:solidFill>
                <a:schemeClr val="tx1"/>
              </a:solidFill>
              <a:effectLst/>
              <a:latin typeface="+mn-lt"/>
              <a:ea typeface="+mn-ea"/>
              <a:cs typeface="+mn-cs"/>
            </a:endParaRPr>
          </a:p>
          <a:p>
            <a:pPr marL="171450" marR="0" lvl="3" indent="-171450" algn="l" defTabSz="457200" rtl="0" eaLnBrk="1" fontAlgn="base" latinLnBrk="0" hangingPunct="1">
              <a:lnSpc>
                <a:spcPct val="100000"/>
              </a:lnSpc>
              <a:spcBef>
                <a:spcPts val="400"/>
              </a:spcBef>
              <a:spcAft>
                <a:spcPts val="400"/>
              </a:spcAft>
              <a:buClrTx/>
              <a:buSzTx/>
              <a:buFontTx/>
              <a:buChar char="-"/>
              <a:tabLst/>
              <a:defRPr/>
            </a:pPr>
            <a:r>
              <a:rPr lang="en-GB" sz="1200" kern="1200" baseline="0" dirty="0">
                <a:solidFill>
                  <a:schemeClr val="tx1"/>
                </a:solidFill>
                <a:effectLst/>
                <a:latin typeface="+mn-lt"/>
                <a:ea typeface="+mn-ea"/>
                <a:cs typeface="+mn-cs"/>
              </a:rPr>
              <a:t>The impact of the measure can also be here mitigated: </a:t>
            </a:r>
          </a:p>
          <a:p>
            <a:pPr marL="628650" marR="0" lvl="4" indent="-171450" algn="l" defTabSz="457200" rtl="0" eaLnBrk="1" fontAlgn="base" latinLnBrk="0" hangingPunct="1">
              <a:lnSpc>
                <a:spcPct val="100000"/>
              </a:lnSpc>
              <a:spcBef>
                <a:spcPct val="0"/>
              </a:spcBef>
              <a:spcAft>
                <a:spcPct val="0"/>
              </a:spcAft>
              <a:buClrTx/>
              <a:buSzTx/>
              <a:buFontTx/>
              <a:buChar char="-"/>
              <a:tabLst/>
              <a:defRPr/>
            </a:pPr>
            <a:r>
              <a:rPr lang="en-GB" sz="1200" kern="1200" baseline="0" dirty="0">
                <a:solidFill>
                  <a:schemeClr val="tx1"/>
                </a:solidFill>
                <a:effectLst/>
                <a:latin typeface="+mn-lt"/>
                <a:ea typeface="+mn-ea"/>
                <a:cs typeface="+mn-cs"/>
              </a:rPr>
              <a:t>For example, a safeguard to be implemented could be the search for other evidences than electronic ones, or at least for electronic evidence having different sources. Indeed, the criminal conviction of a person on the solely basis of a personal data automated processing could appear disproportionate, given the ease to create such evidence in order to prejudice someone. Moreover, where it applies, the EU legislation relating to the protection of personal data prohibits as a principle the taking of a decision which produces legal effects concerning a person or which similarly significantly affect him or her and which is based solely on automated processing of data, including profiling (art. 22 of the General Data Protection Regulation applicable from 2018; art. 15 of the former Directive 95/46/EC  in slightly restrictive terms; the modernisation proposals of the Council of Europe Data Protection Convention (Convention 108), adopted on 30th November 2012, also contains a similar principle). </a:t>
            </a:r>
          </a:p>
          <a:p>
            <a:pPr marL="457200" marR="0" lvl="4" indent="0" algn="l" defTabSz="457200" rtl="0" eaLnBrk="1" fontAlgn="base" latinLnBrk="0" hangingPunct="1">
              <a:lnSpc>
                <a:spcPct val="100000"/>
              </a:lnSpc>
              <a:spcBef>
                <a:spcPct val="0"/>
              </a:spcBef>
              <a:spcAft>
                <a:spcPct val="0"/>
              </a:spcAft>
              <a:buClrTx/>
              <a:buSzTx/>
              <a:buFontTx/>
              <a:buNone/>
              <a:tabLst/>
              <a:defRPr/>
            </a:pPr>
            <a:endParaRPr lang="en-GB" sz="1200" kern="1200" baseline="0" dirty="0">
              <a:solidFill>
                <a:schemeClr val="tx1"/>
              </a:solidFill>
              <a:effectLst/>
              <a:latin typeface="+mn-lt"/>
              <a:ea typeface="+mn-ea"/>
              <a:cs typeface="+mn-cs"/>
            </a:endParaRPr>
          </a:p>
          <a:p>
            <a:pPr marL="628650" marR="0" lvl="4" indent="-171450" algn="l" defTabSz="457200" rtl="0" eaLnBrk="1" fontAlgn="base" latinLnBrk="0" hangingPunct="1">
              <a:lnSpc>
                <a:spcPct val="100000"/>
              </a:lnSpc>
              <a:spcBef>
                <a:spcPct val="0"/>
              </a:spcBef>
              <a:spcAft>
                <a:spcPct val="0"/>
              </a:spcAft>
              <a:buClrTx/>
              <a:buSzTx/>
              <a:buFontTx/>
              <a:buChar char="-"/>
              <a:tabLst/>
              <a:defRPr/>
            </a:pPr>
            <a:r>
              <a:rPr lang="en-GB" sz="1200" kern="1200" baseline="0" dirty="0">
                <a:solidFill>
                  <a:schemeClr val="tx1"/>
                </a:solidFill>
                <a:effectLst/>
                <a:latin typeface="+mn-lt"/>
                <a:ea typeface="+mn-ea"/>
                <a:cs typeface="+mn-cs"/>
              </a:rPr>
              <a:t>Once the impacts </a:t>
            </a:r>
            <a:r>
              <a:rPr lang="en-GB" baseline="0" dirty="0"/>
              <a:t>of the interference (in other words the power or procedure)</a:t>
            </a:r>
            <a:r>
              <a:rPr lang="en-GB" sz="1200" kern="1200" baseline="0" dirty="0">
                <a:solidFill>
                  <a:schemeClr val="tx1"/>
                </a:solidFill>
                <a:effectLst/>
                <a:latin typeface="+mn-lt"/>
                <a:ea typeface="+mn-ea"/>
                <a:cs typeface="+mn-cs"/>
              </a:rPr>
              <a:t> on the core fundamental rights are secured (which means the impact on rights ensuring </a:t>
            </a:r>
            <a:r>
              <a:rPr lang="en-GB" dirty="0"/>
              <a:t>the sound administration of justice and other public interests,</a:t>
            </a:r>
            <a:r>
              <a:rPr lang="en-GB" baseline="0" dirty="0"/>
              <a:t> such as </a:t>
            </a:r>
            <a:r>
              <a:rPr lang="en-GB" dirty="0"/>
              <a:t>public safety and public health,</a:t>
            </a:r>
            <a:r>
              <a:rPr lang="en-GB" baseline="0" dirty="0"/>
              <a:t> victim interests and the respect for private life),</a:t>
            </a:r>
            <a:r>
              <a:rPr lang="en-GB" sz="1200" kern="1200" baseline="0" dirty="0">
                <a:solidFill>
                  <a:schemeClr val="tx1"/>
                </a:solidFill>
                <a:effectLst/>
                <a:latin typeface="+mn-lt"/>
                <a:ea typeface="+mn-ea"/>
                <a:cs typeface="+mn-cs"/>
              </a:rPr>
              <a:t> impacts on the rights of other parties should also be mitigated i</a:t>
            </a:r>
            <a:r>
              <a:rPr lang="en-GB" dirty="0"/>
              <a:t>n the extent that this latter mitigation is compatible with the safeguard of these public</a:t>
            </a:r>
            <a:r>
              <a:rPr lang="en-GB" baseline="0" dirty="0"/>
              <a:t> interests. This second category of rights and interests include the right to non disruption of consumer services, protection from liability for disclosure or facilitating disclosure under chapter II of the Budapest Convention (regulating substantive and procedural measures to be taken at the national level) and </a:t>
            </a:r>
            <a:r>
              <a:rPr lang="en-GB" dirty="0"/>
              <a:t>protection of proprietary interests </a:t>
            </a:r>
            <a:r>
              <a:rPr lang="en-GB" baseline="0" dirty="0"/>
              <a:t>(see </a:t>
            </a:r>
            <a:r>
              <a:rPr lang="en-GB" dirty="0"/>
              <a:t>the explanatory report to the Convention on cybercrime, §</a:t>
            </a:r>
            <a:r>
              <a:rPr lang="en-GB" baseline="0" dirty="0"/>
              <a:t> 148 - </a:t>
            </a:r>
            <a:r>
              <a:rPr lang="en-GB" baseline="30000" dirty="0"/>
              <a:t>[1] </a:t>
            </a:r>
            <a:r>
              <a:rPr lang="en-GB" baseline="0" dirty="0"/>
              <a:t>and slide 25 of the current lesson)</a:t>
            </a:r>
            <a:r>
              <a:rPr lang="en-GB" dirty="0"/>
              <a:t>.</a:t>
            </a:r>
          </a:p>
          <a:p>
            <a:pPr marL="457200" marR="0" lvl="4" indent="0" algn="l" defTabSz="457200" rtl="0" eaLnBrk="1" fontAlgn="base" latinLnBrk="0" hangingPunct="1">
              <a:lnSpc>
                <a:spcPct val="100000"/>
              </a:lnSpc>
              <a:spcBef>
                <a:spcPct val="0"/>
              </a:spcBef>
              <a:spcAft>
                <a:spcPct val="0"/>
              </a:spcAft>
              <a:buClrTx/>
              <a:buSzTx/>
              <a:buFontTx/>
              <a:buNone/>
              <a:tabLst/>
              <a:defRPr/>
            </a:pPr>
            <a:endParaRPr lang="en-GB" dirty="0"/>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0" dirty="0">
                <a:solidFill>
                  <a:schemeClr val="tx1"/>
                </a:solidFill>
                <a:effectLst/>
                <a:latin typeface="+mn-lt"/>
                <a:ea typeface="+mn-ea"/>
                <a:cs typeface="+mn-cs"/>
              </a:rPr>
              <a:t>- In addition, in relation with personal data collection, Rec (87) of the Committee of ministers of the Council of Europe regulating the use of personal data in the police sector might be to consider in determining crucial safeguards to be implemented. </a:t>
            </a:r>
            <a:r>
              <a:rPr lang="en-GB" sz="1200" baseline="30000" dirty="0"/>
              <a:t>[28]</a:t>
            </a: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i="1" kern="1200" dirty="0">
                <a:solidFill>
                  <a:schemeClr val="tx1"/>
                </a:solidFill>
                <a:effectLst/>
                <a:latin typeface="+mn-lt"/>
                <a:ea typeface="+mn-ea"/>
                <a:cs typeface="+mn-cs"/>
              </a:rPr>
              <a:t>References:</a:t>
            </a: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baseline="300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[26] </a:t>
            </a:r>
            <a:r>
              <a:rPr lang="en-GB" sz="1200" i="0" kern="1200" dirty="0">
                <a:solidFill>
                  <a:schemeClr val="tx1"/>
                </a:solidFill>
                <a:effectLst/>
                <a:latin typeface="+mn-lt"/>
                <a:ea typeface="+mn-ea"/>
                <a:cs typeface="+mn-cs"/>
              </a:rPr>
              <a:t>ECtHR, case “</a:t>
            </a:r>
            <a:r>
              <a:rPr lang="en-GB" sz="1200" kern="1200" dirty="0" err="1">
                <a:solidFill>
                  <a:schemeClr val="tx1"/>
                </a:solidFill>
                <a:effectLst/>
                <a:latin typeface="+mn-lt"/>
                <a:ea typeface="+mn-ea"/>
                <a:cs typeface="+mn-cs"/>
              </a:rPr>
              <a:t>Klass</a:t>
            </a:r>
            <a:r>
              <a:rPr lang="en-GB" sz="1200" kern="1200" dirty="0">
                <a:solidFill>
                  <a:schemeClr val="tx1"/>
                </a:solidFill>
                <a:effectLst/>
                <a:latin typeface="+mn-lt"/>
                <a:ea typeface="+mn-ea"/>
                <a:cs typeface="+mn-cs"/>
              </a:rPr>
              <a:t> and others v. Germany”, application n° 5029/71, judgment of 6 September 1978, Series A, n° 28, §§ 50 et seq.</a:t>
            </a: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b="0" kern="1200" baseline="30000" dirty="0">
                <a:solidFill>
                  <a:schemeClr val="tx1"/>
                </a:solidFill>
                <a:effectLst/>
                <a:latin typeface="+mn-lt"/>
                <a:ea typeface="+mn-ea"/>
                <a:cs typeface="+mn-cs"/>
              </a:rPr>
              <a:t>[27] </a:t>
            </a:r>
            <a:r>
              <a:rPr lang="en-GB" sz="1200" b="0" kern="1200" dirty="0">
                <a:solidFill>
                  <a:schemeClr val="tx1"/>
                </a:solidFill>
                <a:effectLst/>
                <a:latin typeface="+mn-lt"/>
                <a:ea typeface="+mn-ea"/>
                <a:cs typeface="+mn-cs"/>
              </a:rPr>
              <a:t>See for example ECtHR, case of “</a:t>
            </a:r>
            <a:r>
              <a:rPr lang="en-GB" sz="1200" b="0" kern="1200" dirty="0" err="1">
                <a:solidFill>
                  <a:schemeClr val="tx1"/>
                </a:solidFill>
                <a:effectLst/>
                <a:latin typeface="+mn-lt"/>
                <a:ea typeface="+mn-ea"/>
                <a:cs typeface="+mn-cs"/>
              </a:rPr>
              <a:t>Marckx</a:t>
            </a:r>
            <a:r>
              <a:rPr lang="en-GB" sz="1200" b="0" kern="1200" dirty="0">
                <a:solidFill>
                  <a:schemeClr val="tx1"/>
                </a:solidFill>
                <a:effectLst/>
                <a:latin typeface="+mn-lt"/>
                <a:ea typeface="+mn-ea"/>
                <a:cs typeface="+mn-cs"/>
              </a:rPr>
              <a:t> v. Belgium”, Application n° 6833/74, 13 June 1979, §31.</a:t>
            </a: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[28] </a:t>
            </a:r>
            <a:r>
              <a:rPr lang="en-GB" sz="1200" kern="1200" baseline="0" dirty="0">
                <a:solidFill>
                  <a:schemeClr val="tx1"/>
                </a:solidFill>
                <a:effectLst/>
                <a:latin typeface="+mn-lt"/>
                <a:ea typeface="+mn-ea"/>
                <a:cs typeface="+mn-cs"/>
              </a:rPr>
              <a:t>Rec (87)15 of the Committee of ministers of the Council of Europe regulating the use of personal data in the police sector, https://search.coe.int/cm/Pages/result_details.aspx?ObjectID=09000016804e7a3c  (last accessed on 5 January 2017). </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[29] </a:t>
            </a:r>
            <a:r>
              <a:rPr lang="en-GB" sz="1200" kern="1200" dirty="0">
                <a:solidFill>
                  <a:schemeClr val="tx1"/>
                </a:solidFill>
                <a:effectLst/>
                <a:latin typeface="+mn-lt"/>
                <a:ea typeface="+mn-ea"/>
                <a:cs typeface="+mn-cs"/>
              </a:rPr>
              <a:t>Article 29 Data Protection Working Party, Opinion 01/2014 on the application of necessity and proportionality concepts and data protection within the law enforcement sector (WP 211),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3.26.</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[30] </a:t>
            </a:r>
            <a:r>
              <a:rPr lang="en-GB" sz="1200" kern="1200" dirty="0">
                <a:solidFill>
                  <a:schemeClr val="tx1"/>
                </a:solidFill>
                <a:effectLst/>
                <a:latin typeface="+mn-lt"/>
                <a:ea typeface="+mn-ea"/>
                <a:cs typeface="+mn-cs"/>
              </a:rPr>
              <a:t>ECtHR, case “L.H. v. Latvia”,</a:t>
            </a:r>
            <a:r>
              <a:rPr lang="en-GB" sz="1200" kern="1200" baseline="0" dirty="0">
                <a:solidFill>
                  <a:schemeClr val="tx1"/>
                </a:solidFill>
                <a:effectLst/>
                <a:latin typeface="+mn-lt"/>
                <a:ea typeface="+mn-ea"/>
                <a:cs typeface="+mn-cs"/>
              </a:rPr>
              <a:t> application n° </a:t>
            </a:r>
            <a:r>
              <a:rPr lang="en-GB" sz="1200" kern="1200" dirty="0">
                <a:solidFill>
                  <a:schemeClr val="tx1"/>
                </a:solidFill>
                <a:effectLst/>
                <a:latin typeface="+mn-lt"/>
                <a:ea typeface="+mn-ea"/>
                <a:cs typeface="+mn-cs"/>
              </a:rPr>
              <a:t>52019/07) 29 April 2014; see also “Kennedy v. the United Kingdom”, application n° 26839/05,</a:t>
            </a:r>
            <a:r>
              <a:rPr lang="en-GB" sz="1200" kern="1200" baseline="0" dirty="0">
                <a:solidFill>
                  <a:schemeClr val="tx1"/>
                </a:solidFill>
                <a:effectLst/>
                <a:latin typeface="+mn-lt"/>
                <a:ea typeface="+mn-ea"/>
                <a:cs typeface="+mn-cs"/>
              </a:rPr>
              <a:t> </a:t>
            </a:r>
            <a:r>
              <a:rPr lang="en-GB" dirty="0"/>
              <a:t>18 May 2010 </a:t>
            </a:r>
            <a:r>
              <a:rPr lang="en-GB" sz="1200" kern="1200" dirty="0">
                <a:solidFill>
                  <a:schemeClr val="tx1"/>
                </a:solidFill>
                <a:effectLst/>
                <a:latin typeface="+mn-lt"/>
                <a:ea typeface="+mn-ea"/>
                <a:cs typeface="+mn-cs"/>
              </a:rPr>
              <a:t>(final 18 August 2010)</a:t>
            </a:r>
            <a:r>
              <a:rPr lang="en-GB" dirty="0"/>
              <a:t>, especially</a:t>
            </a:r>
            <a:r>
              <a:rPr lang="en-GB" baseline="0" dirty="0"/>
              <a:t> § 163.</a:t>
            </a: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eaLnBrk="1" hangingPunct="1">
              <a:spcBef>
                <a:spcPct val="0"/>
              </a:spcBef>
            </a:pPr>
            <a:endParaRPr lang="en-GB"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137</a:t>
            </a:fld>
            <a:endParaRPr lang="en-US">
              <a:cs typeface="Arial" charset="0"/>
            </a:endParaRPr>
          </a:p>
        </p:txBody>
      </p:sp>
    </p:spTree>
    <p:extLst>
      <p:ext uri="{BB962C8B-B14F-4D97-AF65-F5344CB8AC3E}">
        <p14:creationId xmlns:p14="http://schemas.microsoft.com/office/powerpoint/2010/main" val="8019712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(4) Limited</a:t>
            </a:r>
            <a:r>
              <a:rPr lang="en-GB" sz="1200" b="1" kern="1200" baseline="0" dirty="0">
                <a:solidFill>
                  <a:schemeClr val="tx1"/>
                </a:solidFill>
                <a:effectLst/>
                <a:latin typeface="+mn-lt"/>
                <a:ea typeface="+mn-ea"/>
                <a:cs typeface="+mn-cs"/>
              </a:rPr>
              <a:t> by appropriate safeguards (follow-up)</a:t>
            </a:r>
            <a:endParaRPr lang="en-GB" sz="1200" b="0" dirty="0"/>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b="0" kern="1200" dirty="0">
              <a:solidFill>
                <a:schemeClr val="tx1"/>
              </a:solidFill>
              <a:effectLst/>
              <a:latin typeface="+mn-lt"/>
              <a:ea typeface="+mn-ea"/>
              <a:cs typeface="+mn-cs"/>
            </a:endParaRP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b="1" kern="1200" dirty="0">
                <a:solidFill>
                  <a:schemeClr val="tx1"/>
                </a:solidFill>
                <a:effectLst/>
                <a:latin typeface="+mn-lt"/>
                <a:ea typeface="+mn-ea"/>
                <a:cs typeface="+mn-cs"/>
              </a:rPr>
              <a:t>2.</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a:t>
            </a:r>
            <a:r>
              <a:rPr lang="en-GB" sz="1200" b="1" dirty="0"/>
              <a:t>nforcement and control measures ensuring that boundaries (and more generally</a:t>
            </a:r>
            <a:r>
              <a:rPr lang="en-GB" sz="1200" b="1" baseline="0" dirty="0"/>
              <a:t> </a:t>
            </a:r>
            <a:r>
              <a:rPr lang="en-GB" sz="1200" b="1" kern="1200" dirty="0">
                <a:solidFill>
                  <a:schemeClr val="tx1"/>
                </a:solidFill>
                <a:latin typeface="+mn-lt"/>
                <a:ea typeface="+mn-ea"/>
                <a:cs typeface="+mn-cs"/>
              </a:rPr>
              <a:t>the requirements of legitimate aim, necessity and proportionality</a:t>
            </a:r>
            <a:r>
              <a:rPr lang="en-GB" sz="1200" b="1" baseline="0" dirty="0"/>
              <a:t>) </a:t>
            </a:r>
            <a:r>
              <a:rPr lang="en-GB" sz="1200" b="1" dirty="0"/>
              <a:t>are respected</a:t>
            </a:r>
            <a:r>
              <a:rPr lang="en-GB" sz="1200" b="0" dirty="0"/>
              <a:t>.</a:t>
            </a:r>
          </a:p>
          <a:p>
            <a:pPr marL="0" marR="0" lvl="3" indent="0" algn="l" defTabSz="457200" rtl="0" eaLnBrk="1" fontAlgn="base" latinLnBrk="0" hangingPunct="1">
              <a:lnSpc>
                <a:spcPct val="100000"/>
              </a:lnSpc>
              <a:spcBef>
                <a:spcPct val="0"/>
              </a:spcBef>
              <a:spcAft>
                <a:spcPct val="0"/>
              </a:spcAft>
              <a:buClrTx/>
              <a:buSzTx/>
              <a:buFontTx/>
              <a:buNone/>
              <a:tabLst/>
              <a:defRPr/>
            </a:pPr>
            <a:endParaRPr lang="en-GB" sz="1200" b="0" kern="1200" dirty="0">
              <a:solidFill>
                <a:schemeClr val="tx1"/>
              </a:solidFill>
              <a:effectLst/>
              <a:latin typeface="+mn-lt"/>
              <a:ea typeface="+mn-ea"/>
              <a:cs typeface="+mn-cs"/>
            </a:endParaRP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Safeguards must also include the way the respect of the boundaries of the interference will be enforced and controlled. M</a:t>
            </a:r>
            <a:r>
              <a:rPr lang="en-GB" sz="1200" b="0" baseline="0" dirty="0"/>
              <a:t>easures might be:</a:t>
            </a:r>
          </a:p>
          <a:p>
            <a:pPr marL="171450" marR="0" lvl="3" indent="-171450" algn="l" defTabSz="457200" rtl="0" eaLnBrk="1" fontAlgn="base" latinLnBrk="0" hangingPunct="1">
              <a:lnSpc>
                <a:spcPct val="100000"/>
              </a:lnSpc>
              <a:spcBef>
                <a:spcPct val="0"/>
              </a:spcBef>
              <a:spcAft>
                <a:spcPct val="0"/>
              </a:spcAft>
              <a:buClrTx/>
              <a:buSzTx/>
              <a:buFontTx/>
              <a:buChar char="-"/>
              <a:tabLst/>
              <a:defRPr/>
            </a:pPr>
            <a:r>
              <a:rPr lang="en-GB" sz="1200" b="0" baseline="0" dirty="0"/>
              <a:t>Of a technical nature: for example, </a:t>
            </a:r>
            <a:r>
              <a:rPr lang="en-GB" sz="1200" dirty="0"/>
              <a:t>record of access or of operations </a:t>
            </a:r>
            <a:r>
              <a:rPr lang="en-GB" sz="1200" baseline="30000" dirty="0"/>
              <a:t>[31, 32]</a:t>
            </a:r>
            <a:r>
              <a:rPr lang="en-GB" sz="1200" dirty="0"/>
              <a:t>; </a:t>
            </a:r>
            <a:r>
              <a:rPr lang="en-GB" sz="1200" b="0" baseline="0" dirty="0"/>
              <a:t>automatic deletion after </a:t>
            </a:r>
            <a:r>
              <a:rPr lang="en-GB" sz="1200" kern="1200" dirty="0">
                <a:solidFill>
                  <a:schemeClr val="tx1"/>
                </a:solidFill>
                <a:effectLst/>
                <a:latin typeface="+mn-lt"/>
                <a:ea typeface="+mn-ea"/>
                <a:cs typeface="+mn-cs"/>
              </a:rPr>
              <a:t>a certain period of time</a:t>
            </a:r>
            <a:r>
              <a:rPr lang="en-GB" sz="1200" i="0" kern="1200" baseline="30000" dirty="0">
                <a:solidFill>
                  <a:srgbClr val="00B050"/>
                </a:solidFill>
                <a:effectLst/>
                <a:latin typeface="+mn-lt"/>
                <a:ea typeface="+mn-ea"/>
                <a:cs typeface="+mn-cs"/>
              </a:rPr>
              <a:t>[26]</a:t>
            </a:r>
            <a:r>
              <a:rPr lang="en-GB" sz="1200" b="0" baseline="0" dirty="0"/>
              <a:t>.</a:t>
            </a:r>
          </a:p>
          <a:p>
            <a:pPr marL="171450" marR="0" lvl="3" indent="-171450" algn="l" defTabSz="457200" rtl="0" eaLnBrk="1" fontAlgn="base" latinLnBrk="0" hangingPunct="1">
              <a:lnSpc>
                <a:spcPct val="100000"/>
              </a:lnSpc>
              <a:spcBef>
                <a:spcPct val="0"/>
              </a:spcBef>
              <a:spcAft>
                <a:spcPct val="0"/>
              </a:spcAft>
              <a:buClrTx/>
              <a:buSzTx/>
              <a:buFontTx/>
              <a:buChar char="-"/>
              <a:tabLst/>
              <a:defRPr/>
            </a:pPr>
            <a:r>
              <a:rPr lang="en-GB" sz="1200" b="0" baseline="0" dirty="0"/>
              <a:t>Organisational: it may include </a:t>
            </a:r>
          </a:p>
          <a:p>
            <a:pPr marL="628650" marR="0" lvl="4" indent="-171450" algn="l" defTabSz="457200" rtl="0" eaLnBrk="1" fontAlgn="base" latinLnBrk="0" hangingPunct="1">
              <a:lnSpc>
                <a:spcPct val="100000"/>
              </a:lnSpc>
              <a:spcBef>
                <a:spcPct val="0"/>
              </a:spcBef>
              <a:spcAft>
                <a:spcPct val="0"/>
              </a:spcAft>
              <a:buClrTx/>
              <a:buSzTx/>
              <a:buFontTx/>
              <a:buChar char="-"/>
              <a:tabLst/>
              <a:defRPr/>
            </a:pPr>
            <a:r>
              <a:rPr lang="en-GB" sz="1200" b="0" baseline="0" dirty="0"/>
              <a:t>to set up a specific organisation and to attribute appropriate human and technical resources in order to implement and control the implementation of safeguards. F</a:t>
            </a:r>
            <a:r>
              <a:rPr lang="en-GB" sz="1200" dirty="0"/>
              <a:t>or example, deletion procedures should be set up for data that are not useful anymore or not related to the case</a:t>
            </a:r>
            <a:r>
              <a:rPr lang="en-GB" sz="1200" baseline="30000" dirty="0"/>
              <a:t>[31)</a:t>
            </a:r>
            <a:r>
              <a:rPr lang="en-GB" sz="1200" baseline="0" dirty="0"/>
              <a:t>.</a:t>
            </a:r>
            <a:endParaRPr lang="en-GB" sz="1200" b="0" baseline="0" dirty="0"/>
          </a:p>
          <a:p>
            <a:pPr marL="628650" marR="0" lvl="4" indent="-171450" algn="l" defTabSz="457200" rtl="0" eaLnBrk="1" fontAlgn="base" latinLnBrk="0" hangingPunct="1">
              <a:lnSpc>
                <a:spcPct val="100000"/>
              </a:lnSpc>
              <a:spcBef>
                <a:spcPct val="0"/>
              </a:spcBef>
              <a:spcAft>
                <a:spcPct val="0"/>
              </a:spcAft>
              <a:buClrTx/>
              <a:buSzTx/>
              <a:buFontTx/>
              <a:buChar char="-"/>
              <a:tabLst/>
              <a:defRPr/>
            </a:pPr>
            <a:r>
              <a:rPr lang="en-GB" sz="1200" b="0" baseline="0" dirty="0"/>
              <a:t>It might also imply an affective control of </a:t>
            </a:r>
            <a:r>
              <a:rPr lang="en-GB" sz="1200" kern="1200" dirty="0">
                <a:solidFill>
                  <a:schemeClr val="tx1"/>
                </a:solidFill>
                <a:effectLst/>
                <a:latin typeface="+mn-lt"/>
                <a:ea typeface="+mn-ea"/>
                <a:cs typeface="+mn-cs"/>
              </a:rPr>
              <a:t>an independent authority</a:t>
            </a:r>
            <a:r>
              <a:rPr lang="en-GB" sz="1200" i="0" kern="1200" baseline="30000" dirty="0">
                <a:solidFill>
                  <a:srgbClr val="00B050"/>
                </a:solidFill>
                <a:effectLst/>
                <a:latin typeface="+mn-lt"/>
                <a:ea typeface="+mn-ea"/>
                <a:cs typeface="+mn-cs"/>
              </a:rPr>
              <a:t>[29]</a:t>
            </a:r>
            <a:r>
              <a:rPr lang="en-GB" sz="1200" kern="1200" dirty="0">
                <a:solidFill>
                  <a:schemeClr val="tx1"/>
                </a:solidFill>
                <a:effectLst/>
                <a:latin typeface="+mn-lt"/>
                <a:ea typeface="+mn-ea"/>
                <a:cs typeface="+mn-cs"/>
              </a:rPr>
              <a:t>, which should in principle be a judge from the judiciary, at least in the last resort </a:t>
            </a:r>
            <a:r>
              <a:rPr lang="en-GB" sz="1200" kern="1200" baseline="30000" dirty="0">
                <a:solidFill>
                  <a:schemeClr val="tx1"/>
                </a:solidFill>
                <a:effectLst/>
                <a:latin typeface="+mn-lt"/>
                <a:ea typeface="+mn-ea"/>
                <a:cs typeface="+mn-cs"/>
              </a:rPr>
              <a:t>[26§55] </a:t>
            </a:r>
            <a:r>
              <a:rPr lang="en-GB" sz="1200" kern="1200" baseline="0" dirty="0">
                <a:solidFill>
                  <a:schemeClr val="tx1"/>
                </a:solidFill>
                <a:effectLst/>
                <a:latin typeface="+mn-lt"/>
                <a:ea typeface="+mn-ea"/>
                <a:cs typeface="+mn-cs"/>
              </a:rPr>
              <a:t>in case the measure is intrusive (see previous slide). This might imply to review, at the State level, the judicial organisation in order to ensure the possibility of such supervision. </a:t>
            </a:r>
          </a:p>
          <a:p>
            <a:pPr marL="628650" marR="0" lvl="4" indent="-171450" algn="l" defTabSz="457200" rtl="0" eaLnBrk="1" fontAlgn="base" latinLnBrk="0" hangingPunct="1">
              <a:lnSpc>
                <a:spcPct val="100000"/>
              </a:lnSpc>
              <a:spcBef>
                <a:spcPct val="0"/>
              </a:spcBef>
              <a:spcAft>
                <a:spcPct val="0"/>
              </a:spcAft>
              <a:buClrTx/>
              <a:buSzTx/>
              <a:buFontTx/>
              <a:buChar char="-"/>
              <a:tabLst/>
              <a:defRPr/>
            </a:pPr>
            <a:r>
              <a:rPr lang="en-GB" sz="1200" kern="1200" baseline="0" dirty="0">
                <a:solidFill>
                  <a:schemeClr val="tx1"/>
                </a:solidFill>
                <a:effectLst/>
                <a:latin typeface="+mn-lt"/>
                <a:ea typeface="+mn-ea"/>
                <a:cs typeface="+mn-cs"/>
              </a:rPr>
              <a:t>Among organisational safeguards also lie the </a:t>
            </a:r>
            <a:r>
              <a:rPr lang="en-GB" sz="1200" b="0" baseline="0" dirty="0"/>
              <a:t>rights of access and verification granted to concerned individuals </a:t>
            </a:r>
            <a:r>
              <a:rPr lang="en-GB" sz="1200" b="0" baseline="30000" dirty="0"/>
              <a:t>[29] [33]</a:t>
            </a:r>
            <a:r>
              <a:rPr lang="en-GB" sz="1200" b="0" baseline="0" dirty="0"/>
              <a:t>, and the clarification of the procedure to be followed to exercise these rights </a:t>
            </a:r>
            <a:r>
              <a:rPr lang="en-GB" sz="1200" b="0" baseline="30000" dirty="0"/>
              <a:t>[34] [26§55]</a:t>
            </a:r>
            <a:r>
              <a:rPr lang="en-GB" sz="1200" b="0" baseline="0" dirty="0"/>
              <a:t>, including a right of appeal when the right of access is denied </a:t>
            </a:r>
            <a:r>
              <a:rPr lang="en-GB" sz="1200" b="0" baseline="30000" dirty="0"/>
              <a:t>[34] [26§56]</a:t>
            </a:r>
            <a:r>
              <a:rPr lang="en-GB" sz="1200" b="0" baseline="0" dirty="0"/>
              <a:t>. </a:t>
            </a:r>
          </a:p>
          <a:p>
            <a:pPr marL="171450" marR="0" lvl="3" indent="-171450" algn="l" defTabSz="457200" rtl="0" eaLnBrk="1" fontAlgn="base" latinLnBrk="0" hangingPunct="1">
              <a:lnSpc>
                <a:spcPct val="100000"/>
              </a:lnSpc>
              <a:spcBef>
                <a:spcPct val="0"/>
              </a:spcBef>
              <a:spcAft>
                <a:spcPct val="0"/>
              </a:spcAft>
              <a:buClrTx/>
              <a:buSzTx/>
              <a:buFontTx/>
              <a:buChar char="-"/>
              <a:tabLst/>
              <a:defRPr/>
            </a:pPr>
            <a:endParaRPr lang="en-GB" sz="1200" b="0" baseline="0" dirty="0"/>
          </a:p>
          <a:p>
            <a:pPr marL="171450" marR="0" lvl="3" indent="-171450" algn="l" defTabSz="457200" rtl="0" eaLnBrk="1" fontAlgn="base" latinLnBrk="0" hangingPunct="1">
              <a:lnSpc>
                <a:spcPct val="100000"/>
              </a:lnSpc>
              <a:spcBef>
                <a:spcPct val="0"/>
              </a:spcBef>
              <a:spcAft>
                <a:spcPct val="0"/>
              </a:spcAft>
              <a:buClrTx/>
              <a:buSzTx/>
              <a:buFontTx/>
              <a:buChar char="-"/>
              <a:tabLst/>
              <a:defRPr/>
            </a:pPr>
            <a:r>
              <a:rPr lang="en-GB" sz="1200" b="0" baseline="0" dirty="0"/>
              <a:t>Financial: financial resources dedicated to the implementation and application of safeguards should be adequately provisioned.  </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baseline="300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i="1" kern="1200" dirty="0">
                <a:solidFill>
                  <a:schemeClr val="tx1"/>
                </a:solidFill>
                <a:effectLst/>
                <a:latin typeface="+mn-lt"/>
                <a:ea typeface="+mn-ea"/>
                <a:cs typeface="+mn-cs"/>
              </a:rPr>
              <a:t>References:</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baseline="30000" dirty="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[26] </a:t>
            </a:r>
            <a:r>
              <a:rPr lang="en-GB" sz="1200" i="0" kern="1200" dirty="0">
                <a:solidFill>
                  <a:schemeClr val="tx1"/>
                </a:solidFill>
                <a:effectLst/>
                <a:latin typeface="+mn-lt"/>
                <a:ea typeface="+mn-ea"/>
                <a:cs typeface="+mn-cs"/>
              </a:rPr>
              <a:t>ECtHR, case </a:t>
            </a:r>
            <a:r>
              <a:rPr lang="en-GB" sz="1200" i="1"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Klass</a:t>
            </a:r>
            <a:r>
              <a:rPr lang="en-GB" sz="1200" kern="1200" dirty="0">
                <a:solidFill>
                  <a:schemeClr val="tx1"/>
                </a:solidFill>
                <a:effectLst/>
                <a:latin typeface="+mn-lt"/>
                <a:ea typeface="+mn-ea"/>
                <a:cs typeface="+mn-cs"/>
              </a:rPr>
              <a:t> and others v. Germany”, application n° 5029/71, judgment of 6 September 1978, Series A, n° 28, §§ 50 et seq.</a:t>
            </a: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b="0" kern="1200" baseline="30000" dirty="0">
                <a:solidFill>
                  <a:schemeClr val="tx1"/>
                </a:solidFill>
                <a:effectLst/>
                <a:latin typeface="+mn-lt"/>
                <a:ea typeface="+mn-ea"/>
                <a:cs typeface="+mn-cs"/>
              </a:rPr>
              <a:t>[27] </a:t>
            </a:r>
            <a:r>
              <a:rPr lang="en-GB" sz="1200" b="0" kern="1200" dirty="0">
                <a:solidFill>
                  <a:schemeClr val="tx1"/>
                </a:solidFill>
                <a:effectLst/>
                <a:latin typeface="+mn-lt"/>
                <a:ea typeface="+mn-ea"/>
                <a:cs typeface="+mn-cs"/>
              </a:rPr>
              <a:t>See for example ECtHR, case of “</a:t>
            </a:r>
            <a:r>
              <a:rPr lang="en-GB" sz="1200" b="0" kern="1200" dirty="0" err="1">
                <a:solidFill>
                  <a:schemeClr val="tx1"/>
                </a:solidFill>
                <a:effectLst/>
                <a:latin typeface="+mn-lt"/>
                <a:ea typeface="+mn-ea"/>
                <a:cs typeface="+mn-cs"/>
              </a:rPr>
              <a:t>Marckx</a:t>
            </a:r>
            <a:r>
              <a:rPr lang="en-GB" sz="1200" b="0" kern="1200" dirty="0">
                <a:solidFill>
                  <a:schemeClr val="tx1"/>
                </a:solidFill>
                <a:effectLst/>
                <a:latin typeface="+mn-lt"/>
                <a:ea typeface="+mn-ea"/>
                <a:cs typeface="+mn-cs"/>
              </a:rPr>
              <a:t> v. Belgium”, Application n° 6833/74, 13 June 1979, §31.</a:t>
            </a:r>
          </a:p>
          <a:p>
            <a:pPr marL="0" marR="0" lvl="3"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[28] </a:t>
            </a:r>
            <a:r>
              <a:rPr lang="en-GB" sz="1200" kern="1200" baseline="0" dirty="0">
                <a:solidFill>
                  <a:schemeClr val="tx1"/>
                </a:solidFill>
                <a:effectLst/>
                <a:latin typeface="+mn-lt"/>
                <a:ea typeface="+mn-ea"/>
                <a:cs typeface="+mn-cs"/>
              </a:rPr>
              <a:t>Rec (87)15 of the Committee of ministers of the Council of Europe regulating the use of personal data in the police sector, https://search.coe.int/cm/Pages/result_details.aspx?ObjectID=09000016804e7a3c  (last accessed on 5 January 2017). </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[29] </a:t>
            </a:r>
            <a:r>
              <a:rPr lang="en-GB" sz="1200" kern="1200" dirty="0">
                <a:solidFill>
                  <a:schemeClr val="tx1"/>
                </a:solidFill>
                <a:effectLst/>
                <a:latin typeface="+mn-lt"/>
                <a:ea typeface="+mn-ea"/>
                <a:cs typeface="+mn-cs"/>
              </a:rPr>
              <a:t>Article 29 Data Protection Working Party, Opinion 01/2014 on the application of necessity and proportionality concepts and data protection within the law enforcement sector (WP 211),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3.26.</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baseline="30000" dirty="0">
                <a:solidFill>
                  <a:schemeClr val="tx1"/>
                </a:solidFill>
                <a:effectLst/>
                <a:latin typeface="+mn-lt"/>
                <a:ea typeface="+mn-ea"/>
                <a:cs typeface="+mn-cs"/>
              </a:rPr>
              <a:t>[30] </a:t>
            </a:r>
            <a:r>
              <a:rPr lang="en-GB" sz="1200" kern="1200" baseline="0" dirty="0">
                <a:solidFill>
                  <a:schemeClr val="tx1"/>
                </a:solidFill>
                <a:effectLst/>
                <a:latin typeface="+mn-lt"/>
                <a:ea typeface="+mn-ea"/>
                <a:cs typeface="+mn-cs"/>
              </a:rPr>
              <a:t>ECtHR, case “</a:t>
            </a:r>
            <a:r>
              <a:rPr lang="en-GB" sz="1200" kern="1200" dirty="0">
                <a:solidFill>
                  <a:schemeClr val="tx1"/>
                </a:solidFill>
                <a:effectLst/>
                <a:latin typeface="+mn-lt"/>
                <a:ea typeface="+mn-ea"/>
                <a:cs typeface="+mn-cs"/>
              </a:rPr>
              <a:t>L.H. v. Latvia</a:t>
            </a:r>
            <a:r>
              <a:rPr lang="en-GB" sz="1200" kern="1200" baseline="0" dirty="0">
                <a:solidFill>
                  <a:schemeClr val="tx1"/>
                </a:solidFill>
                <a:effectLst/>
                <a:latin typeface="+mn-lt"/>
                <a:ea typeface="+mn-ea"/>
                <a:cs typeface="+mn-cs"/>
              </a:rPr>
              <a:t>”, application n° </a:t>
            </a:r>
            <a:r>
              <a:rPr lang="en-GB" sz="1200" kern="1200" dirty="0">
                <a:solidFill>
                  <a:schemeClr val="tx1"/>
                </a:solidFill>
                <a:effectLst/>
                <a:latin typeface="+mn-lt"/>
                <a:ea typeface="+mn-ea"/>
                <a:cs typeface="+mn-cs"/>
              </a:rPr>
              <a:t>52019/07,</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29 April 2014; see also “Kennedy v. the United Kingdom”, application no. 26839/05, </a:t>
            </a:r>
            <a:r>
              <a:rPr lang="en-GB" dirty="0"/>
              <a:t>18 May 2010 </a:t>
            </a:r>
            <a:r>
              <a:rPr lang="en-GB" sz="1200" kern="1200" dirty="0">
                <a:solidFill>
                  <a:schemeClr val="tx1"/>
                </a:solidFill>
                <a:effectLst/>
                <a:latin typeface="+mn-lt"/>
                <a:ea typeface="+mn-ea"/>
                <a:cs typeface="+mn-cs"/>
              </a:rPr>
              <a:t>(final 18 August 2010)</a:t>
            </a:r>
            <a:r>
              <a:rPr lang="en-GB" dirty="0"/>
              <a:t>, especially</a:t>
            </a:r>
            <a:r>
              <a:rPr lang="en-GB" baseline="0" dirty="0"/>
              <a:t> § 163.</a:t>
            </a:r>
            <a:endParaRPr lang="en-GB" sz="1200" kern="1200" dirty="0">
              <a:solidFill>
                <a:schemeClr val="tx1"/>
              </a:solidFill>
              <a:effectLst/>
              <a:latin typeface="+mn-lt"/>
              <a:ea typeface="+mn-ea"/>
              <a:cs typeface="+mn-cs"/>
            </a:endParaRPr>
          </a:p>
          <a:p>
            <a:r>
              <a:rPr lang="en-GB" sz="1200" kern="1200" baseline="30000" dirty="0">
                <a:solidFill>
                  <a:schemeClr val="tx1"/>
                </a:solidFill>
                <a:effectLst/>
                <a:latin typeface="+mn-lt"/>
                <a:ea typeface="+mn-ea"/>
                <a:cs typeface="+mn-cs"/>
              </a:rPr>
              <a:t>[31] </a:t>
            </a:r>
            <a:r>
              <a:rPr lang="en-GB" sz="1200" kern="1200" baseline="0" dirty="0">
                <a:solidFill>
                  <a:schemeClr val="tx1"/>
                </a:solidFill>
                <a:effectLst/>
                <a:latin typeface="+mn-lt"/>
                <a:ea typeface="+mn-ea"/>
                <a:cs typeface="+mn-cs"/>
              </a:rPr>
              <a:t>ECtHR, case “Kennedy v. the United Kingdom”, </a:t>
            </a:r>
            <a:r>
              <a:rPr lang="en-GB" sz="1200" kern="1200" dirty="0">
                <a:solidFill>
                  <a:schemeClr val="tx1"/>
                </a:solidFill>
                <a:effectLst/>
                <a:latin typeface="+mn-lt"/>
                <a:ea typeface="+mn-ea"/>
                <a:cs typeface="+mn-cs"/>
              </a:rPr>
              <a:t>application n°26839/05, 18 May 2010 (final 18 August 2010).</a:t>
            </a:r>
            <a:endParaRPr lang="en-GB" sz="1200" kern="1200" baseline="0" dirty="0">
              <a:solidFill>
                <a:schemeClr val="tx1"/>
              </a:solidFill>
              <a:effectLst/>
              <a:latin typeface="+mn-lt"/>
              <a:ea typeface="+mn-ea"/>
              <a:cs typeface="+mn-cs"/>
            </a:endParaRPr>
          </a:p>
          <a:p>
            <a:r>
              <a:rPr lang="en-GB" sz="1200" kern="1200" baseline="30000" dirty="0">
                <a:solidFill>
                  <a:schemeClr val="tx1"/>
                </a:solidFill>
                <a:effectLst/>
                <a:latin typeface="+mn-lt"/>
                <a:ea typeface="+mn-ea"/>
                <a:cs typeface="+mn-cs"/>
              </a:rPr>
              <a:t>[32] </a:t>
            </a:r>
            <a:r>
              <a:rPr lang="en-GB" sz="1200" kern="1200" baseline="0" dirty="0">
                <a:solidFill>
                  <a:schemeClr val="tx1"/>
                </a:solidFill>
                <a:effectLst/>
                <a:latin typeface="+mn-lt"/>
                <a:ea typeface="+mn-ea"/>
                <a:cs typeface="+mn-cs"/>
              </a:rPr>
              <a:t>ECtHR, case “</a:t>
            </a:r>
            <a:r>
              <a:rPr lang="en-GB" sz="1200" b="0" i="0" u="none" strike="noStrike" kern="1200" baseline="0" dirty="0">
                <a:solidFill>
                  <a:schemeClr val="tx1"/>
                </a:solidFill>
                <a:latin typeface="+mn-lt"/>
                <a:ea typeface="+mn-ea"/>
                <a:cs typeface="+mn-cs"/>
              </a:rPr>
              <a:t>R.E. v. the United Kingdom”, application n° 62498/11, 27 October 2015; case “Roman </a:t>
            </a:r>
            <a:r>
              <a:rPr lang="en-GB" sz="1200" b="0" i="0" u="none" strike="noStrike" kern="1200" baseline="0" dirty="0" err="1">
                <a:solidFill>
                  <a:schemeClr val="tx1"/>
                </a:solidFill>
                <a:latin typeface="+mn-lt"/>
                <a:ea typeface="+mn-ea"/>
                <a:cs typeface="+mn-cs"/>
              </a:rPr>
              <a:t>Zakharov</a:t>
            </a:r>
            <a:r>
              <a:rPr lang="en-GB" sz="1200" b="0" i="0" u="none" strike="noStrike" kern="1200" baseline="0" dirty="0">
                <a:solidFill>
                  <a:schemeClr val="tx1"/>
                </a:solidFill>
                <a:latin typeface="+mn-lt"/>
                <a:ea typeface="+mn-ea"/>
                <a:cs typeface="+mn-cs"/>
              </a:rPr>
              <a:t> v. Russia”, 4 December 2015.</a:t>
            </a:r>
          </a:p>
          <a:p>
            <a:r>
              <a:rPr lang="en-GB" sz="1200" kern="1200" baseline="30000" dirty="0">
                <a:solidFill>
                  <a:schemeClr val="tx1"/>
                </a:solidFill>
                <a:effectLst/>
                <a:latin typeface="+mn-lt"/>
                <a:ea typeface="+mn-ea"/>
                <a:cs typeface="+mn-cs"/>
              </a:rPr>
              <a:t>[33] </a:t>
            </a:r>
            <a:r>
              <a:rPr lang="en-GB" sz="1200" kern="1200" dirty="0">
                <a:solidFill>
                  <a:schemeClr val="tx1"/>
                </a:solidFill>
                <a:effectLst/>
                <a:latin typeface="+mn-lt"/>
                <a:ea typeface="+mn-ea"/>
                <a:cs typeface="+mn-cs"/>
              </a:rPr>
              <a:t>ECtHR, case “S &amp; </a:t>
            </a:r>
            <a:r>
              <a:rPr lang="en-GB" sz="1200" kern="1200" dirty="0" err="1">
                <a:solidFill>
                  <a:schemeClr val="tx1"/>
                </a:solidFill>
                <a:effectLst/>
                <a:latin typeface="+mn-lt"/>
                <a:ea typeface="+mn-ea"/>
                <a:cs typeface="+mn-cs"/>
              </a:rPr>
              <a:t>Marper</a:t>
            </a:r>
            <a:r>
              <a:rPr lang="en-GB" sz="1200" kern="1200" dirty="0">
                <a:solidFill>
                  <a:schemeClr val="tx1"/>
                </a:solidFill>
                <a:effectLst/>
                <a:latin typeface="+mn-lt"/>
                <a:ea typeface="+mn-ea"/>
                <a:cs typeface="+mn-cs"/>
              </a:rPr>
              <a:t> v. United Kingdom”, n° 30562/04 and 30566/04, 4 Dec. 2008; E. Court H. R., case “</a:t>
            </a:r>
            <a:r>
              <a:rPr lang="en-GB" sz="1200" kern="1200" dirty="0" err="1">
                <a:solidFill>
                  <a:schemeClr val="tx1"/>
                </a:solidFill>
                <a:effectLst/>
                <a:latin typeface="+mn-lt"/>
                <a:ea typeface="+mn-ea"/>
                <a:cs typeface="+mn-cs"/>
              </a:rPr>
              <a:t>Klass</a:t>
            </a:r>
            <a:r>
              <a:rPr lang="en-GB" sz="1200" kern="1200" dirty="0">
                <a:solidFill>
                  <a:schemeClr val="tx1"/>
                </a:solidFill>
                <a:effectLst/>
                <a:latin typeface="+mn-lt"/>
                <a:ea typeface="+mn-ea"/>
                <a:cs typeface="+mn-cs"/>
              </a:rPr>
              <a:t> and others v. Germany”,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 55.</a:t>
            </a:r>
          </a:p>
          <a:p>
            <a:r>
              <a:rPr lang="en-GB" sz="1200" kern="1200" baseline="30000" dirty="0">
                <a:solidFill>
                  <a:schemeClr val="tx1"/>
                </a:solidFill>
                <a:effectLst/>
                <a:latin typeface="+mn-lt"/>
                <a:ea typeface="+mn-ea"/>
                <a:cs typeface="+mn-cs"/>
              </a:rPr>
              <a:t>[34] </a:t>
            </a:r>
            <a:r>
              <a:rPr lang="en-GB" sz="1200" kern="1200" dirty="0">
                <a:solidFill>
                  <a:schemeClr val="tx1"/>
                </a:solidFill>
                <a:effectLst/>
                <a:latin typeface="+mn-lt"/>
                <a:ea typeface="+mn-ea"/>
                <a:cs typeface="+mn-cs"/>
              </a:rPr>
              <a:t>ECtHR, case “M.G. v. the United Kingdom”, appl. n° 39393/98,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ECtHR</a:t>
            </a:r>
            <a:r>
              <a:rPr lang="en-GB" sz="1200" kern="1200" dirty="0">
                <a:solidFill>
                  <a:schemeClr val="tx1"/>
                </a:solidFill>
                <a:effectLst/>
                <a:latin typeface="+mn-lt"/>
                <a:ea typeface="+mn-ea"/>
                <a:cs typeface="+mn-cs"/>
              </a:rPr>
              <a:t>, case “</a:t>
            </a:r>
            <a:r>
              <a:rPr lang="en-GB" sz="1200" kern="1200" dirty="0" err="1">
                <a:solidFill>
                  <a:schemeClr val="tx1"/>
                </a:solidFill>
                <a:effectLst/>
                <a:latin typeface="+mn-lt"/>
                <a:ea typeface="+mn-ea"/>
                <a:cs typeface="+mn-cs"/>
              </a:rPr>
              <a:t>Klass</a:t>
            </a:r>
            <a:r>
              <a:rPr lang="en-GB" sz="1200" kern="1200" dirty="0">
                <a:solidFill>
                  <a:schemeClr val="tx1"/>
                </a:solidFill>
                <a:effectLst/>
                <a:latin typeface="+mn-lt"/>
                <a:ea typeface="+mn-ea"/>
                <a:cs typeface="+mn-cs"/>
              </a:rPr>
              <a:t> and others v. Germany”, </a:t>
            </a:r>
            <a:r>
              <a:rPr lang="en-GB" sz="1200" i="1" kern="1200" dirty="0">
                <a:solidFill>
                  <a:schemeClr val="tx1"/>
                </a:solidFill>
                <a:effectLst/>
                <a:latin typeface="+mn-lt"/>
                <a:ea typeface="+mn-ea"/>
                <a:cs typeface="+mn-cs"/>
              </a:rPr>
              <a:t>op. cit</a:t>
            </a:r>
            <a:r>
              <a:rPr lang="en-GB" sz="1200" kern="1200" dirty="0">
                <a:solidFill>
                  <a:schemeClr val="tx1"/>
                </a:solidFill>
                <a:effectLst/>
                <a:latin typeface="+mn-lt"/>
                <a:ea typeface="+mn-ea"/>
                <a:cs typeface="+mn-cs"/>
              </a:rPr>
              <a:t>., §. 56.</a:t>
            </a:r>
            <a:endParaRPr lang="en-US" dirty="0"/>
          </a:p>
          <a:p>
            <a:pPr eaLnBrk="1" hangingPunct="1">
              <a:spcBef>
                <a:spcPct val="0"/>
              </a:spcBef>
            </a:pPr>
            <a:endParaRPr lang="en-US" dirty="0"/>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endParaRPr lang="en-GB" dirty="0"/>
          </a:p>
          <a:p>
            <a:pPr eaLnBrk="1" hangingPunct="1">
              <a:spcBef>
                <a:spcPct val="0"/>
              </a:spcBef>
            </a:pPr>
            <a:endParaRPr lang="en-US" dirty="0"/>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eaLnBrk="1" hangingPunct="1">
              <a:spcBef>
                <a:spcPct val="0"/>
              </a:spcBef>
            </a:pPr>
            <a:endParaRPr lang="en-US" dirty="0"/>
          </a:p>
          <a:p>
            <a:pPr eaLnBrk="1" hangingPunct="1">
              <a:spcBef>
                <a:spcPct val="0"/>
              </a:spcBef>
            </a:pPr>
            <a:endParaRPr lang="en-US"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138</a:t>
            </a:fld>
            <a:endParaRPr lang="en-US">
              <a:cs typeface="Arial" charset="0"/>
            </a:endParaRPr>
          </a:p>
        </p:txBody>
      </p:sp>
    </p:spTree>
    <p:extLst>
      <p:ext uri="{BB962C8B-B14F-4D97-AF65-F5344CB8AC3E}">
        <p14:creationId xmlns:p14="http://schemas.microsoft.com/office/powerpoint/2010/main" val="30031967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part Two of the lesson.</a:t>
            </a:r>
          </a:p>
          <a:p>
            <a:pPr eaLnBrk="1" hangingPunct="1">
              <a:spcBef>
                <a:spcPct val="0"/>
              </a:spcBef>
            </a:pPr>
            <a:endParaRPr lang="en-GB" dirty="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C9903-7113-4620-9A12-B83EADD40D0E}" type="slidenum">
              <a:rPr lang="en-GB">
                <a:cs typeface="Arial" charset="0"/>
              </a:rPr>
              <a:pPr fontAlgn="base">
                <a:spcBef>
                  <a:spcPct val="0"/>
                </a:spcBef>
                <a:spcAft>
                  <a:spcPct val="0"/>
                </a:spcAft>
                <a:defRPr/>
              </a:pPr>
              <a:t>139</a:t>
            </a:fld>
            <a:endParaRPr lang="en-GB">
              <a:cs typeface="Arial" charset="0"/>
            </a:endParaRPr>
          </a:p>
        </p:txBody>
      </p:sp>
    </p:spTree>
    <p:extLst>
      <p:ext uri="{BB962C8B-B14F-4D97-AF65-F5344CB8AC3E}">
        <p14:creationId xmlns:p14="http://schemas.microsoft.com/office/powerpoint/2010/main" val="38642176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Summary / Recap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trainer should recap / test knowledge on the following points:</a:t>
            </a:r>
          </a:p>
          <a:p>
            <a:endParaRPr lang="en-GB" sz="1200" kern="1200" dirty="0">
              <a:solidFill>
                <a:schemeClr val="tx1"/>
              </a:solidFill>
              <a:effectLst/>
              <a:latin typeface="+mn-lt"/>
              <a:ea typeface="+mn-ea"/>
              <a:cs typeface="+mn-cs"/>
            </a:endParaRPr>
          </a:p>
          <a:p>
            <a:pPr eaLnBrk="1" hangingPunct="1">
              <a:lnSpc>
                <a:spcPct val="80000"/>
              </a:lnSpc>
              <a:spcBef>
                <a:spcPts val="1200"/>
              </a:spcBef>
            </a:pPr>
            <a:r>
              <a:rPr lang="en-GB" sz="1200" dirty="0"/>
              <a:t>- Explain the procedural provisions of the Budapest Convention </a:t>
            </a:r>
          </a:p>
          <a:p>
            <a:pPr eaLnBrk="1" hangingPunct="1">
              <a:lnSpc>
                <a:spcPct val="80000"/>
              </a:lnSpc>
              <a:spcBef>
                <a:spcPts val="1200"/>
              </a:spcBef>
            </a:pPr>
            <a:r>
              <a:rPr lang="en-GB" sz="1200" dirty="0"/>
              <a:t>- Explain the importance of conditions and safeguards and have an idea of the way they can be determined</a:t>
            </a: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141</a:t>
            </a:fld>
            <a:endParaRPr lang="en-US"/>
          </a:p>
        </p:txBody>
      </p:sp>
    </p:spTree>
    <p:extLst>
      <p:ext uri="{BB962C8B-B14F-4D97-AF65-F5344CB8AC3E}">
        <p14:creationId xmlns:p14="http://schemas.microsoft.com/office/powerpoint/2010/main" val="255779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Article 16 also provides the important obligation on persons</a:t>
            </a:r>
            <a:r>
              <a:rPr lang="en-GB" baseline="0" dirty="0"/>
              <a:t> who are ordered to preserve data to keep </a:t>
            </a:r>
            <a:r>
              <a:rPr lang="en-GB" dirty="0"/>
              <a:t>confidential the exercise of this procedural</a:t>
            </a:r>
            <a:r>
              <a:rPr lang="en-GB" baseline="0" dirty="0"/>
              <a:t> power. </a:t>
            </a:r>
            <a:r>
              <a:rPr lang="en-US" dirty="0"/>
              <a:t>This slide displays the full text of Article 16,</a:t>
            </a:r>
            <a:r>
              <a:rPr lang="en-US" baseline="0" dirty="0"/>
              <a:t> </a:t>
            </a:r>
            <a:r>
              <a:rPr lang="en-US" u="none" baseline="0" dirty="0">
                <a:solidFill>
                  <a:srgbClr val="FF0000"/>
                </a:solidFill>
              </a:rPr>
              <a:t>§3.</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15</a:t>
            </a:fld>
            <a:endParaRPr lang="en-US" dirty="0"/>
          </a:p>
        </p:txBody>
      </p:sp>
    </p:spTree>
    <p:extLst>
      <p:ext uri="{BB962C8B-B14F-4D97-AF65-F5344CB8AC3E}">
        <p14:creationId xmlns:p14="http://schemas.microsoft.com/office/powerpoint/2010/main" val="324827691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the lesson.</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Practical Exercises (if applicable)</a:t>
            </a:r>
          </a:p>
          <a:p>
            <a:r>
              <a:rPr lang="en-GB" sz="1200" kern="1200" dirty="0">
                <a:solidFill>
                  <a:schemeClr val="tx1"/>
                </a:solidFill>
                <a:effectLst/>
                <a:latin typeface="+mn-lt"/>
                <a:ea typeface="+mn-ea"/>
                <a:cs typeface="+mn-cs"/>
              </a:rPr>
              <a:t>No practical exercises are prepared for this session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Knowledge Check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trainer should check knowledge by asking relevant questions from each of the session aspects.</a:t>
            </a:r>
          </a:p>
          <a:p>
            <a:pPr eaLnBrk="1" hangingPunct="1">
              <a:spcBef>
                <a:spcPct val="0"/>
              </a:spcBef>
            </a:pPr>
            <a:endParaRPr lang="en-GB" dirty="0"/>
          </a:p>
          <a:p>
            <a:pPr eaLnBrk="1" hangingPunct="1">
              <a:spcBef>
                <a:spcPct val="0"/>
              </a:spcBef>
            </a:pPr>
            <a:endParaRPr lang="en-GB" dirty="0"/>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228875-48AB-4064-881C-57EB98FFB372}" type="slidenum">
              <a:rPr lang="en-GB">
                <a:cs typeface="Arial" charset="0"/>
              </a:rPr>
              <a:pPr fontAlgn="base">
                <a:spcBef>
                  <a:spcPct val="0"/>
                </a:spcBef>
                <a:spcAft>
                  <a:spcPct val="0"/>
                </a:spcAft>
                <a:defRPr/>
              </a:pPr>
              <a:t>142</a:t>
            </a:fld>
            <a:endParaRPr lang="en-GB">
              <a:cs typeface="Arial" charset="0"/>
            </a:endParaRPr>
          </a:p>
        </p:txBody>
      </p:sp>
    </p:spTree>
    <p:extLst>
      <p:ext uri="{BB962C8B-B14F-4D97-AF65-F5344CB8AC3E}">
        <p14:creationId xmlns:p14="http://schemas.microsoft.com/office/powerpoint/2010/main" val="228916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slide displays the full text of Article 16,</a:t>
            </a:r>
            <a:r>
              <a:rPr lang="en-US" baseline="0" dirty="0"/>
              <a:t> </a:t>
            </a:r>
            <a:r>
              <a:rPr lang="en-US" u="none" baseline="0" dirty="0">
                <a:solidFill>
                  <a:srgbClr val="FF0000"/>
                </a:solidFill>
              </a:rPr>
              <a:t>§4.</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16</a:t>
            </a:fld>
            <a:endParaRPr lang="en-US" dirty="0"/>
          </a:p>
        </p:txBody>
      </p:sp>
    </p:spTree>
    <p:extLst>
      <p:ext uri="{BB962C8B-B14F-4D97-AF65-F5344CB8AC3E}">
        <p14:creationId xmlns:p14="http://schemas.microsoft.com/office/powerpoint/2010/main" val="160583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§1. Explanation of this element is provided on the next slide.</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17</a:t>
            </a:fld>
            <a:endParaRPr lang="en-US" dirty="0"/>
          </a:p>
        </p:txBody>
      </p:sp>
    </p:spTree>
    <p:extLst>
      <p:ext uri="{BB962C8B-B14F-4D97-AF65-F5344CB8AC3E}">
        <p14:creationId xmlns:p14="http://schemas.microsoft.com/office/powerpoint/2010/main" val="2543777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a:t>
            </a:r>
            <a:r>
              <a:rPr lang="en-US" baseline="0" dirty="0"/>
              <a:t> the possible mediums through which the expedited preservation of stored computer data may be exercised. The Budapest Convention is flexible and enables parties to specify in their domestic legislation the means through which the power to expeditiously preserve stored computer data is to be exercised.</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18</a:t>
            </a:fld>
            <a:endParaRPr lang="en-US" dirty="0"/>
          </a:p>
        </p:txBody>
      </p:sp>
    </p:spTree>
    <p:extLst>
      <p:ext uri="{BB962C8B-B14F-4D97-AF65-F5344CB8AC3E}">
        <p14:creationId xmlns:p14="http://schemas.microsoft.com/office/powerpoint/2010/main" val="1250866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§1. Explanation of this element is provided on the next slide.</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19</a:t>
            </a:fld>
            <a:endParaRPr lang="en-US" dirty="0"/>
          </a:p>
        </p:txBody>
      </p:sp>
    </p:spTree>
    <p:extLst>
      <p:ext uri="{BB962C8B-B14F-4D97-AF65-F5344CB8AC3E}">
        <p14:creationId xmlns:p14="http://schemas.microsoft.com/office/powerpoint/2010/main" val="73041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Expeditious preservation is one of the key procedural powers</a:t>
            </a:r>
            <a:r>
              <a:rPr lang="en-US" baseline="0" dirty="0"/>
              <a:t> in matters related to electronic evidence. Given the volatility of computer data and the ease with which it may be deleted, modified or altered, and given the fact that many service providers and persons do not retain for long periods of time computer data, it is necessary that there be a procedural power to ensure expeditious preservation.  The use of this power protects against deleting, altering, modifying or otherwise changing the condition or quality of computer data.</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20</a:t>
            </a:fld>
            <a:endParaRPr lang="en-US" dirty="0"/>
          </a:p>
        </p:txBody>
      </p:sp>
    </p:spTree>
    <p:extLst>
      <p:ext uri="{BB962C8B-B14F-4D97-AF65-F5344CB8AC3E}">
        <p14:creationId xmlns:p14="http://schemas.microsoft.com/office/powerpoint/2010/main" val="336991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z="1200" b="1" kern="1200" dirty="0">
                <a:solidFill>
                  <a:schemeClr val="tx1"/>
                </a:solidFill>
                <a:effectLst/>
                <a:latin typeface="+mn-lt"/>
                <a:ea typeface="+mn-ea"/>
                <a:cs typeface="+mn-cs"/>
              </a:rPr>
              <a:t>Agenda</a:t>
            </a:r>
          </a:p>
          <a:p>
            <a:r>
              <a:rPr lang="en-GB" sz="1200" kern="1200" dirty="0">
                <a:solidFill>
                  <a:schemeClr val="tx1"/>
                </a:solidFill>
                <a:effectLst/>
                <a:latin typeface="+mn-lt"/>
                <a:ea typeface="+mn-ea"/>
                <a:cs typeface="+mn-cs"/>
              </a:rPr>
              <a:t>This presentation has four parts:</a:t>
            </a:r>
          </a:p>
          <a:p>
            <a:pPr lvl="0"/>
            <a:r>
              <a:rPr lang="en-US" sz="1200" kern="1200" dirty="0">
                <a:solidFill>
                  <a:schemeClr val="tx1"/>
                </a:solidFill>
                <a:effectLst/>
                <a:latin typeface="+mn-lt"/>
                <a:ea typeface="+mn-ea"/>
                <a:cs typeface="+mn-cs"/>
              </a:rPr>
              <a:t>Part One will refer to the procedural provisions of the Budapest Convention;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 Two will refer to conditions and</a:t>
            </a:r>
            <a:r>
              <a:rPr lang="en-US" sz="1200" kern="1200" baseline="0" dirty="0">
                <a:solidFill>
                  <a:schemeClr val="tx1"/>
                </a:solidFill>
                <a:effectLst/>
                <a:latin typeface="+mn-lt"/>
                <a:ea typeface="+mn-ea"/>
                <a:cs typeface="+mn-cs"/>
              </a:rPr>
              <a:t> safeguards;</a:t>
            </a:r>
            <a:r>
              <a:rPr lang="en-US" sz="1200" kern="1200" dirty="0">
                <a:solidFill>
                  <a:schemeClr val="tx1"/>
                </a:solidFill>
                <a:effectLst/>
                <a:latin typeface="+mn-lt"/>
                <a:ea typeface="+mn-ea"/>
                <a:cs typeface="+mn-cs"/>
              </a:rPr>
              <a:t> </a:t>
            </a:r>
          </a:p>
          <a:p>
            <a:pPr lvl="0"/>
            <a:r>
              <a:rPr lang="pt-PT" sz="1200" kern="1200" dirty="0" err="1">
                <a:solidFill>
                  <a:schemeClr val="tx1"/>
                </a:solidFill>
                <a:effectLst/>
                <a:latin typeface="+mn-lt"/>
                <a:ea typeface="+mn-ea"/>
                <a:cs typeface="+mn-cs"/>
              </a:rPr>
              <a:t>Part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Three</a:t>
            </a:r>
            <a:r>
              <a:rPr lang="pt-PT" sz="1200" kern="1200" dirty="0">
                <a:solidFill>
                  <a:schemeClr val="tx1"/>
                </a:solidFill>
                <a:effectLst/>
                <a:latin typeface="+mn-lt"/>
                <a:ea typeface="+mn-ea"/>
                <a:cs typeface="+mn-cs"/>
              </a:rPr>
              <a:t> will propose a summary of the lesson.</a:t>
            </a:r>
            <a:endParaRPr lang="en-GB" sz="120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906B95-5B9F-4F40-B1E2-7C662F517EA3}" type="slidenum">
              <a:rPr lang="en-US">
                <a:cs typeface="Arial" charset="0"/>
              </a:rPr>
              <a:pPr fontAlgn="base">
                <a:spcBef>
                  <a:spcPct val="0"/>
                </a:spcBef>
                <a:spcAft>
                  <a:spcPct val="0"/>
                </a:spcAft>
                <a:defRPr/>
              </a:pPr>
              <a:t>2</a:t>
            </a:fld>
            <a:endParaRPr lang="en-US" dirty="0">
              <a:cs typeface="Arial" charset="0"/>
            </a:endParaRPr>
          </a:p>
        </p:txBody>
      </p:sp>
    </p:spTree>
    <p:extLst>
      <p:ext uri="{BB962C8B-B14F-4D97-AF65-F5344CB8AC3E}">
        <p14:creationId xmlns:p14="http://schemas.microsoft.com/office/powerpoint/2010/main" val="163574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§1. Explanation of this element is provided on the next slide.</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21</a:t>
            </a:fld>
            <a:endParaRPr lang="en-US" dirty="0"/>
          </a:p>
        </p:txBody>
      </p:sp>
    </p:spTree>
    <p:extLst>
      <p:ext uri="{BB962C8B-B14F-4D97-AF65-F5344CB8AC3E}">
        <p14:creationId xmlns:p14="http://schemas.microsoft.com/office/powerpoint/2010/main" val="348966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to order or similarly</a:t>
            </a:r>
            <a:r>
              <a:rPr lang="en-US" baseline="0" dirty="0"/>
              <a:t> obtain </a:t>
            </a:r>
            <a:r>
              <a:rPr lang="en-US" dirty="0"/>
              <a:t>expeditious preservation of data is not equivalent to</a:t>
            </a:r>
            <a:r>
              <a:rPr lang="en-US" baseline="0" dirty="0"/>
              <a:t> the concept of data retention, and thus it is necessary that the competent authority that orders or similarly obtains expeditious preservation of stored computer data be allowed to do the same with respect to only specified data, and not generally impose an obligation for persons to retain unspecified data.</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22</a:t>
            </a:fld>
            <a:endParaRPr lang="en-US" dirty="0"/>
          </a:p>
        </p:txBody>
      </p:sp>
    </p:spTree>
    <p:extLst>
      <p:ext uri="{BB962C8B-B14F-4D97-AF65-F5344CB8AC3E}">
        <p14:creationId xmlns:p14="http://schemas.microsoft.com/office/powerpoint/2010/main" val="279766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§1. Explanation of this element is provided on the next slide.</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23</a:t>
            </a:fld>
            <a:endParaRPr lang="en-US" dirty="0"/>
          </a:p>
        </p:txBody>
      </p:sp>
    </p:spTree>
    <p:extLst>
      <p:ext uri="{BB962C8B-B14F-4D97-AF65-F5344CB8AC3E}">
        <p14:creationId xmlns:p14="http://schemas.microsoft.com/office/powerpoint/2010/main" val="3314948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procedural power cannot be used to obligate any person to preserve data that does not already exist; or has not been stored by means of a computer system.  This again distinguishes from the obligation to retain data, which may apply to data that does not exist.</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24</a:t>
            </a:fld>
            <a:endParaRPr lang="en-US" dirty="0"/>
          </a:p>
        </p:txBody>
      </p:sp>
    </p:spTree>
    <p:extLst>
      <p:ext uri="{BB962C8B-B14F-4D97-AF65-F5344CB8AC3E}">
        <p14:creationId xmlns:p14="http://schemas.microsoft.com/office/powerpoint/2010/main" val="4067052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§1. Explanation of this element is provided on the next slide.</a:t>
            </a:r>
            <a:endParaRPr lang="en-US"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25</a:t>
            </a:fld>
            <a:endParaRPr lang="en-US" dirty="0"/>
          </a:p>
        </p:txBody>
      </p:sp>
    </p:spTree>
    <p:extLst>
      <p:ext uri="{BB962C8B-B14F-4D97-AF65-F5344CB8AC3E}">
        <p14:creationId xmlns:p14="http://schemas.microsoft.com/office/powerpoint/2010/main" val="2854447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jurisdictions, </a:t>
            </a:r>
            <a:r>
              <a:rPr lang="en-US" baseline="0" dirty="0"/>
              <a:t>law enforcement officials are required to satisfy competent authorities that the stored computer data with respect to which expeditious preservation is being sought is vulnerable to loss or modification. This includes both vulnerability to intended loss/modification of computer data, and unintended loss/modification as a result of insecure storage of computer data.</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26</a:t>
            </a:fld>
            <a:endParaRPr lang="en-US" dirty="0"/>
          </a:p>
        </p:txBody>
      </p:sp>
    </p:spTree>
    <p:extLst>
      <p:ext uri="{BB962C8B-B14F-4D97-AF65-F5344CB8AC3E}">
        <p14:creationId xmlns:p14="http://schemas.microsoft.com/office/powerpoint/2010/main" val="3668875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§2. Explanation of this element is provided on the next slide.</a:t>
            </a:r>
            <a:endParaRPr lang="en-US" dirty="0"/>
          </a:p>
          <a:p>
            <a:endParaRPr lang="en-US"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27</a:t>
            </a:fld>
            <a:endParaRPr lang="en-US" dirty="0"/>
          </a:p>
        </p:txBody>
      </p:sp>
    </p:spTree>
    <p:extLst>
      <p:ext uri="{BB962C8B-B14F-4D97-AF65-F5344CB8AC3E}">
        <p14:creationId xmlns:p14="http://schemas.microsoft.com/office/powerpoint/2010/main" val="82134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person to preserve stored computer data where such specified computer data is in either the possession or the control of such person. This slide distinguishes between possession (i.e. physical possession) and control (i.e. free control over the data, even if it may not be in their physical possession). </a:t>
            </a:r>
            <a:endParaRPr lang="en-GB"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28</a:t>
            </a:fld>
            <a:endParaRPr lang="en-US" dirty="0"/>
          </a:p>
        </p:txBody>
      </p:sp>
    </p:spTree>
    <p:extLst>
      <p:ext uri="{BB962C8B-B14F-4D97-AF65-F5344CB8AC3E}">
        <p14:creationId xmlns:p14="http://schemas.microsoft.com/office/powerpoint/2010/main" val="3800351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§2. Explanation of this element is provided on the next slide.</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29</a:t>
            </a:fld>
            <a:endParaRPr lang="en-US" dirty="0"/>
          </a:p>
        </p:txBody>
      </p:sp>
    </p:spTree>
    <p:extLst>
      <p:ext uri="{BB962C8B-B14F-4D97-AF65-F5344CB8AC3E}">
        <p14:creationId xmlns:p14="http://schemas.microsoft.com/office/powerpoint/2010/main" val="1702116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It is important to recognize</a:t>
            </a:r>
            <a:r>
              <a:rPr lang="en-US" baseline="0" dirty="0"/>
              <a:t> that preservation is a temporary power; and does not enable law enforcement officials to order persons to preserve data indefinitely. It is merely a temporary measure that aims not to frustrate exercise of other procedural powers, namely the production of computer data or search and seizure of computer data. The Budapest Convention requires that Parties provide a maximum period of 90 days for which preservation can be ordered, while the specific period for a particular case must be specified in the order for preservation.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30</a:t>
            </a:fld>
            <a:endParaRPr lang="en-US" dirty="0"/>
          </a:p>
        </p:txBody>
      </p:sp>
    </p:spTree>
    <p:extLst>
      <p:ext uri="{BB962C8B-B14F-4D97-AF65-F5344CB8AC3E}">
        <p14:creationId xmlns:p14="http://schemas.microsoft.com/office/powerpoint/2010/main" val="35785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400" b="1"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Objectives:</a:t>
            </a:r>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objective of this session is to provide all the necessary information and background to judges and prosecutors to enable them to effectively use the procedural provisions in the local legislation to prosecute and adjudicate cases of cybercrime. By the end of the session the participants will be able to identify and explain :</a:t>
            </a:r>
          </a:p>
          <a:p>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procedural provisions of the Budapest Convention,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noProof="0" dirty="0">
                <a:latin typeface="Verdana" panose="020B0604030504040204" pitchFamily="34" charset="0"/>
                <a:ea typeface="Verdana" panose="020B0604030504040204" pitchFamily="34" charset="0"/>
                <a:cs typeface="Verdana" panose="020B0604030504040204" pitchFamily="34" charset="0"/>
              </a:rPr>
              <a:t>the importance of conditions and safeguards and have an idea of the way they can be determined.</a:t>
            </a:r>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More precisely, delegate will be able to identify and explain the provisions in the Budapest Convention pertaining to:</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scope of the procedural rules </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--Expedited preservation and disclosure of computer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--Production orders</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--Search and seizure</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--Real-time Collection of Traffic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--Interception of content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--Conditions and safeguards.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FE1D5-F471-4C03-BE67-DC8136D58668}" type="slidenum">
              <a:rPr lang="en-GB">
                <a:cs typeface="Arial" charset="0"/>
              </a:rPr>
              <a:pPr fontAlgn="base">
                <a:spcBef>
                  <a:spcPct val="0"/>
                </a:spcBef>
                <a:spcAft>
                  <a:spcPct val="0"/>
                </a:spcAft>
                <a:defRPr/>
              </a:pPr>
              <a:t>3</a:t>
            </a:fld>
            <a:endParaRPr lang="en-GB" dirty="0">
              <a:cs typeface="Arial" charset="0"/>
            </a:endParaRPr>
          </a:p>
        </p:txBody>
      </p:sp>
    </p:spTree>
    <p:extLst>
      <p:ext uri="{BB962C8B-B14F-4D97-AF65-F5344CB8AC3E}">
        <p14:creationId xmlns:p14="http://schemas.microsoft.com/office/powerpoint/2010/main" val="641538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16, </a:t>
            </a:r>
            <a:r>
              <a:rPr lang="en-US" u="none" baseline="0" dirty="0">
                <a:solidFill>
                  <a:srgbClr val="FF0000"/>
                </a:solidFill>
              </a:rPr>
              <a:t>§3. Explanation of this element is provided on the next slide.</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31</a:t>
            </a:fld>
            <a:endParaRPr lang="en-US" dirty="0"/>
          </a:p>
        </p:txBody>
      </p:sp>
    </p:spTree>
    <p:extLst>
      <p:ext uri="{BB962C8B-B14F-4D97-AF65-F5344CB8AC3E}">
        <p14:creationId xmlns:p14="http://schemas.microsoft.com/office/powerpoint/2010/main" val="301277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vital that the undertaking of preservation measures is kept confidential by the subject of the production order, or else the measure may be frustrated.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32</a:t>
            </a:fld>
            <a:endParaRPr lang="en-US" dirty="0"/>
          </a:p>
        </p:txBody>
      </p:sp>
    </p:spTree>
    <p:extLst>
      <p:ext uri="{BB962C8B-B14F-4D97-AF65-F5344CB8AC3E}">
        <p14:creationId xmlns:p14="http://schemas.microsoft.com/office/powerpoint/2010/main" val="397856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17,</a:t>
            </a:r>
            <a:r>
              <a:rPr lang="en-US" baseline="0" dirty="0"/>
              <a:t> </a:t>
            </a:r>
            <a:r>
              <a:rPr lang="en-US" u="none" baseline="0" dirty="0">
                <a:solidFill>
                  <a:srgbClr val="FF0000"/>
                </a:solidFill>
              </a:rPr>
              <a:t>§1.</a:t>
            </a:r>
            <a:endParaRPr lang="en-GB"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Article</a:t>
            </a:r>
            <a:r>
              <a:rPr lang="en-GB" sz="1200" kern="1200" baseline="0" dirty="0">
                <a:solidFill>
                  <a:schemeClr val="tx1"/>
                </a:solidFill>
                <a:effectLst/>
                <a:latin typeface="+mn-lt"/>
                <a:ea typeface="+mn-ea"/>
                <a:cs typeface="+mn-cs"/>
              </a:rPr>
              <a:t> 17 is more specific to traffic data. It organises the possibility for </a:t>
            </a:r>
            <a:r>
              <a:rPr lang="en-GB" sz="1200" kern="1200" dirty="0">
                <a:solidFill>
                  <a:schemeClr val="tx1"/>
                </a:solidFill>
                <a:effectLst/>
                <a:latin typeface="+mn-lt"/>
                <a:ea typeface="+mn-ea"/>
                <a:cs typeface="+mn-cs"/>
              </a:rPr>
              <a:t>law enforcement to order any provider along the path of a communication to preserve the data wanted, since communication on the Internet may not only involve one but several service providers.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More precisely, Article</a:t>
            </a:r>
            <a:r>
              <a:rPr lang="en-GB" sz="1200" kern="1200" baseline="0" dirty="0">
                <a:solidFill>
                  <a:schemeClr val="tx1"/>
                </a:solidFill>
                <a:effectLst/>
                <a:latin typeface="+mn-lt"/>
                <a:ea typeface="+mn-ea"/>
                <a:cs typeface="+mn-cs"/>
              </a:rPr>
              <a:t> 17 </a:t>
            </a:r>
            <a:r>
              <a:rPr lang="en-GB" sz="1200" dirty="0"/>
              <a:t>enables the disclosure to the requesting</a:t>
            </a:r>
            <a:r>
              <a:rPr lang="en-GB" sz="1200" baseline="0" dirty="0"/>
              <a:t> authorised Party of a </a:t>
            </a:r>
            <a:r>
              <a:rPr lang="en-GB" sz="1200" kern="1200" dirty="0">
                <a:solidFill>
                  <a:schemeClr val="tx1"/>
                </a:solidFill>
                <a:effectLst/>
                <a:latin typeface="+mn-lt"/>
                <a:ea typeface="+mn-ea"/>
                <a:cs typeface="+mn-cs"/>
              </a:rPr>
              <a:t>sufficient amount of traffic data to determine the path of the communication (§ b), and e</a:t>
            </a:r>
            <a:r>
              <a:rPr lang="en-GB" sz="1200" kern="1200" baseline="0" dirty="0">
                <a:solidFill>
                  <a:schemeClr val="tx1"/>
                </a:solidFill>
                <a:effectLst/>
                <a:latin typeface="+mn-lt"/>
                <a:ea typeface="+mn-ea"/>
                <a:cs typeface="+mn-cs"/>
              </a:rPr>
              <a:t>nsures that data are available </a:t>
            </a:r>
            <a:r>
              <a:rPr lang="en-GB" sz="1200" dirty="0"/>
              <a:t>regardless of whether one or more service providers were involved in the transmission of the concerned communication (§ a).</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33</a:t>
            </a:fld>
            <a:endParaRPr lang="en-US" dirty="0"/>
          </a:p>
        </p:txBody>
      </p:sp>
    </p:spTree>
    <p:extLst>
      <p:ext uri="{BB962C8B-B14F-4D97-AF65-F5344CB8AC3E}">
        <p14:creationId xmlns:p14="http://schemas.microsoft.com/office/powerpoint/2010/main" val="3387967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17,</a:t>
            </a:r>
            <a:r>
              <a:rPr lang="en-US" baseline="0" dirty="0"/>
              <a:t> </a:t>
            </a:r>
            <a:r>
              <a:rPr lang="en-US" u="none" baseline="0" dirty="0">
                <a:solidFill>
                  <a:srgbClr val="FF0000"/>
                </a:solidFill>
              </a:rPr>
              <a:t>§2.</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34</a:t>
            </a:fld>
            <a:endParaRPr lang="en-US" dirty="0"/>
          </a:p>
        </p:txBody>
      </p:sp>
    </p:spTree>
    <p:extLst>
      <p:ext uri="{BB962C8B-B14F-4D97-AF65-F5344CB8AC3E}">
        <p14:creationId xmlns:p14="http://schemas.microsoft.com/office/powerpoint/2010/main" val="2477309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an element of Article 17, </a:t>
            </a:r>
            <a:r>
              <a:rPr lang="en-US" u="none" baseline="0" dirty="0">
                <a:solidFill>
                  <a:srgbClr val="FF0000"/>
                </a:solidFill>
              </a:rPr>
              <a:t>§1. Explanation of this element is provided on the next two slides.</a:t>
            </a:r>
            <a:endParaRPr lang="en-US" dirty="0"/>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35</a:t>
            </a:fld>
            <a:endParaRPr lang="en-US" dirty="0"/>
          </a:p>
        </p:txBody>
      </p:sp>
    </p:spTree>
    <p:extLst>
      <p:ext uri="{BB962C8B-B14F-4D97-AF65-F5344CB8AC3E}">
        <p14:creationId xmlns:p14="http://schemas.microsoft.com/office/powerpoint/2010/main" val="3377734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usually more than once service provider involved in the chain</a:t>
            </a:r>
            <a:r>
              <a:rPr lang="en-US" baseline="0" dirty="0"/>
              <a:t> of transmission of a communication.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36</a:t>
            </a:fld>
            <a:endParaRPr lang="en-US" dirty="0"/>
          </a:p>
        </p:txBody>
      </p:sp>
    </p:spTree>
    <p:extLst>
      <p:ext uri="{BB962C8B-B14F-4D97-AF65-F5344CB8AC3E}">
        <p14:creationId xmlns:p14="http://schemas.microsoft.com/office/powerpoint/2010/main" val="246071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Given that there is usually more than one service provider involved in the chain of transmission of any communication, it is difficult for law enforcement agencies to identify each service provider involved in the chain of transmission to be able to exercise other powers (including production orders; search &amp; seizures) on each service provider. Thus Article 18 of the Budapest Convention provides legal mandate to competent authorities to seek partial disclosure of traffic data to enable identification of the service providers involved in the chain. </a:t>
            </a:r>
          </a:p>
          <a:p>
            <a:endParaRPr lang="en-US" baseline="0" dirty="0"/>
          </a:p>
          <a:p>
            <a:r>
              <a:rPr lang="en-US" baseline="0" dirty="0"/>
              <a:t>This slide also provides the various ways in which orders can be served on multiple service providers (e.g. separate orders as each subsequent service provider involved in the chain of transmission is identified; single order that is served sequentially on each subsequent service provider as it is identified; or a single order served on a single service provider that is obligated through the order to notify the next service provider involved in the chain of transmission).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37</a:t>
            </a:fld>
            <a:endParaRPr lang="en-US" dirty="0"/>
          </a:p>
        </p:txBody>
      </p:sp>
    </p:spTree>
    <p:extLst>
      <p:ext uri="{BB962C8B-B14F-4D97-AF65-F5344CB8AC3E}">
        <p14:creationId xmlns:p14="http://schemas.microsoft.com/office/powerpoint/2010/main" val="3508668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elements of Article 17, </a:t>
            </a:r>
            <a:r>
              <a:rPr lang="en-US" u="none" baseline="0" dirty="0">
                <a:solidFill>
                  <a:srgbClr val="FF0000"/>
                </a:solidFill>
              </a:rPr>
              <a:t>§1. Explanation of these elements are provided on the next slide.</a:t>
            </a:r>
            <a:endParaRPr lang="en-US"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38</a:t>
            </a:fld>
            <a:endParaRPr lang="en-US" dirty="0"/>
          </a:p>
        </p:txBody>
      </p:sp>
    </p:spTree>
    <p:extLst>
      <p:ext uri="{BB962C8B-B14F-4D97-AF65-F5344CB8AC3E}">
        <p14:creationId xmlns:p14="http://schemas.microsoft.com/office/powerpoint/2010/main" val="114640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that the subject of the order for partial disclosure of traffic data be mandated with disclosing sufficient traffic data to be able to identify other service providers involved in the transmission of the communication. In the absence of this power, it would be highly challenging to identify the different service providers involved and thus exercise the appropriate powers accordingly.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39</a:t>
            </a:fld>
            <a:endParaRPr lang="en-US" dirty="0"/>
          </a:p>
        </p:txBody>
      </p:sp>
    </p:spTree>
    <p:extLst>
      <p:ext uri="{BB962C8B-B14F-4D97-AF65-F5344CB8AC3E}">
        <p14:creationId xmlns:p14="http://schemas.microsoft.com/office/powerpoint/2010/main" val="1899998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GB" dirty="0"/>
              <a:t>The provision of Article 18 is also very interesting. According to it, each Party must adopt legislative measures to empower its law enforcement authorities (LEA) with the possibility of giving “production orders”. This judicial order can be issued by law enforcement agencies to citizens and to Internet service providers, ordering them to provide the competent authorities with data stored in a computer system, under their responsibilities or provide subscribers data.</a:t>
            </a:r>
          </a:p>
          <a:p>
            <a:pPr eaLnBrk="1" fontAlgn="auto" hangingPunct="1">
              <a:spcBef>
                <a:spcPts val="0"/>
              </a:spcBef>
              <a:spcAft>
                <a:spcPts val="0"/>
              </a:spcAft>
              <a:defRPr/>
            </a:pPr>
            <a:r>
              <a:rPr lang="en-GB"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According to the Convention, the production order must specify the nature and extent of the required data: it is very clear that the data required by the investigation must be previously determined, and that </a:t>
            </a:r>
            <a:r>
              <a:rPr lang="en-GB" i="1" dirty="0"/>
              <a:t>fishing expeditions</a:t>
            </a:r>
            <a:r>
              <a:rPr lang="en-GB" dirty="0"/>
              <a:t> are therefore prohibited. The purpose of this legal limit is to impose an important safeguard for the protection of human rights and liberties</a:t>
            </a:r>
            <a:r>
              <a:rPr lang="en-GB" baseline="0" dirty="0"/>
              <a:t> in the exercise </a:t>
            </a:r>
            <a:r>
              <a:rPr lang="en-GB" dirty="0"/>
              <a:t>of these investigative powers by law enforcement agents; it ensures that the search and seisure of information is restricted to information directly related to a case under investigation. This limitation is even more important than similar limitations that</a:t>
            </a:r>
            <a:r>
              <a:rPr lang="en-GB" baseline="0" dirty="0"/>
              <a:t> frame search and seizure in the real world, where these operations have most of the time a limited practical scope. </a:t>
            </a:r>
            <a:r>
              <a:rPr lang="en-GB" dirty="0"/>
              <a:t>In the digital world, if the rule was the complete permission of access to the whole information that comes with a piece of hardware, it would be permitted to access all kinds of information stored on that computer, often unrelated to the crime under investigation and (e.g. in the case of email communication) involving also third parties.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As it was already mentioned, Article 16 can create the obligation, to a service provider, to preserve computer data. The disclosure of traffic data to law enforcement agencies is organised by Article 17, just allows disclosure of traffic data. The possibility to disclose to LEA </a:t>
            </a:r>
            <a:r>
              <a:rPr lang="en-US" dirty="0"/>
              <a:t>any other type of information stored in a digital medium is organised by Article 18,</a:t>
            </a:r>
            <a:r>
              <a:rPr lang="en-US" baseline="0" dirty="0"/>
              <a:t> </a:t>
            </a:r>
            <a:r>
              <a:rPr lang="en-US" dirty="0"/>
              <a:t>pursuant or not a preservation order issued on the basis of Article 16. </a:t>
            </a:r>
            <a:endParaRPr lang="en-GB" dirty="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40</a:t>
            </a:fld>
            <a:endParaRPr lang="en-US" dirty="0">
              <a:cs typeface="Arial" charset="0"/>
            </a:endParaRPr>
          </a:p>
        </p:txBody>
      </p:sp>
    </p:spTree>
    <p:extLst>
      <p:ext uri="{BB962C8B-B14F-4D97-AF65-F5344CB8AC3E}">
        <p14:creationId xmlns:p14="http://schemas.microsoft.com/office/powerpoint/2010/main" val="189137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previous slides.</a:t>
            </a:r>
          </a:p>
          <a:p>
            <a:pPr eaLnBrk="1" hangingPunct="1">
              <a:spcBef>
                <a:spcPct val="0"/>
              </a:spcBef>
            </a:pPr>
            <a:endParaRPr lang="en-GB"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F2BA1-D7B6-438D-9DE4-F59F16A815D9}" type="slidenum">
              <a:rPr lang="en-GB">
                <a:cs typeface="Arial" charset="0"/>
              </a:rPr>
              <a:pPr fontAlgn="base">
                <a:spcBef>
                  <a:spcPct val="0"/>
                </a:spcBef>
                <a:spcAft>
                  <a:spcPct val="0"/>
                </a:spcAft>
                <a:defRPr/>
              </a:pPr>
              <a:t>4</a:t>
            </a:fld>
            <a:endParaRPr lang="en-GB" dirty="0">
              <a:cs typeface="Arial" charset="0"/>
            </a:endParaRPr>
          </a:p>
        </p:txBody>
      </p:sp>
    </p:spTree>
    <p:extLst>
      <p:ext uri="{BB962C8B-B14F-4D97-AF65-F5344CB8AC3E}">
        <p14:creationId xmlns:p14="http://schemas.microsoft.com/office/powerpoint/2010/main" val="339128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en-GB" dirty="0"/>
              <a:t>The first point of Article 18 enables to empower LEA to obtain specified computer data</a:t>
            </a:r>
            <a:r>
              <a:rPr lang="en-GB" baseline="0" dirty="0"/>
              <a:t> and subscriber information.</a:t>
            </a:r>
          </a:p>
          <a:p>
            <a:endParaRPr lang="en-GB" baseline="0" dirty="0"/>
          </a:p>
          <a:p>
            <a:r>
              <a:rPr lang="en-GB" sz="1200" b="1" kern="1200" dirty="0">
                <a:solidFill>
                  <a:schemeClr val="tx1"/>
                </a:solidFill>
                <a:effectLst/>
                <a:latin typeface="+mn-lt"/>
                <a:ea typeface="+mn-ea"/>
                <a:cs typeface="+mn-cs"/>
              </a:rPr>
              <a:t>In March 2017 T-CY adopted Guidance Note No. 10 </a:t>
            </a:r>
            <a:r>
              <a:rPr lang="en-GB" sz="1200" b="1" i="0" u="none" strike="noStrike" kern="1200" baseline="0" dirty="0">
                <a:solidFill>
                  <a:schemeClr val="tx1"/>
                </a:solidFill>
                <a:latin typeface="+mn-lt"/>
                <a:ea typeface="+mn-ea"/>
                <a:cs typeface="+mn-cs"/>
              </a:rPr>
              <a:t>Production orders for subscriber information </a:t>
            </a:r>
            <a:r>
              <a:rPr lang="en-US" sz="1200" b="1" i="0" u="none" strike="noStrike" kern="1200" baseline="0" dirty="0">
                <a:solidFill>
                  <a:schemeClr val="tx1"/>
                </a:solidFill>
                <a:latin typeface="+mn-lt"/>
                <a:ea typeface="+mn-ea"/>
                <a:cs typeface="+mn-cs"/>
              </a:rPr>
              <a:t>(Article 18 Budapest Convention):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https://rm.coe.int/CoERMPublicCommonSearchServices/DisplayDCTMContent?documentId=09000016806f943e</a:t>
            </a:r>
            <a:endParaRPr lang="en-GB" b="1" baseline="0" dirty="0"/>
          </a:p>
          <a:p>
            <a:endParaRPr lang="en-GB" baseline="0" dirty="0"/>
          </a:p>
          <a:p>
            <a:r>
              <a:rPr lang="en-GB" sz="1200" b="1" i="0" u="none" strike="noStrike" kern="1200" baseline="0" dirty="0">
                <a:solidFill>
                  <a:schemeClr val="tx1"/>
                </a:solidFill>
                <a:latin typeface="+mn-lt"/>
                <a:ea typeface="+mn-ea"/>
                <a:cs typeface="+mn-cs"/>
              </a:rPr>
              <a:t>The scope of Article 18.1.a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The scope is broad: a “person” (which may include a “service provider”) that is present in the Party’s territory. </a:t>
            </a:r>
          </a:p>
          <a:p>
            <a:r>
              <a:rPr lang="en-GB" sz="1200" b="0" i="0" u="none" strike="noStrike" kern="1200" baseline="0" dirty="0">
                <a:solidFill>
                  <a:schemeClr val="tx1"/>
                </a:solidFill>
                <a:latin typeface="+mn-lt"/>
                <a:ea typeface="+mn-ea"/>
                <a:cs typeface="+mn-cs"/>
              </a:rPr>
              <a:t> With respect to computer data, the scope is broad but not indiscriminate: any “specified” computer data (hence Article 18.1.a is not restricted to “subscriber information” and covers all types of computer data). </a:t>
            </a:r>
          </a:p>
          <a:p>
            <a:r>
              <a:rPr lang="en-GB" sz="1200" b="0" i="0" u="none" strike="noStrike" kern="1200" baseline="0" dirty="0">
                <a:solidFill>
                  <a:schemeClr val="tx1"/>
                </a:solidFill>
                <a:latin typeface="+mn-lt"/>
                <a:ea typeface="+mn-ea"/>
                <a:cs typeface="+mn-cs"/>
              </a:rPr>
              <a:t> The specified computer data is in that person’s possession or, if the person has no physical possession, that person freely controls the computer data to be submitted under Article 18.1.a from within the Party’s territory. </a:t>
            </a:r>
          </a:p>
          <a:p>
            <a:r>
              <a:rPr lang="en-GB" sz="1200" b="0" i="0" u="none" strike="noStrike" kern="1200" baseline="0" dirty="0">
                <a:solidFill>
                  <a:schemeClr val="tx1"/>
                </a:solidFill>
                <a:latin typeface="+mn-lt"/>
                <a:ea typeface="+mn-ea"/>
                <a:cs typeface="+mn-cs"/>
              </a:rPr>
              <a:t> The specified computer data is stored in a computer system or a computer-data storage medium. </a:t>
            </a:r>
          </a:p>
          <a:p>
            <a:r>
              <a:rPr lang="en-GB" sz="1200" b="0" i="0" u="none" strike="noStrike" kern="1200" baseline="0" dirty="0">
                <a:solidFill>
                  <a:schemeClr val="tx1"/>
                </a:solidFill>
                <a:latin typeface="+mn-lt"/>
                <a:ea typeface="+mn-ea"/>
                <a:cs typeface="+mn-cs"/>
              </a:rPr>
              <a:t> The production order is issued and enforceable by the competent authorities in the Party in which the order is sought and granted.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The scope of Article 18.1.b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scope of Article 18.1.b is narrower than that of Article 18.1.a: </a:t>
            </a:r>
          </a:p>
          <a:p>
            <a:r>
              <a:rPr lang="en-GB" sz="1200" b="0" i="0" u="none" strike="noStrike" kern="1200" baseline="0" dirty="0">
                <a:solidFill>
                  <a:schemeClr val="tx1"/>
                </a:solidFill>
                <a:latin typeface="+mn-lt"/>
                <a:ea typeface="+mn-ea"/>
                <a:cs typeface="+mn-cs"/>
              </a:rPr>
              <a:t> Subsection b is restricted to a “service provider”.</a:t>
            </a:r>
          </a:p>
          <a:p>
            <a:r>
              <a:rPr lang="en-GB" sz="1200" b="0" i="0" u="none" strike="noStrike" kern="1200" baseline="0" dirty="0">
                <a:solidFill>
                  <a:schemeClr val="tx1"/>
                </a:solidFill>
                <a:latin typeface="+mn-lt"/>
                <a:ea typeface="+mn-ea"/>
                <a:cs typeface="+mn-cs"/>
              </a:rPr>
              <a:t> The service provider to which the order is issued is not necessarily present, but offers its services in the territory of the Party. </a:t>
            </a:r>
          </a:p>
          <a:p>
            <a:r>
              <a:rPr lang="en-GB" sz="1200" b="0" i="0" u="none" strike="noStrike" kern="1200" baseline="0" dirty="0">
                <a:solidFill>
                  <a:schemeClr val="tx1"/>
                </a:solidFill>
                <a:latin typeface="+mn-lt"/>
                <a:ea typeface="+mn-ea"/>
                <a:cs typeface="+mn-cs"/>
              </a:rPr>
              <a:t> It is restricted to “subscriber information.” </a:t>
            </a:r>
          </a:p>
          <a:p>
            <a:r>
              <a:rPr lang="en-GB" sz="1200" b="0" i="0" u="none" strike="noStrike" kern="1200" baseline="0" dirty="0">
                <a:solidFill>
                  <a:schemeClr val="tx1"/>
                </a:solidFill>
                <a:latin typeface="+mn-lt"/>
                <a:ea typeface="+mn-ea"/>
                <a:cs typeface="+mn-cs"/>
              </a:rPr>
              <a:t> The subscriber information relates to such services and is in that service provider’s possession or control.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contrast to Article 18.1.a which is restricted in scope of application to “persons present in the territory of the Party”, 18.1.b is silent on the issue of the location of the service provider. Parties could apply the provision in circumstances in which the service provider offering its services in the territory of the Party is neither legally nor physically present in the territory.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storage of subscriber information in another jurisdiction does not prevent the application of Article 18 Budapest Convention as long as such data is in the possession or control of the service provider. Regarding Article 18.1.b, a situation may include a service provider that has its headquarters in one jurisdiction, but stores the data in another jurisdiction. Data may also be mirrored in several jurisdictions or move between jurisdictions according to service provider discretion and without the knowledge or control of the subscriber. Legal regimes increasingly recognise, both in the criminal justice sphere and in the privacy and data protection sphere, that the location of the data is not the determining factor for establishing jurisdiction.  </a:t>
            </a:r>
          </a:p>
          <a:p>
            <a:endParaRPr lang="en-GB" sz="1200" b="0" i="0" u="none" strike="noStrike"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Consider the applicability of Article 18 through </a:t>
            </a:r>
            <a:r>
              <a:rPr lang="en-GB" sz="1200" i="1" kern="1200" dirty="0">
                <a:solidFill>
                  <a:schemeClr val="tx1"/>
                </a:solidFill>
                <a:effectLst/>
                <a:latin typeface="+mn-lt"/>
                <a:ea typeface="+mn-ea"/>
                <a:cs typeface="+mn-cs"/>
              </a:rPr>
              <a:t>Yahoo! case</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a:t>
            </a:r>
            <a:r>
              <a:rPr lang="en-GB" sz="1200" i="1" kern="1200" dirty="0">
                <a:solidFill>
                  <a:schemeClr val="tx1"/>
                </a:solidFill>
                <a:effectLst/>
                <a:latin typeface="+mn-lt"/>
                <a:ea typeface="+mn-ea"/>
                <a:cs typeface="+mn-cs"/>
              </a:rPr>
              <a:t>Yahoo! case </a:t>
            </a:r>
            <a:r>
              <a:rPr lang="en-GB" sz="1200" kern="1200" dirty="0">
                <a:solidFill>
                  <a:schemeClr val="tx1"/>
                </a:solidFill>
                <a:effectLst/>
                <a:latin typeface="+mn-lt"/>
                <a:ea typeface="+mn-ea"/>
                <a:cs typeface="+mn-cs"/>
              </a:rPr>
              <a:t>the Belgian Supreme Court considered if a Belgian public prosecutor was authorised to request a Yahoo! to produce subscriber information (namely IP addresses associated with e-mail accounts registered to Yahoo!’) although Yahoo! had no physical or legal presence in Belgium.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Belgian Court held that the duty of cooperation extends to any ISP that is offering services in Belgium. </a:t>
            </a: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18,</a:t>
            </a:r>
            <a:r>
              <a:rPr lang="en-US" baseline="0" dirty="0"/>
              <a:t> </a:t>
            </a:r>
            <a:r>
              <a:rPr lang="en-US" u="none" baseline="0" dirty="0">
                <a:solidFill>
                  <a:srgbClr val="FF0000"/>
                </a:solidFill>
              </a:rPr>
              <a:t>§1 and</a:t>
            </a:r>
            <a:r>
              <a:rPr lang="en-US" baseline="0" dirty="0"/>
              <a:t> </a:t>
            </a:r>
            <a:r>
              <a:rPr lang="en-US" u="none" baseline="0" dirty="0">
                <a:solidFill>
                  <a:srgbClr val="FF0000"/>
                </a:solidFill>
              </a:rPr>
              <a:t>§2.</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41</a:t>
            </a:fld>
            <a:endParaRPr lang="en-US" dirty="0"/>
          </a:p>
        </p:txBody>
      </p:sp>
    </p:spTree>
    <p:extLst>
      <p:ext uri="{BB962C8B-B14F-4D97-AF65-F5344CB8AC3E}">
        <p14:creationId xmlns:p14="http://schemas.microsoft.com/office/powerpoint/2010/main" val="159774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 third point of Article 18 defines the term “subscriber information”.</a:t>
            </a:r>
          </a:p>
          <a:p>
            <a:endParaRPr lang="en-GB" dirty="0"/>
          </a:p>
          <a:p>
            <a:r>
              <a:rPr lang="en-GB" dirty="0"/>
              <a:t>The second point is relating to conditions and safeguards, which will be studied in Part</a:t>
            </a:r>
            <a:r>
              <a:rPr lang="en-GB" baseline="0" dirty="0"/>
              <a:t> II of the current lesson.</a:t>
            </a:r>
          </a:p>
          <a:p>
            <a:endParaRPr lang="en-GB" baseline="0" dirty="0"/>
          </a:p>
          <a:p>
            <a:r>
              <a:rPr lang="en-GB" baseline="0" dirty="0"/>
              <a:t>For more details on the concept of subscribe information see </a:t>
            </a:r>
            <a:r>
              <a:rPr lang="en-GB" sz="1200" kern="1200" dirty="0">
                <a:solidFill>
                  <a:schemeClr val="tx1"/>
                </a:solidFill>
                <a:effectLst/>
                <a:latin typeface="+mn-lt"/>
                <a:ea typeface="+mn-ea"/>
                <a:cs typeface="+mn-cs"/>
              </a:rPr>
              <a:t>T-CY Guidance Note No.</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8</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Obtaining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subscriber information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an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IP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address used in a specific</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communication within a criminal investigation: https://rm.coe.int/CoERMPublicCommonSearchServices/DisplayDCTMContent?documentId=09000016802e7130.</a:t>
            </a:r>
          </a:p>
          <a:p>
            <a:endParaRPr lang="en-GB"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18,</a:t>
            </a:r>
            <a:r>
              <a:rPr lang="en-US" baseline="0" dirty="0"/>
              <a:t> </a:t>
            </a:r>
            <a:r>
              <a:rPr lang="en-US" u="none" baseline="0" dirty="0">
                <a:solidFill>
                  <a:srgbClr val="FF0000"/>
                </a:solidFill>
              </a:rPr>
              <a:t>§3.</a:t>
            </a:r>
            <a:endParaRPr lang="en-GB"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42</a:t>
            </a:fld>
            <a:endParaRPr lang="en-US" dirty="0"/>
          </a:p>
        </p:txBody>
      </p:sp>
    </p:spTree>
    <p:extLst>
      <p:ext uri="{BB962C8B-B14F-4D97-AF65-F5344CB8AC3E}">
        <p14:creationId xmlns:p14="http://schemas.microsoft.com/office/powerpoint/2010/main" val="726773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43</a:t>
            </a:fld>
            <a:endParaRPr lang="en-US" dirty="0"/>
          </a:p>
        </p:txBody>
      </p:sp>
    </p:spTree>
    <p:extLst>
      <p:ext uri="{BB962C8B-B14F-4D97-AF65-F5344CB8AC3E}">
        <p14:creationId xmlns:p14="http://schemas.microsoft.com/office/powerpoint/2010/main" val="3759429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44</a:t>
            </a:fld>
            <a:endParaRPr lang="en-US" dirty="0"/>
          </a:p>
        </p:txBody>
      </p:sp>
    </p:spTree>
    <p:extLst>
      <p:ext uri="{BB962C8B-B14F-4D97-AF65-F5344CB8AC3E}">
        <p14:creationId xmlns:p14="http://schemas.microsoft.com/office/powerpoint/2010/main" val="1740740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45</a:t>
            </a:fld>
            <a:endParaRPr lang="en-US" dirty="0"/>
          </a:p>
        </p:txBody>
      </p:sp>
    </p:spTree>
    <p:extLst>
      <p:ext uri="{BB962C8B-B14F-4D97-AF65-F5344CB8AC3E}">
        <p14:creationId xmlns:p14="http://schemas.microsoft.com/office/powerpoint/2010/main" val="1085404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a:t>
            </a:r>
            <a:r>
              <a:rPr lang="en-US" baseline="0" dirty="0"/>
              <a:t> 18,1,a applies to persons in the territory of the Party. Thus while it does not require that the computer data that is the subject of a production order be located in the territory, the person to whom the order is made is required to be physically present in the territory. The term person is broad and it includes both natural persons and legal persons, including service providers.</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46</a:t>
            </a:fld>
            <a:endParaRPr lang="en-US" dirty="0"/>
          </a:p>
        </p:txBody>
      </p:sp>
    </p:spTree>
    <p:extLst>
      <p:ext uri="{BB962C8B-B14F-4D97-AF65-F5344CB8AC3E}">
        <p14:creationId xmlns:p14="http://schemas.microsoft.com/office/powerpoint/2010/main" val="1817766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47</a:t>
            </a:fld>
            <a:endParaRPr lang="en-US" dirty="0"/>
          </a:p>
        </p:txBody>
      </p:sp>
    </p:spTree>
    <p:extLst>
      <p:ext uri="{BB962C8B-B14F-4D97-AF65-F5344CB8AC3E}">
        <p14:creationId xmlns:p14="http://schemas.microsoft.com/office/powerpoint/2010/main" val="2070388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It is necessary that the competent authority that orders production of computer data be allowed to do the same with respect to only specified data, and not generally request large volumes of data indiscriminately. Thus a production order to a person to produce all data stored in their computer system would not be allowed under Article 18.</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48</a:t>
            </a:fld>
            <a:endParaRPr lang="en-US" dirty="0"/>
          </a:p>
        </p:txBody>
      </p:sp>
    </p:spTree>
    <p:extLst>
      <p:ext uri="{BB962C8B-B14F-4D97-AF65-F5344CB8AC3E}">
        <p14:creationId xmlns:p14="http://schemas.microsoft.com/office/powerpoint/2010/main" val="2635034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49</a:t>
            </a:fld>
            <a:endParaRPr lang="en-US" dirty="0"/>
          </a:p>
        </p:txBody>
      </p:sp>
    </p:spTree>
    <p:extLst>
      <p:ext uri="{BB962C8B-B14F-4D97-AF65-F5344CB8AC3E}">
        <p14:creationId xmlns:p14="http://schemas.microsoft.com/office/powerpoint/2010/main" val="3927091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person to produce computer data where such specified computer data is in either the possession or the control of such person. This slide distinguishes between possession (i.e. physical possession) and control (i.e. free control over the data, even if it may not be in their physical possession). </a:t>
            </a:r>
            <a:endParaRPr lang="en-GB"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50</a:t>
            </a:fld>
            <a:endParaRPr lang="en-US"/>
          </a:p>
        </p:txBody>
      </p:sp>
    </p:spTree>
    <p:extLst>
      <p:ext uri="{BB962C8B-B14F-4D97-AF65-F5344CB8AC3E}">
        <p14:creationId xmlns:p14="http://schemas.microsoft.com/office/powerpoint/2010/main" val="123557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Part</a:t>
            </a:r>
            <a:r>
              <a:rPr lang="en-GB" baseline="0" dirty="0"/>
              <a:t> One will present the procedural provisions of the Budapest Convention. </a:t>
            </a:r>
            <a:r>
              <a:rPr lang="en-GB" sz="1200" kern="1200" dirty="0">
                <a:solidFill>
                  <a:schemeClr val="tx1"/>
                </a:solidFill>
                <a:effectLst/>
                <a:latin typeface="+mn-lt"/>
                <a:ea typeface="+mn-ea"/>
                <a:cs typeface="+mn-cs"/>
              </a:rPr>
              <a:t>One of the most important aspects of the Convention, which must be strongly underlined, is its procedural dimension</a:t>
            </a:r>
          </a:p>
          <a:p>
            <a:endParaRPr lang="en-GB" baseline="0" dirty="0"/>
          </a:p>
          <a:p>
            <a:r>
              <a:rPr lang="en-GB" baseline="0" dirty="0"/>
              <a:t>Article 15 relating to conditions and safeguards, which belongs to the Section on procedural law, will not be presented in this part but will be the subject of Part Two.</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5</a:t>
            </a:fld>
            <a:endParaRPr lang="en-US" dirty="0"/>
          </a:p>
        </p:txBody>
      </p:sp>
    </p:spTree>
    <p:extLst>
      <p:ext uri="{BB962C8B-B14F-4D97-AF65-F5344CB8AC3E}">
        <p14:creationId xmlns:p14="http://schemas.microsoft.com/office/powerpoint/2010/main" val="242781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51</a:t>
            </a:fld>
            <a:endParaRPr lang="en-US" dirty="0"/>
          </a:p>
        </p:txBody>
      </p:sp>
    </p:spTree>
    <p:extLst>
      <p:ext uri="{BB962C8B-B14F-4D97-AF65-F5344CB8AC3E}">
        <p14:creationId xmlns:p14="http://schemas.microsoft.com/office/powerpoint/2010/main" val="260938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a:t>
            </a:r>
            <a:r>
              <a:rPr lang="en-US" baseline="0" dirty="0"/>
              <a:t> orders can only be made with respect to existing data that is either in a computer system or a computer-data storage medium. It cannot be used to order a person to retain data; or to produce data that will come into existence at a future date.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52</a:t>
            </a:fld>
            <a:endParaRPr lang="en-US"/>
          </a:p>
        </p:txBody>
      </p:sp>
    </p:spTree>
    <p:extLst>
      <p:ext uri="{BB962C8B-B14F-4D97-AF65-F5344CB8AC3E}">
        <p14:creationId xmlns:p14="http://schemas.microsoft.com/office/powerpoint/2010/main" val="3535210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53</a:t>
            </a:fld>
            <a:endParaRPr lang="en-US" dirty="0"/>
          </a:p>
        </p:txBody>
      </p:sp>
    </p:spTree>
    <p:extLst>
      <p:ext uri="{BB962C8B-B14F-4D97-AF65-F5344CB8AC3E}">
        <p14:creationId xmlns:p14="http://schemas.microsoft.com/office/powerpoint/2010/main" val="2398225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provides an explanation of the definition of service provider under Article 1 of the Budapest Convention.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54</a:t>
            </a:fld>
            <a:endParaRPr lang="en-US"/>
          </a:p>
        </p:txBody>
      </p:sp>
    </p:spTree>
    <p:extLst>
      <p:ext uri="{BB962C8B-B14F-4D97-AF65-F5344CB8AC3E}">
        <p14:creationId xmlns:p14="http://schemas.microsoft.com/office/powerpoint/2010/main" val="815325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55</a:t>
            </a:fld>
            <a:endParaRPr lang="en-US" dirty="0"/>
          </a:p>
        </p:txBody>
      </p:sp>
    </p:spTree>
    <p:extLst>
      <p:ext uri="{BB962C8B-B14F-4D97-AF65-F5344CB8AC3E}">
        <p14:creationId xmlns:p14="http://schemas.microsoft.com/office/powerpoint/2010/main" val="577058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Article 18,1,b</a:t>
            </a:r>
            <a:r>
              <a:rPr lang="en-US" baseline="0" dirty="0"/>
              <a:t> has a more limited scope as compared to Article 18,1,a, in the sense that it applies only to service providers; and thus does not apply to any natural or legal persons that do not fall under the definition of service providers.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However, it is not limited in terms of physical location of the service provider, and applies so long as the service provider is offering services in the territory of the Party.</a:t>
            </a:r>
            <a:endParaRPr lang="en-US" sz="1200" kern="1200" dirty="0">
              <a:solidFill>
                <a:schemeClr val="tx1"/>
              </a:solidFill>
              <a:effectLst/>
              <a:latin typeface="+mn-lt"/>
              <a:ea typeface="+mn-ea"/>
              <a:cs typeface="+mn-cs"/>
            </a:endParaRPr>
          </a:p>
          <a:p>
            <a:endParaRPr lang="en-US" dirty="0"/>
          </a:p>
          <a:p>
            <a:r>
              <a:rPr lang="en-US" dirty="0"/>
              <a:t>The</a:t>
            </a:r>
            <a:r>
              <a:rPr lang="en-US" baseline="0" dirty="0"/>
              <a:t> slide lists some of the determining factors to be taken into account when gauging whether a service provider is offering services in a particular territory.</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56</a:t>
            </a:fld>
            <a:endParaRPr lang="en-US" dirty="0"/>
          </a:p>
        </p:txBody>
      </p:sp>
    </p:spTree>
    <p:extLst>
      <p:ext uri="{BB962C8B-B14F-4D97-AF65-F5344CB8AC3E}">
        <p14:creationId xmlns:p14="http://schemas.microsoft.com/office/powerpoint/2010/main" val="747847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two slides.</a:t>
            </a:r>
            <a:endParaRPr lang="en-US"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57</a:t>
            </a:fld>
            <a:endParaRPr lang="en-US" dirty="0"/>
          </a:p>
        </p:txBody>
      </p:sp>
    </p:spTree>
    <p:extLst>
      <p:ext uri="{BB962C8B-B14F-4D97-AF65-F5344CB8AC3E}">
        <p14:creationId xmlns:p14="http://schemas.microsoft.com/office/powerpoint/2010/main" val="37801862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provides an explanation of the definition of subscriber information under Article 18 of the Budapest Convention. It is important to note that subscriber information may not necessarily be in the form of computer data; and thus includes physical records held by service providers in relation to their subscribers.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58</a:t>
            </a:fld>
            <a:endParaRPr lang="en-US" dirty="0"/>
          </a:p>
        </p:txBody>
      </p:sp>
    </p:spTree>
    <p:extLst>
      <p:ext uri="{BB962C8B-B14F-4D97-AF65-F5344CB8AC3E}">
        <p14:creationId xmlns:p14="http://schemas.microsoft.com/office/powerpoint/2010/main" val="2576399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provides an explanation of the definition of subscriber information under Article 18 of the Budapest Convention. It lists various heads of information that would fall under the category of subscriber information.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59</a:t>
            </a:fld>
            <a:endParaRPr lang="en-US" dirty="0"/>
          </a:p>
        </p:txBody>
      </p:sp>
    </p:spTree>
    <p:extLst>
      <p:ext uri="{BB962C8B-B14F-4D97-AF65-F5344CB8AC3E}">
        <p14:creationId xmlns:p14="http://schemas.microsoft.com/office/powerpoint/2010/main" val="16591594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60</a:t>
            </a:fld>
            <a:endParaRPr lang="en-US" dirty="0"/>
          </a:p>
        </p:txBody>
      </p:sp>
    </p:spTree>
    <p:extLst>
      <p:ext uri="{BB962C8B-B14F-4D97-AF65-F5344CB8AC3E}">
        <p14:creationId xmlns:p14="http://schemas.microsoft.com/office/powerpoint/2010/main" val="231831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According to Article 14, the Convention will be applicable – obviously -, when the crime under investigation is one of the offences listed in the Convention. </a:t>
            </a:r>
          </a:p>
          <a:p>
            <a:pPr eaLnBrk="1" hangingPunct="1">
              <a:spcBef>
                <a:spcPct val="0"/>
              </a:spcBef>
            </a:pPr>
            <a:endParaRPr lang="en-GB" dirty="0"/>
          </a:p>
          <a:p>
            <a:pPr eaLnBrk="1" hangingPunct="1">
              <a:spcBef>
                <a:spcPct val="0"/>
              </a:spcBef>
            </a:pPr>
            <a:r>
              <a:rPr lang="en-GB" dirty="0"/>
              <a:t>However, it also includes two extremely far reaching extensions: </a:t>
            </a:r>
          </a:p>
          <a:p>
            <a:pPr marL="171450" indent="-171450" eaLnBrk="1" hangingPunct="1">
              <a:spcBef>
                <a:spcPct val="0"/>
              </a:spcBef>
              <a:buFontTx/>
              <a:buChar char="-"/>
            </a:pPr>
            <a:r>
              <a:rPr lang="en-GB" dirty="0"/>
              <a:t>First, procedural rules can be used in the investigation of any crime if it was committed by the means of a computer system; </a:t>
            </a:r>
          </a:p>
          <a:p>
            <a:pPr marL="171450" indent="-171450" eaLnBrk="1" hangingPunct="1">
              <a:spcBef>
                <a:spcPct val="0"/>
              </a:spcBef>
              <a:buFontTx/>
              <a:buChar char="-"/>
            </a:pPr>
            <a:r>
              <a:rPr lang="en-GB" dirty="0"/>
              <a:t>Second, the rules can also be applicable to the gathering of evidence in any investigation if the evidence, in the case, is stored in any kind of digital record: this means that every crime potentially falls under the procedural rules of the cybercrime convention.</a:t>
            </a:r>
          </a:p>
          <a:p>
            <a:pPr eaLnBrk="1" hangingPunct="1">
              <a:spcBef>
                <a:spcPct val="0"/>
              </a:spcBef>
            </a:pPr>
            <a:endParaRPr lang="en-GB"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CE54F-BF29-479B-9793-7E3E7FF99A93}"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p14="http://schemas.microsoft.com/office/powerpoint/2010/main" val="28383397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limits the</a:t>
            </a:r>
            <a:r>
              <a:rPr lang="en-US" baseline="0" dirty="0"/>
              <a:t> scope of subscriber information that may the subject of a production order to such subscriber information that is related to the services being offered by a service provider in the territory.</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61</a:t>
            </a:fld>
            <a:endParaRPr lang="en-US" dirty="0"/>
          </a:p>
        </p:txBody>
      </p:sp>
    </p:spTree>
    <p:extLst>
      <p:ext uri="{BB962C8B-B14F-4D97-AF65-F5344CB8AC3E}">
        <p14:creationId xmlns:p14="http://schemas.microsoft.com/office/powerpoint/2010/main" val="4127807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18, </a:t>
            </a:r>
            <a:r>
              <a:rPr lang="en-US" u="none" baseline="0" dirty="0">
                <a:solidFill>
                  <a:srgbClr val="FF0000"/>
                </a:solidFill>
              </a:rPr>
              <a:t>§1. Explanation of this element is provided on the next slide.</a:t>
            </a:r>
            <a:endParaRPr lang="en-US"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62</a:t>
            </a:fld>
            <a:endParaRPr lang="en-US" dirty="0"/>
          </a:p>
        </p:txBody>
      </p:sp>
    </p:spTree>
    <p:extLst>
      <p:ext uri="{BB962C8B-B14F-4D97-AF65-F5344CB8AC3E}">
        <p14:creationId xmlns:p14="http://schemas.microsoft.com/office/powerpoint/2010/main" val="3569521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service provider to produce subscriber information where such subscriber information is in either the possession or the control of such service provider. This slide distinguishes between possession (i.e. physical possession) and control (i.e. free control over the information, even if it may not be in their physical possession). </a:t>
            </a: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63</a:t>
            </a:fld>
            <a:endParaRPr lang="en-US" dirty="0"/>
          </a:p>
        </p:txBody>
      </p:sp>
    </p:spTree>
    <p:extLst>
      <p:ext uri="{BB962C8B-B14F-4D97-AF65-F5344CB8AC3E}">
        <p14:creationId xmlns:p14="http://schemas.microsoft.com/office/powerpoint/2010/main" val="1722053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summarizes the differences in the territorial and extra-territorial application of Article 18.1.a. and Article 18.1.b of the Budapest Convention.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64</a:t>
            </a:fld>
            <a:endParaRPr lang="en-US"/>
          </a:p>
        </p:txBody>
      </p:sp>
    </p:spTree>
    <p:extLst>
      <p:ext uri="{BB962C8B-B14F-4D97-AF65-F5344CB8AC3E}">
        <p14:creationId xmlns:p14="http://schemas.microsoft.com/office/powerpoint/2010/main" val="2250933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summarizes the differences in Article 18.1.a. and Article 18.1.b of the Budapest Convention. The inner circle depicts Article 18.1a. while the outer circle depicts Article 18.1.b.</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65</a:t>
            </a:fld>
            <a:endParaRPr lang="en-US"/>
          </a:p>
        </p:txBody>
      </p:sp>
    </p:spTree>
    <p:extLst>
      <p:ext uri="{BB962C8B-B14F-4D97-AF65-F5344CB8AC3E}">
        <p14:creationId xmlns:p14="http://schemas.microsoft.com/office/powerpoint/2010/main" val="21587632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en-GB" dirty="0"/>
              <a:t>Search and seizure are described by Article 19 of Budapest Convention. </a:t>
            </a:r>
          </a:p>
          <a:p>
            <a:pPr eaLnBrk="1" hangingPunct="1">
              <a:spcBef>
                <a:spcPct val="0"/>
              </a:spcBef>
            </a:pPr>
            <a:endParaRPr lang="en-GB" dirty="0"/>
          </a:p>
          <a:p>
            <a:pPr eaLnBrk="1" hangingPunct="1">
              <a:spcBef>
                <a:spcPct val="0"/>
              </a:spcBef>
            </a:pPr>
            <a:r>
              <a:rPr lang="en-GB" dirty="0"/>
              <a:t>Most of national procedural rules include general regulations for search and </a:t>
            </a:r>
            <a:r>
              <a:rPr lang="en-GB" dirty="0" err="1"/>
              <a:t>seisure</a:t>
            </a:r>
            <a:r>
              <a:rPr lang="en-GB" dirty="0"/>
              <a:t>, but not all of them have specific rules governing computer search and computer </a:t>
            </a:r>
            <a:r>
              <a:rPr lang="en-GB" dirty="0" err="1"/>
              <a:t>seisure</a:t>
            </a:r>
            <a:r>
              <a:rPr lang="en-GB" dirty="0"/>
              <a:t>. Many jurisdictions can live well just with traditional searches and seizures. However, the real world teaches that digital investigations face challenges previously unknown caused, for example, by the interconnectedness of computer systems.</a:t>
            </a:r>
          </a:p>
          <a:p>
            <a:pPr eaLnBrk="1" hangingPunct="1">
              <a:spcBef>
                <a:spcPct val="0"/>
              </a:spcBef>
            </a:pPr>
            <a:endParaRPr lang="en-GB" dirty="0"/>
          </a:p>
          <a:p>
            <a:pPr marL="0" marR="0" lvl="1" indent="0" algn="l" defTabSz="457200" rtl="0" eaLnBrk="1" fontAlgn="base" latinLnBrk="0" hangingPunct="1">
              <a:lnSpc>
                <a:spcPct val="100000"/>
              </a:lnSpc>
              <a:spcBef>
                <a:spcPct val="0"/>
              </a:spcBef>
              <a:spcAft>
                <a:spcPct val="0"/>
              </a:spcAft>
              <a:buClrTx/>
              <a:buSzTx/>
              <a:buFontTx/>
              <a:buNone/>
              <a:tabLst/>
              <a:defRPr/>
            </a:pPr>
            <a:r>
              <a:rPr lang="en-GB" dirty="0"/>
              <a:t>Enfacing that kind a new questions, the Budapest Convention created specific rules to deal with searches and seizures in the digital world. As a result, it organises the possibility to search in a computer system, in a storage medium, and in a computer system available</a:t>
            </a:r>
            <a:r>
              <a:rPr lang="en-GB" baseline="0" dirty="0"/>
              <a:t> from the initial one. This latter possibility enables the authority to </a:t>
            </a:r>
            <a:r>
              <a:rPr lang="en-GB" dirty="0"/>
              <a:t>“expeditiously” extend the search to an other system when, </a:t>
            </a:r>
            <a:r>
              <a:rPr lang="en-GB" sz="3000" kern="1200" dirty="0">
                <a:solidFill>
                  <a:schemeClr val="tx1"/>
                </a:solidFill>
                <a:latin typeface="+mn-lt"/>
                <a:ea typeface="+mn-ea"/>
                <a:cs typeface="+mn-cs"/>
              </a:rPr>
              <a:t>during a lawful search to a specific computer system or part of it, this authority </a:t>
            </a:r>
            <a:r>
              <a:rPr lang="en-GB" sz="3200" dirty="0"/>
              <a:t>forms a reasonable belief that the data sought are stored in another computer system in its territory.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GB" sz="3200" kern="1200" dirty="0">
              <a:solidFill>
                <a:schemeClr val="tx1"/>
              </a:solidFill>
              <a:latin typeface="+mn-lt"/>
              <a:ea typeface="+mn-ea"/>
              <a:cs typeface="+mn-cs"/>
            </a:endParaRPr>
          </a:p>
          <a:p>
            <a:pPr eaLnBrk="1" hangingPunct="1">
              <a:spcBef>
                <a:spcPct val="0"/>
              </a:spcBef>
            </a:pPr>
            <a:r>
              <a:rPr lang="en-GB" dirty="0"/>
              <a:t>Regarding investigative powers, Article 19 requires that investigators are empowered to “seize or similarly secure” accessed computer data, and to </a:t>
            </a:r>
            <a:r>
              <a:rPr lang="en-GB" sz="1200" dirty="0"/>
              <a:t>order any person who has knowledge about the functioning of the computer system or measures applied to protect the computer data therein to provide, as is reasonable, the necessary information, to enable search</a:t>
            </a:r>
            <a:r>
              <a:rPr lang="en-GB" sz="1200" baseline="0" dirty="0"/>
              <a:t> and</a:t>
            </a:r>
            <a:r>
              <a:rPr lang="en-GB" sz="1200" dirty="0"/>
              <a:t> seizure.</a:t>
            </a:r>
            <a:endParaRPr lang="en-GB" dirty="0"/>
          </a:p>
          <a:p>
            <a:pPr eaLnBrk="1" hangingPunct="1">
              <a:spcBef>
                <a:spcPct val="0"/>
              </a:spcBef>
            </a:pPr>
            <a:endParaRPr lang="en-GB" dirty="0"/>
          </a:p>
          <a:p>
            <a:pPr eaLnBrk="1" hangingPunct="1">
              <a:spcBef>
                <a:spcPct val="0"/>
              </a:spcBef>
            </a:pPr>
            <a:r>
              <a:rPr lang="en-GB" dirty="0"/>
              <a:t>Given the various possibilities and more efficient ways that are available to seize computer data, the Budapest Convention provides a list of basic actions that investigators must be empowered to perform… (next slide)</a:t>
            </a:r>
          </a:p>
          <a:p>
            <a:pPr eaLnBrk="1" hangingPunct="1">
              <a:spcBef>
                <a:spcPct val="0"/>
              </a:spcBef>
            </a:pPr>
            <a:endParaRPr lang="en-GB" dirty="0"/>
          </a:p>
          <a:p>
            <a:pPr eaLnBrk="1" hangingPunct="1">
              <a:spcBef>
                <a:spcPct val="0"/>
              </a:spcBef>
            </a:pPr>
            <a:endParaRPr lang="en-GB" dirty="0"/>
          </a:p>
          <a:p>
            <a:pPr eaLnBrk="1" hangingPunct="1">
              <a:spcBef>
                <a:spcPct val="0"/>
              </a:spcBef>
            </a:pPr>
            <a:endParaRPr lang="en-US" dirty="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66</a:t>
            </a:fld>
            <a:endParaRPr lang="en-US" dirty="0">
              <a:cs typeface="Arial" charset="0"/>
            </a:endParaRPr>
          </a:p>
        </p:txBody>
      </p:sp>
    </p:spTree>
    <p:extLst>
      <p:ext uri="{BB962C8B-B14F-4D97-AF65-F5344CB8AC3E}">
        <p14:creationId xmlns:p14="http://schemas.microsoft.com/office/powerpoint/2010/main" val="18913727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spcBef>
                <a:spcPct val="0"/>
              </a:spcBef>
            </a:pPr>
            <a:r>
              <a:rPr lang="en-GB" dirty="0"/>
              <a:t>Basic actions that investigators must be empowered by law to perform </a:t>
            </a:r>
            <a:r>
              <a:rPr lang="en-US" dirty="0"/>
              <a:t>during the process of a lawful seizure of computer data,</a:t>
            </a:r>
            <a:r>
              <a:rPr lang="en-US" baseline="0" dirty="0"/>
              <a:t> according to the Budapest Convention, are the following:</a:t>
            </a:r>
          </a:p>
          <a:p>
            <a:pPr eaLnBrk="1" hangingPunct="1">
              <a:spcBef>
                <a:spcPct val="0"/>
              </a:spcBef>
            </a:pPr>
            <a:endParaRPr lang="en-GB" dirty="0"/>
          </a:p>
          <a:p>
            <a:pPr eaLnBrk="1" hangingPunct="1">
              <a:spcBef>
                <a:spcPct val="0"/>
              </a:spcBef>
            </a:pPr>
            <a:r>
              <a:rPr lang="en-US" dirty="0"/>
              <a:t>a) seize physically a computer system,</a:t>
            </a:r>
            <a:endParaRPr lang="en-GB" dirty="0"/>
          </a:p>
          <a:p>
            <a:pPr eaLnBrk="1" hangingPunct="1">
              <a:spcBef>
                <a:spcPct val="0"/>
              </a:spcBef>
            </a:pPr>
            <a:endParaRPr lang="en-US" dirty="0"/>
          </a:p>
          <a:p>
            <a:pPr eaLnBrk="1" hangingPunct="1">
              <a:spcBef>
                <a:spcPct val="0"/>
              </a:spcBef>
            </a:pPr>
            <a:r>
              <a:rPr lang="en-US" dirty="0"/>
              <a:t>b) make and retain a copy of those computer data (which is important in case the data is stored on a major server, where physical removal is impossible, and also when physical </a:t>
            </a:r>
            <a:r>
              <a:rPr lang="en-US" dirty="0" err="1"/>
              <a:t>seisure</a:t>
            </a:r>
            <a:r>
              <a:rPr lang="en-US" dirty="0"/>
              <a:t> would interfere too significantly with the rights of other people who have access rights to that machine – for instance the a big company’s server)</a:t>
            </a:r>
            <a:endParaRPr lang="en-GB" dirty="0"/>
          </a:p>
          <a:p>
            <a:pPr eaLnBrk="1" hangingPunct="1">
              <a:spcBef>
                <a:spcPct val="0"/>
              </a:spcBef>
            </a:pPr>
            <a:endParaRPr lang="en-US" dirty="0"/>
          </a:p>
          <a:p>
            <a:pPr eaLnBrk="1" hangingPunct="1">
              <a:spcBef>
                <a:spcPct val="0"/>
              </a:spcBef>
            </a:pPr>
            <a:r>
              <a:rPr lang="en-US" dirty="0"/>
              <a:t>c) maintain the integrity of the relevant stored computer data and, finally, to </a:t>
            </a:r>
            <a:endParaRPr lang="en-GB" dirty="0"/>
          </a:p>
          <a:p>
            <a:pPr eaLnBrk="1" hangingPunct="1">
              <a:spcBef>
                <a:spcPct val="0"/>
              </a:spcBef>
            </a:pPr>
            <a:endParaRPr lang="en-US" dirty="0"/>
          </a:p>
          <a:p>
            <a:pPr eaLnBrk="1" hangingPunct="1">
              <a:spcBef>
                <a:spcPct val="0"/>
              </a:spcBef>
            </a:pPr>
            <a:r>
              <a:rPr lang="en-US" dirty="0"/>
              <a:t>d) render inaccessible or remove those computer data in the accessed computer system.</a:t>
            </a:r>
            <a:endParaRPr lang="en-GB" dirty="0"/>
          </a:p>
          <a:p>
            <a:pPr eaLnBrk="1" hangingPunct="1">
              <a:spcBef>
                <a:spcPct val="0"/>
              </a:spcBef>
            </a:pPr>
            <a:endParaRPr lang="en-US" dirty="0"/>
          </a:p>
          <a:p>
            <a:pPr eaLnBrk="1" hangingPunct="1">
              <a:spcBef>
                <a:spcPct val="0"/>
              </a:spcBef>
            </a:pPr>
            <a:r>
              <a:rPr lang="en-US" dirty="0"/>
              <a:t>This last provision is relevant for instance when physical seizure is impossible, but real harm could occur</a:t>
            </a:r>
            <a:r>
              <a:rPr lang="en-US" baseline="0" dirty="0"/>
              <a:t> </a:t>
            </a:r>
            <a:r>
              <a:rPr lang="en-US" dirty="0"/>
              <a:t>if a third party got access to the data.  </a:t>
            </a:r>
            <a:endParaRPr lang="en-GB" dirty="0"/>
          </a:p>
          <a:p>
            <a:pPr eaLnBrk="1" hangingPunct="1">
              <a:spcBef>
                <a:spcPct val="0"/>
              </a:spcBef>
            </a:pPr>
            <a:r>
              <a:rPr lang="en-GB" dirty="0"/>
              <a:t>With the exception of the mere seizure of data in its own and original record, all these procedural possibilities are specific measures in the digital environment.</a:t>
            </a:r>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67</a:t>
            </a:fld>
            <a:endParaRPr lang="en-US" dirty="0">
              <a:cs typeface="Arial" charset="0"/>
            </a:endParaRPr>
          </a:p>
        </p:txBody>
      </p:sp>
    </p:spTree>
    <p:extLst>
      <p:ext uri="{BB962C8B-B14F-4D97-AF65-F5344CB8AC3E}">
        <p14:creationId xmlns:p14="http://schemas.microsoft.com/office/powerpoint/2010/main" val="18913727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19,</a:t>
            </a:r>
            <a:r>
              <a:rPr lang="en-US" baseline="0" dirty="0"/>
              <a:t> </a:t>
            </a:r>
            <a:r>
              <a:rPr lang="en-US" u="none" baseline="0" dirty="0">
                <a:solidFill>
                  <a:srgbClr val="FF0000"/>
                </a:solidFill>
              </a:rPr>
              <a:t>§1.</a:t>
            </a:r>
            <a:endParaRPr lang="en-GB"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68</a:t>
            </a:fld>
            <a:endParaRPr lang="en-US" dirty="0"/>
          </a:p>
        </p:txBody>
      </p:sp>
    </p:spTree>
    <p:extLst>
      <p:ext uri="{BB962C8B-B14F-4D97-AF65-F5344CB8AC3E}">
        <p14:creationId xmlns:p14="http://schemas.microsoft.com/office/powerpoint/2010/main" val="19284721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19,</a:t>
            </a:r>
            <a:r>
              <a:rPr lang="en-US" baseline="0" dirty="0"/>
              <a:t> </a:t>
            </a:r>
            <a:r>
              <a:rPr lang="en-US" u="none" baseline="0" dirty="0">
                <a:solidFill>
                  <a:srgbClr val="FF0000"/>
                </a:solidFill>
              </a:rPr>
              <a:t>§2.</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69</a:t>
            </a:fld>
            <a:endParaRPr lang="en-US" dirty="0"/>
          </a:p>
        </p:txBody>
      </p:sp>
    </p:spTree>
    <p:extLst>
      <p:ext uri="{BB962C8B-B14F-4D97-AF65-F5344CB8AC3E}">
        <p14:creationId xmlns:p14="http://schemas.microsoft.com/office/powerpoint/2010/main" val="1198052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19,</a:t>
            </a:r>
            <a:r>
              <a:rPr lang="en-US" baseline="0" dirty="0"/>
              <a:t> </a:t>
            </a:r>
            <a:r>
              <a:rPr lang="en-US" u="none" baseline="0" dirty="0">
                <a:solidFill>
                  <a:srgbClr val="FF0000"/>
                </a:solidFill>
              </a:rPr>
              <a:t>§3.</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70</a:t>
            </a:fld>
            <a:endParaRPr lang="en-US" dirty="0"/>
          </a:p>
        </p:txBody>
      </p:sp>
    </p:spTree>
    <p:extLst>
      <p:ext uri="{BB962C8B-B14F-4D97-AF65-F5344CB8AC3E}">
        <p14:creationId xmlns:p14="http://schemas.microsoft.com/office/powerpoint/2010/main" val="286992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t>Many of the procedural powers under the Budapest Convention either enable cooperation with or mandate cooperation of service providers with law enforcement officials. This slide provides the definition of the term Service Provider in Article 1 of the Budapest Convention. The trainer should </a:t>
            </a:r>
            <a:r>
              <a:rPr lang="en-US" baseline="0" dirty="0" err="1"/>
              <a:t>emphasise</a:t>
            </a:r>
            <a:r>
              <a:rPr lang="en-US" baseline="0" dirty="0"/>
              <a:t> the importance of understanding the concept of service provider, including referring to the various provisions in domestic law that provide procedural powers to be exercised in relation to service providers (e.g. interception of content data, production orders). Explanation of the definition is provided on the next slide.</a:t>
            </a:r>
          </a:p>
        </p:txBody>
      </p:sp>
      <p:sp>
        <p:nvSpPr>
          <p:cNvPr id="4" name="Slide Number Placeholder 3"/>
          <p:cNvSpPr>
            <a:spLocks noGrp="1"/>
          </p:cNvSpPr>
          <p:nvPr>
            <p:ph type="sldNum" sz="quarter" idx="10"/>
          </p:nvPr>
        </p:nvSpPr>
        <p:spPr/>
        <p:txBody>
          <a:bodyPr/>
          <a:lstStyle/>
          <a:p>
            <a:fld id="{B2221978-7AB2-D644-A1FF-AF545A1745C1}" type="slidenum">
              <a:rPr lang="en-US" smtClean="0"/>
              <a:pPr/>
              <a:t>7</a:t>
            </a:fld>
            <a:endParaRPr lang="en-US"/>
          </a:p>
        </p:txBody>
      </p:sp>
    </p:spTree>
    <p:extLst>
      <p:ext uri="{BB962C8B-B14F-4D97-AF65-F5344CB8AC3E}">
        <p14:creationId xmlns:p14="http://schemas.microsoft.com/office/powerpoint/2010/main" val="13542411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19,</a:t>
            </a:r>
            <a:r>
              <a:rPr lang="en-US" baseline="0" dirty="0"/>
              <a:t> </a:t>
            </a:r>
            <a:r>
              <a:rPr lang="en-US" u="none" baseline="0" dirty="0">
                <a:solidFill>
                  <a:srgbClr val="FF0000"/>
                </a:solidFill>
              </a:rPr>
              <a:t>§4.</a:t>
            </a: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71</a:t>
            </a:fld>
            <a:endParaRPr lang="en-US" dirty="0"/>
          </a:p>
        </p:txBody>
      </p:sp>
    </p:spTree>
    <p:extLst>
      <p:ext uri="{BB962C8B-B14F-4D97-AF65-F5344CB8AC3E}">
        <p14:creationId xmlns:p14="http://schemas.microsoft.com/office/powerpoint/2010/main" val="6354275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72</a:t>
            </a:fld>
            <a:endParaRPr lang="en-US" dirty="0"/>
          </a:p>
        </p:txBody>
      </p:sp>
    </p:spTree>
    <p:extLst>
      <p:ext uri="{BB962C8B-B14F-4D97-AF65-F5344CB8AC3E}">
        <p14:creationId xmlns:p14="http://schemas.microsoft.com/office/powerpoint/2010/main" val="24316101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73</a:t>
            </a:fld>
            <a:endParaRPr lang="en-US" dirty="0"/>
          </a:p>
        </p:txBody>
      </p:sp>
    </p:spTree>
    <p:extLst>
      <p:ext uri="{BB962C8B-B14F-4D97-AF65-F5344CB8AC3E}">
        <p14:creationId xmlns:p14="http://schemas.microsoft.com/office/powerpoint/2010/main" val="4890731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74</a:t>
            </a:fld>
            <a:endParaRPr lang="en-US" dirty="0"/>
          </a:p>
        </p:txBody>
      </p:sp>
    </p:spTree>
    <p:extLst>
      <p:ext uri="{BB962C8B-B14F-4D97-AF65-F5344CB8AC3E}">
        <p14:creationId xmlns:p14="http://schemas.microsoft.com/office/powerpoint/2010/main" val="41407090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Budapest Convention uses</a:t>
            </a:r>
            <a:r>
              <a:rPr lang="en-US" baseline="0" dirty="0"/>
              <a:t> both traditional and more specific language for computer systems so that its language may be technology-neutral and appropriate for all legal systems.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75</a:t>
            </a:fld>
            <a:endParaRPr lang="en-US" dirty="0"/>
          </a:p>
        </p:txBody>
      </p:sp>
    </p:spTree>
    <p:extLst>
      <p:ext uri="{BB962C8B-B14F-4D97-AF65-F5344CB8AC3E}">
        <p14:creationId xmlns:p14="http://schemas.microsoft.com/office/powerpoint/2010/main" val="3122060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§1.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76</a:t>
            </a:fld>
            <a:endParaRPr lang="en-US" dirty="0"/>
          </a:p>
        </p:txBody>
      </p:sp>
    </p:spTree>
    <p:extLst>
      <p:ext uri="{BB962C8B-B14F-4D97-AF65-F5344CB8AC3E}">
        <p14:creationId xmlns:p14="http://schemas.microsoft.com/office/powerpoint/2010/main" val="17764103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to search and similarly access</a:t>
            </a:r>
            <a:r>
              <a:rPr lang="en-US" baseline="0" dirty="0"/>
              <a:t> under Article 19 of Budapest Convention extends to computer systems, parts of computer systems ad computer-data storage mediums. This slide explains the scope of the Article.</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77</a:t>
            </a:fld>
            <a:endParaRPr lang="en-US" dirty="0"/>
          </a:p>
        </p:txBody>
      </p:sp>
    </p:spTree>
    <p:extLst>
      <p:ext uri="{BB962C8B-B14F-4D97-AF65-F5344CB8AC3E}">
        <p14:creationId xmlns:p14="http://schemas.microsoft.com/office/powerpoint/2010/main" val="2195332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§2.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78</a:t>
            </a:fld>
            <a:endParaRPr lang="en-US" dirty="0"/>
          </a:p>
        </p:txBody>
      </p:sp>
    </p:spTree>
    <p:extLst>
      <p:ext uri="{BB962C8B-B14F-4D97-AF65-F5344CB8AC3E}">
        <p14:creationId xmlns:p14="http://schemas.microsoft.com/office/powerpoint/2010/main" val="21945585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often discovered by law enforcement officials during a search or similar accessing that other computer systems or other parts of the same computer system may contain data that is required. The Budapest Convention allows for extension of the search or similar accessing; however the same may be subject to independent </a:t>
            </a:r>
            <a:r>
              <a:rPr lang="en-US" baseline="0" dirty="0" err="1"/>
              <a:t>authorisation</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79</a:t>
            </a:fld>
            <a:endParaRPr lang="en-US" dirty="0"/>
          </a:p>
        </p:txBody>
      </p:sp>
    </p:spTree>
    <p:extLst>
      <p:ext uri="{BB962C8B-B14F-4D97-AF65-F5344CB8AC3E}">
        <p14:creationId xmlns:p14="http://schemas.microsoft.com/office/powerpoint/2010/main" val="22487414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§3.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80</a:t>
            </a:fld>
            <a:endParaRPr lang="en-US" dirty="0"/>
          </a:p>
        </p:txBody>
      </p:sp>
    </p:spTree>
    <p:extLst>
      <p:ext uri="{BB962C8B-B14F-4D97-AF65-F5344CB8AC3E}">
        <p14:creationId xmlns:p14="http://schemas.microsoft.com/office/powerpoint/2010/main" val="14559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a:t>The</a:t>
            </a:r>
            <a:r>
              <a:rPr lang="en-US" baseline="0" dirty="0"/>
              <a:t> trainer should explain subscriber information </a:t>
            </a:r>
            <a:r>
              <a:rPr lang="en-US" dirty="0"/>
              <a:t>as information to identify user of specific IPs or IPs used by specific persons (including data from registrars on domain registrants).</a:t>
            </a:r>
            <a:r>
              <a:rPr lang="en-US" baseline="0" dirty="0"/>
              <a:t> The trainer should use examples of subscriber information (such as subscriber name, address, billing information </a:t>
            </a:r>
            <a:r>
              <a:rPr lang="en-US" baseline="0" dirty="0" err="1"/>
              <a:t>etc</a:t>
            </a:r>
            <a:r>
              <a:rPr lang="en-US" baseline="0" dirty="0"/>
              <a:t>) to explain the scope of subscriber information.  At this stage, the trainer should also highlight the importance of subscriber information for the purposes of investigation. At a preliminary stage of an investigation, subscriber information is essential for the purposes of identifying and gaining information about potential suspects. Article 18 (Production orders) provides for a specific procedural power that relates to subscriber information.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9</a:t>
            </a:fld>
            <a:endParaRPr lang="en-US"/>
          </a:p>
        </p:txBody>
      </p:sp>
    </p:spTree>
    <p:extLst>
      <p:ext uri="{BB962C8B-B14F-4D97-AF65-F5344CB8AC3E}">
        <p14:creationId xmlns:p14="http://schemas.microsoft.com/office/powerpoint/2010/main" val="40231635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81</a:t>
            </a:fld>
            <a:endParaRPr lang="en-US" dirty="0"/>
          </a:p>
        </p:txBody>
      </p:sp>
    </p:spTree>
    <p:extLst>
      <p:ext uri="{BB962C8B-B14F-4D97-AF65-F5344CB8AC3E}">
        <p14:creationId xmlns:p14="http://schemas.microsoft.com/office/powerpoint/2010/main" val="7219807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§3.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82</a:t>
            </a:fld>
            <a:endParaRPr lang="en-US" dirty="0"/>
          </a:p>
        </p:txBody>
      </p:sp>
    </p:spTree>
    <p:extLst>
      <p:ext uri="{BB962C8B-B14F-4D97-AF65-F5344CB8AC3E}">
        <p14:creationId xmlns:p14="http://schemas.microsoft.com/office/powerpoint/2010/main" val="37860058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 Convention uses</a:t>
            </a:r>
            <a:r>
              <a:rPr lang="en-US" baseline="0" dirty="0"/>
              <a:t> both traditional and more specific language for computer systems so that its language may be technology-neutral and appropriate for all legal systems. Seizing or similarly securing data is one of the ways in which this power can be exercised.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83</a:t>
            </a:fld>
            <a:endParaRPr lang="en-US" dirty="0"/>
          </a:p>
        </p:txBody>
      </p:sp>
    </p:spTree>
    <p:extLst>
      <p:ext uri="{BB962C8B-B14F-4D97-AF65-F5344CB8AC3E}">
        <p14:creationId xmlns:p14="http://schemas.microsoft.com/office/powerpoint/2010/main" val="660455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§3.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84</a:t>
            </a:fld>
            <a:endParaRPr lang="en-US" dirty="0"/>
          </a:p>
        </p:txBody>
      </p:sp>
    </p:spTree>
    <p:extLst>
      <p:ext uri="{BB962C8B-B14F-4D97-AF65-F5344CB8AC3E}">
        <p14:creationId xmlns:p14="http://schemas.microsoft.com/office/powerpoint/2010/main" val="29234956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Making or retaining a copy of the computer</a:t>
            </a:r>
            <a:r>
              <a:rPr lang="en-US" baseline="0" dirty="0"/>
              <a:t> data required is another way that seizing or similarly securing computer data may be actualized. This may prevent having to undertake the expensive, burdensome and invasive measure of physically taking computer data and computer systems into custody.</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85</a:t>
            </a:fld>
            <a:endParaRPr lang="en-US" dirty="0"/>
          </a:p>
        </p:txBody>
      </p:sp>
    </p:spTree>
    <p:extLst>
      <p:ext uri="{BB962C8B-B14F-4D97-AF65-F5344CB8AC3E}">
        <p14:creationId xmlns:p14="http://schemas.microsoft.com/office/powerpoint/2010/main" val="30629473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§3.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86</a:t>
            </a:fld>
            <a:endParaRPr lang="en-US" dirty="0"/>
          </a:p>
        </p:txBody>
      </p:sp>
    </p:spTree>
    <p:extLst>
      <p:ext uri="{BB962C8B-B14F-4D97-AF65-F5344CB8AC3E}">
        <p14:creationId xmlns:p14="http://schemas.microsoft.com/office/powerpoint/2010/main" val="19454928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any data</a:t>
            </a:r>
            <a:r>
              <a:rPr lang="en-US" baseline="0" dirty="0"/>
              <a:t> that the integrity of any seized data be maintained so that it is not altered or modified in any way from the condition in which it was found at the time of its seizure or similar access.</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87</a:t>
            </a:fld>
            <a:endParaRPr lang="en-US" dirty="0"/>
          </a:p>
        </p:txBody>
      </p:sp>
    </p:spTree>
    <p:extLst>
      <p:ext uri="{BB962C8B-B14F-4D97-AF65-F5344CB8AC3E}">
        <p14:creationId xmlns:p14="http://schemas.microsoft.com/office/powerpoint/2010/main" val="34473450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§3.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88</a:t>
            </a:fld>
            <a:endParaRPr lang="en-US" dirty="0"/>
          </a:p>
        </p:txBody>
      </p:sp>
    </p:spTree>
    <p:extLst>
      <p:ext uri="{BB962C8B-B14F-4D97-AF65-F5344CB8AC3E}">
        <p14:creationId xmlns:p14="http://schemas.microsoft.com/office/powerpoint/2010/main" val="2879703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is another measure that may be undertaken</a:t>
            </a:r>
            <a:r>
              <a:rPr lang="en-US" baseline="0" dirty="0"/>
              <a:t> with the effect of seizing data. Data is rendered inaccessible or </a:t>
            </a:r>
            <a:r>
              <a:rPr lang="en-US" baseline="0"/>
              <a:t>removed usuall </a:t>
            </a:r>
            <a:r>
              <a:rPr lang="en-US" baseline="0" dirty="0"/>
              <a:t>when such data poses danger or social harm.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89</a:t>
            </a:fld>
            <a:endParaRPr lang="en-US" dirty="0"/>
          </a:p>
        </p:txBody>
      </p:sp>
    </p:spTree>
    <p:extLst>
      <p:ext uri="{BB962C8B-B14F-4D97-AF65-F5344CB8AC3E}">
        <p14:creationId xmlns:p14="http://schemas.microsoft.com/office/powerpoint/2010/main" val="73148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19, </a:t>
            </a:r>
            <a:r>
              <a:rPr lang="en-US" u="none" baseline="0" dirty="0">
                <a:solidFill>
                  <a:srgbClr val="FF0000"/>
                </a:solidFill>
              </a:rPr>
              <a:t>§4. Explanation of this element is provided on the next slide.</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90</a:t>
            </a:fld>
            <a:endParaRPr lang="en-US" dirty="0"/>
          </a:p>
        </p:txBody>
      </p:sp>
    </p:spTree>
    <p:extLst>
      <p:ext uri="{BB962C8B-B14F-4D97-AF65-F5344CB8AC3E}">
        <p14:creationId xmlns:p14="http://schemas.microsoft.com/office/powerpoint/2010/main" val="372517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457200" rtl="0" eaLnBrk="1" fontAlgn="auto" latinLnBrk="0" hangingPunct="1">
              <a:lnSpc>
                <a:spcPct val="100000"/>
              </a:lnSpc>
              <a:spcBef>
                <a:spcPts val="0"/>
              </a:spcBef>
              <a:spcAft>
                <a:spcPts val="0"/>
              </a:spcAft>
              <a:buClrTx/>
              <a:buSzTx/>
              <a:buFontTx/>
              <a:buNone/>
              <a:tabLst/>
              <a:defRPr/>
            </a:pPr>
            <a:r>
              <a:rPr lang="en-US" dirty="0"/>
              <a:t>The trainer </a:t>
            </a:r>
            <a:r>
              <a:rPr lang="en-US" baseline="0" dirty="0"/>
              <a:t>should explain the meaning of the term “traffic data” - </a:t>
            </a:r>
            <a:r>
              <a:rPr lang="en-US" dirty="0"/>
              <a:t>traffic data are</a:t>
            </a:r>
            <a:r>
              <a:rPr lang="en-US" baseline="0" dirty="0"/>
              <a:t> anonymous log files that record activities of operating system of computer systems or of communication between computer systems.</a:t>
            </a:r>
            <a:r>
              <a:rPr lang="en-US" dirty="0"/>
              <a:t> The trainer</a:t>
            </a:r>
            <a:r>
              <a:rPr lang="en-US" baseline="0" dirty="0"/>
              <a:t> should also </a:t>
            </a:r>
            <a:r>
              <a:rPr lang="en-US" baseline="0" dirty="0" err="1"/>
              <a:t>emphasise</a:t>
            </a:r>
            <a:r>
              <a:rPr lang="en-US" baseline="0" dirty="0"/>
              <a:t> the importance of traffic data for the purposes of investigation and the procedural powers in domestic law specific to traffic data (e.g. expedited preservation and partial disclosure of traffic data and real-time collection of traffic data). It is important that the participants understand that traffic data is log data that indicates certain details regarding the communication (i.e. origin, destination, route, time, date, size, duration or type of underlying service).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10</a:t>
            </a:fld>
            <a:endParaRPr lang="en-US"/>
          </a:p>
        </p:txBody>
      </p:sp>
    </p:spTree>
    <p:extLst>
      <p:ext uri="{BB962C8B-B14F-4D97-AF65-F5344CB8AC3E}">
        <p14:creationId xmlns:p14="http://schemas.microsoft.com/office/powerpoint/2010/main" val="1232242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Budapest Convention recognizes that it is often burdensome for law enforcement to undertake searches, seizures and similar measures without assistance from system administrators who are more familiar with the location and means to access such data. Article 18.4 provides legal basis for cooperating with system administrators and other persons who have knowledge about the functioning of a computer system.</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91</a:t>
            </a:fld>
            <a:endParaRPr lang="en-US" dirty="0"/>
          </a:p>
        </p:txBody>
      </p:sp>
    </p:spTree>
    <p:extLst>
      <p:ext uri="{BB962C8B-B14F-4D97-AF65-F5344CB8AC3E}">
        <p14:creationId xmlns:p14="http://schemas.microsoft.com/office/powerpoint/2010/main" val="32800510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spcBef>
                <a:spcPct val="0"/>
              </a:spcBef>
            </a:pPr>
            <a:r>
              <a:rPr lang="en-GB" dirty="0"/>
              <a:t>Sometimes, the investigator needs more fresh information, rather than that information provided by the search or seizure of stored data. </a:t>
            </a:r>
          </a:p>
          <a:p>
            <a:pPr eaLnBrk="1" hangingPunct="1">
              <a:spcBef>
                <a:spcPct val="0"/>
              </a:spcBef>
            </a:pPr>
            <a:endParaRPr lang="en-GB" i="1" dirty="0"/>
          </a:p>
          <a:p>
            <a:pPr eaLnBrk="1" hangingPunct="1">
              <a:spcBef>
                <a:spcPct val="0"/>
              </a:spcBef>
            </a:pPr>
            <a:r>
              <a:rPr lang="en-US" i="1" dirty="0"/>
              <a:t>Real-time </a:t>
            </a:r>
            <a:r>
              <a:rPr lang="en-US" dirty="0"/>
              <a:t>collection of computer data allows alive investigations and is described in Article 20 of Budapest Convention. Such kind of intrusive measure requires proper legislation to allow law enforcement authorities to collect or record, through technical means, data in real time, and also the power to compel service providers to collect or record data from their costumers, within its normal activity, in real time.</a:t>
            </a:r>
          </a:p>
          <a:p>
            <a:pPr eaLnBrk="1" hangingPunct="1">
              <a:spcBef>
                <a:spcPct val="0"/>
              </a:spcBef>
            </a:pPr>
            <a:endParaRPr lang="en-US" dirty="0"/>
          </a:p>
          <a:p>
            <a:pPr eaLnBrk="1" hangingPunct="1">
              <a:spcBef>
                <a:spcPct val="0"/>
              </a:spcBef>
            </a:pPr>
            <a:r>
              <a:rPr lang="en-US" dirty="0"/>
              <a:t>This kind of investigative tool can be very important, for example, to establish the source of a communication, in view of identifying a perpetrator, in real time.</a:t>
            </a:r>
          </a:p>
          <a:p>
            <a:pPr eaLnBrk="1" hangingPunct="1">
              <a:spcBef>
                <a:spcPct val="0"/>
              </a:spcBef>
            </a:pPr>
            <a:endParaRPr lang="en-US" dirty="0"/>
          </a:p>
          <a:p>
            <a:r>
              <a:rPr lang="en-US" dirty="0"/>
              <a:t>To be noted that §3 of</a:t>
            </a:r>
            <a:r>
              <a:rPr lang="en-US" baseline="0" dirty="0"/>
              <a:t> Article 20 imposes to </a:t>
            </a:r>
            <a:r>
              <a:rPr lang="en-GB" sz="1200" kern="1200" dirty="0">
                <a:solidFill>
                  <a:schemeClr val="tx1"/>
                </a:solidFill>
                <a:effectLst/>
                <a:latin typeface="+mn-lt"/>
                <a:ea typeface="+mn-ea"/>
                <a:cs typeface="+mn-cs"/>
              </a:rPr>
              <a:t>Parties to adopt such legislative and other measures as may be necessary to oblige service providers to keep confidential the fact of the execution of any power provided for in this article and any information relating to it.</a:t>
            </a:r>
          </a:p>
          <a:p>
            <a:r>
              <a:rPr lang="en-GB" sz="1200" kern="1200" dirty="0">
                <a:solidFill>
                  <a:schemeClr val="tx1"/>
                </a:solidFill>
                <a:effectLst/>
                <a:latin typeface="+mn-lt"/>
                <a:ea typeface="+mn-ea"/>
                <a:cs typeface="+mn-cs"/>
              </a:rPr>
              <a:t> </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t>This slide displays the full text of Article 20,</a:t>
            </a:r>
            <a:r>
              <a:rPr lang="en-US" baseline="0" dirty="0"/>
              <a:t> </a:t>
            </a:r>
            <a:r>
              <a:rPr lang="en-US" u="none" baseline="0" dirty="0">
                <a:solidFill>
                  <a:srgbClr val="FF0000"/>
                </a:solidFill>
              </a:rPr>
              <a:t>§1.</a:t>
            </a:r>
            <a:endParaRPr lang="en-GB" sz="1200" kern="1200" dirty="0">
              <a:solidFill>
                <a:schemeClr val="tx1"/>
              </a:solidFill>
              <a:effectLst/>
              <a:latin typeface="+mn-lt"/>
              <a:ea typeface="+mn-ea"/>
              <a:cs typeface="+mn-cs"/>
            </a:endParaRPr>
          </a:p>
          <a:p>
            <a:pPr eaLnBrk="1" hangingPunct="1">
              <a:spcBef>
                <a:spcPct val="0"/>
              </a:spcBef>
            </a:pPr>
            <a:endParaRPr lang="en-US" dirty="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92</a:t>
            </a:fld>
            <a:endParaRPr lang="en-US" dirty="0">
              <a:cs typeface="Arial" charset="0"/>
            </a:endParaRPr>
          </a:p>
        </p:txBody>
      </p:sp>
    </p:spTree>
    <p:extLst>
      <p:ext uri="{BB962C8B-B14F-4D97-AF65-F5344CB8AC3E}">
        <p14:creationId xmlns:p14="http://schemas.microsoft.com/office/powerpoint/2010/main" val="18913727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This slide displays the full text of Article 20,</a:t>
            </a:r>
            <a:r>
              <a:rPr lang="en-US" baseline="0" dirty="0"/>
              <a:t> </a:t>
            </a:r>
            <a:r>
              <a:rPr lang="en-US" u="none" baseline="0" dirty="0">
                <a:solidFill>
                  <a:srgbClr val="FF0000"/>
                </a:solidFill>
              </a:rPr>
              <a:t>§1.</a:t>
            </a:r>
            <a:endParaRPr lang="en-GB" sz="1200" kern="1200" dirty="0">
              <a:solidFill>
                <a:schemeClr val="tx1"/>
              </a:solidFill>
              <a:effectLst/>
              <a:latin typeface="+mn-lt"/>
              <a:ea typeface="+mn-ea"/>
              <a:cs typeface="+mn-cs"/>
            </a:endParaRPr>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80789-4BB1-4EBC-9F85-1D887610F494}" type="slidenum">
              <a:rPr lang="en-US">
                <a:cs typeface="Arial" charset="0"/>
              </a:rPr>
              <a:pPr fontAlgn="base">
                <a:spcBef>
                  <a:spcPct val="0"/>
                </a:spcBef>
                <a:spcAft>
                  <a:spcPct val="0"/>
                </a:spcAft>
                <a:defRPr/>
              </a:pPr>
              <a:t>93</a:t>
            </a:fld>
            <a:endParaRPr lang="en-US">
              <a:cs typeface="Arial" charset="0"/>
            </a:endParaRPr>
          </a:p>
        </p:txBody>
      </p:sp>
    </p:spTree>
    <p:extLst>
      <p:ext uri="{BB962C8B-B14F-4D97-AF65-F5344CB8AC3E}">
        <p14:creationId xmlns:p14="http://schemas.microsoft.com/office/powerpoint/2010/main" val="17486371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20,</a:t>
            </a:r>
            <a:r>
              <a:rPr lang="en-US" baseline="0" dirty="0"/>
              <a:t> </a:t>
            </a:r>
            <a:r>
              <a:rPr lang="en-US" u="none" baseline="0" dirty="0">
                <a:solidFill>
                  <a:srgbClr val="FF0000"/>
                </a:solidFill>
              </a:rPr>
              <a:t>§2.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94</a:t>
            </a:fld>
            <a:endParaRPr lang="en-US"/>
          </a:p>
        </p:txBody>
      </p:sp>
    </p:spTree>
    <p:extLst>
      <p:ext uri="{BB962C8B-B14F-4D97-AF65-F5344CB8AC3E}">
        <p14:creationId xmlns:p14="http://schemas.microsoft.com/office/powerpoint/2010/main" val="8022102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 the full text of Article 20,</a:t>
            </a:r>
            <a:r>
              <a:rPr lang="en-US" baseline="0" dirty="0"/>
              <a:t> </a:t>
            </a:r>
            <a:r>
              <a:rPr lang="en-US" u="none" baseline="0" dirty="0">
                <a:solidFill>
                  <a:srgbClr val="FF0000"/>
                </a:solidFill>
              </a:rPr>
              <a:t>§3 and §4.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95</a:t>
            </a:fld>
            <a:endParaRPr lang="en-US"/>
          </a:p>
        </p:txBody>
      </p:sp>
    </p:spTree>
    <p:extLst>
      <p:ext uri="{BB962C8B-B14F-4D97-AF65-F5344CB8AC3E}">
        <p14:creationId xmlns:p14="http://schemas.microsoft.com/office/powerpoint/2010/main" val="10615421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20, </a:t>
            </a:r>
            <a:r>
              <a:rPr lang="en-US" u="none" baseline="0" dirty="0">
                <a:solidFill>
                  <a:srgbClr val="FF0000"/>
                </a:solidFill>
              </a:rPr>
              <a:t>§1. Explanation of this element is provided on the next slide.</a:t>
            </a:r>
            <a:endParaRPr lang="en-US" dirty="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80789-4BB1-4EBC-9F85-1D887610F494}" type="slidenum">
              <a:rPr lang="en-US">
                <a:cs typeface="Arial" charset="0"/>
              </a:rPr>
              <a:pPr fontAlgn="base">
                <a:spcBef>
                  <a:spcPct val="0"/>
                </a:spcBef>
                <a:spcAft>
                  <a:spcPct val="0"/>
                </a:spcAft>
                <a:defRPr/>
              </a:pPr>
              <a:t>96</a:t>
            </a:fld>
            <a:endParaRPr lang="en-US">
              <a:cs typeface="Arial" charset="0"/>
            </a:endParaRPr>
          </a:p>
        </p:txBody>
      </p:sp>
    </p:spTree>
    <p:extLst>
      <p:ext uri="{BB962C8B-B14F-4D97-AF65-F5344CB8AC3E}">
        <p14:creationId xmlns:p14="http://schemas.microsoft.com/office/powerpoint/2010/main" val="34666237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97</a:t>
            </a:fld>
            <a:endParaRPr lang="en-US"/>
          </a:p>
        </p:txBody>
      </p:sp>
    </p:spTree>
    <p:extLst>
      <p:ext uri="{BB962C8B-B14F-4D97-AF65-F5344CB8AC3E}">
        <p14:creationId xmlns:p14="http://schemas.microsoft.com/office/powerpoint/2010/main" val="2896302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20, </a:t>
            </a:r>
            <a:r>
              <a:rPr lang="en-US" u="none" baseline="0" dirty="0">
                <a:solidFill>
                  <a:srgbClr val="FF0000"/>
                </a:solidFill>
              </a:rPr>
              <a:t>§1. Explanation of this element is provided on the next slide.</a:t>
            </a:r>
            <a:endParaRPr lang="en-US" dirty="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80789-4BB1-4EBC-9F85-1D887610F494}" type="slidenum">
              <a:rPr lang="en-US">
                <a:cs typeface="Arial" charset="0"/>
              </a:rPr>
              <a:pPr fontAlgn="base">
                <a:spcBef>
                  <a:spcPct val="0"/>
                </a:spcBef>
                <a:spcAft>
                  <a:spcPct val="0"/>
                </a:spcAft>
                <a:defRPr/>
              </a:pPr>
              <a:t>98</a:t>
            </a:fld>
            <a:endParaRPr lang="en-US">
              <a:cs typeface="Arial" charset="0"/>
            </a:endParaRPr>
          </a:p>
        </p:txBody>
      </p:sp>
    </p:spTree>
    <p:extLst>
      <p:ext uri="{BB962C8B-B14F-4D97-AF65-F5344CB8AC3E}">
        <p14:creationId xmlns:p14="http://schemas.microsoft.com/office/powerpoint/2010/main" val="14574747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Competent authorities</a:t>
            </a:r>
            <a:r>
              <a:rPr lang="en-US" baseline="0" dirty="0"/>
              <a:t> may directly use technical means to collect traffic data. The Budapest Convention is technology-neutral in this respect, and parties are free to legislate on specific technical measures that may be used to collect such traffic data.  The competent authorities may also compel a service provider to assist in this regard, including cooperating and assisting the competent authorities to realize this power.</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99</a:t>
            </a:fld>
            <a:endParaRPr lang="en-US"/>
          </a:p>
        </p:txBody>
      </p:sp>
    </p:spTree>
    <p:extLst>
      <p:ext uri="{BB962C8B-B14F-4D97-AF65-F5344CB8AC3E}">
        <p14:creationId xmlns:p14="http://schemas.microsoft.com/office/powerpoint/2010/main" val="7437340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 displays</a:t>
            </a:r>
            <a:r>
              <a:rPr lang="en-US" baseline="0" dirty="0"/>
              <a:t> one element of Article 20, </a:t>
            </a:r>
            <a:r>
              <a:rPr lang="en-US" u="none" baseline="0" dirty="0">
                <a:solidFill>
                  <a:srgbClr val="FF0000"/>
                </a:solidFill>
              </a:rPr>
              <a:t>§1. Explanation of this element is provided on the next slide.</a:t>
            </a:r>
            <a:endParaRPr lang="en-US" dirty="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80789-4BB1-4EBC-9F85-1D887610F494}" type="slidenum">
              <a:rPr lang="en-US">
                <a:cs typeface="Arial" charset="0"/>
              </a:rPr>
              <a:pPr fontAlgn="base">
                <a:spcBef>
                  <a:spcPct val="0"/>
                </a:spcBef>
                <a:spcAft>
                  <a:spcPct val="0"/>
                </a:spcAft>
                <a:defRPr/>
              </a:pPr>
              <a:t>100</a:t>
            </a:fld>
            <a:endParaRPr lang="en-US">
              <a:cs typeface="Arial" charset="0"/>
            </a:endParaRPr>
          </a:p>
        </p:txBody>
      </p:sp>
    </p:spTree>
    <p:extLst>
      <p:ext uri="{BB962C8B-B14F-4D97-AF65-F5344CB8AC3E}">
        <p14:creationId xmlns:p14="http://schemas.microsoft.com/office/powerpoint/2010/main" val="3519572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1202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E2038243-256D-4450-9A1F-43FE3823B4EB}" type="slidenum">
              <a:rPr lang="en-US" smtClean="0"/>
              <a:pPr>
                <a:defRPr/>
              </a:pPr>
              <a:t>‹#›</a:t>
            </a:fld>
            <a:endParaRPr lang="en-US"/>
          </a:p>
        </p:txBody>
      </p:sp>
    </p:spTree>
    <p:extLst>
      <p:ext uri="{BB962C8B-B14F-4D97-AF65-F5344CB8AC3E}">
        <p14:creationId xmlns:p14="http://schemas.microsoft.com/office/powerpoint/2010/main" val="192702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67D6D2B9-6A86-498E-8FB5-A3430BD6FF37}" type="slidenum">
              <a:rPr lang="en-US" smtClean="0"/>
              <a:pPr>
                <a:defRPr/>
              </a:pPr>
              <a:t>‹#›</a:t>
            </a:fld>
            <a:endParaRPr lang="en-US"/>
          </a:p>
        </p:txBody>
      </p:sp>
    </p:spTree>
    <p:extLst>
      <p:ext uri="{BB962C8B-B14F-4D97-AF65-F5344CB8AC3E}">
        <p14:creationId xmlns:p14="http://schemas.microsoft.com/office/powerpoint/2010/main" val="234039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E41F6EE-CF39-4D97-9A67-4E68F74797DD}" type="slidenum">
              <a:rPr lang="en-US" smtClean="0"/>
              <a:pPr>
                <a:defRPr/>
              </a:pPr>
              <a:t>‹#›</a:t>
            </a:fld>
            <a:endParaRPr lang="en-US"/>
          </a:p>
        </p:txBody>
      </p:sp>
    </p:spTree>
    <p:extLst>
      <p:ext uri="{BB962C8B-B14F-4D97-AF65-F5344CB8AC3E}">
        <p14:creationId xmlns:p14="http://schemas.microsoft.com/office/powerpoint/2010/main" val="272945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60FD1F1-3240-4D76-AB7E-4721011DD518}" type="slidenum">
              <a:rPr lang="en-US" smtClean="0"/>
              <a:pPr>
                <a:defRPr/>
              </a:pPr>
              <a:t>‹#›</a:t>
            </a:fld>
            <a:endParaRPr lang="en-US"/>
          </a:p>
        </p:txBody>
      </p:sp>
    </p:spTree>
    <p:extLst>
      <p:ext uri="{BB962C8B-B14F-4D97-AF65-F5344CB8AC3E}">
        <p14:creationId xmlns:p14="http://schemas.microsoft.com/office/powerpoint/2010/main" val="8796420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966BBF2-DA90-4DEB-8CEB-816DABC85824}" type="slidenum">
              <a:rPr lang="en-US" smtClean="0"/>
              <a:pPr>
                <a:defRPr/>
              </a:pPr>
              <a:t>‹#›</a:t>
            </a:fld>
            <a:endParaRPr lang="en-US"/>
          </a:p>
        </p:txBody>
      </p:sp>
    </p:spTree>
    <p:extLst>
      <p:ext uri="{BB962C8B-B14F-4D97-AF65-F5344CB8AC3E}">
        <p14:creationId xmlns:p14="http://schemas.microsoft.com/office/powerpoint/2010/main" val="269278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908BE79-5C6E-46D8-91C0-5419BF43FD75}" type="slidenum">
              <a:rPr lang="en-US" smtClean="0"/>
              <a:pPr>
                <a:defRPr/>
              </a:pPr>
              <a:t>‹#›</a:t>
            </a:fld>
            <a:endParaRPr lang="en-US"/>
          </a:p>
        </p:txBody>
      </p:sp>
    </p:spTree>
    <p:extLst>
      <p:ext uri="{BB962C8B-B14F-4D97-AF65-F5344CB8AC3E}">
        <p14:creationId xmlns:p14="http://schemas.microsoft.com/office/powerpoint/2010/main" val="168506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D646F38-5E7F-4679-A211-C0979F285698}" type="slidenum">
              <a:rPr lang="en-US" smtClean="0"/>
              <a:pPr>
                <a:defRPr/>
              </a:pPr>
              <a:t>‹#›</a:t>
            </a:fld>
            <a:endParaRPr lang="en-US"/>
          </a:p>
        </p:txBody>
      </p:sp>
    </p:spTree>
    <p:extLst>
      <p:ext uri="{BB962C8B-B14F-4D97-AF65-F5344CB8AC3E}">
        <p14:creationId xmlns:p14="http://schemas.microsoft.com/office/powerpoint/2010/main" val="15868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40465A2E-A52F-403F-A966-54132969A4A3}" type="slidenum">
              <a:rPr lang="en-US" smtClean="0"/>
              <a:pPr>
                <a:defRPr/>
              </a:pPr>
              <a:t>‹#›</a:t>
            </a:fld>
            <a:endParaRPr lang="en-US"/>
          </a:p>
        </p:txBody>
      </p:sp>
    </p:spTree>
    <p:extLst>
      <p:ext uri="{BB962C8B-B14F-4D97-AF65-F5344CB8AC3E}">
        <p14:creationId xmlns:p14="http://schemas.microsoft.com/office/powerpoint/2010/main" val="363171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93117B9-698E-48DD-8543-5FE9407E611C}" type="slidenum">
              <a:rPr lang="en-US" smtClean="0"/>
              <a:pPr>
                <a:defRPr/>
              </a:pPr>
              <a:t>‹#›</a:t>
            </a:fld>
            <a:endParaRPr lang="en-US"/>
          </a:p>
        </p:txBody>
      </p:sp>
    </p:spTree>
    <p:extLst>
      <p:ext uri="{BB962C8B-B14F-4D97-AF65-F5344CB8AC3E}">
        <p14:creationId xmlns:p14="http://schemas.microsoft.com/office/powerpoint/2010/main" val="195465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CE2D7955-86E9-49F5-A72D-587346A0DA53}" type="slidenum">
              <a:rPr lang="en-US" smtClean="0"/>
              <a:pPr>
                <a:defRPr/>
              </a:pPr>
              <a:t>‹#›</a:t>
            </a:fld>
            <a:endParaRPr lang="en-US"/>
          </a:p>
        </p:txBody>
      </p:sp>
    </p:spTree>
    <p:extLst>
      <p:ext uri="{BB962C8B-B14F-4D97-AF65-F5344CB8AC3E}">
        <p14:creationId xmlns:p14="http://schemas.microsoft.com/office/powerpoint/2010/main" val="225991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32A76EB-4F0A-4E8B-89FB-7545153A0222}" type="slidenum">
              <a:rPr lang="en-US" smtClean="0"/>
              <a:pPr>
                <a:defRPr/>
              </a:pPr>
              <a:t>‹#›</a:t>
            </a:fld>
            <a:endParaRPr lang="en-US"/>
          </a:p>
        </p:txBody>
      </p:sp>
    </p:spTree>
    <p:extLst>
      <p:ext uri="{BB962C8B-B14F-4D97-AF65-F5344CB8AC3E}">
        <p14:creationId xmlns:p14="http://schemas.microsoft.com/office/powerpoint/2010/main" val="96725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60FD1F1-3240-4D76-AB7E-4721011DD518}" type="slidenum">
              <a:rPr lang="en-US" smtClean="0"/>
              <a:pPr>
                <a:defRPr/>
              </a:pPr>
              <a:t>‹#›</a:t>
            </a:fld>
            <a:endParaRPr lang="en-US"/>
          </a:p>
        </p:txBody>
      </p:sp>
    </p:spTree>
    <p:extLst>
      <p:ext uri="{BB962C8B-B14F-4D97-AF65-F5344CB8AC3E}">
        <p14:creationId xmlns:p14="http://schemas.microsoft.com/office/powerpoint/2010/main" val="2151304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pPr eaLnBrk="1" hangingPunct="1"/>
            <a:r>
              <a:rPr lang="en-US" dirty="0">
                <a:solidFill>
                  <a:srgbClr val="005E8E"/>
                </a:solidFill>
              </a:rPr>
              <a:t>Sessions 1.2.3</a:t>
            </a:r>
          </a:p>
          <a:p>
            <a:pPr eaLnBrk="1" hangingPunct="1"/>
            <a:r>
              <a:rPr lang="en-US" dirty="0">
                <a:solidFill>
                  <a:srgbClr val="005E8E"/>
                </a:solidFill>
              </a:rPr>
              <a:t>Procedural Rules under the Budapest Convention</a:t>
            </a:r>
          </a:p>
        </p:txBody>
      </p:sp>
      <p:sp>
        <p:nvSpPr>
          <p:cNvPr id="16" name="Title 1">
            <a:extLst>
              <a:ext uri="{FF2B5EF4-FFF2-40B4-BE49-F238E27FC236}">
                <a16:creationId xmlns:a16="http://schemas.microsoft.com/office/drawing/2014/main" id="{60741C7D-A503-4EF4-BD17-CD7C9E45DC22}"/>
              </a:ext>
            </a:extLst>
          </p:cNvPr>
          <p:cNvSpPr>
            <a:spLocks noGrp="1"/>
          </p:cNvSpPr>
          <p:nvPr>
            <p:ph type="ctrTitle"/>
          </p:nvPr>
        </p:nvSpPr>
        <p:spPr>
          <a:xfrm>
            <a:off x="130630" y="2716439"/>
            <a:ext cx="6229350" cy="1820636"/>
          </a:xfrm>
          <a:ln/>
        </p:spPr>
        <p:txBody>
          <a:bodyPr lIns="91440" tIns="45720" rIns="91440" bIns="45720" anchor="ctr">
            <a:normAutofit fontScale="90000"/>
          </a:bodyPr>
          <a:lstStyle/>
          <a:p>
            <a:pPr eaLnBrk="1" hangingPunct="1"/>
            <a:r>
              <a:rPr lang="en-US" altLang="en-US" sz="4000" dirty="0"/>
              <a:t>Introductory Cybercrime Training for Judges and Prosecutors</a:t>
            </a:r>
          </a:p>
        </p:txBody>
      </p:sp>
      <p:sp>
        <p:nvSpPr>
          <p:cNvPr id="17" name="TextBox 13">
            <a:extLst>
              <a:ext uri="{FF2B5EF4-FFF2-40B4-BE49-F238E27FC236}">
                <a16:creationId xmlns:a16="http://schemas.microsoft.com/office/drawing/2014/main" id="{663BE388-0C10-4E40-A069-6155ED2F0D7E}"/>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Traffic Data</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a:spcBef>
                <a:spcPts val="600"/>
              </a:spcBef>
              <a:spcAft>
                <a:spcPts val="1200"/>
              </a:spcAft>
            </a:pPr>
            <a:r>
              <a:rPr lang="en-US" dirty="0">
                <a:latin typeface="Georgia" panose="02040502050405020303" pitchFamily="18" charset="0"/>
              </a:rPr>
              <a:t>Computer data </a:t>
            </a:r>
            <a:r>
              <a:rPr lang="en-US" b="1" u="sng" dirty="0">
                <a:latin typeface="Georgia" panose="02040502050405020303" pitchFamily="18" charset="0"/>
              </a:rPr>
              <a:t>relating to communication</a:t>
            </a:r>
            <a:r>
              <a:rPr lang="en-US" dirty="0">
                <a:latin typeface="Georgia" panose="02040502050405020303" pitchFamily="18" charset="0"/>
              </a:rPr>
              <a:t> by means of computer </a:t>
            </a:r>
            <a:r>
              <a:rPr lang="en-US" b="1" u="sng" dirty="0">
                <a:latin typeface="Georgia" panose="02040502050405020303" pitchFamily="18" charset="0"/>
              </a:rPr>
              <a:t>generated by a computer that formed a part in the chain of communication</a:t>
            </a:r>
          </a:p>
          <a:p>
            <a:pPr>
              <a:spcBef>
                <a:spcPts val="600"/>
              </a:spcBef>
              <a:spcAft>
                <a:spcPts val="1200"/>
              </a:spcAft>
            </a:pPr>
            <a:endParaRPr lang="en-US" b="1" u="sng" dirty="0">
              <a:latin typeface="Georgia" panose="02040502050405020303" pitchFamily="18" charset="0"/>
            </a:endParaRPr>
          </a:p>
          <a:p>
            <a:pPr>
              <a:spcBef>
                <a:spcPts val="600"/>
              </a:spcBef>
              <a:spcAft>
                <a:spcPts val="1200"/>
              </a:spcAft>
            </a:pPr>
            <a:r>
              <a:rPr lang="en-US" dirty="0">
                <a:latin typeface="Georgia" panose="02040502050405020303" pitchFamily="18" charset="0"/>
              </a:rPr>
              <a:t>Indicates communication’s </a:t>
            </a:r>
            <a:r>
              <a:rPr lang="en-US" b="1" u="sng" dirty="0">
                <a:latin typeface="Georgia" panose="02040502050405020303" pitchFamily="18" charset="0"/>
              </a:rPr>
              <a:t>origin</a:t>
            </a:r>
            <a:r>
              <a:rPr lang="en-US" dirty="0">
                <a:latin typeface="Georgia" panose="02040502050405020303" pitchFamily="18" charset="0"/>
              </a:rPr>
              <a:t>, </a:t>
            </a:r>
            <a:r>
              <a:rPr lang="en-US" b="1" u="sng" dirty="0">
                <a:latin typeface="Georgia" panose="02040502050405020303" pitchFamily="18" charset="0"/>
              </a:rPr>
              <a:t>destination</a:t>
            </a:r>
            <a:r>
              <a:rPr lang="en-US" dirty="0">
                <a:latin typeface="Georgia" panose="02040502050405020303" pitchFamily="18" charset="0"/>
              </a:rPr>
              <a:t>, </a:t>
            </a:r>
            <a:r>
              <a:rPr lang="en-US" b="1" u="sng" dirty="0">
                <a:latin typeface="Georgia" panose="02040502050405020303" pitchFamily="18" charset="0"/>
              </a:rPr>
              <a:t>route</a:t>
            </a:r>
            <a:r>
              <a:rPr lang="en-US" dirty="0">
                <a:latin typeface="Georgia" panose="02040502050405020303" pitchFamily="18" charset="0"/>
              </a:rPr>
              <a:t>, </a:t>
            </a:r>
            <a:r>
              <a:rPr lang="en-US" b="1" u="sng" dirty="0">
                <a:latin typeface="Georgia" panose="02040502050405020303" pitchFamily="18" charset="0"/>
              </a:rPr>
              <a:t>time</a:t>
            </a:r>
            <a:r>
              <a:rPr lang="en-US" dirty="0">
                <a:latin typeface="Georgia" panose="02040502050405020303" pitchFamily="18" charset="0"/>
              </a:rPr>
              <a:t>, </a:t>
            </a:r>
            <a:r>
              <a:rPr lang="en-US" b="1" u="sng" dirty="0">
                <a:latin typeface="Georgia" panose="02040502050405020303" pitchFamily="18" charset="0"/>
              </a:rPr>
              <a:t>date</a:t>
            </a:r>
            <a:r>
              <a:rPr lang="en-US" dirty="0">
                <a:latin typeface="Georgia" panose="02040502050405020303" pitchFamily="18" charset="0"/>
              </a:rPr>
              <a:t>, </a:t>
            </a:r>
            <a:r>
              <a:rPr lang="en-US" b="1" u="sng" dirty="0">
                <a:latin typeface="Georgia" panose="02040502050405020303" pitchFamily="18" charset="0"/>
              </a:rPr>
              <a:t>size</a:t>
            </a:r>
            <a:r>
              <a:rPr lang="en-US" dirty="0">
                <a:latin typeface="Georgia" panose="02040502050405020303" pitchFamily="18" charset="0"/>
              </a:rPr>
              <a:t>, </a:t>
            </a:r>
            <a:r>
              <a:rPr lang="en-US" b="1" u="sng" dirty="0">
                <a:latin typeface="Georgia" panose="02040502050405020303" pitchFamily="18" charset="0"/>
              </a:rPr>
              <a:t>duration</a:t>
            </a:r>
            <a:r>
              <a:rPr lang="en-US" dirty="0">
                <a:latin typeface="Georgia" panose="02040502050405020303" pitchFamily="18" charset="0"/>
              </a:rPr>
              <a:t>, or </a:t>
            </a:r>
            <a:r>
              <a:rPr lang="en-US" b="1" u="sng" dirty="0">
                <a:latin typeface="Georgia" panose="02040502050405020303" pitchFamily="18" charset="0"/>
              </a:rPr>
              <a:t>type of underlying service</a:t>
            </a:r>
            <a:r>
              <a:rPr lang="en-US" dirty="0">
                <a:latin typeface="Georgia" panose="02040502050405020303" pitchFamily="18" charset="0"/>
              </a:rPr>
              <a:t>.</a:t>
            </a:r>
          </a:p>
        </p:txBody>
      </p:sp>
    </p:spTree>
    <p:extLst>
      <p:ext uri="{BB962C8B-B14F-4D97-AF65-F5344CB8AC3E}">
        <p14:creationId xmlns:p14="http://schemas.microsoft.com/office/powerpoint/2010/main" val="30807298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p>
        </p:txBody>
      </p:sp>
      <p:sp>
        <p:nvSpPr>
          <p:cNvPr id="6" name="Rectangle 3"/>
          <p:cNvSpPr txBox="1">
            <a:spLocks noChangeArrowheads="1"/>
          </p:cNvSpPr>
          <p:nvPr/>
        </p:nvSpPr>
        <p:spPr bwMode="auto">
          <a:xfrm>
            <a:off x="457200" y="1177636"/>
            <a:ext cx="8229600" cy="513426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90000"/>
              </a:lnSpc>
              <a:spcBef>
                <a:spcPts val="600"/>
              </a:spcBef>
              <a:spcAft>
                <a:spcPts val="1200"/>
              </a:spcAft>
              <a:buFont typeface="+mj-lt"/>
              <a:buAutoNum type="arabicPeriod"/>
              <a:defRPr/>
            </a:pPr>
            <a:r>
              <a:rPr lang="en-GB" sz="2000" dirty="0"/>
              <a:t>Each Party shall adopt such legislative and other measures as may be necessary to empower its competent authorities to:</a:t>
            </a:r>
          </a:p>
          <a:p>
            <a:pPr marL="857250" lvl="1" indent="-457200" algn="just" eaLnBrk="1" fontAlgn="auto" hangingPunct="1">
              <a:lnSpc>
                <a:spcPct val="90000"/>
              </a:lnSpc>
              <a:spcBef>
                <a:spcPts val="600"/>
              </a:spcBef>
              <a:spcAft>
                <a:spcPts val="1200"/>
              </a:spcAft>
              <a:buFont typeface="+mj-lt"/>
              <a:buAutoNum type="alphaLcParenR"/>
              <a:defRPr/>
            </a:pPr>
            <a:r>
              <a:rPr lang="en-GB" sz="2000" dirty="0">
                <a:solidFill>
                  <a:prstClr val="black"/>
                </a:solidFill>
              </a:rPr>
              <a:t>collect or record through the application of technical means on the territory of that Party</a:t>
            </a:r>
            <a:r>
              <a:rPr lang="en-GB" sz="2000" dirty="0"/>
              <a:t>, and</a:t>
            </a:r>
          </a:p>
          <a:p>
            <a:pPr marL="857250" lvl="1" indent="-457200" algn="just" eaLnBrk="1" fontAlgn="auto" hangingPunct="1">
              <a:lnSpc>
                <a:spcPct val="90000"/>
              </a:lnSpc>
              <a:spcBef>
                <a:spcPts val="600"/>
              </a:spcBef>
              <a:spcAft>
                <a:spcPts val="1200"/>
              </a:spcAft>
              <a:buFont typeface="+mj-lt"/>
              <a:buAutoNum type="alphaLcParenR"/>
              <a:defRPr/>
            </a:pPr>
            <a:r>
              <a:rPr lang="en-GB" sz="2400" b="1" dirty="0">
                <a:solidFill>
                  <a:srgbClr val="FF0000"/>
                </a:solidFill>
              </a:rPr>
              <a:t>compel a service provider, within its existing technical capability</a:t>
            </a:r>
            <a:r>
              <a:rPr lang="en-GB" sz="1800" dirty="0"/>
              <a:t>:</a:t>
            </a:r>
          </a:p>
          <a:p>
            <a:pPr marL="1257300" lvl="2" indent="-457200" algn="just" eaLnBrk="1" fontAlgn="auto" hangingPunct="1">
              <a:lnSpc>
                <a:spcPct val="90000"/>
              </a:lnSpc>
              <a:spcBef>
                <a:spcPts val="600"/>
              </a:spcBef>
              <a:spcAft>
                <a:spcPts val="1200"/>
              </a:spcAft>
              <a:buFont typeface="+mj-lt"/>
              <a:buAutoNum type="romanUcPeriod"/>
              <a:defRPr/>
            </a:pPr>
            <a:r>
              <a:rPr lang="en-GB" b="1" dirty="0">
                <a:solidFill>
                  <a:srgbClr val="FF0000"/>
                </a:solidFill>
              </a:rPr>
              <a:t>to collect or record through the application of technical means on the territory of that Party</a:t>
            </a:r>
            <a:r>
              <a:rPr lang="en-GB" sz="1800" dirty="0"/>
              <a:t>; or</a:t>
            </a:r>
          </a:p>
          <a:p>
            <a:pPr marL="1257300" lvl="2" indent="-457200" algn="just" eaLnBrk="1" fontAlgn="auto" hangingPunct="1">
              <a:lnSpc>
                <a:spcPct val="90000"/>
              </a:lnSpc>
              <a:spcBef>
                <a:spcPts val="600"/>
              </a:spcBef>
              <a:spcAft>
                <a:spcPts val="1200"/>
              </a:spcAft>
              <a:buFont typeface="+mj-lt"/>
              <a:buAutoNum type="romanUcPeriod"/>
              <a:defRPr/>
            </a:pPr>
            <a:r>
              <a:rPr lang="en-GB" b="1" dirty="0">
                <a:solidFill>
                  <a:srgbClr val="FF0000"/>
                </a:solidFill>
              </a:rPr>
              <a:t>to co-operate and assist the competent authorities in the collection </a:t>
            </a:r>
            <a:r>
              <a:rPr lang="en-GB" sz="1800" dirty="0"/>
              <a:t>or recording of, </a:t>
            </a:r>
            <a:r>
              <a:rPr lang="en-GB" sz="2000" dirty="0"/>
              <a:t>traffic data, in real-time, associated with specified communications in its territory transmitted by means of a computer system.</a:t>
            </a:r>
          </a:p>
        </p:txBody>
      </p:sp>
    </p:spTree>
    <p:extLst>
      <p:ext uri="{BB962C8B-B14F-4D97-AF65-F5344CB8AC3E}">
        <p14:creationId xmlns:p14="http://schemas.microsoft.com/office/powerpoint/2010/main" val="357581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Compel a service provider</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Only applies to extent of technical capability of service provider, whether such technical features are ordinarily used or not</a:t>
            </a:r>
          </a:p>
          <a:p>
            <a:endParaRPr lang="en-US" dirty="0">
              <a:latin typeface="Georgia" panose="02040502050405020303" pitchFamily="18" charset="0"/>
            </a:endParaRPr>
          </a:p>
          <a:p>
            <a:r>
              <a:rPr lang="en-US" dirty="0">
                <a:latin typeface="Georgia" panose="02040502050405020303" pitchFamily="18" charset="0"/>
              </a:rPr>
              <a:t>Does not impose obligation on service providers to:</a:t>
            </a:r>
          </a:p>
          <a:p>
            <a:pPr lvl="1"/>
            <a:r>
              <a:rPr lang="en-US" dirty="0">
                <a:latin typeface="Georgia" panose="02040502050405020303" pitchFamily="18" charset="0"/>
              </a:rPr>
              <a:t>Develop new equipment</a:t>
            </a:r>
          </a:p>
          <a:p>
            <a:pPr lvl="1"/>
            <a:r>
              <a:rPr lang="en-US" dirty="0">
                <a:latin typeface="Georgia" panose="02040502050405020303" pitchFamily="18" charset="0"/>
              </a:rPr>
              <a:t>Hire expert support</a:t>
            </a:r>
          </a:p>
          <a:p>
            <a:pPr lvl="1"/>
            <a:r>
              <a:rPr lang="en-US" dirty="0">
                <a:latin typeface="Georgia" panose="02040502050405020303" pitchFamily="18" charset="0"/>
              </a:rPr>
              <a:t>Engage in costly re-configuration of systems</a:t>
            </a:r>
          </a:p>
          <a:p>
            <a:pPr lvl="1"/>
            <a:endParaRPr lang="en-US" dirty="0">
              <a:latin typeface="Georgia" panose="02040502050405020303" pitchFamily="18" charset="0"/>
            </a:endParaRPr>
          </a:p>
          <a:p>
            <a:pPr marL="0" indent="0">
              <a:buNone/>
            </a:pP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13801855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p>
        </p:txBody>
      </p:sp>
      <p:sp>
        <p:nvSpPr>
          <p:cNvPr id="6" name="Rectangle 3"/>
          <p:cNvSpPr txBox="1">
            <a:spLocks noChangeArrowheads="1"/>
          </p:cNvSpPr>
          <p:nvPr/>
        </p:nvSpPr>
        <p:spPr bwMode="auto">
          <a:xfrm>
            <a:off x="441960" y="1108364"/>
            <a:ext cx="8229600" cy="54626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90000"/>
              </a:lnSpc>
              <a:spcBef>
                <a:spcPts val="600"/>
              </a:spcBef>
              <a:spcAft>
                <a:spcPts val="1200"/>
              </a:spcAft>
              <a:buFont typeface="+mj-lt"/>
              <a:buAutoNum type="arabicPeriod"/>
              <a:defRPr/>
            </a:pPr>
            <a:r>
              <a:rPr lang="en-GB" sz="2400" dirty="0"/>
              <a:t>Each Party shall adopt such legislative and other measures as may be necessary to empower its competent authorities to:</a:t>
            </a:r>
          </a:p>
          <a:p>
            <a:pPr marL="857250" lvl="1" indent="-457200" algn="just" eaLnBrk="1" fontAlgn="auto" hangingPunct="1">
              <a:lnSpc>
                <a:spcPct val="90000"/>
              </a:lnSpc>
              <a:spcBef>
                <a:spcPts val="600"/>
              </a:spcBef>
              <a:spcAft>
                <a:spcPts val="1200"/>
              </a:spcAft>
              <a:buFont typeface="+mj-lt"/>
              <a:buAutoNum type="alphaLcParenR"/>
              <a:defRPr/>
            </a:pPr>
            <a:r>
              <a:rPr lang="en-GB" sz="2000" dirty="0">
                <a:solidFill>
                  <a:prstClr val="black"/>
                </a:solidFill>
              </a:rPr>
              <a:t>collect or record through the application of technical means on the territory of that Party</a:t>
            </a:r>
            <a:r>
              <a:rPr lang="en-GB" sz="2000" dirty="0"/>
              <a:t>, and</a:t>
            </a:r>
          </a:p>
          <a:p>
            <a:pPr marL="857250" lvl="1" indent="-457200" algn="just" eaLnBrk="1" fontAlgn="auto" hangingPunct="1">
              <a:lnSpc>
                <a:spcPct val="90000"/>
              </a:lnSpc>
              <a:spcBef>
                <a:spcPts val="600"/>
              </a:spcBef>
              <a:spcAft>
                <a:spcPts val="1200"/>
              </a:spcAft>
              <a:buFont typeface="+mj-lt"/>
              <a:buAutoNum type="alphaLcParenR"/>
              <a:defRPr/>
            </a:pPr>
            <a:r>
              <a:rPr lang="en-GB" sz="2000" dirty="0"/>
              <a:t>compel a service provider, within its existing technical capability:</a:t>
            </a:r>
          </a:p>
          <a:p>
            <a:pPr marL="1257300" lvl="2" indent="-457200" algn="just" eaLnBrk="1" fontAlgn="auto" hangingPunct="1">
              <a:lnSpc>
                <a:spcPct val="90000"/>
              </a:lnSpc>
              <a:spcBef>
                <a:spcPts val="600"/>
              </a:spcBef>
              <a:spcAft>
                <a:spcPts val="1200"/>
              </a:spcAft>
              <a:buFont typeface="+mj-lt"/>
              <a:buAutoNum type="romanUcPeriod"/>
              <a:defRPr/>
            </a:pPr>
            <a:r>
              <a:rPr lang="en-GB" sz="1800" dirty="0"/>
              <a:t>to collect or record through the application of technical means on the territory of that Party; or</a:t>
            </a:r>
          </a:p>
          <a:p>
            <a:pPr marL="1257300" lvl="2" indent="-457200" algn="just" eaLnBrk="1" fontAlgn="auto" hangingPunct="1">
              <a:lnSpc>
                <a:spcPct val="90000"/>
              </a:lnSpc>
              <a:spcBef>
                <a:spcPts val="600"/>
              </a:spcBef>
              <a:spcAft>
                <a:spcPts val="1200"/>
              </a:spcAft>
              <a:buFont typeface="+mj-lt"/>
              <a:buAutoNum type="romanUcPeriod"/>
              <a:defRPr/>
            </a:pPr>
            <a:r>
              <a:rPr lang="en-GB" sz="1800" dirty="0"/>
              <a:t>to co-operate and assist the competent authorities in the collection or recording of,</a:t>
            </a:r>
          </a:p>
          <a:p>
            <a:pPr marL="811213" lvl="1" indent="0" algn="just" eaLnBrk="1" fontAlgn="auto" hangingPunct="1">
              <a:lnSpc>
                <a:spcPct val="90000"/>
              </a:lnSpc>
              <a:spcBef>
                <a:spcPts val="600"/>
              </a:spcBef>
              <a:spcAft>
                <a:spcPts val="1200"/>
              </a:spcAft>
              <a:buFont typeface="Arial" charset="0"/>
              <a:buNone/>
              <a:defRPr/>
            </a:pPr>
            <a:r>
              <a:rPr lang="en-GB" sz="2000" dirty="0"/>
              <a:t>traffic data, in real-time, </a:t>
            </a:r>
            <a:r>
              <a:rPr lang="en-GB" b="1" dirty="0">
                <a:solidFill>
                  <a:srgbClr val="FF0000"/>
                </a:solidFill>
              </a:rPr>
              <a:t>associated with specified communications </a:t>
            </a:r>
            <a:r>
              <a:rPr lang="en-GB" sz="2000" dirty="0"/>
              <a:t>in its territory transmitted by means of a computer system.</a:t>
            </a:r>
          </a:p>
        </p:txBody>
      </p:sp>
    </p:spTree>
    <p:extLst>
      <p:ext uri="{BB962C8B-B14F-4D97-AF65-F5344CB8AC3E}">
        <p14:creationId xmlns:p14="http://schemas.microsoft.com/office/powerpoint/2010/main" val="18362883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Specified communications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dirty="0">
                <a:latin typeface="Georgia" panose="02040502050405020303" pitchFamily="18" charset="0"/>
              </a:rPr>
              <a:t>Traffic data must be associated with specified communications which must be identified by authorizing competent authority</a:t>
            </a:r>
          </a:p>
          <a:p>
            <a:pPr>
              <a:spcBef>
                <a:spcPts val="600"/>
              </a:spcBef>
              <a:spcAft>
                <a:spcPts val="1200"/>
              </a:spcAft>
            </a:pPr>
            <a:r>
              <a:rPr lang="en-US" dirty="0">
                <a:latin typeface="Georgia" panose="02040502050405020303" pitchFamily="18" charset="0"/>
              </a:rPr>
              <a:t>General or indiscriminate surveillance or collection of large amounts of traffic data not permitted </a:t>
            </a:r>
          </a:p>
          <a:p>
            <a:pPr>
              <a:spcBef>
                <a:spcPts val="600"/>
              </a:spcBef>
              <a:spcAft>
                <a:spcPts val="1200"/>
              </a:spcAft>
            </a:pPr>
            <a:r>
              <a:rPr lang="en-US" dirty="0">
                <a:latin typeface="Georgia" panose="02040502050405020303" pitchFamily="18" charset="0"/>
              </a:rPr>
              <a:t>“Fishing expeditions” seeking to discover criminal activities not permitted</a:t>
            </a:r>
          </a:p>
        </p:txBody>
      </p:sp>
    </p:spTree>
    <p:extLst>
      <p:ext uri="{BB962C8B-B14F-4D97-AF65-F5344CB8AC3E}">
        <p14:creationId xmlns:p14="http://schemas.microsoft.com/office/powerpoint/2010/main" val="18677733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514350" indent="-514350">
              <a:buFont typeface="+mj-lt"/>
              <a:buAutoNum type="arabicPeriod" startAt="2"/>
            </a:pPr>
            <a:endParaRPr lang="en-US" sz="2800" dirty="0">
              <a:latin typeface="Georgia" panose="02040502050405020303" pitchFamily="18" charset="0"/>
            </a:endParaRPr>
          </a:p>
          <a:p>
            <a:pPr marL="514350" indent="-514350">
              <a:buFont typeface="+mj-lt"/>
              <a:buAutoNum type="arabicPeriod" startAt="2"/>
            </a:pPr>
            <a:r>
              <a:rPr lang="en-US" sz="2800" dirty="0">
                <a:latin typeface="Georgia" panose="02040502050405020303" pitchFamily="18" charset="0"/>
              </a:rPr>
              <a:t>Where a Party, due to the established principles of its domestic legal system, cannot 	adopt the measures referred to in paragraph 	1.a, it may instead adopt legislative and </a:t>
            </a:r>
            <a:r>
              <a:rPr lang="en-US" sz="3600" b="1" dirty="0">
                <a:solidFill>
                  <a:srgbClr val="FF0000"/>
                </a:solidFill>
                <a:latin typeface="Georgia" panose="02040502050405020303" pitchFamily="18" charset="0"/>
              </a:rPr>
              <a:t>other measures as may be necessary</a:t>
            </a:r>
            <a:r>
              <a:rPr lang="en-US" sz="3600" dirty="0">
                <a:latin typeface="Georgia" panose="02040502050405020303" pitchFamily="18" charset="0"/>
              </a:rPr>
              <a:t> </a:t>
            </a:r>
            <a:r>
              <a:rPr lang="en-US" sz="2800" dirty="0">
                <a:latin typeface="Georgia" panose="02040502050405020303" pitchFamily="18" charset="0"/>
              </a:rPr>
              <a:t>to ensure the real-time collection or recording of traffic data associated with specified communications transmitted in its territory, through the application of technical means on that territory.</a:t>
            </a:r>
          </a:p>
        </p:txBody>
      </p:sp>
    </p:spTree>
    <p:extLst>
      <p:ext uri="{BB962C8B-B14F-4D97-AF65-F5344CB8AC3E}">
        <p14:creationId xmlns:p14="http://schemas.microsoft.com/office/powerpoint/2010/main" val="14739869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Other measures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Some jurisdictions do not allow law enforcement authorities to collect or record data in real-time without assistance or at least knowledge of service provider </a:t>
            </a:r>
          </a:p>
          <a:p>
            <a:endParaRPr lang="en-US" dirty="0">
              <a:latin typeface="Georgia" panose="02040502050405020303" pitchFamily="18" charset="0"/>
            </a:endParaRPr>
          </a:p>
          <a:p>
            <a:r>
              <a:rPr lang="en-US" dirty="0">
                <a:latin typeface="Georgia" panose="02040502050405020303" pitchFamily="18" charset="0"/>
              </a:rPr>
              <a:t>Other measures may be adopted including:</a:t>
            </a:r>
          </a:p>
          <a:p>
            <a:pPr lvl="1"/>
            <a:r>
              <a:rPr lang="en-US" dirty="0">
                <a:latin typeface="Georgia" panose="02040502050405020303" pitchFamily="18" charset="0"/>
              </a:rPr>
              <a:t>Compelling service provider to provide necessary technical facilities</a:t>
            </a:r>
          </a:p>
        </p:txBody>
      </p:sp>
    </p:spTree>
    <p:extLst>
      <p:ext uri="{BB962C8B-B14F-4D97-AF65-F5344CB8AC3E}">
        <p14:creationId xmlns:p14="http://schemas.microsoft.com/office/powerpoint/2010/main" val="9875650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514350" indent="-514350">
              <a:buFont typeface="+mj-lt"/>
              <a:buAutoNum type="arabicPeriod" startAt="3"/>
            </a:pPr>
            <a:endParaRPr lang="en-US" sz="2800" dirty="0">
              <a:latin typeface="Georgia" panose="02040502050405020303" pitchFamily="18" charset="0"/>
            </a:endParaRPr>
          </a:p>
          <a:p>
            <a:pPr marL="514350" indent="-514350">
              <a:buFont typeface="+mj-lt"/>
              <a:buAutoNum type="arabicPeriod" startAt="3"/>
            </a:pPr>
            <a:r>
              <a:rPr lang="en-US" sz="2800" dirty="0">
                <a:latin typeface="Georgia" panose="02040502050405020303" pitchFamily="18" charset="0"/>
              </a:rPr>
              <a:t>Each Party shall adopt such legislative and other measures as may be necessary to </a:t>
            </a:r>
            <a:r>
              <a:rPr lang="en-US" sz="3600" b="1" dirty="0">
                <a:solidFill>
                  <a:srgbClr val="FF0000"/>
                </a:solidFill>
                <a:latin typeface="Georgia" panose="02040502050405020303" pitchFamily="18" charset="0"/>
              </a:rPr>
              <a:t>oblige a service provider to keep confidential the fact of the execution of any power </a:t>
            </a:r>
            <a:r>
              <a:rPr lang="en-US" sz="2800" dirty="0">
                <a:latin typeface="Georgia" panose="02040502050405020303" pitchFamily="18" charset="0"/>
              </a:rPr>
              <a:t>provided for in this article and any information relating to it.</a:t>
            </a:r>
          </a:p>
        </p:txBody>
      </p:sp>
    </p:spTree>
    <p:extLst>
      <p:ext uri="{BB962C8B-B14F-4D97-AF65-F5344CB8AC3E}">
        <p14:creationId xmlns:p14="http://schemas.microsoft.com/office/powerpoint/2010/main" val="3855565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Oblige service provider to keep measures confidential </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Only effective if undertaken without knowledge of persons being investigated </a:t>
            </a:r>
          </a:p>
          <a:p>
            <a:endParaRPr lang="en-US" dirty="0">
              <a:latin typeface="Georgia" panose="02040502050405020303" pitchFamily="18" charset="0"/>
            </a:endParaRPr>
          </a:p>
          <a:p>
            <a:r>
              <a:rPr lang="en-US" dirty="0">
                <a:latin typeface="Georgia" panose="02040502050405020303" pitchFamily="18" charset="0"/>
              </a:rPr>
              <a:t>Communicating parties must not perceive the operation</a:t>
            </a:r>
          </a:p>
          <a:p>
            <a:endParaRPr lang="en-US" dirty="0">
              <a:latin typeface="Georgia" panose="02040502050405020303" pitchFamily="18" charset="0"/>
            </a:endParaRPr>
          </a:p>
          <a:p>
            <a:r>
              <a:rPr lang="en-US" dirty="0">
                <a:latin typeface="Georgia" panose="02040502050405020303" pitchFamily="18" charset="0"/>
              </a:rPr>
              <a:t>Service providers must be under obligation of secrecy </a:t>
            </a:r>
          </a:p>
        </p:txBody>
      </p:sp>
    </p:spTree>
    <p:extLst>
      <p:ext uri="{BB962C8B-B14F-4D97-AF65-F5344CB8AC3E}">
        <p14:creationId xmlns:p14="http://schemas.microsoft.com/office/powerpoint/2010/main" val="27911604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348344" y="1219200"/>
            <a:ext cx="8519885" cy="4821382"/>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Interception of Content Data</a:t>
            </a:r>
          </a:p>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(Article 21 – Budapest Convention)</a:t>
            </a:r>
          </a:p>
          <a:p>
            <a:pPr algn="ctr" eaLnBrk="1" hangingPunct="1">
              <a:lnSpc>
                <a:spcPct val="80000"/>
              </a:lnSpc>
              <a:spcBef>
                <a:spcPts val="600"/>
              </a:spcBef>
              <a:spcAft>
                <a:spcPts val="1200"/>
              </a:spcAft>
              <a:defRPr/>
            </a:pPr>
            <a:endParaRPr lang="en-GB" altLang="x-none" sz="2800" i="1" dirty="0">
              <a:ea typeface="ＭＳ Ｐゴシック" pitchFamily="34" charset="-128"/>
            </a:endParaRPr>
          </a:p>
          <a:p>
            <a:pPr algn="ctr" eaLnBrk="1" hangingPunct="1">
              <a:lnSpc>
                <a:spcPct val="80000"/>
              </a:lnSpc>
              <a:spcBef>
                <a:spcPts val="600"/>
              </a:spcBef>
              <a:spcAft>
                <a:spcPts val="1200"/>
              </a:spcAft>
              <a:defRPr/>
            </a:pPr>
            <a:r>
              <a:rPr lang="en-GB" altLang="x-none" sz="2800" i="1" dirty="0">
                <a:ea typeface="ＭＳ Ｐゴシック" pitchFamily="34" charset="-128"/>
              </a:rPr>
              <a:t>Very powerful investigative tool, but also very intrusive </a:t>
            </a:r>
          </a:p>
          <a:p>
            <a:pPr algn="ctr" eaLnBrk="1" hangingPunct="1">
              <a:lnSpc>
                <a:spcPct val="80000"/>
              </a:lnSpc>
              <a:spcBef>
                <a:spcPts val="600"/>
              </a:spcBef>
              <a:spcAft>
                <a:spcPts val="1200"/>
              </a:spcAft>
              <a:defRPr/>
            </a:pPr>
            <a:r>
              <a:rPr lang="en-GB" altLang="x-none" sz="2800" i="1" dirty="0">
                <a:ea typeface="ＭＳ Ｐゴシック" pitchFamily="34" charset="-128"/>
              </a:rPr>
              <a:t>It is only allowed in relation to a range of serious offences to be determined by national laws</a:t>
            </a:r>
          </a:p>
          <a:p>
            <a:pPr algn="ctr" eaLnBrk="1" hangingPunct="1">
              <a:lnSpc>
                <a:spcPct val="80000"/>
              </a:lnSpc>
              <a:spcBef>
                <a:spcPts val="600"/>
              </a:spcBef>
              <a:spcAft>
                <a:spcPts val="1200"/>
              </a:spcAft>
              <a:defRPr/>
            </a:pPr>
            <a:r>
              <a:rPr lang="en-GB" altLang="x-none" sz="2800" i="1" dirty="0">
                <a:ea typeface="ＭＳ Ｐゴシック" pitchFamily="34" charset="-128"/>
              </a:rPr>
              <a:t>Adequate safeguards need to be put in place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122883"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457200" indent="-457200" eaLnBrk="1" fontAlgn="auto" hangingPunct="1">
              <a:lnSpc>
                <a:spcPct val="80000"/>
              </a:lnSpc>
              <a:spcBef>
                <a:spcPts val="600"/>
              </a:spcBef>
              <a:spcAft>
                <a:spcPts val="1200"/>
              </a:spcAft>
              <a:buFont typeface="+mj-lt"/>
              <a:buAutoNum type="arabicPeriod"/>
              <a:defRPr/>
            </a:pPr>
            <a:r>
              <a:rPr lang="en-GB" sz="2400" dirty="0">
                <a:latin typeface="Georgia" panose="02040502050405020303" pitchFamily="18" charset="0"/>
              </a:rPr>
              <a:t>Each Party shall adopt such legislative and other measures as may be necessary, in relation to a range of serious offences to be determined by domestic law, to empower its competent authorities to:</a:t>
            </a:r>
          </a:p>
          <a:p>
            <a:pPr marL="857250" lvl="1" indent="-457200" eaLnBrk="1" fontAlgn="auto" hangingPunct="1">
              <a:lnSpc>
                <a:spcPct val="80000"/>
              </a:lnSpc>
              <a:spcBef>
                <a:spcPts val="600"/>
              </a:spcBef>
              <a:spcAft>
                <a:spcPts val="1200"/>
              </a:spcAft>
              <a:buFont typeface="+mj-lt"/>
              <a:buAutoNum type="alphaLcParenR"/>
              <a:defRPr/>
            </a:pPr>
            <a:r>
              <a:rPr lang="en-GB" sz="2000" dirty="0">
                <a:latin typeface="Georgia" panose="02040502050405020303" pitchFamily="18" charset="0"/>
              </a:rPr>
              <a:t>collect or record through the application of technical means on the territory of that Party, and</a:t>
            </a:r>
          </a:p>
          <a:p>
            <a:pPr marL="857250" lvl="1" indent="-457200" eaLnBrk="1" fontAlgn="auto" hangingPunct="1">
              <a:lnSpc>
                <a:spcPct val="80000"/>
              </a:lnSpc>
              <a:spcBef>
                <a:spcPts val="600"/>
              </a:spcBef>
              <a:spcAft>
                <a:spcPts val="1200"/>
              </a:spcAft>
              <a:buFont typeface="+mj-lt"/>
              <a:buAutoNum type="alphaLcParenR"/>
              <a:defRPr/>
            </a:pPr>
            <a:r>
              <a:rPr lang="en-GB" sz="2000" dirty="0">
                <a:latin typeface="Georgia" panose="02040502050405020303" pitchFamily="18" charset="0"/>
              </a:rPr>
              <a:t>compel a service provider, within its existing technical capability:</a:t>
            </a:r>
          </a:p>
          <a:p>
            <a:pPr marL="1257300" lvl="2" indent="-457200" eaLnBrk="1" fontAlgn="auto" hangingPunct="1">
              <a:lnSpc>
                <a:spcPct val="80000"/>
              </a:lnSpc>
              <a:spcBef>
                <a:spcPts val="600"/>
              </a:spcBef>
              <a:spcAft>
                <a:spcPts val="1200"/>
              </a:spcAft>
              <a:buFont typeface="+mj-lt"/>
              <a:buAutoNum type="romanUcPeriod"/>
              <a:defRPr/>
            </a:pPr>
            <a:r>
              <a:rPr lang="en-GB" sz="1600" dirty="0">
                <a:latin typeface="Georgia" panose="02040502050405020303" pitchFamily="18" charset="0"/>
              </a:rPr>
              <a:t>to collect or record through the application of technical  means on the territory of that Party, or</a:t>
            </a:r>
          </a:p>
          <a:p>
            <a:pPr marL="1257300" lvl="2" indent="-457200" eaLnBrk="1" fontAlgn="auto" hangingPunct="1">
              <a:lnSpc>
                <a:spcPct val="80000"/>
              </a:lnSpc>
              <a:spcBef>
                <a:spcPts val="600"/>
              </a:spcBef>
              <a:spcAft>
                <a:spcPts val="1200"/>
              </a:spcAft>
              <a:buFont typeface="+mj-lt"/>
              <a:buAutoNum type="romanUcPeriod"/>
              <a:defRPr/>
            </a:pPr>
            <a:r>
              <a:rPr lang="en-GB" sz="1600" dirty="0">
                <a:latin typeface="Georgia" panose="02040502050405020303" pitchFamily="18" charset="0"/>
              </a:rPr>
              <a:t>to co-operate and assist the competent authorities in the collection or recording of,</a:t>
            </a:r>
          </a:p>
          <a:p>
            <a:pPr marL="800100" lvl="2" indent="0" eaLnBrk="1" fontAlgn="auto" hangingPunct="1">
              <a:lnSpc>
                <a:spcPct val="80000"/>
              </a:lnSpc>
              <a:spcBef>
                <a:spcPts val="600"/>
              </a:spcBef>
              <a:spcAft>
                <a:spcPts val="1200"/>
              </a:spcAft>
              <a:buNone/>
              <a:defRPr/>
            </a:pPr>
            <a:r>
              <a:rPr lang="en-GB" sz="2000" dirty="0">
                <a:latin typeface="Georgia" panose="02040502050405020303" pitchFamily="18" charset="0"/>
              </a:rPr>
              <a:t>content data, in real-time, of specified communications in its territory transmitted by means of a computer system.</a:t>
            </a:r>
          </a:p>
        </p:txBody>
      </p:sp>
    </p:spTree>
    <p:extLst>
      <p:ext uri="{BB962C8B-B14F-4D97-AF65-F5344CB8AC3E}">
        <p14:creationId xmlns:p14="http://schemas.microsoft.com/office/powerpoint/2010/main" val="135026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Content data	</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fontScale="92500"/>
          </a:bodyPr>
          <a:lstStyle/>
          <a:p>
            <a:pPr marL="342900" lvl="1" indent="-342900">
              <a:spcBef>
                <a:spcPts val="600"/>
              </a:spcBef>
              <a:spcAft>
                <a:spcPts val="1200"/>
              </a:spcAft>
              <a:buFont typeface="Arial"/>
              <a:buChar char="•"/>
            </a:pPr>
            <a:r>
              <a:rPr lang="en-US" sz="3200" b="1" u="sng" dirty="0">
                <a:latin typeface="Georgia" panose="02040502050405020303" pitchFamily="18" charset="0"/>
              </a:rPr>
              <a:t>Communication content</a:t>
            </a:r>
            <a:r>
              <a:rPr lang="en-US" sz="3200" dirty="0">
                <a:latin typeface="Georgia" panose="02040502050405020303" pitchFamily="18" charset="0"/>
              </a:rPr>
              <a:t> of the communication, i.e., the meaning or purport of the communication, or the </a:t>
            </a:r>
            <a:r>
              <a:rPr lang="en-US" sz="3200" b="1" u="sng" dirty="0">
                <a:latin typeface="Georgia" panose="02040502050405020303" pitchFamily="18" charset="0"/>
              </a:rPr>
              <a:t>message or information being conveyed</a:t>
            </a:r>
            <a:r>
              <a:rPr lang="en-US" sz="3200" b="1" dirty="0">
                <a:latin typeface="Georgia" panose="02040502050405020303" pitchFamily="18" charset="0"/>
              </a:rPr>
              <a:t> </a:t>
            </a:r>
            <a:r>
              <a:rPr lang="en-US" sz="3200" dirty="0">
                <a:latin typeface="Georgia" panose="02040502050405020303" pitchFamily="18" charset="0"/>
              </a:rPr>
              <a:t>by the communication (other than traffic data)</a:t>
            </a:r>
          </a:p>
          <a:p>
            <a:pPr marL="342900" lvl="1" indent="-342900">
              <a:spcBef>
                <a:spcPts val="600"/>
              </a:spcBef>
              <a:spcAft>
                <a:spcPts val="1200"/>
              </a:spcAft>
              <a:buFont typeface="Arial"/>
              <a:buChar char="•"/>
            </a:pPr>
            <a:r>
              <a:rPr lang="en-US" sz="3200" dirty="0">
                <a:latin typeface="Georgia" panose="02040502050405020303" pitchFamily="18" charset="0"/>
              </a:rPr>
              <a:t>Includes </a:t>
            </a:r>
            <a:r>
              <a:rPr lang="en-US" sz="3200" b="1" u="sng" dirty="0">
                <a:latin typeface="Georgia" panose="02040502050405020303" pitchFamily="18" charset="0"/>
              </a:rPr>
              <a:t>stored content</a:t>
            </a:r>
            <a:r>
              <a:rPr lang="en-US" sz="3200" b="1" dirty="0">
                <a:latin typeface="Georgia" panose="02040502050405020303" pitchFamily="18" charset="0"/>
              </a:rPr>
              <a:t> </a:t>
            </a:r>
            <a:r>
              <a:rPr lang="en-US" sz="3200" dirty="0">
                <a:latin typeface="Georgia" panose="02040502050405020303" pitchFamily="18" charset="0"/>
              </a:rPr>
              <a:t>and </a:t>
            </a:r>
            <a:r>
              <a:rPr lang="en-US" sz="3200" b="1" u="sng" dirty="0">
                <a:latin typeface="Georgia" panose="02040502050405020303" pitchFamily="18" charset="0"/>
              </a:rPr>
              <a:t>future content</a:t>
            </a:r>
          </a:p>
          <a:p>
            <a:pPr marL="342900" lvl="1" indent="-342900">
              <a:spcBef>
                <a:spcPts val="600"/>
              </a:spcBef>
              <a:spcAft>
                <a:spcPts val="1200"/>
              </a:spcAft>
              <a:buFont typeface="Arial"/>
              <a:buChar char="•"/>
            </a:pPr>
            <a:endParaRPr lang="en-US" sz="3200" dirty="0">
              <a:latin typeface="Georgia" panose="02040502050405020303" pitchFamily="18" charset="0"/>
            </a:endParaRPr>
          </a:p>
          <a:p>
            <a:pPr marL="342900" lvl="1" indent="-342900">
              <a:spcBef>
                <a:spcPts val="600"/>
              </a:spcBef>
              <a:spcAft>
                <a:spcPts val="1200"/>
              </a:spcAft>
              <a:buFont typeface="Arial"/>
              <a:buChar char="•"/>
            </a:pPr>
            <a:r>
              <a:rPr lang="en-US" sz="3200" dirty="0">
                <a:latin typeface="Georgia" panose="02040502050405020303" pitchFamily="18" charset="0"/>
              </a:rPr>
              <a:t>E.g. </a:t>
            </a:r>
            <a:r>
              <a:rPr lang="en-US" sz="3200" b="1" u="sng" dirty="0">
                <a:latin typeface="Georgia" panose="02040502050405020303" pitchFamily="18" charset="0"/>
              </a:rPr>
              <a:t>emails, images, movies, music</a:t>
            </a:r>
            <a:r>
              <a:rPr lang="en-US" sz="3200" dirty="0">
                <a:latin typeface="Georgia" panose="02040502050405020303" pitchFamily="18" charset="0"/>
              </a:rPr>
              <a:t> and other files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fld id="{CBD56858-EB0B-D04D-B23C-7A827FD60C9F}" type="slidenum">
              <a:rPr lang="en-US" smtClean="0"/>
              <a:pPr/>
              <a:t>11</a:t>
            </a:fld>
            <a:endParaRPr lang="en-US" dirty="0"/>
          </a:p>
        </p:txBody>
      </p:sp>
    </p:spTree>
    <p:extLst>
      <p:ext uri="{BB962C8B-B14F-4D97-AF65-F5344CB8AC3E}">
        <p14:creationId xmlns:p14="http://schemas.microsoft.com/office/powerpoint/2010/main" val="1760296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122883"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a:buFont typeface="+mj-lt"/>
              <a:buAutoNum type="arabicPeriod" startAt="2"/>
            </a:pPr>
            <a:endParaRPr lang="en-US" dirty="0">
              <a:latin typeface="Georgia" panose="02040502050405020303" pitchFamily="18" charset="0"/>
            </a:endParaRPr>
          </a:p>
          <a:p>
            <a:pPr marL="514350" indent="-514350">
              <a:buFont typeface="+mj-lt"/>
              <a:buAutoNum type="arabicPeriod" startAt="2"/>
            </a:pPr>
            <a:r>
              <a:rPr lang="en-US" dirty="0">
                <a:latin typeface="Georgia" panose="02040502050405020303" pitchFamily="18" charset="0"/>
              </a:rPr>
              <a:t>Where a Party, due to the established principles of its domestic legal system, cannot adopt the measures referred to in paragraph 1.a, it may instead adopt legislative and other measures as may be necessary to ensure the real-time collection or recording of content data on specified communications in its territory through the application of technical means on that territory.</a:t>
            </a:r>
            <a:endParaRPr lang="en-GB" dirty="0">
              <a:latin typeface="Georgia" panose="02040502050405020303" pitchFamily="18" charset="0"/>
            </a:endParaRPr>
          </a:p>
        </p:txBody>
      </p:sp>
    </p:spTree>
    <p:extLst>
      <p:ext uri="{BB962C8B-B14F-4D97-AF65-F5344CB8AC3E}">
        <p14:creationId xmlns:p14="http://schemas.microsoft.com/office/powerpoint/2010/main" val="16275305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514350" indent="-514350">
              <a:buFont typeface="+mj-lt"/>
              <a:buAutoNum type="arabicPeriod" startAt="3"/>
            </a:pPr>
            <a:endParaRPr lang="en-US" dirty="0">
              <a:latin typeface="Georgia" panose="02040502050405020303" pitchFamily="18" charset="0"/>
            </a:endParaRPr>
          </a:p>
          <a:p>
            <a:pPr marL="514350" indent="-514350">
              <a:buFont typeface="+mj-lt"/>
              <a:buAutoNum type="arabicPeriod" startAt="3"/>
            </a:pPr>
            <a:r>
              <a:rPr lang="en-US" dirty="0">
                <a:latin typeface="Georgia" panose="02040502050405020303" pitchFamily="18" charset="0"/>
              </a:rPr>
              <a:t>Each Party shall adopt such legislative and other measures as may be necessary to oblige a service provider to keep confidential the fact of the execution of any power provided for in this article and any information relating to it.</a:t>
            </a:r>
          </a:p>
          <a:p>
            <a:pPr marL="514350" indent="-514350">
              <a:buFont typeface="+mj-lt"/>
              <a:buAutoNum type="arabicPeriod" startAt="3"/>
            </a:pPr>
            <a:endParaRPr lang="en-US" dirty="0">
              <a:latin typeface="Georgia" panose="02040502050405020303" pitchFamily="18" charset="0"/>
            </a:endParaRPr>
          </a:p>
          <a:p>
            <a:pPr marL="514350" indent="-514350">
              <a:buFont typeface="+mj-lt"/>
              <a:buAutoNum type="arabicPeriod" startAt="3"/>
            </a:pPr>
            <a:r>
              <a:rPr lang="en-US" dirty="0">
                <a:latin typeface="Georgia" panose="02040502050405020303" pitchFamily="18" charset="0"/>
              </a:rPr>
              <a:t>The powers and procedures referred to in this article shall be subject to Articles 14 and 15.</a:t>
            </a:r>
          </a:p>
        </p:txBody>
      </p:sp>
    </p:spTree>
    <p:extLst>
      <p:ext uri="{BB962C8B-B14F-4D97-AF65-F5344CB8AC3E}">
        <p14:creationId xmlns:p14="http://schemas.microsoft.com/office/powerpoint/2010/main" val="22882408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6" name="Rectangle 3"/>
          <p:cNvSpPr txBox="1">
            <a:spLocks noChangeArrowheads="1"/>
          </p:cNvSpPr>
          <p:nvPr/>
        </p:nvSpPr>
        <p:spPr bwMode="auto">
          <a:xfrm>
            <a:off x="457200" y="1136073"/>
            <a:ext cx="8229600" cy="537854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80000"/>
              </a:lnSpc>
              <a:spcBef>
                <a:spcPts val="600"/>
              </a:spcBef>
              <a:spcAft>
                <a:spcPts val="1200"/>
              </a:spcAft>
              <a:buFont typeface="+mj-lt"/>
              <a:buAutoNum type="arabicPeriod"/>
              <a:defRPr/>
            </a:pPr>
            <a:r>
              <a:rPr lang="en-GB" sz="2400" dirty="0"/>
              <a:t>Each Party shall adopt such legislative and other measures as may be necessary, in relation to a range of serious offences to be determined by domestic law, to empower its </a:t>
            </a:r>
            <a:r>
              <a:rPr lang="en-GB" b="1" dirty="0">
                <a:solidFill>
                  <a:srgbClr val="FF0000"/>
                </a:solidFill>
              </a:rPr>
              <a:t>competent authorities </a:t>
            </a:r>
            <a:r>
              <a:rPr lang="en-GB" sz="2400" dirty="0"/>
              <a:t>to:</a:t>
            </a:r>
          </a:p>
          <a:p>
            <a:pPr marL="857250" lvl="1" indent="-457200" algn="just" eaLnBrk="1" fontAlgn="auto" hangingPunct="1">
              <a:lnSpc>
                <a:spcPct val="80000"/>
              </a:lnSpc>
              <a:spcBef>
                <a:spcPts val="600"/>
              </a:spcBef>
              <a:spcAft>
                <a:spcPts val="1200"/>
              </a:spcAft>
              <a:buFont typeface="+mj-lt"/>
              <a:buAutoNum type="alphaLcParenR"/>
              <a:defRPr/>
            </a:pPr>
            <a:r>
              <a:rPr lang="en-GB" sz="2000" dirty="0"/>
              <a:t>collect or record through the application of technical means on the territory of that Party, and</a:t>
            </a:r>
          </a:p>
          <a:p>
            <a:pPr marL="857250" lvl="1" indent="-457200" algn="just" eaLnBrk="1" fontAlgn="auto" hangingPunct="1">
              <a:lnSpc>
                <a:spcPct val="80000"/>
              </a:lnSpc>
              <a:spcBef>
                <a:spcPts val="600"/>
              </a:spcBef>
              <a:spcAft>
                <a:spcPts val="1200"/>
              </a:spcAft>
              <a:buFont typeface="+mj-lt"/>
              <a:buAutoNum type="alphaLcParenR"/>
              <a:defRPr/>
            </a:pPr>
            <a:r>
              <a:rPr lang="en-GB" sz="2000" dirty="0"/>
              <a:t>compel a service provider, within its existing technical capability:</a:t>
            </a:r>
          </a:p>
          <a:p>
            <a:pPr marL="1257300" lvl="2" indent="-457200" algn="just" eaLnBrk="1" fontAlgn="auto" hangingPunct="1">
              <a:lnSpc>
                <a:spcPct val="80000"/>
              </a:lnSpc>
              <a:spcBef>
                <a:spcPts val="600"/>
              </a:spcBef>
              <a:spcAft>
                <a:spcPts val="1200"/>
              </a:spcAft>
              <a:buFont typeface="+mj-lt"/>
              <a:buAutoNum type="romanUcPeriod"/>
              <a:defRPr/>
            </a:pPr>
            <a:r>
              <a:rPr lang="en-GB" sz="1600" dirty="0"/>
              <a:t>to collect or record through the application of technical  means on the territory of that Party, or</a:t>
            </a:r>
          </a:p>
          <a:p>
            <a:pPr marL="1257300" lvl="2" indent="-457200" algn="just" eaLnBrk="1" fontAlgn="auto" hangingPunct="1">
              <a:lnSpc>
                <a:spcPct val="80000"/>
              </a:lnSpc>
              <a:spcBef>
                <a:spcPts val="600"/>
              </a:spcBef>
              <a:spcAft>
                <a:spcPts val="1200"/>
              </a:spcAft>
              <a:buFont typeface="+mj-lt"/>
              <a:buAutoNum type="romanUcPeriod"/>
              <a:defRPr/>
            </a:pPr>
            <a:r>
              <a:rPr lang="en-GB" sz="1600" dirty="0"/>
              <a:t>to co-operate and assist the competent authorities in the collection or recording of,</a:t>
            </a:r>
          </a:p>
          <a:p>
            <a:pPr marL="400050" lvl="1" indent="409575" algn="just" eaLnBrk="1" fontAlgn="auto" hangingPunct="1">
              <a:lnSpc>
                <a:spcPct val="80000"/>
              </a:lnSpc>
              <a:spcBef>
                <a:spcPts val="600"/>
              </a:spcBef>
              <a:spcAft>
                <a:spcPts val="1200"/>
              </a:spcAft>
              <a:buFont typeface="Arial" charset="0"/>
              <a:buNone/>
              <a:defRPr/>
            </a:pPr>
            <a:r>
              <a:rPr lang="en-GB" sz="2000" dirty="0"/>
              <a:t>	content data, in real-time, of specified communications in its 		territory transmitted by means of a computer system.</a:t>
            </a:r>
          </a:p>
        </p:txBody>
      </p:sp>
    </p:spTree>
    <p:extLst>
      <p:ext uri="{BB962C8B-B14F-4D97-AF65-F5344CB8AC3E}">
        <p14:creationId xmlns:p14="http://schemas.microsoft.com/office/powerpoint/2010/main" val="36859854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May be:</a:t>
            </a:r>
          </a:p>
          <a:p>
            <a:pPr lvl="1"/>
            <a:endParaRPr lang="en-US" dirty="0">
              <a:latin typeface="Georgia" panose="02040502050405020303" pitchFamily="18" charset="0"/>
            </a:endParaRPr>
          </a:p>
          <a:p>
            <a:pPr lvl="1"/>
            <a:r>
              <a:rPr lang="en-US" dirty="0">
                <a:latin typeface="Georgia" panose="02040502050405020303" pitchFamily="18" charset="0"/>
              </a:rPr>
              <a:t>Law enforcement officer</a:t>
            </a:r>
          </a:p>
          <a:p>
            <a:pPr lvl="1"/>
            <a:r>
              <a:rPr lang="en-US" dirty="0">
                <a:latin typeface="Georgia" panose="02040502050405020303" pitchFamily="18" charset="0"/>
              </a:rPr>
              <a:t>Judicial officer</a:t>
            </a:r>
          </a:p>
          <a:p>
            <a:pPr lvl="1"/>
            <a:r>
              <a:rPr lang="en-US" dirty="0">
                <a:latin typeface="Georgia" panose="02040502050405020303" pitchFamily="18" charset="0"/>
              </a:rPr>
              <a:t>Prosecutor or judge</a:t>
            </a:r>
          </a:p>
          <a:p>
            <a:pPr lvl="1"/>
            <a:r>
              <a:rPr lang="en-US" dirty="0">
                <a:latin typeface="Georgia" panose="02040502050405020303" pitchFamily="18" charset="0"/>
              </a:rPr>
              <a:t>Administrative officer</a:t>
            </a:r>
          </a:p>
        </p:txBody>
      </p:sp>
    </p:spTree>
    <p:extLst>
      <p:ext uri="{BB962C8B-B14F-4D97-AF65-F5344CB8AC3E}">
        <p14:creationId xmlns:p14="http://schemas.microsoft.com/office/powerpoint/2010/main" val="3969902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6" name="Rectangle 3"/>
          <p:cNvSpPr txBox="1">
            <a:spLocks noChangeArrowheads="1"/>
          </p:cNvSpPr>
          <p:nvPr/>
        </p:nvSpPr>
        <p:spPr bwMode="auto">
          <a:xfrm>
            <a:off x="457200" y="1316182"/>
            <a:ext cx="8229600" cy="504016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80000"/>
              </a:lnSpc>
              <a:spcBef>
                <a:spcPts val="600"/>
              </a:spcBef>
              <a:spcAft>
                <a:spcPts val="1200"/>
              </a:spcAft>
              <a:buFont typeface="+mj-lt"/>
              <a:buAutoNum type="arabicPeriod"/>
              <a:defRPr/>
            </a:pPr>
            <a:r>
              <a:rPr lang="en-GB" sz="2400" dirty="0"/>
              <a:t>Each Party shall adopt such legislative and other measures as may be necessary, in relation to a range of serious offences to be determined by domestic law, to empower its competent authorities to:</a:t>
            </a:r>
          </a:p>
          <a:p>
            <a:pPr marL="857250" lvl="1" indent="-457200" algn="just" eaLnBrk="1" fontAlgn="auto" hangingPunct="1">
              <a:lnSpc>
                <a:spcPct val="80000"/>
              </a:lnSpc>
              <a:spcBef>
                <a:spcPts val="600"/>
              </a:spcBef>
              <a:spcAft>
                <a:spcPts val="1200"/>
              </a:spcAft>
              <a:buFont typeface="+mj-lt"/>
              <a:buAutoNum type="alphaLcParenR"/>
              <a:defRPr/>
            </a:pPr>
            <a:r>
              <a:rPr lang="en-GB" b="1" dirty="0">
                <a:solidFill>
                  <a:srgbClr val="FF0000"/>
                </a:solidFill>
              </a:rPr>
              <a:t>collect or record through the application of technical means </a:t>
            </a:r>
            <a:r>
              <a:rPr lang="en-GB" sz="2000" dirty="0"/>
              <a:t>on the territory of that Party, and</a:t>
            </a:r>
          </a:p>
          <a:p>
            <a:pPr marL="857250" lvl="1" indent="-457200" algn="just" eaLnBrk="1" fontAlgn="auto" hangingPunct="1">
              <a:lnSpc>
                <a:spcPct val="80000"/>
              </a:lnSpc>
              <a:spcBef>
                <a:spcPts val="600"/>
              </a:spcBef>
              <a:spcAft>
                <a:spcPts val="1200"/>
              </a:spcAft>
              <a:buFont typeface="+mj-lt"/>
              <a:buAutoNum type="alphaLcParenR"/>
              <a:defRPr/>
            </a:pPr>
            <a:r>
              <a:rPr lang="en-GB" sz="2000" dirty="0"/>
              <a:t>compel a service provider, within its existing technical capability:</a:t>
            </a:r>
          </a:p>
          <a:p>
            <a:pPr marL="1257300" lvl="2" indent="-457200" algn="just" eaLnBrk="1" fontAlgn="auto" hangingPunct="1">
              <a:lnSpc>
                <a:spcPct val="80000"/>
              </a:lnSpc>
              <a:spcBef>
                <a:spcPts val="600"/>
              </a:spcBef>
              <a:spcAft>
                <a:spcPts val="1200"/>
              </a:spcAft>
              <a:buFont typeface="+mj-lt"/>
              <a:buAutoNum type="romanUcPeriod"/>
              <a:defRPr/>
            </a:pPr>
            <a:r>
              <a:rPr lang="en-GB" sz="1600" dirty="0"/>
              <a:t>to collect or record through the application of technical  means on the territory of that Party, or</a:t>
            </a:r>
          </a:p>
          <a:p>
            <a:pPr marL="1257300" lvl="2" indent="-457200" algn="just" eaLnBrk="1" fontAlgn="auto" hangingPunct="1">
              <a:lnSpc>
                <a:spcPct val="80000"/>
              </a:lnSpc>
              <a:spcBef>
                <a:spcPts val="600"/>
              </a:spcBef>
              <a:spcAft>
                <a:spcPts val="1200"/>
              </a:spcAft>
              <a:buFont typeface="+mj-lt"/>
              <a:buAutoNum type="romanUcPeriod"/>
              <a:defRPr/>
            </a:pPr>
            <a:r>
              <a:rPr lang="en-GB" sz="1600" dirty="0"/>
              <a:t>to co-operate and assist the competent authorities in the collection or recording of,</a:t>
            </a:r>
          </a:p>
          <a:p>
            <a:pPr marL="400050" lvl="1" indent="409575" algn="just" eaLnBrk="1" fontAlgn="auto" hangingPunct="1">
              <a:lnSpc>
                <a:spcPct val="80000"/>
              </a:lnSpc>
              <a:spcBef>
                <a:spcPts val="600"/>
              </a:spcBef>
              <a:spcAft>
                <a:spcPts val="1200"/>
              </a:spcAft>
              <a:buFont typeface="Arial" charset="0"/>
              <a:buNone/>
              <a:defRPr/>
            </a:pPr>
            <a:r>
              <a:rPr lang="en-GB" sz="2000" dirty="0"/>
              <a:t>	content data, in real-time, of specified communications in its 				territory transmitted by means of a computer system.</a:t>
            </a:r>
          </a:p>
        </p:txBody>
      </p:sp>
    </p:spTree>
    <p:extLst>
      <p:ext uri="{BB962C8B-B14F-4D97-AF65-F5344CB8AC3E}">
        <p14:creationId xmlns:p14="http://schemas.microsoft.com/office/powerpoint/2010/main" val="13457238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Collect or record through the application of technical means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This part of power refers to direct power of competent authorities to collect or record content data in real-time</a:t>
            </a:r>
          </a:p>
          <a:p>
            <a:endParaRPr lang="en-US" dirty="0">
              <a:latin typeface="Georgia" panose="02040502050405020303" pitchFamily="18" charset="0"/>
            </a:endParaRPr>
          </a:p>
          <a:p>
            <a:r>
              <a:rPr lang="en-US" dirty="0">
                <a:latin typeface="Georgia" panose="02040502050405020303" pitchFamily="18" charset="0"/>
              </a:rPr>
              <a:t>No specific technology that is required to be adopted</a:t>
            </a:r>
          </a:p>
          <a:p>
            <a:endParaRPr lang="en-US" dirty="0">
              <a:latin typeface="Georgia" panose="02040502050405020303" pitchFamily="18" charset="0"/>
            </a:endParaRPr>
          </a:p>
          <a:p>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32603404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6" name="Rectangle 3"/>
          <p:cNvSpPr txBox="1">
            <a:spLocks noChangeArrowheads="1"/>
          </p:cNvSpPr>
          <p:nvPr/>
        </p:nvSpPr>
        <p:spPr bwMode="auto">
          <a:xfrm>
            <a:off x="457200" y="1191491"/>
            <a:ext cx="8229600" cy="53717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80000"/>
              </a:lnSpc>
              <a:spcBef>
                <a:spcPts val="600"/>
              </a:spcBef>
              <a:spcAft>
                <a:spcPts val="1200"/>
              </a:spcAft>
              <a:buFont typeface="+mj-lt"/>
              <a:buAutoNum type="arabicPeriod"/>
              <a:defRPr/>
            </a:pPr>
            <a:r>
              <a:rPr lang="en-GB" sz="2400" dirty="0"/>
              <a:t>Each Party shall adopt such legislative and other measures as may be necessary, in relation to a range of serious offences to be determined by domestic law, to empower its competent authorities to:</a:t>
            </a:r>
          </a:p>
          <a:p>
            <a:pPr marL="857250" lvl="1" indent="-457200" algn="just" eaLnBrk="1" fontAlgn="auto" hangingPunct="1">
              <a:lnSpc>
                <a:spcPct val="80000"/>
              </a:lnSpc>
              <a:spcBef>
                <a:spcPts val="600"/>
              </a:spcBef>
              <a:spcAft>
                <a:spcPts val="1200"/>
              </a:spcAft>
              <a:buFont typeface="+mj-lt"/>
              <a:buAutoNum type="alphaLcParenR"/>
              <a:defRPr/>
            </a:pPr>
            <a:r>
              <a:rPr lang="en-GB" sz="2000" dirty="0"/>
              <a:t>collect or record through the application of technical means on the territory of that Party, and</a:t>
            </a:r>
          </a:p>
          <a:p>
            <a:pPr marL="857250" lvl="1" indent="-457200" algn="just" eaLnBrk="1" fontAlgn="auto" hangingPunct="1">
              <a:lnSpc>
                <a:spcPct val="80000"/>
              </a:lnSpc>
              <a:spcBef>
                <a:spcPts val="600"/>
              </a:spcBef>
              <a:spcAft>
                <a:spcPts val="1200"/>
              </a:spcAft>
              <a:buFont typeface="+mj-lt"/>
              <a:buAutoNum type="alphaLcParenR"/>
              <a:defRPr/>
            </a:pPr>
            <a:r>
              <a:rPr lang="en-GB" b="1" dirty="0">
                <a:solidFill>
                  <a:srgbClr val="FF0000"/>
                </a:solidFill>
              </a:rPr>
              <a:t>compel a service provider, within its existing technical capability</a:t>
            </a:r>
            <a:r>
              <a:rPr lang="en-GB" sz="2000" dirty="0"/>
              <a:t>:</a:t>
            </a:r>
          </a:p>
          <a:p>
            <a:pPr marL="1257300" lvl="2" indent="-457200" algn="just" eaLnBrk="1" fontAlgn="auto" hangingPunct="1">
              <a:lnSpc>
                <a:spcPct val="80000"/>
              </a:lnSpc>
              <a:spcBef>
                <a:spcPts val="600"/>
              </a:spcBef>
              <a:spcAft>
                <a:spcPts val="1200"/>
              </a:spcAft>
              <a:buFont typeface="+mj-lt"/>
              <a:buAutoNum type="romanUcPeriod"/>
              <a:defRPr/>
            </a:pPr>
            <a:r>
              <a:rPr lang="en-GB" sz="2000" b="1" dirty="0">
                <a:solidFill>
                  <a:srgbClr val="FF0000"/>
                </a:solidFill>
              </a:rPr>
              <a:t>to collect or record through the application of technical  means</a:t>
            </a:r>
            <a:r>
              <a:rPr lang="en-GB" sz="1600" dirty="0"/>
              <a:t> on the territory of that Party, or</a:t>
            </a:r>
          </a:p>
          <a:p>
            <a:pPr marL="1257300" lvl="2" indent="-457200" algn="just" eaLnBrk="1" fontAlgn="auto" hangingPunct="1">
              <a:lnSpc>
                <a:spcPct val="80000"/>
              </a:lnSpc>
              <a:spcBef>
                <a:spcPts val="600"/>
              </a:spcBef>
              <a:spcAft>
                <a:spcPts val="1200"/>
              </a:spcAft>
              <a:buFont typeface="+mj-lt"/>
              <a:buAutoNum type="romanUcPeriod"/>
              <a:defRPr/>
            </a:pPr>
            <a:r>
              <a:rPr lang="en-GB" sz="2000" b="1" dirty="0">
                <a:solidFill>
                  <a:srgbClr val="FF0000"/>
                </a:solidFill>
              </a:rPr>
              <a:t>to co-operate and assist the competent authorities </a:t>
            </a:r>
            <a:r>
              <a:rPr lang="en-GB" sz="1600" dirty="0"/>
              <a:t>in the collection or recording of,</a:t>
            </a:r>
          </a:p>
          <a:p>
            <a:pPr marL="400050" lvl="1" indent="409575" algn="just" eaLnBrk="1" fontAlgn="auto" hangingPunct="1">
              <a:lnSpc>
                <a:spcPct val="80000"/>
              </a:lnSpc>
              <a:spcBef>
                <a:spcPts val="600"/>
              </a:spcBef>
              <a:spcAft>
                <a:spcPts val="1200"/>
              </a:spcAft>
              <a:buFont typeface="Arial" charset="0"/>
              <a:buNone/>
              <a:defRPr/>
            </a:pPr>
            <a:r>
              <a:rPr lang="en-GB" sz="2000" dirty="0"/>
              <a:t>	content data, in real-time, of specified communications in its 				territory transmitted by means of a computer system.</a:t>
            </a:r>
          </a:p>
        </p:txBody>
      </p:sp>
    </p:spTree>
    <p:extLst>
      <p:ext uri="{BB962C8B-B14F-4D97-AF65-F5344CB8AC3E}">
        <p14:creationId xmlns:p14="http://schemas.microsoft.com/office/powerpoint/2010/main" val="10612398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Compel a service provider</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Only applies to extent of technical capability of service provider, whether such technical features are ordinarily used or not</a:t>
            </a:r>
          </a:p>
          <a:p>
            <a:endParaRPr lang="en-US" dirty="0">
              <a:latin typeface="Georgia" panose="02040502050405020303" pitchFamily="18" charset="0"/>
            </a:endParaRPr>
          </a:p>
          <a:p>
            <a:r>
              <a:rPr lang="en-US" dirty="0">
                <a:latin typeface="Georgia" panose="02040502050405020303" pitchFamily="18" charset="0"/>
              </a:rPr>
              <a:t>Does not impose obligation on service providers to:</a:t>
            </a:r>
          </a:p>
          <a:p>
            <a:pPr lvl="1"/>
            <a:r>
              <a:rPr lang="en-US" dirty="0">
                <a:latin typeface="Georgia" panose="02040502050405020303" pitchFamily="18" charset="0"/>
              </a:rPr>
              <a:t>Develop new equipment</a:t>
            </a:r>
          </a:p>
          <a:p>
            <a:pPr lvl="1"/>
            <a:r>
              <a:rPr lang="en-US" dirty="0">
                <a:latin typeface="Georgia" panose="02040502050405020303" pitchFamily="18" charset="0"/>
              </a:rPr>
              <a:t>Hire expert support</a:t>
            </a:r>
          </a:p>
          <a:p>
            <a:pPr lvl="1"/>
            <a:r>
              <a:rPr lang="en-US" dirty="0">
                <a:latin typeface="Georgia" panose="02040502050405020303" pitchFamily="18" charset="0"/>
              </a:rPr>
              <a:t>Engage in costly re-configuration of systems</a:t>
            </a:r>
          </a:p>
          <a:p>
            <a:pPr lvl="1"/>
            <a:endParaRPr lang="en-US" dirty="0">
              <a:latin typeface="Georgia" panose="02040502050405020303" pitchFamily="18" charset="0"/>
            </a:endParaRPr>
          </a:p>
          <a:p>
            <a:pPr marL="0" indent="0">
              <a:buNone/>
            </a:pP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260828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6" name="Rectangle 3"/>
          <p:cNvSpPr txBox="1">
            <a:spLocks noChangeArrowheads="1"/>
          </p:cNvSpPr>
          <p:nvPr/>
        </p:nvSpPr>
        <p:spPr bwMode="auto">
          <a:xfrm>
            <a:off x="457200" y="1274618"/>
            <a:ext cx="8229600" cy="50817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80000"/>
              </a:lnSpc>
              <a:spcBef>
                <a:spcPts val="600"/>
              </a:spcBef>
              <a:spcAft>
                <a:spcPts val="1200"/>
              </a:spcAft>
              <a:buFont typeface="+mj-lt"/>
              <a:buAutoNum type="arabicPeriod"/>
              <a:defRPr/>
            </a:pPr>
            <a:r>
              <a:rPr lang="en-GB" sz="2400" dirty="0"/>
              <a:t>Each Party shall adopt such legislative and other measures as may be necessary, in relation to a range of serious offences to be determined by domestic law, to empower its competent authorities to:</a:t>
            </a:r>
          </a:p>
          <a:p>
            <a:pPr marL="857250" lvl="1" indent="-457200" algn="just" eaLnBrk="1" fontAlgn="auto" hangingPunct="1">
              <a:lnSpc>
                <a:spcPct val="80000"/>
              </a:lnSpc>
              <a:spcBef>
                <a:spcPts val="600"/>
              </a:spcBef>
              <a:spcAft>
                <a:spcPts val="1200"/>
              </a:spcAft>
              <a:buFont typeface="+mj-lt"/>
              <a:buAutoNum type="alphaLcParenR"/>
              <a:defRPr/>
            </a:pPr>
            <a:r>
              <a:rPr lang="en-GB" sz="2000" dirty="0"/>
              <a:t>collect or record through the application of technical means on the territory of that Party, and</a:t>
            </a:r>
          </a:p>
          <a:p>
            <a:pPr marL="857250" lvl="1" indent="-457200" algn="just" eaLnBrk="1" fontAlgn="auto" hangingPunct="1">
              <a:lnSpc>
                <a:spcPct val="80000"/>
              </a:lnSpc>
              <a:spcBef>
                <a:spcPts val="600"/>
              </a:spcBef>
              <a:spcAft>
                <a:spcPts val="1200"/>
              </a:spcAft>
              <a:buFont typeface="+mj-lt"/>
              <a:buAutoNum type="alphaLcParenR"/>
              <a:defRPr/>
            </a:pPr>
            <a:r>
              <a:rPr lang="en-GB" sz="2000" dirty="0"/>
              <a:t>compel a service provider, within its existing technical capability:</a:t>
            </a:r>
          </a:p>
          <a:p>
            <a:pPr marL="1257300" lvl="2" indent="-457200" algn="just" eaLnBrk="1" fontAlgn="auto" hangingPunct="1">
              <a:lnSpc>
                <a:spcPct val="80000"/>
              </a:lnSpc>
              <a:spcBef>
                <a:spcPts val="600"/>
              </a:spcBef>
              <a:spcAft>
                <a:spcPts val="1200"/>
              </a:spcAft>
              <a:buFont typeface="+mj-lt"/>
              <a:buAutoNum type="romanUcPeriod"/>
              <a:defRPr/>
            </a:pPr>
            <a:r>
              <a:rPr lang="en-GB" sz="1600" dirty="0"/>
              <a:t>to collect or record through the application of technical  means on the territory of that Party, or</a:t>
            </a:r>
          </a:p>
          <a:p>
            <a:pPr marL="1257300" lvl="2" indent="-457200" algn="just" eaLnBrk="1" fontAlgn="auto" hangingPunct="1">
              <a:lnSpc>
                <a:spcPct val="80000"/>
              </a:lnSpc>
              <a:spcBef>
                <a:spcPts val="600"/>
              </a:spcBef>
              <a:spcAft>
                <a:spcPts val="1200"/>
              </a:spcAft>
              <a:buFont typeface="+mj-lt"/>
              <a:buAutoNum type="romanUcPeriod"/>
              <a:defRPr/>
            </a:pPr>
            <a:r>
              <a:rPr lang="en-GB" sz="1600" dirty="0"/>
              <a:t>to co-operate and assist the competent authorities in the collection or recording of,</a:t>
            </a:r>
          </a:p>
          <a:p>
            <a:pPr marL="800100" lvl="2" indent="0" algn="just" eaLnBrk="1" fontAlgn="auto" hangingPunct="1">
              <a:lnSpc>
                <a:spcPct val="80000"/>
              </a:lnSpc>
              <a:spcBef>
                <a:spcPts val="600"/>
              </a:spcBef>
              <a:spcAft>
                <a:spcPts val="1200"/>
              </a:spcAft>
              <a:buNone/>
              <a:defRPr/>
            </a:pPr>
            <a:r>
              <a:rPr lang="en-GB" sz="2000" dirty="0"/>
              <a:t>content data, in real-time, of </a:t>
            </a:r>
            <a:r>
              <a:rPr lang="en-GB" b="1" dirty="0">
                <a:solidFill>
                  <a:srgbClr val="FF0000"/>
                </a:solidFill>
              </a:rPr>
              <a:t>specified communications </a:t>
            </a:r>
            <a:r>
              <a:rPr lang="en-GB" sz="2000" dirty="0"/>
              <a:t>in its territory transmitted by means of a computer system.</a:t>
            </a:r>
          </a:p>
        </p:txBody>
      </p:sp>
    </p:spTree>
    <p:extLst>
      <p:ext uri="{BB962C8B-B14F-4D97-AF65-F5344CB8AC3E}">
        <p14:creationId xmlns:p14="http://schemas.microsoft.com/office/powerpoint/2010/main" val="42698442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Specified communications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Content data must be associated with specified communications which must be identified by authorizing competent authority</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General or indiscriminate surveillance or collection of large amounts of content data not permitted </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“Fishing expeditions” seeking to discover criminal activities not permitted</a:t>
            </a:r>
          </a:p>
        </p:txBody>
      </p:sp>
    </p:spTree>
    <p:extLst>
      <p:ext uri="{BB962C8B-B14F-4D97-AF65-F5344CB8AC3E}">
        <p14:creationId xmlns:p14="http://schemas.microsoft.com/office/powerpoint/2010/main" val="166367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578756" y="1163781"/>
            <a:ext cx="8229600" cy="4984750"/>
          </a:xfrm>
          <a:ln w="38100">
            <a:solidFill>
              <a:srgbClr val="FF0000"/>
            </a:solidFill>
          </a:ln>
        </p:spPr>
        <p:txBody>
          <a:bodyPr lIns="91440" tIns="45720" rIns="91440" bIns="45720" anchor="t">
            <a:normAutofit fontScale="92500" lnSpcReduction="20000"/>
          </a:bodyPr>
          <a:lstStyle/>
          <a:p>
            <a:pPr marL="0" indent="0" eaLnBrk="1" hangingPunct="1">
              <a:lnSpc>
                <a:spcPct val="80000"/>
              </a:lnSpc>
              <a:spcBef>
                <a:spcPts val="600"/>
              </a:spcBef>
              <a:spcAft>
                <a:spcPts val="1200"/>
              </a:spcAft>
              <a:buFont typeface="Arial" pitchFamily="34" charset="0"/>
              <a:buNone/>
              <a:defRPr/>
            </a:pPr>
            <a:endParaRPr lang="en-GB" altLang="x-none" sz="2800" b="1" i="1" dirty="0">
              <a:latin typeface="Georgia" panose="02040502050405020303" pitchFamily="18" charset="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en-GB" altLang="x-none" sz="2800" b="1" i="1" dirty="0">
                <a:latin typeface="Georgia" panose="02040502050405020303" pitchFamily="18" charset="0"/>
                <a:ea typeface="ＭＳ Ｐゴシック" pitchFamily="34" charset="-128"/>
              </a:rPr>
              <a:t>Expedited preservation of computer data </a:t>
            </a:r>
          </a:p>
          <a:p>
            <a:pPr marL="0" indent="0" algn="ctr" eaLnBrk="1" hangingPunct="1">
              <a:lnSpc>
                <a:spcPct val="80000"/>
              </a:lnSpc>
              <a:spcBef>
                <a:spcPts val="600"/>
              </a:spcBef>
              <a:spcAft>
                <a:spcPts val="1200"/>
              </a:spcAft>
              <a:buFont typeface="Arial" pitchFamily="34" charset="0"/>
              <a:buNone/>
              <a:defRPr/>
            </a:pPr>
            <a:r>
              <a:rPr lang="en-GB" altLang="x-none" sz="2800" b="1" i="1" dirty="0">
                <a:latin typeface="Georgia" panose="02040502050405020303" pitchFamily="18" charset="0"/>
                <a:ea typeface="ＭＳ Ｐゴシック" pitchFamily="34" charset="-128"/>
              </a:rPr>
              <a:t>Expedited preservation and disclosure of computer data</a:t>
            </a:r>
          </a:p>
          <a:p>
            <a:pPr marL="0" indent="0" algn="ctr" eaLnBrk="1" hangingPunct="1">
              <a:lnSpc>
                <a:spcPct val="80000"/>
              </a:lnSpc>
              <a:spcBef>
                <a:spcPts val="600"/>
              </a:spcBef>
              <a:spcAft>
                <a:spcPts val="1200"/>
              </a:spcAft>
              <a:buFont typeface="Arial" pitchFamily="34" charset="0"/>
              <a:buNone/>
              <a:defRPr/>
            </a:pPr>
            <a:r>
              <a:rPr lang="en-GB" altLang="x-none" sz="2800" b="1" i="1" dirty="0">
                <a:latin typeface="Georgia" panose="02040502050405020303" pitchFamily="18" charset="0"/>
                <a:ea typeface="ＭＳ Ｐゴシック" pitchFamily="34" charset="-128"/>
              </a:rPr>
              <a:t>(Articles 16 and 17 – Budapest Convention)</a:t>
            </a:r>
          </a:p>
          <a:p>
            <a:pPr eaLnBrk="1" hangingPunct="1">
              <a:lnSpc>
                <a:spcPct val="80000"/>
              </a:lnSpc>
              <a:spcBef>
                <a:spcPts val="600"/>
              </a:spcBef>
              <a:spcAft>
                <a:spcPts val="1200"/>
              </a:spcAft>
              <a:defRPr/>
            </a:pPr>
            <a:endParaRPr lang="en-GB" altLang="x-none" sz="1800" dirty="0">
              <a:latin typeface="Georgia" panose="02040502050405020303" pitchFamily="18" charset="0"/>
              <a:ea typeface="ＭＳ Ｐゴシック" pitchFamily="34" charset="-128"/>
            </a:endParaRPr>
          </a:p>
          <a:p>
            <a:pPr eaLnBrk="1" hangingPunct="1">
              <a:lnSpc>
                <a:spcPct val="80000"/>
              </a:lnSpc>
              <a:spcBef>
                <a:spcPts val="600"/>
              </a:spcBef>
              <a:spcAft>
                <a:spcPts val="1200"/>
              </a:spcAft>
              <a:defRPr/>
            </a:pPr>
            <a:r>
              <a:rPr lang="en-GB" altLang="x-none" sz="2400" i="1" dirty="0">
                <a:latin typeface="Georgia" panose="02040502050405020303" pitchFamily="18" charset="0"/>
                <a:ea typeface="ＭＳ Ｐゴシック" pitchFamily="34" charset="-128"/>
              </a:rPr>
              <a:t>Very innovative and extremely significant </a:t>
            </a:r>
          </a:p>
          <a:p>
            <a:pPr eaLnBrk="1" hangingPunct="1">
              <a:lnSpc>
                <a:spcPct val="80000"/>
              </a:lnSpc>
              <a:spcBef>
                <a:spcPts val="600"/>
              </a:spcBef>
              <a:spcAft>
                <a:spcPts val="1200"/>
              </a:spcAft>
              <a:defRPr/>
            </a:pPr>
            <a:r>
              <a:rPr lang="en-GB" altLang="x-none" sz="2400" i="1" dirty="0">
                <a:latin typeface="Georgia" panose="02040502050405020303" pitchFamily="18" charset="0"/>
                <a:ea typeface="ＭＳ Ｐゴシック" pitchFamily="34" charset="-128"/>
              </a:rPr>
              <a:t>Different focus </a:t>
            </a:r>
            <a:endParaRPr lang="en-GB" altLang="x-none" sz="2400" dirty="0">
              <a:latin typeface="Georgia" panose="02040502050405020303" pitchFamily="18" charset="0"/>
              <a:ea typeface="ＭＳ Ｐゴシック" pitchFamily="34" charset="-128"/>
            </a:endParaRPr>
          </a:p>
          <a:p>
            <a:pPr eaLnBrk="1" hangingPunct="1">
              <a:lnSpc>
                <a:spcPct val="80000"/>
              </a:lnSpc>
              <a:spcBef>
                <a:spcPts val="600"/>
              </a:spcBef>
              <a:spcAft>
                <a:spcPts val="1200"/>
              </a:spcAft>
              <a:defRPr/>
            </a:pPr>
            <a:r>
              <a:rPr lang="en-GB" altLang="x-none" sz="2000" i="1" dirty="0">
                <a:latin typeface="Georgia" panose="02040502050405020303" pitchFamily="18" charset="0"/>
                <a:ea typeface="ＭＳ Ｐゴシック" pitchFamily="34" charset="-128"/>
              </a:rPr>
              <a:t>Both of them are expedited to correspond to the speed of the circulation of information in the digital environment</a:t>
            </a:r>
          </a:p>
          <a:p>
            <a:pPr eaLnBrk="1" hangingPunct="1">
              <a:lnSpc>
                <a:spcPct val="80000"/>
              </a:lnSpc>
              <a:spcBef>
                <a:spcPts val="600"/>
              </a:spcBef>
              <a:spcAft>
                <a:spcPts val="1200"/>
              </a:spcAft>
              <a:defRPr/>
            </a:pPr>
            <a:r>
              <a:rPr lang="en-GB" altLang="x-none" sz="2000" i="1" dirty="0">
                <a:latin typeface="Georgia" panose="02040502050405020303" pitchFamily="18" charset="0"/>
                <a:ea typeface="ＭＳ Ｐゴシック" pitchFamily="34" charset="-128"/>
              </a:rPr>
              <a:t>Their intrusiveness level is not very high</a:t>
            </a:r>
          </a:p>
          <a:p>
            <a:pPr eaLnBrk="1" hangingPunct="1">
              <a:lnSpc>
                <a:spcPct val="80000"/>
              </a:lnSpc>
              <a:spcBef>
                <a:spcPts val="600"/>
              </a:spcBef>
              <a:spcAft>
                <a:spcPts val="1200"/>
              </a:spcAft>
              <a:defRPr/>
            </a:pPr>
            <a:r>
              <a:rPr lang="en-GB" altLang="x-none" sz="2000" i="1" dirty="0">
                <a:latin typeface="Georgia" panose="02040502050405020303" pitchFamily="18" charset="0"/>
                <a:ea typeface="ＭＳ Ｐゴシック" pitchFamily="34" charset="-128"/>
              </a:rPr>
              <a:t>Concerning traffic data there is also a provision allowing expedited disclosure</a:t>
            </a:r>
          </a:p>
        </p:txBody>
      </p:sp>
    </p:spTree>
    <p:extLst>
      <p:ext uri="{BB962C8B-B14F-4D97-AF65-F5344CB8AC3E}">
        <p14:creationId xmlns:p14="http://schemas.microsoft.com/office/powerpoint/2010/main" val="15510042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p>
        </p:txBody>
      </p:sp>
      <p:sp>
        <p:nvSpPr>
          <p:cNvPr id="6" name="Rectangle 3"/>
          <p:cNvSpPr txBox="1">
            <a:spLocks noChangeArrowheads="1"/>
          </p:cNvSpPr>
          <p:nvPr/>
        </p:nvSpPr>
        <p:spPr bwMode="auto">
          <a:xfrm>
            <a:off x="351690" y="1881560"/>
            <a:ext cx="8405446" cy="44923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buFont typeface="+mj-lt"/>
              <a:buAutoNum type="arabicPeriod" startAt="2"/>
            </a:pPr>
            <a:r>
              <a:rPr lang="en-US" dirty="0"/>
              <a:t>Where a Party, due to the established principles of its domestic legal system, cannot adopt the measures referred to in paragraph 1.a, it may instead adopt legislative and </a:t>
            </a:r>
            <a:r>
              <a:rPr lang="en-US" sz="4000" b="1" dirty="0">
                <a:solidFill>
                  <a:srgbClr val="FF0000"/>
                </a:solidFill>
              </a:rPr>
              <a:t>other measures as may be necessary to ensure the real-time collection or recording of content data</a:t>
            </a:r>
            <a:r>
              <a:rPr lang="en-US" dirty="0"/>
              <a:t> on specified communications in its territory through the application of technical means on that territory.</a:t>
            </a:r>
            <a:endParaRPr lang="en-GB" dirty="0"/>
          </a:p>
        </p:txBody>
      </p:sp>
    </p:spTree>
    <p:extLst>
      <p:ext uri="{BB962C8B-B14F-4D97-AF65-F5344CB8AC3E}">
        <p14:creationId xmlns:p14="http://schemas.microsoft.com/office/powerpoint/2010/main" val="7609087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Other measures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Some jurisdictions do not allow law enforcement authorities to collect or record data in real-time without assistance or at least knowledge of service provider </a:t>
            </a:r>
          </a:p>
          <a:p>
            <a:endParaRPr lang="en-US" dirty="0">
              <a:latin typeface="Georgia" panose="02040502050405020303" pitchFamily="18" charset="0"/>
            </a:endParaRPr>
          </a:p>
          <a:p>
            <a:r>
              <a:rPr lang="en-US" dirty="0">
                <a:latin typeface="Georgia" panose="02040502050405020303" pitchFamily="18" charset="0"/>
              </a:rPr>
              <a:t>Other measures may be adopted including:</a:t>
            </a:r>
          </a:p>
          <a:p>
            <a:pPr lvl="1"/>
            <a:r>
              <a:rPr lang="en-US" dirty="0">
                <a:latin typeface="Georgia" panose="02040502050405020303" pitchFamily="18" charset="0"/>
              </a:rPr>
              <a:t>Compelling service provider to provide necessary technical facilities</a:t>
            </a:r>
          </a:p>
        </p:txBody>
      </p:sp>
    </p:spTree>
    <p:extLst>
      <p:ext uri="{BB962C8B-B14F-4D97-AF65-F5344CB8AC3E}">
        <p14:creationId xmlns:p14="http://schemas.microsoft.com/office/powerpoint/2010/main" val="25113902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GB" sz="3600" dirty="0">
                <a:solidFill>
                  <a:srgbClr val="FFFFFF"/>
                </a:solidFill>
                <a:latin typeface="Helvetica" panose="020B0604020202020204" pitchFamily="34" charset="0"/>
              </a:rPr>
              <a:t>Article 21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Interception of Content Data</a:t>
            </a:r>
            <a:endParaRPr lang="en-US" sz="3600" dirty="0">
              <a:solidFill>
                <a:srgbClr val="FFFFFF"/>
              </a:solidFill>
              <a:latin typeface="Helvetica" panose="020B0604020202020204" pitchFamily="34" charset="0"/>
            </a:endParaRPr>
          </a:p>
        </p:txBody>
      </p:sp>
      <p:sp>
        <p:nvSpPr>
          <p:cNvPr id="6" name="Content Placeholder 2"/>
          <p:cNvSpPr>
            <a:spLocks noGrp="1"/>
          </p:cNvSpPr>
          <p:nvPr>
            <p:ph idx="1"/>
          </p:nvPr>
        </p:nvSpPr>
        <p:spPr>
          <a:xfrm>
            <a:off x="578756" y="1163781"/>
            <a:ext cx="8229600" cy="4984750"/>
          </a:xfrm>
        </p:spPr>
        <p:txBody>
          <a:bodyPr lIns="91440" tIns="45720" rIns="91440" bIns="45720" anchor="t">
            <a:normAutofit/>
          </a:bodyPr>
          <a:lstStyle/>
          <a:p>
            <a:pPr marL="514350" indent="-514350">
              <a:buFont typeface="+mj-lt"/>
              <a:buAutoNum type="arabicPeriod" startAt="3"/>
            </a:pPr>
            <a:endParaRPr lang="en-US" sz="2800" dirty="0">
              <a:latin typeface="Georgia" panose="02040502050405020303" pitchFamily="18" charset="0"/>
            </a:endParaRPr>
          </a:p>
          <a:p>
            <a:pPr marL="514350" indent="-514350">
              <a:buFont typeface="+mj-lt"/>
              <a:buAutoNum type="arabicPeriod" startAt="3"/>
            </a:pPr>
            <a:r>
              <a:rPr lang="en-US" sz="2800" dirty="0">
                <a:latin typeface="Georgia" panose="02040502050405020303" pitchFamily="18" charset="0"/>
              </a:rPr>
              <a:t>Each Party shall adopt such legislative and other measures as may be necessary to </a:t>
            </a:r>
            <a:r>
              <a:rPr lang="en-US" sz="3600" b="1" dirty="0">
                <a:solidFill>
                  <a:srgbClr val="FF0000"/>
                </a:solidFill>
                <a:latin typeface="Georgia" panose="02040502050405020303" pitchFamily="18" charset="0"/>
              </a:rPr>
              <a:t>oblige a service provider to keep confidential the fact of the execution of any power </a:t>
            </a:r>
            <a:r>
              <a:rPr lang="en-US" sz="2800" dirty="0">
                <a:latin typeface="Georgia" panose="02040502050405020303" pitchFamily="18" charset="0"/>
              </a:rPr>
              <a:t>provided for in this article and any information relating to it.</a:t>
            </a:r>
          </a:p>
          <a:p>
            <a:pPr marL="514350" indent="-514350">
              <a:buFont typeface="+mj-lt"/>
              <a:buAutoNum type="arabicPeriod" startAt="3"/>
            </a:pPr>
            <a:endParaRPr lang="en-US" sz="2800" dirty="0">
              <a:latin typeface="Georgia" panose="02040502050405020303" pitchFamily="18" charset="0"/>
            </a:endParaRPr>
          </a:p>
          <a:p>
            <a:pPr marL="514350" indent="-514350">
              <a:buFont typeface="+mj-lt"/>
              <a:buAutoNum type="arabicPeriod" startAt="3"/>
            </a:pPr>
            <a:r>
              <a:rPr lang="en-US" sz="2800" dirty="0">
                <a:latin typeface="Georgia" panose="02040502050405020303" pitchFamily="18" charset="0"/>
              </a:rPr>
              <a:t>The powers and procedures referred to in this article shall be subject to Articles 14 and 15.</a:t>
            </a:r>
          </a:p>
        </p:txBody>
      </p:sp>
    </p:spTree>
    <p:extLst>
      <p:ext uri="{BB962C8B-B14F-4D97-AF65-F5344CB8AC3E}">
        <p14:creationId xmlns:p14="http://schemas.microsoft.com/office/powerpoint/2010/main" val="24437525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Oblige service provider to keep measures confidential </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Only effective if undertaken without knowledge of persons being investigated </a:t>
            </a:r>
          </a:p>
          <a:p>
            <a:endParaRPr lang="en-US" dirty="0">
              <a:latin typeface="Georgia" panose="02040502050405020303" pitchFamily="18" charset="0"/>
            </a:endParaRPr>
          </a:p>
          <a:p>
            <a:r>
              <a:rPr lang="en-US" dirty="0">
                <a:latin typeface="Georgia" panose="02040502050405020303" pitchFamily="18" charset="0"/>
              </a:rPr>
              <a:t>Communicating parties must not perceive the operation</a:t>
            </a:r>
          </a:p>
          <a:p>
            <a:endParaRPr lang="en-US" dirty="0">
              <a:latin typeface="Georgia" panose="02040502050405020303" pitchFamily="18" charset="0"/>
            </a:endParaRPr>
          </a:p>
          <a:p>
            <a:r>
              <a:rPr lang="en-US" dirty="0">
                <a:latin typeface="Georgia" panose="02040502050405020303" pitchFamily="18" charset="0"/>
              </a:rPr>
              <a:t>Service providers must be under obligation of secrecy </a:t>
            </a:r>
          </a:p>
        </p:txBody>
      </p:sp>
    </p:spTree>
    <p:extLst>
      <p:ext uri="{BB962C8B-B14F-4D97-AF65-F5344CB8AC3E}">
        <p14:creationId xmlns:p14="http://schemas.microsoft.com/office/powerpoint/2010/main" val="13739518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7D8862DC-0257-43CB-9DAC-3170D33AC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73807D36-3CAF-4BE4-8738-C7986FDDF545}"/>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320001"/>
          </a:xfrm>
          <a:ln/>
        </p:spPr>
        <p:txBody>
          <a:bodyPr lIns="91440" tIns="45720" rIns="91440" bIns="45720" anchor="ctr">
            <a:noAutofit/>
          </a:bodyPr>
          <a:lstStyle/>
          <a:p>
            <a:pPr eaLnBrk="1" hangingPunct="1"/>
            <a:r>
              <a:rPr lang="en-GB" sz="3600" dirty="0">
                <a:latin typeface="Helvetica" panose="020B0604020202020204" pitchFamily="34" charset="0"/>
              </a:rPr>
              <a:t>Part Two</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Conditions and safeguards in the Budapest Convention </a:t>
            </a:r>
          </a:p>
        </p:txBody>
      </p:sp>
    </p:spTree>
    <p:extLst>
      <p:ext uri="{BB962C8B-B14F-4D97-AF65-F5344CB8AC3E}">
        <p14:creationId xmlns:p14="http://schemas.microsoft.com/office/powerpoint/2010/main" val="35268857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Article 15 § 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Conditions and safeguards </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Aft>
                <a:spcPts val="0"/>
              </a:spcAft>
              <a:buFont typeface="+mj-lt"/>
              <a:buAutoNum type="arabicPeriod"/>
              <a:defRPr/>
            </a:pPr>
            <a:endParaRPr lang="en-GB" dirty="0">
              <a:latin typeface="Georgia" panose="02040502050405020303" pitchFamily="18" charset="0"/>
            </a:endParaRPr>
          </a:p>
          <a:p>
            <a:pPr marL="514350" indent="-514350" eaLnBrk="1" fontAlgn="auto" hangingPunct="1">
              <a:spcAft>
                <a:spcPts val="0"/>
              </a:spcAft>
              <a:buFont typeface="+mj-lt"/>
              <a:buAutoNum type="arabicPeriod"/>
              <a:defRPr/>
            </a:pPr>
            <a:r>
              <a:rPr lang="en-GB" dirty="0">
                <a:latin typeface="Georgia" panose="02040502050405020303" pitchFamily="18" charset="0"/>
              </a:rPr>
              <a:t>“Each Party shall ensure that the </a:t>
            </a:r>
            <a:r>
              <a:rPr lang="en-GB" b="1" dirty="0">
                <a:solidFill>
                  <a:srgbClr val="FF0000"/>
                </a:solidFill>
                <a:latin typeface="Georgia" panose="02040502050405020303" pitchFamily="18" charset="0"/>
              </a:rPr>
              <a:t>establishment, implementation and application </a:t>
            </a:r>
            <a:r>
              <a:rPr lang="en-GB" dirty="0">
                <a:latin typeface="Georgia" panose="02040502050405020303" pitchFamily="18" charset="0"/>
              </a:rPr>
              <a:t>of the powers and procedures provided for in (Art. 14 to 21) are </a:t>
            </a:r>
            <a:r>
              <a:rPr lang="en-GB" b="1" dirty="0">
                <a:solidFill>
                  <a:srgbClr val="FF0000"/>
                </a:solidFill>
                <a:latin typeface="Georgia" panose="02040502050405020303" pitchFamily="18" charset="0"/>
              </a:rPr>
              <a:t>subject to conditions and safeguards</a:t>
            </a:r>
            <a:r>
              <a:rPr lang="en-GB" dirty="0">
                <a:latin typeface="Georgia" panose="02040502050405020303" pitchFamily="18" charset="0"/>
              </a:rPr>
              <a:t> provided for under its </a:t>
            </a:r>
            <a:r>
              <a:rPr lang="en-GB" b="1" dirty="0">
                <a:solidFill>
                  <a:srgbClr val="FF0000"/>
                </a:solidFill>
                <a:latin typeface="Georgia" panose="02040502050405020303" pitchFamily="18" charset="0"/>
              </a:rPr>
              <a:t>domestic law </a:t>
            </a:r>
            <a:r>
              <a:rPr lang="en-GB" dirty="0">
                <a:latin typeface="Georgia" panose="02040502050405020303" pitchFamily="18" charset="0"/>
              </a:rPr>
              <a:t>(…)”.</a:t>
            </a:r>
          </a:p>
        </p:txBody>
      </p:sp>
    </p:spTree>
    <p:extLst>
      <p:ext uri="{BB962C8B-B14F-4D97-AF65-F5344CB8AC3E}">
        <p14:creationId xmlns:p14="http://schemas.microsoft.com/office/powerpoint/2010/main" val="35859310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Article 15 § 1</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Conditions and safeguards </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eaLnBrk="1" fontAlgn="auto" hangingPunct="1">
              <a:lnSpc>
                <a:spcPct val="110000"/>
              </a:lnSpc>
              <a:spcBef>
                <a:spcPts val="600"/>
              </a:spcBef>
              <a:spcAft>
                <a:spcPts val="1200"/>
              </a:spcAft>
              <a:defRPr/>
            </a:pPr>
            <a:r>
              <a:rPr lang="en-GB" dirty="0">
                <a:latin typeface="Georgia" panose="02040502050405020303" pitchFamily="18" charset="0"/>
              </a:rPr>
              <a:t>These safeguards must “provide for the adequate protection of human rights and liberties, </a:t>
            </a:r>
            <a:r>
              <a:rPr lang="en-GB" b="1" dirty="0">
                <a:solidFill>
                  <a:srgbClr val="FF0000"/>
                </a:solidFill>
                <a:latin typeface="Georgia" panose="02040502050405020303" pitchFamily="18" charset="0"/>
              </a:rPr>
              <a:t>including rights arising pursuant to obligations</a:t>
            </a:r>
            <a:r>
              <a:rPr lang="en-GB" dirty="0">
                <a:solidFill>
                  <a:srgbClr val="FF0000"/>
                </a:solidFill>
                <a:latin typeface="Georgia" panose="02040502050405020303" pitchFamily="18" charset="0"/>
              </a:rPr>
              <a:t> </a:t>
            </a:r>
            <a:r>
              <a:rPr lang="en-GB" b="1" dirty="0">
                <a:solidFill>
                  <a:srgbClr val="FF0000"/>
                </a:solidFill>
                <a:latin typeface="Georgia" panose="02040502050405020303" pitchFamily="18" charset="0"/>
              </a:rPr>
              <a:t>it has undertaken </a:t>
            </a:r>
            <a:r>
              <a:rPr lang="en-GB" dirty="0">
                <a:latin typeface="Georgia" panose="02040502050405020303" pitchFamily="18" charset="0"/>
              </a:rPr>
              <a:t>under applicable international human rights instruments (inter alia the 1950 Council of Europe “European Convention of Human Rights” and the 1966 United Nations International Covenant on Civil and political Rights). </a:t>
            </a:r>
          </a:p>
          <a:p>
            <a:pPr eaLnBrk="1" fontAlgn="auto" hangingPunct="1">
              <a:lnSpc>
                <a:spcPct val="110000"/>
              </a:lnSpc>
              <a:spcBef>
                <a:spcPts val="600"/>
              </a:spcBef>
              <a:spcAft>
                <a:spcPts val="1200"/>
              </a:spcAft>
              <a:defRPr/>
            </a:pPr>
            <a:r>
              <a:rPr lang="en-GB" dirty="0">
                <a:latin typeface="Georgia" panose="02040502050405020303" pitchFamily="18" charset="0"/>
              </a:rPr>
              <a:t>These safeguards must incorporate “the principle of  </a:t>
            </a:r>
            <a:r>
              <a:rPr lang="en-GB" b="1" dirty="0">
                <a:solidFill>
                  <a:srgbClr val="FF0000"/>
                </a:solidFill>
                <a:latin typeface="Georgia" panose="02040502050405020303" pitchFamily="18" charset="0"/>
              </a:rPr>
              <a:t>proportionality</a:t>
            </a:r>
            <a:r>
              <a:rPr lang="en-GB" dirty="0">
                <a:latin typeface="Georgia" panose="02040502050405020303" pitchFamily="18" charset="0"/>
              </a:rPr>
              <a:t>”. </a:t>
            </a:r>
          </a:p>
        </p:txBody>
      </p:sp>
    </p:spTree>
    <p:extLst>
      <p:ext uri="{BB962C8B-B14F-4D97-AF65-F5344CB8AC3E}">
        <p14:creationId xmlns:p14="http://schemas.microsoft.com/office/powerpoint/2010/main" val="21179623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marL="0" indent="0" algn="r" eaLnBrk="1" fontAlgn="auto" hangingPunct="1">
              <a:spcAft>
                <a:spcPts val="0"/>
              </a:spcAft>
              <a:defRPr/>
            </a:pPr>
            <a:r>
              <a:rPr lang="en-GB" sz="3600" dirty="0">
                <a:solidFill>
                  <a:srgbClr val="FFFFFF"/>
                </a:solidFill>
                <a:latin typeface="Helvetica" panose="020B0604020202020204" pitchFamily="34" charset="0"/>
                <a:ea typeface="Verdana" panose="020B0604030504040204" pitchFamily="34" charset="0"/>
                <a:cs typeface="Verdana" panose="020B0604030504040204" pitchFamily="34" charset="0"/>
              </a:rPr>
              <a:t>Rights guaranteed by ECHR and ICCPR</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marL="0" indent="0" eaLnBrk="1" hangingPunct="1">
              <a:spcBef>
                <a:spcPts val="600"/>
              </a:spcBef>
              <a:spcAft>
                <a:spcPts val="1200"/>
              </a:spcAft>
              <a:buNone/>
              <a:defRPr/>
            </a:pPr>
            <a:r>
              <a:rPr lang="en-GB" sz="2500" dirty="0">
                <a:latin typeface="Georgia" panose="02040502050405020303" pitchFamily="18" charset="0"/>
                <a:ea typeface="Verdana" panose="020B0604030504040204" pitchFamily="34" charset="0"/>
                <a:cs typeface="Verdana" panose="020B0604030504040204" pitchFamily="34" charset="0"/>
              </a:rPr>
              <a:t>… </a:t>
            </a:r>
            <a:r>
              <a:rPr lang="en-GB" sz="2800" dirty="0">
                <a:latin typeface="Georgia" panose="02040502050405020303" pitchFamily="18" charset="0"/>
              </a:rPr>
              <a:t>that </a:t>
            </a:r>
            <a:r>
              <a:rPr lang="en-US" sz="2800" dirty="0">
                <a:latin typeface="Georgia" panose="02040502050405020303" pitchFamily="18" charset="0"/>
              </a:rPr>
              <a:t>might come into play </a:t>
            </a:r>
            <a:r>
              <a:rPr lang="en-US" sz="2800" b="1" dirty="0">
                <a:latin typeface="Georgia" panose="02040502050405020303" pitchFamily="18" charset="0"/>
              </a:rPr>
              <a:t>during investigations and prosecutions of cybercrime</a:t>
            </a:r>
            <a:r>
              <a:rPr lang="en-US" sz="2800" dirty="0">
                <a:latin typeface="Georgia" panose="02040502050405020303" pitchFamily="18" charset="0"/>
              </a:rPr>
              <a:t> :</a:t>
            </a:r>
            <a:endParaRPr lang="en-GB" sz="2500" dirty="0">
              <a:latin typeface="Georgia" panose="02040502050405020303" pitchFamily="18" charset="0"/>
              <a:ea typeface="Verdana" panose="020B0604030504040204" pitchFamily="34" charset="0"/>
              <a:cs typeface="Verdana" panose="020B0604030504040204" pitchFamily="34" charset="0"/>
            </a:endParaRP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Right to liberty and security,</a:t>
            </a: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Right to a fair trial and the presumption of innocence (including the right to remain silent), </a:t>
            </a: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Right to not be held guilty of a criminal offence where his or her act or omission was not constituting a criminal offence under law at the time when it was committed, </a:t>
            </a: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Right to private life or “privacy”, </a:t>
            </a: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Freedom of thought, conscience and religion, </a:t>
            </a: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Freedom of expression, </a:t>
            </a:r>
          </a:p>
          <a:p>
            <a:pPr marL="517525" eaLnBrk="1" hangingPunct="1">
              <a:spcBef>
                <a:spcPts val="600"/>
              </a:spcBef>
              <a:spcAft>
                <a:spcPts val="600"/>
              </a:spcAft>
              <a:buFont typeface="Arial" panose="020B0604020202020204" pitchFamily="34" charset="0"/>
              <a:buChar char="•"/>
              <a:defRPr/>
            </a:pPr>
            <a:r>
              <a:rPr lang="en-GB" sz="2000" dirty="0">
                <a:latin typeface="Georgia" panose="02040502050405020303" pitchFamily="18" charset="0"/>
                <a:ea typeface="Verdana" panose="020B0604030504040204" pitchFamily="34" charset="0"/>
                <a:cs typeface="Verdana" panose="020B0604030504040204" pitchFamily="34" charset="0"/>
              </a:rPr>
              <a:t>Freedom of peaceful assembly and association. </a:t>
            </a:r>
          </a:p>
        </p:txBody>
      </p:sp>
    </p:spTree>
    <p:extLst>
      <p:ext uri="{BB962C8B-B14F-4D97-AF65-F5344CB8AC3E}">
        <p14:creationId xmlns:p14="http://schemas.microsoft.com/office/powerpoint/2010/main" val="38122152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600" dirty="0">
                <a:solidFill>
                  <a:srgbClr val="FFFFFF"/>
                </a:solidFill>
                <a:latin typeface="Helvetica" panose="020B0604020202020204" pitchFamily="34" charset="0"/>
              </a:rPr>
              <a:t>Article 15 § 2 and 3</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Conditions and safeguards </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marL="542925" indent="-542925" eaLnBrk="1" fontAlgn="auto" hangingPunct="1">
              <a:lnSpc>
                <a:spcPct val="120000"/>
              </a:lnSpc>
              <a:spcBef>
                <a:spcPts val="600"/>
              </a:spcBef>
              <a:spcAft>
                <a:spcPts val="1200"/>
              </a:spcAft>
              <a:buFont typeface="+mj-lt"/>
              <a:buAutoNum type="arabicPeriod" startAt="2"/>
              <a:defRPr/>
            </a:pPr>
            <a:r>
              <a:rPr lang="en-GB" sz="2200" dirty="0">
                <a:latin typeface="Georgia" panose="02040502050405020303" pitchFamily="18" charset="0"/>
              </a:rPr>
              <a:t>Conditions and safeguards </a:t>
            </a:r>
            <a:r>
              <a:rPr lang="en-GB" sz="2200" b="1" dirty="0">
                <a:solidFill>
                  <a:srgbClr val="FF0000"/>
                </a:solidFill>
                <a:latin typeface="Georgia" panose="02040502050405020303" pitchFamily="18" charset="0"/>
              </a:rPr>
              <a:t>must include, inter alia </a:t>
            </a:r>
            <a:r>
              <a:rPr lang="en-GB" sz="2200" dirty="0">
                <a:latin typeface="Georgia" panose="02040502050405020303" pitchFamily="18" charset="0"/>
              </a:rPr>
              <a:t>and “as appropriate in view of the nature of the procedure or power concerned”: “judicial or other </a:t>
            </a:r>
            <a:r>
              <a:rPr lang="en-GB" sz="2200" b="1" dirty="0">
                <a:solidFill>
                  <a:srgbClr val="FF0000"/>
                </a:solidFill>
                <a:latin typeface="Georgia" panose="02040502050405020303" pitchFamily="18" charset="0"/>
              </a:rPr>
              <a:t>independent supervision</a:t>
            </a:r>
            <a:r>
              <a:rPr lang="en-GB" sz="2200" dirty="0">
                <a:latin typeface="Georgia" panose="02040502050405020303" pitchFamily="18" charset="0"/>
              </a:rPr>
              <a:t>, </a:t>
            </a:r>
            <a:r>
              <a:rPr lang="en-GB" sz="2200" b="1" dirty="0">
                <a:solidFill>
                  <a:srgbClr val="FF0000"/>
                </a:solidFill>
                <a:latin typeface="Georgia" panose="02040502050405020303" pitchFamily="18" charset="0"/>
              </a:rPr>
              <a:t>grounds</a:t>
            </a:r>
            <a:r>
              <a:rPr lang="en-GB" sz="2200" dirty="0">
                <a:solidFill>
                  <a:srgbClr val="FF0000"/>
                </a:solidFill>
                <a:latin typeface="Georgia" panose="02040502050405020303" pitchFamily="18" charset="0"/>
              </a:rPr>
              <a:t> </a:t>
            </a:r>
            <a:r>
              <a:rPr lang="en-GB" sz="2200" dirty="0">
                <a:latin typeface="Georgia" panose="02040502050405020303" pitchFamily="18" charset="0"/>
              </a:rPr>
              <a:t>justifying application, and </a:t>
            </a:r>
            <a:r>
              <a:rPr lang="en-GB" sz="2200" b="1" dirty="0">
                <a:solidFill>
                  <a:srgbClr val="FF0000"/>
                </a:solidFill>
                <a:latin typeface="Georgia" panose="02040502050405020303" pitchFamily="18" charset="0"/>
              </a:rPr>
              <a:t>limitation </a:t>
            </a:r>
            <a:r>
              <a:rPr lang="en-GB" sz="2200" dirty="0">
                <a:latin typeface="Georgia" panose="02040502050405020303" pitchFamily="18" charset="0"/>
              </a:rPr>
              <a:t>of the scope and the duration of such power or procedure”.</a:t>
            </a:r>
          </a:p>
          <a:p>
            <a:pPr marL="542925" indent="-542925" eaLnBrk="1" fontAlgn="auto" hangingPunct="1">
              <a:lnSpc>
                <a:spcPct val="120000"/>
              </a:lnSpc>
              <a:spcBef>
                <a:spcPts val="600"/>
              </a:spcBef>
              <a:spcAft>
                <a:spcPts val="1200"/>
              </a:spcAft>
              <a:buFont typeface="+mj-lt"/>
              <a:buAutoNum type="arabicPeriod" startAt="2"/>
              <a:defRPr/>
            </a:pPr>
            <a:r>
              <a:rPr lang="en-GB" sz="2200" dirty="0">
                <a:latin typeface="Georgia" panose="02040502050405020303" pitchFamily="18" charset="0"/>
              </a:rPr>
              <a:t>Each Party must “</a:t>
            </a:r>
            <a:r>
              <a:rPr lang="en-GB" sz="2200" b="1" dirty="0">
                <a:solidFill>
                  <a:srgbClr val="FF0000"/>
                </a:solidFill>
                <a:latin typeface="Georgia" panose="02040502050405020303" pitchFamily="18" charset="0"/>
              </a:rPr>
              <a:t>consider the impact </a:t>
            </a:r>
            <a:r>
              <a:rPr lang="en-GB" sz="2200" dirty="0">
                <a:latin typeface="Georgia" panose="02040502050405020303" pitchFamily="18" charset="0"/>
              </a:rPr>
              <a:t>of the powers and procedures in [Art. 14 to 21] </a:t>
            </a:r>
            <a:r>
              <a:rPr lang="en-GB" sz="2200" b="1" dirty="0">
                <a:solidFill>
                  <a:srgbClr val="FF0000"/>
                </a:solidFill>
                <a:latin typeface="Georgia" panose="02040502050405020303" pitchFamily="18" charset="0"/>
              </a:rPr>
              <a:t>upon the rights</a:t>
            </a:r>
            <a:r>
              <a:rPr lang="en-GB" sz="2200" dirty="0">
                <a:latin typeface="Georgia" panose="02040502050405020303" pitchFamily="18" charset="0"/>
              </a:rPr>
              <a:t>, responsibilities and legitimate interests of third parties”, to the “extent that it is consistent with the public interest, in particular the sound administration of justice”. </a:t>
            </a:r>
            <a:r>
              <a:rPr lang="en-GB" sz="2200" baseline="30000" dirty="0">
                <a:latin typeface="Georgia" panose="02040502050405020303" pitchFamily="18" charset="0"/>
              </a:rPr>
              <a:t>[1]</a:t>
            </a:r>
          </a:p>
        </p:txBody>
      </p:sp>
    </p:spTree>
    <p:extLst>
      <p:ext uri="{BB962C8B-B14F-4D97-AF65-F5344CB8AC3E}">
        <p14:creationId xmlns:p14="http://schemas.microsoft.com/office/powerpoint/2010/main" val="281848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123906" name="Rectangle 3"/>
          <p:cNvSpPr>
            <a:spLocks noGrp="1" noChangeArrowheads="1"/>
          </p:cNvSpPr>
          <p:nvPr>
            <p:ph idx="1"/>
          </p:nvPr>
        </p:nvSpPr>
        <p:spPr>
          <a:xfrm>
            <a:off x="578756" y="1163781"/>
            <a:ext cx="8229600" cy="4984750"/>
          </a:xfrm>
        </p:spPr>
        <p:txBody>
          <a:bodyPr lIns="91440" tIns="45720" rIns="91440" bIns="45720" anchor="t">
            <a:normAutofit/>
          </a:bodyPr>
          <a:lstStyle/>
          <a:p>
            <a:pPr marL="514350" indent="-514350" eaLnBrk="1" hangingPunct="1">
              <a:lnSpc>
                <a:spcPct val="90000"/>
              </a:lnSpc>
              <a:buFont typeface="+mj-lt"/>
              <a:buAutoNum type="arabicPeriod"/>
            </a:pPr>
            <a:endParaRPr lang="en-GB" sz="3000" dirty="0">
              <a:latin typeface="Georgia" panose="02040502050405020303" pitchFamily="18" charset="0"/>
            </a:endParaRPr>
          </a:p>
          <a:p>
            <a:pPr marL="514350" indent="-514350" eaLnBrk="1" hangingPunct="1">
              <a:lnSpc>
                <a:spcPct val="90000"/>
              </a:lnSpc>
              <a:buFont typeface="+mj-lt"/>
              <a:buAutoNum type="arabicPeriod"/>
            </a:pPr>
            <a:r>
              <a:rPr lang="en-GB" sz="3000" dirty="0">
                <a:latin typeface="Georgia" panose="02040502050405020303" pitchFamily="18" charset="0"/>
              </a:rPr>
              <a:t>Each Party shall adopt such legislative and other measures as may be necessary to enable its competent authorities to order or similarly obtain the expeditious preservation of specified computer data, including traffic data, that has been stored by means of a computer system, in particular where there are grounds to believe that the computer data is particularly vulnerable to loss or modification.</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marL="0" indent="0" eaLnBrk="1" fontAlgn="auto" hangingPunct="1">
              <a:spcBef>
                <a:spcPts val="600"/>
              </a:spcBef>
              <a:spcAft>
                <a:spcPts val="1200"/>
              </a:spcAft>
              <a:buNone/>
              <a:defRPr/>
            </a:pPr>
            <a:r>
              <a:rPr lang="en-GB" sz="2400" b="1" dirty="0">
                <a:latin typeface="Georgia" panose="02040502050405020303" pitchFamily="18" charset="0"/>
              </a:rPr>
              <a:t>Conditions to be met when limiting rights</a:t>
            </a:r>
            <a:r>
              <a:rPr lang="en-GB" sz="2400" dirty="0">
                <a:latin typeface="Georgia" panose="02040502050405020303" pitchFamily="18" charset="0"/>
              </a:rPr>
              <a:t>:</a:t>
            </a:r>
          </a:p>
          <a:p>
            <a:pPr eaLnBrk="1" fontAlgn="auto" hangingPunct="1">
              <a:spcBef>
                <a:spcPts val="600"/>
              </a:spcBef>
              <a:spcAft>
                <a:spcPts val="600"/>
              </a:spcAft>
              <a:defRPr/>
            </a:pPr>
            <a:r>
              <a:rPr lang="en-GB" sz="2400" dirty="0">
                <a:latin typeface="Georgia" panose="02040502050405020303" pitchFamily="18" charset="0"/>
              </a:rPr>
              <a:t>Exclusive competence of the law (</a:t>
            </a:r>
            <a:r>
              <a:rPr lang="en-GB" sz="2400" b="1" dirty="0">
                <a:solidFill>
                  <a:srgbClr val="FF0000"/>
                </a:solidFill>
                <a:latin typeface="Georgia" panose="02040502050405020303" pitchFamily="18" charset="0"/>
              </a:rPr>
              <a:t>legal basis</a:t>
            </a:r>
            <a:r>
              <a:rPr lang="en-GB" sz="2400" dirty="0">
                <a:latin typeface="Georgia" panose="02040502050405020303" pitchFamily="18" charset="0"/>
              </a:rPr>
              <a:t>)</a:t>
            </a:r>
          </a:p>
          <a:p>
            <a:pPr eaLnBrk="1" fontAlgn="auto" hangingPunct="1">
              <a:spcBef>
                <a:spcPts val="600"/>
              </a:spcBef>
              <a:spcAft>
                <a:spcPts val="600"/>
              </a:spcAft>
              <a:defRPr/>
            </a:pPr>
            <a:r>
              <a:rPr lang="en-GB" sz="2400" dirty="0">
                <a:latin typeface="Georgia" panose="02040502050405020303" pitchFamily="18" charset="0"/>
              </a:rPr>
              <a:t>Need to pursue a legitimate aim (</a:t>
            </a:r>
            <a:r>
              <a:rPr lang="en-GB" sz="2400" b="1" dirty="0">
                <a:solidFill>
                  <a:srgbClr val="FF0000"/>
                </a:solidFill>
                <a:latin typeface="Georgia" panose="02040502050405020303" pitchFamily="18" charset="0"/>
              </a:rPr>
              <a:t>legitimate aim</a:t>
            </a:r>
            <a:r>
              <a:rPr lang="en-GB" sz="2400" dirty="0">
                <a:latin typeface="Georgia" panose="02040502050405020303" pitchFamily="18" charset="0"/>
              </a:rPr>
              <a:t>)</a:t>
            </a:r>
          </a:p>
          <a:p>
            <a:pPr eaLnBrk="1" fontAlgn="auto" hangingPunct="1">
              <a:spcBef>
                <a:spcPts val="600"/>
              </a:spcBef>
              <a:spcAft>
                <a:spcPts val="600"/>
              </a:spcAft>
              <a:defRPr/>
            </a:pPr>
            <a:r>
              <a:rPr lang="en-GB" sz="2400" dirty="0">
                <a:latin typeface="Georgia" panose="02040502050405020303" pitchFamily="18" charset="0"/>
              </a:rPr>
              <a:t>“Necessity of the interference in a democratic society”... which means that the interference must:</a:t>
            </a:r>
          </a:p>
          <a:p>
            <a:pPr marL="711200" lvl="1" indent="-342900" eaLnBrk="1" fontAlgn="auto" hangingPunct="1">
              <a:spcBef>
                <a:spcPts val="600"/>
              </a:spcBef>
              <a:spcAft>
                <a:spcPts val="600"/>
              </a:spcAft>
              <a:defRPr/>
            </a:pPr>
            <a:r>
              <a:rPr lang="en-GB" sz="2400" dirty="0">
                <a:latin typeface="Georgia" panose="02040502050405020303" pitchFamily="18" charset="0"/>
              </a:rPr>
              <a:t>correspond to a "pressing social need“ (</a:t>
            </a:r>
            <a:r>
              <a:rPr lang="en-GB" sz="2400" b="1" dirty="0">
                <a:solidFill>
                  <a:srgbClr val="FF0000"/>
                </a:solidFill>
                <a:latin typeface="Georgia" panose="02040502050405020303" pitchFamily="18" charset="0"/>
              </a:rPr>
              <a:t>necessity</a:t>
            </a:r>
            <a:r>
              <a:rPr lang="en-GB" sz="2400" dirty="0">
                <a:latin typeface="Georgia" panose="02040502050405020303" pitchFamily="18" charset="0"/>
              </a:rPr>
              <a:t>) </a:t>
            </a:r>
          </a:p>
          <a:p>
            <a:pPr marL="711200" lvl="1" indent="-342900" eaLnBrk="1" fontAlgn="auto" hangingPunct="1">
              <a:spcBef>
                <a:spcPts val="600"/>
              </a:spcBef>
              <a:spcAft>
                <a:spcPts val="600"/>
              </a:spcAft>
              <a:defRPr/>
            </a:pPr>
            <a:r>
              <a:rPr lang="en-GB" sz="2400" dirty="0">
                <a:latin typeface="Georgia" panose="02040502050405020303" pitchFamily="18" charset="0"/>
              </a:rPr>
              <a:t>be proportionate to the aim pursued (</a:t>
            </a:r>
            <a:r>
              <a:rPr lang="en-GB" sz="2400" b="1" dirty="0">
                <a:solidFill>
                  <a:srgbClr val="FF0000"/>
                </a:solidFill>
                <a:latin typeface="Georgia" panose="02040502050405020303" pitchFamily="18" charset="0"/>
              </a:rPr>
              <a:t>proportionality</a:t>
            </a:r>
            <a:r>
              <a:rPr lang="en-GB" sz="2400" dirty="0">
                <a:latin typeface="Georgia" panose="02040502050405020303" pitchFamily="18" charset="0"/>
              </a:rPr>
              <a:t>)</a:t>
            </a:r>
            <a:r>
              <a:rPr lang="en-GB" sz="2400" baseline="30000" dirty="0">
                <a:latin typeface="Georgia" panose="02040502050405020303" pitchFamily="18" charset="0"/>
              </a:rPr>
              <a:t> </a:t>
            </a:r>
          </a:p>
          <a:p>
            <a:pPr eaLnBrk="1" fontAlgn="auto" hangingPunct="1">
              <a:spcBef>
                <a:spcPts val="600"/>
              </a:spcBef>
              <a:spcAft>
                <a:spcPts val="600"/>
              </a:spcAft>
              <a:defRPr/>
            </a:pPr>
            <a:r>
              <a:rPr lang="en-GB" sz="2400" dirty="0">
                <a:latin typeface="Georgia" panose="02040502050405020303" pitchFamily="18" charset="0"/>
              </a:rPr>
              <a:t>Requirements implied by the “necessity” and “proportionality” principles might be classified under the one or the other notion.</a:t>
            </a:r>
            <a:r>
              <a:rPr lang="en-GB" sz="2400" baseline="30000" dirty="0">
                <a:latin typeface="Georgia" panose="02040502050405020303" pitchFamily="18" charset="0"/>
              </a:rPr>
              <a:t> </a:t>
            </a:r>
            <a:endParaRPr lang="en-GB" sz="2400" dirty="0">
              <a:latin typeface="Georgia" panose="02040502050405020303" pitchFamily="18" charset="0"/>
            </a:endParaRPr>
          </a:p>
        </p:txBody>
      </p:sp>
    </p:spTree>
    <p:extLst>
      <p:ext uri="{BB962C8B-B14F-4D97-AF65-F5344CB8AC3E}">
        <p14:creationId xmlns:p14="http://schemas.microsoft.com/office/powerpoint/2010/main" val="28887941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278437"/>
          </a:xfrm>
          <a:ln/>
        </p:spPr>
        <p:txBody>
          <a:bodyPr lIns="91440" tIns="45720" rIns="91440" bIns="45720" anchor="ctr">
            <a:noAutofit/>
          </a:bodyPr>
          <a:lstStyle/>
          <a:p>
            <a:pPr eaLnBrk="1" hangingPunct="1"/>
            <a:r>
              <a:rPr lang="en-GB" sz="3600" dirty="0">
                <a:latin typeface="Helvetica" panose="020B0604020202020204" pitchFamily="34" charset="0"/>
              </a:rPr>
              <a:t>Part Two – Annex</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Conditions and safeguards under European Convention of Human Rights</a:t>
            </a:r>
          </a:p>
        </p:txBody>
      </p:sp>
    </p:spTree>
    <p:extLst>
      <p:ext uri="{BB962C8B-B14F-4D97-AF65-F5344CB8AC3E}">
        <p14:creationId xmlns:p14="http://schemas.microsoft.com/office/powerpoint/2010/main" val="698184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eaLnBrk="1" fontAlgn="auto" hangingPunct="1">
              <a:spcAft>
                <a:spcPts val="0"/>
              </a:spcAft>
              <a:defRPr/>
            </a:pPr>
            <a:endParaRPr lang="en-GB" sz="3200" b="1" dirty="0">
              <a:latin typeface="Georgia" panose="02040502050405020303" pitchFamily="18" charset="0"/>
            </a:endParaRPr>
          </a:p>
          <a:p>
            <a:pPr eaLnBrk="1" fontAlgn="auto" hangingPunct="1">
              <a:spcAft>
                <a:spcPts val="0"/>
              </a:spcAft>
              <a:defRPr/>
            </a:pPr>
            <a:r>
              <a:rPr lang="en-GB" sz="3200" b="1" dirty="0">
                <a:latin typeface="Georgia" panose="02040502050405020303" pitchFamily="18" charset="0"/>
              </a:rPr>
              <a:t>Legal basis </a:t>
            </a:r>
            <a:r>
              <a:rPr lang="en-GB" sz="3200" dirty="0">
                <a:latin typeface="Georgia" panose="02040502050405020303" pitchFamily="18" charset="0"/>
              </a:rPr>
              <a:t>(substantive sense, includes non-written law, case-law</a:t>
            </a:r>
            <a:r>
              <a:rPr lang="en-GB" sz="3200" baseline="30000" dirty="0">
                <a:latin typeface="Georgia" panose="02040502050405020303" pitchFamily="18" charset="0"/>
              </a:rPr>
              <a:t>[7]</a:t>
            </a:r>
            <a:r>
              <a:rPr lang="en-GB" sz="3200" dirty="0">
                <a:latin typeface="Georgia" panose="02040502050405020303" pitchFamily="18" charset="0"/>
              </a:rPr>
              <a:t>) </a:t>
            </a:r>
          </a:p>
          <a:p>
            <a:pPr marL="628650" lvl="1" indent="-266700" eaLnBrk="1" fontAlgn="auto" hangingPunct="1">
              <a:spcAft>
                <a:spcPts val="0"/>
              </a:spcAft>
              <a:buFont typeface="Courier New" panose="02070309020205020404" pitchFamily="49" charset="0"/>
              <a:buChar char="o"/>
              <a:defRPr/>
            </a:pPr>
            <a:r>
              <a:rPr lang="en-GB" sz="3200" dirty="0">
                <a:latin typeface="Georgia" panose="02040502050405020303" pitchFamily="18" charset="0"/>
              </a:rPr>
              <a:t>Clear and precise;</a:t>
            </a:r>
            <a:r>
              <a:rPr lang="en-GB" sz="3200" baseline="30000" dirty="0">
                <a:latin typeface="Georgia" panose="02040502050405020303" pitchFamily="18" charset="0"/>
              </a:rPr>
              <a:t>[8]</a:t>
            </a:r>
            <a:r>
              <a:rPr lang="en-GB" sz="3200" dirty="0">
                <a:latin typeface="Georgia" panose="02040502050405020303" pitchFamily="18" charset="0"/>
              </a:rPr>
              <a:t> </a:t>
            </a:r>
            <a:r>
              <a:rPr lang="en-GB" sz="3200" baseline="30000" dirty="0">
                <a:latin typeface="Georgia" panose="02040502050405020303" pitchFamily="18" charset="0"/>
              </a:rPr>
              <a:t>[9]</a:t>
            </a:r>
            <a:endParaRPr lang="en-GB" sz="3200" dirty="0">
              <a:latin typeface="Georgia" panose="02040502050405020303" pitchFamily="18" charset="0"/>
            </a:endParaRPr>
          </a:p>
          <a:p>
            <a:pPr marL="628650" lvl="1" indent="-266700" eaLnBrk="1" fontAlgn="auto" hangingPunct="1">
              <a:spcAft>
                <a:spcPts val="0"/>
              </a:spcAft>
              <a:buFont typeface="Courier New" panose="02070309020205020404" pitchFamily="49" charset="0"/>
              <a:buChar char="o"/>
              <a:defRPr/>
            </a:pPr>
            <a:r>
              <a:rPr lang="en-GB" sz="3200" dirty="0">
                <a:latin typeface="Georgia" panose="02040502050405020303" pitchFamily="18" charset="0"/>
              </a:rPr>
              <a:t>Specific and foreseeable</a:t>
            </a:r>
            <a:r>
              <a:rPr lang="en-GB" sz="3200" baseline="30000" dirty="0">
                <a:latin typeface="Georgia" panose="02040502050405020303" pitchFamily="18" charset="0"/>
              </a:rPr>
              <a:t>[2]</a:t>
            </a:r>
            <a:r>
              <a:rPr lang="en-GB" sz="3200" dirty="0">
                <a:latin typeface="Georgia" panose="02040502050405020303" pitchFamily="18" charset="0"/>
              </a:rPr>
              <a:t>: formulated with sufficient precision to enable the citizen to regulate his/her conduct; and</a:t>
            </a:r>
          </a:p>
          <a:p>
            <a:pPr marL="628650" lvl="1" indent="-266700" eaLnBrk="1" fontAlgn="auto" hangingPunct="1">
              <a:spcAft>
                <a:spcPts val="0"/>
              </a:spcAft>
              <a:buFont typeface="Courier New" panose="02070309020205020404" pitchFamily="49" charset="0"/>
              <a:buChar char="o"/>
              <a:defRPr/>
            </a:pPr>
            <a:r>
              <a:rPr lang="en-GB" sz="3200" dirty="0">
                <a:latin typeface="Georgia" panose="02040502050405020303" pitchFamily="18" charset="0"/>
              </a:rPr>
              <a:t>Adequately accessible</a:t>
            </a:r>
            <a:r>
              <a:rPr lang="en-GB" sz="3200" baseline="30000" dirty="0">
                <a:latin typeface="Georgia" panose="02040502050405020303" pitchFamily="18" charset="0"/>
              </a:rPr>
              <a:t>[2]</a:t>
            </a:r>
            <a:r>
              <a:rPr lang="en-GB" sz="3200" dirty="0">
                <a:latin typeface="Georgia" panose="02040502050405020303" pitchFamily="18" charset="0"/>
              </a:rPr>
              <a:t>: the citizen must know the legal rules applicable to his/her case.</a:t>
            </a:r>
          </a:p>
        </p:txBody>
      </p:sp>
    </p:spTree>
    <p:extLst>
      <p:ext uri="{BB962C8B-B14F-4D97-AF65-F5344CB8AC3E}">
        <p14:creationId xmlns:p14="http://schemas.microsoft.com/office/powerpoint/2010/main" val="35753624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rmAutofit fontScale="32500" lnSpcReduction="20000"/>
          </a:bodyPr>
          <a:lstStyle/>
          <a:p>
            <a:pPr marL="0" indent="0" eaLnBrk="1" fontAlgn="auto" hangingPunct="1">
              <a:spcAft>
                <a:spcPts val="0"/>
              </a:spcAft>
              <a:buNone/>
              <a:defRPr/>
            </a:pPr>
            <a:r>
              <a:rPr lang="en-GB" sz="9600" b="1" dirty="0">
                <a:latin typeface="Georgia" panose="02040502050405020303" pitchFamily="18" charset="0"/>
              </a:rPr>
              <a:t>Legitimate aim</a:t>
            </a:r>
          </a:p>
          <a:p>
            <a:pPr marL="0" indent="0" eaLnBrk="1" fontAlgn="auto" hangingPunct="1">
              <a:spcAft>
                <a:spcPts val="0"/>
              </a:spcAft>
              <a:buNone/>
              <a:defRPr/>
            </a:pPr>
            <a:endParaRPr lang="en-GB" sz="9600" dirty="0">
              <a:latin typeface="Georgia" panose="02040502050405020303" pitchFamily="18" charset="0"/>
            </a:endParaRPr>
          </a:p>
          <a:p>
            <a:pPr marL="0" indent="0" eaLnBrk="1" fontAlgn="auto" hangingPunct="1">
              <a:spcAft>
                <a:spcPts val="0"/>
              </a:spcAft>
              <a:buNone/>
              <a:defRPr/>
            </a:pPr>
            <a:r>
              <a:rPr lang="en-GB" sz="9600" dirty="0">
                <a:latin typeface="Georgia" panose="02040502050405020303" pitchFamily="18" charset="0"/>
              </a:rPr>
              <a:t>Legitimate aims for which an interference with one given right may be legitimate are exhaustively listed in the article that enunciates the right. </a:t>
            </a:r>
          </a:p>
          <a:p>
            <a:pPr marL="0" indent="0" eaLnBrk="1" fontAlgn="auto" hangingPunct="1">
              <a:spcAft>
                <a:spcPts val="0"/>
              </a:spcAft>
              <a:buNone/>
              <a:defRPr/>
            </a:pPr>
            <a:endParaRPr lang="en-GB" sz="9600" dirty="0">
              <a:latin typeface="Georgia" panose="02040502050405020303" pitchFamily="18" charset="0"/>
            </a:endParaRPr>
          </a:p>
          <a:p>
            <a:pPr marL="0" indent="0" eaLnBrk="1" fontAlgn="auto" hangingPunct="1">
              <a:spcAft>
                <a:spcPts val="0"/>
              </a:spcAft>
              <a:buNone/>
              <a:defRPr/>
            </a:pPr>
            <a:r>
              <a:rPr lang="en-GB" sz="9600" b="1" dirty="0">
                <a:latin typeface="Georgia" panose="02040502050405020303" pitchFamily="18" charset="0"/>
              </a:rPr>
              <a:t>Example:</a:t>
            </a:r>
            <a:r>
              <a:rPr lang="en-GB" sz="9600" dirty="0">
                <a:latin typeface="Georgia" panose="02040502050405020303" pitchFamily="18" charset="0"/>
              </a:rPr>
              <a:t> Article 8 (right to private life): interests of national security, public safety or the economic well-being of the country, prevention of disorder or crime, protection of health or morals, and protection of the rights and freedoms of others.</a:t>
            </a:r>
          </a:p>
          <a:p>
            <a:pPr eaLnBrk="1" fontAlgn="auto" hangingPunct="1">
              <a:spcAft>
                <a:spcPts val="0"/>
              </a:spcAft>
              <a:defRPr/>
            </a:pPr>
            <a:endParaRPr lang="en-GB" sz="9600" b="1" dirty="0">
              <a:latin typeface="Georgia" panose="02040502050405020303" pitchFamily="18" charset="0"/>
            </a:endParaRPr>
          </a:p>
          <a:p>
            <a:pPr marL="0" indent="0" eaLnBrk="1" fontAlgn="auto" hangingPunct="1">
              <a:spcAft>
                <a:spcPts val="0"/>
              </a:spcAft>
              <a:buNone/>
              <a:defRPr/>
            </a:pPr>
            <a:endParaRPr lang="en-GB" b="1" dirty="0">
              <a:latin typeface="Georgia" panose="02040502050405020303" pitchFamily="18" charset="0"/>
            </a:endParaRPr>
          </a:p>
          <a:p>
            <a:pPr marL="0" indent="0" eaLnBrk="1" fontAlgn="auto" hangingPunct="1">
              <a:spcAft>
                <a:spcPts val="0"/>
              </a:spcAft>
              <a:buNone/>
              <a:defRPr/>
            </a:pPr>
            <a:endParaRPr lang="en-GB" b="1" dirty="0">
              <a:latin typeface="+mj-lt"/>
            </a:endParaRPr>
          </a:p>
        </p:txBody>
      </p:sp>
    </p:spTree>
    <p:extLst>
      <p:ext uri="{BB962C8B-B14F-4D97-AF65-F5344CB8AC3E}">
        <p14:creationId xmlns:p14="http://schemas.microsoft.com/office/powerpoint/2010/main" val="35965344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rmAutofit fontScale="92500" lnSpcReduction="10000"/>
          </a:bodyPr>
          <a:lstStyle/>
          <a:p>
            <a:pPr eaLnBrk="1" fontAlgn="auto" hangingPunct="1">
              <a:spcAft>
                <a:spcPts val="0"/>
              </a:spcAft>
              <a:defRPr/>
            </a:pPr>
            <a:r>
              <a:rPr lang="en-GB" b="1" dirty="0">
                <a:latin typeface="Georgia" panose="02040502050405020303" pitchFamily="18" charset="0"/>
              </a:rPr>
              <a:t>Necessity of the limitation: demonstration</a:t>
            </a:r>
            <a:r>
              <a:rPr lang="en-GB" baseline="30000" dirty="0">
                <a:latin typeface="Georgia" panose="02040502050405020303" pitchFamily="18" charset="0"/>
              </a:rPr>
              <a:t>[11] </a:t>
            </a:r>
            <a:r>
              <a:rPr lang="en-GB" dirty="0">
                <a:latin typeface="Georgia" panose="02040502050405020303" pitchFamily="18" charset="0"/>
              </a:rPr>
              <a:t>that it is actually appropriate to satisfy a specific societal need</a:t>
            </a:r>
          </a:p>
          <a:p>
            <a:pPr lvl="1" eaLnBrk="1" fontAlgn="auto" hangingPunct="1">
              <a:spcBef>
                <a:spcPts val="1200"/>
              </a:spcBef>
              <a:spcAft>
                <a:spcPts val="0"/>
              </a:spcAft>
              <a:defRPr/>
            </a:pPr>
            <a:r>
              <a:rPr lang="en-GB" b="1" dirty="0">
                <a:latin typeface="Georgia" panose="02040502050405020303" pitchFamily="18" charset="0"/>
              </a:rPr>
              <a:t>A specific social need must be identified </a:t>
            </a:r>
            <a:r>
              <a:rPr lang="en-GB" dirty="0">
                <a:latin typeface="Georgia" panose="02040502050405020303" pitchFamily="18" charset="0"/>
              </a:rPr>
              <a:t>(within the broader sphere of the legitimate aim pursued</a:t>
            </a:r>
            <a:r>
              <a:rPr lang="en-GB" baseline="30000" dirty="0">
                <a:latin typeface="Georgia" panose="02040502050405020303" pitchFamily="18" charset="0"/>
              </a:rPr>
              <a:t>[12] </a:t>
            </a:r>
            <a:r>
              <a:rPr lang="en-GB" dirty="0">
                <a:latin typeface="Georgia" panose="02040502050405020303" pitchFamily="18" charset="0"/>
              </a:rPr>
              <a:t>) and demonstrated </a:t>
            </a:r>
            <a:r>
              <a:rPr lang="en-GB" baseline="30000" dirty="0">
                <a:latin typeface="Georgia" panose="02040502050405020303" pitchFamily="18" charset="0"/>
              </a:rPr>
              <a:t>[10]</a:t>
            </a:r>
            <a:r>
              <a:rPr lang="en-GB" dirty="0">
                <a:latin typeface="Georgia" panose="02040502050405020303" pitchFamily="18" charset="0"/>
              </a:rPr>
              <a:t>. It must be of a certain level of severity, urgency or immediacy.</a:t>
            </a:r>
            <a:r>
              <a:rPr lang="en-GB" sz="2700" baseline="30000" dirty="0">
                <a:latin typeface="Georgia" panose="02040502050405020303" pitchFamily="18" charset="0"/>
              </a:rPr>
              <a:t>[13§3.14; 3.17; 3.19] [14]</a:t>
            </a:r>
          </a:p>
          <a:p>
            <a:pPr marL="717550" lvl="1" indent="0" eaLnBrk="1" fontAlgn="auto" hangingPunct="1">
              <a:spcAft>
                <a:spcPts val="0"/>
              </a:spcAft>
              <a:buNone/>
              <a:defRPr/>
            </a:pPr>
            <a:r>
              <a:rPr lang="en-GB" sz="2700" i="1" dirty="0">
                <a:latin typeface="Georgia" panose="02040502050405020303" pitchFamily="18" charset="0"/>
              </a:rPr>
              <a:t>This identified social need will constitute the grounds for implementing/ordering/applying the limitation (these grounds will have to be mentioned in the legal basis in order to ensure proportionality </a:t>
            </a:r>
            <a:r>
              <a:rPr lang="en-GB" sz="2700" baseline="30000" dirty="0">
                <a:latin typeface="Georgia" panose="02040502050405020303" pitchFamily="18" charset="0"/>
                <a:sym typeface="Wingdings" panose="05000000000000000000" pitchFamily="2" charset="2"/>
              </a:rPr>
              <a:t>[9§50] [slides 29, 34]</a:t>
            </a:r>
            <a:r>
              <a:rPr lang="en-GB" sz="2700" dirty="0">
                <a:latin typeface="Georgia" panose="02040502050405020303" pitchFamily="18" charset="0"/>
                <a:sym typeface="Wingdings" panose="05000000000000000000" pitchFamily="2" charset="2"/>
              </a:rPr>
              <a:t>).</a:t>
            </a:r>
            <a:endParaRPr lang="en-GB" sz="2700" baseline="30000" dirty="0">
              <a:latin typeface="Georgia" panose="02040502050405020303" pitchFamily="18" charset="0"/>
            </a:endParaRPr>
          </a:p>
          <a:p>
            <a:pPr lvl="1" eaLnBrk="1" fontAlgn="auto" hangingPunct="1">
              <a:spcBef>
                <a:spcPts val="1200"/>
              </a:spcBef>
              <a:spcAft>
                <a:spcPts val="0"/>
              </a:spcAft>
              <a:defRPr/>
            </a:pPr>
            <a:r>
              <a:rPr lang="en-GB" b="1" dirty="0">
                <a:latin typeface="Georgia" panose="02040502050405020303" pitchFamily="18" charset="0"/>
              </a:rPr>
              <a:t>The limitation must be suited to satisfy that need </a:t>
            </a:r>
            <a:r>
              <a:rPr lang="en-GB" dirty="0">
                <a:latin typeface="Georgia" panose="02040502050405020303" pitchFamily="18" charset="0"/>
              </a:rPr>
              <a:t>(it must effectively mitigate the harm caused to society). It may imply reviewing the effectiveness of existing measures pursuing the same aim and explaining why they are not sufficient.</a:t>
            </a:r>
            <a:r>
              <a:rPr lang="en-GB" baseline="30000" dirty="0">
                <a:latin typeface="Georgia" panose="02040502050405020303" pitchFamily="18" charset="0"/>
              </a:rPr>
              <a:t> [13 §3.19; 3.26] </a:t>
            </a:r>
            <a:r>
              <a:rPr lang="en-GB" dirty="0">
                <a:latin typeface="Georgia" panose="02040502050405020303" pitchFamily="18" charset="0"/>
              </a:rPr>
              <a:t> </a:t>
            </a:r>
            <a:r>
              <a:rPr lang="en-GB" baseline="30000" dirty="0">
                <a:latin typeface="Georgia" panose="02040502050405020303" pitchFamily="18" charset="0"/>
              </a:rPr>
              <a:t>[15]</a:t>
            </a:r>
          </a:p>
          <a:p>
            <a:pPr lvl="1" eaLnBrk="1" fontAlgn="auto" hangingPunct="1">
              <a:spcAft>
                <a:spcPts val="0"/>
              </a:spcAft>
              <a:defRPr/>
            </a:pPr>
            <a:endParaRPr lang="en-GB" sz="2700" dirty="0"/>
          </a:p>
        </p:txBody>
      </p:sp>
    </p:spTree>
    <p:extLst>
      <p:ext uri="{BB962C8B-B14F-4D97-AF65-F5344CB8AC3E}">
        <p14:creationId xmlns:p14="http://schemas.microsoft.com/office/powerpoint/2010/main" val="8417428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5306292"/>
          </a:xfrm>
        </p:spPr>
        <p:txBody>
          <a:bodyPr lIns="91440" tIns="45720" rIns="91440" bIns="45720" rtlCol="0" anchor="t">
            <a:normAutofit fontScale="25000" lnSpcReduction="20000"/>
          </a:bodyPr>
          <a:lstStyle/>
          <a:p>
            <a:pPr marL="261938" indent="-261938" eaLnBrk="1" fontAlgn="auto" hangingPunct="1">
              <a:spcAft>
                <a:spcPts val="0"/>
              </a:spcAft>
              <a:defRPr/>
            </a:pPr>
            <a:r>
              <a:rPr lang="en-GB" sz="7200" b="1" dirty="0">
                <a:latin typeface="Georgia" panose="02040502050405020303" pitchFamily="18" charset="0"/>
              </a:rPr>
              <a:t>Proportionality to the aim pursued (to be demonstrated) </a:t>
            </a:r>
            <a:r>
              <a:rPr lang="en-GB" sz="7200" baseline="30000" dirty="0">
                <a:latin typeface="Georgia" panose="02040502050405020303" pitchFamily="18" charset="0"/>
              </a:rPr>
              <a:t>[16]</a:t>
            </a:r>
            <a:r>
              <a:rPr lang="en-GB" sz="7200" dirty="0">
                <a:latin typeface="Georgia" panose="02040502050405020303" pitchFamily="18" charset="0"/>
              </a:rPr>
              <a:t>:</a:t>
            </a:r>
          </a:p>
          <a:p>
            <a:pPr marL="261938" indent="-261938" eaLnBrk="1" fontAlgn="auto" hangingPunct="1">
              <a:spcAft>
                <a:spcPts val="0"/>
              </a:spcAft>
              <a:defRPr/>
            </a:pPr>
            <a:endParaRPr lang="en-GB" sz="7200" dirty="0">
              <a:latin typeface="Georgia" panose="02040502050405020303" pitchFamily="18" charset="0"/>
            </a:endParaRPr>
          </a:p>
          <a:p>
            <a:pPr marL="363538" lvl="1" indent="0" eaLnBrk="1" fontAlgn="auto" hangingPunct="1">
              <a:spcAft>
                <a:spcPts val="0"/>
              </a:spcAft>
              <a:buNone/>
              <a:defRPr/>
            </a:pPr>
            <a:r>
              <a:rPr lang="en-GB" sz="7200" b="1" dirty="0">
                <a:latin typeface="Georgia" panose="02040502050405020303" pitchFamily="18" charset="0"/>
              </a:rPr>
              <a:t>1. The interference must be limited to what is strictly necessary</a:t>
            </a:r>
          </a:p>
          <a:p>
            <a:pPr marL="363538" lvl="1" indent="0" eaLnBrk="1" fontAlgn="auto" hangingPunct="1">
              <a:spcAft>
                <a:spcPts val="0"/>
              </a:spcAft>
              <a:buNone/>
              <a:defRPr/>
            </a:pPr>
            <a:endParaRPr lang="en-GB" sz="7200" dirty="0">
              <a:latin typeface="Georgia" panose="02040502050405020303" pitchFamily="18" charset="0"/>
            </a:endParaRPr>
          </a:p>
          <a:p>
            <a:pPr marL="536575" lvl="2" indent="-361950" eaLnBrk="1" fontAlgn="auto" hangingPunct="1">
              <a:spcAft>
                <a:spcPts val="0"/>
              </a:spcAft>
              <a:buFont typeface="Wingdings" panose="05000000000000000000" pitchFamily="2" charset="2"/>
              <a:buChar char="ü"/>
              <a:defRPr/>
            </a:pPr>
            <a:r>
              <a:rPr lang="en-GB" sz="7200" b="1" dirty="0">
                <a:latin typeface="Georgia" panose="02040502050405020303" pitchFamily="18" charset="0"/>
              </a:rPr>
              <a:t>Appropriate to its context: </a:t>
            </a:r>
            <a:r>
              <a:rPr lang="en-GB" sz="7200" dirty="0">
                <a:latin typeface="Georgia" panose="02040502050405020303" pitchFamily="18" charset="0"/>
              </a:rPr>
              <a:t>adapted to the severity of the social need (the more severe the issue is, the more an interference may be justified </a:t>
            </a:r>
            <a:r>
              <a:rPr lang="en-GB" sz="7200" baseline="30000" dirty="0">
                <a:latin typeface="Georgia" panose="02040502050405020303" pitchFamily="18" charset="0"/>
              </a:rPr>
              <a:t>[18]</a:t>
            </a:r>
            <a:r>
              <a:rPr lang="en-GB" sz="7200" dirty="0">
                <a:latin typeface="Georgia" panose="02040502050405020303" pitchFamily="18" charset="0"/>
              </a:rPr>
              <a:t>), to the legitimacy of the freedom that is being limited (sensitivity of the collected information, high or low expectation of privacy from citizens in the specific circumstances, importance of the right that is being limited…). </a:t>
            </a:r>
            <a:r>
              <a:rPr lang="en-GB" sz="7200" baseline="30000" dirty="0">
                <a:latin typeface="Georgia" panose="02040502050405020303" pitchFamily="18" charset="0"/>
              </a:rPr>
              <a:t>[19]</a:t>
            </a:r>
          </a:p>
          <a:p>
            <a:pPr marL="536575" lvl="2" indent="-361950" eaLnBrk="1" fontAlgn="auto" hangingPunct="1">
              <a:spcAft>
                <a:spcPts val="0"/>
              </a:spcAft>
              <a:buFont typeface="Wingdings" panose="05000000000000000000" pitchFamily="2" charset="2"/>
              <a:buChar char="ü"/>
              <a:defRPr/>
            </a:pPr>
            <a:r>
              <a:rPr lang="en-GB" sz="7200" b="1" dirty="0">
                <a:latin typeface="Georgia" panose="02040502050405020303" pitchFamily="18" charset="0"/>
              </a:rPr>
              <a:t>Its scope must no exceed what is necessary to reach the aim pursued</a:t>
            </a:r>
            <a:r>
              <a:rPr lang="en-GB" sz="7200" baseline="30000" dirty="0">
                <a:latin typeface="Georgia" panose="02040502050405020303" pitchFamily="18" charset="0"/>
              </a:rPr>
              <a:t>[20] </a:t>
            </a:r>
            <a:r>
              <a:rPr lang="en-GB" sz="7200" dirty="0">
                <a:latin typeface="Georgia" panose="02040502050405020303" pitchFamily="18" charset="0"/>
              </a:rPr>
              <a:t>: limit to the greatest extent the volume of the intrusions into privacy, the number of people affected </a:t>
            </a:r>
            <a:r>
              <a:rPr lang="en-GB" sz="7200" baseline="30000" dirty="0">
                <a:latin typeface="Georgia" panose="02040502050405020303" pitchFamily="18" charset="0"/>
              </a:rPr>
              <a:t>[21]</a:t>
            </a:r>
            <a:r>
              <a:rPr lang="en-GB" sz="7200" dirty="0">
                <a:latin typeface="Georgia" panose="02040502050405020303" pitchFamily="18" charset="0"/>
              </a:rPr>
              <a:t>, the cases of exercise of the measure (LEAs' powers of decision and action must notably be limited to what is necessary), and the time during which the measure will be effective. </a:t>
            </a:r>
            <a:r>
              <a:rPr lang="en-GB" sz="7200" baseline="30000" dirty="0">
                <a:latin typeface="Georgia" panose="02040502050405020303" pitchFamily="18" charset="0"/>
              </a:rPr>
              <a:t>[22]</a:t>
            </a:r>
          </a:p>
          <a:p>
            <a:pPr marL="536575" lvl="2" indent="-361950" eaLnBrk="1" fontAlgn="auto" hangingPunct="1">
              <a:spcAft>
                <a:spcPts val="0"/>
              </a:spcAft>
              <a:buFont typeface="Wingdings" panose="05000000000000000000" pitchFamily="2" charset="2"/>
              <a:buChar char="ü"/>
              <a:defRPr/>
            </a:pPr>
            <a:r>
              <a:rPr lang="en-GB" sz="7200" b="1" dirty="0">
                <a:latin typeface="Georgia" panose="02040502050405020303" pitchFamily="18" charset="0"/>
              </a:rPr>
              <a:t>It must be the less restrictive one in its nature: </a:t>
            </a:r>
            <a:r>
              <a:rPr lang="en-GB" sz="7200" dirty="0">
                <a:latin typeface="Georgia" panose="02040502050405020303" pitchFamily="18" charset="0"/>
              </a:rPr>
              <a:t>the pressing social need should not be satisfactorily addressed by a less restrictive measure</a:t>
            </a:r>
            <a:r>
              <a:rPr lang="en-GB" sz="7200" baseline="30000" dirty="0">
                <a:latin typeface="Georgia" panose="02040502050405020303" pitchFamily="18" charset="0"/>
              </a:rPr>
              <a:t>[23, 24]</a:t>
            </a:r>
            <a:r>
              <a:rPr lang="en-GB" sz="7200" dirty="0">
                <a:latin typeface="Georgia" panose="02040502050405020303" pitchFamily="18" charset="0"/>
              </a:rPr>
              <a:t>. Ex.: injunction restraining publication vs. disclosure of the source</a:t>
            </a:r>
            <a:r>
              <a:rPr lang="en-GB" sz="7200" baseline="30000" dirty="0">
                <a:latin typeface="Georgia" panose="02040502050405020303" pitchFamily="18" charset="0"/>
              </a:rPr>
              <a:t>[25]</a:t>
            </a:r>
            <a:r>
              <a:rPr lang="en-GB" sz="7200" dirty="0">
                <a:latin typeface="Georgia" panose="02040502050405020303" pitchFamily="18" charset="0"/>
              </a:rPr>
              <a:t>; GPS surveillance has been admitted since less intrusive methods of investigation had proved insufficient. </a:t>
            </a:r>
            <a:r>
              <a:rPr lang="en-GB" sz="7200" baseline="30000" dirty="0">
                <a:latin typeface="Georgia" panose="02040502050405020303" pitchFamily="18" charset="0"/>
              </a:rPr>
              <a:t>[15]</a:t>
            </a:r>
          </a:p>
          <a:p>
            <a:pPr marL="536575" lvl="2" indent="-361950" eaLnBrk="1" fontAlgn="auto" hangingPunct="1">
              <a:spcAft>
                <a:spcPts val="0"/>
              </a:spcAft>
              <a:buFont typeface="Wingdings" panose="05000000000000000000" pitchFamily="2" charset="2"/>
              <a:buChar char="ü"/>
              <a:defRPr/>
            </a:pPr>
            <a:r>
              <a:rPr lang="en-GB" sz="7200" b="1" dirty="0">
                <a:latin typeface="Georgia" panose="02040502050405020303" pitchFamily="18" charset="0"/>
              </a:rPr>
              <a:t>The overall impact of the interference must not lead to extinguish</a:t>
            </a:r>
            <a:r>
              <a:rPr lang="en-GB" sz="7200" dirty="0">
                <a:latin typeface="Georgia" panose="02040502050405020303" pitchFamily="18" charset="0"/>
              </a:rPr>
              <a:t>, </a:t>
            </a:r>
            <a:r>
              <a:rPr lang="en-GB" sz="7200" b="1" dirty="0">
                <a:latin typeface="Georgia" panose="02040502050405020303" pitchFamily="18" charset="0"/>
              </a:rPr>
              <a:t>in practice</a:t>
            </a:r>
            <a:r>
              <a:rPr lang="en-GB" sz="7200" dirty="0">
                <a:latin typeface="Georgia" panose="02040502050405020303" pitchFamily="18" charset="0"/>
              </a:rPr>
              <a:t>, a protected right. </a:t>
            </a:r>
          </a:p>
          <a:p>
            <a:pPr marL="623888" lvl="1" indent="0" eaLnBrk="1" fontAlgn="auto" hangingPunct="1">
              <a:spcAft>
                <a:spcPts val="0"/>
              </a:spcAft>
              <a:buNone/>
              <a:defRPr/>
            </a:pPr>
            <a:endParaRPr lang="en-GB" sz="3800" baseline="30000" dirty="0">
              <a:latin typeface="Georgia" panose="02040502050405020303" pitchFamily="18" charset="0"/>
            </a:endParaRPr>
          </a:p>
          <a:p>
            <a:pPr lvl="1" eaLnBrk="1" fontAlgn="auto" hangingPunct="1">
              <a:spcAft>
                <a:spcPts val="0"/>
              </a:spcAft>
              <a:defRPr/>
            </a:pPr>
            <a:endParaRPr lang="en-GB" dirty="0">
              <a:latin typeface="Georgia" panose="02040502050405020303" pitchFamily="18" charset="0"/>
            </a:endParaRPr>
          </a:p>
          <a:p>
            <a:pPr marL="0" indent="0" eaLnBrk="1" fontAlgn="auto" hangingPunct="1">
              <a:spcAft>
                <a:spcPts val="0"/>
              </a:spcAft>
              <a:buNone/>
              <a:defRPr/>
            </a:pPr>
            <a:endParaRPr lang="en-GB" dirty="0">
              <a:latin typeface="+mj-lt"/>
            </a:endParaRPr>
          </a:p>
        </p:txBody>
      </p:sp>
    </p:spTree>
    <p:extLst>
      <p:ext uri="{BB962C8B-B14F-4D97-AF65-F5344CB8AC3E}">
        <p14:creationId xmlns:p14="http://schemas.microsoft.com/office/powerpoint/2010/main" val="40385232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marL="261938" lvl="0" indent="-261938" eaLnBrk="1" fontAlgn="auto" hangingPunct="1">
              <a:spcAft>
                <a:spcPts val="0"/>
              </a:spcAft>
              <a:defRPr/>
            </a:pPr>
            <a:r>
              <a:rPr lang="en-GB" sz="1800" b="1" dirty="0">
                <a:solidFill>
                  <a:prstClr val="black"/>
                </a:solidFill>
                <a:latin typeface="Georgia" panose="02040502050405020303" pitchFamily="18" charset="0"/>
              </a:rPr>
              <a:t>Proportionality to the aim pursued (to be demonstrated) </a:t>
            </a:r>
            <a:r>
              <a:rPr lang="en-GB" sz="1800" dirty="0">
                <a:solidFill>
                  <a:prstClr val="black"/>
                </a:solidFill>
                <a:latin typeface="Georgia" panose="02040502050405020303" pitchFamily="18" charset="0"/>
              </a:rPr>
              <a:t>(follow-up):</a:t>
            </a:r>
          </a:p>
          <a:p>
            <a:pPr marL="363538" lvl="1" indent="0" eaLnBrk="1" fontAlgn="auto" hangingPunct="1">
              <a:spcAft>
                <a:spcPts val="0"/>
              </a:spcAft>
              <a:buNone/>
              <a:defRPr/>
            </a:pPr>
            <a:r>
              <a:rPr lang="en-GB" sz="1800" b="1" dirty="0">
                <a:latin typeface="Georgia" panose="02040502050405020303" pitchFamily="18" charset="0"/>
              </a:rPr>
              <a:t>2. Adequate and effective</a:t>
            </a:r>
            <a:r>
              <a:rPr lang="en-GB" sz="1800" b="1" baseline="30000" dirty="0">
                <a:latin typeface="Georgia" panose="02040502050405020303" pitchFamily="18" charset="0"/>
              </a:rPr>
              <a:t>[26]</a:t>
            </a:r>
            <a:r>
              <a:rPr lang="en-GB" sz="1800" b="1" dirty="0">
                <a:latin typeface="Georgia" panose="02040502050405020303" pitchFamily="18" charset="0"/>
              </a:rPr>
              <a:t> safeguards must be implemented: </a:t>
            </a:r>
          </a:p>
          <a:p>
            <a:pPr marL="711200" lvl="2" indent="-174625" eaLnBrk="1" fontAlgn="auto" hangingPunct="1">
              <a:spcBef>
                <a:spcPts val="100"/>
              </a:spcBef>
              <a:spcAft>
                <a:spcPts val="0"/>
              </a:spcAft>
              <a:buFont typeface="Arial" panose="020B0604020202020204" pitchFamily="34" charset="0"/>
              <a:buChar char="•"/>
              <a:defRPr/>
            </a:pPr>
            <a:r>
              <a:rPr lang="en-GB" sz="1800" b="1" dirty="0">
                <a:latin typeface="Georgia" panose="02040502050405020303" pitchFamily="18" charset="0"/>
              </a:rPr>
              <a:t>Safeguards are measures that “render possible”</a:t>
            </a:r>
            <a:r>
              <a:rPr lang="en-GB" sz="1800" b="1" baseline="30000" dirty="0">
                <a:latin typeface="Georgia" panose="02040502050405020303" pitchFamily="18" charset="0"/>
              </a:rPr>
              <a:t>[27]</a:t>
            </a:r>
            <a:r>
              <a:rPr lang="en-GB" sz="1800" b="1" dirty="0">
                <a:latin typeface="Georgia" panose="02040502050405020303" pitchFamily="18" charset="0"/>
              </a:rPr>
              <a:t> the respect of the right at stake</a:t>
            </a:r>
            <a:r>
              <a:rPr lang="en-GB" sz="1800" b="1" baseline="30000" dirty="0">
                <a:latin typeface="Georgia" panose="02040502050405020303" pitchFamily="18" charset="0"/>
              </a:rPr>
              <a:t> </a:t>
            </a:r>
            <a:r>
              <a:rPr lang="en-GB" sz="1800" baseline="30000" dirty="0">
                <a:latin typeface="Georgia" panose="02040502050405020303" pitchFamily="18" charset="0"/>
              </a:rPr>
              <a:t>[25§55]</a:t>
            </a:r>
            <a:r>
              <a:rPr lang="en-GB" sz="1800" dirty="0">
                <a:latin typeface="Georgia" panose="02040502050405020303" pitchFamily="18" charset="0"/>
              </a:rPr>
              <a:t>,  therefore the respect of proportionality – and of the other requirements for limiting freedom, thus avoid arbitrariness</a:t>
            </a:r>
            <a:r>
              <a:rPr lang="en-GB" sz="1800" baseline="30000" dirty="0">
                <a:latin typeface="Georgia" panose="02040502050405020303" pitchFamily="18" charset="0"/>
              </a:rPr>
              <a:t> [27]</a:t>
            </a:r>
            <a:r>
              <a:rPr lang="en-GB" sz="1800" dirty="0">
                <a:latin typeface="Georgia" panose="02040502050405020303" pitchFamily="18" charset="0"/>
              </a:rPr>
              <a:t>. </a:t>
            </a:r>
          </a:p>
          <a:p>
            <a:pPr marL="711200" lvl="2" indent="-174625" eaLnBrk="1" fontAlgn="auto" hangingPunct="1">
              <a:spcAft>
                <a:spcPts val="0"/>
              </a:spcAft>
              <a:buFont typeface="Arial" panose="020B0604020202020204" pitchFamily="34" charset="0"/>
              <a:buChar char="•"/>
              <a:defRPr/>
            </a:pPr>
            <a:r>
              <a:rPr lang="en-GB" sz="1800" b="1" dirty="0">
                <a:latin typeface="Georgia" panose="02040502050405020303" pitchFamily="18" charset="0"/>
              </a:rPr>
              <a:t>They also might be used in order to provide equivalent protection where the necessity or the proportionality tests present weaknesses</a:t>
            </a:r>
            <a:r>
              <a:rPr lang="en-GB" sz="1800" dirty="0">
                <a:latin typeface="Georgia" panose="02040502050405020303" pitchFamily="18" charset="0"/>
              </a:rPr>
              <a:t>, or where guarantees provided for by generic law are impracticable in the specific circumstances </a:t>
            </a:r>
            <a:r>
              <a:rPr lang="en-GB" sz="1800" baseline="30000" dirty="0">
                <a:latin typeface="Georgia" panose="02040502050405020303" pitchFamily="18" charset="0"/>
              </a:rPr>
              <a:t>[26§55]</a:t>
            </a:r>
            <a:r>
              <a:rPr lang="en-GB" sz="1800" dirty="0">
                <a:latin typeface="Georgia" panose="02040502050405020303" pitchFamily="18" charset="0"/>
              </a:rPr>
              <a:t>. For example, law might prohibit the processing of “sensitive“ data if not absolutely necessary for the purposes of a particular inquiry</a:t>
            </a:r>
            <a:r>
              <a:rPr lang="en-GB" sz="1800" baseline="30000" dirty="0">
                <a:latin typeface="Georgia" panose="02040502050405020303" pitchFamily="18" charset="0"/>
              </a:rPr>
              <a:t>[28]</a:t>
            </a:r>
            <a:r>
              <a:rPr lang="en-GB" sz="1800" dirty="0">
                <a:latin typeface="Georgia" panose="02040502050405020303" pitchFamily="18" charset="0"/>
              </a:rPr>
              <a:t>, but this is nearly impossible to avoid where public data are automatically collected on social networks. </a:t>
            </a:r>
          </a:p>
          <a:p>
            <a:pPr marL="711200" lvl="2" indent="-174625" eaLnBrk="1" fontAlgn="auto" hangingPunct="1">
              <a:spcAft>
                <a:spcPts val="0"/>
              </a:spcAft>
              <a:buFont typeface="Arial" panose="020B0604020202020204" pitchFamily="34" charset="0"/>
              <a:buChar char="•"/>
              <a:defRPr/>
            </a:pPr>
            <a:r>
              <a:rPr lang="en-GB" sz="1800" b="1" dirty="0">
                <a:latin typeface="Georgia" panose="02040502050405020303" pitchFamily="18" charset="0"/>
              </a:rPr>
              <a:t>Safeguards consist essentially of two types of measures</a:t>
            </a:r>
            <a:r>
              <a:rPr lang="en-GB" sz="1800" dirty="0">
                <a:latin typeface="Georgia" panose="02040502050405020303" pitchFamily="18" charset="0"/>
              </a:rPr>
              <a:t>: (1) Setting of the boundaries  of the law and clear mention of these boundaries in the law (substantive sense),  and (2) enforcement and control measures ensuring that these boundaries (and more generally the other rights protection requirements) are respected.</a:t>
            </a:r>
          </a:p>
        </p:txBody>
      </p:sp>
    </p:spTree>
    <p:extLst>
      <p:ext uri="{BB962C8B-B14F-4D97-AF65-F5344CB8AC3E}">
        <p14:creationId xmlns:p14="http://schemas.microsoft.com/office/powerpoint/2010/main" val="36115519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rmAutofit fontScale="25000" lnSpcReduction="20000"/>
          </a:bodyPr>
          <a:lstStyle/>
          <a:p>
            <a:pPr marL="174625" lvl="2" indent="0" eaLnBrk="1" fontAlgn="auto" hangingPunct="1">
              <a:spcAft>
                <a:spcPts val="0"/>
              </a:spcAft>
              <a:buNone/>
              <a:defRPr/>
            </a:pPr>
            <a:r>
              <a:rPr lang="en-GB" sz="7200" b="1" dirty="0">
                <a:latin typeface="Georgia" panose="02040502050405020303" pitchFamily="18" charset="0"/>
              </a:rPr>
              <a:t>2. Adequate and effective</a:t>
            </a:r>
            <a:r>
              <a:rPr lang="en-GB" sz="7200" b="1" baseline="30000" dirty="0">
                <a:latin typeface="Georgia" panose="02040502050405020303" pitchFamily="18" charset="0"/>
              </a:rPr>
              <a:t>[26]</a:t>
            </a:r>
            <a:r>
              <a:rPr lang="en-GB" sz="7200" b="1" dirty="0">
                <a:latin typeface="Georgia" panose="02040502050405020303" pitchFamily="18" charset="0"/>
              </a:rPr>
              <a:t> safeguards must be implemented </a:t>
            </a:r>
            <a:r>
              <a:rPr lang="en-GB" sz="7200" dirty="0">
                <a:latin typeface="Georgia" panose="02040502050405020303" pitchFamily="18" charset="0"/>
              </a:rPr>
              <a:t>(follow-up) </a:t>
            </a:r>
          </a:p>
          <a:p>
            <a:pPr marL="174625" lvl="2" indent="0" eaLnBrk="1" fontAlgn="auto" hangingPunct="1">
              <a:spcAft>
                <a:spcPts val="0"/>
              </a:spcAft>
              <a:buNone/>
              <a:defRPr/>
            </a:pPr>
            <a:endParaRPr lang="en-GB" sz="7200" dirty="0">
              <a:latin typeface="Georgia" panose="02040502050405020303" pitchFamily="18" charset="0"/>
            </a:endParaRPr>
          </a:p>
          <a:p>
            <a:pPr marL="449263" lvl="3" indent="0" eaLnBrk="1" fontAlgn="auto" hangingPunct="1">
              <a:spcAft>
                <a:spcPts val="0"/>
              </a:spcAft>
              <a:buNone/>
              <a:defRPr/>
            </a:pPr>
            <a:r>
              <a:rPr lang="en-GB" sz="7200" b="1" dirty="0">
                <a:latin typeface="Georgia" panose="02040502050405020303" pitchFamily="18" charset="0"/>
              </a:rPr>
              <a:t>(1) Boundaries of the interference must be foreseen and detailed in legal provisions </a:t>
            </a:r>
            <a:r>
              <a:rPr lang="en-GB" sz="7200" baseline="30000" dirty="0">
                <a:latin typeface="Georgia" panose="02040502050405020303" pitchFamily="18" charset="0"/>
              </a:rPr>
              <a:t>[26] [29]</a:t>
            </a:r>
            <a:r>
              <a:rPr lang="en-GB" sz="7200" dirty="0">
                <a:latin typeface="Georgia" panose="02040502050405020303" pitchFamily="18" charset="0"/>
              </a:rPr>
              <a:t>. These boundaries include:</a:t>
            </a:r>
          </a:p>
          <a:p>
            <a:pPr marL="711200" lvl="3" indent="-174625" eaLnBrk="1" fontAlgn="auto" hangingPunct="1">
              <a:spcAft>
                <a:spcPts val="0"/>
              </a:spcAft>
              <a:buFont typeface="Arial" panose="020B0604020202020204" pitchFamily="34" charset="0"/>
              <a:buChar char="•"/>
              <a:defRPr/>
            </a:pPr>
            <a:r>
              <a:rPr lang="en-GB" sz="7200" b="1" dirty="0">
                <a:latin typeface="Georgia" panose="02040502050405020303" pitchFamily="18" charset="0"/>
              </a:rPr>
              <a:t>Cases</a:t>
            </a:r>
            <a:r>
              <a:rPr lang="en-GB" sz="7200" dirty="0">
                <a:latin typeface="Georgia" panose="02040502050405020303" pitchFamily="18" charset="0"/>
              </a:rPr>
              <a:t> in which the measure can take place.</a:t>
            </a:r>
            <a:r>
              <a:rPr lang="en-GB" sz="7200" b="1" baseline="30000" dirty="0">
                <a:latin typeface="Georgia" panose="02040502050405020303" pitchFamily="18" charset="0"/>
              </a:rPr>
              <a:t>[26]</a:t>
            </a:r>
            <a:endParaRPr lang="en-GB" sz="7200" dirty="0">
              <a:latin typeface="Georgia" panose="02040502050405020303" pitchFamily="18" charset="0"/>
            </a:endParaRPr>
          </a:p>
          <a:p>
            <a:pPr marL="711200" lvl="3" indent="-174625" eaLnBrk="1" fontAlgn="auto" hangingPunct="1">
              <a:spcAft>
                <a:spcPts val="0"/>
              </a:spcAft>
              <a:buFont typeface="Arial" panose="020B0604020202020204" pitchFamily="34" charset="0"/>
              <a:buChar char="•"/>
              <a:defRPr/>
            </a:pPr>
            <a:r>
              <a:rPr lang="en-GB" sz="7200" b="1" dirty="0">
                <a:latin typeface="Georgia" panose="02040502050405020303" pitchFamily="18" charset="0"/>
              </a:rPr>
              <a:t>Grounds</a:t>
            </a:r>
            <a:r>
              <a:rPr lang="en-GB" sz="7200" dirty="0">
                <a:latin typeface="Georgia" panose="02040502050405020303" pitchFamily="18" charset="0"/>
              </a:rPr>
              <a:t> required for ordering the measures (power or procedure).</a:t>
            </a:r>
            <a:r>
              <a:rPr lang="en-GB" sz="7200" b="1" baseline="30000" dirty="0">
                <a:latin typeface="Georgia" panose="02040502050405020303" pitchFamily="18" charset="0"/>
              </a:rPr>
              <a:t>[26]</a:t>
            </a:r>
            <a:endParaRPr lang="en-GB" sz="7200" dirty="0">
              <a:latin typeface="Georgia" panose="02040502050405020303" pitchFamily="18" charset="0"/>
            </a:endParaRPr>
          </a:p>
          <a:p>
            <a:pPr marL="711200" lvl="3" indent="-174625" eaLnBrk="1" fontAlgn="auto" hangingPunct="1">
              <a:spcAft>
                <a:spcPts val="0"/>
              </a:spcAft>
              <a:buFont typeface="Arial" panose="020B0604020202020204" pitchFamily="34" charset="0"/>
              <a:buChar char="•"/>
              <a:defRPr/>
            </a:pPr>
            <a:r>
              <a:rPr lang="en-GB" sz="7200" b="1" dirty="0">
                <a:latin typeface="Georgia" panose="02040502050405020303" pitchFamily="18" charset="0"/>
              </a:rPr>
              <a:t>Length</a:t>
            </a:r>
            <a:r>
              <a:rPr lang="en-GB" sz="7200" dirty="0">
                <a:latin typeface="Georgia" panose="02040502050405020303" pitchFamily="18" charset="0"/>
              </a:rPr>
              <a:t> of the measure</a:t>
            </a:r>
            <a:r>
              <a:rPr lang="en-GB" sz="7200" baseline="30000" dirty="0">
                <a:latin typeface="Georgia" panose="02040502050405020303" pitchFamily="18" charset="0"/>
              </a:rPr>
              <a:t>[26]</a:t>
            </a:r>
            <a:r>
              <a:rPr lang="en-GB" sz="7200" dirty="0">
                <a:latin typeface="Georgia" panose="02040502050405020303" pitchFamily="18" charset="0"/>
              </a:rPr>
              <a:t> : for ex. time limits in relation to expedited preservation of computer data  (Article 16 Budapest Convention).</a:t>
            </a:r>
          </a:p>
          <a:p>
            <a:pPr marL="711200" lvl="3" indent="-174625" eaLnBrk="1" fontAlgn="auto" hangingPunct="1">
              <a:spcAft>
                <a:spcPts val="0"/>
              </a:spcAft>
              <a:buFont typeface="Arial" panose="020B0604020202020204" pitchFamily="34" charset="0"/>
              <a:buChar char="•"/>
              <a:defRPr/>
            </a:pPr>
            <a:r>
              <a:rPr lang="en-GB" sz="7200" b="1" dirty="0">
                <a:latin typeface="Georgia" panose="02040502050405020303" pitchFamily="18" charset="0"/>
              </a:rPr>
              <a:t>Extent of LEAs' powers</a:t>
            </a:r>
            <a:r>
              <a:rPr lang="en-GB" sz="7200" baseline="30000" dirty="0">
                <a:latin typeface="Georgia" panose="02040502050405020303" pitchFamily="18" charset="0"/>
              </a:rPr>
              <a:t>[26]  </a:t>
            </a:r>
            <a:r>
              <a:rPr lang="en-GB" sz="7200" b="1" dirty="0">
                <a:latin typeface="Georgia" panose="02040502050405020303" pitchFamily="18" charset="0"/>
              </a:rPr>
              <a:t>and manner of exercise</a:t>
            </a:r>
            <a:r>
              <a:rPr lang="en-GB" sz="7200" baseline="30000" dirty="0">
                <a:latin typeface="Georgia" panose="02040502050405020303" pitchFamily="18" charset="0"/>
              </a:rPr>
              <a:t>[30]</a:t>
            </a:r>
            <a:r>
              <a:rPr lang="en-GB" sz="7200" dirty="0">
                <a:latin typeface="Georgia" panose="02040502050405020303" pitchFamily="18" charset="0"/>
              </a:rPr>
              <a:t>: for ex. Art.18 (nature and extent of the required data specified in production orders) and 21 (interception of communications </a:t>
            </a:r>
            <a:r>
              <a:rPr lang="en-US" sz="7200" dirty="0">
                <a:latin typeface="Georgia" panose="02040502050405020303" pitchFamily="18" charset="0"/>
              </a:rPr>
              <a:t>in relation to a range of serious offences only</a:t>
            </a:r>
            <a:r>
              <a:rPr lang="en-GB" sz="7200" dirty="0">
                <a:latin typeface="Georgia" panose="02040502050405020303" pitchFamily="18" charset="0"/>
              </a:rPr>
              <a:t>) of the Budapest Convention; authorisation of an independent authority</a:t>
            </a:r>
            <a:r>
              <a:rPr lang="en-GB" sz="7200" baseline="30000" dirty="0">
                <a:latin typeface="Georgia" panose="02040502050405020303" pitchFamily="18" charset="0"/>
              </a:rPr>
              <a:t>[29] </a:t>
            </a:r>
            <a:r>
              <a:rPr lang="en-GB" sz="7200" dirty="0">
                <a:latin typeface="Georgia" panose="02040502050405020303" pitchFamily="18" charset="0"/>
              </a:rPr>
              <a:t>, in principle the judiciary in case of intrusive measure (best guarantees of independence, impartiality, procedure</a:t>
            </a:r>
            <a:r>
              <a:rPr lang="en-GB" sz="7200" baseline="30000" dirty="0">
                <a:latin typeface="Georgia" panose="02040502050405020303" pitchFamily="18" charset="0"/>
              </a:rPr>
              <a:t>[26§55]</a:t>
            </a:r>
            <a:r>
              <a:rPr lang="en-GB" sz="7200" dirty="0">
                <a:latin typeface="Georgia" panose="02040502050405020303" pitchFamily="18" charset="0"/>
              </a:rPr>
              <a:t>).</a:t>
            </a:r>
          </a:p>
          <a:p>
            <a:pPr marL="711200" lvl="3" indent="-174625" eaLnBrk="1" fontAlgn="auto" hangingPunct="1">
              <a:spcAft>
                <a:spcPts val="0"/>
              </a:spcAft>
              <a:buFont typeface="Arial" panose="020B0604020202020204" pitchFamily="34" charset="0"/>
              <a:buChar char="•"/>
              <a:defRPr/>
            </a:pPr>
            <a:r>
              <a:rPr lang="en-GB" sz="7200" b="1" dirty="0">
                <a:latin typeface="Georgia" panose="02040502050405020303" pitchFamily="18" charset="0"/>
              </a:rPr>
              <a:t>Measure mitigating impacts</a:t>
            </a:r>
            <a:r>
              <a:rPr lang="en-GB" sz="7200" dirty="0">
                <a:latin typeface="Georgia" panose="02040502050405020303" pitchFamily="18" charset="0"/>
              </a:rPr>
              <a:t> (ex. search for evidence from other sources that will also base the decision). </a:t>
            </a:r>
            <a:r>
              <a:rPr lang="en-GB" sz="7200" b="1" dirty="0">
                <a:latin typeface="Georgia" panose="02040502050405020303" pitchFamily="18" charset="0"/>
              </a:rPr>
              <a:t>Initial consideration must be given to impacts on public interests</a:t>
            </a:r>
            <a:r>
              <a:rPr lang="en-GB" sz="7200" dirty="0">
                <a:latin typeface="Georgia" panose="02040502050405020303" pitchFamily="18" charset="0"/>
              </a:rPr>
              <a:t> (such as public safety, public health, victim interests and the respect for private life), then to impacts on the rights of other parties, in the extent their mitigation is compatible </a:t>
            </a:r>
            <a:r>
              <a:rPr lang="en-GB" sz="7200" baseline="30000" dirty="0">
                <a:latin typeface="Georgia" panose="02040502050405020303" pitchFamily="18" charset="0"/>
              </a:rPr>
              <a:t>[1] </a:t>
            </a:r>
            <a:r>
              <a:rPr lang="en-GB" sz="7200" dirty="0">
                <a:latin typeface="Georgia" panose="02040502050405020303" pitchFamily="18" charset="0"/>
              </a:rPr>
              <a:t>.</a:t>
            </a:r>
            <a:endParaRPr lang="en-GB" sz="7200" baseline="30000" dirty="0">
              <a:latin typeface="Georgia" panose="02040502050405020303" pitchFamily="18" charset="0"/>
            </a:endParaRPr>
          </a:p>
          <a:p>
            <a:pPr marL="711200" lvl="3" indent="-174625" eaLnBrk="1" fontAlgn="auto" hangingPunct="1">
              <a:spcAft>
                <a:spcPts val="0"/>
              </a:spcAft>
              <a:buFont typeface="Arial" panose="020B0604020202020204" pitchFamily="34" charset="0"/>
              <a:buChar char="•"/>
              <a:defRPr/>
            </a:pPr>
            <a:r>
              <a:rPr lang="en-GB" sz="7200" dirty="0">
                <a:latin typeface="Georgia" panose="02040502050405020303" pitchFamily="18" charset="0"/>
              </a:rPr>
              <a:t>Safeguards recommended in Rec (87) 15 of the CoE Committee of Ministers to be considered where personal data are processed.</a:t>
            </a:r>
            <a:r>
              <a:rPr lang="en-GB" sz="7200" baseline="30000" dirty="0">
                <a:latin typeface="Georgia" panose="02040502050405020303" pitchFamily="18" charset="0"/>
              </a:rPr>
              <a:t> [28] </a:t>
            </a:r>
            <a:endParaRPr lang="en-GB" sz="7200" dirty="0">
              <a:latin typeface="Georgia" panose="02040502050405020303" pitchFamily="18" charset="0"/>
            </a:endParaRPr>
          </a:p>
          <a:p>
            <a:pPr marL="0" indent="0" eaLnBrk="1" fontAlgn="auto" hangingPunct="1">
              <a:spcAft>
                <a:spcPts val="0"/>
              </a:spcAft>
              <a:buNone/>
              <a:defRPr/>
            </a:pPr>
            <a:endParaRPr lang="en-GB" sz="6200" dirty="0">
              <a:latin typeface="+mj-lt"/>
            </a:endParaRPr>
          </a:p>
        </p:txBody>
      </p:sp>
    </p:spTree>
    <p:extLst>
      <p:ext uri="{BB962C8B-B14F-4D97-AF65-F5344CB8AC3E}">
        <p14:creationId xmlns:p14="http://schemas.microsoft.com/office/powerpoint/2010/main" val="21122578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anchor="ctr">
            <a:noAutofit/>
          </a:bodyPr>
          <a:lstStyle/>
          <a:p>
            <a:pPr algn="r" eaLnBrk="1" hangingPunct="1"/>
            <a:r>
              <a:rPr lang="en-GB" sz="3200" dirty="0">
                <a:solidFill>
                  <a:srgbClr val="FFFFFF"/>
                </a:solidFill>
                <a:latin typeface="Helvetica" panose="020B0604020202020204" pitchFamily="34" charset="0"/>
              </a:rPr>
              <a:t>Conditions and safeguards under European Convention of Human Rights</a:t>
            </a:r>
          </a:p>
        </p:txBody>
      </p:sp>
      <p:sp>
        <p:nvSpPr>
          <p:cNvPr id="197635"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marL="87313" lvl="2" indent="0" eaLnBrk="1" fontAlgn="auto" hangingPunct="1">
              <a:spcAft>
                <a:spcPts val="0"/>
              </a:spcAft>
              <a:buNone/>
              <a:defRPr/>
            </a:pPr>
            <a:r>
              <a:rPr lang="en-GB" sz="1800" b="1" dirty="0">
                <a:latin typeface="Georgia" panose="02040502050405020303" pitchFamily="18" charset="0"/>
              </a:rPr>
              <a:t>2. Adequate and effective</a:t>
            </a:r>
            <a:r>
              <a:rPr lang="en-GB" sz="1800" b="1" baseline="30000" dirty="0">
                <a:latin typeface="Georgia" panose="02040502050405020303" pitchFamily="18" charset="0"/>
              </a:rPr>
              <a:t>[26]</a:t>
            </a:r>
            <a:r>
              <a:rPr lang="en-GB" sz="1800" b="1" dirty="0">
                <a:latin typeface="Georgia" panose="02040502050405020303" pitchFamily="18" charset="0"/>
              </a:rPr>
              <a:t> safeguards must be implemented </a:t>
            </a:r>
            <a:r>
              <a:rPr lang="en-GB" sz="1800" dirty="0">
                <a:latin typeface="Georgia" panose="02040502050405020303" pitchFamily="18" charset="0"/>
              </a:rPr>
              <a:t>(follow-up) </a:t>
            </a:r>
          </a:p>
          <a:p>
            <a:pPr marL="449263" lvl="3" indent="0" eaLnBrk="1" fontAlgn="auto" hangingPunct="1">
              <a:spcAft>
                <a:spcPts val="0"/>
              </a:spcAft>
              <a:buNone/>
              <a:defRPr/>
            </a:pPr>
            <a:r>
              <a:rPr lang="en-GB" sz="1800" b="1" dirty="0">
                <a:latin typeface="Georgia" panose="02040502050405020303" pitchFamily="18" charset="0"/>
              </a:rPr>
              <a:t>(2) Enforcement and control measures ensuring that boundaries (and more generally the requirements of legitimate aim, necessity and proportionality) are respected: </a:t>
            </a:r>
          </a:p>
          <a:p>
            <a:pPr marL="623888" lvl="3" indent="-176213" eaLnBrk="1" fontAlgn="auto" hangingPunct="1">
              <a:spcAft>
                <a:spcPts val="0"/>
              </a:spcAft>
              <a:buFont typeface="Arial" panose="020B0604020202020204" pitchFamily="34" charset="0"/>
              <a:buChar char="•"/>
              <a:defRPr/>
            </a:pPr>
            <a:r>
              <a:rPr lang="en-GB" sz="1800" dirty="0">
                <a:latin typeface="Georgia" panose="02040502050405020303" pitchFamily="18" charset="0"/>
              </a:rPr>
              <a:t>Technical: for example record of access or of operations</a:t>
            </a:r>
            <a:r>
              <a:rPr lang="en-GB" sz="1800" baseline="30000" dirty="0">
                <a:latin typeface="Georgia" panose="02040502050405020303" pitchFamily="18" charset="0"/>
              </a:rPr>
              <a:t>[31, 32] </a:t>
            </a:r>
            <a:r>
              <a:rPr lang="en-GB" sz="1800" dirty="0">
                <a:latin typeface="Georgia" panose="02040502050405020303" pitchFamily="18" charset="0"/>
              </a:rPr>
              <a:t>; automatic data deletion after a certain period of time</a:t>
            </a:r>
            <a:r>
              <a:rPr lang="en-GB" sz="1800" baseline="30000" dirty="0">
                <a:latin typeface="Georgia" panose="02040502050405020303" pitchFamily="18" charset="0"/>
              </a:rPr>
              <a:t>[26]</a:t>
            </a:r>
            <a:r>
              <a:rPr lang="en-GB" sz="1800" dirty="0">
                <a:latin typeface="Georgia" panose="02040502050405020303" pitchFamily="18" charset="0"/>
              </a:rPr>
              <a:t>.</a:t>
            </a:r>
          </a:p>
          <a:p>
            <a:pPr marL="623888" lvl="3" indent="-176213" eaLnBrk="1" fontAlgn="auto" hangingPunct="1">
              <a:spcAft>
                <a:spcPts val="0"/>
              </a:spcAft>
              <a:buFont typeface="Arial" panose="020B0604020202020204" pitchFamily="34" charset="0"/>
              <a:buChar char="•"/>
              <a:defRPr/>
            </a:pPr>
            <a:r>
              <a:rPr lang="en-GB" sz="1800" dirty="0">
                <a:latin typeface="Georgia" panose="02040502050405020303" pitchFamily="18" charset="0"/>
              </a:rPr>
              <a:t>Organisational: may include</a:t>
            </a:r>
          </a:p>
          <a:p>
            <a:pPr marL="1074738" lvl="4" indent="-261938" eaLnBrk="1" fontAlgn="auto" hangingPunct="1">
              <a:spcAft>
                <a:spcPts val="0"/>
              </a:spcAft>
              <a:buFont typeface="Courier New" panose="02070309020205020404" pitchFamily="49" charset="0"/>
              <a:buChar char="o"/>
              <a:defRPr/>
            </a:pPr>
            <a:r>
              <a:rPr lang="en-GB" sz="1800" dirty="0">
                <a:latin typeface="Georgia" panose="02040502050405020303" pitchFamily="18" charset="0"/>
              </a:rPr>
              <a:t>to set up a specific organisation and to attribute appropriate human/technical resources in order to set up and control the implementation of safeguards; for example, deletion procedures should be set up for data that are not useful anymore or not related to the case</a:t>
            </a:r>
            <a:r>
              <a:rPr lang="en-GB" sz="1800" baseline="30000" dirty="0">
                <a:latin typeface="Georgia" panose="02040502050405020303" pitchFamily="18" charset="0"/>
              </a:rPr>
              <a:t>[31) </a:t>
            </a:r>
            <a:r>
              <a:rPr lang="en-GB" sz="1800" dirty="0">
                <a:latin typeface="Georgia" panose="02040502050405020303" pitchFamily="18" charset="0"/>
              </a:rPr>
              <a:t>; </a:t>
            </a:r>
          </a:p>
          <a:p>
            <a:pPr marL="1074738" lvl="4" indent="-261938" eaLnBrk="1" fontAlgn="auto" hangingPunct="1">
              <a:spcAft>
                <a:spcPts val="0"/>
              </a:spcAft>
              <a:buFont typeface="Courier New" panose="02070309020205020404" pitchFamily="49" charset="0"/>
              <a:buChar char="o"/>
              <a:defRPr/>
            </a:pPr>
            <a:r>
              <a:rPr lang="en-GB" sz="1800" dirty="0">
                <a:latin typeface="Georgia" panose="02040502050405020303" pitchFamily="18" charset="0"/>
              </a:rPr>
              <a:t>The supervision of an independent authority</a:t>
            </a:r>
            <a:r>
              <a:rPr lang="en-GB" sz="1800" baseline="30000" dirty="0">
                <a:latin typeface="Georgia" panose="02040502050405020303" pitchFamily="18" charset="0"/>
              </a:rPr>
              <a:t>[29] </a:t>
            </a:r>
            <a:r>
              <a:rPr lang="en-GB" sz="1800" dirty="0">
                <a:latin typeface="Georgia" panose="02040502050405020303" pitchFamily="18" charset="0"/>
              </a:rPr>
              <a:t>(from the judiciary in case of intrusive measure  – at least in the last resort</a:t>
            </a:r>
            <a:r>
              <a:rPr lang="en-GB" sz="1800" baseline="30000" dirty="0">
                <a:latin typeface="Georgia" panose="02040502050405020303" pitchFamily="18" charset="0"/>
              </a:rPr>
              <a:t>[26§55]</a:t>
            </a:r>
            <a:r>
              <a:rPr lang="en-GB" sz="1800" dirty="0">
                <a:latin typeface="Georgia" panose="02040502050405020303" pitchFamily="18" charset="0"/>
              </a:rPr>
              <a:t>); </a:t>
            </a:r>
          </a:p>
          <a:p>
            <a:pPr marL="1074738" lvl="4" indent="-261938" eaLnBrk="1" fontAlgn="auto" hangingPunct="1">
              <a:spcAft>
                <a:spcPts val="0"/>
              </a:spcAft>
              <a:buFont typeface="Courier New" panose="02070309020205020404" pitchFamily="49" charset="0"/>
              <a:buChar char="o"/>
              <a:defRPr/>
            </a:pPr>
            <a:r>
              <a:rPr lang="en-GB" sz="1800" dirty="0">
                <a:latin typeface="Georgia" panose="02040502050405020303" pitchFamily="18" charset="0"/>
              </a:rPr>
              <a:t>Rights granted to concerned individuals (access and verification</a:t>
            </a:r>
            <a:r>
              <a:rPr lang="en-GB" sz="1800" baseline="30000" dirty="0">
                <a:latin typeface="Georgia" panose="02040502050405020303" pitchFamily="18" charset="0"/>
              </a:rPr>
              <a:t>[29,33] </a:t>
            </a:r>
            <a:r>
              <a:rPr lang="en-GB" sz="1800" dirty="0">
                <a:latin typeface="Georgia" panose="02040502050405020303" pitchFamily="18" charset="0"/>
              </a:rPr>
              <a:t>; procedure to be followed</a:t>
            </a:r>
            <a:r>
              <a:rPr lang="en-GB" sz="1800" baseline="30000" dirty="0">
                <a:latin typeface="Georgia" panose="02040502050405020303" pitchFamily="18" charset="0"/>
              </a:rPr>
              <a:t>[34] [26§55] </a:t>
            </a:r>
            <a:r>
              <a:rPr lang="en-GB" sz="1800" dirty="0">
                <a:latin typeface="Georgia" panose="02040502050405020303" pitchFamily="18" charset="0"/>
              </a:rPr>
              <a:t>, including a right of appeal when the right of access is denied </a:t>
            </a:r>
            <a:r>
              <a:rPr lang="en-GB" sz="1800" baseline="30000" dirty="0">
                <a:latin typeface="Georgia" panose="02040502050405020303" pitchFamily="18" charset="0"/>
              </a:rPr>
              <a:t>[34] [26§56] </a:t>
            </a:r>
            <a:r>
              <a:rPr lang="en-GB" sz="1800" dirty="0">
                <a:latin typeface="Georgia" panose="02040502050405020303" pitchFamily="18" charset="0"/>
              </a:rPr>
              <a:t>…).</a:t>
            </a:r>
          </a:p>
          <a:p>
            <a:pPr marL="623888" lvl="3" indent="-176213" eaLnBrk="1" fontAlgn="auto" hangingPunct="1">
              <a:spcAft>
                <a:spcPts val="0"/>
              </a:spcAft>
              <a:buFont typeface="Arial" panose="020B0604020202020204" pitchFamily="34" charset="0"/>
              <a:buChar char="•"/>
              <a:defRPr/>
            </a:pPr>
            <a:r>
              <a:rPr lang="en-GB" sz="1800" dirty="0">
                <a:latin typeface="Georgia" panose="02040502050405020303" pitchFamily="18" charset="0"/>
              </a:rPr>
              <a:t>Financial: dedicated provision of financial resources.</a:t>
            </a:r>
          </a:p>
          <a:p>
            <a:pPr marL="447675" lvl="3" indent="0" eaLnBrk="1" fontAlgn="auto" hangingPunct="1">
              <a:spcAft>
                <a:spcPts val="0"/>
              </a:spcAft>
              <a:buNone/>
              <a:defRPr/>
            </a:pPr>
            <a:endParaRPr lang="en-GB" sz="1800" dirty="0"/>
          </a:p>
        </p:txBody>
      </p:sp>
    </p:spTree>
    <p:extLst>
      <p:ext uri="{BB962C8B-B14F-4D97-AF65-F5344CB8AC3E}">
        <p14:creationId xmlns:p14="http://schemas.microsoft.com/office/powerpoint/2010/main" val="32955211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29FF9D78-8D34-436B-8D27-6B84EC7C7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D0ACA9E4-8263-4758-B8C5-2BF9D8B6561D}"/>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82597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Aft>
                <a:spcPts val="0"/>
              </a:spcAft>
              <a:buFont typeface="+mj-lt"/>
              <a:buAutoNum type="arabicPeriod" startAt="2"/>
              <a:defRPr/>
            </a:pPr>
            <a:endParaRPr lang="en-GB" dirty="0">
              <a:latin typeface="Georgia" panose="02040502050405020303" pitchFamily="18" charset="0"/>
            </a:endParaRPr>
          </a:p>
          <a:p>
            <a:pPr marL="514350" indent="-514350" eaLnBrk="1" fontAlgn="auto" hangingPunct="1">
              <a:spcAft>
                <a:spcPts val="0"/>
              </a:spcAft>
              <a:buFont typeface="+mj-lt"/>
              <a:buAutoNum type="arabicPeriod" startAt="2"/>
              <a:defRPr/>
            </a:pPr>
            <a:r>
              <a:rPr lang="en-GB" dirty="0">
                <a:latin typeface="Georgia" panose="02040502050405020303" pitchFamily="18" charset="0"/>
              </a:rPr>
              <a:t>Where a Party gives effect to paragraph 1 above by means of an order to a person to preserve specified stored computer data in the person’s possession or control, the Party shall adopt such legislative and other measures as may be necessary to oblige that person to preserve and maintain the integrity of that computer data for a period of time as long as necessary, up to a maximum of ninety days, to enable the competent authorities to seek its disclosure. A Party may provide for such an order to be subsequently renewed.</a:t>
            </a:r>
            <a:endParaRPr lang="en-US" dirty="0">
              <a:latin typeface="Georgia" panose="02040502050405020303" pitchFamily="18" charset="0"/>
            </a:endParaRPr>
          </a:p>
        </p:txBody>
      </p:sp>
    </p:spTree>
    <p:extLst>
      <p:ext uri="{BB962C8B-B14F-4D97-AF65-F5344CB8AC3E}">
        <p14:creationId xmlns:p14="http://schemas.microsoft.com/office/powerpoint/2010/main" val="4033886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5278437"/>
          </a:xfrm>
          <a:ln/>
        </p:spPr>
        <p:txBody>
          <a:bodyPr lIns="91440" tIns="45720" rIns="91440" bIns="45720" anchor="ctr">
            <a:noAutofit/>
          </a:bodyPr>
          <a:lstStyle/>
          <a:p>
            <a:pPr eaLnBrk="1" hangingPunct="1"/>
            <a:r>
              <a:rPr lang="en-GB" sz="3600" dirty="0">
                <a:latin typeface="Helvetica" panose="020B0604020202020204" pitchFamily="34" charset="0"/>
              </a:rPr>
              <a:t>Part Three</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Summary</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741363" y="110836"/>
            <a:ext cx="8229600" cy="860425"/>
          </a:xfrm>
          <a:ln/>
        </p:spPr>
        <p:txBody>
          <a:bodyPr lIns="91440" tIns="45720" rIns="91440" bIns="45720" anchor="ctr">
            <a:normAutofit/>
          </a:bodyPr>
          <a:lstStyle/>
          <a:p>
            <a:pPr algn="r" eaLnBrk="1" hangingPunct="1"/>
            <a:r>
              <a:rPr lang="en-GB" sz="3600">
                <a:solidFill>
                  <a:srgbClr val="FFFFFF"/>
                </a:solidFill>
                <a:latin typeface="Helvetica" panose="020B0604020202020204" pitchFamily="34" charset="0"/>
              </a:rPr>
              <a:t>Summary</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eaLnBrk="1" hangingPunct="1">
              <a:lnSpc>
                <a:spcPct val="90000"/>
              </a:lnSpc>
              <a:buFont typeface="Arial" charset="0"/>
              <a:buNone/>
            </a:pPr>
            <a:endParaRPr lang="en-GB" sz="2400" dirty="0">
              <a:latin typeface="Georgia" panose="02040502050405020303" pitchFamily="18" charset="0"/>
            </a:endParaRPr>
          </a:p>
          <a:p>
            <a:pPr eaLnBrk="1" hangingPunct="1">
              <a:lnSpc>
                <a:spcPct val="90000"/>
              </a:lnSpc>
              <a:buFont typeface="Arial" charset="0"/>
              <a:buNone/>
            </a:pPr>
            <a:r>
              <a:rPr lang="en-GB" sz="2800" dirty="0">
                <a:latin typeface="Georgia" panose="02040502050405020303" pitchFamily="18" charset="0"/>
              </a:rPr>
              <a:t>By the end of this session delegates will be able to:</a:t>
            </a:r>
          </a:p>
          <a:p>
            <a:pPr eaLnBrk="1" hangingPunct="1">
              <a:lnSpc>
                <a:spcPct val="90000"/>
              </a:lnSpc>
              <a:buFont typeface="Arial" charset="0"/>
              <a:buNone/>
            </a:pPr>
            <a:endParaRPr lang="en-GB" sz="2800" dirty="0">
              <a:latin typeface="Georgia" panose="02040502050405020303" pitchFamily="18" charset="0"/>
            </a:endParaRPr>
          </a:p>
          <a:p>
            <a:pPr eaLnBrk="1" hangingPunct="1">
              <a:lnSpc>
                <a:spcPct val="80000"/>
              </a:lnSpc>
              <a:spcBef>
                <a:spcPts val="1200"/>
              </a:spcBef>
            </a:pPr>
            <a:r>
              <a:rPr lang="en-GB" sz="2800" dirty="0">
                <a:latin typeface="Georgia" panose="02040502050405020303" pitchFamily="18" charset="0"/>
              </a:rPr>
              <a:t>Explain the procedural provisions of the Budapest Convention </a:t>
            </a:r>
          </a:p>
          <a:p>
            <a:pPr eaLnBrk="1" hangingPunct="1">
              <a:lnSpc>
                <a:spcPct val="80000"/>
              </a:lnSpc>
              <a:spcBef>
                <a:spcPts val="1200"/>
              </a:spcBef>
            </a:pPr>
            <a:endParaRPr lang="en-GB" sz="2800" dirty="0">
              <a:latin typeface="Georgia" panose="02040502050405020303" pitchFamily="18" charset="0"/>
            </a:endParaRPr>
          </a:p>
          <a:p>
            <a:pPr eaLnBrk="1" hangingPunct="1">
              <a:lnSpc>
                <a:spcPct val="80000"/>
              </a:lnSpc>
              <a:spcBef>
                <a:spcPts val="1200"/>
              </a:spcBef>
            </a:pPr>
            <a:r>
              <a:rPr lang="en-GB" sz="2800" dirty="0">
                <a:latin typeface="Georgia" panose="02040502050405020303" pitchFamily="18" charset="0"/>
              </a:rPr>
              <a:t>Explain the importance of conditions and safeguards and have an idea of the way they can be determined</a:t>
            </a:r>
          </a:p>
          <a:p>
            <a:pPr eaLnBrk="1" hangingPunct="1">
              <a:lnSpc>
                <a:spcPct val="90000"/>
              </a:lnSpc>
              <a:buFont typeface="Wingdings" pitchFamily="2" charset="2"/>
              <a:buChar char="²"/>
            </a:pPr>
            <a:endParaRPr lang="en-GB" sz="26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F83C627C-EC67-4386-95E7-64B8401B43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E80ECD23-801D-4E62-A7C9-FAC791833FA6}"/>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Aft>
                <a:spcPts val="0"/>
              </a:spcAft>
              <a:buFont typeface="+mj-lt"/>
              <a:buAutoNum type="arabicPeriod" startAt="3"/>
              <a:defRPr/>
            </a:pPr>
            <a:endParaRPr lang="en-US" dirty="0">
              <a:latin typeface="Georgia" panose="02040502050405020303" pitchFamily="18" charset="0"/>
            </a:endParaRPr>
          </a:p>
          <a:p>
            <a:pPr marL="514350" indent="-514350" eaLnBrk="1" fontAlgn="auto" hangingPunct="1">
              <a:spcAft>
                <a:spcPts val="0"/>
              </a:spcAft>
              <a:buFont typeface="+mj-lt"/>
              <a:buAutoNum type="arabicPeriod" startAt="3"/>
              <a:defRPr/>
            </a:pPr>
            <a:r>
              <a:rPr lang="en-US" dirty="0">
                <a:latin typeface="Georgia" panose="02040502050405020303" pitchFamily="18" charset="0"/>
              </a:rPr>
              <a:t>Each Party shall adopt such legislative and other measures as may be necessary to oblige the custodian or other person who is to preserve the computer data to keep confidential the undertaking of such procedures for the period of time provided for by its domestic law.</a:t>
            </a:r>
          </a:p>
        </p:txBody>
      </p:sp>
    </p:spTree>
    <p:extLst>
      <p:ext uri="{BB962C8B-B14F-4D97-AF65-F5344CB8AC3E}">
        <p14:creationId xmlns:p14="http://schemas.microsoft.com/office/powerpoint/2010/main" val="24340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Aft>
                <a:spcPts val="0"/>
              </a:spcAft>
              <a:buFont typeface="+mj-lt"/>
              <a:buAutoNum type="arabicPeriod" startAt="4"/>
              <a:defRPr/>
            </a:pPr>
            <a:endParaRPr lang="en-US" dirty="0">
              <a:latin typeface="Georgia" panose="02040502050405020303" pitchFamily="18" charset="0"/>
            </a:endParaRPr>
          </a:p>
          <a:p>
            <a:pPr marL="514350" indent="-514350" eaLnBrk="1" fontAlgn="auto" hangingPunct="1">
              <a:spcAft>
                <a:spcPts val="0"/>
              </a:spcAft>
              <a:buFont typeface="+mj-lt"/>
              <a:buAutoNum type="arabicPeriod" startAt="4"/>
              <a:defRPr/>
            </a:pPr>
            <a:r>
              <a:rPr lang="en-US" dirty="0">
                <a:latin typeface="Georgia" panose="02040502050405020303" pitchFamily="18" charset="0"/>
              </a:rPr>
              <a:t>The powers and procedures referred to in this article shall be subject to Articles 14 and 15.</a:t>
            </a:r>
          </a:p>
        </p:txBody>
      </p:sp>
    </p:spTree>
    <p:extLst>
      <p:ext uri="{BB962C8B-B14F-4D97-AF65-F5344CB8AC3E}">
        <p14:creationId xmlns:p14="http://schemas.microsoft.com/office/powerpoint/2010/main" val="267578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123906" name="Rectangle 3"/>
          <p:cNvSpPr>
            <a:spLocks noGrp="1" noChangeArrowheads="1"/>
          </p:cNvSpPr>
          <p:nvPr>
            <p:ph idx="1"/>
          </p:nvPr>
        </p:nvSpPr>
        <p:spPr>
          <a:xfrm>
            <a:off x="578756" y="1163781"/>
            <a:ext cx="8229600" cy="4984750"/>
          </a:xfrm>
        </p:spPr>
        <p:txBody>
          <a:bodyPr lIns="91440" tIns="45720" rIns="91440" bIns="45720" anchor="t">
            <a:normAutofit/>
          </a:bodyPr>
          <a:lstStyle/>
          <a:p>
            <a:pPr marL="514350" indent="-514350" eaLnBrk="1" hangingPunct="1">
              <a:lnSpc>
                <a:spcPct val="90000"/>
              </a:lnSpc>
              <a:buFont typeface="+mj-lt"/>
              <a:buAutoNum type="arabicPeriod"/>
            </a:pPr>
            <a:endParaRPr lang="en-GB" sz="3000" dirty="0">
              <a:latin typeface="Georgia" panose="02040502050405020303" pitchFamily="18" charset="0"/>
            </a:endParaRPr>
          </a:p>
          <a:p>
            <a:pPr marL="514350" indent="-514350" eaLnBrk="1" hangingPunct="1">
              <a:lnSpc>
                <a:spcPct val="90000"/>
              </a:lnSpc>
              <a:buFont typeface="+mj-lt"/>
              <a:buAutoNum type="arabicPeriod"/>
            </a:pPr>
            <a:r>
              <a:rPr lang="en-GB" sz="3000" dirty="0">
                <a:latin typeface="Georgia" panose="02040502050405020303" pitchFamily="18" charset="0"/>
              </a:rPr>
              <a:t>Each Party shall adopt such legislative and other measures as may be necessary to enable its competent authorities to </a:t>
            </a:r>
            <a:r>
              <a:rPr lang="en-GB" sz="3600" b="1" dirty="0">
                <a:solidFill>
                  <a:srgbClr val="FF0000"/>
                </a:solidFill>
                <a:latin typeface="Georgia" panose="02040502050405020303" pitchFamily="18" charset="0"/>
              </a:rPr>
              <a:t>order or similarly obtain</a:t>
            </a:r>
            <a:r>
              <a:rPr lang="en-GB" sz="3600" dirty="0">
                <a:latin typeface="Georgia" panose="02040502050405020303" pitchFamily="18" charset="0"/>
              </a:rPr>
              <a:t> </a:t>
            </a:r>
            <a:r>
              <a:rPr lang="en-GB" sz="3000" dirty="0">
                <a:latin typeface="Georgia" panose="02040502050405020303" pitchFamily="18" charset="0"/>
              </a:rPr>
              <a:t>the expeditious preservation of specified computer data, including traffic data, that has been stored by means of a computer system, in particular where there are grounds to believe that the computer data is particularly vulnerable to loss or modification.</a:t>
            </a:r>
          </a:p>
        </p:txBody>
      </p:sp>
    </p:spTree>
    <p:extLst>
      <p:ext uri="{BB962C8B-B14F-4D97-AF65-F5344CB8AC3E}">
        <p14:creationId xmlns:p14="http://schemas.microsoft.com/office/powerpoint/2010/main" val="69734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Order or similarly obtain</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May be exercised through:</a:t>
            </a:r>
          </a:p>
          <a:p>
            <a:pPr lvl="1"/>
            <a:endParaRPr lang="en-US" dirty="0">
              <a:latin typeface="Georgia" panose="02040502050405020303" pitchFamily="18" charset="0"/>
            </a:endParaRPr>
          </a:p>
          <a:p>
            <a:pPr lvl="1"/>
            <a:r>
              <a:rPr lang="en-US" dirty="0">
                <a:latin typeface="Georgia" panose="02040502050405020303" pitchFamily="18" charset="0"/>
              </a:rPr>
              <a:t>Judicial order;</a:t>
            </a:r>
          </a:p>
          <a:p>
            <a:pPr lvl="1"/>
            <a:r>
              <a:rPr lang="en-US" dirty="0">
                <a:latin typeface="Georgia" panose="02040502050405020303" pitchFamily="18" charset="0"/>
              </a:rPr>
              <a:t>Administrative order;</a:t>
            </a:r>
          </a:p>
          <a:p>
            <a:pPr lvl="1"/>
            <a:r>
              <a:rPr lang="en-US" dirty="0">
                <a:latin typeface="Georgia" panose="02040502050405020303" pitchFamily="18" charset="0"/>
              </a:rPr>
              <a:t>Directive;</a:t>
            </a:r>
          </a:p>
          <a:p>
            <a:pPr lvl="1"/>
            <a:r>
              <a:rPr lang="en-US" dirty="0">
                <a:latin typeface="Georgia" panose="02040502050405020303" pitchFamily="18" charset="0"/>
              </a:rPr>
              <a:t>Search &amp; seizure; or</a:t>
            </a:r>
          </a:p>
          <a:p>
            <a:pPr lvl="1"/>
            <a:r>
              <a:rPr lang="en-US" dirty="0">
                <a:latin typeface="Georgia" panose="02040502050405020303" pitchFamily="18" charset="0"/>
              </a:rPr>
              <a:t>Production order</a:t>
            </a:r>
          </a:p>
        </p:txBody>
      </p:sp>
    </p:spTree>
    <p:extLst>
      <p:ext uri="{BB962C8B-B14F-4D97-AF65-F5344CB8AC3E}">
        <p14:creationId xmlns:p14="http://schemas.microsoft.com/office/powerpoint/2010/main" val="250703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123906" name="Rectangle 3"/>
          <p:cNvSpPr>
            <a:spLocks noGrp="1" noChangeArrowheads="1"/>
          </p:cNvSpPr>
          <p:nvPr>
            <p:ph idx="1"/>
          </p:nvPr>
        </p:nvSpPr>
        <p:spPr>
          <a:xfrm>
            <a:off x="578756" y="1163781"/>
            <a:ext cx="8229600" cy="4984750"/>
          </a:xfrm>
        </p:spPr>
        <p:txBody>
          <a:bodyPr lIns="91440" tIns="45720" rIns="91440" bIns="45720" anchor="t">
            <a:normAutofit/>
          </a:bodyPr>
          <a:lstStyle/>
          <a:p>
            <a:pPr marL="514350" indent="-514350" eaLnBrk="1" hangingPunct="1">
              <a:lnSpc>
                <a:spcPct val="90000"/>
              </a:lnSpc>
              <a:buFont typeface="+mj-lt"/>
              <a:buAutoNum type="arabicPeriod"/>
            </a:pPr>
            <a:endParaRPr lang="en-GB" sz="3000" dirty="0">
              <a:latin typeface="Georgia" panose="02040502050405020303" pitchFamily="18" charset="0"/>
            </a:endParaRPr>
          </a:p>
          <a:p>
            <a:pPr marL="514350" indent="-514350" eaLnBrk="1" hangingPunct="1">
              <a:lnSpc>
                <a:spcPct val="90000"/>
              </a:lnSpc>
              <a:buFont typeface="+mj-lt"/>
              <a:buAutoNum type="arabicPeriod"/>
            </a:pPr>
            <a:r>
              <a:rPr lang="en-GB" sz="3000" dirty="0">
                <a:latin typeface="Georgia" panose="02040502050405020303" pitchFamily="18" charset="0"/>
              </a:rPr>
              <a:t>Each Party shall adopt such legislative and other measures as may be necessary to enable its competent authorities to order or similarly obtain the </a:t>
            </a:r>
            <a:r>
              <a:rPr lang="en-GB" sz="3600" b="1" dirty="0">
                <a:solidFill>
                  <a:srgbClr val="FF0000"/>
                </a:solidFill>
                <a:latin typeface="Georgia" panose="02040502050405020303" pitchFamily="18" charset="0"/>
              </a:rPr>
              <a:t>expeditious preservation</a:t>
            </a:r>
            <a:r>
              <a:rPr lang="en-GB" sz="3600" dirty="0">
                <a:latin typeface="Georgia" panose="02040502050405020303" pitchFamily="18" charset="0"/>
              </a:rPr>
              <a:t> </a:t>
            </a:r>
            <a:r>
              <a:rPr lang="en-GB" sz="3000" dirty="0">
                <a:latin typeface="Georgia" panose="02040502050405020303" pitchFamily="18" charset="0"/>
              </a:rPr>
              <a:t>of specified computer data, including traffic data, that has been stored by means of a computer system, in particular where there are grounds to believe that the computer data is particularly vulnerable to loss or modification.</a:t>
            </a:r>
          </a:p>
        </p:txBody>
      </p:sp>
    </p:spTree>
    <p:extLst>
      <p:ext uri="{BB962C8B-B14F-4D97-AF65-F5344CB8AC3E}">
        <p14:creationId xmlns:p14="http://schemas.microsoft.com/office/powerpoint/2010/main" val="196508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41363" y="110836"/>
            <a:ext cx="8229600" cy="860425"/>
          </a:xfrm>
        </p:spPr>
        <p:txBody>
          <a:bodyPr>
            <a:normAutofit/>
          </a:bodyPr>
          <a:lstStyle/>
          <a:p>
            <a:pPr algn="r" eaLnBrk="1" hangingPunct="1"/>
            <a:r>
              <a:rPr lang="en-US" sz="3600" b="1" dirty="0">
                <a:solidFill>
                  <a:schemeClr val="bg1"/>
                </a:solidFill>
              </a:rPr>
              <a:t>Agenda</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eaLnBrk="1" hangingPunct="1">
              <a:lnSpc>
                <a:spcPct val="90000"/>
              </a:lnSpc>
            </a:pPr>
            <a:endParaRPr lang="en-US" sz="2800" dirty="0">
              <a:latin typeface="Georgia" panose="02040502050405020303" pitchFamily="18" charset="0"/>
            </a:endParaRPr>
          </a:p>
          <a:p>
            <a:pPr eaLnBrk="1" hangingPunct="1">
              <a:lnSpc>
                <a:spcPct val="90000"/>
              </a:lnSpc>
            </a:pPr>
            <a:r>
              <a:rPr lang="en-US" sz="2800" b="1" dirty="0">
                <a:latin typeface="Georgia" panose="02040502050405020303" pitchFamily="18" charset="0"/>
              </a:rPr>
              <a:t>Part One: </a:t>
            </a:r>
            <a:r>
              <a:rPr lang="en-US" sz="2800" dirty="0">
                <a:latin typeface="Georgia" panose="02040502050405020303" pitchFamily="18" charset="0"/>
              </a:rPr>
              <a:t>Procedural provisions of the Budapest Convention</a:t>
            </a:r>
          </a:p>
          <a:p>
            <a:pPr marL="0" indent="0" eaLnBrk="1" hangingPunct="1">
              <a:lnSpc>
                <a:spcPct val="90000"/>
              </a:lnSpc>
              <a:buNone/>
            </a:pPr>
            <a:endParaRPr lang="en-US" sz="2800" dirty="0">
              <a:latin typeface="Georgia" panose="02040502050405020303" pitchFamily="18" charset="0"/>
            </a:endParaRPr>
          </a:p>
          <a:p>
            <a:pPr eaLnBrk="1" hangingPunct="1">
              <a:lnSpc>
                <a:spcPct val="90000"/>
              </a:lnSpc>
            </a:pPr>
            <a:r>
              <a:rPr lang="en-US" sz="2800" b="1" dirty="0">
                <a:latin typeface="Georgia" panose="02040502050405020303" pitchFamily="18" charset="0"/>
              </a:rPr>
              <a:t>Part Two:</a:t>
            </a:r>
            <a:r>
              <a:rPr lang="en-US" sz="2800" dirty="0">
                <a:latin typeface="Georgia" panose="02040502050405020303" pitchFamily="18" charset="0"/>
              </a:rPr>
              <a:t> Conditions and safeguards</a:t>
            </a:r>
          </a:p>
          <a:p>
            <a:pPr marL="0" indent="0" eaLnBrk="1" hangingPunct="1">
              <a:lnSpc>
                <a:spcPct val="90000"/>
              </a:lnSpc>
              <a:buNone/>
            </a:pPr>
            <a:endParaRPr lang="en-US" sz="2800" dirty="0">
              <a:latin typeface="Georgia" panose="02040502050405020303" pitchFamily="18" charset="0"/>
            </a:endParaRPr>
          </a:p>
          <a:p>
            <a:pPr eaLnBrk="1" hangingPunct="1">
              <a:lnSpc>
                <a:spcPct val="90000"/>
              </a:lnSpc>
            </a:pPr>
            <a:r>
              <a:rPr lang="en-US" sz="2800" b="1" dirty="0">
                <a:latin typeface="Georgia" panose="02040502050405020303" pitchFamily="18" charset="0"/>
              </a:rPr>
              <a:t>Part Three:</a:t>
            </a:r>
            <a:r>
              <a:rPr lang="en-US" sz="2800" dirty="0">
                <a:latin typeface="Georgia" panose="02040502050405020303" pitchFamily="18" charset="0"/>
              </a:rPr>
              <a:t> Summary</a:t>
            </a:r>
          </a:p>
          <a:p>
            <a:pPr lvl="2" eaLnBrk="1" hangingPunct="1">
              <a:lnSpc>
                <a:spcPct val="90000"/>
              </a:lnSpc>
            </a:pPr>
            <a:endParaRPr lang="en-US" sz="2000" dirty="0">
              <a:latin typeface="Georgia" panose="02040502050405020303" pitchFamily="18" charset="0"/>
            </a:endParaRPr>
          </a:p>
          <a:p>
            <a:pPr lvl="2" eaLnBrk="1" hangingPunct="1">
              <a:lnSpc>
                <a:spcPct val="90000"/>
              </a:lnSpc>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Expeditious preservation</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lnSpcReduction="10000"/>
          </a:bodyPr>
          <a:lstStyle/>
          <a:p>
            <a:pPr>
              <a:spcBef>
                <a:spcPts val="600"/>
              </a:spcBef>
              <a:spcAft>
                <a:spcPts val="1200"/>
              </a:spcAft>
            </a:pPr>
            <a:r>
              <a:rPr lang="en-US" sz="2800" dirty="0">
                <a:latin typeface="Georgia" panose="02040502050405020303" pitchFamily="18" charset="0"/>
              </a:rPr>
              <a:t>Manner of preservation may be determined by Parties</a:t>
            </a:r>
          </a:p>
          <a:p>
            <a:pPr>
              <a:spcBef>
                <a:spcPts val="600"/>
              </a:spcBef>
              <a:spcAft>
                <a:spcPts val="1200"/>
              </a:spcAft>
            </a:pPr>
            <a:endParaRPr lang="en-US" sz="2800" dirty="0">
              <a:latin typeface="Georgia" panose="02040502050405020303" pitchFamily="18" charset="0"/>
            </a:endParaRPr>
          </a:p>
          <a:p>
            <a:pPr>
              <a:spcBef>
                <a:spcPts val="600"/>
              </a:spcBef>
              <a:spcAft>
                <a:spcPts val="1200"/>
              </a:spcAft>
            </a:pPr>
            <a:r>
              <a:rPr lang="en-US" sz="2800" dirty="0">
                <a:latin typeface="Georgia" panose="02040502050405020303" pitchFamily="18" charset="0"/>
              </a:rPr>
              <a:t>Power enables protection of existing stored data from anything that would cause its current quality or condition to change or deteriorate</a:t>
            </a:r>
          </a:p>
          <a:p>
            <a:pPr>
              <a:spcBef>
                <a:spcPts val="600"/>
              </a:spcBef>
              <a:spcAft>
                <a:spcPts val="1200"/>
              </a:spcAft>
            </a:pPr>
            <a:endParaRPr lang="en-US" sz="2800" dirty="0">
              <a:latin typeface="Georgia" panose="02040502050405020303" pitchFamily="18" charset="0"/>
            </a:endParaRPr>
          </a:p>
          <a:p>
            <a:pPr>
              <a:spcBef>
                <a:spcPts val="600"/>
              </a:spcBef>
              <a:spcAft>
                <a:spcPts val="1200"/>
              </a:spcAft>
            </a:pPr>
            <a:r>
              <a:rPr lang="en-US" sz="2800" dirty="0">
                <a:latin typeface="Georgia" panose="02040502050405020303" pitchFamily="18" charset="0"/>
              </a:rPr>
              <a:t>Does not necessarily require:</a:t>
            </a:r>
          </a:p>
          <a:p>
            <a:pPr lvl="1">
              <a:spcBef>
                <a:spcPts val="600"/>
              </a:spcBef>
              <a:spcAft>
                <a:spcPts val="1200"/>
              </a:spcAft>
            </a:pPr>
            <a:r>
              <a:rPr lang="en-US" sz="2400" dirty="0">
                <a:latin typeface="Georgia" panose="02040502050405020303" pitchFamily="18" charset="0"/>
              </a:rPr>
              <a:t>rendering preserved data inaccessible </a:t>
            </a:r>
          </a:p>
          <a:p>
            <a:pPr lvl="1">
              <a:spcBef>
                <a:spcPts val="600"/>
              </a:spcBef>
              <a:spcAft>
                <a:spcPts val="1200"/>
              </a:spcAft>
            </a:pPr>
            <a:r>
              <a:rPr lang="en-US" sz="2400" dirty="0">
                <a:latin typeface="Georgia" panose="02040502050405020303" pitchFamily="18" charset="0"/>
              </a:rPr>
              <a:t>Preventing use of copy of data by legitimate users</a:t>
            </a:r>
          </a:p>
          <a:p>
            <a:pPr marL="457200" lvl="1" indent="0">
              <a:spcBef>
                <a:spcPts val="600"/>
              </a:spcBef>
              <a:spcAft>
                <a:spcPts val="1200"/>
              </a:spcAft>
              <a:buNone/>
            </a:pPr>
            <a:endParaRPr lang="en-US" sz="2400" dirty="0"/>
          </a:p>
        </p:txBody>
      </p:sp>
    </p:spTree>
    <p:extLst>
      <p:ext uri="{BB962C8B-B14F-4D97-AF65-F5344CB8AC3E}">
        <p14:creationId xmlns:p14="http://schemas.microsoft.com/office/powerpoint/2010/main" val="9775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123906" name="Rectangle 3"/>
          <p:cNvSpPr>
            <a:spLocks noGrp="1" noChangeArrowheads="1"/>
          </p:cNvSpPr>
          <p:nvPr>
            <p:ph idx="1"/>
          </p:nvPr>
        </p:nvSpPr>
        <p:spPr>
          <a:xfrm>
            <a:off x="578756" y="1163781"/>
            <a:ext cx="8229600" cy="4984750"/>
          </a:xfrm>
        </p:spPr>
        <p:txBody>
          <a:bodyPr lIns="91440" tIns="45720" rIns="91440" bIns="45720" anchor="t">
            <a:normAutofit/>
          </a:bodyPr>
          <a:lstStyle/>
          <a:p>
            <a:pPr marL="514350" indent="-514350" eaLnBrk="1" hangingPunct="1">
              <a:lnSpc>
                <a:spcPct val="90000"/>
              </a:lnSpc>
              <a:buFont typeface="+mj-lt"/>
              <a:buAutoNum type="arabicPeriod"/>
            </a:pPr>
            <a:endParaRPr lang="en-GB" sz="3000" dirty="0">
              <a:latin typeface="Georgia" panose="02040502050405020303" pitchFamily="18" charset="0"/>
            </a:endParaRPr>
          </a:p>
          <a:p>
            <a:pPr marL="514350" indent="-514350" eaLnBrk="1" hangingPunct="1">
              <a:lnSpc>
                <a:spcPct val="90000"/>
              </a:lnSpc>
              <a:buFont typeface="+mj-lt"/>
              <a:buAutoNum type="arabicPeriod"/>
            </a:pPr>
            <a:r>
              <a:rPr lang="en-GB" sz="3000" dirty="0">
                <a:latin typeface="Georgia" panose="02040502050405020303" pitchFamily="18" charset="0"/>
              </a:rPr>
              <a:t>Each Party shall adopt such legislative and other measures as may be necessary to enable its competent authorities to order or similarly obtain the expeditious preservation of </a:t>
            </a:r>
            <a:r>
              <a:rPr lang="en-GB" sz="3600" b="1" dirty="0">
                <a:solidFill>
                  <a:srgbClr val="FF0000"/>
                </a:solidFill>
                <a:latin typeface="Georgia" panose="02040502050405020303" pitchFamily="18" charset="0"/>
              </a:rPr>
              <a:t>specified computer data, including traffic data</a:t>
            </a:r>
            <a:r>
              <a:rPr lang="en-GB" sz="3000" dirty="0">
                <a:latin typeface="Georgia" panose="02040502050405020303" pitchFamily="18" charset="0"/>
              </a:rPr>
              <a:t>, that has been stored by means of a computer system, in particular where there are grounds to believe that the computer data is particularly vulnerable to loss or modification.</a:t>
            </a:r>
          </a:p>
        </p:txBody>
      </p:sp>
    </p:spTree>
    <p:extLst>
      <p:ext uri="{BB962C8B-B14F-4D97-AF65-F5344CB8AC3E}">
        <p14:creationId xmlns:p14="http://schemas.microsoft.com/office/powerpoint/2010/main" val="23075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Specified Computer Data</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dirty="0">
                <a:latin typeface="Georgia" panose="02040502050405020303" pitchFamily="18" charset="0"/>
              </a:rPr>
              <a:t>Any kind of stored computer data including:</a:t>
            </a:r>
          </a:p>
          <a:p>
            <a:pPr lvl="1">
              <a:spcBef>
                <a:spcPts val="600"/>
              </a:spcBef>
              <a:spcAft>
                <a:spcPts val="1200"/>
              </a:spcAft>
            </a:pPr>
            <a:r>
              <a:rPr lang="en-US" dirty="0">
                <a:latin typeface="Georgia" panose="02040502050405020303" pitchFamily="18" charset="0"/>
              </a:rPr>
              <a:t>Business, health, personal or other records</a:t>
            </a:r>
          </a:p>
          <a:p>
            <a:pPr lvl="1">
              <a:spcBef>
                <a:spcPts val="600"/>
              </a:spcBef>
              <a:spcAft>
                <a:spcPts val="1200"/>
              </a:spcAft>
            </a:pPr>
            <a:r>
              <a:rPr lang="en-US" dirty="0">
                <a:latin typeface="Georgia" panose="02040502050405020303" pitchFamily="18" charset="0"/>
              </a:rPr>
              <a:t>Traffic data</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Measures may be applied to investigation in a particular case</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May not be used to order preservation generally and not with respect to specifically identified data</a:t>
            </a:r>
          </a:p>
        </p:txBody>
      </p:sp>
    </p:spTree>
    <p:extLst>
      <p:ext uri="{BB962C8B-B14F-4D97-AF65-F5344CB8AC3E}">
        <p14:creationId xmlns:p14="http://schemas.microsoft.com/office/powerpoint/2010/main" val="400612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123906" name="Rectangle 3"/>
          <p:cNvSpPr>
            <a:spLocks noGrp="1" noChangeArrowheads="1"/>
          </p:cNvSpPr>
          <p:nvPr>
            <p:ph idx="1"/>
          </p:nvPr>
        </p:nvSpPr>
        <p:spPr>
          <a:xfrm>
            <a:off x="578756" y="1163781"/>
            <a:ext cx="8229600" cy="4984750"/>
          </a:xfrm>
        </p:spPr>
        <p:txBody>
          <a:bodyPr lIns="91440" tIns="45720" rIns="91440" bIns="45720" anchor="t">
            <a:normAutofit/>
          </a:bodyPr>
          <a:lstStyle/>
          <a:p>
            <a:pPr marL="514350" indent="-514350" eaLnBrk="1" hangingPunct="1">
              <a:lnSpc>
                <a:spcPct val="90000"/>
              </a:lnSpc>
              <a:buFont typeface="+mj-lt"/>
              <a:buAutoNum type="arabicPeriod"/>
            </a:pPr>
            <a:endParaRPr lang="en-GB" sz="3000" dirty="0">
              <a:latin typeface="Georgia" panose="02040502050405020303" pitchFamily="18" charset="0"/>
            </a:endParaRPr>
          </a:p>
          <a:p>
            <a:pPr marL="514350" indent="-514350" eaLnBrk="1" hangingPunct="1">
              <a:lnSpc>
                <a:spcPct val="90000"/>
              </a:lnSpc>
              <a:buFont typeface="+mj-lt"/>
              <a:buAutoNum type="arabicPeriod"/>
            </a:pPr>
            <a:r>
              <a:rPr lang="en-GB" sz="3000" dirty="0">
                <a:latin typeface="Georgia" panose="02040502050405020303" pitchFamily="18" charset="0"/>
              </a:rPr>
              <a:t>Each Party shall adopt such legislative and other measures as may be necessary to enable its competent authorities to order or similarly obtain the expeditious preservation of specified computer data, including traffic data, that has been </a:t>
            </a:r>
            <a:r>
              <a:rPr lang="en-GB" sz="3600" b="1" dirty="0">
                <a:solidFill>
                  <a:srgbClr val="FF0000"/>
                </a:solidFill>
                <a:latin typeface="Georgia" panose="02040502050405020303" pitchFamily="18" charset="0"/>
              </a:rPr>
              <a:t>stored by means of a computer system</a:t>
            </a:r>
            <a:r>
              <a:rPr lang="en-GB" sz="3000" dirty="0">
                <a:latin typeface="Georgia" panose="02040502050405020303" pitchFamily="18" charset="0"/>
              </a:rPr>
              <a:t>, in particular where there are grounds to believe that the computer data is particularly vulnerable to loss or modification.</a:t>
            </a:r>
          </a:p>
        </p:txBody>
      </p:sp>
    </p:spTree>
    <p:extLst>
      <p:ext uri="{BB962C8B-B14F-4D97-AF65-F5344CB8AC3E}">
        <p14:creationId xmlns:p14="http://schemas.microsoft.com/office/powerpoint/2010/main" val="378989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Stored by means of computer system</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Not general data retention obligation</a:t>
            </a:r>
          </a:p>
          <a:p>
            <a:endParaRPr lang="en-US" dirty="0">
              <a:latin typeface="Georgia" panose="02040502050405020303" pitchFamily="18" charset="0"/>
            </a:endParaRPr>
          </a:p>
          <a:p>
            <a:r>
              <a:rPr lang="en-US" dirty="0">
                <a:latin typeface="Georgia" panose="02040502050405020303" pitchFamily="18" charset="0"/>
              </a:rPr>
              <a:t>Data to be preserved must:</a:t>
            </a:r>
          </a:p>
          <a:p>
            <a:pPr lvl="1"/>
            <a:r>
              <a:rPr lang="en-US" sz="3200" dirty="0">
                <a:latin typeface="Georgia" panose="02040502050405020303" pitchFamily="18" charset="0"/>
              </a:rPr>
              <a:t>Already exist</a:t>
            </a:r>
          </a:p>
          <a:p>
            <a:pPr lvl="1"/>
            <a:r>
              <a:rPr lang="en-US" sz="3200" dirty="0">
                <a:latin typeface="Georgia" panose="02040502050405020303" pitchFamily="18" charset="0"/>
              </a:rPr>
              <a:t>Already have been collected and is stored</a:t>
            </a:r>
          </a:p>
          <a:p>
            <a:pPr marL="0" indent="0">
              <a:buNone/>
            </a:pP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2219707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123906" name="Rectangle 3"/>
          <p:cNvSpPr>
            <a:spLocks noGrp="1" noChangeArrowheads="1"/>
          </p:cNvSpPr>
          <p:nvPr>
            <p:ph idx="1"/>
          </p:nvPr>
        </p:nvSpPr>
        <p:spPr>
          <a:xfrm>
            <a:off x="578756" y="1163781"/>
            <a:ext cx="8229600" cy="4984750"/>
          </a:xfrm>
        </p:spPr>
        <p:txBody>
          <a:bodyPr lIns="91440" tIns="45720" rIns="91440" bIns="45720" anchor="t">
            <a:normAutofit/>
          </a:bodyPr>
          <a:lstStyle/>
          <a:p>
            <a:pPr eaLnBrk="1" hangingPunct="1">
              <a:lnSpc>
                <a:spcPct val="90000"/>
              </a:lnSpc>
              <a:buFontTx/>
              <a:buNone/>
            </a:pPr>
            <a:endParaRPr lang="en-GB" sz="2800" dirty="0">
              <a:latin typeface="Georgia" panose="02040502050405020303" pitchFamily="18" charset="0"/>
            </a:endParaRPr>
          </a:p>
          <a:p>
            <a:pPr marL="514350" indent="-514350" eaLnBrk="1" hangingPunct="1">
              <a:lnSpc>
                <a:spcPct val="90000"/>
              </a:lnSpc>
              <a:buFont typeface="+mj-lt"/>
              <a:buAutoNum type="arabicPeriod"/>
            </a:pPr>
            <a:r>
              <a:rPr lang="en-GB" sz="2800" dirty="0">
                <a:latin typeface="Georgia" panose="02040502050405020303" pitchFamily="18" charset="0"/>
              </a:rPr>
              <a:t>Each Party shall adopt such legislative and other measures as may be necessary to enable its competent authorities to order or similarly obtain the expeditious preservation of specified computer data, including traffic data, that has been stored by means of a computer system, in particular where there are</a:t>
            </a:r>
            <a:r>
              <a:rPr lang="en-GB" sz="2800" b="1" dirty="0">
                <a:latin typeface="Georgia" panose="02040502050405020303" pitchFamily="18" charset="0"/>
              </a:rPr>
              <a:t> </a:t>
            </a:r>
            <a:r>
              <a:rPr lang="en-GB" sz="3200" b="1" dirty="0">
                <a:solidFill>
                  <a:srgbClr val="FF0000"/>
                </a:solidFill>
                <a:latin typeface="Georgia" panose="02040502050405020303" pitchFamily="18" charset="0"/>
              </a:rPr>
              <a:t>grounds to believe that the computer data is particularly vulnerable to loss or modification</a:t>
            </a:r>
            <a:r>
              <a:rPr lang="en-GB" sz="2800" dirty="0">
                <a:latin typeface="Georgia" panose="02040502050405020303" pitchFamily="18" charset="0"/>
              </a:rPr>
              <a:t>.</a:t>
            </a:r>
          </a:p>
        </p:txBody>
      </p:sp>
    </p:spTree>
    <p:extLst>
      <p:ext uri="{BB962C8B-B14F-4D97-AF65-F5344CB8AC3E}">
        <p14:creationId xmlns:p14="http://schemas.microsoft.com/office/powerpoint/2010/main" val="57400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Vulnerable to loss or modification</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Grounds to believe computer data is particularly vulnerable to loss or modification</a:t>
            </a:r>
          </a:p>
          <a:p>
            <a:endParaRPr lang="en-US" dirty="0">
              <a:latin typeface="Georgia" panose="02040502050405020303" pitchFamily="18" charset="0"/>
            </a:endParaRPr>
          </a:p>
          <a:p>
            <a:r>
              <a:rPr lang="en-US" dirty="0">
                <a:latin typeface="Georgia" panose="02040502050405020303" pitchFamily="18" charset="0"/>
              </a:rPr>
              <a:t>Examples:</a:t>
            </a:r>
          </a:p>
          <a:p>
            <a:pPr lvl="1"/>
            <a:r>
              <a:rPr lang="en-US" dirty="0">
                <a:latin typeface="Georgia" panose="02040502050405020303" pitchFamily="18" charset="0"/>
              </a:rPr>
              <a:t>Policy to delete data after xx days</a:t>
            </a:r>
          </a:p>
          <a:p>
            <a:pPr lvl="1"/>
            <a:r>
              <a:rPr lang="en-US" dirty="0">
                <a:latin typeface="Georgia" panose="02040502050405020303" pitchFamily="18" charset="0"/>
              </a:rPr>
              <a:t>Data stored in insecure manner</a:t>
            </a:r>
          </a:p>
          <a:p>
            <a:pPr lvl="1"/>
            <a:r>
              <a:rPr lang="en-US" dirty="0">
                <a:latin typeface="Georgia" panose="02040502050405020303" pitchFamily="18" charset="0"/>
              </a:rPr>
              <a:t>Untrustworthy custodian of data</a:t>
            </a:r>
          </a:p>
          <a:p>
            <a:pPr marL="0" indent="0">
              <a:buNone/>
            </a:pPr>
            <a:endParaRPr lang="en-US" dirty="0"/>
          </a:p>
        </p:txBody>
      </p:sp>
    </p:spTree>
    <p:extLst>
      <p:ext uri="{BB962C8B-B14F-4D97-AF65-F5344CB8AC3E}">
        <p14:creationId xmlns:p14="http://schemas.microsoft.com/office/powerpoint/2010/main" val="3012047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Aft>
                <a:spcPts val="0"/>
              </a:spcAft>
              <a:buFont typeface="+mj-lt"/>
              <a:buAutoNum type="arabicPeriod" startAt="2"/>
              <a:defRPr/>
            </a:pPr>
            <a:endParaRPr lang="en-GB" dirty="0">
              <a:latin typeface="Georgia" panose="02040502050405020303" pitchFamily="18" charset="0"/>
            </a:endParaRPr>
          </a:p>
          <a:p>
            <a:pPr marL="514350" indent="-514350" eaLnBrk="1" fontAlgn="auto" hangingPunct="1">
              <a:spcAft>
                <a:spcPts val="0"/>
              </a:spcAft>
              <a:buFont typeface="+mj-lt"/>
              <a:buAutoNum type="arabicPeriod" startAt="2"/>
              <a:defRPr/>
            </a:pPr>
            <a:r>
              <a:rPr lang="en-GB" dirty="0">
                <a:latin typeface="Georgia" panose="02040502050405020303" pitchFamily="18" charset="0"/>
              </a:rPr>
              <a:t>Where a Party gives effect to paragraph 1 above by means of an order to a person to preserve specified stored computer data in the </a:t>
            </a:r>
            <a:r>
              <a:rPr lang="en-GB" sz="3800" b="1" dirty="0">
                <a:solidFill>
                  <a:srgbClr val="FF0000"/>
                </a:solidFill>
                <a:latin typeface="Georgia" panose="02040502050405020303" pitchFamily="18" charset="0"/>
              </a:rPr>
              <a:t>person’s possession or control</a:t>
            </a:r>
            <a:r>
              <a:rPr lang="en-GB" dirty="0">
                <a:latin typeface="Georgia" panose="02040502050405020303" pitchFamily="18" charset="0"/>
              </a:rPr>
              <a:t>, the Party shall adopt such legislative and other measures as may be necessary to oblige that person to preserve and maintain the integrity of that computer data for a period of time as long as necessary, up to a maximum of ninety days, to enable the competent authorities to seek its disclosure. A Party may provide for such an order to be subsequently renewed.</a:t>
            </a:r>
            <a:endParaRPr lang="en-US" dirty="0">
              <a:latin typeface="Georgia" panose="020405020504050203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Possession or control</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dirty="0">
                <a:latin typeface="Georgia" panose="02040502050405020303" pitchFamily="18" charset="0"/>
              </a:rPr>
              <a:t>Physical possession of data concerned; OR</a:t>
            </a:r>
          </a:p>
          <a:p>
            <a:pPr>
              <a:spcBef>
                <a:spcPts val="600"/>
              </a:spcBef>
              <a:spcAft>
                <a:spcPts val="1200"/>
              </a:spcAft>
            </a:pPr>
            <a:r>
              <a:rPr lang="en-US" dirty="0">
                <a:latin typeface="Georgia" panose="02040502050405020303" pitchFamily="18" charset="0"/>
              </a:rPr>
              <a:t>Free control over data concerned  (“constructive possession”)</a:t>
            </a:r>
          </a:p>
          <a:p>
            <a:pPr>
              <a:spcBef>
                <a:spcPts val="600"/>
              </a:spcBef>
              <a:spcAft>
                <a:spcPts val="1200"/>
              </a:spcAft>
            </a:pPr>
            <a:r>
              <a:rPr lang="en-US" dirty="0">
                <a:latin typeface="Georgia" panose="02040502050405020303" pitchFamily="18" charset="0"/>
              </a:rPr>
              <a:t>Does not include technical ability to access remotely stored data not within legitimate control</a:t>
            </a:r>
          </a:p>
          <a:p>
            <a:pPr>
              <a:spcBef>
                <a:spcPts val="600"/>
              </a:spcBef>
              <a:spcAft>
                <a:spcPts val="1200"/>
              </a:spcAft>
            </a:pPr>
            <a:endParaRPr lang="en-US" dirty="0"/>
          </a:p>
        </p:txBody>
      </p:sp>
    </p:spTree>
    <p:extLst>
      <p:ext uri="{BB962C8B-B14F-4D97-AF65-F5344CB8AC3E}">
        <p14:creationId xmlns:p14="http://schemas.microsoft.com/office/powerpoint/2010/main" val="206906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Aft>
                <a:spcPts val="0"/>
              </a:spcAft>
              <a:buFont typeface="+mj-lt"/>
              <a:buAutoNum type="arabicPeriod" startAt="2"/>
              <a:defRPr/>
            </a:pPr>
            <a:r>
              <a:rPr lang="en-GB" dirty="0">
                <a:latin typeface="Georgia" panose="02040502050405020303" pitchFamily="18" charset="0"/>
              </a:rPr>
              <a:t>Where a Party gives effect to paragraph 1 above by means of an order to a person to preserve specified stored computer data in the person’s possession or control, the Party shall adopt such legislative and other measures as may be necessary to oblige that person to preserve and maintain the integrity of that computer data </a:t>
            </a:r>
            <a:r>
              <a:rPr lang="en-GB" sz="3800" b="1" dirty="0">
                <a:solidFill>
                  <a:srgbClr val="FF0000"/>
                </a:solidFill>
                <a:latin typeface="Georgia" panose="02040502050405020303" pitchFamily="18" charset="0"/>
              </a:rPr>
              <a:t>for a period of time as long as necessary, up to a maximum of ninety days</a:t>
            </a:r>
            <a:r>
              <a:rPr lang="en-GB" dirty="0">
                <a:latin typeface="Georgia" panose="02040502050405020303" pitchFamily="18" charset="0"/>
              </a:rPr>
              <a:t>, to enable the competent authorities to </a:t>
            </a:r>
            <a:r>
              <a:rPr lang="en-GB" sz="3800" b="1" dirty="0">
                <a:solidFill>
                  <a:srgbClr val="FF0000"/>
                </a:solidFill>
                <a:latin typeface="Georgia" panose="02040502050405020303" pitchFamily="18" charset="0"/>
              </a:rPr>
              <a:t>seek its disclosure</a:t>
            </a:r>
            <a:r>
              <a:rPr lang="en-GB" dirty="0">
                <a:latin typeface="Georgia" panose="02040502050405020303" pitchFamily="18" charset="0"/>
              </a:rPr>
              <a:t>. A Party may provide for such an order to be </a:t>
            </a:r>
            <a:r>
              <a:rPr lang="en-GB" sz="3800" b="1" dirty="0">
                <a:solidFill>
                  <a:srgbClr val="FF0000"/>
                </a:solidFill>
                <a:latin typeface="Georgia" panose="02040502050405020303" pitchFamily="18" charset="0"/>
              </a:rPr>
              <a:t>subsequently renewed</a:t>
            </a:r>
            <a:r>
              <a:rPr lang="en-GB" dirty="0">
                <a:latin typeface="Georgia" panose="02040502050405020303" pitchFamily="18" charset="0"/>
              </a:rPr>
              <a:t>.</a:t>
            </a:r>
            <a:endParaRPr lang="en-US" dirty="0">
              <a:latin typeface="Georgia" panose="02040502050405020303" pitchFamily="18" charset="0"/>
            </a:endParaRPr>
          </a:p>
        </p:txBody>
      </p:sp>
    </p:spTree>
    <p:extLst>
      <p:ext uri="{BB962C8B-B14F-4D97-AF65-F5344CB8AC3E}">
        <p14:creationId xmlns:p14="http://schemas.microsoft.com/office/powerpoint/2010/main" val="363103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41363" y="110836"/>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Session Objectives</a:t>
            </a:r>
          </a:p>
        </p:txBody>
      </p:sp>
      <p:sp>
        <p:nvSpPr>
          <p:cNvPr id="16386" name="Content Placeholder 2"/>
          <p:cNvSpPr>
            <a:spLocks noGrp="1"/>
          </p:cNvSpPr>
          <p:nvPr>
            <p:ph idx="1"/>
          </p:nvPr>
        </p:nvSpPr>
        <p:spPr>
          <a:xfrm>
            <a:off x="578756" y="1163781"/>
            <a:ext cx="8229600" cy="4984750"/>
          </a:xfrm>
        </p:spPr>
        <p:txBody>
          <a:bodyPr lIns="91440" tIns="45720" rIns="91440" bIns="45720" anchor="t">
            <a:normAutofit/>
          </a:bodyPr>
          <a:lstStyle/>
          <a:p>
            <a:pPr eaLnBrk="1" hangingPunct="1">
              <a:lnSpc>
                <a:spcPct val="80000"/>
              </a:lnSpc>
              <a:buFont typeface="Arial" charset="0"/>
              <a:buNone/>
            </a:pPr>
            <a:endParaRPr lang="en-GB" sz="2700" dirty="0">
              <a:latin typeface="Georgia" panose="02040502050405020303" pitchFamily="18" charset="0"/>
            </a:endParaRPr>
          </a:p>
          <a:p>
            <a:pPr eaLnBrk="1" hangingPunct="1">
              <a:lnSpc>
                <a:spcPct val="80000"/>
              </a:lnSpc>
              <a:buFont typeface="Arial" charset="0"/>
              <a:buNone/>
            </a:pPr>
            <a:r>
              <a:rPr lang="en-GB" sz="2700" dirty="0">
                <a:latin typeface="Georgia" panose="02040502050405020303" pitchFamily="18" charset="0"/>
              </a:rPr>
              <a:t>By the end of this session delegates will be able to:</a:t>
            </a:r>
          </a:p>
          <a:p>
            <a:pPr eaLnBrk="1" hangingPunct="1">
              <a:lnSpc>
                <a:spcPct val="80000"/>
              </a:lnSpc>
            </a:pPr>
            <a:endParaRPr lang="en-GB" sz="2700" dirty="0">
              <a:latin typeface="Georgia" panose="02040502050405020303" pitchFamily="18" charset="0"/>
            </a:endParaRPr>
          </a:p>
          <a:p>
            <a:pPr eaLnBrk="1" hangingPunct="1">
              <a:lnSpc>
                <a:spcPct val="80000"/>
              </a:lnSpc>
            </a:pPr>
            <a:r>
              <a:rPr lang="en-GB" sz="2700" dirty="0">
                <a:latin typeface="Georgia" panose="02040502050405020303" pitchFamily="18" charset="0"/>
              </a:rPr>
              <a:t>Explain the procedural provisions of the Budapest Convention. </a:t>
            </a:r>
          </a:p>
          <a:p>
            <a:pPr eaLnBrk="1" hangingPunct="1">
              <a:lnSpc>
                <a:spcPct val="80000"/>
              </a:lnSpc>
            </a:pPr>
            <a:r>
              <a:rPr lang="en-GB" sz="2700" dirty="0">
                <a:latin typeface="Georgia" panose="02040502050405020303" pitchFamily="18" charset="0"/>
              </a:rPr>
              <a:t>Explain the importance of conditions and safeguards and the way they can be determined.</a:t>
            </a:r>
          </a:p>
          <a:p>
            <a:pPr eaLnBrk="1" hangingPunct="1">
              <a:lnSpc>
                <a:spcPct val="80000"/>
              </a:lnSpc>
            </a:pPr>
            <a:endParaRPr lang="en-GB" sz="2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Time period</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dirty="0">
                <a:latin typeface="Georgia" panose="02040502050405020303" pitchFamily="18" charset="0"/>
              </a:rPr>
              <a:t>Preservation is temporary power to enable competent authorities to seek:</a:t>
            </a:r>
          </a:p>
          <a:p>
            <a:pPr lvl="1">
              <a:spcBef>
                <a:spcPts val="600"/>
              </a:spcBef>
              <a:spcAft>
                <a:spcPts val="1200"/>
              </a:spcAft>
            </a:pPr>
            <a:r>
              <a:rPr lang="en-US" dirty="0">
                <a:latin typeface="Georgia" panose="02040502050405020303" pitchFamily="18" charset="0"/>
              </a:rPr>
              <a:t>Production of data; or</a:t>
            </a:r>
          </a:p>
          <a:p>
            <a:pPr lvl="1">
              <a:spcBef>
                <a:spcPts val="600"/>
              </a:spcBef>
              <a:spcAft>
                <a:spcPts val="1200"/>
              </a:spcAft>
            </a:pPr>
            <a:r>
              <a:rPr lang="en-US" dirty="0">
                <a:latin typeface="Georgia" panose="02040502050405020303" pitchFamily="18" charset="0"/>
              </a:rPr>
              <a:t>Search &amp; seizure</a:t>
            </a:r>
          </a:p>
          <a:p>
            <a:pPr>
              <a:spcBef>
                <a:spcPts val="600"/>
              </a:spcBef>
              <a:spcAft>
                <a:spcPts val="1200"/>
              </a:spcAft>
            </a:pPr>
            <a:r>
              <a:rPr lang="en-US" dirty="0">
                <a:latin typeface="Georgia" panose="02040502050405020303" pitchFamily="18" charset="0"/>
              </a:rPr>
              <a:t>Law to provide maximum period (maximum 90 days)</a:t>
            </a:r>
          </a:p>
          <a:p>
            <a:pPr>
              <a:spcBef>
                <a:spcPts val="600"/>
              </a:spcBef>
              <a:spcAft>
                <a:spcPts val="1200"/>
              </a:spcAft>
            </a:pPr>
            <a:r>
              <a:rPr lang="en-US" dirty="0">
                <a:latin typeface="Georgia" panose="02040502050405020303" pitchFamily="18" charset="0"/>
              </a:rPr>
              <a:t>Order must specify exact time period</a:t>
            </a:r>
          </a:p>
          <a:p>
            <a:pPr>
              <a:spcBef>
                <a:spcPts val="600"/>
              </a:spcBef>
              <a:spcAft>
                <a:spcPts val="1200"/>
              </a:spcAft>
            </a:pPr>
            <a:r>
              <a:rPr lang="en-US" dirty="0">
                <a:latin typeface="Georgia" panose="02040502050405020303" pitchFamily="18" charset="0"/>
              </a:rPr>
              <a:t>Time period in order may be renewed</a:t>
            </a:r>
          </a:p>
        </p:txBody>
      </p:sp>
    </p:spTree>
    <p:extLst>
      <p:ext uri="{BB962C8B-B14F-4D97-AF65-F5344CB8AC3E}">
        <p14:creationId xmlns:p14="http://schemas.microsoft.com/office/powerpoint/2010/main" val="3696658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16 – Expedited Preservation of Stored Computer Data</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Aft>
                <a:spcPts val="0"/>
              </a:spcAft>
              <a:buFont typeface="+mj-lt"/>
              <a:buAutoNum type="arabicPeriod" startAt="3"/>
              <a:defRPr/>
            </a:pPr>
            <a:endParaRPr lang="en-US" dirty="0">
              <a:latin typeface="Georgia" panose="02040502050405020303" pitchFamily="18" charset="0"/>
            </a:endParaRPr>
          </a:p>
          <a:p>
            <a:pPr marL="514350" indent="-514350" eaLnBrk="1" fontAlgn="auto" hangingPunct="1">
              <a:spcAft>
                <a:spcPts val="0"/>
              </a:spcAft>
              <a:buFont typeface="+mj-lt"/>
              <a:buAutoNum type="arabicPeriod" startAt="3"/>
              <a:defRPr/>
            </a:pPr>
            <a:r>
              <a:rPr lang="en-US" dirty="0">
                <a:latin typeface="Georgia" panose="02040502050405020303" pitchFamily="18" charset="0"/>
              </a:rPr>
              <a:t>Each Party shall adopt such legislative and other measures as may be necessary to oblige the custodian or other person who is to preserve the computer data to </a:t>
            </a:r>
            <a:r>
              <a:rPr lang="en-US" sz="4000" b="1" dirty="0">
                <a:solidFill>
                  <a:srgbClr val="FF0000"/>
                </a:solidFill>
                <a:latin typeface="Georgia" panose="02040502050405020303" pitchFamily="18" charset="0"/>
              </a:rPr>
              <a:t>keep confidential the undertaking of such procedures</a:t>
            </a:r>
            <a:r>
              <a:rPr lang="en-US" dirty="0">
                <a:latin typeface="Georgia" panose="02040502050405020303" pitchFamily="18" charset="0"/>
              </a:rPr>
              <a:t> for the period of time provided for by its domestic law.</a:t>
            </a:r>
          </a:p>
        </p:txBody>
      </p:sp>
    </p:spTree>
    <p:extLst>
      <p:ext uri="{BB962C8B-B14F-4D97-AF65-F5344CB8AC3E}">
        <p14:creationId xmlns:p14="http://schemas.microsoft.com/office/powerpoint/2010/main" val="39870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Keep confidential undertaking of procedures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dirty="0">
                <a:latin typeface="Georgia" panose="02040502050405020303" pitchFamily="18" charset="0"/>
              </a:rPr>
              <a:t>Obligation on person ordered to preserve data</a:t>
            </a:r>
          </a:p>
          <a:p>
            <a:pPr>
              <a:spcBef>
                <a:spcPts val="600"/>
              </a:spcBef>
              <a:spcAft>
                <a:spcPts val="1200"/>
              </a:spcAft>
            </a:pPr>
            <a:r>
              <a:rPr lang="en-US" dirty="0">
                <a:latin typeface="Georgia" panose="02040502050405020303" pitchFamily="18" charset="0"/>
              </a:rPr>
              <a:t>Order to specify time period of confidentiality</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Purpose:</a:t>
            </a:r>
          </a:p>
          <a:p>
            <a:pPr lvl="1">
              <a:spcBef>
                <a:spcPts val="600"/>
              </a:spcBef>
              <a:spcAft>
                <a:spcPts val="600"/>
              </a:spcAft>
            </a:pPr>
            <a:r>
              <a:rPr lang="en-US" dirty="0">
                <a:latin typeface="Georgia" panose="02040502050405020303" pitchFamily="18" charset="0"/>
              </a:rPr>
              <a:t>Ensures suspects do not become aware of investigation</a:t>
            </a:r>
          </a:p>
          <a:p>
            <a:pPr lvl="1">
              <a:spcBef>
                <a:spcPts val="600"/>
              </a:spcBef>
              <a:spcAft>
                <a:spcPts val="600"/>
              </a:spcAft>
            </a:pPr>
            <a:r>
              <a:rPr lang="en-US" dirty="0">
                <a:latin typeface="Georgia" panose="02040502050405020303" pitchFamily="18" charset="0"/>
              </a:rPr>
              <a:t>Protects right to privacy</a:t>
            </a:r>
          </a:p>
          <a:p>
            <a:pPr lvl="1">
              <a:spcBef>
                <a:spcPts val="600"/>
              </a:spcBef>
              <a:spcAft>
                <a:spcPts val="600"/>
              </a:spcAft>
            </a:pPr>
            <a:r>
              <a:rPr lang="en-US" dirty="0">
                <a:latin typeface="Georgia" panose="02040502050405020303" pitchFamily="18" charset="0"/>
              </a:rPr>
              <a:t>Preservation is preliminary measure</a:t>
            </a:r>
          </a:p>
          <a:p>
            <a:pPr lvl="1">
              <a:spcBef>
                <a:spcPts val="600"/>
              </a:spcBef>
              <a:spcAft>
                <a:spcPts val="600"/>
              </a:spcAft>
            </a:pPr>
            <a:r>
              <a:rPr lang="en-US" dirty="0">
                <a:latin typeface="Georgia" panose="02040502050405020303" pitchFamily="18" charset="0"/>
              </a:rPr>
              <a:t>Prevents tampering/deleting data by other persons</a:t>
            </a:r>
          </a:p>
        </p:txBody>
      </p:sp>
    </p:spTree>
    <p:extLst>
      <p:ext uri="{BB962C8B-B14F-4D97-AF65-F5344CB8AC3E}">
        <p14:creationId xmlns:p14="http://schemas.microsoft.com/office/powerpoint/2010/main" val="203909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Article 17 – Expedited Preservation and Partial Disclosure of Traffic Data</a:t>
            </a:r>
            <a:br>
              <a:rPr lang="en-GB" sz="3600" dirty="0">
                <a:solidFill>
                  <a:srgbClr val="FFFFFF"/>
                </a:solidFill>
                <a:latin typeface="Helvetica" panose="020B0604020202020204" pitchFamily="34" charset="0"/>
              </a:rPr>
            </a:br>
            <a:endParaRPr lang="en-GB" sz="3600" dirty="0">
              <a:solidFill>
                <a:srgbClr val="FFFFFF"/>
              </a:solidFill>
              <a:latin typeface="Helvetica" panose="020B0604020202020204" pitchFamily="34" charset="0"/>
            </a:endParaRPr>
          </a:p>
        </p:txBody>
      </p:sp>
      <p:sp>
        <p:nvSpPr>
          <p:cNvPr id="115715"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457200" indent="-457200" eaLnBrk="1" fontAlgn="auto" hangingPunct="1">
              <a:spcBef>
                <a:spcPts val="600"/>
              </a:spcBef>
              <a:spcAft>
                <a:spcPts val="1200"/>
              </a:spcAft>
              <a:buFontTx/>
              <a:buAutoNum type="arabicPlain"/>
              <a:defRPr/>
            </a:pPr>
            <a:endParaRPr lang="en-GB" sz="2600" dirty="0">
              <a:latin typeface="Georgia" panose="02040502050405020303" pitchFamily="18" charset="0"/>
            </a:endParaRPr>
          </a:p>
          <a:p>
            <a:pPr marL="457200" indent="-457200" eaLnBrk="1" fontAlgn="auto" hangingPunct="1">
              <a:spcBef>
                <a:spcPts val="600"/>
              </a:spcBef>
              <a:spcAft>
                <a:spcPts val="1200"/>
              </a:spcAft>
              <a:buFontTx/>
              <a:buAutoNum type="arabicPlain"/>
              <a:defRPr/>
            </a:pPr>
            <a:r>
              <a:rPr lang="en-GB" sz="2600" dirty="0">
                <a:latin typeface="Georgia" panose="02040502050405020303" pitchFamily="18" charset="0"/>
              </a:rPr>
              <a:t>Each Party shall adopt, in respect of traffic data that is to be preserved under Article 16, such legislative and other measures as may be necessary to:</a:t>
            </a:r>
          </a:p>
          <a:p>
            <a:pPr marL="857250" lvl="1" indent="-457200" eaLnBrk="1" fontAlgn="auto" hangingPunct="1">
              <a:spcBef>
                <a:spcPts val="600"/>
              </a:spcBef>
              <a:spcAft>
                <a:spcPts val="1200"/>
              </a:spcAft>
              <a:buFont typeface="+mj-lt"/>
              <a:buAutoNum type="alphaLcParenR"/>
              <a:defRPr/>
            </a:pPr>
            <a:r>
              <a:rPr lang="en-GB" sz="2200" dirty="0">
                <a:latin typeface="Georgia" panose="02040502050405020303" pitchFamily="18" charset="0"/>
              </a:rPr>
              <a:t>ensure that such expeditious preservation of traffic data is available regardless of whether one or more service providers were involved in the transmission of that communication; and</a:t>
            </a:r>
          </a:p>
          <a:p>
            <a:pPr marL="857250" lvl="1" indent="-457200" eaLnBrk="1" fontAlgn="auto" hangingPunct="1">
              <a:spcBef>
                <a:spcPts val="600"/>
              </a:spcBef>
              <a:spcAft>
                <a:spcPts val="1200"/>
              </a:spcAft>
              <a:buFont typeface="+mj-lt"/>
              <a:buAutoNum type="alphaLcParenR"/>
              <a:defRPr/>
            </a:pPr>
            <a:r>
              <a:rPr lang="en-GB" sz="2200" dirty="0">
                <a:latin typeface="Georgia" panose="02040502050405020303" pitchFamily="18" charset="0"/>
              </a:rPr>
              <a:t>ensure the expeditious disclosure to the Party’s competent authority, or a person designated by that authority, of a sufficient amount of traffic data to enable the Party to identify the service providers and the path through which the communication was transmitted.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Article 17 – Expedited Preservation and Partial Disclosure of Traffic Data</a:t>
            </a:r>
            <a:br>
              <a:rPr lang="en-GB" sz="3600" dirty="0">
                <a:solidFill>
                  <a:srgbClr val="FFFFFF"/>
                </a:solidFill>
                <a:latin typeface="Helvetica" panose="020B0604020202020204" pitchFamily="34" charset="0"/>
              </a:rPr>
            </a:br>
            <a:endParaRPr lang="en-GB" sz="3600" dirty="0">
              <a:solidFill>
                <a:srgbClr val="FFFFFF"/>
              </a:solidFill>
              <a:latin typeface="Helvetica" panose="020B0604020202020204" pitchFamily="34" charset="0"/>
            </a:endParaRPr>
          </a:p>
        </p:txBody>
      </p:sp>
      <p:sp>
        <p:nvSpPr>
          <p:cNvPr id="115715"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lnSpc>
                <a:spcPct val="90000"/>
              </a:lnSpc>
              <a:spcAft>
                <a:spcPts val="0"/>
              </a:spcAft>
              <a:buFont typeface="+mj-lt"/>
              <a:buAutoNum type="arabicPeriod" startAt="2"/>
              <a:defRPr/>
            </a:pPr>
            <a:endParaRPr lang="en-US" sz="2600" dirty="0">
              <a:latin typeface="Georgia" panose="02040502050405020303" pitchFamily="18" charset="0"/>
            </a:endParaRPr>
          </a:p>
          <a:p>
            <a:pPr marL="514350" indent="-514350" eaLnBrk="1" fontAlgn="auto" hangingPunct="1">
              <a:lnSpc>
                <a:spcPct val="90000"/>
              </a:lnSpc>
              <a:spcAft>
                <a:spcPts val="0"/>
              </a:spcAft>
              <a:buFont typeface="+mj-lt"/>
              <a:buAutoNum type="arabicPeriod" startAt="2"/>
              <a:defRPr/>
            </a:pPr>
            <a:r>
              <a:rPr lang="en-US" sz="2600" dirty="0">
                <a:latin typeface="Georgia" panose="02040502050405020303" pitchFamily="18" charset="0"/>
              </a:rPr>
              <a:t>The powers and procedures referred to in this article shall be subject to Articles 14 and 15.</a:t>
            </a:r>
            <a:endParaRPr lang="en-GB" sz="2600" dirty="0">
              <a:latin typeface="Georgia" panose="02040502050405020303" pitchFamily="18" charset="0"/>
            </a:endParaRPr>
          </a:p>
        </p:txBody>
      </p:sp>
    </p:spTree>
    <p:extLst>
      <p:ext uri="{BB962C8B-B14F-4D97-AF65-F5344CB8AC3E}">
        <p14:creationId xmlns:p14="http://schemas.microsoft.com/office/powerpoint/2010/main" val="244770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Article 17 – Expedited Preservation and Partial Disclosure of Traffic Data</a:t>
            </a:r>
            <a:br>
              <a:rPr lang="en-GB" sz="3600" dirty="0">
                <a:solidFill>
                  <a:srgbClr val="FFFFFF"/>
                </a:solidFill>
                <a:latin typeface="Helvetica" panose="020B0604020202020204" pitchFamily="34" charset="0"/>
              </a:rPr>
            </a:br>
            <a:endParaRPr lang="en-GB" sz="3600" dirty="0">
              <a:solidFill>
                <a:srgbClr val="FFFFFF"/>
              </a:solidFill>
              <a:latin typeface="Helvetica" panose="020B0604020202020204" pitchFamily="34" charset="0"/>
            </a:endParaRPr>
          </a:p>
        </p:txBody>
      </p:sp>
      <p:sp>
        <p:nvSpPr>
          <p:cNvPr id="115715"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lnSpc>
                <a:spcPct val="90000"/>
              </a:lnSpc>
              <a:spcBef>
                <a:spcPts val="600"/>
              </a:spcBef>
              <a:spcAft>
                <a:spcPts val="1200"/>
              </a:spcAft>
              <a:buFont typeface="+mj-lt"/>
              <a:buAutoNum type="arabicPeriod"/>
              <a:defRPr/>
            </a:pPr>
            <a:r>
              <a:rPr lang="en-GB" sz="2600" dirty="0">
                <a:latin typeface="Georgia" panose="02040502050405020303" pitchFamily="18" charset="0"/>
              </a:rPr>
              <a:t>Each Party shall adopt, in respect of traffic data that is to be preserved under Article 16, such legislative and other measures as may be necessary to:</a:t>
            </a:r>
          </a:p>
          <a:p>
            <a:pPr marL="857250" lvl="1" indent="-457200" eaLnBrk="1" fontAlgn="auto" hangingPunct="1">
              <a:lnSpc>
                <a:spcPct val="90000"/>
              </a:lnSpc>
              <a:spcBef>
                <a:spcPts val="600"/>
              </a:spcBef>
              <a:spcAft>
                <a:spcPts val="1200"/>
              </a:spcAft>
              <a:buFont typeface="+mj-lt"/>
              <a:buAutoNum type="alphaLcParenR"/>
              <a:defRPr/>
            </a:pPr>
            <a:r>
              <a:rPr lang="en-GB" sz="2200" dirty="0">
                <a:latin typeface="Georgia" panose="02040502050405020303" pitchFamily="18" charset="0"/>
              </a:rPr>
              <a:t>ensure that such expeditious preservation of traffic data is available </a:t>
            </a:r>
            <a:r>
              <a:rPr lang="en-GB" b="1" dirty="0">
                <a:solidFill>
                  <a:srgbClr val="FF0000"/>
                </a:solidFill>
                <a:latin typeface="Georgia" panose="02040502050405020303" pitchFamily="18" charset="0"/>
              </a:rPr>
              <a:t>regardless of whether one or more service providers were involved in the transmission of that communication</a:t>
            </a:r>
            <a:r>
              <a:rPr lang="en-GB" sz="2200" dirty="0">
                <a:latin typeface="Georgia" panose="02040502050405020303" pitchFamily="18" charset="0"/>
              </a:rPr>
              <a:t>; and </a:t>
            </a:r>
          </a:p>
          <a:p>
            <a:pPr marL="857250" lvl="1" indent="-457200" eaLnBrk="1" fontAlgn="auto" hangingPunct="1">
              <a:lnSpc>
                <a:spcPct val="90000"/>
              </a:lnSpc>
              <a:spcBef>
                <a:spcPts val="600"/>
              </a:spcBef>
              <a:spcAft>
                <a:spcPts val="1200"/>
              </a:spcAft>
              <a:buFontTx/>
              <a:buAutoNum type="alphaLcParenR"/>
              <a:defRPr/>
            </a:pPr>
            <a:r>
              <a:rPr lang="en-GB" sz="2200" dirty="0">
                <a:latin typeface="Georgia" panose="02040502050405020303" pitchFamily="18" charset="0"/>
              </a:rPr>
              <a:t>ensure the expeditious disclosure to the Party’s competent authority, or a person designated by that authority, of a sufficient amount of traffic data to enable the Party to identify the service providers and the path through which the communication was transmitted.</a:t>
            </a:r>
          </a:p>
        </p:txBody>
      </p:sp>
    </p:spTree>
    <p:extLst>
      <p:ext uri="{BB962C8B-B14F-4D97-AF65-F5344CB8AC3E}">
        <p14:creationId xmlns:p14="http://schemas.microsoft.com/office/powerpoint/2010/main" val="1481182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One or more service providers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Multiple service providers usually involved in transmissions of communications</a:t>
            </a:r>
          </a:p>
          <a:p>
            <a:endParaRPr lang="en-US" dirty="0">
              <a:latin typeface="Georgia" panose="02040502050405020303" pitchFamily="18" charset="0"/>
            </a:endParaRPr>
          </a:p>
          <a:p>
            <a:r>
              <a:rPr lang="en-US" dirty="0">
                <a:latin typeface="Georgia" panose="02040502050405020303" pitchFamily="18" charset="0"/>
              </a:rPr>
              <a:t>Traffic data often shared between service providers for commercial, security or technical purposes</a:t>
            </a:r>
          </a:p>
          <a:p>
            <a:endParaRPr lang="en-US" dirty="0">
              <a:latin typeface="Georgia" panose="02040502050405020303" pitchFamily="18" charset="0"/>
            </a:endParaRPr>
          </a:p>
          <a:p>
            <a:r>
              <a:rPr lang="en-US" dirty="0">
                <a:latin typeface="Georgia" panose="02040502050405020303" pitchFamily="18" charset="0"/>
              </a:rPr>
              <a:t>Each service provider may possess traffic data that is:</a:t>
            </a:r>
          </a:p>
          <a:p>
            <a:pPr lvl="1"/>
            <a:r>
              <a:rPr lang="en-US" dirty="0">
                <a:latin typeface="Georgia" panose="02040502050405020303" pitchFamily="18" charset="0"/>
              </a:rPr>
              <a:t>Generated and retained by that service provider</a:t>
            </a:r>
          </a:p>
          <a:p>
            <a:pPr lvl="1"/>
            <a:r>
              <a:rPr lang="en-US" dirty="0">
                <a:latin typeface="Georgia" panose="02040502050405020303" pitchFamily="18" charset="0"/>
              </a:rPr>
              <a:t>Provided by another service provider </a:t>
            </a:r>
          </a:p>
        </p:txBody>
      </p:sp>
    </p:spTree>
    <p:extLst>
      <p:ext uri="{BB962C8B-B14F-4D97-AF65-F5344CB8AC3E}">
        <p14:creationId xmlns:p14="http://schemas.microsoft.com/office/powerpoint/2010/main" val="174019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One or more service providers</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a:spcBef>
                <a:spcPts val="600"/>
              </a:spcBef>
              <a:spcAft>
                <a:spcPts val="1200"/>
              </a:spcAft>
            </a:pPr>
            <a:r>
              <a:rPr lang="en-US" sz="2800" dirty="0">
                <a:latin typeface="Georgia" panose="02040502050405020303" pitchFamily="18" charset="0"/>
              </a:rPr>
              <a:t>Usually no single service provider possesses enough crucial traffic data to determine source &amp; destination of communication</a:t>
            </a:r>
          </a:p>
          <a:p>
            <a:pPr>
              <a:spcBef>
                <a:spcPts val="600"/>
              </a:spcBef>
              <a:spcAft>
                <a:spcPts val="1200"/>
              </a:spcAft>
            </a:pPr>
            <a:r>
              <a:rPr lang="en-US" sz="2800" dirty="0">
                <a:latin typeface="Georgia" panose="02040502050405020303" pitchFamily="18" charset="0"/>
              </a:rPr>
              <a:t>Each service provider possesses part of puzzle</a:t>
            </a:r>
          </a:p>
          <a:p>
            <a:pPr>
              <a:spcBef>
                <a:spcPts val="600"/>
              </a:spcBef>
              <a:spcAft>
                <a:spcPts val="1200"/>
              </a:spcAft>
            </a:pPr>
            <a:r>
              <a:rPr lang="en-US" sz="2800" dirty="0">
                <a:latin typeface="Georgia" panose="02040502050405020303" pitchFamily="18" charset="0"/>
              </a:rPr>
              <a:t>Ordering multiple service providers:</a:t>
            </a:r>
          </a:p>
          <a:p>
            <a:pPr lvl="1">
              <a:spcBef>
                <a:spcPts val="600"/>
              </a:spcBef>
              <a:spcAft>
                <a:spcPts val="600"/>
              </a:spcAft>
            </a:pPr>
            <a:r>
              <a:rPr lang="en-US" sz="2400" dirty="0">
                <a:latin typeface="Georgia" panose="02040502050405020303" pitchFamily="18" charset="0"/>
              </a:rPr>
              <a:t>Separate orders on each service provider</a:t>
            </a:r>
          </a:p>
          <a:p>
            <a:pPr lvl="1">
              <a:spcBef>
                <a:spcPts val="600"/>
              </a:spcBef>
              <a:spcAft>
                <a:spcPts val="600"/>
              </a:spcAft>
            </a:pPr>
            <a:r>
              <a:rPr lang="en-US" sz="2400" dirty="0">
                <a:latin typeface="Georgia" panose="02040502050405020303" pitchFamily="18" charset="0"/>
              </a:rPr>
              <a:t>Single order on all service providers; served sequentially as next service provider is identified </a:t>
            </a:r>
          </a:p>
          <a:p>
            <a:pPr lvl="1">
              <a:spcBef>
                <a:spcPts val="600"/>
              </a:spcBef>
              <a:spcAft>
                <a:spcPts val="600"/>
              </a:spcAft>
            </a:pPr>
            <a:r>
              <a:rPr lang="en-US" sz="2400" dirty="0">
                <a:latin typeface="Georgia" panose="02040502050405020303" pitchFamily="18" charset="0"/>
              </a:rPr>
              <a:t>Single order on one service provider; which is obligated to notify next service provider involved</a:t>
            </a:r>
          </a:p>
        </p:txBody>
      </p:sp>
    </p:spTree>
    <p:extLst>
      <p:ext uri="{BB962C8B-B14F-4D97-AF65-F5344CB8AC3E}">
        <p14:creationId xmlns:p14="http://schemas.microsoft.com/office/powerpoint/2010/main" val="2404180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Article 17 – Expedited Preservation and Partial Disclosure of Traffic Data</a:t>
            </a:r>
            <a:br>
              <a:rPr lang="en-GB" sz="3600" dirty="0">
                <a:solidFill>
                  <a:srgbClr val="FFFFFF"/>
                </a:solidFill>
                <a:latin typeface="Helvetica" panose="020B0604020202020204" pitchFamily="34" charset="0"/>
              </a:rPr>
            </a:br>
            <a:endParaRPr lang="en-GB" sz="3600" dirty="0">
              <a:solidFill>
                <a:srgbClr val="FFFFFF"/>
              </a:solidFill>
              <a:latin typeface="Helvetica" panose="020B0604020202020204" pitchFamily="34" charset="0"/>
            </a:endParaRPr>
          </a:p>
        </p:txBody>
      </p:sp>
      <p:sp>
        <p:nvSpPr>
          <p:cNvPr id="115715" name="Rectangle 3"/>
          <p:cNvSpPr>
            <a:spLocks noGrp="1" noChangeArrowheads="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Bef>
                <a:spcPts val="600"/>
              </a:spcBef>
              <a:spcAft>
                <a:spcPts val="1200"/>
              </a:spcAft>
              <a:buFont typeface="+mj-lt"/>
              <a:buAutoNum type="arabicPeriod"/>
              <a:defRPr/>
            </a:pPr>
            <a:r>
              <a:rPr lang="en-GB" sz="2600" dirty="0">
                <a:latin typeface="Georgia" panose="02040502050405020303" pitchFamily="18" charset="0"/>
              </a:rPr>
              <a:t>Each Party shall adopt, in respect of traffic data that is to be preserved under Article 16, such legislative and other measures as may be necessary to:</a:t>
            </a:r>
          </a:p>
          <a:p>
            <a:pPr marL="857250" lvl="1" indent="-457200" eaLnBrk="1" fontAlgn="auto" hangingPunct="1">
              <a:spcBef>
                <a:spcPts val="600"/>
              </a:spcBef>
              <a:spcAft>
                <a:spcPts val="1200"/>
              </a:spcAft>
              <a:buFont typeface="+mj-lt"/>
              <a:buAutoNum type="alphaLcParenR"/>
              <a:defRPr/>
            </a:pPr>
            <a:r>
              <a:rPr lang="en-GB" sz="2200" dirty="0">
                <a:latin typeface="Georgia" panose="02040502050405020303" pitchFamily="18" charset="0"/>
              </a:rPr>
              <a:t>ensure that such expeditious preservation of traffic data is available regardless of whether one or more service providers were involved in the transmission of that communication; and</a:t>
            </a:r>
          </a:p>
          <a:p>
            <a:pPr marL="857250" lvl="1" indent="-457200" eaLnBrk="1" fontAlgn="auto" hangingPunct="1">
              <a:spcBef>
                <a:spcPts val="600"/>
              </a:spcBef>
              <a:spcAft>
                <a:spcPts val="1200"/>
              </a:spcAft>
              <a:buFont typeface="+mj-lt"/>
              <a:buAutoNum type="alphaLcParenR"/>
              <a:defRPr/>
            </a:pPr>
            <a:r>
              <a:rPr lang="en-GB" sz="2200" dirty="0">
                <a:latin typeface="Georgia" panose="02040502050405020303" pitchFamily="18" charset="0"/>
              </a:rPr>
              <a:t>ensure the </a:t>
            </a:r>
            <a:r>
              <a:rPr lang="en-GB" b="1" dirty="0">
                <a:solidFill>
                  <a:srgbClr val="FF0000"/>
                </a:solidFill>
                <a:latin typeface="Georgia" panose="02040502050405020303" pitchFamily="18" charset="0"/>
              </a:rPr>
              <a:t>expeditious disclosure</a:t>
            </a:r>
            <a:r>
              <a:rPr lang="en-GB" dirty="0">
                <a:latin typeface="Georgia" panose="02040502050405020303" pitchFamily="18" charset="0"/>
              </a:rPr>
              <a:t> </a:t>
            </a:r>
            <a:r>
              <a:rPr lang="en-GB" sz="2200" dirty="0">
                <a:latin typeface="Georgia" panose="02040502050405020303" pitchFamily="18" charset="0"/>
              </a:rPr>
              <a:t>to the Party’s competent authority, or a person designated by that authority, of a </a:t>
            </a:r>
            <a:r>
              <a:rPr lang="en-GB" b="1" dirty="0">
                <a:solidFill>
                  <a:srgbClr val="FF0000"/>
                </a:solidFill>
                <a:latin typeface="Georgia" panose="02040502050405020303" pitchFamily="18" charset="0"/>
              </a:rPr>
              <a:t>sufficient amount of traffic data to enable the Party to identify the service providers and the path</a:t>
            </a:r>
            <a:r>
              <a:rPr lang="en-GB" dirty="0">
                <a:latin typeface="Georgia" panose="02040502050405020303" pitchFamily="18" charset="0"/>
              </a:rPr>
              <a:t> </a:t>
            </a:r>
            <a:r>
              <a:rPr lang="en-GB" sz="2200" dirty="0">
                <a:latin typeface="Georgia" panose="02040502050405020303" pitchFamily="18" charset="0"/>
              </a:rPr>
              <a:t>through which the communication was transmitted.</a:t>
            </a:r>
          </a:p>
        </p:txBody>
      </p:sp>
    </p:spTree>
    <p:extLst>
      <p:ext uri="{BB962C8B-B14F-4D97-AF65-F5344CB8AC3E}">
        <p14:creationId xmlns:p14="http://schemas.microsoft.com/office/powerpoint/2010/main" val="3150206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Expeditious disclosure  of sufficient traffic data</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Disclosure of enough data to enable law enforcement to identify other service providers involved in transmission of communication </a:t>
            </a:r>
          </a:p>
          <a:p>
            <a:endParaRPr lang="en-US" dirty="0">
              <a:latin typeface="Georgia" panose="02040502050405020303" pitchFamily="18" charset="0"/>
            </a:endParaRPr>
          </a:p>
          <a:p>
            <a:r>
              <a:rPr lang="en-US" dirty="0">
                <a:latin typeface="Georgia" panose="02040502050405020303" pitchFamily="18" charset="0"/>
              </a:rPr>
              <a:t>Purpose to enable identification of source and destination of communication</a:t>
            </a:r>
          </a:p>
        </p:txBody>
      </p:sp>
    </p:spTree>
    <p:extLst>
      <p:ext uri="{BB962C8B-B14F-4D97-AF65-F5344CB8AC3E}">
        <p14:creationId xmlns:p14="http://schemas.microsoft.com/office/powerpoint/2010/main" val="128157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62DE6A5D-FC21-4240-8109-DD9B028B83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B51D076A-75E2-4017-9E71-5D872DC90950}"/>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348344" y="1080655"/>
            <a:ext cx="8519885" cy="532014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Production Orders</a:t>
            </a:r>
          </a:p>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(Article 18 – Budapest Convention)</a:t>
            </a:r>
          </a:p>
          <a:p>
            <a:pPr algn="ctr" eaLnBrk="1" hangingPunct="1">
              <a:lnSpc>
                <a:spcPct val="80000"/>
              </a:lnSpc>
              <a:spcBef>
                <a:spcPts val="600"/>
              </a:spcBef>
              <a:spcAft>
                <a:spcPts val="1200"/>
              </a:spcAft>
              <a:defRPr/>
            </a:pPr>
            <a:r>
              <a:rPr lang="en-GB" altLang="x-none" sz="2400" i="1" dirty="0">
                <a:ea typeface="ＭＳ Ｐゴシック" pitchFamily="34" charset="-128"/>
              </a:rPr>
              <a:t>Also very innovative</a:t>
            </a:r>
          </a:p>
          <a:p>
            <a:pPr marL="539750" defTabSz="365125" eaLnBrk="1" hangingPunct="1">
              <a:lnSpc>
                <a:spcPct val="80000"/>
              </a:lnSpc>
              <a:spcBef>
                <a:spcPts val="600"/>
              </a:spcBef>
              <a:spcAft>
                <a:spcPts val="1200"/>
              </a:spcAft>
              <a:defRPr/>
            </a:pPr>
            <a:r>
              <a:rPr lang="en-GB" altLang="x-none" sz="2000" i="1" dirty="0">
                <a:ea typeface="ＭＳ Ｐゴシック" pitchFamily="34" charset="-128"/>
              </a:rPr>
              <a:t>To empower law enforcement authorities to issue production orders </a:t>
            </a:r>
          </a:p>
          <a:p>
            <a:pPr marL="539750" defTabSz="365125" eaLnBrk="1" hangingPunct="1">
              <a:lnSpc>
                <a:spcPct val="80000"/>
              </a:lnSpc>
              <a:spcBef>
                <a:spcPts val="600"/>
              </a:spcBef>
              <a:spcAft>
                <a:spcPts val="1200"/>
              </a:spcAft>
              <a:defRPr/>
            </a:pPr>
            <a:r>
              <a:rPr lang="en-GB" altLang="x-none" sz="2000" i="1" dirty="0">
                <a:ea typeface="ＭＳ Ｐゴシック" pitchFamily="34" charset="-128"/>
              </a:rPr>
              <a:t>This order can be issued by law enforcement agencies to individuals and to Service Providers</a:t>
            </a:r>
          </a:p>
          <a:p>
            <a:pPr marL="539750" defTabSz="365125" eaLnBrk="1" hangingPunct="1">
              <a:lnSpc>
                <a:spcPct val="80000"/>
              </a:lnSpc>
              <a:spcBef>
                <a:spcPts val="600"/>
              </a:spcBef>
              <a:spcAft>
                <a:spcPts val="1200"/>
              </a:spcAft>
              <a:defRPr/>
            </a:pPr>
            <a:r>
              <a:rPr lang="en-GB" altLang="x-none" sz="2000" i="1" dirty="0">
                <a:ea typeface="ＭＳ Ｐゴシック" pitchFamily="34" charset="-128"/>
              </a:rPr>
              <a:t>Order to provide </a:t>
            </a:r>
          </a:p>
          <a:p>
            <a:pPr marL="939800" lvl="1" defTabSz="365125" eaLnBrk="1" hangingPunct="1">
              <a:lnSpc>
                <a:spcPct val="80000"/>
              </a:lnSpc>
              <a:spcBef>
                <a:spcPts val="600"/>
              </a:spcBef>
              <a:spcAft>
                <a:spcPts val="1200"/>
              </a:spcAft>
              <a:defRPr/>
            </a:pPr>
            <a:r>
              <a:rPr lang="en-GB" altLang="x-none" sz="1600" i="1" dirty="0">
                <a:ea typeface="ＭＳ Ｐゴシック" pitchFamily="34" charset="-128"/>
              </a:rPr>
              <a:t>data stored in a computer system under their responsibilities </a:t>
            </a:r>
          </a:p>
          <a:p>
            <a:pPr marL="939800" lvl="1" defTabSz="365125" eaLnBrk="1" hangingPunct="1">
              <a:lnSpc>
                <a:spcPct val="80000"/>
              </a:lnSpc>
              <a:spcBef>
                <a:spcPts val="600"/>
              </a:spcBef>
              <a:spcAft>
                <a:spcPts val="1200"/>
              </a:spcAft>
              <a:defRPr/>
            </a:pPr>
            <a:r>
              <a:rPr lang="en-GB" altLang="x-none" sz="1600" i="1" dirty="0">
                <a:ea typeface="ＭＳ Ｐゴシック" pitchFamily="34" charset="-128"/>
              </a:rPr>
              <a:t>subscriber information</a:t>
            </a:r>
          </a:p>
          <a:p>
            <a:pPr marL="539750" defTabSz="365125" eaLnBrk="1" hangingPunct="1">
              <a:lnSpc>
                <a:spcPct val="80000"/>
              </a:lnSpc>
              <a:spcBef>
                <a:spcPts val="600"/>
              </a:spcBef>
              <a:spcAft>
                <a:spcPts val="1200"/>
              </a:spcAft>
              <a:defRPr/>
            </a:pPr>
            <a:r>
              <a:rPr lang="en-GB" altLang="x-none" sz="2000" i="1" dirty="0">
                <a:ea typeface="ＭＳ Ｐゴシック" pitchFamily="34" charset="-128"/>
              </a:rPr>
              <a:t>Production order must specify the nature and extent of the required data </a:t>
            </a:r>
          </a:p>
          <a:p>
            <a:pPr marL="539750" defTabSz="365125" eaLnBrk="1" hangingPunct="1">
              <a:lnSpc>
                <a:spcPct val="80000"/>
              </a:lnSpc>
              <a:spcBef>
                <a:spcPts val="600"/>
              </a:spcBef>
              <a:spcAft>
                <a:spcPts val="1200"/>
              </a:spcAft>
              <a:defRPr/>
            </a:pPr>
            <a:r>
              <a:rPr lang="en-GB" altLang="x-none" sz="2000" i="1" dirty="0">
                <a:ea typeface="ＭＳ Ｐゴシック" pitchFamily="34" charset="-128"/>
              </a:rPr>
              <a:t>The data required by the investigation must be previously determined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relating to such services in that service provider’s possession or control.</a:t>
            </a:r>
            <a:endParaRPr lang="en-US"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US" sz="2800" dirty="0">
                <a:latin typeface="Georgia" panose="02040502050405020303" pitchFamily="18" charset="0"/>
              </a:rPr>
              <a:t>The powers and procedures referred to in this article shall be subject to Articles 14 and 15.</a:t>
            </a:r>
            <a:endParaRPr lang="en-GB"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30050" name="Rectangle 3"/>
          <p:cNvSpPr>
            <a:spLocks noGrp="1" noChangeArrowheads="1"/>
          </p:cNvSpPr>
          <p:nvPr>
            <p:ph idx="1"/>
          </p:nvPr>
        </p:nvSpPr>
        <p:spPr>
          <a:xfrm>
            <a:off x="578756" y="1163781"/>
            <a:ext cx="8229600" cy="4984750"/>
          </a:xfrm>
        </p:spPr>
        <p:txBody>
          <a:bodyPr lIns="91440" tIns="45720" rIns="91440" bIns="45720" anchor="t">
            <a:normAutofit fontScale="92500" lnSpcReduction="10000"/>
          </a:bodyPr>
          <a:lstStyle/>
          <a:p>
            <a:pPr marL="514350" indent="-514350" eaLnBrk="1" hangingPunct="1">
              <a:spcBef>
                <a:spcPts val="600"/>
              </a:spcBef>
              <a:spcAft>
                <a:spcPts val="1200"/>
              </a:spcAft>
              <a:buFont typeface="+mj-lt"/>
              <a:buAutoNum type="arabicPeriod" startAt="3"/>
            </a:pPr>
            <a:r>
              <a:rPr lang="en-GB" sz="2600" dirty="0">
                <a:latin typeface="Georgia" panose="02040502050405020303" pitchFamily="18" charset="0"/>
              </a:rPr>
              <a:t>For the purpose of this article, the term “subscriber information” means any information contained in the form of computer data or any other form that is held by a service provider, relating to subscribers of its services other than traffic or content data and by which can be established:</a:t>
            </a:r>
          </a:p>
          <a:p>
            <a:pPr marL="857250" lvl="1" indent="-457200" eaLnBrk="1" hangingPunct="1">
              <a:spcBef>
                <a:spcPts val="600"/>
              </a:spcBef>
              <a:spcAft>
                <a:spcPts val="1200"/>
              </a:spcAft>
              <a:buFont typeface="+mj-lt"/>
              <a:buAutoNum type="alphaLcParenR"/>
            </a:pPr>
            <a:r>
              <a:rPr lang="en-GB" sz="2200" dirty="0">
                <a:latin typeface="Georgia" panose="02040502050405020303" pitchFamily="18" charset="0"/>
              </a:rPr>
              <a:t>the type of communication service used, the technical provisions taken thereto and the period of service;</a:t>
            </a:r>
          </a:p>
          <a:p>
            <a:pPr marL="857250" lvl="1" indent="-457200" eaLnBrk="1" hangingPunct="1">
              <a:spcBef>
                <a:spcPts val="600"/>
              </a:spcBef>
              <a:spcAft>
                <a:spcPts val="1200"/>
              </a:spcAft>
              <a:buFont typeface="+mj-lt"/>
              <a:buAutoNum type="alphaLcParenR"/>
            </a:pPr>
            <a:r>
              <a:rPr lang="en-GB" sz="2200" dirty="0">
                <a:latin typeface="Georgia" panose="02040502050405020303" pitchFamily="18" charset="0"/>
              </a:rPr>
              <a:t>the subscriber’s identity, postal or geographic address, telephone and other access number, billing and payment information, available on the basis of the service agreement or arrangement;</a:t>
            </a:r>
          </a:p>
          <a:p>
            <a:pPr marL="857250" lvl="1" indent="-457200" eaLnBrk="1" hangingPunct="1">
              <a:spcBef>
                <a:spcPts val="600"/>
              </a:spcBef>
              <a:spcAft>
                <a:spcPts val="1200"/>
              </a:spcAft>
              <a:buFont typeface="+mj-lt"/>
              <a:buAutoNum type="alphaLcParenR"/>
            </a:pPr>
            <a:r>
              <a:rPr lang="en-GB" sz="2200" dirty="0">
                <a:latin typeface="Georgia" panose="02040502050405020303" pitchFamily="18" charset="0"/>
              </a:rPr>
              <a:t>any other information on the site of the installation of communication equipment, available on the basis of the service agreement or arrangement.</a:t>
            </a:r>
          </a:p>
        </p:txBody>
      </p:sp>
    </p:spTree>
    <p:extLst>
      <p:ext uri="{BB962C8B-B14F-4D97-AF65-F5344CB8AC3E}">
        <p14:creationId xmlns:p14="http://schemas.microsoft.com/office/powerpoint/2010/main" val="357194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a:t>
            </a:r>
            <a:r>
              <a:rPr lang="en-GB" sz="3600" b="1" dirty="0">
                <a:solidFill>
                  <a:srgbClr val="FF0000"/>
                </a:solidFill>
                <a:latin typeface="Georgia" panose="02040502050405020303" pitchFamily="18" charset="0"/>
              </a:rPr>
              <a:t>competent authorities to order</a:t>
            </a:r>
            <a:r>
              <a:rPr lang="en-GB" sz="2800" dirty="0">
                <a:latin typeface="Georgia" panose="02040502050405020303" pitchFamily="18" charset="0"/>
              </a:rPr>
              <a:t>:</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relating to such services in that service provider’s possession or control.</a:t>
            </a:r>
          </a:p>
        </p:txBody>
      </p:sp>
    </p:spTree>
    <p:extLst>
      <p:ext uri="{BB962C8B-B14F-4D97-AF65-F5344CB8AC3E}">
        <p14:creationId xmlns:p14="http://schemas.microsoft.com/office/powerpoint/2010/main" val="111260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May be:</a:t>
            </a:r>
          </a:p>
          <a:p>
            <a:pPr lvl="1"/>
            <a:r>
              <a:rPr lang="en-US" dirty="0">
                <a:latin typeface="Georgia" panose="02040502050405020303" pitchFamily="18" charset="0"/>
              </a:rPr>
              <a:t>Law enforcement officer</a:t>
            </a:r>
          </a:p>
          <a:p>
            <a:pPr lvl="1"/>
            <a:r>
              <a:rPr lang="en-US" dirty="0">
                <a:latin typeface="Georgia" panose="02040502050405020303" pitchFamily="18" charset="0"/>
              </a:rPr>
              <a:t>Judicial officer</a:t>
            </a:r>
          </a:p>
          <a:p>
            <a:pPr lvl="1"/>
            <a:r>
              <a:rPr lang="en-US" dirty="0">
                <a:latin typeface="Georgia" panose="02040502050405020303" pitchFamily="18" charset="0"/>
              </a:rPr>
              <a:t>Prosecutor or judge</a:t>
            </a:r>
          </a:p>
          <a:p>
            <a:pPr lvl="1"/>
            <a:r>
              <a:rPr lang="en-US" dirty="0">
                <a:latin typeface="Georgia" panose="02040502050405020303" pitchFamily="18" charset="0"/>
              </a:rPr>
              <a:t>Administrative officer</a:t>
            </a:r>
          </a:p>
          <a:p>
            <a:pPr lvl="1"/>
            <a:endParaRPr lang="en-US" dirty="0">
              <a:latin typeface="Georgia" panose="02040502050405020303" pitchFamily="18" charset="0"/>
            </a:endParaRPr>
          </a:p>
          <a:p>
            <a:r>
              <a:rPr lang="en-US" dirty="0">
                <a:latin typeface="Georgia" panose="02040502050405020303" pitchFamily="18" charset="0"/>
              </a:rPr>
              <a:t>May vary depending on type of computer data involved </a:t>
            </a:r>
          </a:p>
        </p:txBody>
      </p:sp>
    </p:spTree>
    <p:extLst>
      <p:ext uri="{BB962C8B-B14F-4D97-AF65-F5344CB8AC3E}">
        <p14:creationId xmlns:p14="http://schemas.microsoft.com/office/powerpoint/2010/main" val="1895678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Bef>
                <a:spcPts val="600"/>
              </a:spcBef>
              <a:spcAft>
                <a:spcPts val="1200"/>
              </a:spcAft>
              <a:buFont typeface="+mj-lt"/>
              <a:buAutoNum type="arabicPeriod"/>
              <a:defRPr/>
            </a:pPr>
            <a:endParaRPr lang="en-GB" sz="2800"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3200" b="1" dirty="0">
                <a:solidFill>
                  <a:srgbClr val="FF0000"/>
                </a:solidFill>
                <a:latin typeface="Georgia" panose="02040502050405020303" pitchFamily="18" charset="0"/>
              </a:rPr>
              <a:t>a person in its territory</a:t>
            </a:r>
            <a:r>
              <a:rPr lang="en-GB" sz="3200" dirty="0">
                <a:latin typeface="Georgia" panose="02040502050405020303" pitchFamily="18" charset="0"/>
              </a:rPr>
              <a:t> </a:t>
            </a:r>
            <a:r>
              <a:rPr lang="en-GB" sz="2400" dirty="0">
                <a:latin typeface="Georgia" panose="02040502050405020303" pitchFamily="18" charset="0"/>
              </a:rPr>
              <a:t>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relating to such services in that service provider’s possession or control.</a:t>
            </a:r>
          </a:p>
        </p:txBody>
      </p:sp>
    </p:spTree>
    <p:extLst>
      <p:ext uri="{BB962C8B-B14F-4D97-AF65-F5344CB8AC3E}">
        <p14:creationId xmlns:p14="http://schemas.microsoft.com/office/powerpoint/2010/main" val="3624357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Person in its territory</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dirty="0">
                <a:latin typeface="Georgia" panose="02040502050405020303" pitchFamily="18" charset="0"/>
              </a:rPr>
              <a:t>Person must be physically present in territory</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Data does not need to physically be present in territory</a:t>
            </a:r>
          </a:p>
          <a:p>
            <a:pPr>
              <a:spcBef>
                <a:spcPts val="600"/>
              </a:spcBef>
              <a:spcAft>
                <a:spcPts val="1200"/>
              </a:spcAft>
            </a:pPr>
            <a:endParaRPr lang="en-US" dirty="0">
              <a:latin typeface="Georgia" panose="02040502050405020303" pitchFamily="18" charset="0"/>
            </a:endParaRPr>
          </a:p>
          <a:p>
            <a:pPr>
              <a:spcBef>
                <a:spcPts val="600"/>
              </a:spcBef>
              <a:spcAft>
                <a:spcPts val="1200"/>
              </a:spcAft>
            </a:pPr>
            <a:r>
              <a:rPr lang="en-US" dirty="0">
                <a:latin typeface="Georgia" panose="02040502050405020303" pitchFamily="18" charset="0"/>
              </a:rPr>
              <a:t>Person includes natural &amp; legal persons including service providers</a:t>
            </a:r>
          </a:p>
        </p:txBody>
      </p:sp>
    </p:spTree>
    <p:extLst>
      <p:ext uri="{BB962C8B-B14F-4D97-AF65-F5344CB8AC3E}">
        <p14:creationId xmlns:p14="http://schemas.microsoft.com/office/powerpoint/2010/main" val="827147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Bef>
                <a:spcPts val="600"/>
              </a:spcBef>
              <a:spcAft>
                <a:spcPts val="1200"/>
              </a:spcAft>
              <a:buFont typeface="+mj-lt"/>
              <a:buAutoNum type="arabicPeriod"/>
              <a:defRPr/>
            </a:pPr>
            <a:endParaRPr lang="en-GB" sz="2800"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a:t>
            </a:r>
            <a:r>
              <a:rPr lang="en-GB" sz="3200" b="1" dirty="0">
                <a:solidFill>
                  <a:srgbClr val="FF0000"/>
                </a:solidFill>
                <a:latin typeface="Georgia" panose="02040502050405020303" pitchFamily="18" charset="0"/>
              </a:rPr>
              <a:t>submit specified computer data</a:t>
            </a:r>
            <a:r>
              <a:rPr lang="en-GB" sz="3200" dirty="0">
                <a:latin typeface="Georgia" panose="02040502050405020303" pitchFamily="18" charset="0"/>
              </a:rPr>
              <a:t> </a:t>
            </a:r>
            <a:r>
              <a:rPr lang="en-GB" sz="2400" dirty="0">
                <a:latin typeface="Georgia" panose="02040502050405020303" pitchFamily="18" charset="0"/>
              </a:rPr>
              <a:t>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relating to such services in that service provider’s possession or control.</a:t>
            </a:r>
          </a:p>
        </p:txBody>
      </p:sp>
    </p:spTree>
    <p:extLst>
      <p:ext uri="{BB962C8B-B14F-4D97-AF65-F5344CB8AC3E}">
        <p14:creationId xmlns:p14="http://schemas.microsoft.com/office/powerpoint/2010/main" val="599101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Specified computer data</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sz="2800" dirty="0">
                <a:latin typeface="Georgia" panose="02040502050405020303" pitchFamily="18" charset="0"/>
              </a:rPr>
              <a:t>Power may be exercised in </a:t>
            </a:r>
            <a:r>
              <a:rPr lang="en-US" sz="2800" i="1" dirty="0">
                <a:latin typeface="Georgia" panose="02040502050405020303" pitchFamily="18" charset="0"/>
              </a:rPr>
              <a:t>individual cases</a:t>
            </a:r>
            <a:r>
              <a:rPr lang="en-US" sz="2800" dirty="0">
                <a:latin typeface="Georgia" panose="02040502050405020303" pitchFamily="18" charset="0"/>
              </a:rPr>
              <a:t> concerning </a:t>
            </a:r>
            <a:r>
              <a:rPr lang="en-US" sz="2800" i="1" dirty="0">
                <a:latin typeface="Georgia" panose="02040502050405020303" pitchFamily="18" charset="0"/>
              </a:rPr>
              <a:t>specific persons </a:t>
            </a:r>
            <a:endParaRPr lang="en-US" sz="2800" dirty="0">
              <a:latin typeface="Georgia" panose="02040502050405020303" pitchFamily="18" charset="0"/>
            </a:endParaRPr>
          </a:p>
          <a:p>
            <a:pPr>
              <a:spcBef>
                <a:spcPts val="600"/>
              </a:spcBef>
              <a:spcAft>
                <a:spcPts val="1200"/>
              </a:spcAft>
            </a:pPr>
            <a:r>
              <a:rPr lang="en-US" sz="2800" dirty="0">
                <a:latin typeface="Georgia" panose="02040502050405020303" pitchFamily="18" charset="0"/>
              </a:rPr>
              <a:t>Does not authorize issuance of orders requiring indiscriminate [ANY] data</a:t>
            </a:r>
          </a:p>
          <a:p>
            <a:pPr lvl="1">
              <a:spcBef>
                <a:spcPts val="600"/>
              </a:spcBef>
              <a:spcAft>
                <a:spcPts val="1200"/>
              </a:spcAft>
            </a:pPr>
            <a:r>
              <a:rPr lang="en-US" sz="2400" dirty="0">
                <a:latin typeface="Georgia" panose="02040502050405020303" pitchFamily="18" charset="0"/>
              </a:rPr>
              <a:t>Allowed: production of email address associated with a particular name</a:t>
            </a:r>
          </a:p>
          <a:p>
            <a:pPr lvl="1">
              <a:spcBef>
                <a:spcPts val="600"/>
              </a:spcBef>
              <a:spcAft>
                <a:spcPts val="1200"/>
              </a:spcAft>
            </a:pPr>
            <a:r>
              <a:rPr lang="en-US" sz="2400" dirty="0">
                <a:latin typeface="Georgia" panose="02040502050405020303" pitchFamily="18" charset="0"/>
              </a:rPr>
              <a:t>Not allowed: production of ALL email communications during last three years associated with a particular name</a:t>
            </a:r>
            <a:endParaRPr lang="en-US" sz="2800" dirty="0">
              <a:latin typeface="Georgia" panose="02040502050405020303" pitchFamily="18" charset="0"/>
            </a:endParaRPr>
          </a:p>
          <a:p>
            <a:pPr>
              <a:spcBef>
                <a:spcPts val="600"/>
              </a:spcBef>
              <a:spcAft>
                <a:spcPts val="1200"/>
              </a:spcAft>
            </a:pPr>
            <a:r>
              <a:rPr lang="en-US" sz="2800" dirty="0">
                <a:latin typeface="Georgia" panose="02040502050405020303" pitchFamily="18" charset="0"/>
              </a:rPr>
              <a:t>Less intrusive than search &amp; seizure</a:t>
            </a:r>
          </a:p>
        </p:txBody>
      </p:sp>
      <p:sp>
        <p:nvSpPr>
          <p:cNvPr id="4" name="Slide Number Placeholder 3"/>
          <p:cNvSpPr>
            <a:spLocks noGrp="1"/>
          </p:cNvSpPr>
          <p:nvPr>
            <p:ph type="sldNum" sz="quarter" idx="12"/>
          </p:nvPr>
        </p:nvSpPr>
        <p:spPr>
          <a:xfrm>
            <a:off x="6568190" y="6356350"/>
            <a:ext cx="2133600" cy="365125"/>
          </a:xfrm>
        </p:spPr>
        <p:txBody>
          <a:bodyPr/>
          <a:lstStyle/>
          <a:p>
            <a:pPr>
              <a:defRPr/>
            </a:pPr>
            <a:r>
              <a:rPr lang="en-US" dirty="0">
                <a:solidFill>
                  <a:schemeClr val="tx1"/>
                </a:solidFill>
              </a:rPr>
              <a:t>!</a:t>
            </a:r>
            <a:fld id="{A966BBF2-DA90-4DEB-8CEB-816DABC85824}" type="slidenum">
              <a:rPr lang="en-US" smtClean="0">
                <a:solidFill>
                  <a:schemeClr val="tx1"/>
                </a:solidFill>
              </a:rPr>
              <a:pPr>
                <a:defRPr/>
              </a:pPr>
              <a:t>48</a:t>
            </a:fld>
            <a:endParaRPr lang="en-US" dirty="0">
              <a:solidFill>
                <a:schemeClr val="tx1"/>
              </a:solidFill>
            </a:endParaRPr>
          </a:p>
        </p:txBody>
      </p:sp>
    </p:spTree>
    <p:extLst>
      <p:ext uri="{BB962C8B-B14F-4D97-AF65-F5344CB8AC3E}">
        <p14:creationId xmlns:p14="http://schemas.microsoft.com/office/powerpoint/2010/main" val="170625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Bef>
                <a:spcPts val="600"/>
              </a:spcBef>
              <a:spcAft>
                <a:spcPts val="1200"/>
              </a:spcAft>
              <a:buFont typeface="+mj-lt"/>
              <a:buAutoNum type="arabicPeriod"/>
              <a:defRPr/>
            </a:pPr>
            <a:endParaRPr lang="en-GB"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dirty="0">
                <a:latin typeface="Georgia" panose="02040502050405020303" pitchFamily="18" charset="0"/>
              </a:rPr>
              <a:t>a person in its territory to submit specified computer data in that person’s </a:t>
            </a:r>
            <a:r>
              <a:rPr lang="en-GB" sz="3600" b="1" dirty="0">
                <a:solidFill>
                  <a:srgbClr val="FF0000"/>
                </a:solidFill>
                <a:latin typeface="Georgia" panose="02040502050405020303" pitchFamily="18" charset="0"/>
              </a:rPr>
              <a:t>possession or control</a:t>
            </a:r>
            <a:r>
              <a:rPr lang="en-GB" dirty="0">
                <a:latin typeface="Georgia" panose="02040502050405020303" pitchFamily="18" charset="0"/>
              </a:rPr>
              <a:t>,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dirty="0">
                <a:latin typeface="Georgia" panose="02040502050405020303" pitchFamily="18" charset="0"/>
              </a:rPr>
              <a:t>a service provider offering its services in the territory of the Party to submit subscriber information relating to such services in that service provider’s possession or control.</a:t>
            </a:r>
          </a:p>
        </p:txBody>
      </p:sp>
    </p:spTree>
    <p:extLst>
      <p:ext uri="{BB962C8B-B14F-4D97-AF65-F5344CB8AC3E}">
        <p14:creationId xmlns:p14="http://schemas.microsoft.com/office/powerpoint/2010/main" val="174109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5264582"/>
          </a:xfrm>
          <a:ln/>
        </p:spPr>
        <p:txBody>
          <a:bodyPr lIns="91440" tIns="45720" rIns="91440" bIns="45720" anchor="ctr">
            <a:noAutofit/>
          </a:bodyPr>
          <a:lstStyle/>
          <a:p>
            <a:pPr eaLnBrk="1" hangingPunct="1"/>
            <a:r>
              <a:rPr lang="en-GB" sz="3600" dirty="0">
                <a:latin typeface="Helvetica" panose="020B0604020202020204" pitchFamily="34" charset="0"/>
              </a:rPr>
              <a:t>Part One</a:t>
            </a:r>
            <a:br>
              <a:rPr lang="en-GB" sz="3600" dirty="0">
                <a:latin typeface="Helvetica" panose="020B0604020202020204" pitchFamily="34" charset="0"/>
              </a:rPr>
            </a:br>
            <a:br>
              <a:rPr lang="en-GB" sz="3600" dirty="0">
                <a:latin typeface="Helvetica" panose="020B0604020202020204" pitchFamily="34" charset="0"/>
              </a:rPr>
            </a:br>
            <a:r>
              <a:rPr lang="en-GB" sz="3600" dirty="0">
                <a:latin typeface="Helvetica" panose="020B0604020202020204" pitchFamily="34" charset="0"/>
              </a:rPr>
              <a:t>Procedural provisions of the Budapest Convention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Possession or control</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Physical possession of data concerned; OR</a:t>
            </a:r>
          </a:p>
          <a:p>
            <a:endParaRPr lang="en-US" dirty="0">
              <a:latin typeface="Georgia" panose="02040502050405020303" pitchFamily="18" charset="0"/>
            </a:endParaRPr>
          </a:p>
          <a:p>
            <a:r>
              <a:rPr lang="en-US" dirty="0">
                <a:latin typeface="Georgia" panose="02040502050405020303" pitchFamily="18" charset="0"/>
              </a:rPr>
              <a:t>Free control over production of data concerned  (“constructive possession”) whether or not within territory</a:t>
            </a:r>
          </a:p>
          <a:p>
            <a:endParaRPr lang="en-US" dirty="0">
              <a:latin typeface="Georgia" panose="02040502050405020303" pitchFamily="18" charset="0"/>
            </a:endParaRPr>
          </a:p>
          <a:p>
            <a:r>
              <a:rPr lang="en-US" dirty="0">
                <a:latin typeface="Georgia" panose="02040502050405020303" pitchFamily="18" charset="0"/>
              </a:rPr>
              <a:t>Does not include technical ability to access remotely stored data not within legitimate control</a:t>
            </a:r>
          </a:p>
          <a:p>
            <a:endParaRPr lang="en-US" dirty="0"/>
          </a:p>
        </p:txBody>
      </p:sp>
    </p:spTree>
    <p:extLst>
      <p:ext uri="{BB962C8B-B14F-4D97-AF65-F5344CB8AC3E}">
        <p14:creationId xmlns:p14="http://schemas.microsoft.com/office/powerpoint/2010/main" val="55024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a:t>
            </a:r>
            <a:r>
              <a:rPr lang="en-GB" sz="3200" b="1" dirty="0">
                <a:solidFill>
                  <a:srgbClr val="FF0000"/>
                </a:solidFill>
                <a:latin typeface="Georgia" panose="02040502050405020303" pitchFamily="18" charset="0"/>
              </a:rPr>
              <a:t>stored in a computer system or a computer-data storage medium</a:t>
            </a:r>
            <a:r>
              <a:rPr lang="en-GB" sz="2400" dirty="0">
                <a:latin typeface="Georgia" panose="02040502050405020303" pitchFamily="18" charset="0"/>
              </a:rPr>
              <a:t>;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relating to such services in that service provider’s possession or control.</a:t>
            </a:r>
          </a:p>
        </p:txBody>
      </p:sp>
    </p:spTree>
    <p:extLst>
      <p:ext uri="{BB962C8B-B14F-4D97-AF65-F5344CB8AC3E}">
        <p14:creationId xmlns:p14="http://schemas.microsoft.com/office/powerpoint/2010/main" val="4074400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Stored in computer system</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Production only of stored (existing) data, either in:</a:t>
            </a:r>
          </a:p>
          <a:p>
            <a:pPr lvl="1"/>
            <a:r>
              <a:rPr lang="en-US" dirty="0">
                <a:latin typeface="Georgia" panose="02040502050405020303" pitchFamily="18" charset="0"/>
              </a:rPr>
              <a:t>Computer system</a:t>
            </a:r>
          </a:p>
          <a:p>
            <a:pPr lvl="1"/>
            <a:r>
              <a:rPr lang="en-US" dirty="0">
                <a:latin typeface="Georgia" panose="02040502050405020303" pitchFamily="18" charset="0"/>
              </a:rPr>
              <a:t>Computer-data storage medium</a:t>
            </a:r>
          </a:p>
          <a:p>
            <a:pPr lvl="1"/>
            <a:endParaRPr lang="en-US" dirty="0">
              <a:latin typeface="Georgia" panose="02040502050405020303" pitchFamily="18" charset="0"/>
            </a:endParaRPr>
          </a:p>
          <a:p>
            <a:r>
              <a:rPr lang="en-US" dirty="0">
                <a:latin typeface="Georgia" panose="02040502050405020303" pitchFamily="18" charset="0"/>
              </a:rPr>
              <a:t>Does not impose obligation to retain data</a:t>
            </a:r>
          </a:p>
          <a:p>
            <a:endParaRPr lang="en-US" dirty="0">
              <a:latin typeface="Georgia" panose="02040502050405020303" pitchFamily="18" charset="0"/>
            </a:endParaRPr>
          </a:p>
          <a:p>
            <a:r>
              <a:rPr lang="en-US" dirty="0">
                <a:latin typeface="Georgia" panose="02040502050405020303" pitchFamily="18" charset="0"/>
              </a:rPr>
              <a:t>However retention necessary for power to be effective</a:t>
            </a:r>
          </a:p>
        </p:txBody>
      </p:sp>
    </p:spTree>
    <p:extLst>
      <p:ext uri="{BB962C8B-B14F-4D97-AF65-F5344CB8AC3E}">
        <p14:creationId xmlns:p14="http://schemas.microsoft.com/office/powerpoint/2010/main" val="2762758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spcBef>
                <a:spcPts val="600"/>
              </a:spcBef>
              <a:spcAft>
                <a:spcPts val="1200"/>
              </a:spcAft>
              <a:buFont typeface="+mj-lt"/>
              <a:buAutoNum type="arabicPeriod"/>
              <a:defRPr/>
            </a:pPr>
            <a:endParaRPr lang="en-GB" sz="2800"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a:t>
            </a:r>
            <a:r>
              <a:rPr lang="en-GB" sz="3200" b="1" dirty="0">
                <a:solidFill>
                  <a:srgbClr val="FF0000"/>
                </a:solidFill>
                <a:latin typeface="Georgia" panose="02040502050405020303" pitchFamily="18" charset="0"/>
              </a:rPr>
              <a:t>service provider</a:t>
            </a:r>
            <a:r>
              <a:rPr lang="en-GB" sz="3200" dirty="0">
                <a:latin typeface="Georgia" panose="02040502050405020303" pitchFamily="18" charset="0"/>
              </a:rPr>
              <a:t> </a:t>
            </a:r>
            <a:r>
              <a:rPr lang="en-GB" sz="2400" dirty="0">
                <a:latin typeface="Georgia" panose="02040502050405020303" pitchFamily="18" charset="0"/>
              </a:rPr>
              <a:t>offering its services in the territory of the Party to submit subscriber information relating to such services in that service provider’s possession or control.</a:t>
            </a:r>
          </a:p>
        </p:txBody>
      </p:sp>
    </p:spTree>
    <p:extLst>
      <p:ext uri="{BB962C8B-B14F-4D97-AF65-F5344CB8AC3E}">
        <p14:creationId xmlns:p14="http://schemas.microsoft.com/office/powerpoint/2010/main" val="3868099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a:spcBef>
                <a:spcPts val="600"/>
              </a:spcBef>
              <a:spcAft>
                <a:spcPts val="1200"/>
              </a:spcAft>
            </a:pPr>
            <a:r>
              <a:rPr lang="en-US" sz="2800" dirty="0">
                <a:latin typeface="Georgia" panose="02040502050405020303" pitchFamily="18" charset="0"/>
              </a:rPr>
              <a:t>Includes any private or public entity that:</a:t>
            </a:r>
          </a:p>
          <a:p>
            <a:pPr lvl="1">
              <a:spcBef>
                <a:spcPts val="600"/>
              </a:spcBef>
              <a:spcAft>
                <a:spcPts val="1200"/>
              </a:spcAft>
            </a:pPr>
            <a:r>
              <a:rPr lang="en-US" sz="2400" dirty="0">
                <a:latin typeface="Georgia" panose="02040502050405020303" pitchFamily="18" charset="0"/>
              </a:rPr>
              <a:t>Provides ability to communicate by means of computer system; OR</a:t>
            </a:r>
          </a:p>
          <a:p>
            <a:pPr lvl="1">
              <a:spcBef>
                <a:spcPts val="600"/>
              </a:spcBef>
              <a:spcAft>
                <a:spcPts val="1200"/>
              </a:spcAft>
            </a:pPr>
            <a:r>
              <a:rPr lang="en-US" sz="2400" dirty="0">
                <a:latin typeface="Georgia" panose="02040502050405020303" pitchFamily="18" charset="0"/>
              </a:rPr>
              <a:t>Possesses or stores computer data on behalf of such entities </a:t>
            </a:r>
          </a:p>
          <a:p>
            <a:pPr lvl="1">
              <a:spcBef>
                <a:spcPts val="600"/>
              </a:spcBef>
              <a:spcAft>
                <a:spcPts val="1200"/>
              </a:spcAft>
            </a:pPr>
            <a:endParaRPr lang="en-US" sz="2400" dirty="0">
              <a:latin typeface="Georgia" panose="02040502050405020303" pitchFamily="18" charset="0"/>
            </a:endParaRPr>
          </a:p>
          <a:p>
            <a:pPr>
              <a:spcBef>
                <a:spcPts val="600"/>
              </a:spcBef>
              <a:spcAft>
                <a:spcPts val="1200"/>
              </a:spcAft>
            </a:pPr>
            <a:r>
              <a:rPr lang="en-US" sz="2800" dirty="0">
                <a:latin typeface="Georgia" panose="02040502050405020303" pitchFamily="18" charset="0"/>
              </a:rPr>
              <a:t>May offer services:</a:t>
            </a:r>
          </a:p>
          <a:p>
            <a:pPr lvl="1">
              <a:spcBef>
                <a:spcPts val="600"/>
              </a:spcBef>
              <a:spcAft>
                <a:spcPts val="1200"/>
              </a:spcAft>
            </a:pPr>
            <a:r>
              <a:rPr lang="en-US" sz="2400" dirty="0">
                <a:latin typeface="Georgia" panose="02040502050405020303" pitchFamily="18" charset="0"/>
              </a:rPr>
              <a:t>To closed group or to public </a:t>
            </a:r>
          </a:p>
          <a:p>
            <a:pPr lvl="1">
              <a:spcBef>
                <a:spcPts val="600"/>
              </a:spcBef>
              <a:spcAft>
                <a:spcPts val="1200"/>
              </a:spcAft>
            </a:pPr>
            <a:r>
              <a:rPr lang="en-US" sz="2400" dirty="0">
                <a:latin typeface="Georgia" panose="02040502050405020303" pitchFamily="18" charset="0"/>
              </a:rPr>
              <a:t>Free of charge or for fee</a:t>
            </a:r>
          </a:p>
        </p:txBody>
      </p:sp>
    </p:spTree>
    <p:extLst>
      <p:ext uri="{BB962C8B-B14F-4D97-AF65-F5344CB8AC3E}">
        <p14:creationId xmlns:p14="http://schemas.microsoft.com/office/powerpoint/2010/main" val="3234800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a:t>
            </a:r>
            <a:r>
              <a:rPr lang="en-GB" sz="3200" b="1" dirty="0">
                <a:solidFill>
                  <a:srgbClr val="FF0000"/>
                </a:solidFill>
                <a:latin typeface="Georgia" panose="02040502050405020303" pitchFamily="18" charset="0"/>
              </a:rPr>
              <a:t>offering its services in the territory of the Party</a:t>
            </a:r>
            <a:r>
              <a:rPr lang="en-GB" sz="2400" dirty="0">
                <a:latin typeface="Georgia" panose="02040502050405020303" pitchFamily="18" charset="0"/>
              </a:rPr>
              <a:t> to submit subscriber information relating to such services in that service provider’s possession or control.</a:t>
            </a:r>
          </a:p>
        </p:txBody>
      </p:sp>
    </p:spTree>
    <p:extLst>
      <p:ext uri="{BB962C8B-B14F-4D97-AF65-F5344CB8AC3E}">
        <p14:creationId xmlns:p14="http://schemas.microsoft.com/office/powerpoint/2010/main" val="2564197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Offering services in territory</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a:spcBef>
                <a:spcPts val="600"/>
              </a:spcBef>
              <a:spcAft>
                <a:spcPts val="1200"/>
              </a:spcAft>
            </a:pPr>
            <a:r>
              <a:rPr lang="en-US" sz="2800" dirty="0">
                <a:latin typeface="Georgia" panose="02040502050405020303" pitchFamily="18" charset="0"/>
              </a:rPr>
              <a:t>Service provider enables persons to subscribe to its services in territory (e.g. does not block services); and</a:t>
            </a:r>
          </a:p>
          <a:p>
            <a:pPr>
              <a:spcBef>
                <a:spcPts val="600"/>
              </a:spcBef>
              <a:spcAft>
                <a:spcPts val="1200"/>
              </a:spcAft>
            </a:pPr>
            <a:r>
              <a:rPr lang="en-US" sz="2800" dirty="0">
                <a:latin typeface="Georgia" panose="02040502050405020303" pitchFamily="18" charset="0"/>
              </a:rPr>
              <a:t>Service provider has established real and  substantial connection to the Party - e.g.:</a:t>
            </a:r>
          </a:p>
          <a:p>
            <a:pPr lvl="1">
              <a:spcBef>
                <a:spcPts val="600"/>
              </a:spcBef>
              <a:spcAft>
                <a:spcPts val="600"/>
              </a:spcAft>
            </a:pPr>
            <a:r>
              <a:rPr lang="en-US" sz="2400" dirty="0">
                <a:latin typeface="Georgia" panose="02040502050405020303" pitchFamily="18" charset="0"/>
              </a:rPr>
              <a:t>Local advertising and local language advertising</a:t>
            </a:r>
          </a:p>
          <a:p>
            <a:pPr lvl="1">
              <a:spcBef>
                <a:spcPts val="600"/>
              </a:spcBef>
              <a:spcAft>
                <a:spcPts val="600"/>
              </a:spcAft>
            </a:pPr>
            <a:r>
              <a:rPr lang="en-US" sz="2400" dirty="0">
                <a:latin typeface="Georgia" panose="02040502050405020303" pitchFamily="18" charset="0"/>
              </a:rPr>
              <a:t>Using local subscriber information or associated traffic data in course of its activities</a:t>
            </a:r>
          </a:p>
          <a:p>
            <a:pPr lvl="1">
              <a:spcBef>
                <a:spcPts val="600"/>
              </a:spcBef>
              <a:spcAft>
                <a:spcPts val="600"/>
              </a:spcAft>
            </a:pPr>
            <a:r>
              <a:rPr lang="en-US" sz="2400" dirty="0">
                <a:latin typeface="Georgia" panose="02040502050405020303" pitchFamily="18" charset="0"/>
              </a:rPr>
              <a:t>Interacts with local subscribers</a:t>
            </a:r>
          </a:p>
          <a:p>
            <a:pPr lvl="1">
              <a:spcBef>
                <a:spcPts val="600"/>
              </a:spcBef>
              <a:spcAft>
                <a:spcPts val="600"/>
              </a:spcAft>
            </a:pPr>
            <a:r>
              <a:rPr lang="en-US" sz="2400" dirty="0">
                <a:latin typeface="Georgia" panose="02040502050405020303" pitchFamily="18" charset="0"/>
              </a:rPr>
              <a:t>Is otherwise considered established locally</a:t>
            </a:r>
          </a:p>
          <a:p>
            <a:pPr lvl="1">
              <a:spcBef>
                <a:spcPts val="600"/>
              </a:spcBef>
              <a:spcAft>
                <a:spcPts val="1200"/>
              </a:spcAft>
            </a:pPr>
            <a:endParaRPr lang="en-US" sz="2400" dirty="0">
              <a:latin typeface="Georgia" panose="02040502050405020303" pitchFamily="18" charset="0"/>
            </a:endParaRPr>
          </a:p>
          <a:p>
            <a:pPr>
              <a:spcBef>
                <a:spcPts val="600"/>
              </a:spcBef>
              <a:spcAft>
                <a:spcPts val="1200"/>
              </a:spcAft>
            </a:pPr>
            <a:endParaRPr lang="en-US" sz="2800" dirty="0"/>
          </a:p>
        </p:txBody>
      </p:sp>
    </p:spTree>
    <p:extLst>
      <p:ext uri="{BB962C8B-B14F-4D97-AF65-F5344CB8AC3E}">
        <p14:creationId xmlns:p14="http://schemas.microsoft.com/office/powerpoint/2010/main" val="682239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a:t>
            </a:r>
            <a:r>
              <a:rPr lang="en-GB" sz="3200" b="1" dirty="0">
                <a:solidFill>
                  <a:srgbClr val="FF0000"/>
                </a:solidFill>
                <a:latin typeface="Georgia" panose="02040502050405020303" pitchFamily="18" charset="0"/>
              </a:rPr>
              <a:t>submit subscriber information </a:t>
            </a:r>
            <a:r>
              <a:rPr lang="en-GB" sz="2400" dirty="0">
                <a:latin typeface="Georgia" panose="02040502050405020303" pitchFamily="18" charset="0"/>
              </a:rPr>
              <a:t>relating to such services in that service provider’s possession or control.</a:t>
            </a:r>
          </a:p>
        </p:txBody>
      </p:sp>
    </p:spTree>
    <p:extLst>
      <p:ext uri="{BB962C8B-B14F-4D97-AF65-F5344CB8AC3E}">
        <p14:creationId xmlns:p14="http://schemas.microsoft.com/office/powerpoint/2010/main" val="1634815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Information:</a:t>
            </a:r>
          </a:p>
          <a:p>
            <a:pPr lvl="1"/>
            <a:r>
              <a:rPr lang="en-US" sz="3200" dirty="0">
                <a:latin typeface="Georgia" panose="02040502050405020303" pitchFamily="18" charset="0"/>
              </a:rPr>
              <a:t>In form of computer data;</a:t>
            </a:r>
          </a:p>
          <a:p>
            <a:pPr lvl="1"/>
            <a:r>
              <a:rPr lang="en-US" sz="3200" dirty="0">
                <a:latin typeface="Georgia" panose="02040502050405020303" pitchFamily="18" charset="0"/>
              </a:rPr>
              <a:t>In any other form;</a:t>
            </a:r>
          </a:p>
          <a:p>
            <a:pPr lvl="1"/>
            <a:r>
              <a:rPr lang="en-US" sz="3200" dirty="0">
                <a:latin typeface="Georgia" panose="02040502050405020303" pitchFamily="18" charset="0"/>
              </a:rPr>
              <a:t>Relating to subscribers of services;</a:t>
            </a:r>
          </a:p>
          <a:p>
            <a:pPr lvl="1"/>
            <a:r>
              <a:rPr lang="en-US" sz="3200" dirty="0">
                <a:latin typeface="Georgia" panose="02040502050405020303" pitchFamily="18" charset="0"/>
              </a:rPr>
              <a:t>Other than content data and traffic data</a:t>
            </a:r>
          </a:p>
          <a:p>
            <a:pPr marL="457200" lvl="1" indent="0">
              <a:buNone/>
            </a:pPr>
            <a:r>
              <a:rPr lang="en-US" sz="3200" dirty="0">
                <a:latin typeface="Georgia" panose="02040502050405020303" pitchFamily="18" charset="0"/>
              </a:rPr>
              <a:t> </a:t>
            </a:r>
          </a:p>
          <a:p>
            <a:r>
              <a:rPr lang="en-US" dirty="0">
                <a:latin typeface="Georgia" panose="02040502050405020303" pitchFamily="18" charset="0"/>
              </a:rPr>
              <a:t>Most frequently required in criminal investigations </a:t>
            </a:r>
          </a:p>
          <a:p>
            <a:endParaRPr lang="en-US" dirty="0">
              <a:latin typeface="Georgia" panose="02040502050405020303" pitchFamily="18" charset="0"/>
            </a:endParaRPr>
          </a:p>
          <a:p>
            <a:r>
              <a:rPr lang="en-US" dirty="0">
                <a:latin typeface="Georgia" panose="02040502050405020303" pitchFamily="18" charset="0"/>
              </a:rPr>
              <a:t>Obtained through production orders</a:t>
            </a:r>
          </a:p>
        </p:txBody>
      </p:sp>
    </p:spTree>
    <p:extLst>
      <p:ext uri="{BB962C8B-B14F-4D97-AF65-F5344CB8AC3E}">
        <p14:creationId xmlns:p14="http://schemas.microsoft.com/office/powerpoint/2010/main" val="839216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sz="2600" dirty="0">
                <a:latin typeface="Georgia" panose="02040502050405020303" pitchFamily="18" charset="0"/>
              </a:rPr>
              <a:t>Subscriber information enables establishment of:</a:t>
            </a:r>
          </a:p>
          <a:p>
            <a:endParaRPr lang="en-US" sz="2600" dirty="0">
              <a:latin typeface="Georgia" panose="02040502050405020303" pitchFamily="18" charset="0"/>
            </a:endParaRPr>
          </a:p>
          <a:p>
            <a:pPr lvl="1"/>
            <a:r>
              <a:rPr lang="en-US" sz="2600" dirty="0">
                <a:latin typeface="Georgia" panose="02040502050405020303" pitchFamily="18" charset="0"/>
              </a:rPr>
              <a:t>Type of communication service used;</a:t>
            </a:r>
          </a:p>
          <a:p>
            <a:pPr lvl="1"/>
            <a:r>
              <a:rPr lang="en-US" sz="2600" dirty="0">
                <a:latin typeface="Georgia" panose="02040502050405020303" pitchFamily="18" charset="0"/>
              </a:rPr>
              <a:t>Period of service;</a:t>
            </a:r>
          </a:p>
          <a:p>
            <a:pPr lvl="1"/>
            <a:r>
              <a:rPr lang="en-US" sz="2600" dirty="0">
                <a:latin typeface="Georgia" panose="02040502050405020303" pitchFamily="18" charset="0"/>
              </a:rPr>
              <a:t>Subscriber’s:</a:t>
            </a:r>
          </a:p>
          <a:p>
            <a:pPr lvl="2"/>
            <a:r>
              <a:rPr lang="en-US" dirty="0">
                <a:latin typeface="Georgia" panose="02040502050405020303" pitchFamily="18" charset="0"/>
              </a:rPr>
              <a:t>Identity</a:t>
            </a:r>
          </a:p>
          <a:p>
            <a:pPr lvl="2"/>
            <a:r>
              <a:rPr lang="en-US" dirty="0">
                <a:latin typeface="Georgia" panose="02040502050405020303" pitchFamily="18" charset="0"/>
              </a:rPr>
              <a:t>Postal address</a:t>
            </a:r>
          </a:p>
          <a:p>
            <a:pPr lvl="2"/>
            <a:r>
              <a:rPr lang="en-US" dirty="0">
                <a:latin typeface="Georgia" panose="02040502050405020303" pitchFamily="18" charset="0"/>
              </a:rPr>
              <a:t>Telephone number</a:t>
            </a:r>
          </a:p>
          <a:p>
            <a:pPr lvl="2"/>
            <a:r>
              <a:rPr lang="en-US" dirty="0">
                <a:latin typeface="Georgia" panose="02040502050405020303" pitchFamily="18" charset="0"/>
              </a:rPr>
              <a:t>Billing information </a:t>
            </a:r>
          </a:p>
          <a:p>
            <a:pPr lvl="2"/>
            <a:r>
              <a:rPr lang="en-US" dirty="0">
                <a:latin typeface="Georgia" panose="02040502050405020303" pitchFamily="18" charset="0"/>
              </a:rPr>
              <a:t>Payment information</a:t>
            </a:r>
          </a:p>
          <a:p>
            <a:pPr lvl="1"/>
            <a:r>
              <a:rPr lang="en-US" sz="2600" dirty="0">
                <a:latin typeface="Georgia" panose="02040502050405020303" pitchFamily="18" charset="0"/>
              </a:rPr>
              <a:t>Other information on site of communication equipment </a:t>
            </a:r>
          </a:p>
        </p:txBody>
      </p:sp>
    </p:spTree>
    <p:extLst>
      <p:ext uri="{BB962C8B-B14F-4D97-AF65-F5344CB8AC3E}">
        <p14:creationId xmlns:p14="http://schemas.microsoft.com/office/powerpoint/2010/main" val="373159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741363" y="110836"/>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Procedural Rules</a:t>
            </a:r>
          </a:p>
        </p:txBody>
      </p:sp>
      <p:sp>
        <p:nvSpPr>
          <p:cNvPr id="197635" name="Rectangle 3"/>
          <p:cNvSpPr>
            <a:spLocks noGrp="1" noChangeArrowheads="1"/>
          </p:cNvSpPr>
          <p:nvPr>
            <p:ph idx="1"/>
          </p:nvPr>
        </p:nvSpPr>
        <p:spPr>
          <a:xfrm>
            <a:off x="578756" y="1163781"/>
            <a:ext cx="8229600" cy="4984750"/>
          </a:xfrm>
        </p:spPr>
        <p:txBody>
          <a:bodyPr rtlCol="0">
            <a:normAutofit/>
          </a:bodyPr>
          <a:lstStyle/>
          <a:p>
            <a:pPr eaLnBrk="1" fontAlgn="auto" hangingPunct="1">
              <a:lnSpc>
                <a:spcPct val="110000"/>
              </a:lnSpc>
              <a:spcBef>
                <a:spcPts val="600"/>
              </a:spcBef>
              <a:spcAft>
                <a:spcPts val="1200"/>
              </a:spcAft>
              <a:buFont typeface="Arial"/>
              <a:buNone/>
              <a:defRPr/>
            </a:pPr>
            <a:r>
              <a:rPr lang="en-GB" b="1" dirty="0"/>
              <a:t>Article 14 - scope of the procedural rules </a:t>
            </a:r>
          </a:p>
          <a:p>
            <a:pPr eaLnBrk="1" fontAlgn="auto" hangingPunct="1">
              <a:lnSpc>
                <a:spcPct val="110000"/>
              </a:lnSpc>
              <a:spcBef>
                <a:spcPts val="600"/>
              </a:spcBef>
              <a:spcAft>
                <a:spcPts val="1200"/>
              </a:spcAft>
              <a:defRPr/>
            </a:pPr>
            <a:r>
              <a:rPr lang="en-GB" dirty="0"/>
              <a:t>The rules of the Convention will be applicable</a:t>
            </a:r>
          </a:p>
          <a:p>
            <a:pPr lvl="1" eaLnBrk="1" fontAlgn="auto" hangingPunct="1">
              <a:lnSpc>
                <a:spcPct val="110000"/>
              </a:lnSpc>
              <a:spcBef>
                <a:spcPts val="600"/>
              </a:spcBef>
              <a:spcAft>
                <a:spcPts val="1200"/>
              </a:spcAft>
              <a:defRPr/>
            </a:pPr>
            <a:r>
              <a:rPr lang="en-GB" dirty="0"/>
              <a:t>When the crime under investigation is one of the listed crimes in the Convention</a:t>
            </a:r>
          </a:p>
          <a:p>
            <a:pPr lvl="1" eaLnBrk="1" fontAlgn="auto" hangingPunct="1">
              <a:lnSpc>
                <a:spcPct val="110000"/>
              </a:lnSpc>
              <a:spcBef>
                <a:spcPts val="600"/>
              </a:spcBef>
              <a:spcAft>
                <a:spcPts val="1200"/>
              </a:spcAft>
              <a:defRPr/>
            </a:pPr>
            <a:r>
              <a:rPr lang="en-GB" dirty="0"/>
              <a:t>In the investigation of any crime if it was committed by the means of a computer system</a:t>
            </a:r>
          </a:p>
          <a:p>
            <a:pPr lvl="1" eaLnBrk="1" fontAlgn="auto" hangingPunct="1">
              <a:lnSpc>
                <a:spcPct val="110000"/>
              </a:lnSpc>
              <a:spcBef>
                <a:spcPts val="600"/>
              </a:spcBef>
              <a:spcAft>
                <a:spcPts val="1200"/>
              </a:spcAft>
              <a:defRPr/>
            </a:pPr>
            <a:r>
              <a:rPr lang="en-GB" dirty="0"/>
              <a:t>Gathering evidence in any investigation if the evidence, in the case, is kept in any kind of  digital record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a:t>
            </a:r>
            <a:r>
              <a:rPr lang="en-GB" sz="3200" b="1" dirty="0">
                <a:solidFill>
                  <a:srgbClr val="FF0000"/>
                </a:solidFill>
                <a:latin typeface="Georgia" panose="02040502050405020303" pitchFamily="18" charset="0"/>
              </a:rPr>
              <a:t>relating to such services</a:t>
            </a:r>
            <a:r>
              <a:rPr lang="en-GB" sz="2400" b="1" dirty="0">
                <a:solidFill>
                  <a:srgbClr val="FF0000"/>
                </a:solidFill>
                <a:latin typeface="Georgia" panose="02040502050405020303" pitchFamily="18" charset="0"/>
              </a:rPr>
              <a:t> </a:t>
            </a:r>
            <a:r>
              <a:rPr lang="en-GB" sz="2400" dirty="0">
                <a:latin typeface="Georgia" panose="02040502050405020303" pitchFamily="18" charset="0"/>
              </a:rPr>
              <a:t>in that service provider’s possession or control.</a:t>
            </a:r>
          </a:p>
        </p:txBody>
      </p:sp>
    </p:spTree>
    <p:extLst>
      <p:ext uri="{BB962C8B-B14F-4D97-AF65-F5344CB8AC3E}">
        <p14:creationId xmlns:p14="http://schemas.microsoft.com/office/powerpoint/2010/main" val="4260918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Relating to such services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sz="2600" dirty="0">
                <a:latin typeface="Georgia" panose="02040502050405020303" pitchFamily="18" charset="0"/>
              </a:rPr>
              <a:t>Production order can be made to obtain subscriber information relating to services being offered in territory</a:t>
            </a:r>
          </a:p>
          <a:p>
            <a:endParaRPr lang="en-US" sz="2600" dirty="0">
              <a:latin typeface="Georgia" panose="02040502050405020303" pitchFamily="18" charset="0"/>
            </a:endParaRPr>
          </a:p>
          <a:p>
            <a:r>
              <a:rPr lang="en-US" sz="2600" dirty="0">
                <a:latin typeface="Georgia" panose="02040502050405020303" pitchFamily="18" charset="0"/>
              </a:rPr>
              <a:t>Does not apply to subscriber information relating to services offered solely outside the territory of the ordering party</a:t>
            </a:r>
          </a:p>
        </p:txBody>
      </p:sp>
    </p:spTree>
    <p:extLst>
      <p:ext uri="{BB962C8B-B14F-4D97-AF65-F5344CB8AC3E}">
        <p14:creationId xmlns:p14="http://schemas.microsoft.com/office/powerpoint/2010/main" val="2636908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rm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18 - Production order</a:t>
            </a:r>
          </a:p>
        </p:txBody>
      </p:sp>
      <p:sp>
        <p:nvSpPr>
          <p:cNvPr id="116739"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2800" dirty="0">
                <a:latin typeface="Georgia" panose="02040502050405020303" pitchFamily="18" charset="0"/>
              </a:rPr>
              <a:t>Each Party shall adopt such legislative and other measures as may be necessary to empower its competent authorities to order:</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person in its territory to submit specified computer data in that person’s possession or control, which is stored in a computer system or a computer-data storage medium; and</a:t>
            </a:r>
          </a:p>
          <a:p>
            <a:pPr marL="914400" lvl="1" indent="-514350" eaLnBrk="1" fontAlgn="auto" hangingPunct="1">
              <a:spcBef>
                <a:spcPts val="600"/>
              </a:spcBef>
              <a:spcAft>
                <a:spcPts val="1200"/>
              </a:spcAft>
              <a:buFont typeface="+mj-lt"/>
              <a:buAutoNum type="alphaLcParenR"/>
              <a:defRPr/>
            </a:pPr>
            <a:r>
              <a:rPr lang="en-GB" sz="2400" dirty="0">
                <a:latin typeface="Georgia" panose="02040502050405020303" pitchFamily="18" charset="0"/>
              </a:rPr>
              <a:t>a service provider offering its services in the territory of the Party to submit subscriber information relating to such services in that service provider’s </a:t>
            </a:r>
            <a:r>
              <a:rPr lang="en-GB" sz="3200" b="1" dirty="0">
                <a:solidFill>
                  <a:srgbClr val="FF0000"/>
                </a:solidFill>
                <a:latin typeface="Georgia" panose="02040502050405020303" pitchFamily="18" charset="0"/>
              </a:rPr>
              <a:t>possession or control</a:t>
            </a:r>
            <a:r>
              <a:rPr lang="en-GB" sz="2400" dirty="0">
                <a:latin typeface="Georgia" panose="02040502050405020303" pitchFamily="18" charset="0"/>
              </a:rPr>
              <a:t>.</a:t>
            </a:r>
          </a:p>
        </p:txBody>
      </p:sp>
    </p:spTree>
    <p:extLst>
      <p:ext uri="{BB962C8B-B14F-4D97-AF65-F5344CB8AC3E}">
        <p14:creationId xmlns:p14="http://schemas.microsoft.com/office/powerpoint/2010/main" val="1854785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Possession or control</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Includes</a:t>
            </a:r>
            <a:r>
              <a:rPr lang="en-US" sz="2800" dirty="0">
                <a:latin typeface="Georgia" panose="02040502050405020303" pitchFamily="18" charset="0"/>
              </a:rPr>
              <a:t>:</a:t>
            </a:r>
          </a:p>
          <a:p>
            <a:pPr lvl="1"/>
            <a:r>
              <a:rPr lang="en-US" sz="2600" dirty="0">
                <a:latin typeface="Georgia" panose="02040502050405020303" pitchFamily="18" charset="0"/>
              </a:rPr>
              <a:t>Subscriber information in physical possession of service provider</a:t>
            </a:r>
          </a:p>
          <a:p>
            <a:pPr lvl="1"/>
            <a:r>
              <a:rPr lang="en-US" sz="2600" dirty="0">
                <a:latin typeface="Georgia" panose="02040502050405020303" pitchFamily="18" charset="0"/>
              </a:rPr>
              <a:t>Locally or remotely stored subscriber information in control of service provider</a:t>
            </a:r>
          </a:p>
          <a:p>
            <a:endParaRPr lang="en-US" sz="3000" dirty="0">
              <a:latin typeface="Georgia" panose="02040502050405020303" pitchFamily="18" charset="0"/>
            </a:endParaRPr>
          </a:p>
          <a:p>
            <a:r>
              <a:rPr lang="en-US" dirty="0">
                <a:latin typeface="Georgia" panose="02040502050405020303" pitchFamily="18" charset="0"/>
              </a:rPr>
              <a:t>Does not include</a:t>
            </a:r>
            <a:r>
              <a:rPr lang="en-US" sz="3000" dirty="0">
                <a:latin typeface="Georgia" panose="02040502050405020303" pitchFamily="18" charset="0"/>
              </a:rPr>
              <a:t>:</a:t>
            </a:r>
          </a:p>
          <a:p>
            <a:pPr lvl="1"/>
            <a:r>
              <a:rPr lang="en-US" sz="2600" dirty="0">
                <a:latin typeface="Georgia" panose="02040502050405020303" pitchFamily="18" charset="0"/>
              </a:rPr>
              <a:t>Data not within legitimate control of service provider which service provider merely has technical ability to access</a:t>
            </a:r>
          </a:p>
          <a:p>
            <a:pPr lvl="1"/>
            <a:endParaRPr lang="en-US" sz="2400" dirty="0"/>
          </a:p>
        </p:txBody>
      </p:sp>
    </p:spTree>
    <p:extLst>
      <p:ext uri="{BB962C8B-B14F-4D97-AF65-F5344CB8AC3E}">
        <p14:creationId xmlns:p14="http://schemas.microsoft.com/office/powerpoint/2010/main" val="171216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066" y="1063236"/>
            <a:ext cx="5889867" cy="5323709"/>
          </a:xfrm>
          <a:prstGeom prst="rect">
            <a:avLst/>
          </a:prstGeom>
        </p:spPr>
      </p:pic>
    </p:spTree>
    <p:extLst>
      <p:ext uri="{BB962C8B-B14F-4D97-AF65-F5344CB8AC3E}">
        <p14:creationId xmlns:p14="http://schemas.microsoft.com/office/powerpoint/2010/main" val="972742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56709" y="1304033"/>
            <a:ext cx="5030581" cy="4833531"/>
          </a:xfrm>
          <a:prstGeom prst="rect">
            <a:avLst/>
          </a:prstGeom>
        </p:spPr>
      </p:pic>
    </p:spTree>
    <p:extLst>
      <p:ext uri="{BB962C8B-B14F-4D97-AF65-F5344CB8AC3E}">
        <p14:creationId xmlns:p14="http://schemas.microsoft.com/office/powerpoint/2010/main" val="2472194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348344" y="1094509"/>
            <a:ext cx="8519885" cy="520931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Search and Seizure of stored computer data</a:t>
            </a:r>
          </a:p>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(Article 19 – Budapest Convention)</a:t>
            </a:r>
          </a:p>
          <a:p>
            <a:pPr eaLnBrk="1" hangingPunct="1">
              <a:lnSpc>
                <a:spcPct val="80000"/>
              </a:lnSpc>
              <a:spcBef>
                <a:spcPts val="600"/>
              </a:spcBef>
              <a:spcAft>
                <a:spcPts val="1200"/>
              </a:spcAft>
              <a:defRPr/>
            </a:pPr>
            <a:r>
              <a:rPr lang="en-GB" altLang="x-none" sz="2400" b="1" i="1" dirty="0">
                <a:ea typeface="ＭＳ Ｐゴシック" pitchFamily="34" charset="-128"/>
              </a:rPr>
              <a:t>Where</a:t>
            </a:r>
            <a:r>
              <a:rPr lang="en-GB" altLang="x-none" sz="2400" i="1" dirty="0">
                <a:ea typeface="ＭＳ Ｐゴシック" pitchFamily="34" charset="-128"/>
              </a:rPr>
              <a:t>:</a:t>
            </a:r>
          </a:p>
          <a:p>
            <a:pPr lvl="1" eaLnBrk="1" hangingPunct="1">
              <a:lnSpc>
                <a:spcPct val="80000"/>
              </a:lnSpc>
              <a:spcBef>
                <a:spcPts val="600"/>
              </a:spcBef>
              <a:spcAft>
                <a:spcPts val="1200"/>
              </a:spcAft>
              <a:defRPr/>
            </a:pPr>
            <a:r>
              <a:rPr lang="en-GB" altLang="x-none" sz="2000" i="1" dirty="0">
                <a:ea typeface="ＭＳ Ｐゴシック" pitchFamily="34" charset="-128"/>
              </a:rPr>
              <a:t>In a computer system or part of it</a:t>
            </a:r>
          </a:p>
          <a:p>
            <a:pPr lvl="1" eaLnBrk="1" hangingPunct="1">
              <a:lnSpc>
                <a:spcPct val="80000"/>
              </a:lnSpc>
              <a:spcBef>
                <a:spcPts val="600"/>
              </a:spcBef>
              <a:spcAft>
                <a:spcPts val="1200"/>
              </a:spcAft>
              <a:defRPr/>
            </a:pPr>
            <a:r>
              <a:rPr lang="en-GB" altLang="x-none" sz="2000" i="1" dirty="0">
                <a:ea typeface="ＭＳ Ｐゴシック" pitchFamily="34" charset="-128"/>
              </a:rPr>
              <a:t>In a storage medium </a:t>
            </a:r>
          </a:p>
          <a:p>
            <a:pPr lvl="1" eaLnBrk="1" hangingPunct="1">
              <a:lnSpc>
                <a:spcPct val="80000"/>
              </a:lnSpc>
              <a:spcBef>
                <a:spcPts val="600"/>
              </a:spcBef>
              <a:spcAft>
                <a:spcPts val="1200"/>
              </a:spcAft>
              <a:defRPr/>
            </a:pPr>
            <a:r>
              <a:rPr lang="en-GB" altLang="x-none" sz="2000" i="1" dirty="0">
                <a:ea typeface="ＭＳ Ｐゴシック" pitchFamily="34" charset="-128"/>
              </a:rPr>
              <a:t>In a computer system accessible from the initial one (expeditious extension of the search)</a:t>
            </a:r>
          </a:p>
          <a:p>
            <a:pPr eaLnBrk="1" hangingPunct="1">
              <a:lnSpc>
                <a:spcPct val="80000"/>
              </a:lnSpc>
              <a:spcBef>
                <a:spcPts val="600"/>
              </a:spcBef>
              <a:spcAft>
                <a:spcPts val="1200"/>
              </a:spcAft>
              <a:defRPr/>
            </a:pPr>
            <a:r>
              <a:rPr lang="en-GB" altLang="x-none" sz="2400" b="1" i="1" dirty="0">
                <a:ea typeface="ＭＳ Ｐゴシック" pitchFamily="34" charset="-128"/>
              </a:rPr>
              <a:t>What</a:t>
            </a:r>
            <a:r>
              <a:rPr lang="en-GB" altLang="x-none" sz="2400" i="1" dirty="0">
                <a:ea typeface="ＭＳ Ｐゴシック" pitchFamily="34" charset="-128"/>
              </a:rPr>
              <a:t>: </a:t>
            </a:r>
          </a:p>
          <a:p>
            <a:pPr lvl="1" eaLnBrk="1" hangingPunct="1">
              <a:lnSpc>
                <a:spcPct val="80000"/>
              </a:lnSpc>
              <a:spcBef>
                <a:spcPts val="600"/>
              </a:spcBef>
              <a:spcAft>
                <a:spcPts val="1200"/>
              </a:spcAft>
              <a:defRPr/>
            </a:pPr>
            <a:r>
              <a:rPr lang="en-GB" altLang="x-none" sz="2000" i="1" dirty="0">
                <a:ea typeface="ＭＳ Ｐゴシック" pitchFamily="34" charset="-128"/>
              </a:rPr>
              <a:t>Seize or similarly secure accessed computer data</a:t>
            </a:r>
          </a:p>
          <a:p>
            <a:pPr lvl="1" eaLnBrk="1" hangingPunct="1">
              <a:lnSpc>
                <a:spcPct val="80000"/>
              </a:lnSpc>
              <a:spcBef>
                <a:spcPts val="600"/>
              </a:spcBef>
              <a:spcAft>
                <a:spcPts val="1200"/>
              </a:spcAft>
              <a:defRPr/>
            </a:pPr>
            <a:r>
              <a:rPr lang="en-GB" altLang="x-none" sz="2000" i="1" dirty="0">
                <a:ea typeface="ＭＳ Ｐゴシック" pitchFamily="34" charset="-128"/>
              </a:rPr>
              <a:t>Power  to require the necessary information to understand the functioning of the system</a:t>
            </a:r>
          </a:p>
        </p:txBody>
      </p:sp>
    </p:spTree>
    <p:extLst>
      <p:ext uri="{BB962C8B-B14F-4D97-AF65-F5344CB8AC3E}">
        <p14:creationId xmlns:p14="http://schemas.microsoft.com/office/powerpoint/2010/main" val="2761186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348344" y="1173480"/>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Seize or similarly secure accessed computer data</a:t>
            </a:r>
          </a:p>
          <a:p>
            <a:pPr eaLnBrk="1" hangingPunct="1">
              <a:lnSpc>
                <a:spcPct val="80000"/>
              </a:lnSpc>
              <a:spcBef>
                <a:spcPts val="600"/>
              </a:spcBef>
              <a:spcAft>
                <a:spcPts val="1200"/>
              </a:spcAft>
              <a:defRPr/>
            </a:pPr>
            <a:endParaRPr lang="en-GB" altLang="x-none" sz="1800" dirty="0">
              <a:ea typeface="ＭＳ Ｐゴシック" pitchFamily="34" charset="-128"/>
            </a:endParaRPr>
          </a:p>
          <a:p>
            <a:pPr algn="ctr" eaLnBrk="1" hangingPunct="1">
              <a:lnSpc>
                <a:spcPct val="80000"/>
              </a:lnSpc>
              <a:spcBef>
                <a:spcPts val="600"/>
              </a:spcBef>
              <a:spcAft>
                <a:spcPts val="1200"/>
              </a:spcAft>
              <a:defRPr/>
            </a:pPr>
            <a:r>
              <a:rPr lang="en-GB" altLang="x-none" sz="2400" i="1" dirty="0">
                <a:ea typeface="ＭＳ Ｐゴシック" pitchFamily="34" charset="-128"/>
              </a:rPr>
              <a:t>Physical seizure</a:t>
            </a:r>
          </a:p>
          <a:p>
            <a:pPr algn="ctr" eaLnBrk="1" hangingPunct="1">
              <a:lnSpc>
                <a:spcPct val="80000"/>
              </a:lnSpc>
              <a:spcBef>
                <a:spcPts val="600"/>
              </a:spcBef>
              <a:spcAft>
                <a:spcPts val="1200"/>
              </a:spcAft>
              <a:defRPr/>
            </a:pPr>
            <a:r>
              <a:rPr lang="en-GB" altLang="x-none" sz="2400" i="1" dirty="0">
                <a:ea typeface="ＭＳ Ｐゴシック" pitchFamily="34" charset="-128"/>
              </a:rPr>
              <a:t>Seizure by simply making a copy of the data</a:t>
            </a:r>
          </a:p>
          <a:p>
            <a:pPr algn="ctr" eaLnBrk="1" hangingPunct="1">
              <a:lnSpc>
                <a:spcPct val="80000"/>
              </a:lnSpc>
              <a:spcBef>
                <a:spcPts val="600"/>
              </a:spcBef>
              <a:spcAft>
                <a:spcPts val="1200"/>
              </a:spcAft>
              <a:defRPr/>
            </a:pPr>
            <a:r>
              <a:rPr lang="en-GB" altLang="x-none" sz="2400" i="1" dirty="0">
                <a:ea typeface="ＭＳ Ｐゴシック" pitchFamily="34" charset="-128"/>
              </a:rPr>
              <a:t>Seizure as the maintenance of the integrity of those data, keeping the data in the computer where they are stored</a:t>
            </a:r>
          </a:p>
          <a:p>
            <a:pPr algn="ctr" eaLnBrk="1" hangingPunct="1">
              <a:lnSpc>
                <a:spcPct val="80000"/>
              </a:lnSpc>
              <a:spcBef>
                <a:spcPts val="600"/>
              </a:spcBef>
              <a:spcAft>
                <a:spcPts val="1200"/>
              </a:spcAft>
              <a:defRPr/>
            </a:pPr>
            <a:r>
              <a:rPr lang="en-GB" altLang="x-none" sz="2400" i="1" dirty="0">
                <a:ea typeface="ＭＳ Ｐゴシック" pitchFamily="34" charset="-128"/>
              </a:rPr>
              <a:t>Seizure, by imposing the impossibility of access to data, or even removal of specified data from a specified computer or computer system</a:t>
            </a:r>
          </a:p>
        </p:txBody>
      </p:sp>
    </p:spTree>
    <p:extLst>
      <p:ext uri="{BB962C8B-B14F-4D97-AF65-F5344CB8AC3E}">
        <p14:creationId xmlns:p14="http://schemas.microsoft.com/office/powerpoint/2010/main" val="3195596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118787"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endParaRPr lang="en-GB" sz="3000"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sz="3000" dirty="0">
                <a:latin typeface="Georgia" panose="02040502050405020303" pitchFamily="18" charset="0"/>
              </a:rPr>
              <a:t>Each Party shall adopt such legislative and other measures as may be necessary to empower its competent authorities to search or similarly access:</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computer system or part of it and computer data stored therein; and</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computer-data storage medium in which computer data may be stored in its territory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a:bodyPr>
          <a:lstStyle/>
          <a:p>
            <a:pPr marL="712788" indent="-712788" eaLnBrk="1" fontAlgn="auto" hangingPunct="1">
              <a:spcAft>
                <a:spcPts val="0"/>
              </a:spcAft>
              <a:buFont typeface="+mj-lt"/>
              <a:buAutoNum type="arabicPeriod" startAt="2"/>
              <a:defRPr/>
            </a:pPr>
            <a:endParaRPr lang="en-GB" dirty="0">
              <a:latin typeface="Georgia" panose="02040502050405020303" pitchFamily="18" charset="0"/>
            </a:endParaRPr>
          </a:p>
          <a:p>
            <a:pPr marL="712788" indent="-712788" eaLnBrk="1" fontAlgn="auto" hangingPunct="1">
              <a:spcAft>
                <a:spcPts val="0"/>
              </a:spcAft>
              <a:buFont typeface="+mj-lt"/>
              <a:buAutoNum type="arabicPeriod" startAt="2"/>
              <a:defRPr/>
            </a:pPr>
            <a:r>
              <a:rPr lang="en-GB" dirty="0">
                <a:latin typeface="Georgia" panose="02040502050405020303" pitchFamily="18" charset="0"/>
              </a:rPr>
              <a:t>Each Party shall adopt such legislative and other measures as may be necessary to ensure that where its authorities search or similarly access a specific computer system or part of it, pursuant to paragraph 1.a, and have grounds to believe that the data sought is stored in another computer system or part of it in its territory, and such data is lawfully accessible from or available to the initial system, the authorities shall be able to expeditiously extend the search or similar accessing to the other system.</a:t>
            </a: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181927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578756" y="1163781"/>
            <a:ext cx="8229600" cy="4984750"/>
          </a:xfrm>
        </p:spPr>
        <p:txBody>
          <a:bodyPr lIns="91440" tIns="45720" rIns="91440" bIns="45720" anchor="t">
            <a:noAutofit/>
          </a:bodyPr>
          <a:lstStyle/>
          <a:p>
            <a:pPr marL="0" indent="0">
              <a:spcBef>
                <a:spcPts val="600"/>
              </a:spcBef>
              <a:spcAft>
                <a:spcPts val="1200"/>
              </a:spcAft>
              <a:buNone/>
            </a:pPr>
            <a:r>
              <a:rPr lang="en-US" sz="3000" dirty="0">
                <a:latin typeface="Georgia" panose="02040502050405020303" pitchFamily="18" charset="0"/>
              </a:rPr>
              <a:t>Budapest Convention:</a:t>
            </a:r>
          </a:p>
          <a:p>
            <a:pPr marL="0" indent="0">
              <a:spcBef>
                <a:spcPts val="600"/>
              </a:spcBef>
              <a:spcAft>
                <a:spcPts val="1200"/>
              </a:spcAft>
              <a:buNone/>
            </a:pPr>
            <a:r>
              <a:rPr lang="en-US" sz="3000" b="1" dirty="0">
                <a:latin typeface="Georgia" panose="02040502050405020303" pitchFamily="18" charset="0"/>
              </a:rPr>
              <a:t>"service provider" </a:t>
            </a:r>
            <a:r>
              <a:rPr lang="en-US" sz="3000" dirty="0">
                <a:latin typeface="Georgia" panose="02040502050405020303" pitchFamily="18" charset="0"/>
              </a:rPr>
              <a:t>means:</a:t>
            </a:r>
          </a:p>
          <a:p>
            <a:pPr marL="571500" indent="-571500">
              <a:spcBef>
                <a:spcPts val="600"/>
              </a:spcBef>
              <a:spcAft>
                <a:spcPts val="1200"/>
              </a:spcAft>
              <a:buFont typeface="+mj-lt"/>
              <a:buAutoNum type="romanUcPeriod"/>
            </a:pPr>
            <a:r>
              <a:rPr lang="en-US" sz="3000" dirty="0">
                <a:latin typeface="Georgia" panose="02040502050405020303" pitchFamily="18" charset="0"/>
              </a:rPr>
              <a:t>any public or private entity that provides to users of its service the ability to communicate by means of a computer system, and</a:t>
            </a:r>
          </a:p>
          <a:p>
            <a:pPr marL="571500" indent="-571500">
              <a:spcBef>
                <a:spcPts val="600"/>
              </a:spcBef>
              <a:spcAft>
                <a:spcPts val="1200"/>
              </a:spcAft>
              <a:buFont typeface="+mj-lt"/>
              <a:buAutoNum type="romanUcPeriod"/>
            </a:pPr>
            <a:r>
              <a:rPr lang="en-US" sz="3000" dirty="0">
                <a:latin typeface="Georgia" panose="02040502050405020303" pitchFamily="18" charset="0"/>
              </a:rPr>
              <a:t>any other entity that processes or stores computer data on behalf of such communication service or users of such service.</a:t>
            </a:r>
          </a:p>
        </p:txBody>
      </p:sp>
    </p:spTree>
    <p:extLst>
      <p:ext uri="{BB962C8B-B14F-4D97-AF65-F5344CB8AC3E}">
        <p14:creationId xmlns:p14="http://schemas.microsoft.com/office/powerpoint/2010/main" val="1284142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fontScale="92500" lnSpcReduction="20000"/>
          </a:bodyPr>
          <a:lstStyle/>
          <a:p>
            <a:pPr marL="514350" indent="-514350" eaLnBrk="1" fontAlgn="auto" hangingPunct="1">
              <a:lnSpc>
                <a:spcPct val="110000"/>
              </a:lnSpc>
              <a:spcBef>
                <a:spcPts val="600"/>
              </a:spcBef>
              <a:spcAft>
                <a:spcPts val="1200"/>
              </a:spcAft>
              <a:buFont typeface="+mj-lt"/>
              <a:buAutoNum type="arabicPeriod" startAt="3"/>
              <a:defRPr/>
            </a:pPr>
            <a:r>
              <a:rPr lang="en-GB" dirty="0">
                <a:latin typeface="Georgia" panose="02040502050405020303" pitchFamily="18" charset="0"/>
              </a:rPr>
              <a:t>Each Party shall adopt such legislative and other measures as may be necessary to empower its competent authorities to seize or similarly secure computer data accessed according to paragraphs 1 or 2. These measures shall include the power to:</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seize or similarly secure a computer system or part of it or a computer-data storage medium;</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make and retain a copy of those computer data;</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maintain the integrity of the relevant stored computer data;</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render inaccessible or remove those computer data in the accessed computer system.</a:t>
            </a:r>
          </a:p>
          <a:p>
            <a:pPr eaLnBrk="1" fontAlgn="auto" hangingPunct="1">
              <a:lnSpc>
                <a:spcPct val="110000"/>
              </a:lnSpc>
              <a:spcBef>
                <a:spcPts val="600"/>
              </a:spcBef>
              <a:spcAft>
                <a:spcPts val="1200"/>
              </a:spcAft>
              <a:buFont typeface="Arial"/>
              <a:buChar char="•"/>
              <a:defRPr/>
            </a:pPr>
            <a:endParaRPr lang="en-US" dirty="0"/>
          </a:p>
        </p:txBody>
      </p:sp>
    </p:spTree>
    <p:extLst>
      <p:ext uri="{BB962C8B-B14F-4D97-AF65-F5344CB8AC3E}">
        <p14:creationId xmlns:p14="http://schemas.microsoft.com/office/powerpoint/2010/main" val="15459179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138241" name="Rectangle 3"/>
          <p:cNvSpPr>
            <a:spLocks noGrp="1" noChangeArrowheads="1"/>
          </p:cNvSpPr>
          <p:nvPr>
            <p:ph idx="1"/>
          </p:nvPr>
        </p:nvSpPr>
        <p:spPr>
          <a:xfrm>
            <a:off x="578756" y="1163781"/>
            <a:ext cx="8229600" cy="4984750"/>
          </a:xfrm>
        </p:spPr>
        <p:txBody>
          <a:bodyPr lIns="91440" tIns="45720" rIns="91440" bIns="45720" anchor="t"/>
          <a:lstStyle/>
          <a:p>
            <a:pPr marL="514350" indent="-514350" eaLnBrk="1" hangingPunct="1">
              <a:lnSpc>
                <a:spcPct val="80000"/>
              </a:lnSpc>
              <a:buFont typeface="+mj-lt"/>
              <a:buAutoNum type="arabicPeriod" startAt="4"/>
            </a:pPr>
            <a:endParaRPr lang="en-GB" sz="3000" dirty="0">
              <a:latin typeface="Georgia" panose="02040502050405020303" pitchFamily="18" charset="0"/>
            </a:endParaRPr>
          </a:p>
          <a:p>
            <a:pPr marL="514350" indent="-514350" eaLnBrk="1" hangingPunct="1">
              <a:lnSpc>
                <a:spcPct val="80000"/>
              </a:lnSpc>
              <a:buFont typeface="+mj-lt"/>
              <a:buAutoNum type="arabicPeriod" startAt="4"/>
            </a:pPr>
            <a:r>
              <a:rPr lang="en-GB" sz="3000" dirty="0">
                <a:latin typeface="Georgia" panose="02040502050405020303" pitchFamily="18" charset="0"/>
              </a:rPr>
              <a:t>Each Party shall adopt such legislative and other measures as may be necessary to empower its competent authorities to order any person who has knowledge about the functioning of the computer system or measures applied to protect the computer data therein to provide, as is reasonable, the necessary information, to enable the undertaking of the measures referred to in paragraphs 1 and 2.</a:t>
            </a:r>
          </a:p>
        </p:txBody>
      </p:sp>
    </p:spTree>
    <p:extLst>
      <p:ext uri="{BB962C8B-B14F-4D97-AF65-F5344CB8AC3E}">
        <p14:creationId xmlns:p14="http://schemas.microsoft.com/office/powerpoint/2010/main" val="360740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118787"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endParaRPr lang="en-GB" sz="3000"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sz="3000" dirty="0">
                <a:latin typeface="Georgia" panose="02040502050405020303" pitchFamily="18" charset="0"/>
              </a:rPr>
              <a:t>Each Party shall adopt such legislative and other measures as may be necessary to empower its </a:t>
            </a:r>
            <a:r>
              <a:rPr lang="en-GB" sz="3600" b="1" dirty="0">
                <a:solidFill>
                  <a:srgbClr val="FF0000"/>
                </a:solidFill>
                <a:latin typeface="Georgia" panose="02040502050405020303" pitchFamily="18" charset="0"/>
              </a:rPr>
              <a:t>competent authorities</a:t>
            </a:r>
            <a:r>
              <a:rPr lang="en-GB" sz="3600" dirty="0">
                <a:latin typeface="Georgia" panose="02040502050405020303" pitchFamily="18" charset="0"/>
              </a:rPr>
              <a:t> </a:t>
            </a:r>
            <a:r>
              <a:rPr lang="en-GB" sz="3000" dirty="0">
                <a:latin typeface="Georgia" panose="02040502050405020303" pitchFamily="18" charset="0"/>
              </a:rPr>
              <a:t>to search or similarly access:</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computer system or part of it and computer data stored therein; and</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computer-data storage medium in which computer data may be stored in its territory</a:t>
            </a:r>
          </a:p>
        </p:txBody>
      </p:sp>
    </p:spTree>
    <p:extLst>
      <p:ext uri="{BB962C8B-B14F-4D97-AF65-F5344CB8AC3E}">
        <p14:creationId xmlns:p14="http://schemas.microsoft.com/office/powerpoint/2010/main" val="2791246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May be:</a:t>
            </a:r>
          </a:p>
          <a:p>
            <a:pPr lvl="1"/>
            <a:r>
              <a:rPr lang="en-US" dirty="0">
                <a:latin typeface="Georgia" panose="02040502050405020303" pitchFamily="18" charset="0"/>
              </a:rPr>
              <a:t>Law enforcement officer</a:t>
            </a:r>
          </a:p>
          <a:p>
            <a:pPr lvl="1"/>
            <a:r>
              <a:rPr lang="en-US" dirty="0">
                <a:latin typeface="Georgia" panose="02040502050405020303" pitchFamily="18" charset="0"/>
              </a:rPr>
              <a:t>Judicial officer</a:t>
            </a:r>
          </a:p>
          <a:p>
            <a:pPr lvl="1"/>
            <a:r>
              <a:rPr lang="en-US" dirty="0">
                <a:latin typeface="Georgia" panose="02040502050405020303" pitchFamily="18" charset="0"/>
              </a:rPr>
              <a:t>Prosecutor or judge</a:t>
            </a:r>
          </a:p>
          <a:p>
            <a:pPr lvl="1"/>
            <a:r>
              <a:rPr lang="en-US" dirty="0">
                <a:latin typeface="Georgia" panose="02040502050405020303" pitchFamily="18" charset="0"/>
              </a:rPr>
              <a:t>Administrative officer</a:t>
            </a:r>
          </a:p>
          <a:p>
            <a:pPr lvl="1"/>
            <a:endParaRPr lang="en-US" dirty="0">
              <a:latin typeface="Georgia" panose="02040502050405020303" pitchFamily="18" charset="0"/>
            </a:endParaRPr>
          </a:p>
          <a:p>
            <a:r>
              <a:rPr lang="en-US" dirty="0">
                <a:latin typeface="Georgia" panose="02040502050405020303" pitchFamily="18" charset="0"/>
              </a:rPr>
              <a:t>May vary depending on type of computer data involved </a:t>
            </a:r>
          </a:p>
        </p:txBody>
      </p:sp>
    </p:spTree>
    <p:extLst>
      <p:ext uri="{BB962C8B-B14F-4D97-AF65-F5344CB8AC3E}">
        <p14:creationId xmlns:p14="http://schemas.microsoft.com/office/powerpoint/2010/main" val="2034725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118787"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endParaRPr lang="en-GB" sz="3000" dirty="0">
              <a:latin typeface="Georgia" panose="02040502050405020303" pitchFamily="18" charset="0"/>
            </a:endParaRPr>
          </a:p>
          <a:p>
            <a:pPr marL="514350" indent="-514350" eaLnBrk="1" fontAlgn="auto" hangingPunct="1">
              <a:spcBef>
                <a:spcPts val="600"/>
              </a:spcBef>
              <a:spcAft>
                <a:spcPts val="1200"/>
              </a:spcAft>
              <a:buFont typeface="+mj-lt"/>
              <a:buAutoNum type="arabicPeriod"/>
              <a:defRPr/>
            </a:pPr>
            <a:r>
              <a:rPr lang="en-GB" sz="3000" dirty="0">
                <a:latin typeface="Georgia" panose="02040502050405020303" pitchFamily="18" charset="0"/>
              </a:rPr>
              <a:t>Each Party shall adopt such legislative and other measures as may be necessary to empower its competent authorities to </a:t>
            </a:r>
            <a:r>
              <a:rPr lang="en-GB" sz="3600" b="1" dirty="0">
                <a:solidFill>
                  <a:srgbClr val="FF0000"/>
                </a:solidFill>
                <a:latin typeface="Georgia" panose="02040502050405020303" pitchFamily="18" charset="0"/>
              </a:rPr>
              <a:t>search or similarly access</a:t>
            </a:r>
            <a:r>
              <a:rPr lang="en-GB" sz="3000" dirty="0">
                <a:latin typeface="Georgia" panose="02040502050405020303" pitchFamily="18" charset="0"/>
              </a:rPr>
              <a:t>:</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computer system or part of it and computer data stored therein; and</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computer-data storage medium in which computer data may be stored in its territory</a:t>
            </a:r>
          </a:p>
        </p:txBody>
      </p:sp>
    </p:spTree>
    <p:extLst>
      <p:ext uri="{BB962C8B-B14F-4D97-AF65-F5344CB8AC3E}">
        <p14:creationId xmlns:p14="http://schemas.microsoft.com/office/powerpoint/2010/main" val="1242948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Search or similarly access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0" indent="0">
              <a:buNone/>
            </a:pPr>
            <a:r>
              <a:rPr lang="en-US" b="1" dirty="0">
                <a:latin typeface="Georgia" panose="02040502050405020303" pitchFamily="18" charset="0"/>
              </a:rPr>
              <a:t>Search: </a:t>
            </a:r>
          </a:p>
          <a:p>
            <a:r>
              <a:rPr lang="en-US" dirty="0">
                <a:latin typeface="Georgia" panose="02040502050405020303" pitchFamily="18" charset="0"/>
              </a:rPr>
              <a:t>seek, read, review, examine or inspect data</a:t>
            </a:r>
          </a:p>
          <a:p>
            <a:endParaRPr lang="en-US" dirty="0">
              <a:latin typeface="Georgia" panose="02040502050405020303" pitchFamily="18" charset="0"/>
            </a:endParaRPr>
          </a:p>
          <a:p>
            <a:pPr marL="0" indent="0">
              <a:buNone/>
            </a:pPr>
            <a:r>
              <a:rPr lang="en-US" b="1" dirty="0">
                <a:latin typeface="Georgia" panose="02040502050405020303" pitchFamily="18" charset="0"/>
              </a:rPr>
              <a:t>Access: </a:t>
            </a:r>
          </a:p>
          <a:p>
            <a:r>
              <a:rPr lang="en-US" dirty="0">
                <a:latin typeface="Georgia" panose="02040502050405020303" pitchFamily="18" charset="0"/>
              </a:rPr>
              <a:t>more appropriate term for computer data</a:t>
            </a:r>
          </a:p>
          <a:p>
            <a:endParaRPr lang="en-US" dirty="0">
              <a:latin typeface="Georgia" panose="02040502050405020303" pitchFamily="18" charset="0"/>
            </a:endParaRPr>
          </a:p>
          <a:p>
            <a:pPr marL="0" indent="0">
              <a:buNone/>
            </a:pPr>
            <a:r>
              <a:rPr lang="en-US" dirty="0">
                <a:latin typeface="Georgia" panose="02040502050405020303" pitchFamily="18" charset="0"/>
              </a:rPr>
              <a:t>Both terms used as Article 19 is technology-neutral </a:t>
            </a:r>
          </a:p>
        </p:txBody>
      </p:sp>
    </p:spTree>
    <p:extLst>
      <p:ext uri="{BB962C8B-B14F-4D97-AF65-F5344CB8AC3E}">
        <p14:creationId xmlns:p14="http://schemas.microsoft.com/office/powerpoint/2010/main" val="752956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118787" name="Rectangle 3"/>
          <p:cNvSpPr>
            <a:spLocks noGrp="1" noChangeArrowheads="1"/>
          </p:cNvSpPr>
          <p:nvPr>
            <p:ph idx="1"/>
          </p:nvPr>
        </p:nvSpPr>
        <p:spPr>
          <a:xfrm>
            <a:off x="578756" y="1163781"/>
            <a:ext cx="8229600" cy="4984750"/>
          </a:xfrm>
        </p:spPr>
        <p:txBody>
          <a:bodyPr lIns="91440" tIns="45720" rIns="91440" bIns="45720" rtlCol="0" anchor="t">
            <a:normAutofit/>
          </a:bodyPr>
          <a:lstStyle/>
          <a:p>
            <a:pPr marL="514350" indent="-514350" eaLnBrk="1" fontAlgn="auto" hangingPunct="1">
              <a:spcBef>
                <a:spcPts val="600"/>
              </a:spcBef>
              <a:spcAft>
                <a:spcPts val="1200"/>
              </a:spcAft>
              <a:buFont typeface="+mj-lt"/>
              <a:buAutoNum type="arabicPeriod"/>
              <a:defRPr/>
            </a:pPr>
            <a:r>
              <a:rPr lang="en-GB" sz="3000" dirty="0">
                <a:latin typeface="Georgia" panose="02040502050405020303" pitchFamily="18" charset="0"/>
              </a:rPr>
              <a:t>Each Party shall adopt such legislative and other measures as may be necessary to empower its competent authorities to search or similarly access:</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a:t>
            </a:r>
            <a:r>
              <a:rPr lang="en-GB" sz="3200" b="1" dirty="0">
                <a:solidFill>
                  <a:srgbClr val="FF0000"/>
                </a:solidFill>
                <a:latin typeface="Georgia" panose="02040502050405020303" pitchFamily="18" charset="0"/>
              </a:rPr>
              <a:t>computer system or part of it and computer data stored therein</a:t>
            </a:r>
            <a:r>
              <a:rPr lang="en-GB" sz="2600" dirty="0">
                <a:latin typeface="Georgia" panose="02040502050405020303" pitchFamily="18" charset="0"/>
              </a:rPr>
              <a:t>; and</a:t>
            </a:r>
          </a:p>
          <a:p>
            <a:pPr marL="914400" lvl="1" indent="-514350" eaLnBrk="1" fontAlgn="auto" hangingPunct="1">
              <a:spcBef>
                <a:spcPts val="600"/>
              </a:spcBef>
              <a:spcAft>
                <a:spcPts val="1200"/>
              </a:spcAft>
              <a:buFont typeface="+mj-lt"/>
              <a:buAutoNum type="alphaLcParenR"/>
              <a:defRPr/>
            </a:pPr>
            <a:r>
              <a:rPr lang="en-GB" sz="2600" dirty="0">
                <a:latin typeface="Georgia" panose="02040502050405020303" pitchFamily="18" charset="0"/>
              </a:rPr>
              <a:t>a </a:t>
            </a:r>
            <a:r>
              <a:rPr lang="en-GB" sz="3200" b="1" dirty="0">
                <a:solidFill>
                  <a:srgbClr val="FF0000"/>
                </a:solidFill>
                <a:latin typeface="Georgia" panose="02040502050405020303" pitchFamily="18" charset="0"/>
              </a:rPr>
              <a:t>computer-data storage medium in which computer data may be stored</a:t>
            </a:r>
            <a:r>
              <a:rPr lang="en-GB" sz="3200" dirty="0">
                <a:latin typeface="Georgia" panose="02040502050405020303" pitchFamily="18" charset="0"/>
              </a:rPr>
              <a:t> </a:t>
            </a:r>
            <a:r>
              <a:rPr lang="en-GB" sz="2600" dirty="0">
                <a:latin typeface="Georgia" panose="02040502050405020303" pitchFamily="18" charset="0"/>
              </a:rPr>
              <a:t>in its territory</a:t>
            </a:r>
          </a:p>
        </p:txBody>
      </p:sp>
    </p:spTree>
    <p:extLst>
      <p:ext uri="{BB962C8B-B14F-4D97-AF65-F5344CB8AC3E}">
        <p14:creationId xmlns:p14="http://schemas.microsoft.com/office/powerpoint/2010/main" val="2923460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Computer system or computer-data storage medium</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sz="2800" dirty="0">
                <a:latin typeface="Georgia" panose="02040502050405020303" pitchFamily="18" charset="0"/>
              </a:rPr>
              <a:t>Law enforcement may search and access computer data that is:</a:t>
            </a:r>
          </a:p>
          <a:p>
            <a:pPr lvl="1"/>
            <a:r>
              <a:rPr lang="en-US" sz="2400" dirty="0">
                <a:latin typeface="Georgia" panose="02040502050405020303" pitchFamily="18" charset="0"/>
              </a:rPr>
              <a:t>Within a computer system</a:t>
            </a:r>
          </a:p>
          <a:p>
            <a:pPr lvl="1"/>
            <a:r>
              <a:rPr lang="en-US" sz="2400" dirty="0">
                <a:latin typeface="Georgia" panose="02040502050405020303" pitchFamily="18" charset="0"/>
              </a:rPr>
              <a:t>Within part of computer system (e.g. connected data storage device)</a:t>
            </a:r>
          </a:p>
          <a:p>
            <a:pPr lvl="1"/>
            <a:r>
              <a:rPr lang="en-US" sz="2400" dirty="0">
                <a:latin typeface="Georgia" panose="02040502050405020303" pitchFamily="18" charset="0"/>
              </a:rPr>
              <a:t>On independent data storage medium (e.g. diskette)</a:t>
            </a:r>
          </a:p>
          <a:p>
            <a:endParaRPr lang="en-US" sz="2800" dirty="0">
              <a:latin typeface="Georgia" panose="02040502050405020303" pitchFamily="18" charset="0"/>
            </a:endParaRPr>
          </a:p>
          <a:p>
            <a:r>
              <a:rPr lang="en-US" sz="2800" dirty="0">
                <a:latin typeface="Georgia" panose="02040502050405020303" pitchFamily="18" charset="0"/>
              </a:rPr>
              <a:t>May or may not include data in transfer (e.g. unopened email message in mailbox of ISP until addressee downloads</a:t>
            </a:r>
          </a:p>
        </p:txBody>
      </p:sp>
    </p:spTree>
    <p:extLst>
      <p:ext uri="{BB962C8B-B14F-4D97-AF65-F5344CB8AC3E}">
        <p14:creationId xmlns:p14="http://schemas.microsoft.com/office/powerpoint/2010/main" val="3962037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fontScale="92500"/>
          </a:bodyPr>
          <a:lstStyle/>
          <a:p>
            <a:pPr marL="712788" indent="-712788" eaLnBrk="1" fontAlgn="auto" hangingPunct="1">
              <a:lnSpc>
                <a:spcPct val="120000"/>
              </a:lnSpc>
              <a:spcAft>
                <a:spcPts val="0"/>
              </a:spcAft>
              <a:buFont typeface="+mj-lt"/>
              <a:buAutoNum type="arabicPeriod" startAt="2"/>
              <a:defRPr/>
            </a:pPr>
            <a:r>
              <a:rPr lang="en-GB" dirty="0">
                <a:latin typeface="Georgia" panose="02040502050405020303" pitchFamily="18" charset="0"/>
              </a:rPr>
              <a:t>Each Party shall adopt such legislative and other measures as may be necessary to ensure that where its authorities search or similarly access a specific computer system or part of it, pursuant to paragraph 1.a, and have grounds to believe that the data sought is stored in another computer system or part of it in its territory, and</a:t>
            </a:r>
            <a:r>
              <a:rPr lang="en-GB" b="1" dirty="0">
                <a:solidFill>
                  <a:srgbClr val="FF0000"/>
                </a:solidFill>
                <a:latin typeface="Georgia" panose="02040502050405020303" pitchFamily="18" charset="0"/>
              </a:rPr>
              <a:t> </a:t>
            </a:r>
            <a:r>
              <a:rPr lang="en-GB" dirty="0">
                <a:latin typeface="Georgia" panose="02040502050405020303" pitchFamily="18" charset="0"/>
              </a:rPr>
              <a:t>such data is lawfully accessible from or available to the initial system, the authorities shall be able to expeditiously </a:t>
            </a:r>
            <a:r>
              <a:rPr lang="en-GB" sz="3900" b="1" dirty="0">
                <a:solidFill>
                  <a:srgbClr val="FF0000"/>
                </a:solidFill>
                <a:latin typeface="Georgia" panose="02040502050405020303" pitchFamily="18" charset="0"/>
              </a:rPr>
              <a:t>extend the search or similar accessing</a:t>
            </a:r>
            <a:r>
              <a:rPr lang="en-GB" sz="3900" dirty="0">
                <a:latin typeface="Georgia" panose="02040502050405020303" pitchFamily="18" charset="0"/>
              </a:rPr>
              <a:t> </a:t>
            </a:r>
            <a:r>
              <a:rPr lang="en-GB" dirty="0">
                <a:latin typeface="Georgia" panose="02040502050405020303" pitchFamily="18" charset="0"/>
              </a:rPr>
              <a:t>to the other system.</a:t>
            </a:r>
          </a:p>
          <a:p>
            <a:pPr eaLnBrk="1" fontAlgn="auto" hangingPunct="1">
              <a:lnSpc>
                <a:spcPct val="120000"/>
              </a:lnSpc>
              <a:spcAft>
                <a:spcPts val="0"/>
              </a:spcAft>
              <a:buFont typeface="Arial"/>
              <a:buNone/>
              <a:defRPr/>
            </a:pPr>
            <a:endParaRPr lang="en-US" dirty="0"/>
          </a:p>
        </p:txBody>
      </p:sp>
    </p:spTree>
    <p:extLst>
      <p:ext uri="{BB962C8B-B14F-4D97-AF65-F5344CB8AC3E}">
        <p14:creationId xmlns:p14="http://schemas.microsoft.com/office/powerpoint/2010/main" val="2792708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Extending search or similar accessing</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sz="2800" dirty="0">
                <a:latin typeface="Georgia" panose="02040502050405020303" pitchFamily="18" charset="0"/>
              </a:rPr>
              <a:t>Extend search or similar access to other computer system or part of it if:</a:t>
            </a:r>
          </a:p>
          <a:p>
            <a:pPr lvl="1"/>
            <a:r>
              <a:rPr lang="en-US" sz="2400" dirty="0">
                <a:latin typeface="Georgia" panose="02040502050405020303" pitchFamily="18" charset="0"/>
              </a:rPr>
              <a:t>Grounds to believe that data required is in that computer system or part of it</a:t>
            </a:r>
          </a:p>
          <a:p>
            <a:pPr lvl="1"/>
            <a:r>
              <a:rPr lang="en-US" sz="2400" dirty="0">
                <a:latin typeface="Georgia" panose="02040502050405020303" pitchFamily="18" charset="0"/>
              </a:rPr>
              <a:t>The other computer system or part of it is also in the territory</a:t>
            </a:r>
          </a:p>
          <a:p>
            <a:pPr lvl="1"/>
            <a:endParaRPr lang="en-US" sz="2400" dirty="0">
              <a:latin typeface="Georgia" panose="02040502050405020303" pitchFamily="18" charset="0"/>
            </a:endParaRPr>
          </a:p>
          <a:p>
            <a:r>
              <a:rPr lang="en-US" sz="2800" dirty="0">
                <a:latin typeface="Georgia" panose="02040502050405020303" pitchFamily="18" charset="0"/>
              </a:rPr>
              <a:t>Extension may be subject to conditions (e.g. authorization by judicial or other authority)</a:t>
            </a:r>
          </a:p>
          <a:p>
            <a:r>
              <a:rPr lang="en-US" sz="2800" dirty="0">
                <a:latin typeface="Georgia" panose="02040502050405020303" pitchFamily="18" charset="0"/>
              </a:rPr>
              <a:t>Data that is subject of extension must be lawfully accessible from/available to initial computer system</a:t>
            </a:r>
          </a:p>
        </p:txBody>
      </p:sp>
    </p:spTree>
    <p:extLst>
      <p:ext uri="{BB962C8B-B14F-4D97-AF65-F5344CB8AC3E}">
        <p14:creationId xmlns:p14="http://schemas.microsoft.com/office/powerpoint/2010/main" val="188041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a:spcBef>
                <a:spcPts val="600"/>
              </a:spcBef>
              <a:spcAft>
                <a:spcPts val="1200"/>
              </a:spcAft>
            </a:pPr>
            <a:r>
              <a:rPr lang="en-US" sz="2800" dirty="0">
                <a:latin typeface="Georgia" panose="02040502050405020303" pitchFamily="18" charset="0"/>
              </a:rPr>
              <a:t>Includes:	</a:t>
            </a:r>
          </a:p>
          <a:p>
            <a:pPr lvl="1">
              <a:spcBef>
                <a:spcPts val="600"/>
              </a:spcBef>
              <a:spcAft>
                <a:spcPts val="1200"/>
              </a:spcAft>
            </a:pPr>
            <a:r>
              <a:rPr lang="en-US" sz="2400" dirty="0">
                <a:latin typeface="Georgia" panose="02040502050405020303" pitchFamily="18" charset="0"/>
              </a:rPr>
              <a:t>Entities that </a:t>
            </a:r>
            <a:r>
              <a:rPr lang="en-US" sz="2400" b="1" u="sng" dirty="0">
                <a:latin typeface="Georgia" panose="02040502050405020303" pitchFamily="18" charset="0"/>
              </a:rPr>
              <a:t>provide ability to communicate </a:t>
            </a:r>
            <a:r>
              <a:rPr lang="en-US" sz="2400" dirty="0">
                <a:latin typeface="Georgia" panose="02040502050405020303" pitchFamily="18" charset="0"/>
              </a:rPr>
              <a:t>by means of computer system</a:t>
            </a:r>
          </a:p>
          <a:p>
            <a:pPr lvl="1">
              <a:spcBef>
                <a:spcPts val="600"/>
              </a:spcBef>
              <a:spcAft>
                <a:spcPts val="1200"/>
              </a:spcAft>
            </a:pPr>
            <a:r>
              <a:rPr lang="en-US" sz="2400" dirty="0">
                <a:latin typeface="Georgia" panose="02040502050405020303" pitchFamily="18" charset="0"/>
              </a:rPr>
              <a:t>Any entity that </a:t>
            </a:r>
            <a:r>
              <a:rPr lang="en-US" sz="2400" b="1" u="sng" dirty="0">
                <a:latin typeface="Georgia" panose="02040502050405020303" pitchFamily="18" charset="0"/>
              </a:rPr>
              <a:t>processes/stores computer data</a:t>
            </a:r>
            <a:r>
              <a:rPr lang="en-US" sz="2400" dirty="0">
                <a:latin typeface="Georgia" panose="02040502050405020303" pitchFamily="18" charset="0"/>
              </a:rPr>
              <a:t> on behalf of such entities</a:t>
            </a:r>
          </a:p>
          <a:p>
            <a:pPr>
              <a:spcBef>
                <a:spcPts val="600"/>
              </a:spcBef>
              <a:spcAft>
                <a:spcPts val="1200"/>
              </a:spcAft>
            </a:pPr>
            <a:r>
              <a:rPr lang="en-US" sz="2800" dirty="0">
                <a:latin typeface="Georgia" panose="02040502050405020303" pitchFamily="18" charset="0"/>
              </a:rPr>
              <a:t>Includes both </a:t>
            </a:r>
            <a:r>
              <a:rPr lang="en-US" sz="2800" b="1" u="sng" dirty="0">
                <a:latin typeface="Georgia" panose="02040502050405020303" pitchFamily="18" charset="0"/>
              </a:rPr>
              <a:t>private </a:t>
            </a:r>
            <a:r>
              <a:rPr lang="en-US" sz="2800" dirty="0">
                <a:latin typeface="Georgia" panose="02040502050405020303" pitchFamily="18" charset="0"/>
              </a:rPr>
              <a:t>and </a:t>
            </a:r>
            <a:r>
              <a:rPr lang="en-US" sz="2800" b="1" u="sng" dirty="0">
                <a:latin typeface="Georgia" panose="02040502050405020303" pitchFamily="18" charset="0"/>
              </a:rPr>
              <a:t>public </a:t>
            </a:r>
            <a:r>
              <a:rPr lang="en-US" sz="2800" dirty="0">
                <a:latin typeface="Georgia" panose="02040502050405020303" pitchFamily="18" charset="0"/>
              </a:rPr>
              <a:t>entities</a:t>
            </a:r>
          </a:p>
          <a:p>
            <a:pPr>
              <a:spcBef>
                <a:spcPts val="600"/>
              </a:spcBef>
              <a:spcAft>
                <a:spcPts val="1200"/>
              </a:spcAft>
            </a:pPr>
            <a:r>
              <a:rPr lang="en-US" sz="2800" dirty="0">
                <a:latin typeface="Georgia" panose="02040502050405020303" pitchFamily="18" charset="0"/>
              </a:rPr>
              <a:t>Irrelevant whether </a:t>
            </a:r>
            <a:r>
              <a:rPr lang="en-US" sz="2800" b="1" u="sng" dirty="0">
                <a:latin typeface="Georgia" panose="02040502050405020303" pitchFamily="18" charset="0"/>
              </a:rPr>
              <a:t>users form closed group </a:t>
            </a:r>
            <a:r>
              <a:rPr lang="en-US" sz="2800" dirty="0">
                <a:latin typeface="Georgia" panose="02040502050405020303" pitchFamily="18" charset="0"/>
              </a:rPr>
              <a:t>or whether </a:t>
            </a:r>
            <a:r>
              <a:rPr lang="en-US" sz="2800" b="1" u="sng" dirty="0">
                <a:latin typeface="Georgia" panose="02040502050405020303" pitchFamily="18" charset="0"/>
              </a:rPr>
              <a:t>providers offer services to public</a:t>
            </a:r>
          </a:p>
          <a:p>
            <a:pPr>
              <a:spcBef>
                <a:spcPts val="600"/>
              </a:spcBef>
              <a:spcAft>
                <a:spcPts val="1200"/>
              </a:spcAft>
            </a:pPr>
            <a:r>
              <a:rPr lang="en-US" sz="2800" dirty="0">
                <a:latin typeface="Georgia" panose="02040502050405020303" pitchFamily="18" charset="0"/>
              </a:rPr>
              <a:t>Irrelevant whether services provided </a:t>
            </a:r>
            <a:r>
              <a:rPr lang="en-US" sz="2800" b="1" u="sng" dirty="0">
                <a:latin typeface="Georgia" panose="02040502050405020303" pitchFamily="18" charset="0"/>
              </a:rPr>
              <a:t>free of charge </a:t>
            </a:r>
            <a:r>
              <a:rPr lang="en-US" sz="2800" dirty="0">
                <a:latin typeface="Georgia" panose="02040502050405020303" pitchFamily="18" charset="0"/>
              </a:rPr>
              <a:t>or </a:t>
            </a:r>
            <a:r>
              <a:rPr lang="en-US" sz="2800" b="1" u="sng" dirty="0">
                <a:latin typeface="Georgia" panose="02040502050405020303" pitchFamily="18" charset="0"/>
              </a:rPr>
              <a:t>for fee</a:t>
            </a:r>
          </a:p>
        </p:txBody>
      </p:sp>
    </p:spTree>
    <p:extLst>
      <p:ext uri="{BB962C8B-B14F-4D97-AF65-F5344CB8AC3E}">
        <p14:creationId xmlns:p14="http://schemas.microsoft.com/office/powerpoint/2010/main" val="2090829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fontScale="85000" lnSpcReduction="10000"/>
          </a:bodyPr>
          <a:lstStyle/>
          <a:p>
            <a:pPr marL="514350" indent="-514350" eaLnBrk="1" fontAlgn="auto" hangingPunct="1">
              <a:lnSpc>
                <a:spcPct val="110000"/>
              </a:lnSpc>
              <a:spcBef>
                <a:spcPts val="600"/>
              </a:spcBef>
              <a:spcAft>
                <a:spcPts val="1200"/>
              </a:spcAft>
              <a:buFont typeface="+mj-lt"/>
              <a:buAutoNum type="arabicPeriod" startAt="3"/>
              <a:defRPr/>
            </a:pPr>
            <a:r>
              <a:rPr lang="en-GB" dirty="0">
                <a:latin typeface="Georgia" panose="02040502050405020303" pitchFamily="18" charset="0"/>
              </a:rPr>
              <a:t>Each Party shall adopt such legislative and other measures as may be necessary to empower its </a:t>
            </a:r>
            <a:r>
              <a:rPr lang="en-GB" sz="4100" b="1" dirty="0">
                <a:solidFill>
                  <a:srgbClr val="FF0000"/>
                </a:solidFill>
                <a:latin typeface="Georgia" panose="02040502050405020303" pitchFamily="18" charset="0"/>
              </a:rPr>
              <a:t>competent authorities</a:t>
            </a:r>
            <a:r>
              <a:rPr lang="en-GB" sz="4100" dirty="0">
                <a:latin typeface="Georgia" panose="02040502050405020303" pitchFamily="18" charset="0"/>
              </a:rPr>
              <a:t> </a:t>
            </a:r>
            <a:r>
              <a:rPr lang="en-GB" dirty="0">
                <a:latin typeface="Georgia" panose="02040502050405020303" pitchFamily="18" charset="0"/>
              </a:rPr>
              <a:t>to seize or similarly secure computer data accessed according to paragraphs 1 or 2. These measures shall include the power to:</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seize or similarly secure a computer system or part of it or a computer-data storage medium;</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make and retain a copy of those computer data;</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maintain the integrity of the relevant stored computer data;</a:t>
            </a:r>
          </a:p>
          <a:p>
            <a:pPr marL="914400" lvl="1" indent="-514350" eaLnBrk="1" fontAlgn="auto" hangingPunct="1">
              <a:lnSpc>
                <a:spcPct val="110000"/>
              </a:lnSpc>
              <a:spcBef>
                <a:spcPts val="600"/>
              </a:spcBef>
              <a:spcAft>
                <a:spcPts val="1200"/>
              </a:spcAft>
              <a:buFont typeface="+mj-lt"/>
              <a:buAutoNum type="alphaLcParenR"/>
              <a:defRPr/>
            </a:pPr>
            <a:r>
              <a:rPr lang="en-GB" dirty="0">
                <a:latin typeface="Georgia" panose="02040502050405020303" pitchFamily="18" charset="0"/>
              </a:rPr>
              <a:t>render inaccessible or remove those computer data in the accessed computer system.</a:t>
            </a:r>
          </a:p>
          <a:p>
            <a:pPr eaLnBrk="1" fontAlgn="auto" hangingPunct="1">
              <a:lnSpc>
                <a:spcPct val="110000"/>
              </a:lnSpc>
              <a:spcBef>
                <a:spcPts val="600"/>
              </a:spcBef>
              <a:spcAft>
                <a:spcPts val="1200"/>
              </a:spcAft>
              <a:buFont typeface="Arial"/>
              <a:buChar char="•"/>
              <a:defRPr/>
            </a:pPr>
            <a:endParaRPr lang="en-US" dirty="0"/>
          </a:p>
        </p:txBody>
      </p:sp>
    </p:spTree>
    <p:extLst>
      <p:ext uri="{BB962C8B-B14F-4D97-AF65-F5344CB8AC3E}">
        <p14:creationId xmlns:p14="http://schemas.microsoft.com/office/powerpoint/2010/main" val="741899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May be:</a:t>
            </a:r>
          </a:p>
          <a:p>
            <a:pPr lvl="1"/>
            <a:r>
              <a:rPr lang="en-US" dirty="0">
                <a:latin typeface="Georgia" panose="02040502050405020303" pitchFamily="18" charset="0"/>
              </a:rPr>
              <a:t>Law enforcement officer</a:t>
            </a:r>
          </a:p>
          <a:p>
            <a:pPr lvl="1"/>
            <a:r>
              <a:rPr lang="en-US" dirty="0">
                <a:latin typeface="Georgia" panose="02040502050405020303" pitchFamily="18" charset="0"/>
              </a:rPr>
              <a:t>Judicial officer</a:t>
            </a:r>
          </a:p>
          <a:p>
            <a:pPr lvl="1"/>
            <a:r>
              <a:rPr lang="en-US" dirty="0">
                <a:latin typeface="Georgia" panose="02040502050405020303" pitchFamily="18" charset="0"/>
              </a:rPr>
              <a:t>Prosecutor or judge</a:t>
            </a:r>
          </a:p>
          <a:p>
            <a:pPr lvl="1"/>
            <a:r>
              <a:rPr lang="en-US" dirty="0">
                <a:latin typeface="Georgia" panose="02040502050405020303" pitchFamily="18" charset="0"/>
              </a:rPr>
              <a:t>Administrative officer</a:t>
            </a:r>
          </a:p>
          <a:p>
            <a:pPr lvl="1"/>
            <a:endParaRPr lang="en-US" dirty="0">
              <a:latin typeface="Georgia" panose="02040502050405020303" pitchFamily="18" charset="0"/>
            </a:endParaRPr>
          </a:p>
          <a:p>
            <a:r>
              <a:rPr lang="en-US" dirty="0">
                <a:latin typeface="Georgia" panose="02040502050405020303" pitchFamily="18" charset="0"/>
              </a:rPr>
              <a:t>May vary depending on type of computer data involved </a:t>
            </a:r>
          </a:p>
        </p:txBody>
      </p:sp>
    </p:spTree>
    <p:extLst>
      <p:ext uri="{BB962C8B-B14F-4D97-AF65-F5344CB8AC3E}">
        <p14:creationId xmlns:p14="http://schemas.microsoft.com/office/powerpoint/2010/main" val="18621642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fontScale="92500" lnSpcReduction="10000"/>
          </a:bodyPr>
          <a:lstStyle/>
          <a:p>
            <a:pPr marL="514350" indent="-514350" eaLnBrk="1" fontAlgn="auto" hangingPunct="1">
              <a:spcBef>
                <a:spcPts val="600"/>
              </a:spcBef>
              <a:spcAft>
                <a:spcPts val="1200"/>
              </a:spcAft>
              <a:buFont typeface="+mj-lt"/>
              <a:buAutoNum type="arabicPeriod" startAt="3"/>
              <a:defRPr/>
            </a:pPr>
            <a:r>
              <a:rPr lang="en-GB" dirty="0">
                <a:latin typeface="Georgia" panose="02040502050405020303" pitchFamily="18" charset="0"/>
              </a:rPr>
              <a:t>Each Party shall adopt such legislative and other measures as may be necessary to empower its competent authorities to seize or similarly secure computer data accessed according to paragraphs 1 or 2. These measures shall include the power to:</a:t>
            </a:r>
          </a:p>
          <a:p>
            <a:pPr marL="914400" lvl="1" indent="-514350" eaLnBrk="1" fontAlgn="auto" hangingPunct="1">
              <a:spcBef>
                <a:spcPts val="600"/>
              </a:spcBef>
              <a:spcAft>
                <a:spcPts val="1200"/>
              </a:spcAft>
              <a:buFont typeface="+mj-lt"/>
              <a:buAutoNum type="alphaLcParenR"/>
              <a:defRPr/>
            </a:pPr>
            <a:r>
              <a:rPr lang="en-GB" sz="3300" b="1" dirty="0">
                <a:solidFill>
                  <a:srgbClr val="FF0000"/>
                </a:solidFill>
                <a:latin typeface="Georgia" panose="02040502050405020303" pitchFamily="18" charset="0"/>
              </a:rPr>
              <a:t>seize or similarly secure a computer system or part of it or a computer-data storage medium</a:t>
            </a:r>
            <a:r>
              <a:rPr lang="en-GB" dirty="0">
                <a:latin typeface="Georgia" panose="02040502050405020303" pitchFamily="18" charset="0"/>
              </a:rPr>
              <a:t>;</a:t>
            </a:r>
          </a:p>
          <a:p>
            <a:pPr marL="914400" lvl="1" indent="-514350" eaLnBrk="1" fontAlgn="auto" hangingPunct="1">
              <a:spcBef>
                <a:spcPts val="600"/>
              </a:spcBef>
              <a:spcAft>
                <a:spcPts val="1200"/>
              </a:spcAft>
              <a:buFont typeface="+mj-lt"/>
              <a:buAutoNum type="alphaLcParenR"/>
              <a:defRPr/>
            </a:pPr>
            <a:r>
              <a:rPr lang="en-GB" dirty="0">
                <a:latin typeface="Georgia" panose="02040502050405020303" pitchFamily="18" charset="0"/>
              </a:rPr>
              <a:t>make and retain a copy of those computer data;</a:t>
            </a:r>
          </a:p>
          <a:p>
            <a:pPr marL="914400" lvl="1" indent="-514350" eaLnBrk="1" fontAlgn="auto" hangingPunct="1">
              <a:spcBef>
                <a:spcPts val="600"/>
              </a:spcBef>
              <a:spcAft>
                <a:spcPts val="1200"/>
              </a:spcAft>
              <a:buFont typeface="+mj-lt"/>
              <a:buAutoNum type="alphaLcParenR"/>
              <a:defRPr/>
            </a:pPr>
            <a:r>
              <a:rPr lang="en-GB" dirty="0">
                <a:latin typeface="Georgia" panose="02040502050405020303" pitchFamily="18" charset="0"/>
              </a:rPr>
              <a:t>maintain the integrity of the relevant stored computer data;</a:t>
            </a:r>
          </a:p>
          <a:p>
            <a:pPr marL="914400" lvl="1" indent="-514350" eaLnBrk="1" fontAlgn="auto" hangingPunct="1">
              <a:spcBef>
                <a:spcPts val="600"/>
              </a:spcBef>
              <a:spcAft>
                <a:spcPts val="1200"/>
              </a:spcAft>
              <a:buFont typeface="+mj-lt"/>
              <a:buAutoNum type="alphaLcParenR"/>
              <a:defRPr/>
            </a:pPr>
            <a:r>
              <a:rPr lang="en-GB" dirty="0">
                <a:latin typeface="Georgia" panose="02040502050405020303" pitchFamily="18" charset="0"/>
              </a:rPr>
              <a:t>render inaccessible or remove those computer data in the accessed computer system.</a:t>
            </a:r>
          </a:p>
          <a:p>
            <a:pPr eaLnBrk="1" fontAlgn="auto" hangingPunct="1">
              <a:spcBef>
                <a:spcPts val="600"/>
              </a:spcBef>
              <a:spcAft>
                <a:spcPts val="1200"/>
              </a:spcAft>
              <a:buFont typeface="Arial"/>
              <a:buChar char="•"/>
              <a:defRPr/>
            </a:pPr>
            <a:endParaRPr lang="en-US" dirty="0"/>
          </a:p>
        </p:txBody>
      </p:sp>
    </p:spTree>
    <p:extLst>
      <p:ext uri="{BB962C8B-B14F-4D97-AF65-F5344CB8AC3E}">
        <p14:creationId xmlns:p14="http://schemas.microsoft.com/office/powerpoint/2010/main" val="21673185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Seize or similarly secure</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0" indent="0">
              <a:spcBef>
                <a:spcPts val="600"/>
              </a:spcBef>
              <a:spcAft>
                <a:spcPts val="600"/>
              </a:spcAft>
              <a:buNone/>
            </a:pPr>
            <a:r>
              <a:rPr lang="en-US" b="1" dirty="0">
                <a:latin typeface="Georgia" panose="02040502050405020303" pitchFamily="18" charset="0"/>
              </a:rPr>
              <a:t>Seize: </a:t>
            </a:r>
          </a:p>
          <a:p>
            <a:pPr>
              <a:spcBef>
                <a:spcPts val="0"/>
              </a:spcBef>
              <a:spcAft>
                <a:spcPts val="1200"/>
              </a:spcAft>
            </a:pPr>
            <a:r>
              <a:rPr lang="en-US" sz="2800" dirty="0">
                <a:latin typeface="Georgia" panose="02040502050405020303" pitchFamily="18" charset="0"/>
              </a:rPr>
              <a:t>taking away physical medium upon which data or information is recorded, or to make and retain copy of such information</a:t>
            </a:r>
          </a:p>
          <a:p>
            <a:pPr marL="0" indent="0">
              <a:spcBef>
                <a:spcPts val="600"/>
              </a:spcBef>
              <a:spcAft>
                <a:spcPts val="600"/>
              </a:spcAft>
              <a:buNone/>
            </a:pPr>
            <a:r>
              <a:rPr lang="en-US" b="1" dirty="0">
                <a:latin typeface="Georgia" panose="02040502050405020303" pitchFamily="18" charset="0"/>
              </a:rPr>
              <a:t>Similarly secure: </a:t>
            </a:r>
          </a:p>
          <a:p>
            <a:pPr>
              <a:spcBef>
                <a:spcPts val="0"/>
              </a:spcBef>
              <a:spcAft>
                <a:spcPts val="1200"/>
              </a:spcAft>
            </a:pPr>
            <a:r>
              <a:rPr lang="en-US" sz="2800" dirty="0">
                <a:latin typeface="Georgia" panose="02040502050405020303" pitchFamily="18" charset="0"/>
              </a:rPr>
              <a:t>other means by which intangible data is removed, rendered inaccessible</a:t>
            </a:r>
          </a:p>
          <a:p>
            <a:pPr>
              <a:spcBef>
                <a:spcPts val="0"/>
              </a:spcBef>
              <a:spcAft>
                <a:spcPts val="1200"/>
              </a:spcAft>
            </a:pPr>
            <a:endParaRPr lang="en-US" sz="1100" dirty="0">
              <a:latin typeface="Georgia" panose="02040502050405020303" pitchFamily="18" charset="0"/>
            </a:endParaRPr>
          </a:p>
          <a:p>
            <a:pPr marL="0" indent="0">
              <a:spcBef>
                <a:spcPts val="600"/>
              </a:spcBef>
              <a:spcAft>
                <a:spcPts val="1200"/>
              </a:spcAft>
              <a:buNone/>
            </a:pPr>
            <a:r>
              <a:rPr lang="en-US" dirty="0">
                <a:latin typeface="Georgia" panose="02040502050405020303" pitchFamily="18" charset="0"/>
              </a:rPr>
              <a:t>Both terms used, Article 19 is technology-neutral </a:t>
            </a:r>
          </a:p>
        </p:txBody>
      </p:sp>
    </p:spTree>
    <p:extLst>
      <p:ext uri="{BB962C8B-B14F-4D97-AF65-F5344CB8AC3E}">
        <p14:creationId xmlns:p14="http://schemas.microsoft.com/office/powerpoint/2010/main" val="914974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fontScale="92500" lnSpcReduction="10000"/>
          </a:bodyPr>
          <a:lstStyle/>
          <a:p>
            <a:pPr marL="514350" indent="-514350" eaLnBrk="1" fontAlgn="auto" hangingPunct="1">
              <a:lnSpc>
                <a:spcPct val="90000"/>
              </a:lnSpc>
              <a:spcBef>
                <a:spcPts val="600"/>
              </a:spcBef>
              <a:spcAft>
                <a:spcPts val="1200"/>
              </a:spcAft>
              <a:buFont typeface="+mj-lt"/>
              <a:buAutoNum type="arabicPeriod" startAt="3"/>
              <a:defRPr/>
            </a:pPr>
            <a:r>
              <a:rPr lang="en-GB" dirty="0">
                <a:latin typeface="Georgia" panose="02040502050405020303" pitchFamily="18" charset="0"/>
              </a:rPr>
              <a:t>Each Party shall adopt such legislative and other measures as may be necessary to empower its competent authorities to seize or similarly secure computer data accessed according to paragraphs 1 or 2. These measures shall include the power to:</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seize or similarly secure a computer system or part of it or a computer-data storage medium;</a:t>
            </a:r>
          </a:p>
          <a:p>
            <a:pPr marL="914400" lvl="1" indent="-514350" eaLnBrk="1" fontAlgn="auto" hangingPunct="1">
              <a:lnSpc>
                <a:spcPct val="90000"/>
              </a:lnSpc>
              <a:spcBef>
                <a:spcPts val="600"/>
              </a:spcBef>
              <a:spcAft>
                <a:spcPts val="1200"/>
              </a:spcAft>
              <a:buFont typeface="+mj-lt"/>
              <a:buAutoNum type="alphaLcParenR"/>
              <a:defRPr/>
            </a:pPr>
            <a:r>
              <a:rPr lang="en-GB" sz="3800" b="1" dirty="0">
                <a:solidFill>
                  <a:srgbClr val="FF0000"/>
                </a:solidFill>
                <a:latin typeface="Georgia" panose="02040502050405020303" pitchFamily="18" charset="0"/>
              </a:rPr>
              <a:t>make and retain a copy</a:t>
            </a:r>
            <a:r>
              <a:rPr lang="en-GB" sz="3800" dirty="0">
                <a:latin typeface="Georgia" panose="02040502050405020303" pitchFamily="18" charset="0"/>
              </a:rPr>
              <a:t> </a:t>
            </a:r>
            <a:r>
              <a:rPr lang="en-GB" dirty="0">
                <a:latin typeface="Georgia" panose="02040502050405020303" pitchFamily="18" charset="0"/>
              </a:rPr>
              <a:t>of those computer data;</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maintain the integrity of the relevant stored computer data;</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render inaccessible or remove those computer data in the accessed computer system.</a:t>
            </a:r>
          </a:p>
        </p:txBody>
      </p:sp>
    </p:spTree>
    <p:extLst>
      <p:ext uri="{BB962C8B-B14F-4D97-AF65-F5344CB8AC3E}">
        <p14:creationId xmlns:p14="http://schemas.microsoft.com/office/powerpoint/2010/main" val="25457388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Make or retain copy</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Seizure does not necessarily entail measure of physically taking computer systems or computer data storage mediums</a:t>
            </a:r>
          </a:p>
          <a:p>
            <a:endParaRPr lang="en-US" dirty="0">
              <a:latin typeface="Georgia" panose="02040502050405020303" pitchFamily="18" charset="0"/>
            </a:endParaRPr>
          </a:p>
          <a:p>
            <a:r>
              <a:rPr lang="en-US" dirty="0">
                <a:latin typeface="Georgia" panose="02040502050405020303" pitchFamily="18" charset="0"/>
              </a:rPr>
              <a:t>Where it is possible, law enforcement officials may make or retain a copy of relevant data</a:t>
            </a:r>
          </a:p>
        </p:txBody>
      </p:sp>
    </p:spTree>
    <p:extLst>
      <p:ext uri="{BB962C8B-B14F-4D97-AF65-F5344CB8AC3E}">
        <p14:creationId xmlns:p14="http://schemas.microsoft.com/office/powerpoint/2010/main" val="2414468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lnSpcReduction="10000"/>
          </a:bodyPr>
          <a:lstStyle/>
          <a:p>
            <a:pPr marL="514350" indent="-514350" eaLnBrk="1" fontAlgn="auto" hangingPunct="1">
              <a:lnSpc>
                <a:spcPct val="90000"/>
              </a:lnSpc>
              <a:spcBef>
                <a:spcPts val="600"/>
              </a:spcBef>
              <a:spcAft>
                <a:spcPts val="1200"/>
              </a:spcAft>
              <a:buFont typeface="+mj-lt"/>
              <a:buAutoNum type="arabicPeriod" startAt="3"/>
              <a:defRPr/>
            </a:pPr>
            <a:r>
              <a:rPr lang="en-GB" dirty="0">
                <a:latin typeface="Georgia" panose="02040502050405020303" pitchFamily="18" charset="0"/>
              </a:rPr>
              <a:t>Each Party shall adopt such legislative and other measures as may be necessary to empower its competent authorities to seize or similarly secure computer data accessed according to paragraphs 1 or 2. These measures shall include the power to:</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seize or similarly secure a computer system or part of it or a computer-data storage medium;</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make and retain a copy of those computer data;</a:t>
            </a:r>
          </a:p>
          <a:p>
            <a:pPr marL="914400" lvl="1" indent="-514350" eaLnBrk="1" fontAlgn="auto" hangingPunct="1">
              <a:lnSpc>
                <a:spcPct val="90000"/>
              </a:lnSpc>
              <a:spcBef>
                <a:spcPts val="600"/>
              </a:spcBef>
              <a:spcAft>
                <a:spcPts val="1200"/>
              </a:spcAft>
              <a:buFont typeface="+mj-lt"/>
              <a:buAutoNum type="alphaLcParenR"/>
              <a:defRPr/>
            </a:pPr>
            <a:r>
              <a:rPr lang="en-GB" sz="3600" b="1" dirty="0">
                <a:solidFill>
                  <a:srgbClr val="FF0000"/>
                </a:solidFill>
                <a:latin typeface="Georgia" panose="02040502050405020303" pitchFamily="18" charset="0"/>
              </a:rPr>
              <a:t>maintain the integrity</a:t>
            </a:r>
            <a:r>
              <a:rPr lang="en-GB" sz="3600" dirty="0">
                <a:latin typeface="Georgia" panose="02040502050405020303" pitchFamily="18" charset="0"/>
              </a:rPr>
              <a:t> </a:t>
            </a:r>
            <a:r>
              <a:rPr lang="en-GB" dirty="0">
                <a:latin typeface="Georgia" panose="02040502050405020303" pitchFamily="18" charset="0"/>
              </a:rPr>
              <a:t>of the relevant stored computer data;</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render inaccessible or remove those computer data in the accessed computer system.</a:t>
            </a:r>
          </a:p>
          <a:p>
            <a:pPr eaLnBrk="1" fontAlgn="auto" hangingPunct="1">
              <a:lnSpc>
                <a:spcPct val="90000"/>
              </a:lnSpc>
              <a:spcBef>
                <a:spcPts val="600"/>
              </a:spcBef>
              <a:spcAft>
                <a:spcPts val="1200"/>
              </a:spcAft>
              <a:buFont typeface="Arial"/>
              <a:buChar char="•"/>
              <a:defRPr/>
            </a:pPr>
            <a:endParaRPr lang="en-US" dirty="0"/>
          </a:p>
        </p:txBody>
      </p:sp>
    </p:spTree>
    <p:extLst>
      <p:ext uri="{BB962C8B-B14F-4D97-AF65-F5344CB8AC3E}">
        <p14:creationId xmlns:p14="http://schemas.microsoft.com/office/powerpoint/2010/main" val="924253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Maintain the integrity</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r>
              <a:rPr lang="en-US" dirty="0">
                <a:latin typeface="Georgia" panose="02040502050405020303" pitchFamily="18" charset="0"/>
              </a:rPr>
              <a:t>Data which is copied or removed is maintained in the same state in which they were found at the time of seizure</a:t>
            </a:r>
          </a:p>
          <a:p>
            <a:endParaRPr lang="en-US" dirty="0">
              <a:latin typeface="Georgia" panose="02040502050405020303" pitchFamily="18" charset="0"/>
            </a:endParaRPr>
          </a:p>
          <a:p>
            <a:r>
              <a:rPr lang="en-US" dirty="0">
                <a:latin typeface="Georgia" panose="02040502050405020303" pitchFamily="18" charset="0"/>
              </a:rPr>
              <a:t>Data which is copied or removed is to remain unchanged during time of criminal proceedings</a:t>
            </a:r>
          </a:p>
        </p:txBody>
      </p:sp>
    </p:spTree>
    <p:extLst>
      <p:ext uri="{BB962C8B-B14F-4D97-AF65-F5344CB8AC3E}">
        <p14:creationId xmlns:p14="http://schemas.microsoft.com/office/powerpoint/2010/main" val="36983630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3" name="Content Placeholder 2"/>
          <p:cNvSpPr>
            <a:spLocks noGrp="1"/>
          </p:cNvSpPr>
          <p:nvPr>
            <p:ph idx="1"/>
          </p:nvPr>
        </p:nvSpPr>
        <p:spPr>
          <a:xfrm>
            <a:off x="578756" y="1163781"/>
            <a:ext cx="8229600" cy="4984750"/>
          </a:xfrm>
        </p:spPr>
        <p:txBody>
          <a:bodyPr lIns="91440" tIns="45720" rIns="91440" bIns="45720" rtlCol="0" anchor="t">
            <a:normAutofit fontScale="92500"/>
          </a:bodyPr>
          <a:lstStyle/>
          <a:p>
            <a:pPr marL="514350" indent="-514350" eaLnBrk="1" fontAlgn="auto" hangingPunct="1">
              <a:lnSpc>
                <a:spcPct val="90000"/>
              </a:lnSpc>
              <a:spcBef>
                <a:spcPts val="600"/>
              </a:spcBef>
              <a:spcAft>
                <a:spcPts val="1200"/>
              </a:spcAft>
              <a:buFont typeface="+mj-lt"/>
              <a:buAutoNum type="arabicPeriod" startAt="3"/>
              <a:defRPr/>
            </a:pPr>
            <a:r>
              <a:rPr lang="en-GB" dirty="0">
                <a:latin typeface="Georgia" panose="02040502050405020303" pitchFamily="18" charset="0"/>
              </a:rPr>
              <a:t>Each Party shall adopt such legislative and other measures as may be necessary to empower its competent authorities to seize or similarly secure computer data accessed according to paragraphs 1 or 2. These measures shall include the power to:</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seize or similarly secure a computer system or part of it or a computer-data storage medium;</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make and retain a copy of those computer data;</a:t>
            </a:r>
          </a:p>
          <a:p>
            <a:pPr marL="914400" lvl="1" indent="-514350" eaLnBrk="1" fontAlgn="auto" hangingPunct="1">
              <a:lnSpc>
                <a:spcPct val="90000"/>
              </a:lnSpc>
              <a:spcBef>
                <a:spcPts val="600"/>
              </a:spcBef>
              <a:spcAft>
                <a:spcPts val="1200"/>
              </a:spcAft>
              <a:buFont typeface="+mj-lt"/>
              <a:buAutoNum type="alphaLcParenR"/>
              <a:defRPr/>
            </a:pPr>
            <a:r>
              <a:rPr lang="en-GB" dirty="0">
                <a:latin typeface="Georgia" panose="02040502050405020303" pitchFamily="18" charset="0"/>
              </a:rPr>
              <a:t>maintain the integrity of the relevant stored computer data;</a:t>
            </a:r>
          </a:p>
          <a:p>
            <a:pPr marL="914400" lvl="1" indent="-514350" eaLnBrk="1" fontAlgn="auto" hangingPunct="1">
              <a:lnSpc>
                <a:spcPct val="90000"/>
              </a:lnSpc>
              <a:spcBef>
                <a:spcPts val="600"/>
              </a:spcBef>
              <a:spcAft>
                <a:spcPts val="1200"/>
              </a:spcAft>
              <a:buFont typeface="+mj-lt"/>
              <a:buAutoNum type="alphaLcParenR"/>
              <a:defRPr/>
            </a:pPr>
            <a:r>
              <a:rPr lang="en-GB" sz="3600" b="1" dirty="0">
                <a:solidFill>
                  <a:srgbClr val="FF0000"/>
                </a:solidFill>
                <a:latin typeface="Georgia" panose="02040502050405020303" pitchFamily="18" charset="0"/>
              </a:rPr>
              <a:t>render inaccessible or remove</a:t>
            </a:r>
            <a:r>
              <a:rPr lang="en-GB" sz="3600" dirty="0">
                <a:latin typeface="Georgia" panose="02040502050405020303" pitchFamily="18" charset="0"/>
              </a:rPr>
              <a:t> </a:t>
            </a:r>
            <a:r>
              <a:rPr lang="en-GB" dirty="0">
                <a:latin typeface="Georgia" panose="02040502050405020303" pitchFamily="18" charset="0"/>
              </a:rPr>
              <a:t>those computer data in the accessed computer system.</a:t>
            </a:r>
          </a:p>
          <a:p>
            <a:pPr eaLnBrk="1" fontAlgn="auto" hangingPunct="1">
              <a:lnSpc>
                <a:spcPct val="90000"/>
              </a:lnSpc>
              <a:spcBef>
                <a:spcPts val="600"/>
              </a:spcBef>
              <a:spcAft>
                <a:spcPts val="1200"/>
              </a:spcAft>
              <a:buFont typeface="Arial"/>
              <a:buChar char="•"/>
              <a:defRPr/>
            </a:pPr>
            <a:endParaRPr lang="en-US" dirty="0"/>
          </a:p>
        </p:txBody>
      </p:sp>
    </p:spTree>
    <p:extLst>
      <p:ext uri="{BB962C8B-B14F-4D97-AF65-F5344CB8AC3E}">
        <p14:creationId xmlns:p14="http://schemas.microsoft.com/office/powerpoint/2010/main" val="5632300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Render inaccessible or remove data</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r>
              <a:rPr lang="en-US" sz="2800" dirty="0">
                <a:latin typeface="Georgia" panose="02040502050405020303" pitchFamily="18" charset="0"/>
              </a:rPr>
              <a:t>Data may be rendered inaccessible through any technical measure including encryption</a:t>
            </a:r>
          </a:p>
          <a:p>
            <a:pPr marL="0" indent="0">
              <a:buNone/>
            </a:pPr>
            <a:endParaRPr lang="en-US" sz="2800" dirty="0">
              <a:latin typeface="Georgia" panose="02040502050405020303" pitchFamily="18" charset="0"/>
            </a:endParaRPr>
          </a:p>
          <a:p>
            <a:r>
              <a:rPr lang="en-US" sz="2800" dirty="0">
                <a:latin typeface="Georgia" panose="02040502050405020303" pitchFamily="18" charset="0"/>
              </a:rPr>
              <a:t>To be applied where danger or social harm is involved (e.g. instructions on making bombs, child pornography) </a:t>
            </a:r>
          </a:p>
          <a:p>
            <a:endParaRPr lang="en-US" sz="2800" dirty="0">
              <a:latin typeface="Georgia" panose="02040502050405020303" pitchFamily="18" charset="0"/>
            </a:endParaRPr>
          </a:p>
          <a:p>
            <a:r>
              <a:rPr lang="en-US" sz="2800" dirty="0">
                <a:latin typeface="Georgia" panose="02040502050405020303" pitchFamily="18" charset="0"/>
              </a:rPr>
              <a:t>Removal and rendering inaccessible data is temporary measure whereby suspect is temporarily deprived of data</a:t>
            </a:r>
          </a:p>
        </p:txBody>
      </p:sp>
    </p:spTree>
    <p:extLst>
      <p:ext uri="{BB962C8B-B14F-4D97-AF65-F5344CB8AC3E}">
        <p14:creationId xmlns:p14="http://schemas.microsoft.com/office/powerpoint/2010/main" val="272307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a:bodyPr>
          <a:lstStyle/>
          <a:p>
            <a:pPr>
              <a:spcBef>
                <a:spcPts val="600"/>
              </a:spcBef>
              <a:spcAft>
                <a:spcPts val="1200"/>
              </a:spcAft>
            </a:pPr>
            <a:r>
              <a:rPr lang="en-US" sz="2800" b="1" u="sng" dirty="0">
                <a:latin typeface="Georgia" panose="02040502050405020303" pitchFamily="18" charset="0"/>
              </a:rPr>
              <a:t>Information </a:t>
            </a:r>
            <a:r>
              <a:rPr lang="en-US" sz="2800" dirty="0">
                <a:latin typeface="Georgia" panose="02040502050405020303" pitchFamily="18" charset="0"/>
              </a:rPr>
              <a:t>in form of computer data/any other form held by a service provider </a:t>
            </a:r>
            <a:r>
              <a:rPr lang="en-US" sz="2800" b="1" u="sng" dirty="0">
                <a:latin typeface="Georgia" panose="02040502050405020303" pitchFamily="18" charset="0"/>
              </a:rPr>
              <a:t>relating to subscribers</a:t>
            </a:r>
            <a:r>
              <a:rPr lang="en-US" sz="2800" b="1" dirty="0">
                <a:latin typeface="Georgia" panose="02040502050405020303" pitchFamily="18" charset="0"/>
              </a:rPr>
              <a:t> </a:t>
            </a:r>
            <a:r>
              <a:rPr lang="en-US" sz="2800" dirty="0">
                <a:latin typeface="Georgia" panose="02040502050405020303" pitchFamily="18" charset="0"/>
              </a:rPr>
              <a:t>of its services (other than content data and traffic data)</a:t>
            </a:r>
          </a:p>
          <a:p>
            <a:pPr>
              <a:spcBef>
                <a:spcPts val="600"/>
              </a:spcBef>
              <a:spcAft>
                <a:spcPts val="1200"/>
              </a:spcAft>
            </a:pPr>
            <a:r>
              <a:rPr lang="en-US" sz="2800" b="1" u="sng" dirty="0">
                <a:latin typeface="Georgia" panose="02040502050405020303" pitchFamily="18" charset="0"/>
              </a:rPr>
              <a:t>Most often sought information</a:t>
            </a:r>
            <a:r>
              <a:rPr lang="en-US" sz="2800" b="1" dirty="0">
                <a:latin typeface="Georgia" panose="02040502050405020303" pitchFamily="18" charset="0"/>
              </a:rPr>
              <a:t> </a:t>
            </a:r>
            <a:r>
              <a:rPr lang="en-US" sz="2800" dirty="0">
                <a:latin typeface="Georgia" panose="02040502050405020303" pitchFamily="18" charset="0"/>
              </a:rPr>
              <a:t>in criminal investigations</a:t>
            </a:r>
          </a:p>
          <a:p>
            <a:pPr>
              <a:spcBef>
                <a:spcPts val="600"/>
              </a:spcBef>
              <a:spcAft>
                <a:spcPts val="1200"/>
              </a:spcAft>
            </a:pPr>
            <a:r>
              <a:rPr lang="en-US" sz="2800" b="1" u="sng" dirty="0">
                <a:latin typeface="Georgia" panose="02040502050405020303" pitchFamily="18" charset="0"/>
              </a:rPr>
              <a:t>Less privacy sensitive </a:t>
            </a:r>
            <a:r>
              <a:rPr lang="en-US" sz="2800" dirty="0">
                <a:latin typeface="Georgia" panose="02040502050405020303" pitchFamily="18" charset="0"/>
              </a:rPr>
              <a:t>than traffic data and content data</a:t>
            </a:r>
          </a:p>
          <a:p>
            <a:pPr>
              <a:spcBef>
                <a:spcPts val="600"/>
              </a:spcBef>
              <a:spcAft>
                <a:spcPts val="1200"/>
              </a:spcAft>
            </a:pPr>
            <a:r>
              <a:rPr lang="en-US" sz="2800" dirty="0">
                <a:latin typeface="Georgia" panose="02040502050405020303" pitchFamily="18" charset="0"/>
              </a:rPr>
              <a:t>Usually </a:t>
            </a:r>
            <a:r>
              <a:rPr lang="en-US" sz="2800" b="1" u="sng" dirty="0">
                <a:latin typeface="Georgia" panose="02040502050405020303" pitchFamily="18" charset="0"/>
              </a:rPr>
              <a:t>held by private sector service providers</a:t>
            </a:r>
            <a:r>
              <a:rPr lang="en-US" sz="2800" dirty="0">
                <a:latin typeface="Georgia" panose="02040502050405020303" pitchFamily="18" charset="0"/>
              </a:rPr>
              <a:t>, obtained through production orders</a:t>
            </a:r>
          </a:p>
        </p:txBody>
      </p:sp>
    </p:spTree>
    <p:extLst>
      <p:ext uri="{BB962C8B-B14F-4D97-AF65-F5344CB8AC3E}">
        <p14:creationId xmlns:p14="http://schemas.microsoft.com/office/powerpoint/2010/main" val="1752779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2800" dirty="0">
                <a:solidFill>
                  <a:srgbClr val="FFFFFF"/>
                </a:solidFill>
                <a:latin typeface="Helvetica" panose="020B0604020202020204" pitchFamily="34" charset="0"/>
              </a:rPr>
              <a:t>Article 19</a:t>
            </a:r>
            <a:br>
              <a:rPr lang="en-GB" sz="2800" dirty="0">
                <a:solidFill>
                  <a:srgbClr val="FFFFFF"/>
                </a:solidFill>
                <a:latin typeface="Helvetica" panose="020B0604020202020204" pitchFamily="34" charset="0"/>
              </a:rPr>
            </a:br>
            <a:r>
              <a:rPr lang="en-GB" sz="2800" dirty="0">
                <a:solidFill>
                  <a:srgbClr val="FFFFFF"/>
                </a:solidFill>
                <a:latin typeface="Helvetica" panose="020B0604020202020204" pitchFamily="34" charset="0"/>
              </a:rPr>
              <a:t>Search and Seizure of Stored Computer Data </a:t>
            </a:r>
          </a:p>
        </p:txBody>
      </p:sp>
      <p:sp>
        <p:nvSpPr>
          <p:cNvPr id="138241" name="Rectangle 3"/>
          <p:cNvSpPr>
            <a:spLocks noGrp="1" noChangeArrowheads="1"/>
          </p:cNvSpPr>
          <p:nvPr>
            <p:ph idx="1"/>
          </p:nvPr>
        </p:nvSpPr>
        <p:spPr>
          <a:xfrm>
            <a:off x="578756" y="1163781"/>
            <a:ext cx="8229600" cy="4984750"/>
          </a:xfrm>
        </p:spPr>
        <p:txBody>
          <a:bodyPr lIns="91440" tIns="45720" rIns="91440" bIns="45720" anchor="t"/>
          <a:lstStyle/>
          <a:p>
            <a:pPr marL="514350" indent="-514350" eaLnBrk="1" hangingPunct="1">
              <a:buFont typeface="+mj-lt"/>
              <a:buAutoNum type="arabicPeriod" startAt="4"/>
            </a:pPr>
            <a:endParaRPr lang="en-GB" sz="2800" dirty="0">
              <a:latin typeface="Georgia" panose="02040502050405020303" pitchFamily="18" charset="0"/>
            </a:endParaRPr>
          </a:p>
          <a:p>
            <a:pPr marL="514350" indent="-514350" eaLnBrk="1" hangingPunct="1">
              <a:buFont typeface="+mj-lt"/>
              <a:buAutoNum type="arabicPeriod" startAt="4"/>
            </a:pPr>
            <a:r>
              <a:rPr lang="en-GB" sz="2800" dirty="0">
                <a:latin typeface="Georgia" panose="02040502050405020303" pitchFamily="18" charset="0"/>
              </a:rPr>
              <a:t>Each Party shall adopt such legislative and other measures as may be necessary to empower its competent authorities to</a:t>
            </a:r>
            <a:r>
              <a:rPr lang="en-GB" sz="2800" b="1" dirty="0">
                <a:solidFill>
                  <a:srgbClr val="FF0000"/>
                </a:solidFill>
                <a:latin typeface="Georgia" panose="02040502050405020303" pitchFamily="18" charset="0"/>
              </a:rPr>
              <a:t> </a:t>
            </a:r>
            <a:r>
              <a:rPr lang="en-GB" b="1" dirty="0">
                <a:solidFill>
                  <a:srgbClr val="FF0000"/>
                </a:solidFill>
                <a:latin typeface="Georgia" panose="02040502050405020303" pitchFamily="18" charset="0"/>
              </a:rPr>
              <a:t>order any person who has knowledge about the functioning of the computer system or measures applied to protect the computer data</a:t>
            </a:r>
            <a:r>
              <a:rPr lang="en-GB" sz="2800" dirty="0">
                <a:latin typeface="Georgia" panose="02040502050405020303" pitchFamily="18" charset="0"/>
              </a:rPr>
              <a:t> therein to provide, as is reasonable, the necessary information, to enable the undertaking of the measures referred to in paragraphs 1 and 2.</a:t>
            </a:r>
          </a:p>
        </p:txBody>
      </p:sp>
    </p:spTree>
    <p:extLst>
      <p:ext uri="{BB962C8B-B14F-4D97-AF65-F5344CB8AC3E}">
        <p14:creationId xmlns:p14="http://schemas.microsoft.com/office/powerpoint/2010/main" val="25017241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Ordering persons to protect data</a:t>
            </a:r>
          </a:p>
        </p:txBody>
      </p:sp>
      <p:sp>
        <p:nvSpPr>
          <p:cNvPr id="3" name="Content Placeholder 2"/>
          <p:cNvSpPr>
            <a:spLocks noGrp="1"/>
          </p:cNvSpPr>
          <p:nvPr>
            <p:ph idx="1"/>
          </p:nvPr>
        </p:nvSpPr>
        <p:spPr>
          <a:xfrm>
            <a:off x="578756" y="1163781"/>
            <a:ext cx="8229600" cy="4984750"/>
          </a:xfrm>
        </p:spPr>
        <p:txBody>
          <a:bodyPr lIns="91440" tIns="45720" rIns="91440" bIns="45720" anchor="t">
            <a:normAutofit lnSpcReduction="10000"/>
          </a:bodyPr>
          <a:lstStyle/>
          <a:p>
            <a:pPr>
              <a:spcBef>
                <a:spcPts val="600"/>
              </a:spcBef>
              <a:spcAft>
                <a:spcPts val="1200"/>
              </a:spcAft>
            </a:pPr>
            <a:r>
              <a:rPr lang="en-US" sz="2800" dirty="0">
                <a:latin typeface="Georgia" panose="02040502050405020303" pitchFamily="18" charset="0"/>
              </a:rPr>
              <a:t>System administrators often need to be consulted concerning technical modalities on how search should be conducted</a:t>
            </a:r>
          </a:p>
          <a:p>
            <a:pPr>
              <a:spcBef>
                <a:spcPts val="600"/>
              </a:spcBef>
              <a:spcAft>
                <a:spcPts val="1200"/>
              </a:spcAft>
            </a:pPr>
            <a:r>
              <a:rPr lang="en-US" sz="2800" dirty="0">
                <a:latin typeface="Georgia" panose="02040502050405020303" pitchFamily="18" charset="0"/>
              </a:rPr>
              <a:t>Prevents economic burden on legitimate businesses by giving them legal basis to cooperate with law enforcement looking to conduct search and seizures</a:t>
            </a:r>
          </a:p>
          <a:p>
            <a:pPr>
              <a:spcBef>
                <a:spcPts val="600"/>
              </a:spcBef>
              <a:spcAft>
                <a:spcPts val="1200"/>
              </a:spcAft>
            </a:pPr>
            <a:r>
              <a:rPr lang="en-US" sz="2800" dirty="0">
                <a:latin typeface="Georgia" panose="02040502050405020303" pitchFamily="18" charset="0"/>
              </a:rPr>
              <a:t>Increases effectiveness and improves cost efficiency of measure </a:t>
            </a:r>
          </a:p>
          <a:p>
            <a:pPr>
              <a:spcBef>
                <a:spcPts val="600"/>
              </a:spcBef>
              <a:spcAft>
                <a:spcPts val="1200"/>
              </a:spcAft>
            </a:pPr>
            <a:r>
              <a:rPr lang="en-US" sz="2800" dirty="0">
                <a:latin typeface="Georgia" panose="02040502050405020303" pitchFamily="18" charset="0"/>
              </a:rPr>
              <a:t>Measures must be reasonable and not unreasonably threaten privacy</a:t>
            </a:r>
          </a:p>
        </p:txBody>
      </p:sp>
    </p:spTree>
    <p:extLst>
      <p:ext uri="{BB962C8B-B14F-4D97-AF65-F5344CB8AC3E}">
        <p14:creationId xmlns:p14="http://schemas.microsoft.com/office/powerpoint/2010/main" val="30611863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348344" y="1149926"/>
            <a:ext cx="8519885" cy="4961313"/>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Real-time Collection of Traffic Data</a:t>
            </a:r>
          </a:p>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(Article 20 – Budapest Convention)</a:t>
            </a:r>
          </a:p>
          <a:p>
            <a:pPr algn="ctr" eaLnBrk="1" hangingPunct="1">
              <a:lnSpc>
                <a:spcPct val="80000"/>
              </a:lnSpc>
              <a:spcBef>
                <a:spcPts val="600"/>
              </a:spcBef>
              <a:spcAft>
                <a:spcPts val="1200"/>
              </a:spcAft>
              <a:defRPr/>
            </a:pPr>
            <a:r>
              <a:rPr lang="en-GB" altLang="x-none" sz="2800" i="1" dirty="0">
                <a:ea typeface="ＭＳ Ｐゴシック" pitchFamily="34" charset="-128"/>
              </a:rPr>
              <a:t>Allows alive investigations</a:t>
            </a:r>
          </a:p>
          <a:p>
            <a:pPr algn="ctr" eaLnBrk="1" hangingPunct="1">
              <a:lnSpc>
                <a:spcPct val="80000"/>
              </a:lnSpc>
              <a:spcBef>
                <a:spcPts val="600"/>
              </a:spcBef>
              <a:spcAft>
                <a:spcPts val="1200"/>
              </a:spcAft>
              <a:defRPr/>
            </a:pPr>
            <a:r>
              <a:rPr lang="en-GB" altLang="x-none" sz="2800" i="1" dirty="0">
                <a:ea typeface="ＭＳ Ｐゴシック" pitchFamily="34" charset="-128"/>
              </a:rPr>
              <a:t>Intrusive measure, requires proper legislation </a:t>
            </a:r>
          </a:p>
          <a:p>
            <a:pPr algn="ctr" eaLnBrk="1" hangingPunct="1">
              <a:lnSpc>
                <a:spcPct val="80000"/>
              </a:lnSpc>
              <a:spcBef>
                <a:spcPts val="600"/>
              </a:spcBef>
              <a:spcAft>
                <a:spcPts val="1200"/>
              </a:spcAft>
              <a:defRPr/>
            </a:pPr>
            <a:r>
              <a:rPr lang="en-GB" altLang="x-none" sz="2800" i="1" dirty="0">
                <a:ea typeface="ＭＳ Ｐゴシック" pitchFamily="34" charset="-128"/>
              </a:rPr>
              <a:t>Law enforcement authorities to collect or record, through technical means, data in real time, and </a:t>
            </a:r>
          </a:p>
          <a:p>
            <a:pPr algn="ctr" eaLnBrk="1" hangingPunct="1">
              <a:lnSpc>
                <a:spcPct val="80000"/>
              </a:lnSpc>
              <a:spcBef>
                <a:spcPts val="600"/>
              </a:spcBef>
              <a:spcAft>
                <a:spcPts val="1200"/>
              </a:spcAft>
              <a:defRPr/>
            </a:pPr>
            <a:r>
              <a:rPr lang="en-GB" altLang="x-none" sz="2800" i="1" dirty="0">
                <a:ea typeface="ＭＳ Ｐゴシック" pitchFamily="34" charset="-128"/>
              </a:rPr>
              <a:t>Power to compel service providers to collect or record data from their costumers, in real time.</a:t>
            </a:r>
          </a:p>
        </p:txBody>
      </p:sp>
    </p:spTree>
    <p:extLst>
      <p:ext uri="{BB962C8B-B14F-4D97-AF65-F5344CB8AC3E}">
        <p14:creationId xmlns:p14="http://schemas.microsoft.com/office/powerpoint/2010/main" val="3978960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p>
        </p:txBody>
      </p:sp>
      <p:sp>
        <p:nvSpPr>
          <p:cNvPr id="121859" name="Rectangle 3"/>
          <p:cNvSpPr>
            <a:spLocks noGrp="1" noChangeArrowheads="1"/>
          </p:cNvSpPr>
          <p:nvPr>
            <p:ph idx="1"/>
          </p:nvPr>
        </p:nvSpPr>
        <p:spPr>
          <a:xfrm>
            <a:off x="578756" y="1163781"/>
            <a:ext cx="8229600" cy="4984750"/>
          </a:xfrm>
        </p:spPr>
        <p:txBody>
          <a:bodyPr lIns="91440" tIns="45720" rIns="91440" bIns="45720" rtlCol="0" anchor="t">
            <a:noAutofit/>
          </a:bodyPr>
          <a:lstStyle/>
          <a:p>
            <a:pPr marL="457200" indent="-457200" eaLnBrk="1" fontAlgn="auto" hangingPunct="1">
              <a:lnSpc>
                <a:spcPct val="90000"/>
              </a:lnSpc>
              <a:spcBef>
                <a:spcPts val="600"/>
              </a:spcBef>
              <a:spcAft>
                <a:spcPts val="1200"/>
              </a:spcAft>
              <a:buFont typeface="+mj-lt"/>
              <a:buAutoNum type="arabicPeriod"/>
              <a:defRPr/>
            </a:pPr>
            <a:r>
              <a:rPr lang="en-GB" sz="2400" dirty="0">
                <a:latin typeface="Georgia" panose="02040502050405020303" pitchFamily="18" charset="0"/>
              </a:rPr>
              <a:t>Each Party shall adopt such legislative and other measures as may be necessary to empower its competent authorities to:</a:t>
            </a:r>
          </a:p>
          <a:p>
            <a:pPr marL="857250" lvl="1" indent="-457200" eaLnBrk="1" fontAlgn="auto" hangingPunct="1">
              <a:lnSpc>
                <a:spcPct val="90000"/>
              </a:lnSpc>
              <a:spcBef>
                <a:spcPts val="600"/>
              </a:spcBef>
              <a:spcAft>
                <a:spcPts val="1200"/>
              </a:spcAft>
              <a:buFont typeface="+mj-lt"/>
              <a:buAutoNum type="alphaLcParenR"/>
              <a:defRPr/>
            </a:pPr>
            <a:r>
              <a:rPr lang="en-GB" sz="2000" dirty="0">
                <a:solidFill>
                  <a:prstClr val="black"/>
                </a:solidFill>
                <a:latin typeface="Georgia" panose="02040502050405020303" pitchFamily="18" charset="0"/>
              </a:rPr>
              <a:t>collect or record through the application of technical means on the territory of that Party</a:t>
            </a:r>
            <a:r>
              <a:rPr lang="en-GB" sz="2000" dirty="0">
                <a:latin typeface="Georgia" panose="02040502050405020303" pitchFamily="18" charset="0"/>
              </a:rPr>
              <a:t>, and</a:t>
            </a:r>
          </a:p>
          <a:p>
            <a:pPr marL="857250" lvl="1" indent="-457200" eaLnBrk="1" fontAlgn="auto" hangingPunct="1">
              <a:lnSpc>
                <a:spcPct val="90000"/>
              </a:lnSpc>
              <a:spcBef>
                <a:spcPts val="600"/>
              </a:spcBef>
              <a:spcAft>
                <a:spcPts val="1200"/>
              </a:spcAft>
              <a:buFont typeface="+mj-lt"/>
              <a:buAutoNum type="alphaLcParenR"/>
              <a:defRPr/>
            </a:pPr>
            <a:r>
              <a:rPr lang="en-GB" sz="2000" dirty="0">
                <a:latin typeface="Georgia" panose="02040502050405020303" pitchFamily="18" charset="0"/>
              </a:rPr>
              <a:t>compel a service provider, within its existing technical capability:</a:t>
            </a:r>
          </a:p>
          <a:p>
            <a:pPr marL="1257300" lvl="2" indent="-457200" eaLnBrk="1" fontAlgn="auto" hangingPunct="1">
              <a:lnSpc>
                <a:spcPct val="90000"/>
              </a:lnSpc>
              <a:spcBef>
                <a:spcPts val="600"/>
              </a:spcBef>
              <a:spcAft>
                <a:spcPts val="1200"/>
              </a:spcAft>
              <a:buFont typeface="+mj-lt"/>
              <a:buAutoNum type="romanUcPeriod"/>
              <a:defRPr/>
            </a:pPr>
            <a:r>
              <a:rPr lang="en-GB" sz="1800" dirty="0">
                <a:latin typeface="Georgia" panose="02040502050405020303" pitchFamily="18" charset="0"/>
              </a:rPr>
              <a:t>to collect or record through the application of technical means on the territory of that Party; or</a:t>
            </a:r>
          </a:p>
          <a:p>
            <a:pPr marL="1257300" lvl="2" indent="-457200" eaLnBrk="1" fontAlgn="auto" hangingPunct="1">
              <a:lnSpc>
                <a:spcPct val="90000"/>
              </a:lnSpc>
              <a:spcBef>
                <a:spcPts val="600"/>
              </a:spcBef>
              <a:spcAft>
                <a:spcPts val="1200"/>
              </a:spcAft>
              <a:buFont typeface="+mj-lt"/>
              <a:buAutoNum type="romanUcPeriod"/>
              <a:defRPr/>
            </a:pPr>
            <a:r>
              <a:rPr lang="en-GB" sz="1800" dirty="0">
                <a:latin typeface="Georgia" panose="02040502050405020303" pitchFamily="18" charset="0"/>
              </a:rPr>
              <a:t>to co-operate and assist the competent authorities in the collection or recording of,</a:t>
            </a:r>
          </a:p>
          <a:p>
            <a:pPr marL="811213" lvl="1" indent="0" eaLnBrk="1" fontAlgn="auto" hangingPunct="1">
              <a:lnSpc>
                <a:spcPct val="90000"/>
              </a:lnSpc>
              <a:spcBef>
                <a:spcPts val="600"/>
              </a:spcBef>
              <a:spcAft>
                <a:spcPts val="1200"/>
              </a:spcAft>
              <a:buNone/>
              <a:defRPr/>
            </a:pPr>
            <a:r>
              <a:rPr lang="en-GB" sz="2000" dirty="0">
                <a:latin typeface="Georgia" panose="02040502050405020303" pitchFamily="18" charset="0"/>
              </a:rPr>
              <a:t>traffic data, in real-time, associated with specified communications in its territory transmitted by means of a computer system.</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514350" indent="-514350">
              <a:buFont typeface="+mj-lt"/>
              <a:buAutoNum type="arabicPeriod" startAt="2"/>
            </a:pPr>
            <a:endParaRPr lang="en-US" sz="2800" dirty="0">
              <a:latin typeface="Georgia" panose="02040502050405020303" pitchFamily="18" charset="0"/>
            </a:endParaRPr>
          </a:p>
          <a:p>
            <a:pPr marL="514350" indent="-514350">
              <a:buFont typeface="+mj-lt"/>
              <a:buAutoNum type="arabicPeriod" startAt="2"/>
            </a:pPr>
            <a:r>
              <a:rPr lang="en-US" sz="2800" dirty="0">
                <a:latin typeface="Georgia" panose="02040502050405020303" pitchFamily="18" charset="0"/>
              </a:rPr>
              <a:t>Where a Party, due to the established principles of its domestic legal system, cannot adopt the measures referred to in paragraph 1.a, it may instead adopt legislative and other measures as may be necessary to ensure the 	real-time collection or recording of traffic data associated with specified communications transmitted in its territory, through the application of technical means on that territory.</a:t>
            </a:r>
          </a:p>
        </p:txBody>
      </p:sp>
    </p:spTree>
    <p:extLst>
      <p:ext uri="{BB962C8B-B14F-4D97-AF65-F5344CB8AC3E}">
        <p14:creationId xmlns:p14="http://schemas.microsoft.com/office/powerpoint/2010/main" val="24570564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578756" y="1163781"/>
            <a:ext cx="8229600" cy="4984750"/>
          </a:xfrm>
        </p:spPr>
        <p:txBody>
          <a:bodyPr lIns="91440" tIns="45720" rIns="91440" bIns="45720" anchor="t"/>
          <a:lstStyle/>
          <a:p>
            <a:pPr marL="514350" indent="-514350">
              <a:spcBef>
                <a:spcPts val="600"/>
              </a:spcBef>
              <a:spcAft>
                <a:spcPts val="1200"/>
              </a:spcAft>
              <a:buFont typeface="+mj-lt"/>
              <a:buAutoNum type="arabicPeriod" startAt="3"/>
            </a:pPr>
            <a:endParaRPr lang="en-US" sz="2800" dirty="0">
              <a:latin typeface="Georgia" panose="02040502050405020303" pitchFamily="18" charset="0"/>
            </a:endParaRPr>
          </a:p>
          <a:p>
            <a:pPr marL="514350" indent="-514350">
              <a:spcBef>
                <a:spcPts val="600"/>
              </a:spcBef>
              <a:spcAft>
                <a:spcPts val="1200"/>
              </a:spcAft>
              <a:buFont typeface="+mj-lt"/>
              <a:buAutoNum type="arabicPeriod" startAt="3"/>
            </a:pPr>
            <a:r>
              <a:rPr lang="en-US" sz="2800" dirty="0">
                <a:latin typeface="Georgia" panose="02040502050405020303" pitchFamily="18" charset="0"/>
              </a:rPr>
              <a:t>Each Party shall adopt such legislative and other measures as may be necessary to oblige a service provider to keep confidential the fact of the execution of any power provided for in this article and any information relating to it.</a:t>
            </a:r>
          </a:p>
          <a:p>
            <a:pPr marL="514350" indent="-514350">
              <a:spcBef>
                <a:spcPts val="600"/>
              </a:spcBef>
              <a:spcAft>
                <a:spcPts val="1200"/>
              </a:spcAft>
              <a:buFont typeface="+mj-lt"/>
              <a:buAutoNum type="arabicPeriod" startAt="3"/>
            </a:pPr>
            <a:endParaRPr lang="en-US" sz="2800" dirty="0">
              <a:latin typeface="Georgia" panose="02040502050405020303" pitchFamily="18" charset="0"/>
            </a:endParaRPr>
          </a:p>
          <a:p>
            <a:pPr marL="514350" indent="-514350">
              <a:spcBef>
                <a:spcPts val="600"/>
              </a:spcBef>
              <a:spcAft>
                <a:spcPts val="1200"/>
              </a:spcAft>
              <a:buFont typeface="+mj-lt"/>
              <a:buAutoNum type="arabicPeriod" startAt="3"/>
            </a:pPr>
            <a:r>
              <a:rPr lang="en-US" sz="2800" dirty="0">
                <a:latin typeface="Georgia" panose="02040502050405020303" pitchFamily="18" charset="0"/>
              </a:rPr>
              <a:t>The powers and procedures referred to in this article shall be subject to Articles 14 and 15.</a:t>
            </a:r>
          </a:p>
        </p:txBody>
      </p:sp>
    </p:spTree>
    <p:extLst>
      <p:ext uri="{BB962C8B-B14F-4D97-AF65-F5344CB8AC3E}">
        <p14:creationId xmlns:p14="http://schemas.microsoft.com/office/powerpoint/2010/main" val="3917878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p>
        </p:txBody>
      </p:sp>
      <p:sp>
        <p:nvSpPr>
          <p:cNvPr id="6" name="Rectangle 3"/>
          <p:cNvSpPr txBox="1">
            <a:spLocks noChangeArrowheads="1"/>
          </p:cNvSpPr>
          <p:nvPr/>
        </p:nvSpPr>
        <p:spPr bwMode="auto">
          <a:xfrm>
            <a:off x="457200" y="1149927"/>
            <a:ext cx="8229600" cy="540581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90000"/>
              </a:lnSpc>
              <a:spcBef>
                <a:spcPts val="600"/>
              </a:spcBef>
              <a:spcAft>
                <a:spcPts val="1200"/>
              </a:spcAft>
              <a:buFont typeface="+mj-lt"/>
              <a:buAutoNum type="arabicPeriod"/>
              <a:defRPr/>
            </a:pPr>
            <a:r>
              <a:rPr lang="en-GB" sz="2400" dirty="0"/>
              <a:t>Each Party shall adopt such legislative and other measures as may be necessary to empower its </a:t>
            </a:r>
            <a:r>
              <a:rPr lang="en-GB" b="1" dirty="0">
                <a:solidFill>
                  <a:srgbClr val="FF0000"/>
                </a:solidFill>
              </a:rPr>
              <a:t>competent authorities </a:t>
            </a:r>
            <a:r>
              <a:rPr lang="en-GB" sz="2400" dirty="0"/>
              <a:t>to:</a:t>
            </a:r>
          </a:p>
          <a:p>
            <a:pPr marL="857250" lvl="1" indent="-457200" algn="just" eaLnBrk="1" fontAlgn="auto" hangingPunct="1">
              <a:lnSpc>
                <a:spcPct val="90000"/>
              </a:lnSpc>
              <a:spcBef>
                <a:spcPts val="600"/>
              </a:spcBef>
              <a:spcAft>
                <a:spcPts val="1200"/>
              </a:spcAft>
              <a:buFont typeface="+mj-lt"/>
              <a:buAutoNum type="alphaLcParenR"/>
              <a:defRPr/>
            </a:pPr>
            <a:r>
              <a:rPr lang="en-GB" sz="2000" dirty="0">
                <a:solidFill>
                  <a:prstClr val="black"/>
                </a:solidFill>
              </a:rPr>
              <a:t>collect or record through the application of technical means on the territory of that Party</a:t>
            </a:r>
            <a:r>
              <a:rPr lang="en-GB" sz="2000" dirty="0"/>
              <a:t>, and</a:t>
            </a:r>
          </a:p>
          <a:p>
            <a:pPr marL="857250" lvl="1" indent="-457200" algn="just" eaLnBrk="1" fontAlgn="auto" hangingPunct="1">
              <a:lnSpc>
                <a:spcPct val="90000"/>
              </a:lnSpc>
              <a:spcBef>
                <a:spcPts val="600"/>
              </a:spcBef>
              <a:spcAft>
                <a:spcPts val="1200"/>
              </a:spcAft>
              <a:buFont typeface="+mj-lt"/>
              <a:buAutoNum type="alphaLcParenR"/>
              <a:defRPr/>
            </a:pPr>
            <a:r>
              <a:rPr lang="en-GB" sz="2000" dirty="0"/>
              <a:t>compel a service provider, within its existing technical capability:</a:t>
            </a:r>
          </a:p>
          <a:p>
            <a:pPr marL="1257300" lvl="2" indent="-457200" algn="just" eaLnBrk="1" fontAlgn="auto" hangingPunct="1">
              <a:lnSpc>
                <a:spcPct val="90000"/>
              </a:lnSpc>
              <a:spcBef>
                <a:spcPts val="600"/>
              </a:spcBef>
              <a:spcAft>
                <a:spcPts val="1200"/>
              </a:spcAft>
              <a:buFont typeface="+mj-lt"/>
              <a:buAutoNum type="romanUcPeriod"/>
              <a:defRPr/>
            </a:pPr>
            <a:r>
              <a:rPr lang="en-GB" sz="1800" dirty="0"/>
              <a:t>to collect or record through the application of technical means on the territory of that Party; or</a:t>
            </a:r>
          </a:p>
          <a:p>
            <a:pPr marL="1257300" lvl="2" indent="-457200" algn="just" eaLnBrk="1" fontAlgn="auto" hangingPunct="1">
              <a:lnSpc>
                <a:spcPct val="90000"/>
              </a:lnSpc>
              <a:spcBef>
                <a:spcPts val="600"/>
              </a:spcBef>
              <a:spcAft>
                <a:spcPts val="1200"/>
              </a:spcAft>
              <a:buFont typeface="+mj-lt"/>
              <a:buAutoNum type="romanUcPeriod"/>
              <a:defRPr/>
            </a:pPr>
            <a:r>
              <a:rPr lang="en-GB" sz="1800" dirty="0"/>
              <a:t>to co-operate and assist the competent authorities in the collection or recording of,</a:t>
            </a:r>
          </a:p>
          <a:p>
            <a:pPr marL="811213" lvl="1" indent="0" algn="just" eaLnBrk="1" fontAlgn="auto" hangingPunct="1">
              <a:lnSpc>
                <a:spcPct val="90000"/>
              </a:lnSpc>
              <a:spcBef>
                <a:spcPts val="600"/>
              </a:spcBef>
              <a:spcAft>
                <a:spcPts val="1200"/>
              </a:spcAft>
              <a:buFont typeface="Arial" charset="0"/>
              <a:buNone/>
              <a:defRPr/>
            </a:pPr>
            <a:r>
              <a:rPr lang="en-GB" sz="2000" dirty="0"/>
              <a:t>traffic data, in real-time, associated with specified communications in its territory transmitted by means of a computer system.</a:t>
            </a:r>
          </a:p>
        </p:txBody>
      </p:sp>
    </p:spTree>
    <p:extLst>
      <p:ext uri="{BB962C8B-B14F-4D97-AF65-F5344CB8AC3E}">
        <p14:creationId xmlns:p14="http://schemas.microsoft.com/office/powerpoint/2010/main" val="11990613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May be:</a:t>
            </a:r>
          </a:p>
          <a:p>
            <a:pPr lvl="1"/>
            <a:r>
              <a:rPr lang="en-US" dirty="0">
                <a:latin typeface="Georgia" panose="02040502050405020303" pitchFamily="18" charset="0"/>
              </a:rPr>
              <a:t>Law enforcement officer</a:t>
            </a:r>
          </a:p>
          <a:p>
            <a:pPr lvl="1"/>
            <a:r>
              <a:rPr lang="en-US" dirty="0">
                <a:latin typeface="Georgia" panose="02040502050405020303" pitchFamily="18" charset="0"/>
              </a:rPr>
              <a:t>Judicial officer</a:t>
            </a:r>
          </a:p>
          <a:p>
            <a:pPr lvl="1"/>
            <a:r>
              <a:rPr lang="en-US" dirty="0">
                <a:latin typeface="Georgia" panose="02040502050405020303" pitchFamily="18" charset="0"/>
              </a:rPr>
              <a:t>Prosecutor or judge</a:t>
            </a:r>
          </a:p>
          <a:p>
            <a:pPr lvl="1"/>
            <a:r>
              <a:rPr lang="en-US" dirty="0">
                <a:latin typeface="Georgia" panose="02040502050405020303" pitchFamily="18" charset="0"/>
              </a:rPr>
              <a:t>Administrative officer</a:t>
            </a:r>
          </a:p>
        </p:txBody>
      </p:sp>
    </p:spTree>
    <p:extLst>
      <p:ext uri="{BB962C8B-B14F-4D97-AF65-F5344CB8AC3E}">
        <p14:creationId xmlns:p14="http://schemas.microsoft.com/office/powerpoint/2010/main" val="38545696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1363" y="110836"/>
            <a:ext cx="8229600" cy="860425"/>
          </a:xfrm>
          <a:ln/>
        </p:spPr>
        <p:txBody>
          <a:bodyPr lIns="91440" tIns="45720" rIns="91440" bIns="45720" rtlCol="0" anchor="ctr">
            <a:noAutofit/>
          </a:bodyPr>
          <a:lstStyle/>
          <a:p>
            <a:pPr algn="r" eaLnBrk="1" fontAlgn="auto" hangingPunct="1">
              <a:spcAft>
                <a:spcPts val="0"/>
              </a:spcAft>
              <a:defRPr/>
            </a:pPr>
            <a:r>
              <a:rPr lang="en-GB" sz="3600" dirty="0">
                <a:solidFill>
                  <a:srgbClr val="FFFFFF"/>
                </a:solidFill>
                <a:latin typeface="Helvetica" panose="020B0604020202020204" pitchFamily="34" charset="0"/>
              </a:rPr>
              <a:t>Article 20</a:t>
            </a:r>
            <a:br>
              <a:rPr lang="en-GB" sz="3600" dirty="0">
                <a:solidFill>
                  <a:srgbClr val="FFFFFF"/>
                </a:solidFill>
                <a:latin typeface="Helvetica" panose="020B0604020202020204" pitchFamily="34" charset="0"/>
              </a:rPr>
            </a:br>
            <a:r>
              <a:rPr lang="en-GB" sz="3600" dirty="0">
                <a:solidFill>
                  <a:srgbClr val="FFFFFF"/>
                </a:solidFill>
                <a:latin typeface="Helvetica" panose="020B0604020202020204" pitchFamily="34" charset="0"/>
              </a:rPr>
              <a:t>Real-time Collection of Traffic Data</a:t>
            </a:r>
          </a:p>
        </p:txBody>
      </p:sp>
      <p:sp>
        <p:nvSpPr>
          <p:cNvPr id="6" name="Rectangle 3"/>
          <p:cNvSpPr txBox="1">
            <a:spLocks noChangeArrowheads="1"/>
          </p:cNvSpPr>
          <p:nvPr/>
        </p:nvSpPr>
        <p:spPr bwMode="auto">
          <a:xfrm>
            <a:off x="457200" y="1122218"/>
            <a:ext cx="8229600" cy="546400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eaLnBrk="1" fontAlgn="auto" hangingPunct="1">
              <a:lnSpc>
                <a:spcPct val="90000"/>
              </a:lnSpc>
              <a:spcBef>
                <a:spcPts val="600"/>
              </a:spcBef>
              <a:spcAft>
                <a:spcPts val="1200"/>
              </a:spcAft>
              <a:buFont typeface="+mj-lt"/>
              <a:buAutoNum type="arabicPeriod"/>
              <a:defRPr/>
            </a:pPr>
            <a:r>
              <a:rPr lang="en-GB" sz="2400" dirty="0"/>
              <a:t>Each Party shall adopt such legislative and other measures as may be necessary to empower its competent authorities to:</a:t>
            </a:r>
          </a:p>
          <a:p>
            <a:pPr marL="857250" lvl="1" indent="-457200" algn="just" eaLnBrk="1" fontAlgn="auto" hangingPunct="1">
              <a:lnSpc>
                <a:spcPct val="90000"/>
              </a:lnSpc>
              <a:spcBef>
                <a:spcPts val="600"/>
              </a:spcBef>
              <a:spcAft>
                <a:spcPts val="1200"/>
              </a:spcAft>
              <a:buFont typeface="+mj-lt"/>
              <a:buAutoNum type="alphaLcParenR"/>
              <a:defRPr/>
            </a:pPr>
            <a:r>
              <a:rPr lang="en-GB" b="1" dirty="0">
                <a:solidFill>
                  <a:srgbClr val="FF0000"/>
                </a:solidFill>
              </a:rPr>
              <a:t>collect or record through the application of technical means </a:t>
            </a:r>
            <a:r>
              <a:rPr lang="en-GB" sz="2000" dirty="0">
                <a:solidFill>
                  <a:prstClr val="black"/>
                </a:solidFill>
              </a:rPr>
              <a:t>on the territory of that Party</a:t>
            </a:r>
            <a:r>
              <a:rPr lang="en-GB" sz="2000" dirty="0"/>
              <a:t>, and</a:t>
            </a:r>
          </a:p>
          <a:p>
            <a:pPr marL="857250" lvl="1" indent="-457200" algn="just" eaLnBrk="1" fontAlgn="auto" hangingPunct="1">
              <a:lnSpc>
                <a:spcPct val="90000"/>
              </a:lnSpc>
              <a:spcBef>
                <a:spcPts val="600"/>
              </a:spcBef>
              <a:spcAft>
                <a:spcPts val="1200"/>
              </a:spcAft>
              <a:buFont typeface="+mj-lt"/>
              <a:buAutoNum type="alphaLcParenR"/>
              <a:defRPr/>
            </a:pPr>
            <a:r>
              <a:rPr lang="en-GB" sz="2000" dirty="0"/>
              <a:t>compel a service provider, within its existing technical capability:</a:t>
            </a:r>
          </a:p>
          <a:p>
            <a:pPr marL="1257300" lvl="2" indent="-457200" algn="just" eaLnBrk="1" fontAlgn="auto" hangingPunct="1">
              <a:lnSpc>
                <a:spcPct val="90000"/>
              </a:lnSpc>
              <a:spcBef>
                <a:spcPts val="600"/>
              </a:spcBef>
              <a:spcAft>
                <a:spcPts val="1200"/>
              </a:spcAft>
              <a:buFont typeface="+mj-lt"/>
              <a:buAutoNum type="romanUcPeriod"/>
              <a:defRPr/>
            </a:pPr>
            <a:r>
              <a:rPr lang="en-GB" sz="1800" dirty="0"/>
              <a:t>to collect or record through the application of technical means on the territory of that Party; or</a:t>
            </a:r>
          </a:p>
          <a:p>
            <a:pPr marL="1257300" lvl="2" indent="-457200" algn="just" eaLnBrk="1" fontAlgn="auto" hangingPunct="1">
              <a:lnSpc>
                <a:spcPct val="90000"/>
              </a:lnSpc>
              <a:spcBef>
                <a:spcPts val="600"/>
              </a:spcBef>
              <a:spcAft>
                <a:spcPts val="1200"/>
              </a:spcAft>
              <a:buFont typeface="+mj-lt"/>
              <a:buAutoNum type="romanUcPeriod"/>
              <a:defRPr/>
            </a:pPr>
            <a:r>
              <a:rPr lang="en-GB" sz="1800" dirty="0"/>
              <a:t>to co-operate and assist the competent authorities in the collection or recording of, </a:t>
            </a:r>
            <a:r>
              <a:rPr lang="en-GB" sz="2000" dirty="0"/>
              <a:t>traffic data, in real-time, associated with specified communications in its territory transmitted by means of a computer system.</a:t>
            </a:r>
          </a:p>
        </p:txBody>
      </p:sp>
    </p:spTree>
    <p:extLst>
      <p:ext uri="{BB962C8B-B14F-4D97-AF65-F5344CB8AC3E}">
        <p14:creationId xmlns:p14="http://schemas.microsoft.com/office/powerpoint/2010/main" val="20106515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0836"/>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Collect or record through the application of technical means</a:t>
            </a:r>
          </a:p>
        </p:txBody>
      </p:sp>
      <p:sp>
        <p:nvSpPr>
          <p:cNvPr id="3" name="Content Placeholder 2"/>
          <p:cNvSpPr>
            <a:spLocks noGrp="1"/>
          </p:cNvSpPr>
          <p:nvPr>
            <p:ph idx="1"/>
          </p:nvPr>
        </p:nvSpPr>
        <p:spPr>
          <a:xfrm>
            <a:off x="578756" y="1163781"/>
            <a:ext cx="8229600" cy="4984750"/>
          </a:xfrm>
        </p:spPr>
        <p:txBody>
          <a:bodyPr lIns="91440" tIns="45720" rIns="91440" bIns="45720" anchor="t"/>
          <a:lstStyle/>
          <a:p>
            <a:endParaRPr lang="en-US" dirty="0">
              <a:latin typeface="Georgia" panose="02040502050405020303" pitchFamily="18" charset="0"/>
            </a:endParaRPr>
          </a:p>
          <a:p>
            <a:r>
              <a:rPr lang="en-US" dirty="0">
                <a:latin typeface="Georgia" panose="02040502050405020303" pitchFamily="18" charset="0"/>
              </a:rPr>
              <a:t>This part of power refers to direct power of competent authorities to collect or record traffic data in real-time</a:t>
            </a:r>
          </a:p>
          <a:p>
            <a:endParaRPr lang="en-US" dirty="0">
              <a:latin typeface="Georgia" panose="02040502050405020303" pitchFamily="18" charset="0"/>
            </a:endParaRPr>
          </a:p>
          <a:p>
            <a:r>
              <a:rPr lang="en-US" dirty="0">
                <a:latin typeface="Georgia" panose="02040502050405020303" pitchFamily="18" charset="0"/>
              </a:rPr>
              <a:t>No specific technology that is required to be adopted</a:t>
            </a:r>
          </a:p>
          <a:p>
            <a:endParaRPr lang="en-US" dirty="0">
              <a:latin typeface="Georgia" panose="02040502050405020303" pitchFamily="18" charset="0"/>
            </a:endParaRPr>
          </a:p>
          <a:p>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288914537"/>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21883</TotalTime>
  <Words>24242</Words>
  <Application>Microsoft Office PowerPoint</Application>
  <PresentationFormat>On-screen Show (4:3)</PresentationFormat>
  <Paragraphs>1399</Paragraphs>
  <Slides>142</Slides>
  <Notes>140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142</vt:i4>
      </vt:variant>
    </vt:vector>
  </HeadingPairs>
  <TitlesOfParts>
    <vt:vector size="151" baseType="lpstr">
      <vt:lpstr>Arial</vt:lpstr>
      <vt:lpstr>Arial Narrow</vt:lpstr>
      <vt:lpstr>Calibri</vt:lpstr>
      <vt:lpstr>Courier New</vt:lpstr>
      <vt:lpstr>Georgia</vt:lpstr>
      <vt:lpstr>Helvetica</vt:lpstr>
      <vt:lpstr>Verdana</vt:lpstr>
      <vt:lpstr>Wingdings</vt:lpstr>
      <vt:lpstr>PPT_theme_v7</vt:lpstr>
      <vt:lpstr>Introductory Cybercrime Training for Judges and Prosecutors</vt:lpstr>
      <vt:lpstr>Agenda</vt:lpstr>
      <vt:lpstr>Session Objectives</vt:lpstr>
      <vt:lpstr>PowerPoint Presentation</vt:lpstr>
      <vt:lpstr>Part One  Procedural provisions of the Budapest Convention </vt:lpstr>
      <vt:lpstr>Procedural Rules</vt:lpstr>
      <vt:lpstr>Service Provider</vt:lpstr>
      <vt:lpstr>Service Provider</vt:lpstr>
      <vt:lpstr>Subscriber Information</vt:lpstr>
      <vt:lpstr>Traffic Data</vt:lpstr>
      <vt:lpstr>Content data </vt:lpstr>
      <vt:lpstr>PowerPoint Presentation</vt:lpstr>
      <vt:lpstr>Article 16 – Expedited Preservation of Stored Computer Data</vt:lpstr>
      <vt:lpstr>Article 16 – Expedited Preservation of Stored Computer Data</vt:lpstr>
      <vt:lpstr>Article 16 – Expedited Preservation of Stored Computer Data</vt:lpstr>
      <vt:lpstr>Article 16 – Expedited Preservation of Stored Computer Data</vt:lpstr>
      <vt:lpstr>Article 16 – Expedited Preservation of Stored Computer Data</vt:lpstr>
      <vt:lpstr>Order or similarly obtain</vt:lpstr>
      <vt:lpstr>Article 16 – Expedited Preservation of Stored Computer Data</vt:lpstr>
      <vt:lpstr>Expeditious preservation</vt:lpstr>
      <vt:lpstr>Article 16 – Expedited Preservation of Stored Computer Data</vt:lpstr>
      <vt:lpstr>Specified Computer Data</vt:lpstr>
      <vt:lpstr>Article 16 – Expedited Preservation of Stored Computer Data</vt:lpstr>
      <vt:lpstr>Stored by means of computer system</vt:lpstr>
      <vt:lpstr>Article 16 – Expedited Preservation of Stored Computer Data</vt:lpstr>
      <vt:lpstr>Vulnerable to loss or modification</vt:lpstr>
      <vt:lpstr>Article 16 – Expedited Preservation of Stored Computer Data</vt:lpstr>
      <vt:lpstr>Possession or control</vt:lpstr>
      <vt:lpstr>Article 16 – Expedited Preservation of Stored Computer Data</vt:lpstr>
      <vt:lpstr>Time period</vt:lpstr>
      <vt:lpstr>Article 16 – Expedited Preservation of Stored Computer Data</vt:lpstr>
      <vt:lpstr>Keep confidential undertaking of procedures</vt:lpstr>
      <vt:lpstr> Article 17 – Expedited Preservation and Partial Disclosure of Traffic Data </vt:lpstr>
      <vt:lpstr> Article 17 – Expedited Preservation and Partial Disclosure of Traffic Data </vt:lpstr>
      <vt:lpstr> Article 17 – Expedited Preservation and Partial Disclosure of Traffic Data </vt:lpstr>
      <vt:lpstr>One or more service providers</vt:lpstr>
      <vt:lpstr>One or more service providers</vt:lpstr>
      <vt:lpstr> Article 17 – Expedited Preservation and Partial Disclosure of Traffic Data </vt:lpstr>
      <vt:lpstr>Expeditious disclosure  of sufficient traffic data</vt:lpstr>
      <vt:lpstr>PowerPoint Presentation</vt:lpstr>
      <vt:lpstr>Article 18 - Production order</vt:lpstr>
      <vt:lpstr>Article 18 - Production order</vt:lpstr>
      <vt:lpstr>Article 18 - Production order</vt:lpstr>
      <vt:lpstr>Competent authorities</vt:lpstr>
      <vt:lpstr>Article 18 - Production order</vt:lpstr>
      <vt:lpstr>Person in its territory</vt:lpstr>
      <vt:lpstr>Article 18 - Production order</vt:lpstr>
      <vt:lpstr>Specified computer data</vt:lpstr>
      <vt:lpstr>Article 18 - Production order</vt:lpstr>
      <vt:lpstr>Possession or control</vt:lpstr>
      <vt:lpstr>Article 18 - Production order</vt:lpstr>
      <vt:lpstr>Stored in computer system</vt:lpstr>
      <vt:lpstr>Article 18 - Production order</vt:lpstr>
      <vt:lpstr>Service Provider</vt:lpstr>
      <vt:lpstr>Article 18 - Production order</vt:lpstr>
      <vt:lpstr>Offering services in territory</vt:lpstr>
      <vt:lpstr>Article 18 - Production order</vt:lpstr>
      <vt:lpstr>Subscriber information</vt:lpstr>
      <vt:lpstr>Subscriber information</vt:lpstr>
      <vt:lpstr>Article 18 - Production order</vt:lpstr>
      <vt:lpstr>Relating to such services</vt:lpstr>
      <vt:lpstr>Article 18 - Production order</vt:lpstr>
      <vt:lpstr>Possession or control</vt:lpstr>
      <vt:lpstr>PowerPoint Presentation</vt:lpstr>
      <vt:lpstr>PowerPoint Presentation</vt:lpstr>
      <vt:lpstr>PowerPoint Presentation</vt:lpstr>
      <vt:lpstr>PowerPoint Presentation</vt:lpstr>
      <vt:lpstr>Article 19 Search and Seizure of Stored Computer Data </vt:lpstr>
      <vt:lpstr>Article 19 Search and Seizure of Stored Computer Data </vt:lpstr>
      <vt:lpstr>Article 19 Search and Seizure of Stored Computer Data </vt:lpstr>
      <vt:lpstr>Article 19 Search and Seizure of Stored Computer Data </vt:lpstr>
      <vt:lpstr>Article 19 Search and Seizure of Stored Computer Data </vt:lpstr>
      <vt:lpstr>Competent authorities</vt:lpstr>
      <vt:lpstr>Article 19 Search and Seizure of Stored Computer Data </vt:lpstr>
      <vt:lpstr>Search or similarly access</vt:lpstr>
      <vt:lpstr>Article 19 Search and Seizure of Stored Computer Data </vt:lpstr>
      <vt:lpstr>Computer system or computer-data storage medium</vt:lpstr>
      <vt:lpstr>Article 19 Search and Seizure of Stored Computer Data </vt:lpstr>
      <vt:lpstr>Extending search or similar accessing</vt:lpstr>
      <vt:lpstr>Article 19 Search and Seizure of Stored Computer Data </vt:lpstr>
      <vt:lpstr>Competent authorities</vt:lpstr>
      <vt:lpstr>Article 19 Search and Seizure of Stored Computer Data </vt:lpstr>
      <vt:lpstr>Seize or similarly secure</vt:lpstr>
      <vt:lpstr>Article 19 Search and Seizure of Stored Computer Data </vt:lpstr>
      <vt:lpstr>Make or retain copy</vt:lpstr>
      <vt:lpstr>Article 19 Search and Seizure of Stored Computer Data </vt:lpstr>
      <vt:lpstr>Maintain the integrity</vt:lpstr>
      <vt:lpstr>Article 19 Search and Seizure of Stored Computer Data </vt:lpstr>
      <vt:lpstr>Render inaccessible or remove data</vt:lpstr>
      <vt:lpstr>Article 19 Search and Seizure of Stored Computer Data </vt:lpstr>
      <vt:lpstr>Ordering persons to protect data</vt:lpstr>
      <vt:lpstr>PowerPoint Presentation</vt:lpstr>
      <vt:lpstr>Article 20 Real-time Collection of Traffic Data</vt:lpstr>
      <vt:lpstr>Article 20 Real-time Collection of Traffic Data</vt:lpstr>
      <vt:lpstr>Article 20 Real-time Collection of Traffic Data</vt:lpstr>
      <vt:lpstr>Article 20 Real-time Collection of Traffic Data</vt:lpstr>
      <vt:lpstr>Competent authorities</vt:lpstr>
      <vt:lpstr>Article 20 Real-time Collection of Traffic Data</vt:lpstr>
      <vt:lpstr>Collect or record through the application of technical means</vt:lpstr>
      <vt:lpstr>Article 20 Real-time Collection of Traffic Data</vt:lpstr>
      <vt:lpstr>Compel a service provider</vt:lpstr>
      <vt:lpstr>Article 20 Real-time Collection of Traffic Data</vt:lpstr>
      <vt:lpstr>Specified communications</vt:lpstr>
      <vt:lpstr>Article 20 Real-time Collection of Traffic Data</vt:lpstr>
      <vt:lpstr>Other measures</vt:lpstr>
      <vt:lpstr>Article 20 Real-time Collection of Traffic Data</vt:lpstr>
      <vt:lpstr>Oblige service provider to keep measures confidential </vt:lpstr>
      <vt:lpstr>PowerPoint Presentation</vt:lpstr>
      <vt:lpstr>Article 21 Interception of Content Data</vt:lpstr>
      <vt:lpstr>Article 21 Interception of Content Data</vt:lpstr>
      <vt:lpstr>Article 21 Interception of Content Data</vt:lpstr>
      <vt:lpstr>Article 21 Interception of Content Data</vt:lpstr>
      <vt:lpstr>Competent authorities</vt:lpstr>
      <vt:lpstr>Article 21 Interception of Content Data</vt:lpstr>
      <vt:lpstr>Collect or record through the application of technical means</vt:lpstr>
      <vt:lpstr>Article 21 Interception of Content Data</vt:lpstr>
      <vt:lpstr>Compel a service provider</vt:lpstr>
      <vt:lpstr>Article 21 Interception of Content Data</vt:lpstr>
      <vt:lpstr>Specified communications</vt:lpstr>
      <vt:lpstr>Article 21 Interception of Content Data</vt:lpstr>
      <vt:lpstr>Other measures</vt:lpstr>
      <vt:lpstr>Article 21 Interception of Content Data</vt:lpstr>
      <vt:lpstr>Oblige service provider to keep measures confidential </vt:lpstr>
      <vt:lpstr>PowerPoint Presentation</vt:lpstr>
      <vt:lpstr>Part Two  Conditions and safeguards in the Budapest Convention </vt:lpstr>
      <vt:lpstr>Article 15 § 1 Conditions and safeguards </vt:lpstr>
      <vt:lpstr>Article 15 § 1 Conditions and safeguards </vt:lpstr>
      <vt:lpstr>Rights guaranteed by ECHR and ICCPR</vt:lpstr>
      <vt:lpstr>Article 15 § 2 and 3 Conditions and safeguards </vt:lpstr>
      <vt:lpstr>Conditions and safeguards under European Convention of Human Rights</vt:lpstr>
      <vt:lpstr>Part Two – Annex  Conditions and safeguards under European Convention of Human Rights</vt:lpstr>
      <vt:lpstr>Conditions and safeguards under European Convention of Human Rights</vt:lpstr>
      <vt:lpstr>Conditions and safeguards under European Convention of Human Rights</vt:lpstr>
      <vt:lpstr>Conditions and safeguards under European Convention of Human Rights</vt:lpstr>
      <vt:lpstr>Conditions and safeguards under European Convention of Human Rights</vt:lpstr>
      <vt:lpstr>Conditions and safeguards under European Convention of Human Rights</vt:lpstr>
      <vt:lpstr>Conditions and safeguards under European Convention of Human Rights</vt:lpstr>
      <vt:lpstr>Conditions and safeguards under European Convention of Human Rights</vt:lpstr>
      <vt:lpstr>PowerPoint Presentation</vt:lpstr>
      <vt:lpstr>Part Three  Summary</vt:lpstr>
      <vt:lpstr>Summary</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Jones</dc:creator>
  <cp:lastModifiedBy>Hortensia Pasalau</cp:lastModifiedBy>
  <cp:revision>497</cp:revision>
  <dcterms:created xsi:type="dcterms:W3CDTF">2012-01-28T17:11:27Z</dcterms:created>
  <dcterms:modified xsi:type="dcterms:W3CDTF">2023-11-09T13:06:20Z</dcterms:modified>
</cp:coreProperties>
</file>