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9"/>
  </p:notesMasterIdLst>
  <p:handoutMasterIdLst>
    <p:handoutMasterId r:id="rId110"/>
  </p:handoutMasterIdLst>
  <p:sldIdLst>
    <p:sldId id="256" r:id="rId2"/>
    <p:sldId id="448" r:id="rId3"/>
    <p:sldId id="544" r:id="rId4"/>
    <p:sldId id="586" r:id="rId5"/>
    <p:sldId id="257" r:id="rId6"/>
    <p:sldId id="261" r:id="rId7"/>
    <p:sldId id="451" r:id="rId8"/>
    <p:sldId id="534" r:id="rId9"/>
    <p:sldId id="481" r:id="rId10"/>
    <p:sldId id="449" r:id="rId11"/>
    <p:sldId id="460" r:id="rId12"/>
    <p:sldId id="501" r:id="rId13"/>
    <p:sldId id="502" r:id="rId14"/>
    <p:sldId id="513" r:id="rId15"/>
    <p:sldId id="529" r:id="rId16"/>
    <p:sldId id="530" r:id="rId17"/>
    <p:sldId id="493" r:id="rId18"/>
    <p:sldId id="465" r:id="rId19"/>
    <p:sldId id="503" r:id="rId20"/>
    <p:sldId id="516" r:id="rId21"/>
    <p:sldId id="508" r:id="rId22"/>
    <p:sldId id="518" r:id="rId23"/>
    <p:sldId id="519" r:id="rId24"/>
    <p:sldId id="509" r:id="rId25"/>
    <p:sldId id="453" r:id="rId26"/>
    <p:sldId id="520" r:id="rId27"/>
    <p:sldId id="450" r:id="rId28"/>
    <p:sldId id="510" r:id="rId29"/>
    <p:sldId id="521" r:id="rId30"/>
    <p:sldId id="455" r:id="rId31"/>
    <p:sldId id="523" r:id="rId32"/>
    <p:sldId id="524" r:id="rId33"/>
    <p:sldId id="525" r:id="rId34"/>
    <p:sldId id="456" r:id="rId35"/>
    <p:sldId id="536" r:id="rId36"/>
    <p:sldId id="527" r:id="rId37"/>
    <p:sldId id="528" r:id="rId38"/>
    <p:sldId id="542" r:id="rId39"/>
    <p:sldId id="522" r:id="rId40"/>
    <p:sldId id="494" r:id="rId41"/>
    <p:sldId id="479" r:id="rId42"/>
    <p:sldId id="505" r:id="rId43"/>
    <p:sldId id="507" r:id="rId44"/>
    <p:sldId id="488" r:id="rId45"/>
    <p:sldId id="575" r:id="rId46"/>
    <p:sldId id="545" r:id="rId47"/>
    <p:sldId id="546" r:id="rId48"/>
    <p:sldId id="548" r:id="rId49"/>
    <p:sldId id="549" r:id="rId50"/>
    <p:sldId id="550" r:id="rId51"/>
    <p:sldId id="555" r:id="rId52"/>
    <p:sldId id="551" r:id="rId53"/>
    <p:sldId id="554" r:id="rId54"/>
    <p:sldId id="552" r:id="rId55"/>
    <p:sldId id="499" r:id="rId56"/>
    <p:sldId id="587" r:id="rId57"/>
    <p:sldId id="599" r:id="rId58"/>
    <p:sldId id="600" r:id="rId59"/>
    <p:sldId id="601" r:id="rId60"/>
    <p:sldId id="602" r:id="rId61"/>
    <p:sldId id="593" r:id="rId62"/>
    <p:sldId id="594" r:id="rId63"/>
    <p:sldId id="595" r:id="rId64"/>
    <p:sldId id="596" r:id="rId65"/>
    <p:sldId id="597" r:id="rId66"/>
    <p:sldId id="598" r:id="rId67"/>
    <p:sldId id="473" r:id="rId68"/>
    <p:sldId id="543" r:id="rId69"/>
    <p:sldId id="484" r:id="rId70"/>
    <p:sldId id="485" r:id="rId71"/>
    <p:sldId id="490" r:id="rId72"/>
    <p:sldId id="491" r:id="rId73"/>
    <p:sldId id="492" r:id="rId74"/>
    <p:sldId id="541" r:id="rId75"/>
    <p:sldId id="474" r:id="rId76"/>
    <p:sldId id="475" r:id="rId77"/>
    <p:sldId id="477" r:id="rId78"/>
    <p:sldId id="480" r:id="rId79"/>
    <p:sldId id="486" r:id="rId80"/>
    <p:sldId id="461" r:id="rId81"/>
    <p:sldId id="463" r:id="rId82"/>
    <p:sldId id="464" r:id="rId83"/>
    <p:sldId id="495" r:id="rId84"/>
    <p:sldId id="556" r:id="rId85"/>
    <p:sldId id="557" r:id="rId86"/>
    <p:sldId id="558" r:id="rId87"/>
    <p:sldId id="605" r:id="rId88"/>
    <p:sldId id="606" r:id="rId89"/>
    <p:sldId id="561" r:id="rId90"/>
    <p:sldId id="607" r:id="rId91"/>
    <p:sldId id="563" r:id="rId92"/>
    <p:sldId id="608" r:id="rId93"/>
    <p:sldId id="565" r:id="rId94"/>
    <p:sldId id="609" r:id="rId95"/>
    <p:sldId id="567" r:id="rId96"/>
    <p:sldId id="610" r:id="rId97"/>
    <p:sldId id="569" r:id="rId98"/>
    <p:sldId id="570" r:id="rId99"/>
    <p:sldId id="611" r:id="rId100"/>
    <p:sldId id="572" r:id="rId101"/>
    <p:sldId id="612" r:id="rId102"/>
    <p:sldId id="498" r:id="rId103"/>
    <p:sldId id="574" r:id="rId104"/>
    <p:sldId id="264" r:id="rId105"/>
    <p:sldId id="603" r:id="rId106"/>
    <p:sldId id="604" r:id="rId107"/>
    <p:sldId id="447" r:id="rId10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hra Dsouza" initials="Z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0969" autoAdjust="0"/>
  </p:normalViewPr>
  <p:slideViewPr>
    <p:cSldViewPr snapToGrid="0" snapToObjects="1">
      <p:cViewPr varScale="1">
        <p:scale>
          <a:sx n="68" d="100"/>
          <a:sy n="68" d="100"/>
        </p:scale>
        <p:origin x="1848" y="6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B850C-5D29-403E-AB03-D48CBA291330}" type="doc">
      <dgm:prSet loTypeId="urn:microsoft.com/office/officeart/2005/8/layout/arrow2" loCatId="process" qsTypeId="urn:microsoft.com/office/officeart/2005/8/quickstyle/simple1" qsCatId="simple" csTypeId="urn:microsoft.com/office/officeart/2005/8/colors/accent1_2" csCatId="accent1" phldr="1"/>
      <dgm:spPr/>
    </dgm:pt>
    <dgm:pt modelId="{ADB1028C-1369-42B9-BB72-19AF1F4894F6}">
      <dgm:prSet phldrT="[Text]"/>
      <dgm:spPr/>
      <dgm:t>
        <a:bodyPr/>
        <a:lstStyle/>
        <a:p>
          <a:pPr algn="ctr"/>
          <a:r>
            <a:rPr lang="en-US" b="1" u="sng" dirty="0"/>
            <a:t>Compulsory cooperation </a:t>
          </a:r>
          <a:r>
            <a:rPr lang="en-US" dirty="0"/>
            <a:t>with legal mandate</a:t>
          </a:r>
        </a:p>
      </dgm:t>
    </dgm:pt>
    <dgm:pt modelId="{0C454BE4-4A03-458B-8757-F88EEB14AC77}" type="parTrans" cxnId="{367FF254-C9A4-4932-9AC7-4A743CC68763}">
      <dgm:prSet/>
      <dgm:spPr/>
      <dgm:t>
        <a:bodyPr/>
        <a:lstStyle/>
        <a:p>
          <a:endParaRPr lang="en-US"/>
        </a:p>
      </dgm:t>
    </dgm:pt>
    <dgm:pt modelId="{6B14AAE7-21E2-449C-9D76-6A1BE137A8B4}" type="sibTrans" cxnId="{367FF254-C9A4-4932-9AC7-4A743CC68763}">
      <dgm:prSet/>
      <dgm:spPr/>
      <dgm:t>
        <a:bodyPr/>
        <a:lstStyle/>
        <a:p>
          <a:endParaRPr lang="en-US"/>
        </a:p>
      </dgm:t>
    </dgm:pt>
    <dgm:pt modelId="{E011E8E5-2116-4891-AF84-365D5E4FF14C}">
      <dgm:prSet phldrT="[Text]"/>
      <dgm:spPr/>
      <dgm:t>
        <a:bodyPr/>
        <a:lstStyle/>
        <a:p>
          <a:pPr algn="ctr"/>
          <a:r>
            <a:rPr lang="en-US" b="1" u="sng" dirty="0"/>
            <a:t>Voluntary cooperation with legal mandate</a:t>
          </a:r>
        </a:p>
      </dgm:t>
    </dgm:pt>
    <dgm:pt modelId="{F06D76BD-A594-424D-81FC-3A18C1966CDF}" type="parTrans" cxnId="{89836BEC-2BD5-40FC-9CCE-ACA22E379128}">
      <dgm:prSet/>
      <dgm:spPr/>
      <dgm:t>
        <a:bodyPr/>
        <a:lstStyle/>
        <a:p>
          <a:endParaRPr lang="en-US"/>
        </a:p>
      </dgm:t>
    </dgm:pt>
    <dgm:pt modelId="{0C3F2DE9-9C36-45B8-AC94-4FD538B3ED87}" type="sibTrans" cxnId="{89836BEC-2BD5-40FC-9CCE-ACA22E379128}">
      <dgm:prSet/>
      <dgm:spPr/>
      <dgm:t>
        <a:bodyPr/>
        <a:lstStyle/>
        <a:p>
          <a:endParaRPr lang="en-US"/>
        </a:p>
      </dgm:t>
    </dgm:pt>
    <dgm:pt modelId="{4011865C-D35B-426C-A57F-E2F8F1C16EC4}">
      <dgm:prSet phldrT="[Text]"/>
      <dgm:spPr/>
      <dgm:t>
        <a:bodyPr/>
        <a:lstStyle/>
        <a:p>
          <a:pPr algn="ctr"/>
          <a:r>
            <a:rPr lang="en-US" b="1" u="sng" dirty="0"/>
            <a:t>Voluntary cooperation regardless of legal mandate</a:t>
          </a:r>
          <a:r>
            <a:rPr lang="en-US" dirty="0"/>
            <a:t> (possibly with legal enablers)</a:t>
          </a:r>
        </a:p>
      </dgm:t>
    </dgm:pt>
    <dgm:pt modelId="{620D0191-344E-43A2-8BDA-D1CEE275FC40}" type="parTrans" cxnId="{E72AF96E-20CC-44F8-9313-6C6BF6CB81CC}">
      <dgm:prSet/>
      <dgm:spPr/>
      <dgm:t>
        <a:bodyPr/>
        <a:lstStyle/>
        <a:p>
          <a:endParaRPr lang="en-US"/>
        </a:p>
      </dgm:t>
    </dgm:pt>
    <dgm:pt modelId="{19A628CC-93EF-4EF0-98CA-31F58D478B7A}" type="sibTrans" cxnId="{E72AF96E-20CC-44F8-9313-6C6BF6CB81CC}">
      <dgm:prSet/>
      <dgm:spPr/>
      <dgm:t>
        <a:bodyPr/>
        <a:lstStyle/>
        <a:p>
          <a:endParaRPr lang="en-US"/>
        </a:p>
      </dgm:t>
    </dgm:pt>
    <dgm:pt modelId="{628A16A1-9B6C-41A0-9E97-12C4110CDF45}" type="pres">
      <dgm:prSet presAssocID="{388B850C-5D29-403E-AB03-D48CBA291330}" presName="arrowDiagram" presStyleCnt="0">
        <dgm:presLayoutVars>
          <dgm:chMax val="5"/>
          <dgm:dir/>
          <dgm:resizeHandles val="exact"/>
        </dgm:presLayoutVars>
      </dgm:prSet>
      <dgm:spPr/>
    </dgm:pt>
    <dgm:pt modelId="{E7800EAA-A10C-4DC1-95A9-770E065063FD}" type="pres">
      <dgm:prSet presAssocID="{388B850C-5D29-403E-AB03-D48CBA291330}" presName="arrow" presStyleLbl="bgShp" presStyleIdx="0" presStyleCnt="1"/>
      <dgm:spPr/>
    </dgm:pt>
    <dgm:pt modelId="{CDE8FB05-52F1-47FC-A2AB-C234B7EF5917}" type="pres">
      <dgm:prSet presAssocID="{388B850C-5D29-403E-AB03-D48CBA291330}" presName="arrowDiagram3" presStyleCnt="0"/>
      <dgm:spPr/>
    </dgm:pt>
    <dgm:pt modelId="{BE33558A-DC4C-4FDB-B864-45FE9E1BD890}" type="pres">
      <dgm:prSet presAssocID="{ADB1028C-1369-42B9-BB72-19AF1F4894F6}" presName="bullet3a" presStyleLbl="node1" presStyleIdx="0" presStyleCnt="3"/>
      <dgm:spPr/>
    </dgm:pt>
    <dgm:pt modelId="{770AABD4-E811-4272-BF10-7BDA78FD4DE0}" type="pres">
      <dgm:prSet presAssocID="{ADB1028C-1369-42B9-BB72-19AF1F4894F6}" presName="textBox3a" presStyleLbl="revTx" presStyleIdx="0" presStyleCnt="3">
        <dgm:presLayoutVars>
          <dgm:bulletEnabled val="1"/>
        </dgm:presLayoutVars>
      </dgm:prSet>
      <dgm:spPr/>
    </dgm:pt>
    <dgm:pt modelId="{CFF06B7C-37D8-441C-B976-4A4262887E62}" type="pres">
      <dgm:prSet presAssocID="{E011E8E5-2116-4891-AF84-365D5E4FF14C}" presName="bullet3b" presStyleLbl="node1" presStyleIdx="1" presStyleCnt="3"/>
      <dgm:spPr/>
    </dgm:pt>
    <dgm:pt modelId="{58211350-30BF-450A-8758-89D396676A3C}" type="pres">
      <dgm:prSet presAssocID="{E011E8E5-2116-4891-AF84-365D5E4FF14C}" presName="textBox3b" presStyleLbl="revTx" presStyleIdx="1" presStyleCnt="3">
        <dgm:presLayoutVars>
          <dgm:bulletEnabled val="1"/>
        </dgm:presLayoutVars>
      </dgm:prSet>
      <dgm:spPr/>
    </dgm:pt>
    <dgm:pt modelId="{4CEC79C7-DDF2-408C-9EA1-8B48B1B783CD}" type="pres">
      <dgm:prSet presAssocID="{4011865C-D35B-426C-A57F-E2F8F1C16EC4}" presName="bullet3c" presStyleLbl="node1" presStyleIdx="2" presStyleCnt="3"/>
      <dgm:spPr/>
    </dgm:pt>
    <dgm:pt modelId="{54FA3089-450C-4953-BBD4-2ED812225A7E}" type="pres">
      <dgm:prSet presAssocID="{4011865C-D35B-426C-A57F-E2F8F1C16EC4}" presName="textBox3c" presStyleLbl="revTx" presStyleIdx="2" presStyleCnt="3">
        <dgm:presLayoutVars>
          <dgm:bulletEnabled val="1"/>
        </dgm:presLayoutVars>
      </dgm:prSet>
      <dgm:spPr/>
    </dgm:pt>
  </dgm:ptLst>
  <dgm:cxnLst>
    <dgm:cxn modelId="{3FC77600-9BA8-4415-8146-7D3482B775F3}" type="presOf" srcId="{4011865C-D35B-426C-A57F-E2F8F1C16EC4}" destId="{54FA3089-450C-4953-BBD4-2ED812225A7E}" srcOrd="0" destOrd="0" presId="urn:microsoft.com/office/officeart/2005/8/layout/arrow2"/>
    <dgm:cxn modelId="{7F6CE701-8621-4E82-99E1-1BD2D90F4401}" type="presOf" srcId="{388B850C-5D29-403E-AB03-D48CBA291330}" destId="{628A16A1-9B6C-41A0-9E97-12C4110CDF45}" srcOrd="0" destOrd="0" presId="urn:microsoft.com/office/officeart/2005/8/layout/arrow2"/>
    <dgm:cxn modelId="{561E4F04-9F96-4C4D-9170-09629070CE86}" type="presOf" srcId="{E011E8E5-2116-4891-AF84-365D5E4FF14C}" destId="{58211350-30BF-450A-8758-89D396676A3C}" srcOrd="0" destOrd="0" presId="urn:microsoft.com/office/officeart/2005/8/layout/arrow2"/>
    <dgm:cxn modelId="{E72AF96E-20CC-44F8-9313-6C6BF6CB81CC}" srcId="{388B850C-5D29-403E-AB03-D48CBA291330}" destId="{4011865C-D35B-426C-A57F-E2F8F1C16EC4}" srcOrd="2" destOrd="0" parTransId="{620D0191-344E-43A2-8BDA-D1CEE275FC40}" sibTransId="{19A628CC-93EF-4EF0-98CA-31F58D478B7A}"/>
    <dgm:cxn modelId="{367FF254-C9A4-4932-9AC7-4A743CC68763}" srcId="{388B850C-5D29-403E-AB03-D48CBA291330}" destId="{ADB1028C-1369-42B9-BB72-19AF1F4894F6}" srcOrd="0" destOrd="0" parTransId="{0C454BE4-4A03-458B-8757-F88EEB14AC77}" sibTransId="{6B14AAE7-21E2-449C-9D76-6A1BE137A8B4}"/>
    <dgm:cxn modelId="{F17752AB-E7BB-453B-A6F7-8DD9F7C12736}" type="presOf" srcId="{ADB1028C-1369-42B9-BB72-19AF1F4894F6}" destId="{770AABD4-E811-4272-BF10-7BDA78FD4DE0}" srcOrd="0" destOrd="0" presId="urn:microsoft.com/office/officeart/2005/8/layout/arrow2"/>
    <dgm:cxn modelId="{89836BEC-2BD5-40FC-9CCE-ACA22E379128}" srcId="{388B850C-5D29-403E-AB03-D48CBA291330}" destId="{E011E8E5-2116-4891-AF84-365D5E4FF14C}" srcOrd="1" destOrd="0" parTransId="{F06D76BD-A594-424D-81FC-3A18C1966CDF}" sibTransId="{0C3F2DE9-9C36-45B8-AC94-4FD538B3ED87}"/>
    <dgm:cxn modelId="{B5906E50-7A46-42AA-A6A1-4FA8EC192FED}" type="presParOf" srcId="{628A16A1-9B6C-41A0-9E97-12C4110CDF45}" destId="{E7800EAA-A10C-4DC1-95A9-770E065063FD}" srcOrd="0" destOrd="0" presId="urn:microsoft.com/office/officeart/2005/8/layout/arrow2"/>
    <dgm:cxn modelId="{CA494F9D-6973-49E1-9291-E1BCFF002E23}" type="presParOf" srcId="{628A16A1-9B6C-41A0-9E97-12C4110CDF45}" destId="{CDE8FB05-52F1-47FC-A2AB-C234B7EF5917}" srcOrd="1" destOrd="0" presId="urn:microsoft.com/office/officeart/2005/8/layout/arrow2"/>
    <dgm:cxn modelId="{FCC41E68-6FD7-4021-9190-C11EB198C529}" type="presParOf" srcId="{CDE8FB05-52F1-47FC-A2AB-C234B7EF5917}" destId="{BE33558A-DC4C-4FDB-B864-45FE9E1BD890}" srcOrd="0" destOrd="0" presId="urn:microsoft.com/office/officeart/2005/8/layout/arrow2"/>
    <dgm:cxn modelId="{E748DCC9-10C9-4127-AA2F-7399B448E07A}" type="presParOf" srcId="{CDE8FB05-52F1-47FC-A2AB-C234B7EF5917}" destId="{770AABD4-E811-4272-BF10-7BDA78FD4DE0}" srcOrd="1" destOrd="0" presId="urn:microsoft.com/office/officeart/2005/8/layout/arrow2"/>
    <dgm:cxn modelId="{2D4D04D7-E804-4574-8B5D-544BD15F5956}" type="presParOf" srcId="{CDE8FB05-52F1-47FC-A2AB-C234B7EF5917}" destId="{CFF06B7C-37D8-441C-B976-4A4262887E62}" srcOrd="2" destOrd="0" presId="urn:microsoft.com/office/officeart/2005/8/layout/arrow2"/>
    <dgm:cxn modelId="{7504B5E5-C730-40B3-A3CE-6304E0E2882C}" type="presParOf" srcId="{CDE8FB05-52F1-47FC-A2AB-C234B7EF5917}" destId="{58211350-30BF-450A-8758-89D396676A3C}" srcOrd="3" destOrd="0" presId="urn:microsoft.com/office/officeart/2005/8/layout/arrow2"/>
    <dgm:cxn modelId="{A554B665-08DF-4B64-B0AF-09D55B64CBA9}" type="presParOf" srcId="{CDE8FB05-52F1-47FC-A2AB-C234B7EF5917}" destId="{4CEC79C7-DDF2-408C-9EA1-8B48B1B783CD}" srcOrd="4" destOrd="0" presId="urn:microsoft.com/office/officeart/2005/8/layout/arrow2"/>
    <dgm:cxn modelId="{6F9559C0-F8D4-42DE-962E-DFAAF3C30B6A}" type="presParOf" srcId="{CDE8FB05-52F1-47FC-A2AB-C234B7EF5917}" destId="{54FA3089-450C-4953-BBD4-2ED812225A7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B850C-5D29-403E-AB03-D48CBA291330}" type="doc">
      <dgm:prSet loTypeId="urn:microsoft.com/office/officeart/2005/8/layout/arrow2" loCatId="process" qsTypeId="urn:microsoft.com/office/officeart/2005/8/quickstyle/simple1" qsCatId="simple" csTypeId="urn:microsoft.com/office/officeart/2005/8/colors/accent1_2" csCatId="accent1" phldr="1"/>
      <dgm:spPr/>
    </dgm:pt>
    <dgm:pt modelId="{ADB1028C-1369-42B9-BB72-19AF1F4894F6}">
      <dgm:prSet phldrT="[Text]"/>
      <dgm:spPr/>
      <dgm:t>
        <a:bodyPr/>
        <a:lstStyle/>
        <a:p>
          <a:pPr algn="ctr"/>
          <a:r>
            <a:rPr lang="en-US" b="1" dirty="0"/>
            <a:t>Compulsory cooperation with legal mandate</a:t>
          </a:r>
          <a:r>
            <a:rPr lang="en-US" dirty="0"/>
            <a:t> (under a mutual legal assistance treaty; or production order)</a:t>
          </a:r>
        </a:p>
      </dgm:t>
    </dgm:pt>
    <dgm:pt modelId="{0C454BE4-4A03-458B-8757-F88EEB14AC77}" type="parTrans" cxnId="{367FF254-C9A4-4932-9AC7-4A743CC68763}">
      <dgm:prSet/>
      <dgm:spPr/>
      <dgm:t>
        <a:bodyPr/>
        <a:lstStyle/>
        <a:p>
          <a:endParaRPr lang="en-US"/>
        </a:p>
      </dgm:t>
    </dgm:pt>
    <dgm:pt modelId="{6B14AAE7-21E2-449C-9D76-6A1BE137A8B4}" type="sibTrans" cxnId="{367FF254-C9A4-4932-9AC7-4A743CC68763}">
      <dgm:prSet/>
      <dgm:spPr/>
      <dgm:t>
        <a:bodyPr/>
        <a:lstStyle/>
        <a:p>
          <a:endParaRPr lang="en-US"/>
        </a:p>
      </dgm:t>
    </dgm:pt>
    <dgm:pt modelId="{E011E8E5-2116-4891-AF84-365D5E4FF14C}">
      <dgm:prSet phldrT="[Text]"/>
      <dgm:spPr/>
      <dgm:t>
        <a:bodyPr/>
        <a:lstStyle/>
        <a:p>
          <a:pPr algn="ctr"/>
          <a:r>
            <a:rPr lang="en-US" b="1" dirty="0"/>
            <a:t>Voluntary cooperation </a:t>
          </a:r>
          <a:r>
            <a:rPr lang="en-US" dirty="0"/>
            <a:t>with legal mandate (e.g. Article 32 of Budapest Convention)</a:t>
          </a:r>
        </a:p>
      </dgm:t>
    </dgm:pt>
    <dgm:pt modelId="{F06D76BD-A594-424D-81FC-3A18C1966CDF}" type="parTrans" cxnId="{89836BEC-2BD5-40FC-9CCE-ACA22E379128}">
      <dgm:prSet/>
      <dgm:spPr/>
      <dgm:t>
        <a:bodyPr/>
        <a:lstStyle/>
        <a:p>
          <a:endParaRPr lang="en-US"/>
        </a:p>
      </dgm:t>
    </dgm:pt>
    <dgm:pt modelId="{0C3F2DE9-9C36-45B8-AC94-4FD538B3ED87}" type="sibTrans" cxnId="{89836BEC-2BD5-40FC-9CCE-ACA22E379128}">
      <dgm:prSet/>
      <dgm:spPr/>
      <dgm:t>
        <a:bodyPr/>
        <a:lstStyle/>
        <a:p>
          <a:endParaRPr lang="en-US"/>
        </a:p>
      </dgm:t>
    </dgm:pt>
    <dgm:pt modelId="{4011865C-D35B-426C-A57F-E2F8F1C16EC4}">
      <dgm:prSet phldrT="[Text]"/>
      <dgm:spPr/>
      <dgm:t>
        <a:bodyPr/>
        <a:lstStyle/>
        <a:p>
          <a:pPr algn="ctr"/>
          <a:r>
            <a:rPr lang="en-US" b="1" dirty="0"/>
            <a:t>Voluntary cooperation regardless of legal mandate</a:t>
          </a:r>
          <a:r>
            <a:rPr lang="en-US" dirty="0"/>
            <a:t> (direct cooperation with foreign service providers)</a:t>
          </a:r>
        </a:p>
      </dgm:t>
    </dgm:pt>
    <dgm:pt modelId="{620D0191-344E-43A2-8BDA-D1CEE275FC40}" type="parTrans" cxnId="{E72AF96E-20CC-44F8-9313-6C6BF6CB81CC}">
      <dgm:prSet/>
      <dgm:spPr/>
      <dgm:t>
        <a:bodyPr/>
        <a:lstStyle/>
        <a:p>
          <a:endParaRPr lang="en-US"/>
        </a:p>
      </dgm:t>
    </dgm:pt>
    <dgm:pt modelId="{19A628CC-93EF-4EF0-98CA-31F58D478B7A}" type="sibTrans" cxnId="{E72AF96E-20CC-44F8-9313-6C6BF6CB81CC}">
      <dgm:prSet/>
      <dgm:spPr/>
      <dgm:t>
        <a:bodyPr/>
        <a:lstStyle/>
        <a:p>
          <a:endParaRPr lang="en-US"/>
        </a:p>
      </dgm:t>
    </dgm:pt>
    <dgm:pt modelId="{628A16A1-9B6C-41A0-9E97-12C4110CDF45}" type="pres">
      <dgm:prSet presAssocID="{388B850C-5D29-403E-AB03-D48CBA291330}" presName="arrowDiagram" presStyleCnt="0">
        <dgm:presLayoutVars>
          <dgm:chMax val="5"/>
          <dgm:dir/>
          <dgm:resizeHandles val="exact"/>
        </dgm:presLayoutVars>
      </dgm:prSet>
      <dgm:spPr/>
    </dgm:pt>
    <dgm:pt modelId="{E7800EAA-A10C-4DC1-95A9-770E065063FD}" type="pres">
      <dgm:prSet presAssocID="{388B850C-5D29-403E-AB03-D48CBA291330}" presName="arrow" presStyleLbl="bgShp" presStyleIdx="0" presStyleCnt="1"/>
      <dgm:spPr/>
    </dgm:pt>
    <dgm:pt modelId="{CDE8FB05-52F1-47FC-A2AB-C234B7EF5917}" type="pres">
      <dgm:prSet presAssocID="{388B850C-5D29-403E-AB03-D48CBA291330}" presName="arrowDiagram3" presStyleCnt="0"/>
      <dgm:spPr/>
    </dgm:pt>
    <dgm:pt modelId="{BE33558A-DC4C-4FDB-B864-45FE9E1BD890}" type="pres">
      <dgm:prSet presAssocID="{ADB1028C-1369-42B9-BB72-19AF1F4894F6}" presName="bullet3a" presStyleLbl="node1" presStyleIdx="0" presStyleCnt="3"/>
      <dgm:spPr/>
    </dgm:pt>
    <dgm:pt modelId="{770AABD4-E811-4272-BF10-7BDA78FD4DE0}" type="pres">
      <dgm:prSet presAssocID="{ADB1028C-1369-42B9-BB72-19AF1F4894F6}" presName="textBox3a" presStyleLbl="revTx" presStyleIdx="0" presStyleCnt="3" custScaleX="116481" custScaleY="157976">
        <dgm:presLayoutVars>
          <dgm:bulletEnabled val="1"/>
        </dgm:presLayoutVars>
      </dgm:prSet>
      <dgm:spPr/>
    </dgm:pt>
    <dgm:pt modelId="{CFF06B7C-37D8-441C-B976-4A4262887E62}" type="pres">
      <dgm:prSet presAssocID="{E011E8E5-2116-4891-AF84-365D5E4FF14C}" presName="bullet3b" presStyleLbl="node1" presStyleIdx="1" presStyleCnt="3"/>
      <dgm:spPr/>
    </dgm:pt>
    <dgm:pt modelId="{58211350-30BF-450A-8758-89D396676A3C}" type="pres">
      <dgm:prSet presAssocID="{E011E8E5-2116-4891-AF84-365D5E4FF14C}" presName="textBox3b" presStyleLbl="revTx" presStyleIdx="1" presStyleCnt="3">
        <dgm:presLayoutVars>
          <dgm:bulletEnabled val="1"/>
        </dgm:presLayoutVars>
      </dgm:prSet>
      <dgm:spPr/>
    </dgm:pt>
    <dgm:pt modelId="{4CEC79C7-DDF2-408C-9EA1-8B48B1B783CD}" type="pres">
      <dgm:prSet presAssocID="{4011865C-D35B-426C-A57F-E2F8F1C16EC4}" presName="bullet3c" presStyleLbl="node1" presStyleIdx="2" presStyleCnt="3"/>
      <dgm:spPr/>
    </dgm:pt>
    <dgm:pt modelId="{54FA3089-450C-4953-BBD4-2ED812225A7E}" type="pres">
      <dgm:prSet presAssocID="{4011865C-D35B-426C-A57F-E2F8F1C16EC4}" presName="textBox3c" presStyleLbl="revTx" presStyleIdx="2" presStyleCnt="3">
        <dgm:presLayoutVars>
          <dgm:bulletEnabled val="1"/>
        </dgm:presLayoutVars>
      </dgm:prSet>
      <dgm:spPr/>
    </dgm:pt>
  </dgm:ptLst>
  <dgm:cxnLst>
    <dgm:cxn modelId="{E72AF96E-20CC-44F8-9313-6C6BF6CB81CC}" srcId="{388B850C-5D29-403E-AB03-D48CBA291330}" destId="{4011865C-D35B-426C-A57F-E2F8F1C16EC4}" srcOrd="2" destOrd="0" parTransId="{620D0191-344E-43A2-8BDA-D1CEE275FC40}" sibTransId="{19A628CC-93EF-4EF0-98CA-31F58D478B7A}"/>
    <dgm:cxn modelId="{367FF254-C9A4-4932-9AC7-4A743CC68763}" srcId="{388B850C-5D29-403E-AB03-D48CBA291330}" destId="{ADB1028C-1369-42B9-BB72-19AF1F4894F6}" srcOrd="0" destOrd="0" parTransId="{0C454BE4-4A03-458B-8757-F88EEB14AC77}" sibTransId="{6B14AAE7-21E2-449C-9D76-6A1BE137A8B4}"/>
    <dgm:cxn modelId="{52073A56-EFB2-456E-9129-F7F46C28BE93}" type="presOf" srcId="{4011865C-D35B-426C-A57F-E2F8F1C16EC4}" destId="{54FA3089-450C-4953-BBD4-2ED812225A7E}" srcOrd="0" destOrd="0" presId="urn:microsoft.com/office/officeart/2005/8/layout/arrow2"/>
    <dgm:cxn modelId="{1C85B799-E9F1-488B-83E1-2AC910F8002E}" type="presOf" srcId="{ADB1028C-1369-42B9-BB72-19AF1F4894F6}" destId="{770AABD4-E811-4272-BF10-7BDA78FD4DE0}" srcOrd="0" destOrd="0" presId="urn:microsoft.com/office/officeart/2005/8/layout/arrow2"/>
    <dgm:cxn modelId="{6AF663A8-8B38-4111-A3F6-1F789ACBD6F0}" type="presOf" srcId="{E011E8E5-2116-4891-AF84-365D5E4FF14C}" destId="{58211350-30BF-450A-8758-89D396676A3C}" srcOrd="0" destOrd="0" presId="urn:microsoft.com/office/officeart/2005/8/layout/arrow2"/>
    <dgm:cxn modelId="{A7792EB9-FC6E-4137-BC3F-7569C95C0041}" type="presOf" srcId="{388B850C-5D29-403E-AB03-D48CBA291330}" destId="{628A16A1-9B6C-41A0-9E97-12C4110CDF45}" srcOrd="0" destOrd="0" presId="urn:microsoft.com/office/officeart/2005/8/layout/arrow2"/>
    <dgm:cxn modelId="{89836BEC-2BD5-40FC-9CCE-ACA22E379128}" srcId="{388B850C-5D29-403E-AB03-D48CBA291330}" destId="{E011E8E5-2116-4891-AF84-365D5E4FF14C}" srcOrd="1" destOrd="0" parTransId="{F06D76BD-A594-424D-81FC-3A18C1966CDF}" sibTransId="{0C3F2DE9-9C36-45B8-AC94-4FD538B3ED87}"/>
    <dgm:cxn modelId="{C828DE6D-5532-4ACC-99F1-A44802FDF0E7}" type="presParOf" srcId="{628A16A1-9B6C-41A0-9E97-12C4110CDF45}" destId="{E7800EAA-A10C-4DC1-95A9-770E065063FD}" srcOrd="0" destOrd="0" presId="urn:microsoft.com/office/officeart/2005/8/layout/arrow2"/>
    <dgm:cxn modelId="{E32E0658-7F4A-4690-AEB1-5FDC2D3FDADD}" type="presParOf" srcId="{628A16A1-9B6C-41A0-9E97-12C4110CDF45}" destId="{CDE8FB05-52F1-47FC-A2AB-C234B7EF5917}" srcOrd="1" destOrd="0" presId="urn:microsoft.com/office/officeart/2005/8/layout/arrow2"/>
    <dgm:cxn modelId="{39DA6E50-0D68-4B26-B137-97448D93FC0B}" type="presParOf" srcId="{CDE8FB05-52F1-47FC-A2AB-C234B7EF5917}" destId="{BE33558A-DC4C-4FDB-B864-45FE9E1BD890}" srcOrd="0" destOrd="0" presId="urn:microsoft.com/office/officeart/2005/8/layout/arrow2"/>
    <dgm:cxn modelId="{7B77E734-DC57-467C-8A38-32C326566471}" type="presParOf" srcId="{CDE8FB05-52F1-47FC-A2AB-C234B7EF5917}" destId="{770AABD4-E811-4272-BF10-7BDA78FD4DE0}" srcOrd="1" destOrd="0" presId="urn:microsoft.com/office/officeart/2005/8/layout/arrow2"/>
    <dgm:cxn modelId="{32F68295-CB4C-40A3-B6EA-F3E82956D25C}" type="presParOf" srcId="{CDE8FB05-52F1-47FC-A2AB-C234B7EF5917}" destId="{CFF06B7C-37D8-441C-B976-4A4262887E62}" srcOrd="2" destOrd="0" presId="urn:microsoft.com/office/officeart/2005/8/layout/arrow2"/>
    <dgm:cxn modelId="{35AEE971-6B9F-4281-B5AE-0452854D3185}" type="presParOf" srcId="{CDE8FB05-52F1-47FC-A2AB-C234B7EF5917}" destId="{58211350-30BF-450A-8758-89D396676A3C}" srcOrd="3" destOrd="0" presId="urn:microsoft.com/office/officeart/2005/8/layout/arrow2"/>
    <dgm:cxn modelId="{CA7A0211-C5AC-4A63-8155-35A4F07568E2}" type="presParOf" srcId="{CDE8FB05-52F1-47FC-A2AB-C234B7EF5917}" destId="{4CEC79C7-DDF2-408C-9EA1-8B48B1B783CD}" srcOrd="4" destOrd="0" presId="urn:microsoft.com/office/officeart/2005/8/layout/arrow2"/>
    <dgm:cxn modelId="{50400D57-256C-40E3-A405-45F4D90BEC14}" type="presParOf" srcId="{CDE8FB05-52F1-47FC-A2AB-C234B7EF5917}" destId="{54FA3089-450C-4953-BBD4-2ED812225A7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0EAA-A10C-4DC1-95A9-770E065063FD}">
      <dsp:nvSpPr>
        <dsp:cNvPr id="0" name=""/>
        <dsp:cNvSpPr/>
      </dsp:nvSpPr>
      <dsp:spPr>
        <a:xfrm>
          <a:off x="0" y="55694"/>
          <a:ext cx="8058150" cy="503634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3558A-DC4C-4FDB-B864-45FE9E1BD890}">
      <dsp:nvSpPr>
        <dsp:cNvPr id="0" name=""/>
        <dsp:cNvSpPr/>
      </dsp:nvSpPr>
      <dsp:spPr>
        <a:xfrm>
          <a:off x="1023385" y="3531779"/>
          <a:ext cx="209511" cy="209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AABD4-E811-4272-BF10-7BDA78FD4DE0}">
      <dsp:nvSpPr>
        <dsp:cNvPr id="0" name=""/>
        <dsp:cNvSpPr/>
      </dsp:nvSpPr>
      <dsp:spPr>
        <a:xfrm>
          <a:off x="1128141" y="3636535"/>
          <a:ext cx="1877548" cy="145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6" tIns="0" rIns="0" bIns="0" numCol="1" spcCol="1270" anchor="t" anchorCtr="0">
          <a:noAutofit/>
        </a:bodyPr>
        <a:lstStyle/>
        <a:p>
          <a:pPr marL="0" lvl="0" indent="0" algn="ctr" defTabSz="889000">
            <a:lnSpc>
              <a:spcPct val="90000"/>
            </a:lnSpc>
            <a:spcBef>
              <a:spcPct val="0"/>
            </a:spcBef>
            <a:spcAft>
              <a:spcPct val="35000"/>
            </a:spcAft>
            <a:buNone/>
          </a:pPr>
          <a:r>
            <a:rPr lang="en-US" sz="2000" b="1" u="sng" kern="1200" dirty="0"/>
            <a:t>Compulsory cooperation </a:t>
          </a:r>
          <a:r>
            <a:rPr lang="en-US" sz="2000" kern="1200" dirty="0"/>
            <a:t>with legal mandate</a:t>
          </a:r>
        </a:p>
      </dsp:txBody>
      <dsp:txXfrm>
        <a:off x="1128141" y="3636535"/>
        <a:ext cx="1877548" cy="1455503"/>
      </dsp:txXfrm>
    </dsp:sp>
    <dsp:sp modelId="{CFF06B7C-37D8-441C-B976-4A4262887E62}">
      <dsp:nvSpPr>
        <dsp:cNvPr id="0" name=""/>
        <dsp:cNvSpPr/>
      </dsp:nvSpPr>
      <dsp:spPr>
        <a:xfrm>
          <a:off x="2872730" y="2162900"/>
          <a:ext cx="378733" cy="378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1350-30BF-450A-8758-89D396676A3C}">
      <dsp:nvSpPr>
        <dsp:cNvPr id="0" name=""/>
        <dsp:cNvSpPr/>
      </dsp:nvSpPr>
      <dsp:spPr>
        <a:xfrm>
          <a:off x="3062097" y="2352267"/>
          <a:ext cx="1933956" cy="2739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83" tIns="0" rIns="0" bIns="0" numCol="1" spcCol="1270" anchor="t" anchorCtr="0">
          <a:noAutofit/>
        </a:bodyPr>
        <a:lstStyle/>
        <a:p>
          <a:pPr marL="0" lvl="0" indent="0" algn="ctr" defTabSz="889000">
            <a:lnSpc>
              <a:spcPct val="90000"/>
            </a:lnSpc>
            <a:spcBef>
              <a:spcPct val="0"/>
            </a:spcBef>
            <a:spcAft>
              <a:spcPct val="35000"/>
            </a:spcAft>
            <a:buNone/>
          </a:pPr>
          <a:r>
            <a:rPr lang="en-US" sz="2000" b="1" u="sng" kern="1200" dirty="0"/>
            <a:t>Voluntary cooperation with legal mandate</a:t>
          </a:r>
        </a:p>
      </dsp:txBody>
      <dsp:txXfrm>
        <a:off x="3062097" y="2352267"/>
        <a:ext cx="1933956" cy="2739771"/>
      </dsp:txXfrm>
    </dsp:sp>
    <dsp:sp modelId="{4CEC79C7-DDF2-408C-9EA1-8B48B1B783CD}">
      <dsp:nvSpPr>
        <dsp:cNvPr id="0" name=""/>
        <dsp:cNvSpPr/>
      </dsp:nvSpPr>
      <dsp:spPr>
        <a:xfrm>
          <a:off x="5096779" y="1329889"/>
          <a:ext cx="523779" cy="523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A3089-450C-4953-BBD4-2ED812225A7E}">
      <dsp:nvSpPr>
        <dsp:cNvPr id="0" name=""/>
        <dsp:cNvSpPr/>
      </dsp:nvSpPr>
      <dsp:spPr>
        <a:xfrm>
          <a:off x="5358669" y="1591779"/>
          <a:ext cx="1933956" cy="350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540" tIns="0" rIns="0" bIns="0" numCol="1" spcCol="1270" anchor="t" anchorCtr="0">
          <a:noAutofit/>
        </a:bodyPr>
        <a:lstStyle/>
        <a:p>
          <a:pPr marL="0" lvl="0" indent="0" algn="ctr" defTabSz="889000">
            <a:lnSpc>
              <a:spcPct val="90000"/>
            </a:lnSpc>
            <a:spcBef>
              <a:spcPct val="0"/>
            </a:spcBef>
            <a:spcAft>
              <a:spcPct val="35000"/>
            </a:spcAft>
            <a:buNone/>
          </a:pPr>
          <a:r>
            <a:rPr lang="en-US" sz="2000" b="1" u="sng" kern="1200" dirty="0"/>
            <a:t>Voluntary cooperation regardless of legal mandate</a:t>
          </a:r>
          <a:r>
            <a:rPr lang="en-US" sz="2000" kern="1200" dirty="0"/>
            <a:t> (possibly with legal enablers)</a:t>
          </a:r>
        </a:p>
      </dsp:txBody>
      <dsp:txXfrm>
        <a:off x="5358669" y="1591779"/>
        <a:ext cx="1933956" cy="3500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0EAA-A10C-4DC1-95A9-770E065063FD}">
      <dsp:nvSpPr>
        <dsp:cNvPr id="0" name=""/>
        <dsp:cNvSpPr/>
      </dsp:nvSpPr>
      <dsp:spPr>
        <a:xfrm>
          <a:off x="57522" y="-216572"/>
          <a:ext cx="8272497" cy="517031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3558A-DC4C-4FDB-B864-45FE9E1BD890}">
      <dsp:nvSpPr>
        <dsp:cNvPr id="0" name=""/>
        <dsp:cNvSpPr/>
      </dsp:nvSpPr>
      <dsp:spPr>
        <a:xfrm>
          <a:off x="1108129" y="3351976"/>
          <a:ext cx="215084" cy="2150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AABD4-E811-4272-BF10-7BDA78FD4DE0}">
      <dsp:nvSpPr>
        <dsp:cNvPr id="0" name=""/>
        <dsp:cNvSpPr/>
      </dsp:nvSpPr>
      <dsp:spPr>
        <a:xfrm>
          <a:off x="1056836" y="3026374"/>
          <a:ext cx="2245161" cy="236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69" tIns="0" rIns="0" bIns="0" numCol="1" spcCol="1270" anchor="t" anchorCtr="0">
          <a:noAutofit/>
        </a:bodyPr>
        <a:lstStyle/>
        <a:p>
          <a:pPr marL="0" lvl="0" indent="0" algn="ctr" defTabSz="933450">
            <a:lnSpc>
              <a:spcPct val="90000"/>
            </a:lnSpc>
            <a:spcBef>
              <a:spcPct val="0"/>
            </a:spcBef>
            <a:spcAft>
              <a:spcPct val="35000"/>
            </a:spcAft>
            <a:buNone/>
          </a:pPr>
          <a:r>
            <a:rPr lang="en-US" sz="2100" b="1" kern="1200" dirty="0"/>
            <a:t>Compulsory cooperation with legal mandate</a:t>
          </a:r>
          <a:r>
            <a:rPr lang="en-US" sz="2100" kern="1200" dirty="0"/>
            <a:t> (under a mutual legal assistance treaty; or production order)</a:t>
          </a:r>
        </a:p>
      </dsp:txBody>
      <dsp:txXfrm>
        <a:off x="1056836" y="3026374"/>
        <a:ext cx="2245161" cy="2360508"/>
      </dsp:txXfrm>
    </dsp:sp>
    <dsp:sp modelId="{CFF06B7C-37D8-441C-B976-4A4262887E62}">
      <dsp:nvSpPr>
        <dsp:cNvPr id="0" name=""/>
        <dsp:cNvSpPr/>
      </dsp:nvSpPr>
      <dsp:spPr>
        <a:xfrm>
          <a:off x="3006667" y="1946685"/>
          <a:ext cx="388807" cy="388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1350-30BF-450A-8758-89D396676A3C}">
      <dsp:nvSpPr>
        <dsp:cNvPr id="0" name=""/>
        <dsp:cNvSpPr/>
      </dsp:nvSpPr>
      <dsp:spPr>
        <a:xfrm>
          <a:off x="3201071" y="2141089"/>
          <a:ext cx="1985399" cy="281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21" tIns="0" rIns="0" bIns="0" numCol="1" spcCol="1270" anchor="t" anchorCtr="0">
          <a:noAutofit/>
        </a:bodyPr>
        <a:lstStyle/>
        <a:p>
          <a:pPr marL="0" lvl="0" indent="0" algn="ctr" defTabSz="933450">
            <a:lnSpc>
              <a:spcPct val="90000"/>
            </a:lnSpc>
            <a:spcBef>
              <a:spcPct val="0"/>
            </a:spcBef>
            <a:spcAft>
              <a:spcPct val="35000"/>
            </a:spcAft>
            <a:buNone/>
          </a:pPr>
          <a:r>
            <a:rPr lang="en-US" sz="2100" b="1" kern="1200" dirty="0"/>
            <a:t>Voluntary cooperation </a:t>
          </a:r>
          <a:r>
            <a:rPr lang="en-US" sz="2100" kern="1200" dirty="0"/>
            <a:t>with legal mandate (e.g. Article 32 of Budapest Convention)</a:t>
          </a:r>
        </a:p>
      </dsp:txBody>
      <dsp:txXfrm>
        <a:off x="3201071" y="2141089"/>
        <a:ext cx="1985399" cy="2812649"/>
      </dsp:txXfrm>
    </dsp:sp>
    <dsp:sp modelId="{4CEC79C7-DDF2-408C-9EA1-8B48B1B783CD}">
      <dsp:nvSpPr>
        <dsp:cNvPr id="0" name=""/>
        <dsp:cNvSpPr/>
      </dsp:nvSpPr>
      <dsp:spPr>
        <a:xfrm>
          <a:off x="5289876" y="1091516"/>
          <a:ext cx="537712" cy="5377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A3089-450C-4953-BBD4-2ED812225A7E}">
      <dsp:nvSpPr>
        <dsp:cNvPr id="0" name=""/>
        <dsp:cNvSpPr/>
      </dsp:nvSpPr>
      <dsp:spPr>
        <a:xfrm>
          <a:off x="5558733" y="1360372"/>
          <a:ext cx="1985399" cy="359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923" tIns="0" rIns="0" bIns="0" numCol="1" spcCol="1270" anchor="t" anchorCtr="0">
          <a:noAutofit/>
        </a:bodyPr>
        <a:lstStyle/>
        <a:p>
          <a:pPr marL="0" lvl="0" indent="0" algn="ctr" defTabSz="933450">
            <a:lnSpc>
              <a:spcPct val="90000"/>
            </a:lnSpc>
            <a:spcBef>
              <a:spcPct val="0"/>
            </a:spcBef>
            <a:spcAft>
              <a:spcPct val="35000"/>
            </a:spcAft>
            <a:buNone/>
          </a:pPr>
          <a:r>
            <a:rPr lang="en-US" sz="2100" b="1" kern="1200" dirty="0"/>
            <a:t>Voluntary cooperation regardless of legal mandate</a:t>
          </a:r>
          <a:r>
            <a:rPr lang="en-US" sz="2100" kern="1200" dirty="0"/>
            <a:t> (direct cooperation with foreign service providers)</a:t>
          </a:r>
        </a:p>
      </dsp:txBody>
      <dsp:txXfrm>
        <a:off x="5558733" y="1360372"/>
        <a:ext cx="1985399" cy="359336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0EC5B9-F61F-9249-A658-0F2D6B7F667A}" type="datetimeFigureOut">
              <a:rPr lang="en-US" smtClean="0"/>
              <a:pPr/>
              <a:t>11/8/2023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C0AAD-8443-9D4A-94B7-EFA286386D47}" type="slidenum">
              <a:rPr lang="en-US" smtClean="0"/>
              <a:pPr/>
              <a:t>‹#›</a:t>
            </a:fld>
            <a:endParaRPr lang="en-US"/>
          </a:p>
        </p:txBody>
      </p:sp>
    </p:spTree>
    <p:extLst>
      <p:ext uri="{BB962C8B-B14F-4D97-AF65-F5344CB8AC3E}">
        <p14:creationId xmlns:p14="http://schemas.microsoft.com/office/powerpoint/2010/main" val="4114007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541D7-08E2-C04F-88F4-7F9390566DF9}" type="datetimeFigureOut">
              <a:rPr lang="en-US" smtClean="0"/>
              <a:pPr/>
              <a:t>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21978-7AB2-D644-A1FF-AF545A1745C1}" type="slidenum">
              <a:rPr lang="en-US" smtClean="0"/>
              <a:pPr/>
              <a:t>‹#›</a:t>
            </a:fld>
            <a:endParaRPr lang="en-US"/>
          </a:p>
        </p:txBody>
      </p:sp>
    </p:spTree>
    <p:extLst>
      <p:ext uri="{BB962C8B-B14F-4D97-AF65-F5344CB8AC3E}">
        <p14:creationId xmlns:p14="http://schemas.microsoft.com/office/powerpoint/2010/main" val="3092087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latin typeface="+mn-lt"/>
                <a:ea typeface="+mn-ea"/>
                <a:cs typeface="+mn-cs"/>
              </a:rPr>
              <a:t>Cooperation with Industry</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This session is intended to provide trainers with a framework for developing training material to be delivered as part of a wider programme. It is essential that judges and prosecutors are aware of the available means and channels of private sector cooperation for the purposes of</a:t>
            </a:r>
            <a:r>
              <a:rPr lang="en-GB" sz="1200" kern="1200" baseline="0" dirty="0">
                <a:solidFill>
                  <a:schemeClr val="tx1"/>
                </a:solidFill>
                <a:latin typeface="+mn-lt"/>
                <a:ea typeface="+mn-ea"/>
                <a:cs typeface="+mn-cs"/>
              </a:rPr>
              <a:t> combatting cybercrime.</a:t>
            </a:r>
            <a:r>
              <a:rPr lang="en-GB" sz="1200" kern="1200" dirty="0">
                <a:solidFill>
                  <a:schemeClr val="tx1"/>
                </a:solidFill>
                <a:latin typeface="+mn-lt"/>
                <a:ea typeface="+mn-ea"/>
                <a:cs typeface="+mn-cs"/>
              </a:rPr>
              <a:t> This session provides an overview of these</a:t>
            </a:r>
            <a:r>
              <a:rPr lang="en-GB" sz="1200" kern="1200" baseline="0" dirty="0">
                <a:solidFill>
                  <a:schemeClr val="tx1"/>
                </a:solidFill>
                <a:latin typeface="+mn-lt"/>
                <a:ea typeface="+mn-ea"/>
                <a:cs typeface="+mn-cs"/>
              </a:rPr>
              <a:t> methods</a:t>
            </a:r>
            <a:r>
              <a:rPr lang="en-GB" sz="1200" kern="1200" dirty="0">
                <a:solidFill>
                  <a:schemeClr val="tx1"/>
                </a:solidFill>
                <a:latin typeface="+mn-lt"/>
                <a:ea typeface="+mn-ea"/>
                <a:cs typeface="+mn-cs"/>
              </a:rPr>
              <a:t>.  A PowerPoint presentation is provided as a resource for trainers to use if considered appropriate.     </a:t>
            </a:r>
          </a:p>
        </p:txBody>
      </p:sp>
      <p:sp>
        <p:nvSpPr>
          <p:cNvPr id="4" name="Slide Number Placeholder 3"/>
          <p:cNvSpPr>
            <a:spLocks noGrp="1"/>
          </p:cNvSpPr>
          <p:nvPr>
            <p:ph type="sldNum" sz="quarter" idx="10"/>
          </p:nvPr>
        </p:nvSpPr>
        <p:spPr/>
        <p:txBody>
          <a:bodyPr/>
          <a:lstStyle/>
          <a:p>
            <a:fld id="{B2221978-7AB2-D644-A1FF-AF545A1745C1}" type="slidenum">
              <a:rPr lang="en-US" smtClean="0"/>
              <a:pPr/>
              <a:t>1</a:t>
            </a:fld>
            <a:endParaRPr lang="en-US" dirty="0"/>
          </a:p>
        </p:txBody>
      </p:sp>
    </p:spTree>
    <p:extLst>
      <p:ext uri="{BB962C8B-B14F-4D97-AF65-F5344CB8AC3E}">
        <p14:creationId xmlns:p14="http://schemas.microsoft.com/office/powerpoint/2010/main" val="280072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dirty="0"/>
              <a:t>The</a:t>
            </a:r>
            <a:r>
              <a:rPr lang="en-US" baseline="0" dirty="0"/>
              <a:t> trainer should explain subscriber information </a:t>
            </a:r>
            <a:r>
              <a:rPr lang="en-US" dirty="0"/>
              <a:t>as information to identify user of specific IPs or IPs used by specific persons (including data from registrars on domain registrants).</a:t>
            </a:r>
            <a:r>
              <a:rPr lang="en-US" baseline="0" dirty="0"/>
              <a:t> The trainer should use examples of subscriber information (such as subscriber name, address, billing information </a:t>
            </a:r>
            <a:r>
              <a:rPr lang="en-US" baseline="0" dirty="0" err="1"/>
              <a:t>etc</a:t>
            </a:r>
            <a:r>
              <a:rPr lang="en-US" baseline="0" dirty="0"/>
              <a:t>) to explain the scope of subscriber information.  At this stage, the trainer should also highlight the importance of subscriber information for the purposes of investigation. At a preliminary stage of an investigation, subscriber information is essential for the purposes of identifying and gaining information about potential suspects. Generally, as the participants will later see, US service providers provide access to subscriber information to foreign law enforcement more readily than traffic data and content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11</a:t>
            </a:fld>
            <a:endParaRPr lang="en-US"/>
          </a:p>
        </p:txBody>
      </p:sp>
    </p:spTree>
    <p:extLst>
      <p:ext uri="{BB962C8B-B14F-4D97-AF65-F5344CB8AC3E}">
        <p14:creationId xmlns:p14="http://schemas.microsoft.com/office/powerpoint/2010/main" val="38890074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kern="1200" dirty="0">
                <a:solidFill>
                  <a:schemeClr val="tx1"/>
                </a:solidFill>
                <a:latin typeface="+mn-lt"/>
                <a:ea typeface="+mn-ea"/>
                <a:cs typeface="+mn-cs"/>
              </a:rPr>
              <a:t>It is important that both</a:t>
            </a:r>
            <a:r>
              <a:rPr lang="en-GB" sz="1200" kern="1200" baseline="0" dirty="0">
                <a:solidFill>
                  <a:schemeClr val="tx1"/>
                </a:solidFill>
                <a:latin typeface="+mn-lt"/>
                <a:ea typeface="+mn-ea"/>
                <a:cs typeface="+mn-cs"/>
              </a:rPr>
              <a:t> the trainer and </a:t>
            </a:r>
            <a:r>
              <a:rPr lang="en-GB" sz="1200" kern="1200" dirty="0">
                <a:solidFill>
                  <a:schemeClr val="tx1"/>
                </a:solidFill>
                <a:latin typeface="+mn-lt"/>
                <a:ea typeface="+mn-ea"/>
                <a:cs typeface="+mn-cs"/>
              </a:rPr>
              <a:t>the delegates understand what the objectives of the lesson are.  These objectives</a:t>
            </a:r>
            <a:r>
              <a:rPr lang="en-GB" sz="1200" kern="1200" baseline="0" dirty="0">
                <a:solidFill>
                  <a:schemeClr val="tx1"/>
                </a:solidFill>
                <a:latin typeface="+mn-lt"/>
                <a:ea typeface="+mn-ea"/>
                <a:cs typeface="+mn-cs"/>
              </a:rPr>
              <a:t> should be explained </a:t>
            </a:r>
            <a:r>
              <a:rPr lang="en-GB" sz="1200" kern="1200" dirty="0">
                <a:solidFill>
                  <a:schemeClr val="tx1"/>
                </a:solidFill>
                <a:latin typeface="+mn-lt"/>
                <a:ea typeface="+mn-ea"/>
                <a:cs typeface="+mn-cs"/>
              </a:rPr>
              <a:t>in detail to the delegates before the session begins using the information on the slide. </a:t>
            </a:r>
            <a:r>
              <a:rPr lang="en-GB" sz="1200" kern="1200" baseline="0" dirty="0">
                <a:solidFill>
                  <a:schemeClr val="tx1"/>
                </a:solidFill>
                <a:latin typeface="+mn-lt"/>
                <a:ea typeface="+mn-ea"/>
                <a:cs typeface="+mn-cs"/>
              </a:rPr>
              <a:t>This slide will be repeated at the end of the lesson for the purposes of recapping the session.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221978-7AB2-D644-A1FF-AF545A1745C1}" type="slidenum">
              <a:rPr lang="en-US" smtClean="0"/>
              <a:pPr/>
              <a:t>105</a:t>
            </a:fld>
            <a:endParaRPr lang="en-US" dirty="0"/>
          </a:p>
        </p:txBody>
      </p:sp>
    </p:spTree>
    <p:extLst>
      <p:ext uri="{BB962C8B-B14F-4D97-AF65-F5344CB8AC3E}">
        <p14:creationId xmlns:p14="http://schemas.microsoft.com/office/powerpoint/2010/main" val="8164378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kern="1200" dirty="0">
                <a:solidFill>
                  <a:schemeClr val="tx1"/>
                </a:solidFill>
                <a:latin typeface="+mn-lt"/>
                <a:ea typeface="+mn-ea"/>
                <a:cs typeface="+mn-cs"/>
              </a:rPr>
              <a:t>It is important that both</a:t>
            </a:r>
            <a:r>
              <a:rPr lang="en-GB" sz="1200" kern="1200" baseline="0" dirty="0">
                <a:solidFill>
                  <a:schemeClr val="tx1"/>
                </a:solidFill>
                <a:latin typeface="+mn-lt"/>
                <a:ea typeface="+mn-ea"/>
                <a:cs typeface="+mn-cs"/>
              </a:rPr>
              <a:t> the trainer and </a:t>
            </a:r>
            <a:r>
              <a:rPr lang="en-GB" sz="1200" kern="1200" dirty="0">
                <a:solidFill>
                  <a:schemeClr val="tx1"/>
                </a:solidFill>
                <a:latin typeface="+mn-lt"/>
                <a:ea typeface="+mn-ea"/>
                <a:cs typeface="+mn-cs"/>
              </a:rPr>
              <a:t>the delegates understand what the objectives of the lesson are.  These objectives</a:t>
            </a:r>
            <a:r>
              <a:rPr lang="en-GB" sz="1200" kern="1200" baseline="0" dirty="0">
                <a:solidFill>
                  <a:schemeClr val="tx1"/>
                </a:solidFill>
                <a:latin typeface="+mn-lt"/>
                <a:ea typeface="+mn-ea"/>
                <a:cs typeface="+mn-cs"/>
              </a:rPr>
              <a:t> should be explained </a:t>
            </a:r>
            <a:r>
              <a:rPr lang="en-GB" sz="1200" kern="1200" dirty="0">
                <a:solidFill>
                  <a:schemeClr val="tx1"/>
                </a:solidFill>
                <a:latin typeface="+mn-lt"/>
                <a:ea typeface="+mn-ea"/>
                <a:cs typeface="+mn-cs"/>
              </a:rPr>
              <a:t>in detail to the delegates before the session begins using the information on the slide. </a:t>
            </a:r>
            <a:r>
              <a:rPr lang="en-GB" sz="1200" kern="1200" baseline="0" dirty="0">
                <a:solidFill>
                  <a:schemeClr val="tx1"/>
                </a:solidFill>
                <a:latin typeface="+mn-lt"/>
                <a:ea typeface="+mn-ea"/>
                <a:cs typeface="+mn-cs"/>
              </a:rPr>
              <a:t>This slide will be repeated at the end of the lesson for the purposes of recapping the session.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221978-7AB2-D644-A1FF-AF545A1745C1}" type="slidenum">
              <a:rPr lang="en-US" smtClean="0"/>
              <a:pPr/>
              <a:t>106</a:t>
            </a:fld>
            <a:endParaRPr lang="en-US" dirty="0"/>
          </a:p>
        </p:txBody>
      </p:sp>
    </p:spTree>
    <p:extLst>
      <p:ext uri="{BB962C8B-B14F-4D97-AF65-F5344CB8AC3E}">
        <p14:creationId xmlns:p14="http://schemas.microsoft.com/office/powerpoint/2010/main" val="8164378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trainer should give participants an opportunity to ask any questions that they may have in relation to the lesson.</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Practical Exercises </a:t>
            </a:r>
            <a:r>
              <a:rPr lang="en-US" sz="1200" kern="1200" dirty="0">
                <a:solidFill>
                  <a:schemeClr val="tx1"/>
                </a:solidFill>
                <a:effectLst/>
                <a:latin typeface="+mn-lt"/>
                <a:ea typeface="+mn-ea"/>
                <a:cs typeface="+mn-cs"/>
              </a:rPr>
              <a:t>(if applicable)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 other practical exercises are planned for this session. However, this session is intended to be interactive and case </a:t>
            </a:r>
            <a:r>
              <a:rPr lang="en-GB" sz="1200" kern="1200">
                <a:solidFill>
                  <a:schemeClr val="tx1"/>
                </a:solidFill>
                <a:effectLst/>
                <a:latin typeface="+mn-lt"/>
                <a:ea typeface="+mn-ea"/>
                <a:cs typeface="+mn-cs"/>
              </a:rPr>
              <a:t>studies are </a:t>
            </a:r>
            <a:r>
              <a:rPr lang="en-GB" sz="1200" kern="1200" dirty="0">
                <a:solidFill>
                  <a:schemeClr val="tx1"/>
                </a:solidFill>
                <a:effectLst/>
                <a:latin typeface="+mn-lt"/>
                <a:ea typeface="+mn-ea"/>
                <a:cs typeface="+mn-cs"/>
              </a:rPr>
              <a:t>included which shall be discussed verbally amongst the participants. </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Knowledge check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specific knowledge check is envisaged for this lesson. However, the trainer may ask questions at the end of the lesson.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107</a:t>
            </a:fld>
            <a:endParaRPr lang="en-GB"/>
          </a:p>
        </p:txBody>
      </p:sp>
    </p:spTree>
    <p:extLst>
      <p:ext uri="{BB962C8B-B14F-4D97-AF65-F5344CB8AC3E}">
        <p14:creationId xmlns:p14="http://schemas.microsoft.com/office/powerpoint/2010/main" val="386816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457200" rtl="0" eaLnBrk="1" fontAlgn="auto" latinLnBrk="0" hangingPunct="1">
              <a:lnSpc>
                <a:spcPct val="100000"/>
              </a:lnSpc>
              <a:spcBef>
                <a:spcPts val="0"/>
              </a:spcBef>
              <a:spcAft>
                <a:spcPts val="0"/>
              </a:spcAft>
              <a:buClrTx/>
              <a:buSzTx/>
              <a:buFontTx/>
              <a:buNone/>
              <a:tabLst/>
              <a:defRPr/>
            </a:pPr>
            <a:r>
              <a:rPr lang="en-US" dirty="0"/>
              <a:t>The trainer </a:t>
            </a:r>
            <a:r>
              <a:rPr lang="en-US" baseline="0" dirty="0"/>
              <a:t>should explain the meaning of the term “traffic data” - </a:t>
            </a:r>
            <a:r>
              <a:rPr lang="en-US" dirty="0"/>
              <a:t>traffic data are</a:t>
            </a:r>
            <a:r>
              <a:rPr lang="en-US" baseline="0" dirty="0"/>
              <a:t> anonymous log files that record activities of operating system of computer systems or of communication between computer systems.</a:t>
            </a:r>
            <a:r>
              <a:rPr lang="en-US" dirty="0"/>
              <a:t> The trainer</a:t>
            </a:r>
            <a:r>
              <a:rPr lang="en-US" baseline="0" dirty="0"/>
              <a:t> should also </a:t>
            </a:r>
            <a:r>
              <a:rPr lang="en-US" baseline="0" dirty="0" err="1"/>
              <a:t>emphasise</a:t>
            </a:r>
            <a:r>
              <a:rPr lang="en-US" baseline="0" dirty="0"/>
              <a:t> the importance of traffic data for the purposes of investigation and the procedural powers in domestic law specific to traffic data (e.g. expedited preservation and partial disclosure of traffic data and real-time collection of traffic data). It is important that the participants understand that traffic data is log data that indicates certain details regarding the communication (i.e. origin, destination, route, time, date, size, duration or type of underlying service).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12</a:t>
            </a:fld>
            <a:endParaRPr lang="en-US"/>
          </a:p>
        </p:txBody>
      </p:sp>
    </p:spTree>
    <p:extLst>
      <p:ext uri="{BB962C8B-B14F-4D97-AF65-F5344CB8AC3E}">
        <p14:creationId xmlns:p14="http://schemas.microsoft.com/office/powerpoint/2010/main" val="134962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 explain the</a:t>
            </a:r>
            <a:r>
              <a:rPr lang="en-US" baseline="0" dirty="0"/>
              <a:t> term “content data”. It may be useful for the trainer to focus on examples of content data so that participants are able to understand its scope. It is important that the trainer </a:t>
            </a:r>
            <a:r>
              <a:rPr lang="en-US" baseline="0" dirty="0" err="1"/>
              <a:t>emphasise</a:t>
            </a:r>
            <a:r>
              <a:rPr lang="en-US" baseline="0" dirty="0"/>
              <a:t> that content data is the most privacy-sensitive as it is not </a:t>
            </a:r>
            <a:r>
              <a:rPr lang="en-US" baseline="0" dirty="0" err="1"/>
              <a:t>anonymised</a:t>
            </a:r>
            <a:r>
              <a:rPr lang="en-US" baseline="0" dirty="0"/>
              <a:t> data and it contains actual communication content and/or messages or information being conveyed.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13</a:t>
            </a:fld>
            <a:endParaRPr lang="en-US"/>
          </a:p>
        </p:txBody>
      </p:sp>
    </p:spTree>
    <p:extLst>
      <p:ext uri="{BB962C8B-B14F-4D97-AF65-F5344CB8AC3E}">
        <p14:creationId xmlns:p14="http://schemas.microsoft.com/office/powerpoint/2010/main" val="201999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 explain the meaning</a:t>
            </a:r>
            <a:r>
              <a:rPr lang="en-US" baseline="0" dirty="0"/>
              <a:t> of cloud data. It may be useful to refer to popular cloud storage services so that participants are able to understand this relatively new technology. Much of the problem with cooperating with industry is that data that is the possession or control of industry is often in the form of cloud data that is stored in another jurisdiction. That is why it is important to explain to the participants what cloud data is.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14</a:t>
            </a:fld>
            <a:endParaRPr lang="en-US"/>
          </a:p>
        </p:txBody>
      </p:sp>
    </p:spTree>
    <p:extLst>
      <p:ext uri="{BB962C8B-B14F-4D97-AF65-F5344CB8AC3E}">
        <p14:creationId xmlns:p14="http://schemas.microsoft.com/office/powerpoint/2010/main" val="174890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trainer should refer to the Cloud Evidence Group (CEG), a working group of the Cybercrime Committee (T-CY) of the Council of Europe before moving onto the next slides that talk about how cloud data is different from conventional computer data. </a:t>
            </a:r>
          </a:p>
          <a:p>
            <a:endParaRPr lang="en-US" baseline="0" dirty="0"/>
          </a:p>
          <a:p>
            <a:r>
              <a:rPr lang="en-US" baseline="0" dirty="0"/>
              <a:t>More information of the CEG: http://www.coe.int/en/web/cybercrime/ceg</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15</a:t>
            </a:fld>
            <a:endParaRPr lang="en-US"/>
          </a:p>
        </p:txBody>
      </p:sp>
    </p:spTree>
    <p:extLst>
      <p:ext uri="{BB962C8B-B14F-4D97-AF65-F5344CB8AC3E}">
        <p14:creationId xmlns:p14="http://schemas.microsoft.com/office/powerpoint/2010/main" val="318902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At</a:t>
            </a:r>
            <a:r>
              <a:rPr lang="en-US" baseline="0" dirty="0"/>
              <a:t> this stage of the lesson, the trainer should explain some of the key challenges that emerge as a result of cloud storage and remote data storage that were dealt with by the Cloud Evidence Group. Particular problems including the issues of jurisdiction, which rules of access will apply and multiple layers of jurisdiction are of particular concern for the participants as these issues may be used by the trainer to highlight the importance of direct cooperation with foreign industry in order to effectively combat cybercrime.</a:t>
            </a:r>
          </a:p>
        </p:txBody>
      </p:sp>
      <p:sp>
        <p:nvSpPr>
          <p:cNvPr id="4" name="Slide Number Placeholder 3"/>
          <p:cNvSpPr>
            <a:spLocks noGrp="1"/>
          </p:cNvSpPr>
          <p:nvPr>
            <p:ph type="sldNum" sz="quarter" idx="10"/>
          </p:nvPr>
        </p:nvSpPr>
        <p:spPr/>
        <p:txBody>
          <a:bodyPr/>
          <a:lstStyle/>
          <a:p>
            <a:fld id="{B2221978-7AB2-D644-A1FF-AF545A1745C1}" type="slidenum">
              <a:rPr lang="en-US" smtClean="0"/>
              <a:pPr/>
              <a:t>16</a:t>
            </a:fld>
            <a:endParaRPr lang="en-US"/>
          </a:p>
        </p:txBody>
      </p:sp>
    </p:spTree>
    <p:extLst>
      <p:ext uri="{BB962C8B-B14F-4D97-AF65-F5344CB8AC3E}">
        <p14:creationId xmlns:p14="http://schemas.microsoft.com/office/powerpoint/2010/main" val="301484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trainer should give participants a</a:t>
            </a:r>
            <a:r>
              <a:rPr lang="en-GB" baseline="0" dirty="0"/>
              <a:t>n opportunity to ask any questions that they may have in relation to Part One of the lesson.</a:t>
            </a:r>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17</a:t>
            </a:fld>
            <a:endParaRPr lang="en-GB"/>
          </a:p>
        </p:txBody>
      </p:sp>
    </p:spTree>
    <p:extLst>
      <p:ext uri="{BB962C8B-B14F-4D97-AF65-F5344CB8AC3E}">
        <p14:creationId xmlns:p14="http://schemas.microsoft.com/office/powerpoint/2010/main" val="23160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participants need to be aware of the ways in which cooperation between law enforcement and domestic private sector service providers can be enabled. This part will explain to them the different levels of cooperation and the various considerations that need to be factored in by the participants when exercising their powers in relation to accessing data held by domestic service providers.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18</a:t>
            </a:fld>
            <a:endParaRPr lang="en-US"/>
          </a:p>
        </p:txBody>
      </p:sp>
    </p:spTree>
    <p:extLst>
      <p:ext uri="{BB962C8B-B14F-4D97-AF65-F5344CB8AC3E}">
        <p14:creationId xmlns:p14="http://schemas.microsoft.com/office/powerpoint/2010/main" val="33446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a:t>
            </a:r>
            <a:r>
              <a:rPr lang="en-US" baseline="0" dirty="0"/>
              <a:t> should explain the three levels of cooperation that can occur with domestic industry:</a:t>
            </a:r>
          </a:p>
          <a:p>
            <a:endParaRPr lang="en-US" baseline="0" dirty="0"/>
          </a:p>
          <a:p>
            <a:pPr marL="228600" indent="-228600" algn="just">
              <a:buAutoNum type="arabicPeriod"/>
            </a:pPr>
            <a:r>
              <a:rPr lang="en-US" b="1" baseline="0" dirty="0"/>
              <a:t>Compulsory cooperation with legal mandate – </a:t>
            </a:r>
            <a:r>
              <a:rPr lang="en-US" b="0" baseline="0" dirty="0"/>
              <a:t>This is compulsory cooperation that results from law enforcement exercising procedural powers that correspond to Articles 16 – 21 of the Budapest Convention. This involves the issuance of orders/warrants that mandate the subject of such order/warrant from cooperating with law enforcement agencies.</a:t>
            </a:r>
          </a:p>
          <a:p>
            <a:pPr marL="228600" indent="-228600">
              <a:buAutoNum type="arabicPeriod"/>
            </a:pPr>
            <a:r>
              <a:rPr lang="en-US" b="1" baseline="0" dirty="0"/>
              <a:t>Voluntary cooperation with legal mandate – </a:t>
            </a:r>
            <a:r>
              <a:rPr lang="en-US" b="0" baseline="0" dirty="0"/>
              <a:t>This is voluntary cooperation that occurs on the basis of some legal mandate that does not have the same force as compulsory provisions of law. For instance, such cooperation may be the result of a memorandum of understanding signed between a private sector operator and a law enforcement agency.</a:t>
            </a:r>
          </a:p>
          <a:p>
            <a:pPr marL="228600" indent="-228600">
              <a:buAutoNum type="arabicPeriod"/>
            </a:pPr>
            <a:r>
              <a:rPr lang="en-US" b="1" baseline="0" dirty="0"/>
              <a:t>Voluntary cooperation regardless of legal mandate </a:t>
            </a:r>
            <a:r>
              <a:rPr lang="en-US" b="0" baseline="0" dirty="0"/>
              <a:t>– This is voluntary cooperation that occurs despite there being no legal mandate for the same. Such cooperation may be enabled by the law, but is not required by it.</a:t>
            </a:r>
            <a:endParaRPr lang="en-US" b="1" baseline="0"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19</a:t>
            </a:fld>
            <a:endParaRPr lang="en-US"/>
          </a:p>
        </p:txBody>
      </p:sp>
    </p:spTree>
    <p:extLst>
      <p:ext uri="{BB962C8B-B14F-4D97-AF65-F5344CB8AC3E}">
        <p14:creationId xmlns:p14="http://schemas.microsoft.com/office/powerpoint/2010/main" val="12139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a:t>
            </a:r>
            <a:r>
              <a:rPr lang="en-US" baseline="0" dirty="0"/>
              <a:t> walk the participants through the list of provisions of law that mandate cooperation between private sector service providers and industry. The trainer should tell participants that key considerations with respect to each power will be dealt with individually.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20</a:t>
            </a:fld>
            <a:endParaRPr lang="en-US"/>
          </a:p>
        </p:txBody>
      </p:sp>
    </p:spTree>
    <p:extLst>
      <p:ext uri="{BB962C8B-B14F-4D97-AF65-F5344CB8AC3E}">
        <p14:creationId xmlns:p14="http://schemas.microsoft.com/office/powerpoint/2010/main" val="111719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i="0" kern="1200" dirty="0">
                <a:solidFill>
                  <a:schemeClr val="tx1"/>
                </a:solidFill>
                <a:latin typeface="+mn-lt"/>
                <a:ea typeface="+mn-ea"/>
                <a:cs typeface="+mn-cs"/>
              </a:rPr>
              <a:t>The agenda slide lists the different parts of the session.</a:t>
            </a:r>
            <a:r>
              <a:rPr lang="en-GB" sz="1200" i="0" kern="1200" baseline="0" dirty="0">
                <a:solidFill>
                  <a:schemeClr val="tx1"/>
                </a:solidFill>
                <a:latin typeface="+mn-lt"/>
                <a:ea typeface="+mn-ea"/>
                <a:cs typeface="+mn-cs"/>
              </a:rPr>
              <a:t> </a:t>
            </a:r>
            <a:r>
              <a:rPr lang="en-GB" sz="1200" i="0" kern="1200" dirty="0">
                <a:solidFill>
                  <a:schemeClr val="tx1"/>
                </a:solidFill>
                <a:latin typeface="+mn-lt"/>
                <a:ea typeface="+mn-ea"/>
                <a:cs typeface="+mn-cs"/>
              </a:rPr>
              <a:t>The trainer should explain how the materials will be presented and that there will be time for audience participation and questions</a:t>
            </a:r>
            <a:r>
              <a:rPr lang="en-GB" sz="1200" i="0" kern="1200" baseline="0" dirty="0">
                <a:solidFill>
                  <a:schemeClr val="tx1"/>
                </a:solidFill>
                <a:latin typeface="+mn-lt"/>
                <a:ea typeface="+mn-ea"/>
                <a:cs typeface="+mn-cs"/>
              </a:rPr>
              <a:t> at the end of each part. </a:t>
            </a:r>
            <a:r>
              <a:rPr lang="en-GB" sz="1200" i="0" kern="1200" dirty="0">
                <a:solidFill>
                  <a:schemeClr val="tx1"/>
                </a:solidFill>
                <a:latin typeface="+mn-lt"/>
                <a:ea typeface="+mn-ea"/>
                <a:cs typeface="+mn-cs"/>
              </a:rPr>
              <a:t>The trainer should at this point emphasise</a:t>
            </a:r>
            <a:r>
              <a:rPr lang="en-GB" sz="1200" i="0" kern="1200" baseline="0" dirty="0">
                <a:solidFill>
                  <a:schemeClr val="tx1"/>
                </a:solidFill>
                <a:latin typeface="+mn-lt"/>
                <a:ea typeface="+mn-ea"/>
                <a:cs typeface="+mn-cs"/>
              </a:rPr>
              <a:t> </a:t>
            </a:r>
            <a:r>
              <a:rPr lang="en-GB" sz="1200" i="0" kern="1200" dirty="0">
                <a:solidFill>
                  <a:schemeClr val="tx1"/>
                </a:solidFill>
                <a:latin typeface="+mn-lt"/>
                <a:ea typeface="+mn-ea"/>
                <a:cs typeface="+mn-cs"/>
              </a:rPr>
              <a:t>that this training is designed to be interactive and that delegates will be expected to participate throughout the session.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a:t>
            </a:fld>
            <a:endParaRPr lang="en-US" dirty="0"/>
          </a:p>
        </p:txBody>
      </p:sp>
    </p:spTree>
    <p:extLst>
      <p:ext uri="{BB962C8B-B14F-4D97-AF65-F5344CB8AC3E}">
        <p14:creationId xmlns:p14="http://schemas.microsoft.com/office/powerpoint/2010/main" val="3578140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a:t>The trainer should explain </a:t>
            </a:r>
            <a:r>
              <a:rPr lang="en-US" baseline="0" dirty="0"/>
              <a:t>the domestic power to seek expedited preservation of stored computer data.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21</a:t>
            </a:fld>
            <a:endParaRPr lang="en-US"/>
          </a:p>
        </p:txBody>
      </p:sp>
    </p:spTree>
    <p:extLst>
      <p:ext uri="{BB962C8B-B14F-4D97-AF65-F5344CB8AC3E}">
        <p14:creationId xmlns:p14="http://schemas.microsoft.com/office/powerpoint/2010/main" val="25290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Ordering service providers to preserve data (Article 16)</a:t>
            </a:r>
            <a:endParaRPr lang="en-GB" sz="1200" kern="1200" dirty="0">
              <a:solidFill>
                <a:schemeClr val="tx1"/>
              </a:solidFill>
              <a:effectLst/>
              <a:latin typeface="+mn-lt"/>
              <a:ea typeface="+mn-ea"/>
              <a:cs typeface="+mn-cs"/>
            </a:endParaRPr>
          </a:p>
          <a:p>
            <a:pPr marL="0" indent="0" algn="just">
              <a:buNone/>
            </a:pPr>
            <a:endParaRPr lang="en-US" baseline="0" dirty="0"/>
          </a:p>
          <a:p>
            <a:pPr marL="0" indent="0" algn="just">
              <a:buNone/>
            </a:pPr>
            <a:r>
              <a:rPr lang="en-US" baseline="0" dirty="0"/>
              <a:t>It is important that the trainers explain the role of the prosecutor/judiciary with respect to exercising this power to obtain expeditious preservation of specified computer data. The trainer should </a:t>
            </a:r>
            <a:r>
              <a:rPr lang="en-US" baseline="0" dirty="0" err="1"/>
              <a:t>emphasise</a:t>
            </a:r>
            <a:r>
              <a:rPr lang="en-US" baseline="0" dirty="0"/>
              <a:t> the particular limitations of this power including that it is limited to ordering preservation and not retention of data, and that it may only be exercised  with respect to specific criminal investigations. This will enable participants to understand its scope,  </a:t>
            </a:r>
          </a:p>
          <a:p>
            <a:pPr marL="0" indent="0" algn="just">
              <a:buNone/>
            </a:pPr>
            <a:endParaRPr lang="en-US" baseline="0" dirty="0"/>
          </a:p>
          <a:p>
            <a:pPr marL="0" indent="0" algn="just">
              <a:buNone/>
            </a:pPr>
            <a:r>
              <a:rPr lang="en-US" baseline="0" dirty="0"/>
              <a:t>The trainer should </a:t>
            </a:r>
            <a:r>
              <a:rPr lang="en-US" baseline="0" dirty="0" err="1"/>
              <a:t>emphasise</a:t>
            </a:r>
            <a:r>
              <a:rPr lang="en-US" baseline="0" dirty="0"/>
              <a:t> the importance of this power with respect to cooperation with the private sector for the purposes of law enforcement as many service providers for either technical or business reasons store computer data of its subscribers for a limited period of time.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22</a:t>
            </a:fld>
            <a:endParaRPr lang="en-US"/>
          </a:p>
        </p:txBody>
      </p:sp>
    </p:spTree>
    <p:extLst>
      <p:ext uri="{BB962C8B-B14F-4D97-AF65-F5344CB8AC3E}">
        <p14:creationId xmlns:p14="http://schemas.microsoft.com/office/powerpoint/2010/main" val="184885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Ordering service providers to preserve data </a:t>
            </a:r>
            <a:endParaRPr lang="en-GB" sz="1200" kern="1200" dirty="0">
              <a:solidFill>
                <a:schemeClr val="tx1"/>
              </a:solidFill>
              <a:effectLst/>
              <a:latin typeface="+mn-lt"/>
              <a:ea typeface="+mn-ea"/>
              <a:cs typeface="+mn-cs"/>
            </a:endParaRPr>
          </a:p>
          <a:p>
            <a:endParaRPr lang="en-US" dirty="0"/>
          </a:p>
          <a:p>
            <a:r>
              <a:rPr lang="en-US" dirty="0"/>
              <a:t>The trainer should explain some key considerations</a:t>
            </a:r>
            <a:r>
              <a:rPr lang="en-US" baseline="0" dirty="0"/>
              <a:t> that participants should keep in mind when ordering expedited preservation of stored computer data:</a:t>
            </a:r>
          </a:p>
          <a:p>
            <a:pPr marL="228600" indent="-228600">
              <a:buAutoNum type="arabicPeriod"/>
            </a:pPr>
            <a:r>
              <a:rPr lang="en-US" baseline="0" dirty="0"/>
              <a:t>Application may be required to state grounds to believe data is vulnerable to loss or modification: This particular requirement depends on whether this is a requirement under domestic law. However, it may regardless be prudent for the person making the order to determine whether it is in fact necessary for expeditious preservation of such data or whether there is sufficient time for the applicant to seek exercise other procedural powers under the law.</a:t>
            </a:r>
          </a:p>
          <a:p>
            <a:pPr marL="228600" indent="-228600" algn="just">
              <a:buAutoNum type="arabicPeriod"/>
            </a:pPr>
            <a:r>
              <a:rPr lang="en-US" baseline="0" dirty="0"/>
              <a:t>Order should clearly specify which data is the subject of the order: The order should be made in relation to specific data, not general, unspecified data (e.g. all the data in a particular computer system). </a:t>
            </a:r>
          </a:p>
          <a:p>
            <a:pPr marL="228600" indent="-228600" algn="just">
              <a:buAutoNum type="arabicPeriod"/>
            </a:pPr>
            <a:r>
              <a:rPr lang="en-US" baseline="0" dirty="0"/>
              <a:t>Order should specify whether the private service provider is to freeze data: In certain cases, it is important that the data that is the subject of such an order for expedited preservation be frozen (i.e. rendered inaccessible). For instance, law enforcement may want that in child pornography cases, certain stored computer data that appears to fall under the definition of child pornography not just be expeditiously preserved, but also rendered inaccessible temporarily until the same can be </a:t>
            </a:r>
            <a:r>
              <a:rPr lang="en-US" baseline="0" dirty="0" err="1"/>
              <a:t>seised</a:t>
            </a:r>
            <a:r>
              <a:rPr lang="en-US" baseline="0" dirty="0"/>
              <a:t> or similarly secured.</a:t>
            </a:r>
          </a:p>
          <a:p>
            <a:pPr marL="228600" indent="-228600">
              <a:buAutoNum type="arabicPeriod"/>
            </a:pPr>
            <a:r>
              <a:rPr lang="en-US" baseline="0" dirty="0"/>
              <a:t>Order should specify whether the private service provider is required to keep order confidential: If the order is required to be confidential, it should be specified.</a:t>
            </a:r>
          </a:p>
          <a:p>
            <a:pPr marL="228600" indent="-228600">
              <a:buAutoNum type="arabicPeriod"/>
            </a:pPr>
            <a:r>
              <a:rPr lang="en-US" baseline="0" dirty="0"/>
              <a:t>Order should specify a definite time period:  The order must clearly set a reasonable time period within the statutory limit for which a service provider must preserve certain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23</a:t>
            </a:fld>
            <a:endParaRPr lang="en-US"/>
          </a:p>
        </p:txBody>
      </p:sp>
    </p:spTree>
    <p:extLst>
      <p:ext uri="{BB962C8B-B14F-4D97-AF65-F5344CB8AC3E}">
        <p14:creationId xmlns:p14="http://schemas.microsoft.com/office/powerpoint/2010/main" val="162829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a:t>The trainer should explain </a:t>
            </a:r>
            <a:r>
              <a:rPr lang="en-US" baseline="0" dirty="0"/>
              <a:t>the domestic power to seek expedited preservation and partial disclosure of traffic data.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24</a:t>
            </a:fld>
            <a:endParaRPr lang="en-US"/>
          </a:p>
        </p:txBody>
      </p:sp>
    </p:spTree>
    <p:extLst>
      <p:ext uri="{BB962C8B-B14F-4D97-AF65-F5344CB8AC3E}">
        <p14:creationId xmlns:p14="http://schemas.microsoft.com/office/powerpoint/2010/main" val="409491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Ordering service providers to disclose partial traffic data (Article 17)</a:t>
            </a:r>
            <a:endParaRPr lang="en-GB" sz="1200" kern="1200" dirty="0">
              <a:solidFill>
                <a:schemeClr val="tx1"/>
              </a:solidFill>
              <a:effectLst/>
              <a:latin typeface="+mn-lt"/>
              <a:ea typeface="+mn-ea"/>
              <a:cs typeface="+mn-cs"/>
            </a:endParaRPr>
          </a:p>
          <a:p>
            <a:pPr marL="0" indent="0" algn="just">
              <a:buNone/>
            </a:pPr>
            <a:endParaRPr lang="en-US" dirty="0"/>
          </a:p>
          <a:p>
            <a:pPr marL="0" indent="0" algn="just">
              <a:buNone/>
            </a:pPr>
            <a:r>
              <a:rPr lang="en-US" dirty="0"/>
              <a:t>The</a:t>
            </a:r>
            <a:r>
              <a:rPr lang="en-US" baseline="0" dirty="0"/>
              <a:t> trainer should distinguish this procedural power from the general power of expedited preservation of stored computer data. The participant should understand that partial disclosure of traffic data should only be ordered to the extent that it enables identifying service providers that are involved in the transmission of particular specific communications that are of interest to law enforcement authorities.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25</a:t>
            </a:fld>
            <a:endParaRPr lang="en-US"/>
          </a:p>
        </p:txBody>
      </p:sp>
    </p:spTree>
    <p:extLst>
      <p:ext uri="{BB962C8B-B14F-4D97-AF65-F5344CB8AC3E}">
        <p14:creationId xmlns:p14="http://schemas.microsoft.com/office/powerpoint/2010/main" val="3931962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Ordering service providers to disclose partial traffic data</a:t>
            </a:r>
            <a:endParaRPr lang="en-GB" sz="1200" kern="1200" dirty="0">
              <a:solidFill>
                <a:schemeClr val="tx1"/>
              </a:solidFill>
              <a:effectLst/>
              <a:latin typeface="+mn-lt"/>
              <a:ea typeface="+mn-ea"/>
              <a:cs typeface="+mn-cs"/>
            </a:endParaRPr>
          </a:p>
          <a:p>
            <a:endParaRPr lang="en-US" dirty="0"/>
          </a:p>
          <a:p>
            <a:r>
              <a:rPr lang="en-US" dirty="0"/>
              <a:t>The trainer should explain some key considerations</a:t>
            </a:r>
            <a:r>
              <a:rPr lang="en-US" baseline="0" dirty="0"/>
              <a:t> that participants should keep in mind when ordering expedited preservation and partial disclosure of traffic data:</a:t>
            </a:r>
          </a:p>
          <a:p>
            <a:pPr marL="228600" indent="-228600">
              <a:buAutoNum type="arabicPeriod"/>
            </a:pPr>
            <a:r>
              <a:rPr lang="en-US" baseline="0" dirty="0"/>
              <a:t>Single order may bind different service providers: The trainer should explain that it may not always be known at the start of an investigation which service providers were involved in the transmission of a communication. Thus a general order may be issued with respect to a specified communication that may be served upon a service provider once it is identified that it was involved in the transmission of the communication</a:t>
            </a:r>
          </a:p>
          <a:p>
            <a:pPr marL="228600" indent="-228600">
              <a:buAutoNum type="arabicPeriod"/>
            </a:pPr>
            <a:r>
              <a:rPr lang="en-US" baseline="0" dirty="0"/>
              <a:t>Order may be served sequentially on service providers as they are identified: The order does not have to be served on all service providers at the same time, and may be served on each service provider as they are identified as being involved in the transmission of a communication.</a:t>
            </a:r>
          </a:p>
        </p:txBody>
      </p:sp>
      <p:sp>
        <p:nvSpPr>
          <p:cNvPr id="4" name="Slide Number Placeholder 3"/>
          <p:cNvSpPr>
            <a:spLocks noGrp="1"/>
          </p:cNvSpPr>
          <p:nvPr>
            <p:ph type="sldNum" sz="quarter" idx="10"/>
          </p:nvPr>
        </p:nvSpPr>
        <p:spPr/>
        <p:txBody>
          <a:bodyPr/>
          <a:lstStyle/>
          <a:p>
            <a:fld id="{B2221978-7AB2-D644-A1FF-AF545A1745C1}" type="slidenum">
              <a:rPr lang="en-US" smtClean="0"/>
              <a:pPr/>
              <a:t>26</a:t>
            </a:fld>
            <a:endParaRPr lang="en-US"/>
          </a:p>
        </p:txBody>
      </p:sp>
    </p:spTree>
    <p:extLst>
      <p:ext uri="{BB962C8B-B14F-4D97-AF65-F5344CB8AC3E}">
        <p14:creationId xmlns:p14="http://schemas.microsoft.com/office/powerpoint/2010/main" val="3019139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dirty="0"/>
              <a:t>The trainer should explain</a:t>
            </a:r>
            <a:r>
              <a:rPr lang="en-US" baseline="0" dirty="0"/>
              <a:t> the domestic power relating to production orders.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27</a:t>
            </a:fld>
            <a:endParaRPr lang="en-US"/>
          </a:p>
        </p:txBody>
      </p:sp>
    </p:spTree>
    <p:extLst>
      <p:ext uri="{BB962C8B-B14F-4D97-AF65-F5344CB8AC3E}">
        <p14:creationId xmlns:p14="http://schemas.microsoft.com/office/powerpoint/2010/main" val="620699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Ordering service providers to produce data (Article 18)</a:t>
            </a:r>
            <a:endParaRPr lang="en-GB" sz="1200" kern="1200" dirty="0">
              <a:solidFill>
                <a:schemeClr val="tx1"/>
              </a:solidFill>
              <a:effectLst/>
              <a:latin typeface="+mn-lt"/>
              <a:ea typeface="+mn-ea"/>
              <a:cs typeface="+mn-cs"/>
            </a:endParaRPr>
          </a:p>
          <a:p>
            <a:pPr marL="0" indent="0" algn="just">
              <a:buNone/>
            </a:pPr>
            <a:endParaRPr lang="en-US" dirty="0"/>
          </a:p>
          <a:p>
            <a:pPr marL="0" indent="0" algn="just">
              <a:buNone/>
            </a:pPr>
            <a:r>
              <a:rPr lang="en-US" dirty="0"/>
              <a:t>The trainer should</a:t>
            </a:r>
            <a:r>
              <a:rPr lang="en-US" baseline="0" dirty="0"/>
              <a:t> explain some of the key characteristics of production orders. In particular,  the trainer should </a:t>
            </a:r>
            <a:r>
              <a:rPr lang="en-US" baseline="0" dirty="0" err="1"/>
              <a:t>emphasise</a:t>
            </a:r>
            <a:r>
              <a:rPr lang="en-US" baseline="0" dirty="0"/>
              <a:t> that this power is both less intrusive and less onerous than search and seisure of data as it does not apply systematically coercive measures onto third parties. This power provides service providers with the legal basis to effectively cooperate with law enforcement relieving them of contractual and non-contractual liability. The trainer should clarify that this procedural power does not enable ordering of retention of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28</a:t>
            </a:fld>
            <a:endParaRPr lang="en-US"/>
          </a:p>
        </p:txBody>
      </p:sp>
    </p:spTree>
    <p:extLst>
      <p:ext uri="{BB962C8B-B14F-4D97-AF65-F5344CB8AC3E}">
        <p14:creationId xmlns:p14="http://schemas.microsoft.com/office/powerpoint/2010/main" val="2044117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Ordering service providers to produce data </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dirty="0"/>
              <a:t>The trainer should explain some key considerations</a:t>
            </a:r>
            <a:r>
              <a:rPr lang="en-US" baseline="0" dirty="0"/>
              <a:t> that participants should keep in mind when making production orders:</a:t>
            </a:r>
          </a:p>
          <a:p>
            <a:pPr marL="228600" indent="-228600" algn="just">
              <a:buAutoNum type="arabicPeriod"/>
            </a:pPr>
            <a:r>
              <a:rPr lang="en-US" dirty="0"/>
              <a:t>Order may extend to content</a:t>
            </a:r>
            <a:r>
              <a:rPr lang="en-US" baseline="0" dirty="0"/>
              <a:t> data, traffic data or subscriber information: Production orders are not specific to a certain kind of data so long as the other conditions related to this power are satisfied.</a:t>
            </a:r>
          </a:p>
          <a:p>
            <a:pPr marL="228600" indent="-228600" algn="just">
              <a:buAutoNum type="arabicPeriod"/>
            </a:pPr>
            <a:r>
              <a:rPr lang="en-US" baseline="0" dirty="0"/>
              <a:t>Or may only be addressed to persons or service providers in control or possession of data: This power cannot be used to compel a person or service provider that does not have control or possession of data to produce such data.  Thus, if a service provider does not maintain such data or information, this measure may not be applicable (e.g. if a service provider does not retain subscriber records, it may not be ordered to produce the same).</a:t>
            </a:r>
          </a:p>
          <a:p>
            <a:pPr marL="228600" indent="-228600" algn="just">
              <a:buAutoNum type="arabicPeriod"/>
            </a:pPr>
            <a:r>
              <a:rPr lang="en-US" baseline="0" dirty="0"/>
              <a:t>Order should specify whether the private service provider is required to keep the order confidential: It is important that this be explicitly stated within the order itself. </a:t>
            </a:r>
          </a:p>
          <a:p>
            <a:pPr marL="228600" indent="-228600" algn="just">
              <a:buAutoNum type="arabicPeriod"/>
            </a:pPr>
            <a:r>
              <a:rPr lang="en-US" baseline="0" dirty="0"/>
              <a:t>Order should specify how the service provider is to produce data: if the legislation does not specify means of production of data, it is important that the order specify in what form data is to be produced to assist the service provider in fulfilling its obligation.</a:t>
            </a:r>
          </a:p>
        </p:txBody>
      </p:sp>
      <p:sp>
        <p:nvSpPr>
          <p:cNvPr id="4" name="Slide Number Placeholder 3"/>
          <p:cNvSpPr>
            <a:spLocks noGrp="1"/>
          </p:cNvSpPr>
          <p:nvPr>
            <p:ph type="sldNum" sz="quarter" idx="10"/>
          </p:nvPr>
        </p:nvSpPr>
        <p:spPr/>
        <p:txBody>
          <a:bodyPr/>
          <a:lstStyle/>
          <a:p>
            <a:fld id="{B2221978-7AB2-D644-A1FF-AF545A1745C1}" type="slidenum">
              <a:rPr lang="en-US" smtClean="0"/>
              <a:pPr/>
              <a:t>29</a:t>
            </a:fld>
            <a:endParaRPr lang="en-US"/>
          </a:p>
        </p:txBody>
      </p:sp>
    </p:spTree>
    <p:extLst>
      <p:ext uri="{BB962C8B-B14F-4D97-AF65-F5344CB8AC3E}">
        <p14:creationId xmlns:p14="http://schemas.microsoft.com/office/powerpoint/2010/main" val="407286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a:t>The trainer should explain </a:t>
            </a:r>
            <a:r>
              <a:rPr lang="en-US" baseline="0" dirty="0"/>
              <a:t>the domestic power to for real-time collection of traffic data.</a:t>
            </a:r>
            <a:endParaRPr lang="en-GB"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30</a:t>
            </a:fld>
            <a:endParaRPr lang="en-US"/>
          </a:p>
        </p:txBody>
      </p:sp>
    </p:spTree>
    <p:extLst>
      <p:ext uri="{BB962C8B-B14F-4D97-AF65-F5344CB8AC3E}">
        <p14:creationId xmlns:p14="http://schemas.microsoft.com/office/powerpoint/2010/main" val="325760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i="0" kern="1200" dirty="0">
                <a:solidFill>
                  <a:schemeClr val="tx1"/>
                </a:solidFill>
                <a:latin typeface="+mn-lt"/>
                <a:ea typeface="+mn-ea"/>
                <a:cs typeface="+mn-cs"/>
              </a:rPr>
              <a:t>The agenda slide lists the different parts of the session.</a:t>
            </a:r>
            <a:r>
              <a:rPr lang="en-GB" sz="1200" i="0" kern="1200" baseline="0" dirty="0">
                <a:solidFill>
                  <a:schemeClr val="tx1"/>
                </a:solidFill>
                <a:latin typeface="+mn-lt"/>
                <a:ea typeface="+mn-ea"/>
                <a:cs typeface="+mn-cs"/>
              </a:rPr>
              <a:t> </a:t>
            </a:r>
            <a:r>
              <a:rPr lang="en-GB" sz="1200" i="0" kern="1200" dirty="0">
                <a:solidFill>
                  <a:schemeClr val="tx1"/>
                </a:solidFill>
                <a:latin typeface="+mn-lt"/>
                <a:ea typeface="+mn-ea"/>
                <a:cs typeface="+mn-cs"/>
              </a:rPr>
              <a:t>The trainer should explain how the materials will be presented and that there will be time for audience participation and questions</a:t>
            </a:r>
            <a:r>
              <a:rPr lang="en-GB" sz="1200" i="0" kern="1200" baseline="0" dirty="0">
                <a:solidFill>
                  <a:schemeClr val="tx1"/>
                </a:solidFill>
                <a:latin typeface="+mn-lt"/>
                <a:ea typeface="+mn-ea"/>
                <a:cs typeface="+mn-cs"/>
              </a:rPr>
              <a:t> at the end of each part. </a:t>
            </a:r>
            <a:r>
              <a:rPr lang="en-GB" sz="1200" i="0" kern="1200" dirty="0">
                <a:solidFill>
                  <a:schemeClr val="tx1"/>
                </a:solidFill>
                <a:latin typeface="+mn-lt"/>
                <a:ea typeface="+mn-ea"/>
                <a:cs typeface="+mn-cs"/>
              </a:rPr>
              <a:t>The trainer should at this point emphasise</a:t>
            </a:r>
            <a:r>
              <a:rPr lang="en-GB" sz="1200" i="0" kern="1200" baseline="0" dirty="0">
                <a:solidFill>
                  <a:schemeClr val="tx1"/>
                </a:solidFill>
                <a:latin typeface="+mn-lt"/>
                <a:ea typeface="+mn-ea"/>
                <a:cs typeface="+mn-cs"/>
              </a:rPr>
              <a:t> </a:t>
            </a:r>
            <a:r>
              <a:rPr lang="en-GB" sz="1200" i="0" kern="1200" dirty="0">
                <a:solidFill>
                  <a:schemeClr val="tx1"/>
                </a:solidFill>
                <a:latin typeface="+mn-lt"/>
                <a:ea typeface="+mn-ea"/>
                <a:cs typeface="+mn-cs"/>
              </a:rPr>
              <a:t>that this training is designed to be interactive and that delegates will be expected to participate throughout the session.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a:t>
            </a:fld>
            <a:endParaRPr lang="en-US" dirty="0"/>
          </a:p>
        </p:txBody>
      </p:sp>
    </p:spTree>
    <p:extLst>
      <p:ext uri="{BB962C8B-B14F-4D97-AF65-F5344CB8AC3E}">
        <p14:creationId xmlns:p14="http://schemas.microsoft.com/office/powerpoint/2010/main" val="207116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mn-lt"/>
                <a:ea typeface="+mn-ea"/>
                <a:cs typeface="+mn-cs"/>
              </a:rPr>
              <a:t>Ordering service providers to collect traffic data in real time (Article 20)</a:t>
            </a:r>
          </a:p>
          <a:p>
            <a:pPr algn="just"/>
            <a:endParaRPr lang="en-GB" sz="1200" kern="1200" dirty="0">
              <a:solidFill>
                <a:schemeClr val="tx1"/>
              </a:solidFill>
              <a:effectLst/>
              <a:latin typeface="+mn-lt"/>
              <a:ea typeface="+mn-ea"/>
              <a:cs typeface="+mn-cs"/>
            </a:endParaRPr>
          </a:p>
          <a:p>
            <a:pPr algn="just"/>
            <a:r>
              <a:rPr lang="en-GB" dirty="0"/>
              <a:t>The trainer should</a:t>
            </a:r>
            <a:r>
              <a:rPr lang="en-GB" baseline="0" dirty="0"/>
              <a:t> explain the main elements of the power related to real-time collection of traffic data. for instance, the trainer should explain that this power enables collection of traffic data relating to a communication as the communication is being made (i.e. in real time).</a:t>
            </a:r>
            <a:endParaRPr lang="en-GB"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31</a:t>
            </a:fld>
            <a:endParaRPr lang="en-US"/>
          </a:p>
        </p:txBody>
      </p:sp>
    </p:spTree>
    <p:extLst>
      <p:ext uri="{BB962C8B-B14F-4D97-AF65-F5344CB8AC3E}">
        <p14:creationId xmlns:p14="http://schemas.microsoft.com/office/powerpoint/2010/main" val="1261765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kern="1200" dirty="0">
                <a:solidFill>
                  <a:schemeClr val="tx1"/>
                </a:solidFill>
                <a:effectLst/>
                <a:latin typeface="+mn-lt"/>
                <a:ea typeface="+mn-ea"/>
                <a:cs typeface="+mn-cs"/>
              </a:rPr>
              <a:t>Ordering service providers to collect traffic data in real time </a:t>
            </a:r>
          </a:p>
          <a:p>
            <a:pPr marL="0" indent="0" algn="just">
              <a:buNone/>
            </a:pPr>
            <a:endParaRPr lang="en-GB" sz="1200" kern="1200" dirty="0">
              <a:solidFill>
                <a:schemeClr val="tx1"/>
              </a:solidFill>
              <a:effectLst/>
              <a:latin typeface="+mn-lt"/>
              <a:ea typeface="+mn-ea"/>
              <a:cs typeface="+mn-cs"/>
            </a:endParaRPr>
          </a:p>
          <a:p>
            <a:pPr marL="0" indent="0" algn="just">
              <a:buNone/>
            </a:pPr>
            <a:r>
              <a:rPr lang="en-US" dirty="0"/>
              <a:t>The</a:t>
            </a:r>
            <a:r>
              <a:rPr lang="en-US" baseline="0" dirty="0"/>
              <a:t> trainer should explain each consideration that the participant must take into account with respect to ordering real-time collection of traffic data:</a:t>
            </a:r>
          </a:p>
          <a:p>
            <a:pPr marL="0" indent="0" algn="just">
              <a:buNone/>
            </a:pPr>
            <a:r>
              <a:rPr lang="en-US" baseline="0" dirty="0"/>
              <a:t>1. Order must relate to traffic data associated with specific communications: This power cannot be exercised generally to compel a service provider to record unspecified traffic data (e.g. all traffic data from a particular region at a particular time).</a:t>
            </a:r>
          </a:p>
          <a:p>
            <a:pPr marL="0" indent="0" algn="just">
              <a:buNone/>
            </a:pPr>
            <a:r>
              <a:rPr lang="en-US" dirty="0"/>
              <a:t>2. Order may compel service provider to intercept </a:t>
            </a:r>
            <a:r>
              <a:rPr lang="en-US" baseline="0" dirty="0"/>
              <a:t>or assist authorities to collect such data: In certain cases, where service providers do not have the technical capability to exercise this power, they may still be ordered to assist law enforcement authorities in collecting traffic data in real-time.</a:t>
            </a:r>
          </a:p>
          <a:p>
            <a:pPr marL="0" indent="0" algn="just">
              <a:buNone/>
            </a:pPr>
            <a:r>
              <a:rPr lang="en-US" baseline="0" dirty="0"/>
              <a:t>3. Order must not go beyond technical capabilities of service providers: The order should specify that it is limited to this extent in order to prevent giving obligations to the service provider that are beyond its technical capabilities.</a:t>
            </a:r>
          </a:p>
        </p:txBody>
      </p:sp>
      <p:sp>
        <p:nvSpPr>
          <p:cNvPr id="4" name="Slide Number Placeholder 3"/>
          <p:cNvSpPr>
            <a:spLocks noGrp="1"/>
          </p:cNvSpPr>
          <p:nvPr>
            <p:ph type="sldNum" sz="quarter" idx="10"/>
          </p:nvPr>
        </p:nvSpPr>
        <p:spPr/>
        <p:txBody>
          <a:bodyPr/>
          <a:lstStyle/>
          <a:p>
            <a:fld id="{B2221978-7AB2-D644-A1FF-AF545A1745C1}" type="slidenum">
              <a:rPr lang="en-US" smtClean="0"/>
              <a:pPr/>
              <a:t>32</a:t>
            </a:fld>
            <a:endParaRPr lang="en-US"/>
          </a:p>
        </p:txBody>
      </p:sp>
    </p:spTree>
    <p:extLst>
      <p:ext uri="{BB962C8B-B14F-4D97-AF65-F5344CB8AC3E}">
        <p14:creationId xmlns:p14="http://schemas.microsoft.com/office/powerpoint/2010/main" val="3387063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baseline="0" dirty="0"/>
              <a:t>4. Order may extend to service providers with headquarters outside the territory: It is important that participants understand that foreign service providers with infrastructure within their territory may be ordered to collect traffic data if they have the necessary technical capability within their territory. The trainer may wish to </a:t>
            </a:r>
            <a:r>
              <a:rPr lang="en-US" baseline="0" dirty="0" err="1"/>
              <a:t>emphasise</a:t>
            </a:r>
            <a:r>
              <a:rPr lang="en-US" baseline="0" dirty="0"/>
              <a:t> that this power is not restricted to service providers that have headquarters in their country.</a:t>
            </a:r>
          </a:p>
          <a:p>
            <a:pPr marL="0" indent="0" algn="just">
              <a:buNone/>
            </a:pPr>
            <a:r>
              <a:rPr lang="en-US" dirty="0"/>
              <a:t>5. Order must require service providers to maintain secrecy: This obligation is</a:t>
            </a:r>
            <a:r>
              <a:rPr lang="en-US" baseline="0" dirty="0"/>
              <a:t> very important as any disclosure of exercise of this power may result in participants of the communication of interest to use other means of communication to evade detection. Exercise of this power should mandate secrecy of the service provider and its employees.</a:t>
            </a:r>
          </a:p>
          <a:p>
            <a:pPr marL="0" indent="0" algn="just">
              <a:buNone/>
            </a:pPr>
            <a:r>
              <a:rPr lang="en-US" baseline="0" dirty="0"/>
              <a:t>6. Order should relieve service providers from obligation to notify subscribers: This consideration is important as service providers may contractually be required to notify their subscribers of any such requests for cooperation unless so prevented by a lawful request.</a:t>
            </a:r>
          </a:p>
        </p:txBody>
      </p:sp>
      <p:sp>
        <p:nvSpPr>
          <p:cNvPr id="4" name="Slide Number Placeholder 3"/>
          <p:cNvSpPr>
            <a:spLocks noGrp="1"/>
          </p:cNvSpPr>
          <p:nvPr>
            <p:ph type="sldNum" sz="quarter" idx="10"/>
          </p:nvPr>
        </p:nvSpPr>
        <p:spPr/>
        <p:txBody>
          <a:bodyPr/>
          <a:lstStyle/>
          <a:p>
            <a:fld id="{B2221978-7AB2-D644-A1FF-AF545A1745C1}" type="slidenum">
              <a:rPr lang="en-US" smtClean="0"/>
              <a:pPr/>
              <a:t>33</a:t>
            </a:fld>
            <a:endParaRPr lang="en-US"/>
          </a:p>
        </p:txBody>
      </p:sp>
    </p:spTree>
    <p:extLst>
      <p:ext uri="{BB962C8B-B14F-4D97-AF65-F5344CB8AC3E}">
        <p14:creationId xmlns:p14="http://schemas.microsoft.com/office/powerpoint/2010/main" val="2231196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a:t>The trainer should explain </a:t>
            </a:r>
            <a:r>
              <a:rPr lang="en-US" baseline="0" dirty="0"/>
              <a:t>the domestic power to intercept content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34</a:t>
            </a:fld>
            <a:endParaRPr lang="en-US"/>
          </a:p>
        </p:txBody>
      </p:sp>
    </p:spTree>
    <p:extLst>
      <p:ext uri="{BB962C8B-B14F-4D97-AF65-F5344CB8AC3E}">
        <p14:creationId xmlns:p14="http://schemas.microsoft.com/office/powerpoint/2010/main" val="2314616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mn-lt"/>
                <a:ea typeface="+mn-ea"/>
                <a:cs typeface="+mn-cs"/>
              </a:rPr>
              <a:t>Ordering service providers to intercept content data (Article 21)</a:t>
            </a:r>
          </a:p>
          <a:p>
            <a:pPr algn="just"/>
            <a:endParaRPr lang="en-GB" sz="1200" kern="1200" dirty="0">
              <a:solidFill>
                <a:schemeClr val="tx1"/>
              </a:solidFill>
              <a:effectLst/>
              <a:latin typeface="+mn-lt"/>
              <a:ea typeface="+mn-ea"/>
              <a:cs typeface="+mn-cs"/>
            </a:endParaRPr>
          </a:p>
          <a:p>
            <a:pPr algn="just"/>
            <a:r>
              <a:rPr lang="en-US" dirty="0"/>
              <a:t>The trainer should give a basic</a:t>
            </a:r>
            <a:r>
              <a:rPr lang="en-US" baseline="0" dirty="0"/>
              <a:t> background of key elements relating to the procedural power of interception of content data. The trainer may find it useful to refer back to the definition of content data to explain why this is the most privacy-sensitive power (i.e. because it relates to the actual substance of communications). Since communications are occurring through service providers, it is important that the participants understand that the assistance of private service providers is essential to </a:t>
            </a:r>
            <a:r>
              <a:rPr lang="en-US" baseline="0" dirty="0" err="1"/>
              <a:t>realise</a:t>
            </a:r>
            <a:r>
              <a:rPr lang="en-US" baseline="0" dirty="0"/>
              <a:t> this procedural power. Finally, the trainer should discuss the importance of this procedural power as it enables law enforcement to record the content of communications (which may serve as evidence in cases related to content-related, or may also provide leads to commission of other cybercrimes).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35</a:t>
            </a:fld>
            <a:endParaRPr lang="en-US" dirty="0"/>
          </a:p>
        </p:txBody>
      </p:sp>
    </p:spTree>
    <p:extLst>
      <p:ext uri="{BB962C8B-B14F-4D97-AF65-F5344CB8AC3E}">
        <p14:creationId xmlns:p14="http://schemas.microsoft.com/office/powerpoint/2010/main" val="3949654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US" dirty="0"/>
              <a:t>Ordering service providers to intercept content data</a:t>
            </a:r>
          </a:p>
          <a:p>
            <a:pPr marL="0" indent="0" algn="just">
              <a:buNone/>
            </a:pPr>
            <a:endParaRPr lang="en-US" dirty="0"/>
          </a:p>
          <a:p>
            <a:pPr marL="0" indent="0" algn="just">
              <a:buNone/>
            </a:pPr>
            <a:r>
              <a:rPr lang="en-US" dirty="0"/>
              <a:t>The</a:t>
            </a:r>
            <a:r>
              <a:rPr lang="en-US" baseline="0" dirty="0"/>
              <a:t> trainer should explain each consideration that the participant must take into account with respect to ordering interception of content data:</a:t>
            </a:r>
          </a:p>
          <a:p>
            <a:pPr marL="0" indent="0" algn="just">
              <a:buNone/>
            </a:pPr>
            <a:r>
              <a:rPr lang="en-US" baseline="0" dirty="0"/>
              <a:t>1. Order must relate to content data required in relation to serious offences: Domestic law may specify certain offences to be serious in nature. The trainer should give examples of such offences and explain that in order to safeguard the right to privacy, this power is limited to such serious offences.</a:t>
            </a:r>
            <a:endParaRPr lang="en-US" dirty="0"/>
          </a:p>
          <a:p>
            <a:pPr marL="0" indent="0" algn="just">
              <a:buNone/>
            </a:pPr>
            <a:r>
              <a:rPr lang="en-US" dirty="0"/>
              <a:t>2. Order may compel service provider to intercept </a:t>
            </a:r>
            <a:r>
              <a:rPr lang="en-US" baseline="0" dirty="0"/>
              <a:t>or assist authorities to intercept such data: In certain cases, where service providers do not have the technical capability to exercise this power, they may still be ordered to assist law enforcement authorities in intercepting such content data.</a:t>
            </a:r>
          </a:p>
          <a:p>
            <a:pPr marL="0" indent="0" algn="just">
              <a:buNone/>
            </a:pPr>
            <a:r>
              <a:rPr lang="en-US" baseline="0" dirty="0"/>
              <a:t>3. Order must not go beyond technical capabilities of service providers: The order should specify that it is limited to this extent in order to prevent giving obligations to the service provider that are beyond its technical capabilities.</a:t>
            </a:r>
          </a:p>
          <a:p>
            <a:pPr marL="0" indent="0" algn="just">
              <a:buNone/>
            </a:pPr>
            <a:r>
              <a:rPr lang="en-US" baseline="0" dirty="0"/>
              <a:t>4. Order may extend to service providers with headquarters outside the territory: It is important that participants understand that foreign service providers with infrastructure within their territory may be ordered to intercept content data if they have the necessary technical capability within their territory. The trainer may wish to </a:t>
            </a:r>
            <a:r>
              <a:rPr lang="en-US" baseline="0" dirty="0" err="1"/>
              <a:t>emphasise</a:t>
            </a:r>
            <a:r>
              <a:rPr lang="en-US" baseline="0" dirty="0"/>
              <a:t> that this power is not restricted to service providers that have headquarters in their country.</a:t>
            </a:r>
          </a:p>
        </p:txBody>
      </p:sp>
      <p:sp>
        <p:nvSpPr>
          <p:cNvPr id="4" name="Slide Number Placeholder 3"/>
          <p:cNvSpPr>
            <a:spLocks noGrp="1"/>
          </p:cNvSpPr>
          <p:nvPr>
            <p:ph type="sldNum" sz="quarter" idx="10"/>
          </p:nvPr>
        </p:nvSpPr>
        <p:spPr/>
        <p:txBody>
          <a:bodyPr/>
          <a:lstStyle/>
          <a:p>
            <a:fld id="{B2221978-7AB2-D644-A1FF-AF545A1745C1}" type="slidenum">
              <a:rPr lang="en-US" smtClean="0"/>
              <a:pPr/>
              <a:t>36</a:t>
            </a:fld>
            <a:endParaRPr lang="en-US"/>
          </a:p>
        </p:txBody>
      </p:sp>
    </p:spTree>
    <p:extLst>
      <p:ext uri="{BB962C8B-B14F-4D97-AF65-F5344CB8AC3E}">
        <p14:creationId xmlns:p14="http://schemas.microsoft.com/office/powerpoint/2010/main" val="1752529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baseline="0" dirty="0"/>
              <a:t>5. Order may extend to service providers with headquarters outside the territory: It is important that participants understand that foreign service providers with infrastructure within their territory may be ordered to intercept content data if they have the necessary technical capability within their territory. The trainer may wish to </a:t>
            </a:r>
            <a:r>
              <a:rPr lang="en-US" baseline="0" dirty="0" err="1"/>
              <a:t>emphasise</a:t>
            </a:r>
            <a:r>
              <a:rPr lang="en-US" baseline="0" dirty="0"/>
              <a:t> that this power is not restricted to service providers that have headquarters in their country.</a:t>
            </a:r>
          </a:p>
          <a:p>
            <a:pPr marL="0" indent="0" algn="just">
              <a:buNone/>
            </a:pPr>
            <a:r>
              <a:rPr lang="en-US" dirty="0"/>
              <a:t>6. Order must require service providers to maintain secrecy: This obligation is</a:t>
            </a:r>
            <a:r>
              <a:rPr lang="en-US" baseline="0" dirty="0"/>
              <a:t> very important as any disclosure of exercise of this power may result in participants of the communication of interest to use other means of communication to evade detection. Exercise of this power should mandate secrecy of the service provider and its employees.</a:t>
            </a:r>
          </a:p>
          <a:p>
            <a:pPr marL="0" indent="0" algn="just">
              <a:buNone/>
            </a:pPr>
            <a:r>
              <a:rPr lang="en-US" baseline="0" dirty="0"/>
              <a:t>7. Order should relieve service providers from obligation to notify subscribers: This consideration is important as service providers may contractually be required to notify their subscribers of any such requests for cooperation unless so prevented by a lawful request.</a:t>
            </a:r>
          </a:p>
        </p:txBody>
      </p:sp>
      <p:sp>
        <p:nvSpPr>
          <p:cNvPr id="4" name="Slide Number Placeholder 3"/>
          <p:cNvSpPr>
            <a:spLocks noGrp="1"/>
          </p:cNvSpPr>
          <p:nvPr>
            <p:ph type="sldNum" sz="quarter" idx="10"/>
          </p:nvPr>
        </p:nvSpPr>
        <p:spPr/>
        <p:txBody>
          <a:bodyPr/>
          <a:lstStyle/>
          <a:p>
            <a:fld id="{B2221978-7AB2-D644-A1FF-AF545A1745C1}" type="slidenum">
              <a:rPr lang="en-US" smtClean="0"/>
              <a:pPr/>
              <a:t>37</a:t>
            </a:fld>
            <a:endParaRPr lang="en-US"/>
          </a:p>
        </p:txBody>
      </p:sp>
    </p:spTree>
    <p:extLst>
      <p:ext uri="{BB962C8B-B14F-4D97-AF65-F5344CB8AC3E}">
        <p14:creationId xmlns:p14="http://schemas.microsoft.com/office/powerpoint/2010/main" val="110074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Voluntary Cooperation with Private Service Providers</a:t>
            </a:r>
          </a:p>
          <a:p>
            <a:pPr algn="just"/>
            <a:endParaRPr lang="en-US" dirty="0"/>
          </a:p>
          <a:p>
            <a:pPr algn="just"/>
            <a:r>
              <a:rPr lang="en-US" dirty="0"/>
              <a:t>The trainer should explain some models or examples</a:t>
            </a:r>
            <a:r>
              <a:rPr lang="en-US" baseline="0" dirty="0"/>
              <a:t> of voluntary cooperation with private service providers to explain that cooperation is not necessarily the result of mandatory legal provisions. This slide may include procedures that are used to cooperate between a private sector entity and law enforcement in matters related to cybercrime and electronic evidence.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38</a:t>
            </a:fld>
            <a:endParaRPr lang="en-US"/>
          </a:p>
        </p:txBody>
      </p:sp>
    </p:spTree>
    <p:extLst>
      <p:ext uri="{BB962C8B-B14F-4D97-AF65-F5344CB8AC3E}">
        <p14:creationId xmlns:p14="http://schemas.microsoft.com/office/powerpoint/2010/main" val="271376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Could Data Held by Domestic Service Providers</a:t>
            </a:r>
          </a:p>
          <a:p>
            <a:endParaRPr lang="en-US" dirty="0"/>
          </a:p>
          <a:p>
            <a:r>
              <a:rPr lang="en-US" dirty="0"/>
              <a:t>The</a:t>
            </a:r>
            <a:r>
              <a:rPr lang="en-US" baseline="0" dirty="0"/>
              <a:t> trainer should explain that the procedural powers identified in this part of the lesson also apply to cloud data that is held by domestic service providers within the jurisdiction of their territory.</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39</a:t>
            </a:fld>
            <a:endParaRPr lang="en-US"/>
          </a:p>
        </p:txBody>
      </p:sp>
    </p:spTree>
    <p:extLst>
      <p:ext uri="{BB962C8B-B14F-4D97-AF65-F5344CB8AC3E}">
        <p14:creationId xmlns:p14="http://schemas.microsoft.com/office/powerpoint/2010/main" val="1287361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trainer should give participants an opportunity to ask any questions that they may have in relation to Part Two of the lesson.</a:t>
            </a:r>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40</a:t>
            </a:fld>
            <a:endParaRPr lang="en-GB"/>
          </a:p>
        </p:txBody>
      </p:sp>
    </p:spTree>
    <p:extLst>
      <p:ext uri="{BB962C8B-B14F-4D97-AF65-F5344CB8AC3E}">
        <p14:creationId xmlns:p14="http://schemas.microsoft.com/office/powerpoint/2010/main" val="135017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kern="1200" dirty="0">
                <a:solidFill>
                  <a:schemeClr val="tx1"/>
                </a:solidFill>
                <a:latin typeface="+mn-lt"/>
                <a:ea typeface="+mn-ea"/>
                <a:cs typeface="+mn-cs"/>
              </a:rPr>
              <a:t>It is important that both</a:t>
            </a:r>
            <a:r>
              <a:rPr lang="en-GB" sz="1200" kern="1200" baseline="0" dirty="0">
                <a:solidFill>
                  <a:schemeClr val="tx1"/>
                </a:solidFill>
                <a:latin typeface="+mn-lt"/>
                <a:ea typeface="+mn-ea"/>
                <a:cs typeface="+mn-cs"/>
              </a:rPr>
              <a:t> the trainer and </a:t>
            </a:r>
            <a:r>
              <a:rPr lang="en-GB" sz="1200" kern="1200" dirty="0">
                <a:solidFill>
                  <a:schemeClr val="tx1"/>
                </a:solidFill>
                <a:latin typeface="+mn-lt"/>
                <a:ea typeface="+mn-ea"/>
                <a:cs typeface="+mn-cs"/>
              </a:rPr>
              <a:t>the delegates understand what the objectives of the lesson are.  These objectives</a:t>
            </a:r>
            <a:r>
              <a:rPr lang="en-GB" sz="1200" kern="1200" baseline="0" dirty="0">
                <a:solidFill>
                  <a:schemeClr val="tx1"/>
                </a:solidFill>
                <a:latin typeface="+mn-lt"/>
                <a:ea typeface="+mn-ea"/>
                <a:cs typeface="+mn-cs"/>
              </a:rPr>
              <a:t> should be explained </a:t>
            </a:r>
            <a:r>
              <a:rPr lang="en-GB" sz="1200" kern="1200" dirty="0">
                <a:solidFill>
                  <a:schemeClr val="tx1"/>
                </a:solidFill>
                <a:latin typeface="+mn-lt"/>
                <a:ea typeface="+mn-ea"/>
                <a:cs typeface="+mn-cs"/>
              </a:rPr>
              <a:t>in detail to the delegates before the session begins using the information on the slide. </a:t>
            </a:r>
            <a:r>
              <a:rPr lang="en-GB" sz="1200" kern="1200" baseline="0" dirty="0">
                <a:solidFill>
                  <a:schemeClr val="tx1"/>
                </a:solidFill>
                <a:latin typeface="+mn-lt"/>
                <a:ea typeface="+mn-ea"/>
                <a:cs typeface="+mn-cs"/>
              </a:rPr>
              <a:t>This slide will be repeated at the end of the lesson for the purposes of recapping the session.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221978-7AB2-D644-A1FF-AF545A1745C1}" type="slidenum">
              <a:rPr lang="en-US" smtClean="0"/>
              <a:pPr/>
              <a:t>4</a:t>
            </a:fld>
            <a:endParaRPr lang="en-US" dirty="0"/>
          </a:p>
        </p:txBody>
      </p:sp>
    </p:spTree>
    <p:extLst>
      <p:ext uri="{BB962C8B-B14F-4D97-AF65-F5344CB8AC3E}">
        <p14:creationId xmlns:p14="http://schemas.microsoft.com/office/powerpoint/2010/main" val="816437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a:t>As technolog</a:t>
            </a:r>
            <a:r>
              <a:rPr lang="en-US" baseline="0" dirty="0"/>
              <a:t>y continues to evolve, there is a growing need for law enforcement to be able to access data held by multinational service providers (also referred to </a:t>
            </a:r>
            <a:r>
              <a:rPr lang="en-US" baseline="0"/>
              <a:t>as “foreign service providers” </a:t>
            </a:r>
            <a:r>
              <a:rPr lang="en-US" baseline="0" dirty="0"/>
              <a:t>in the </a:t>
            </a:r>
            <a:r>
              <a:rPr lang="en-US" baseline="0"/>
              <a:t>following text </a:t>
            </a:r>
            <a:r>
              <a:rPr lang="en-US" baseline="0" dirty="0"/>
              <a:t>and slides). Data is more frequently stored on servers in other countries, particularly with the growing implementation of cloud technology. It is important that the participants are fully aware of the different challenges that are faced in accessing data held by foreign service providers. This part of the lesson will also cover the different ways in which data held by foreign service providers can be accessed.</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41</a:t>
            </a:fld>
            <a:endParaRPr lang="en-US"/>
          </a:p>
        </p:txBody>
      </p:sp>
    </p:spTree>
    <p:extLst>
      <p:ext uri="{BB962C8B-B14F-4D97-AF65-F5344CB8AC3E}">
        <p14:creationId xmlns:p14="http://schemas.microsoft.com/office/powerpoint/2010/main" val="2976166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trainer should provide a brief introduction of the importance of cooperation with foreign service providers. The trainer may touch upon the nature of electronic evidence, and in particular cloud data/remote storage.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42</a:t>
            </a:fld>
            <a:endParaRPr lang="en-US"/>
          </a:p>
        </p:txBody>
      </p:sp>
    </p:spTree>
    <p:extLst>
      <p:ext uri="{BB962C8B-B14F-4D97-AF65-F5344CB8AC3E}">
        <p14:creationId xmlns:p14="http://schemas.microsoft.com/office/powerpoint/2010/main" val="3929625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a:t>
            </a:r>
            <a:r>
              <a:rPr lang="en-US" baseline="0" dirty="0"/>
              <a:t> should explain the three levels of cooperation that can occur with foreign service providers:</a:t>
            </a:r>
          </a:p>
          <a:p>
            <a:pPr marL="228600" indent="-228600">
              <a:buAutoNum type="arabicPeriod"/>
            </a:pPr>
            <a:r>
              <a:rPr lang="en-US" b="1" baseline="0" dirty="0"/>
              <a:t>Compulsory cooperation</a:t>
            </a:r>
            <a:r>
              <a:rPr lang="en-US" b="0" baseline="0" dirty="0"/>
              <a:t>: This cooperation is mandated through mutual legal assistance channels and mandated upon foreign service providers through their own domestic laws. A Party may also use its domestic procedural power of production order to order a service provider offering services within its territory to produce subscriber information in its possession or control.</a:t>
            </a:r>
            <a:endParaRPr lang="en-US" b="1" baseline="0" dirty="0"/>
          </a:p>
          <a:p>
            <a:pPr marL="228600" indent="-228600">
              <a:buAutoNum type="arabicPeriod"/>
            </a:pPr>
            <a:r>
              <a:rPr lang="en-US" b="1" baseline="0" dirty="0"/>
              <a:t>Voluntary cooperation with legal mandate: </a:t>
            </a:r>
            <a:r>
              <a:rPr lang="en-US" b="0" baseline="0" dirty="0"/>
              <a:t>This cooperation is cooperation that although undertaken voluntarily by foreign service providers does have a legal mandate (e.g. trans-border access to data with consent).</a:t>
            </a:r>
          </a:p>
          <a:p>
            <a:pPr marL="228600" indent="-228600">
              <a:buAutoNum type="arabicPeriod"/>
            </a:pPr>
            <a:r>
              <a:rPr lang="en-US" b="1" baseline="0" dirty="0"/>
              <a:t>Voluntary cooperation regardless of legal mandate: </a:t>
            </a:r>
            <a:r>
              <a:rPr lang="en-US" b="0" u="none" baseline="0" dirty="0"/>
              <a:t>This cooperation is cooperation that is undertaken voluntarily by foreign service providers without any legal mandate (e.g. direct cooperation with foreign service providers through policies put in place by such foreign service providers).</a:t>
            </a:r>
          </a:p>
        </p:txBody>
      </p:sp>
      <p:sp>
        <p:nvSpPr>
          <p:cNvPr id="4" name="Slide Number Placeholder 3"/>
          <p:cNvSpPr>
            <a:spLocks noGrp="1"/>
          </p:cNvSpPr>
          <p:nvPr>
            <p:ph type="sldNum" sz="quarter" idx="10"/>
          </p:nvPr>
        </p:nvSpPr>
        <p:spPr/>
        <p:txBody>
          <a:bodyPr/>
          <a:lstStyle/>
          <a:p>
            <a:fld id="{B2221978-7AB2-D644-A1FF-AF545A1745C1}" type="slidenum">
              <a:rPr lang="en-US" smtClean="0"/>
              <a:pPr/>
              <a:t>43</a:t>
            </a:fld>
            <a:endParaRPr lang="en-US"/>
          </a:p>
        </p:txBody>
      </p:sp>
    </p:spTree>
    <p:extLst>
      <p:ext uri="{BB962C8B-B14F-4D97-AF65-F5344CB8AC3E}">
        <p14:creationId xmlns:p14="http://schemas.microsoft.com/office/powerpoint/2010/main" val="4112251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a:t>The trainer should explain to the participants how to engage in compulsory cooperation with foreign service providers through mutual legal assistance treaties and relevant domestic legislation. In such an instance, cooperation shall take place between central authorities of the requesting party and disclosing party and the disclosing party shall obtain the requested cooperation through its domestic powers. It may be useful for the trainer to briefly explain the various provisions in domestic legislation that enable international cooperation including allowing for requesting access to data held by foreign service providers.</a:t>
            </a:r>
          </a:p>
          <a:p>
            <a:pPr algn="just"/>
            <a:endParaRPr lang="en-US" baseline="0"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44</a:t>
            </a:fld>
            <a:endParaRPr lang="en-US"/>
          </a:p>
        </p:txBody>
      </p:sp>
    </p:spTree>
    <p:extLst>
      <p:ext uri="{BB962C8B-B14F-4D97-AF65-F5344CB8AC3E}">
        <p14:creationId xmlns:p14="http://schemas.microsoft.com/office/powerpoint/2010/main" val="3218742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Voluntary cooperation with legal mandate</a:t>
            </a:r>
            <a:endParaRPr lang="en-GB" sz="1200" kern="1200" dirty="0">
              <a:solidFill>
                <a:schemeClr val="tx1"/>
              </a:solidFill>
              <a:effectLst/>
              <a:latin typeface="+mn-lt"/>
              <a:ea typeface="+mn-ea"/>
              <a:cs typeface="+mn-cs"/>
            </a:endParaRPr>
          </a:p>
          <a:p>
            <a:pPr algn="just"/>
            <a:endParaRPr lang="en-US" dirty="0"/>
          </a:p>
          <a:p>
            <a:pPr algn="just"/>
            <a:r>
              <a:rPr lang="en-US" dirty="0"/>
              <a:t>It</a:t>
            </a:r>
            <a:r>
              <a:rPr lang="en-US" baseline="0" dirty="0"/>
              <a:t> is important that the trainer emphasises, particularly in light of the work of the Cloud Evidence Group and T-CY Guidance Note # 10 on Article 18 of the Budapest Convention (https://rm.coe.int/CoERMPublicCommonSearchServices/DisplayDCTMContent?documentId=09000016806f943e), that production orders may be used to order a foreign service provider from producing certain data regardless of whether such services are provided via a technical geographic domain referring to another jurisdiction so long as such services are being offered in its jurisdiction. The location of data is not a determining force with respect to production orders for such information. More information, especially relating to the definition of “</a:t>
            </a:r>
            <a:r>
              <a:rPr lang="en-GB" baseline="0" dirty="0"/>
              <a:t>offering services in the territory of a Party” can be found in the </a:t>
            </a:r>
            <a:r>
              <a:rPr lang="en-US" baseline="0" dirty="0"/>
              <a:t>T-CY Guidance Note # 10 on Article 18.</a:t>
            </a:r>
          </a:p>
          <a:p>
            <a:pPr algn="just"/>
            <a:endParaRPr lang="en-US" baseline="0" dirty="0"/>
          </a:p>
          <a:p>
            <a:pPr algn="just"/>
            <a:r>
              <a:rPr lang="en-US" baseline="0" dirty="0"/>
              <a:t>Article 18.1.a. is broad in that it applies to any person, including service providers, that are present within the territory. It allows for ordering production of all types of computer data, including but not limited to subscriber information. The location of the computer data is not relevant, but it is necessary that the specified computer data being ordered is either in the possession of the person to whom the order is being made, or in the free control of such person whether or not in their possession.</a:t>
            </a:r>
          </a:p>
          <a:p>
            <a:pPr algn="just"/>
            <a:endParaRPr lang="en-US" baseline="0" dirty="0"/>
          </a:p>
          <a:p>
            <a:pPr algn="just"/>
            <a:r>
              <a:rPr lang="en-US" baseline="0" dirty="0"/>
              <a:t>Article 18.1.b. is narrower in the sense that it only applies to service providers. However, it does not require that the service provider is necessarily present in the territory, and will also apply to service providers offering services in the territory. The trainer may wish to use examples of a service provider providing a service provider (e.g. one that enables persons within the territory to use its services by not blocking such services, and has areal and substantial connection to the territory (such as by local advertising, advertising in the language of the territory, interaction with subscribers in the territory etc. This sub-article is also discriminate as it does not apply to all kinds of computer data but only subscriber information related to the services being offered in the territory. </a:t>
            </a:r>
          </a:p>
          <a:p>
            <a:pPr algn="just"/>
            <a:endParaRPr lang="en-US" baseline="0" dirty="0"/>
          </a:p>
          <a:p>
            <a:pPr algn="just"/>
            <a:r>
              <a:rPr lang="en-US" baseline="0" dirty="0"/>
              <a:t>See Guidance Note </a:t>
            </a:r>
            <a:r>
              <a:rPr lang="en-US" u="none" baseline="0" dirty="0">
                <a:solidFill>
                  <a:schemeClr val="tx1"/>
                </a:solidFill>
              </a:rPr>
              <a:t>No. 10 </a:t>
            </a:r>
            <a:r>
              <a:rPr lang="en-US" sz="1200" kern="1200" dirty="0">
                <a:solidFill>
                  <a:schemeClr val="tx1"/>
                </a:solidFill>
                <a:effectLst/>
                <a:latin typeface="+mn-lt"/>
                <a:ea typeface="+mn-ea"/>
                <a:cs typeface="+mn-cs"/>
              </a:rPr>
              <a:t>Production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orders for subscriber information (Article 18 Budapest Convention).</a:t>
            </a:r>
          </a:p>
        </p:txBody>
      </p:sp>
      <p:sp>
        <p:nvSpPr>
          <p:cNvPr id="4" name="Slide Number Placeholder 3"/>
          <p:cNvSpPr>
            <a:spLocks noGrp="1"/>
          </p:cNvSpPr>
          <p:nvPr>
            <p:ph type="sldNum" sz="quarter" idx="10"/>
          </p:nvPr>
        </p:nvSpPr>
        <p:spPr/>
        <p:txBody>
          <a:bodyPr/>
          <a:lstStyle/>
          <a:p>
            <a:fld id="{B2221978-7AB2-D644-A1FF-AF545A1745C1}" type="slidenum">
              <a:rPr lang="en-US" smtClean="0"/>
              <a:pPr/>
              <a:t>45</a:t>
            </a:fld>
            <a:endParaRPr lang="en-US"/>
          </a:p>
        </p:txBody>
      </p:sp>
    </p:spTree>
    <p:extLst>
      <p:ext uri="{BB962C8B-B14F-4D97-AF65-F5344CB8AC3E}">
        <p14:creationId xmlns:p14="http://schemas.microsoft.com/office/powerpoint/2010/main" val="2877507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Expedited preservation of stored computer data</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trainer should explain </a:t>
            </a:r>
            <a:r>
              <a:rPr lang="en-US" baseline="0" dirty="0"/>
              <a:t>the provision in domestic law enabling mutual legal assistance with respect to expedited preservation of stored computer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46</a:t>
            </a:fld>
            <a:endParaRPr lang="en-US"/>
          </a:p>
        </p:txBody>
      </p:sp>
    </p:spTree>
    <p:extLst>
      <p:ext uri="{BB962C8B-B14F-4D97-AF65-F5344CB8AC3E}">
        <p14:creationId xmlns:p14="http://schemas.microsoft.com/office/powerpoint/2010/main" val="3130749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Requesting foreign service providers to expeditiously preserve data</a:t>
            </a:r>
            <a:endParaRPr lang="en-GB" sz="1200" kern="1200" dirty="0">
              <a:solidFill>
                <a:schemeClr val="tx1"/>
              </a:solidFill>
              <a:effectLst/>
              <a:latin typeface="+mn-lt"/>
              <a:ea typeface="+mn-ea"/>
              <a:cs typeface="+mn-cs"/>
            </a:endParaRPr>
          </a:p>
          <a:p>
            <a:endParaRPr lang="en-US" dirty="0"/>
          </a:p>
          <a:p>
            <a:r>
              <a:rPr lang="en-US" dirty="0"/>
              <a:t>Slides 45 and 46 </a:t>
            </a:r>
            <a:r>
              <a:rPr lang="en-US" baseline="0" dirty="0"/>
              <a:t>describe </a:t>
            </a:r>
            <a:r>
              <a:rPr lang="en-US" dirty="0"/>
              <a:t>the </a:t>
            </a:r>
            <a:r>
              <a:rPr lang="en-US" baseline="0" dirty="0"/>
              <a:t>elements of a request for expedited preservation of stored data, the conditions in which a request can be refused and the minimum period of preservation if a request is accepted. The trainer should walk participants through the contents of these slides.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47</a:t>
            </a:fld>
            <a:endParaRPr lang="en-US"/>
          </a:p>
        </p:txBody>
      </p:sp>
    </p:spTree>
    <p:extLst>
      <p:ext uri="{BB962C8B-B14F-4D97-AF65-F5344CB8AC3E}">
        <p14:creationId xmlns:p14="http://schemas.microsoft.com/office/powerpoint/2010/main" val="2213523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48</a:t>
            </a:fld>
            <a:endParaRPr lang="en-US"/>
          </a:p>
        </p:txBody>
      </p:sp>
    </p:spTree>
    <p:extLst>
      <p:ext uri="{BB962C8B-B14F-4D97-AF65-F5344CB8AC3E}">
        <p14:creationId xmlns:p14="http://schemas.microsoft.com/office/powerpoint/2010/main" val="600329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trainer should explain </a:t>
            </a:r>
            <a:r>
              <a:rPr lang="en-US" baseline="0" dirty="0"/>
              <a:t>the provision in domestic law enabling mutual legal assistance with respect to disclosure of preserved traffic data.</a:t>
            </a:r>
            <a:endParaRPr lang="en-US" dirty="0"/>
          </a:p>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49</a:t>
            </a:fld>
            <a:endParaRPr lang="en-US"/>
          </a:p>
        </p:txBody>
      </p:sp>
    </p:spTree>
    <p:extLst>
      <p:ext uri="{BB962C8B-B14F-4D97-AF65-F5344CB8AC3E}">
        <p14:creationId xmlns:p14="http://schemas.microsoft.com/office/powerpoint/2010/main" val="3763504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Requesting foreign service providers to disclose traffic data</a:t>
            </a:r>
            <a:endParaRPr lang="en-GB" sz="1200" kern="1200" dirty="0">
              <a:solidFill>
                <a:schemeClr val="tx1"/>
              </a:solidFill>
              <a:effectLst/>
              <a:latin typeface="+mn-lt"/>
              <a:ea typeface="+mn-ea"/>
              <a:cs typeface="+mn-cs"/>
            </a:endParaRPr>
          </a:p>
          <a:p>
            <a:endParaRPr lang="en-US" dirty="0"/>
          </a:p>
          <a:p>
            <a:r>
              <a:rPr lang="en-US" dirty="0"/>
              <a:t>The</a:t>
            </a:r>
            <a:r>
              <a:rPr lang="en-US" baseline="0" dirty="0"/>
              <a:t> trainer should explain that the scope of this provision is limited and parties may only request mutual legal assistance with respect to expedited disclosure of preserved traffic data to the extent that such information is needed to identify the path of a communication or the service provider(s) through which it was transmitted.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50</a:t>
            </a:fld>
            <a:endParaRPr lang="en-US"/>
          </a:p>
        </p:txBody>
      </p:sp>
    </p:spTree>
    <p:extLst>
      <p:ext uri="{BB962C8B-B14F-4D97-AF65-F5344CB8AC3E}">
        <p14:creationId xmlns:p14="http://schemas.microsoft.com/office/powerpoint/2010/main" val="171371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kern="1200" dirty="0">
                <a:solidFill>
                  <a:schemeClr val="tx1"/>
                </a:solidFill>
                <a:latin typeface="+mn-lt"/>
                <a:ea typeface="+mn-ea"/>
                <a:cs typeface="+mn-cs"/>
              </a:rPr>
              <a:t>It is important that both</a:t>
            </a:r>
            <a:r>
              <a:rPr lang="en-GB" sz="1200" kern="1200" baseline="0" dirty="0">
                <a:solidFill>
                  <a:schemeClr val="tx1"/>
                </a:solidFill>
                <a:latin typeface="+mn-lt"/>
                <a:ea typeface="+mn-ea"/>
                <a:cs typeface="+mn-cs"/>
              </a:rPr>
              <a:t> the trainer and </a:t>
            </a:r>
            <a:r>
              <a:rPr lang="en-GB" sz="1200" kern="1200" dirty="0">
                <a:solidFill>
                  <a:schemeClr val="tx1"/>
                </a:solidFill>
                <a:latin typeface="+mn-lt"/>
                <a:ea typeface="+mn-ea"/>
                <a:cs typeface="+mn-cs"/>
              </a:rPr>
              <a:t>the delegates understand what the objectives of the lesson are.  These objectives</a:t>
            </a:r>
            <a:r>
              <a:rPr lang="en-GB" sz="1200" kern="1200" baseline="0" dirty="0">
                <a:solidFill>
                  <a:schemeClr val="tx1"/>
                </a:solidFill>
                <a:latin typeface="+mn-lt"/>
                <a:ea typeface="+mn-ea"/>
                <a:cs typeface="+mn-cs"/>
              </a:rPr>
              <a:t> should be explained </a:t>
            </a:r>
            <a:r>
              <a:rPr lang="en-GB" sz="1200" kern="1200" dirty="0">
                <a:solidFill>
                  <a:schemeClr val="tx1"/>
                </a:solidFill>
                <a:latin typeface="+mn-lt"/>
                <a:ea typeface="+mn-ea"/>
                <a:cs typeface="+mn-cs"/>
              </a:rPr>
              <a:t>in detail to the delegates before the session begins using the information on the slide. </a:t>
            </a:r>
            <a:r>
              <a:rPr lang="en-GB" sz="1200" kern="1200" baseline="0" dirty="0">
                <a:solidFill>
                  <a:schemeClr val="tx1"/>
                </a:solidFill>
                <a:latin typeface="+mn-lt"/>
                <a:ea typeface="+mn-ea"/>
                <a:cs typeface="+mn-cs"/>
              </a:rPr>
              <a:t>This slide will be repeated at the end of the lesson for the purposes of recapping the session.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221978-7AB2-D644-A1FF-AF545A1745C1}" type="slidenum">
              <a:rPr lang="en-US" smtClean="0"/>
              <a:pPr/>
              <a:t>5</a:t>
            </a:fld>
            <a:endParaRPr lang="en-US" dirty="0"/>
          </a:p>
        </p:txBody>
      </p:sp>
    </p:spTree>
    <p:extLst>
      <p:ext uri="{BB962C8B-B14F-4D97-AF65-F5344CB8AC3E}">
        <p14:creationId xmlns:p14="http://schemas.microsoft.com/office/powerpoint/2010/main" val="816437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Mutual assistance regarding accessing of stored computer data</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trainer should explain </a:t>
            </a:r>
            <a:r>
              <a:rPr lang="en-US" baseline="0" dirty="0"/>
              <a:t>the provision in domestic law enabling mutual legal assistance with respect to accessing of stored computer data.</a:t>
            </a:r>
            <a:endParaRPr lang="en-US" dirty="0"/>
          </a:p>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51</a:t>
            </a:fld>
            <a:endParaRPr lang="en-US"/>
          </a:p>
        </p:txBody>
      </p:sp>
    </p:spTree>
    <p:extLst>
      <p:ext uri="{BB962C8B-B14F-4D97-AF65-F5344CB8AC3E}">
        <p14:creationId xmlns:p14="http://schemas.microsoft.com/office/powerpoint/2010/main" val="2068031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Requesting foreign service providers to access stored data</a:t>
            </a:r>
            <a:endParaRPr lang="en-GB" sz="1200" kern="1200" dirty="0">
              <a:solidFill>
                <a:schemeClr val="tx1"/>
              </a:solidFill>
              <a:effectLst/>
              <a:latin typeface="+mn-lt"/>
              <a:ea typeface="+mn-ea"/>
              <a:cs typeface="+mn-cs"/>
            </a:endParaRPr>
          </a:p>
          <a:p>
            <a:endParaRPr lang="en-US" dirty="0"/>
          </a:p>
          <a:p>
            <a:r>
              <a:rPr lang="en-US" dirty="0"/>
              <a:t>The trainer should explain that this power for accessing</a:t>
            </a:r>
            <a:r>
              <a:rPr lang="en-US" baseline="0" dirty="0"/>
              <a:t> stored computer data is a broad power that may depending on a case to case basis include the ability to search, similarly access, seise or similarly secure data held by a foreign service provider. In case there is a risk that the data is particularly vulnerable to loss or modification, a request for expedited access may be accepted if so permitted under the agreement between the states in concern.</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52</a:t>
            </a:fld>
            <a:endParaRPr lang="en-US"/>
          </a:p>
        </p:txBody>
      </p:sp>
    </p:spTree>
    <p:extLst>
      <p:ext uri="{BB962C8B-B14F-4D97-AF65-F5344CB8AC3E}">
        <p14:creationId xmlns:p14="http://schemas.microsoft.com/office/powerpoint/2010/main" val="826557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Mutual assistance regarding the real-time collection of traffic data</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trainer should explain </a:t>
            </a:r>
            <a:r>
              <a:rPr lang="en-US" baseline="0" dirty="0"/>
              <a:t>the provision in domestic law enabling mutual legal assistance with respect to real-time collection of traffic data.</a:t>
            </a:r>
            <a:endParaRPr lang="en-US" dirty="0"/>
          </a:p>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53</a:t>
            </a:fld>
            <a:endParaRPr lang="en-US"/>
          </a:p>
        </p:txBody>
      </p:sp>
    </p:spTree>
    <p:extLst>
      <p:ext uri="{BB962C8B-B14F-4D97-AF65-F5344CB8AC3E}">
        <p14:creationId xmlns:p14="http://schemas.microsoft.com/office/powerpoint/2010/main" val="10541418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Requesting foreign service providers to collect traffic data in real time</a:t>
            </a:r>
            <a:endParaRPr lang="en-GB" sz="1200" kern="1200" dirty="0">
              <a:solidFill>
                <a:schemeClr val="tx1"/>
              </a:solidFill>
              <a:effectLst/>
              <a:latin typeface="+mn-lt"/>
              <a:ea typeface="+mn-ea"/>
              <a:cs typeface="+mn-cs"/>
            </a:endParaRPr>
          </a:p>
          <a:p>
            <a:endParaRPr lang="en-US" dirty="0"/>
          </a:p>
          <a:p>
            <a:r>
              <a:rPr lang="en-US" dirty="0"/>
              <a:t>This</a:t>
            </a:r>
            <a:r>
              <a:rPr lang="en-US" baseline="0" dirty="0"/>
              <a:t> mutual legal assistance power is like its domestic counterpart only limited to specific communications. Open-ended requests will may not be made under this provision.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54</a:t>
            </a:fld>
            <a:endParaRPr lang="en-US"/>
          </a:p>
        </p:txBody>
      </p:sp>
    </p:spTree>
    <p:extLst>
      <p:ext uri="{BB962C8B-B14F-4D97-AF65-F5344CB8AC3E}">
        <p14:creationId xmlns:p14="http://schemas.microsoft.com/office/powerpoint/2010/main" val="424343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Voluntary cooperation with legal mandate</a:t>
            </a:r>
            <a:endParaRPr lang="en-GB" sz="1200" kern="1200" dirty="0">
              <a:solidFill>
                <a:schemeClr val="tx1"/>
              </a:solidFill>
              <a:effectLst/>
              <a:latin typeface="+mn-lt"/>
              <a:ea typeface="+mn-ea"/>
              <a:cs typeface="+mn-cs"/>
            </a:endParaRPr>
          </a:p>
          <a:p>
            <a:pPr algn="just"/>
            <a:endParaRPr lang="en-US" dirty="0"/>
          </a:p>
          <a:p>
            <a:pPr algn="just"/>
            <a:r>
              <a:rPr lang="en-US" dirty="0"/>
              <a:t>The</a:t>
            </a:r>
            <a:r>
              <a:rPr lang="en-US" baseline="0" dirty="0"/>
              <a:t> trainer should explain the relevant provisions in domestic legislation that allow Parties to access or receive stored computer data (including traffic data and content data) without seeking mutual assistance. </a:t>
            </a:r>
          </a:p>
        </p:txBody>
      </p:sp>
      <p:sp>
        <p:nvSpPr>
          <p:cNvPr id="4" name="Slide Number Placeholder 3"/>
          <p:cNvSpPr>
            <a:spLocks noGrp="1"/>
          </p:cNvSpPr>
          <p:nvPr>
            <p:ph type="sldNum" sz="quarter" idx="10"/>
          </p:nvPr>
        </p:nvSpPr>
        <p:spPr/>
        <p:txBody>
          <a:bodyPr/>
          <a:lstStyle/>
          <a:p>
            <a:fld id="{B2221978-7AB2-D644-A1FF-AF545A1745C1}" type="slidenum">
              <a:rPr lang="en-US" smtClean="0"/>
              <a:pPr/>
              <a:t>55</a:t>
            </a:fld>
            <a:endParaRPr lang="en-US"/>
          </a:p>
        </p:txBody>
      </p:sp>
    </p:spTree>
    <p:extLst>
      <p:ext uri="{BB962C8B-B14F-4D97-AF65-F5344CB8AC3E}">
        <p14:creationId xmlns:p14="http://schemas.microsoft.com/office/powerpoint/2010/main" val="1765535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issue of when a Party is permitted to </a:t>
            </a:r>
            <a:r>
              <a:rPr lang="en-US" u="sng" dirty="0"/>
              <a:t>unilaterally access computer data stored in another Party without seeking mutual assistance</a:t>
            </a:r>
            <a:r>
              <a:rPr lang="en-US" dirty="0"/>
              <a:t> was a question that the drafters of the Budapest Convention discussed at length.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There was detailed consideration of instances in which it may be acceptable for States to act unilaterally and those in which it may not. The drafters ultimately determined that it was not yet possible to prepare a comprehensive, legally binding regime regulating this area.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In part, this was due to a lack of concrete experience with such situations to date; and, in part, this was due to an understanding that the proper solution often turned on the precise circumstances of the individual case, </a:t>
            </a:r>
            <a:r>
              <a:rPr lang="en-US" u="sng" dirty="0"/>
              <a:t>thereby making it difficult to formulate general rules</a:t>
            </a:r>
            <a:r>
              <a:rPr lang="en-US" dirty="0"/>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u="sng"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u="sng" dirty="0"/>
              <a:t>Ultimately, the drafters decided to only set forth in Article 32 of the Convention situations in which all agreed that unilateral action is permissible</a:t>
            </a:r>
            <a:r>
              <a:rPr lang="en-US" dirty="0"/>
              <a:t>. </a:t>
            </a:r>
          </a:p>
          <a:p>
            <a:endParaRPr lang="en-GB" sz="1200" kern="1200" dirty="0">
              <a:solidFill>
                <a:schemeClr val="tx1"/>
              </a:solidFill>
              <a:effectLst/>
              <a:latin typeface="+mn-lt"/>
              <a:ea typeface="ＭＳ Ｐゴシック" pitchFamily="-65" charset="-128"/>
              <a:cs typeface="ＭＳ Ｐゴシック" pitchFamily="-65" charset="-128"/>
            </a:endParaRPr>
          </a:p>
          <a:p>
            <a:r>
              <a:rPr lang="en-GB" sz="1200" kern="1200" dirty="0">
                <a:solidFill>
                  <a:schemeClr val="tx1"/>
                </a:solidFill>
                <a:effectLst/>
                <a:latin typeface="+mn-lt"/>
                <a:ea typeface="ＭＳ Ｐゴシック" pitchFamily="-65" charset="-128"/>
                <a:cs typeface="ＭＳ Ｐゴシック" pitchFamily="-65" charset="-128"/>
              </a:rPr>
              <a:t>As a result Article 32 defines the possibility given to law enforcement agencies from a Party State of the Convention, to obtain evidence stored in a computer physically located in another Party’s territory, without any request of international cooperation. This can be done if, during a concrete investigation, the officers in charge need to obtain open source information from a computer located in a foreign country or from a computer which access was authorised by the lawfully authorised person.</a:t>
            </a:r>
          </a:p>
          <a:p>
            <a:r>
              <a:rPr lang="en-GB" sz="1200" kern="1200" dirty="0">
                <a:solidFill>
                  <a:schemeClr val="tx1"/>
                </a:solidFill>
                <a:effectLst/>
                <a:latin typeface="+mn-lt"/>
                <a:ea typeface="ＭＳ Ｐゴシック" pitchFamily="-65" charset="-128"/>
                <a:cs typeface="ＭＳ Ｐゴシック" pitchFamily="-65" charset="-128"/>
              </a:rPr>
              <a:t> </a:t>
            </a:r>
          </a:p>
          <a:p>
            <a:r>
              <a:rPr lang="en-GB" sz="1200" kern="1200" dirty="0">
                <a:solidFill>
                  <a:schemeClr val="tx1"/>
                </a:solidFill>
                <a:effectLst/>
                <a:latin typeface="+mn-lt"/>
                <a:ea typeface="ＭＳ Ｐゴシック" pitchFamily="-65" charset="-128"/>
                <a:cs typeface="ＭＳ Ｐゴシック" pitchFamily="-65" charset="-128"/>
              </a:rPr>
              <a:t>Regarding open source information, it must be noted that this “open source” investigation is something that any citizen can do, by his own initiative, in most countries. This provision thus simply aims to authorise law enforcement agents to do it as well and, at the same time, qualify as valid the evidence obtained in such a way.</a:t>
            </a:r>
          </a:p>
          <a:p>
            <a:endParaRPr lang="en-GB" sz="1200" kern="1200" dirty="0">
              <a:solidFill>
                <a:schemeClr val="tx1"/>
              </a:solidFill>
              <a:effectLst/>
              <a:latin typeface="+mn-lt"/>
              <a:ea typeface="ＭＳ Ｐゴシック" pitchFamily="-65" charset="-128"/>
              <a:cs typeface="ＭＳ Ｐゴシック" pitchFamily="-65" charset="-128"/>
            </a:endParaRPr>
          </a:p>
          <a:p>
            <a:r>
              <a:rPr lang="en-GB" sz="1200" kern="1200" dirty="0">
                <a:solidFill>
                  <a:schemeClr val="tx1"/>
                </a:solidFill>
                <a:effectLst/>
                <a:latin typeface="+mn-lt"/>
                <a:ea typeface="ＭＳ Ｐゴシック" pitchFamily="-65" charset="-128"/>
                <a:cs typeface="ＭＳ Ｐゴシック" pitchFamily="-65" charset="-128"/>
              </a:rPr>
              <a:t>But the other side of the provision has a very new approach. There is no real equivalent in the physical world to this new possibility: in the past, an officer would have to travel physically to the other country and ask for assistance of the local authorities. He could not do anything by his own and every investigative act would be practised on behalf of the national authorities of the location.</a:t>
            </a:r>
          </a:p>
          <a:p>
            <a:r>
              <a:rPr lang="en-GB" sz="1200" kern="1200" dirty="0">
                <a:solidFill>
                  <a:schemeClr val="tx1"/>
                </a:solidFill>
                <a:effectLst/>
                <a:latin typeface="+mn-lt"/>
                <a:ea typeface="ＭＳ Ｐゴシック" pitchFamily="-65" charset="-128"/>
                <a:cs typeface="ＭＳ Ｐゴシック" pitchFamily="-65" charset="-128"/>
              </a:rPr>
              <a:t> </a:t>
            </a:r>
          </a:p>
          <a:p>
            <a:r>
              <a:rPr lang="en-GB" sz="1200" kern="1200" dirty="0">
                <a:solidFill>
                  <a:schemeClr val="tx1"/>
                </a:solidFill>
                <a:effectLst/>
                <a:latin typeface="+mn-lt"/>
                <a:ea typeface="ＭＳ Ｐゴシック" pitchFamily="-65" charset="-128"/>
                <a:cs typeface="ＭＳ Ｐゴシック" pitchFamily="-65" charset="-128"/>
              </a:rPr>
              <a:t>Article 32 states the opposite. According to it, any law enforcement agent from any country in the whole world can obtain information from another country, even if it is “not open source” information, if the person who has the lawful authority to disclose the data gives his or her lawful and voluntary consent. That investigative activity does not need any authorisation of the State with jurisdiction in the place where the information is stored. Some States do not accept peaceful the Convention because of this drafting. They claim it goes against the principle of sovereignty. However, there is not any proposal or any other solution to the complex problems of cross-border investigations or to investigations in the “cloud”. The real life reveals that, in most cases, it is impossible to investigate cybercrime or gather electronic evidence, at the international level, using the traditional channels. It is impossible because the time it takes is not compatible with the volatility and fragility of electronic evidence. That is why a cross-border investigation, conducted by the law enforcement agent who is dealing with the case would be more efficient. </a:t>
            </a:r>
          </a:p>
          <a:p>
            <a:r>
              <a:rPr lang="en-GB" sz="1200" kern="1200" dirty="0">
                <a:solidFill>
                  <a:schemeClr val="tx1"/>
                </a:solidFill>
                <a:effectLst/>
                <a:latin typeface="+mn-lt"/>
                <a:ea typeface="ＭＳ Ｐゴシック" pitchFamily="-65" charset="-128"/>
                <a:cs typeface="ＭＳ Ｐゴシック" pitchFamily="-65" charset="-128"/>
              </a:rPr>
              <a:t> </a:t>
            </a:r>
          </a:p>
          <a:p>
            <a:r>
              <a:rPr lang="en-GB" sz="1200" kern="1200" dirty="0">
                <a:solidFill>
                  <a:schemeClr val="tx1"/>
                </a:solidFill>
                <a:effectLst/>
                <a:latin typeface="+mn-lt"/>
                <a:ea typeface="ＭＳ Ｐゴシック" pitchFamily="-65" charset="-128"/>
                <a:cs typeface="ＭＳ Ｐゴシック" pitchFamily="-65" charset="-128"/>
              </a:rPr>
              <a:t>But, on the other hand, sometimes it is really impossible, at all, to use the regular cooperation channels – regarding services in the “cloud”, the users (and the investigator) don’t know exactly where the data required by the police, physically, are stored. </a:t>
            </a:r>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56</a:t>
            </a:fld>
            <a:endParaRPr lang="en-US"/>
          </a:p>
        </p:txBody>
      </p:sp>
    </p:spTree>
    <p:extLst>
      <p:ext uri="{BB962C8B-B14F-4D97-AF65-F5344CB8AC3E}">
        <p14:creationId xmlns:p14="http://schemas.microsoft.com/office/powerpoint/2010/main" val="41422957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32</a:t>
            </a:r>
            <a:r>
              <a:rPr lang="en-US" u="none" baseline="0" dirty="0">
                <a:solidFill>
                  <a:srgbClr val="FF0000"/>
                </a:solidFill>
              </a:rPr>
              <a:t>. Explanation of this element is provided on the next slide.</a:t>
            </a:r>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9736786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39035019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32</a:t>
            </a:r>
            <a:r>
              <a:rPr lang="en-US" u="none" baseline="0" dirty="0">
                <a:solidFill>
                  <a:srgbClr val="FF0000"/>
                </a:solidFill>
              </a:rPr>
              <a:t>. Explanation of this element is provided on the next slide.</a:t>
            </a:r>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29239382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32</a:t>
            </a:r>
            <a:r>
              <a:rPr lang="en-US" u="none" baseline="0" dirty="0">
                <a:solidFill>
                  <a:srgbClr val="FF0000"/>
                </a:solidFill>
              </a:rPr>
              <a:t>. Explanation of this element is provided on the next slide.</a:t>
            </a:r>
            <a:endParaRPr lang="en-US" dirty="0"/>
          </a:p>
          <a:p>
            <a:pPr algn="just"/>
            <a:endParaRPr lang="en-US" sz="1200" b="0" i="0" u="none" strike="noStrike" kern="1200" baseline="0" dirty="0">
              <a:solidFill>
                <a:schemeClr val="tx1"/>
              </a:solidFill>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426632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In order for judges</a:t>
            </a:r>
            <a:r>
              <a:rPr lang="en-GB" sz="1200" kern="1200" baseline="0" dirty="0">
                <a:solidFill>
                  <a:schemeClr val="tx1"/>
                </a:solidFill>
                <a:latin typeface="+mn-lt"/>
                <a:ea typeface="+mn-ea"/>
                <a:cs typeface="+mn-cs"/>
              </a:rPr>
              <a:t> and prosecutors to fully understand cooperation with industry, it is important that trainers recap relevant concepts such as service providers, content data, traffic data and subscriber information. This part of the lesson can be interactive and different judges can be tested on their understanding of these key terms. This part also touches upon cloud data, an understanding of which is particularly important for Part 3 of the lesson.  Since many of the topics covered in Part One may already have been covered in previous lessons, it may be more useful to encourage interaction and participation from participants.</a:t>
            </a:r>
          </a:p>
        </p:txBody>
      </p:sp>
      <p:sp>
        <p:nvSpPr>
          <p:cNvPr id="4" name="Slide Number Placeholder 3"/>
          <p:cNvSpPr>
            <a:spLocks noGrp="1"/>
          </p:cNvSpPr>
          <p:nvPr>
            <p:ph type="sldNum" sz="quarter" idx="10"/>
          </p:nvPr>
        </p:nvSpPr>
        <p:spPr/>
        <p:txBody>
          <a:bodyPr/>
          <a:lstStyle/>
          <a:p>
            <a:fld id="{B2221978-7AB2-D644-A1FF-AF545A1745C1}" type="slidenum">
              <a:rPr lang="en-US" smtClean="0"/>
              <a:pPr/>
              <a:t>6</a:t>
            </a:fld>
            <a:endParaRPr lang="en-US" dirty="0"/>
          </a:p>
        </p:txBody>
      </p:sp>
    </p:spTree>
    <p:extLst>
      <p:ext uri="{BB962C8B-B14F-4D97-AF65-F5344CB8AC3E}">
        <p14:creationId xmlns:p14="http://schemas.microsoft.com/office/powerpoint/2010/main" val="53002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9291387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32</a:t>
            </a:r>
            <a:r>
              <a:rPr lang="en-US" u="none" baseline="0" dirty="0">
                <a:solidFill>
                  <a:srgbClr val="FF0000"/>
                </a:solidFill>
              </a:rPr>
              <a:t>. Explanation of this element is provided on the next slide.</a:t>
            </a:r>
            <a:endParaRPr lang="en-US" dirty="0"/>
          </a:p>
          <a:p>
            <a:pPr algn="just"/>
            <a:endParaRPr lang="en-US" sz="1200" b="0" i="0" u="none" strike="noStrike" kern="1200" baseline="0" dirty="0">
              <a:solidFill>
                <a:schemeClr val="tx1"/>
              </a:solidFill>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3408940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17073169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32</a:t>
            </a:r>
            <a:r>
              <a:rPr lang="en-US" u="none" baseline="0" dirty="0">
                <a:solidFill>
                  <a:srgbClr val="FF0000"/>
                </a:solidFill>
              </a:rPr>
              <a:t>. Explanation of this element is provided on the next slide.</a:t>
            </a:r>
            <a:endParaRPr lang="en-US" dirty="0"/>
          </a:p>
          <a:p>
            <a:pPr algn="just"/>
            <a:endParaRPr lang="en-US" sz="1200" b="0" i="0" u="none" strike="noStrike" kern="1200" baseline="0" dirty="0">
              <a:solidFill>
                <a:schemeClr val="tx1"/>
              </a:solidFill>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4213968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4141761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Voluntary cooperation without legal mandate</a:t>
            </a:r>
            <a:endParaRPr lang="en-GB" sz="1200" kern="1200" dirty="0">
              <a:solidFill>
                <a:schemeClr val="tx1"/>
              </a:solidFill>
              <a:effectLst/>
              <a:latin typeface="+mn-lt"/>
              <a:ea typeface="+mn-ea"/>
              <a:cs typeface="+mn-cs"/>
            </a:endParaRPr>
          </a:p>
          <a:p>
            <a:pPr algn="just"/>
            <a:endParaRPr lang="en-US" dirty="0"/>
          </a:p>
          <a:p>
            <a:pPr algn="just"/>
            <a:r>
              <a:rPr lang="en-US" dirty="0"/>
              <a:t>The</a:t>
            </a:r>
            <a:r>
              <a:rPr lang="en-US" baseline="0" dirty="0"/>
              <a:t> trainer should at this point tell the participants that the remaining part of the lesson will discuss direct cooperation with foreign service providers. It is important that the participants understand the importance of this form of cooperation. The trainer should explain that this form of cooperation is completely voluntary for the service provider. The trainer may wish to </a:t>
            </a:r>
            <a:r>
              <a:rPr lang="en-US" baseline="0" dirty="0" err="1"/>
              <a:t>emphasise</a:t>
            </a:r>
            <a:r>
              <a:rPr lang="en-US" baseline="0" dirty="0"/>
              <a:t> (including through use of the table on the next slide) the volume of requests that are made directly to service providers. The trainer can explain how electronic evidence (including subscriber information) is many times held by service providers such as social networking websites based in the United States.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67</a:t>
            </a:fld>
            <a:endParaRPr lang="en-US"/>
          </a:p>
        </p:txBody>
      </p:sp>
    </p:spTree>
    <p:extLst>
      <p:ext uri="{BB962C8B-B14F-4D97-AF65-F5344CB8AC3E}">
        <p14:creationId xmlns:p14="http://schemas.microsoft.com/office/powerpoint/2010/main" val="29634379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statistics of requests from outside the United States for data sent directly to Apple, Facebook, Google, Microsoft, Twitter and Yahoo in 2015 may be used by the trainer to </a:t>
            </a:r>
            <a:r>
              <a:rPr lang="en-US" baseline="0" dirty="0" err="1"/>
              <a:t>emphasise</a:t>
            </a:r>
            <a:r>
              <a:rPr lang="en-US" baseline="0" dirty="0"/>
              <a:t> the importance and prevalence of direct cooperation with US service providers. The trainers may also point out that while requests from the US received the highest percentage of disclosures, disclosures were also made to other State Parties and it is possible to cooperate directly with foreign service providers. </a:t>
            </a:r>
          </a:p>
          <a:p>
            <a:endParaRPr lang="en-US" baseline="0" dirty="0"/>
          </a:p>
          <a:p>
            <a:r>
              <a:rPr lang="en-US" baseline="0" dirty="0"/>
              <a:t>The next slides briefly explain law cooperation guidelines for some major US service providers with respect to foreign requests for cooperation. The trainer may find it useful to use these as examples for participants to understand how cooperation is done with foreign service providers on a practical level. </a:t>
            </a:r>
          </a:p>
        </p:txBody>
      </p:sp>
      <p:sp>
        <p:nvSpPr>
          <p:cNvPr id="4" name="Slide Number Placeholder 3"/>
          <p:cNvSpPr>
            <a:spLocks noGrp="1"/>
          </p:cNvSpPr>
          <p:nvPr>
            <p:ph type="sldNum" sz="quarter" idx="10"/>
          </p:nvPr>
        </p:nvSpPr>
        <p:spPr/>
        <p:txBody>
          <a:bodyPr/>
          <a:lstStyle/>
          <a:p>
            <a:fld id="{B2221978-7AB2-D644-A1FF-AF545A1745C1}" type="slidenum">
              <a:rPr lang="en-US" smtClean="0"/>
              <a:pPr/>
              <a:t>68</a:t>
            </a:fld>
            <a:endParaRPr lang="en-US"/>
          </a:p>
        </p:txBody>
      </p:sp>
    </p:spTree>
    <p:extLst>
      <p:ext uri="{BB962C8B-B14F-4D97-AF65-F5344CB8AC3E}">
        <p14:creationId xmlns:p14="http://schemas.microsoft.com/office/powerpoint/2010/main" val="27119885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trainer should show the snapshot of Facebook Law Enforcement Guidelines to the participants.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69</a:t>
            </a:fld>
            <a:endParaRPr lang="en-US"/>
          </a:p>
        </p:txBody>
      </p:sp>
    </p:spTree>
    <p:extLst>
      <p:ext uri="{BB962C8B-B14F-4D97-AF65-F5344CB8AC3E}">
        <p14:creationId xmlns:p14="http://schemas.microsoft.com/office/powerpoint/2010/main" val="2798260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trainer should show the snapshot of Twitter Law Enforcement Request Page to the participants.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70</a:t>
            </a:fld>
            <a:endParaRPr lang="en-US"/>
          </a:p>
        </p:txBody>
      </p:sp>
    </p:spTree>
    <p:extLst>
      <p:ext uri="{BB962C8B-B14F-4D97-AF65-F5344CB8AC3E}">
        <p14:creationId xmlns:p14="http://schemas.microsoft.com/office/powerpoint/2010/main" val="3382550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of service provider policies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trainer can use examples of policies of different service providers in these slides to explain the different requirements that foreign service providers have in relation to requests for accessing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71</a:t>
            </a:fld>
            <a:endParaRPr lang="en-US"/>
          </a:p>
        </p:txBody>
      </p:sp>
    </p:spTree>
    <p:extLst>
      <p:ext uri="{BB962C8B-B14F-4D97-AF65-F5344CB8AC3E}">
        <p14:creationId xmlns:p14="http://schemas.microsoft.com/office/powerpoint/2010/main" val="90263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this lesson</a:t>
            </a:r>
            <a:r>
              <a:rPr lang="en-US" baseline="0" dirty="0"/>
              <a:t> pertains to cooperation with industry, it may be useful for trainers to recap what a service provider is as service providers are members of industry with whom cooperation is most beneficial. Slide 6 provides the Budapest Convention definition of service provider and/or the definition of service provider under domestic law.</a:t>
            </a:r>
          </a:p>
          <a:p>
            <a:pPr algn="just"/>
            <a:endParaRPr lang="en-US" baseline="0" dirty="0"/>
          </a:p>
          <a:p>
            <a:pPr algn="just"/>
            <a:r>
              <a:rPr lang="en-US" baseline="0" dirty="0"/>
              <a:t>The trainer should </a:t>
            </a:r>
            <a:r>
              <a:rPr lang="en-US" baseline="0" dirty="0" err="1"/>
              <a:t>emphasise</a:t>
            </a:r>
            <a:r>
              <a:rPr lang="en-US" baseline="0" dirty="0"/>
              <a:t> the importance of understanding the concept of service provider, including referring to the various provisions in domestic law that provide procedural powers to be exercised in relation to service providers (e.g. interception of content data, production orders).</a:t>
            </a:r>
          </a:p>
          <a:p>
            <a:pPr algn="just"/>
            <a:endParaRPr lang="en-US" baseline="0" dirty="0"/>
          </a:p>
          <a:p>
            <a:pPr algn="just"/>
            <a:r>
              <a:rPr lang="en-US" baseline="0" dirty="0"/>
              <a:t>The trainer may find it useful to distinguish “service providers” from “internet service providers”. The trainer may consider giving examples of service providers (i.e. local service providers, multinational service providers such as Facebook, Google, Instagram, </a:t>
            </a:r>
            <a:r>
              <a:rPr lang="en-US" baseline="0" dirty="0" err="1"/>
              <a:t>Snapchat</a:t>
            </a:r>
            <a:r>
              <a:rPr lang="en-US" baseline="0" dirty="0"/>
              <a:t> etc.) to provide a clearer understanding of the scope of this term. This will assist participants in understanding modes of cooperation with service providers.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a:t>
            </a:fld>
            <a:endParaRPr lang="en-US"/>
          </a:p>
        </p:txBody>
      </p:sp>
    </p:spTree>
    <p:extLst>
      <p:ext uri="{BB962C8B-B14F-4D97-AF65-F5344CB8AC3E}">
        <p14:creationId xmlns:p14="http://schemas.microsoft.com/office/powerpoint/2010/main" val="33106870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73</a:t>
            </a:fld>
            <a:endParaRPr lang="en-US"/>
          </a:p>
        </p:txBody>
      </p:sp>
    </p:spTree>
    <p:extLst>
      <p:ext uri="{BB962C8B-B14F-4D97-AF65-F5344CB8AC3E}">
        <p14:creationId xmlns:p14="http://schemas.microsoft.com/office/powerpoint/2010/main" val="35638432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Considerations in cooperating with foreign service providers</a:t>
            </a:r>
            <a:endParaRPr lang="en-GB" sz="1200" kern="1200" dirty="0">
              <a:solidFill>
                <a:schemeClr val="tx1"/>
              </a:solidFill>
              <a:effectLst/>
              <a:latin typeface="+mn-lt"/>
              <a:ea typeface="+mn-ea"/>
              <a:cs typeface="+mn-cs"/>
            </a:endParaRPr>
          </a:p>
          <a:p>
            <a:endParaRPr lang="en-US" dirty="0"/>
          </a:p>
          <a:p>
            <a:r>
              <a:rPr lang="en-US" dirty="0"/>
              <a:t>The trainer should walk the</a:t>
            </a:r>
            <a:r>
              <a:rPr lang="en-US" baseline="0" dirty="0"/>
              <a:t> participants through the list of considerations and expected challenges that they may face in cooperating with foreign service providers. Each consideration is dealt with in further detail in the subsequent slides.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74</a:t>
            </a:fld>
            <a:endParaRPr lang="en-US"/>
          </a:p>
        </p:txBody>
      </p:sp>
    </p:spTree>
    <p:extLst>
      <p:ext uri="{BB962C8B-B14F-4D97-AF65-F5344CB8AC3E}">
        <p14:creationId xmlns:p14="http://schemas.microsoft.com/office/powerpoint/2010/main" val="21110804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Volatility of policies</a:t>
            </a:r>
            <a:endParaRPr lang="en-GB" sz="1200" kern="1200" dirty="0">
              <a:solidFill>
                <a:schemeClr val="tx1"/>
              </a:solidFill>
              <a:effectLst/>
              <a:latin typeface="+mn-lt"/>
              <a:ea typeface="+mn-ea"/>
              <a:cs typeface="+mn-cs"/>
            </a:endParaRPr>
          </a:p>
          <a:p>
            <a:pPr algn="just"/>
            <a:endParaRPr lang="en-US" baseline="0" dirty="0"/>
          </a:p>
          <a:p>
            <a:pPr algn="just"/>
            <a:r>
              <a:rPr lang="en-US" baseline="0" dirty="0"/>
              <a:t>It is important that trainers </a:t>
            </a:r>
            <a:r>
              <a:rPr lang="en-US" baseline="0" dirty="0" err="1"/>
              <a:t>emphasise</a:t>
            </a:r>
            <a:r>
              <a:rPr lang="en-US" baseline="0" dirty="0"/>
              <a:t> </a:t>
            </a:r>
            <a:r>
              <a:rPr lang="en-US" dirty="0"/>
              <a:t>that foreign</a:t>
            </a:r>
            <a:r>
              <a:rPr lang="en-US" baseline="0" dirty="0"/>
              <a:t> service providers’ policies with respect to cooperation with law enforcement officials is volatile and changes frequently. The trainer should encourage and prepare the participants to remain relatively flexible to changes in these policies when they are required to seek cooperation from foreign service providers.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75</a:t>
            </a:fld>
            <a:endParaRPr lang="en-US"/>
          </a:p>
        </p:txBody>
      </p:sp>
    </p:spTree>
    <p:extLst>
      <p:ext uri="{BB962C8B-B14F-4D97-AF65-F5344CB8AC3E}">
        <p14:creationId xmlns:p14="http://schemas.microsoft.com/office/powerpoint/2010/main" val="31332542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Location, territoriality and jurisdiction</a:t>
            </a:r>
            <a:endParaRPr lang="en-GB" sz="1200" kern="1200" dirty="0">
              <a:solidFill>
                <a:schemeClr val="tx1"/>
              </a:solidFill>
              <a:effectLst/>
              <a:latin typeface="+mn-lt"/>
              <a:ea typeface="+mn-ea"/>
              <a:cs typeface="+mn-cs"/>
            </a:endParaRPr>
          </a:p>
          <a:p>
            <a:pPr algn="just"/>
            <a:endParaRPr lang="en-US" dirty="0"/>
          </a:p>
          <a:p>
            <a:pPr algn="just"/>
            <a:r>
              <a:rPr lang="en-US" dirty="0"/>
              <a:t>Another</a:t>
            </a:r>
            <a:r>
              <a:rPr lang="en-US" baseline="0" dirty="0"/>
              <a:t> consideration that trainers should inform participants about is that foreign service providers may be restricted by their domestic legislation with regards to enabling access to subscriber information. Thus, it is important that they understand local requirements prior to making any request. In this respect, it is also important that the requesting authority demonstrate within the request that it has jurisdiction over the offence in relation to which information is being requested.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76</a:t>
            </a:fld>
            <a:endParaRPr lang="en-US"/>
          </a:p>
        </p:txBody>
      </p:sp>
    </p:spTree>
    <p:extLst>
      <p:ext uri="{BB962C8B-B14F-4D97-AF65-F5344CB8AC3E}">
        <p14:creationId xmlns:p14="http://schemas.microsoft.com/office/powerpoint/2010/main" val="42153224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vs European Providers</a:t>
            </a:r>
            <a:endParaRPr lang="en-GB" sz="1200" kern="1200" dirty="0">
              <a:solidFill>
                <a:schemeClr val="tx1"/>
              </a:solidFill>
              <a:effectLst/>
              <a:latin typeface="+mn-lt"/>
              <a:ea typeface="+mn-ea"/>
              <a:cs typeface="+mn-cs"/>
            </a:endParaRPr>
          </a:p>
          <a:p>
            <a:pPr algn="just"/>
            <a:endParaRPr lang="en-US" baseline="0" dirty="0"/>
          </a:p>
          <a:p>
            <a:pPr algn="just"/>
            <a:r>
              <a:rPr lang="en-US" baseline="0" dirty="0"/>
              <a:t>It may be pertinent for the trainers to mention that many US service providers have subsidiaries in Europe (e.g. Facebook in Ireland) that are tasked with cooperating with non-US law enforcement. Due to data protection regulations, service providers in Europe do not usually disclose subscriber information and traffic data directly to foreign law enforcement officials. Rather, they require that mutual legal assistance request be made through formal governmental channels such as those enabled by the Budapest Convention. It is important that the participants understand these distinctions when cooperating with US service providers and their European subsidiaries where applicable.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77</a:t>
            </a:fld>
            <a:endParaRPr lang="en-US"/>
          </a:p>
        </p:txBody>
      </p:sp>
    </p:spTree>
    <p:extLst>
      <p:ext uri="{BB962C8B-B14F-4D97-AF65-F5344CB8AC3E}">
        <p14:creationId xmlns:p14="http://schemas.microsoft.com/office/powerpoint/2010/main" val="21847769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Direct preservation &amp; emergency requests</a:t>
            </a:r>
            <a:endParaRPr lang="en-GB" sz="1200" kern="1200" dirty="0">
              <a:solidFill>
                <a:schemeClr val="tx1"/>
              </a:solidFill>
              <a:effectLst/>
              <a:latin typeface="+mn-lt"/>
              <a:ea typeface="+mn-ea"/>
              <a:cs typeface="+mn-cs"/>
            </a:endParaRPr>
          </a:p>
          <a:p>
            <a:pPr algn="just"/>
            <a:endParaRPr lang="en-US" dirty="0"/>
          </a:p>
          <a:p>
            <a:pPr algn="just"/>
            <a:r>
              <a:rPr lang="en-US" dirty="0"/>
              <a:t>The trainer should focus on the different</a:t>
            </a:r>
            <a:r>
              <a:rPr lang="en-US" baseline="0" dirty="0"/>
              <a:t> kinds of cooperation that may be sought from US service providers including direct requests for preservation of data and emergency requests for access to or disclosure of data.  The trainer should explain to the participants that US service providers only allow for emergency requests in certain specific conditions. For instance, Facebook allows for making emergency requests in matters involving imminent harm to a child or risk of death or serious physical injury to any person and requiring disclosure of information without delay. The trainer should </a:t>
            </a:r>
            <a:r>
              <a:rPr lang="en-US" baseline="0" dirty="0" err="1"/>
              <a:t>emphasise</a:t>
            </a:r>
            <a:r>
              <a:rPr lang="en-US" baseline="0" dirty="0"/>
              <a:t> that the requirements of US service providers vary from one another and most US service providers’ policies change on a regular basis. </a:t>
            </a:r>
          </a:p>
        </p:txBody>
      </p:sp>
      <p:sp>
        <p:nvSpPr>
          <p:cNvPr id="4" name="Slide Number Placeholder 3"/>
          <p:cNvSpPr>
            <a:spLocks noGrp="1"/>
          </p:cNvSpPr>
          <p:nvPr>
            <p:ph type="sldNum" sz="quarter" idx="10"/>
          </p:nvPr>
        </p:nvSpPr>
        <p:spPr/>
        <p:txBody>
          <a:bodyPr/>
          <a:lstStyle/>
          <a:p>
            <a:fld id="{B2221978-7AB2-D644-A1FF-AF545A1745C1}" type="slidenum">
              <a:rPr lang="en-US" smtClean="0"/>
              <a:pPr/>
              <a:t>78</a:t>
            </a:fld>
            <a:endParaRPr lang="en-US"/>
          </a:p>
        </p:txBody>
      </p:sp>
    </p:spTree>
    <p:extLst>
      <p:ext uri="{BB962C8B-B14F-4D97-AF65-F5344CB8AC3E}">
        <p14:creationId xmlns:p14="http://schemas.microsoft.com/office/powerpoint/2010/main" val="5945815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Different requirements for different types of data</a:t>
            </a:r>
            <a:endParaRPr lang="en-GB" sz="1200" kern="1200" dirty="0">
              <a:solidFill>
                <a:schemeClr val="tx1"/>
              </a:solidFill>
              <a:effectLst/>
              <a:latin typeface="+mn-lt"/>
              <a:ea typeface="+mn-ea"/>
              <a:cs typeface="+mn-cs"/>
            </a:endParaRPr>
          </a:p>
          <a:p>
            <a:pPr algn="just"/>
            <a:endParaRPr lang="en-US"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It is important for the trainer to highlight that different foreign service providers may have different requirements with respect to different kinds of data, and that the same should be considered when cooperating with such providers. The trainer should use the example in Slide 73, 74 and 75 highlighting how Google Inc. has different thresholds for allowing access to different types of data to explain to the participants various considerations when seeking cooperation from US service providers. This example will help illustrate what must be fulfilled to enable effective cooperation with respect to each classification of data.</a:t>
            </a:r>
          </a:p>
        </p:txBody>
      </p:sp>
      <p:sp>
        <p:nvSpPr>
          <p:cNvPr id="4" name="Slide Number Placeholder 3"/>
          <p:cNvSpPr>
            <a:spLocks noGrp="1"/>
          </p:cNvSpPr>
          <p:nvPr>
            <p:ph type="sldNum" sz="quarter" idx="10"/>
          </p:nvPr>
        </p:nvSpPr>
        <p:spPr/>
        <p:txBody>
          <a:bodyPr/>
          <a:lstStyle/>
          <a:p>
            <a:fld id="{B2221978-7AB2-D644-A1FF-AF545A1745C1}" type="slidenum">
              <a:rPr lang="en-US" smtClean="0"/>
              <a:pPr/>
              <a:t>79</a:t>
            </a:fld>
            <a:endParaRPr lang="en-US"/>
          </a:p>
        </p:txBody>
      </p:sp>
    </p:spTree>
    <p:extLst>
      <p:ext uri="{BB962C8B-B14F-4D97-AF65-F5344CB8AC3E}">
        <p14:creationId xmlns:p14="http://schemas.microsoft.com/office/powerpoint/2010/main" val="14710095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80</a:t>
            </a:fld>
            <a:endParaRPr lang="en-US"/>
          </a:p>
        </p:txBody>
      </p:sp>
    </p:spTree>
    <p:extLst>
      <p:ext uri="{BB962C8B-B14F-4D97-AF65-F5344CB8AC3E}">
        <p14:creationId xmlns:p14="http://schemas.microsoft.com/office/powerpoint/2010/main" val="6026069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trainer should give participants an opportunity to ask any questions that they may have in relation to Part Three of the lesson.</a:t>
            </a:r>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83</a:t>
            </a:fld>
            <a:endParaRPr lang="en-GB"/>
          </a:p>
        </p:txBody>
      </p:sp>
    </p:spTree>
    <p:extLst>
      <p:ext uri="{BB962C8B-B14F-4D97-AF65-F5344CB8AC3E}">
        <p14:creationId xmlns:p14="http://schemas.microsoft.com/office/powerpoint/2010/main" val="8953056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84</a:t>
            </a:fld>
            <a:endParaRPr lang="en-US"/>
          </a:p>
        </p:txBody>
      </p:sp>
    </p:spTree>
    <p:extLst>
      <p:ext uri="{BB962C8B-B14F-4D97-AF65-F5344CB8AC3E}">
        <p14:creationId xmlns:p14="http://schemas.microsoft.com/office/powerpoint/2010/main" val="141978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a:t>
            </a:r>
            <a:r>
              <a:rPr lang="en-GB" baseline="0" dirty="0"/>
              <a:t> the participants recall the particular characteristics of electronic evidence. The slide has been left blank to provide an opportunity for interaction between the presenter and delegates. The participants should be able to draw upon knowledge acquired in previous training sessions. The following key points ought to be covered when discussing electronic evidence:</a:t>
            </a:r>
            <a:endParaRPr lang="en-GB" dirty="0"/>
          </a:p>
          <a:p>
            <a:pPr marL="228600" indent="-228600">
              <a:buAutoNum type="arabicPeriod"/>
            </a:pPr>
            <a:r>
              <a:rPr lang="en-GB" dirty="0"/>
              <a:t>Electronic evidence is evidence </a:t>
            </a:r>
            <a:r>
              <a:rPr lang="en-GB" baseline="0" dirty="0"/>
              <a:t>in the form of data generated by or stored on a computer system;</a:t>
            </a:r>
          </a:p>
          <a:p>
            <a:pPr marL="228600" indent="-228600">
              <a:buAutoNum type="arabicPeriod"/>
            </a:pPr>
            <a:r>
              <a:rPr lang="en-GB" baseline="0" dirty="0"/>
              <a:t>Electronic evidence includes </a:t>
            </a:r>
            <a:r>
              <a:rPr lang="en-GB" dirty="0"/>
              <a:t>evidence derived from electronic devices and their peripheral apparatus, computer networks, mobile telephones, digital cameras</a:t>
            </a:r>
            <a:r>
              <a:rPr lang="en-GB" baseline="0" dirty="0"/>
              <a:t>, cloud storage</a:t>
            </a:r>
            <a:r>
              <a:rPr lang="en-GB" dirty="0"/>
              <a:t> and portable equipment including storage devices; </a:t>
            </a:r>
          </a:p>
          <a:p>
            <a:pPr marL="228600" indent="-228600">
              <a:buAutoNum type="arabicPeriod"/>
            </a:pPr>
            <a:r>
              <a:rPr lang="en-US" dirty="0"/>
              <a:t>The information it contains does not possess an independent physical form.</a:t>
            </a:r>
            <a:endParaRPr lang="en-GB" dirty="0"/>
          </a:p>
          <a:p>
            <a:endParaRPr lang="en-GB"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9</a:t>
            </a:fld>
            <a:endParaRPr lang="en-US" dirty="0"/>
          </a:p>
        </p:txBody>
      </p:sp>
    </p:spTree>
    <p:extLst>
      <p:ext uri="{BB962C8B-B14F-4D97-AF65-F5344CB8AC3E}">
        <p14:creationId xmlns:p14="http://schemas.microsoft.com/office/powerpoint/2010/main" val="17932765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x-none" dirty="0"/>
              <a:t>The trainer should go through these slides elaborating where necessary on specific aspects that have to be emphasised for particular groups of students.  The trainer should explain how the materials will be delivered and that there will be time for interaction and questions. The trainer should emphasis that this training is designed to be interactive and that delegates will be expected to participate throughout. The trainer should explain whether there is an assessment and what form it would take, including details of any pass mark that is applied.  </a:t>
            </a:r>
          </a:p>
          <a:p>
            <a:pPr algn="just" eaLnBrk="1" hangingPunct="1">
              <a:spcBef>
                <a:spcPct val="0"/>
              </a:spcBef>
            </a:pPr>
            <a:endParaRPr lang="en-US" altLang="x-none" dirty="0"/>
          </a:p>
          <a:p>
            <a:pPr algn="just" eaLnBrk="1" hangingPunct="1">
              <a:spcBef>
                <a:spcPct val="0"/>
              </a:spcBef>
            </a:pPr>
            <a:r>
              <a:rPr lang="en-US" altLang="x-none" dirty="0"/>
              <a:t>All chosen cases are criminal offences related to child pornography – provisions of Article 9 of Budapest Convention. Indeed and globally, for these offences, International Cooperation and Mutual Legal Assistance (MLA) are well developed, and Member States share there their differences and similarities. However, this will have no impact on the understanding of procedural</a:t>
            </a:r>
            <a:r>
              <a:rPr lang="en-US" altLang="x-none" baseline="0" dirty="0"/>
              <a:t> aspects relating to other types of cybercrime, since </a:t>
            </a:r>
            <a:r>
              <a:rPr lang="en-US" altLang="x-none" dirty="0"/>
              <a:t>procedural measures that Member </a:t>
            </a:r>
            <a:r>
              <a:rPr lang="en-GB" altLang="x-none" dirty="0"/>
              <a:t>Parties have in place in order to </a:t>
            </a:r>
            <a:r>
              <a:rPr lang="en-US" altLang="x-none" dirty="0"/>
              <a:t>prosecute offences described</a:t>
            </a:r>
            <a:r>
              <a:rPr lang="en-US" altLang="x-none" baseline="0" dirty="0"/>
              <a:t> in Article 9 of the Budapest Convention are supposed to be </a:t>
            </a:r>
            <a:r>
              <a:rPr lang="en-US" altLang="x-none" dirty="0"/>
              <a:t>applicable for any cybercrime described in</a:t>
            </a:r>
            <a:r>
              <a:rPr lang="hr-HR" altLang="x-none" dirty="0"/>
              <a:t> A</a:t>
            </a:r>
            <a:r>
              <a:rPr lang="en-US" altLang="x-none" dirty="0"/>
              <a:t>rt. 2 – 11 of the Budapest Convention.</a:t>
            </a:r>
          </a:p>
        </p:txBody>
      </p:sp>
      <p:sp>
        <p:nvSpPr>
          <p:cNvPr id="35844"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E2E3A5-3F7A-4CDB-994C-2A593FB4950C}" type="slidenum">
              <a:rPr lang="en-US" altLang="x-none" smtClean="0"/>
              <a:pPr>
                <a:spcBef>
                  <a:spcPct val="0"/>
                </a:spcBef>
              </a:pPr>
              <a:t>85</a:t>
            </a:fld>
            <a:endParaRPr lang="en-US" altLang="x-none"/>
          </a:p>
        </p:txBody>
      </p:sp>
    </p:spTree>
    <p:extLst>
      <p:ext uri="{BB962C8B-B14F-4D97-AF65-F5344CB8AC3E}">
        <p14:creationId xmlns:p14="http://schemas.microsoft.com/office/powerpoint/2010/main" val="33044575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86</a:t>
            </a:fld>
            <a:endParaRPr lang="en-US" altLang="x-none"/>
          </a:p>
        </p:txBody>
      </p:sp>
    </p:spTree>
    <p:extLst>
      <p:ext uri="{BB962C8B-B14F-4D97-AF65-F5344CB8AC3E}">
        <p14:creationId xmlns:p14="http://schemas.microsoft.com/office/powerpoint/2010/main" val="21789998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87</a:t>
            </a:fld>
            <a:endParaRPr lang="en-US" altLang="x-none"/>
          </a:p>
        </p:txBody>
      </p:sp>
    </p:spTree>
    <p:extLst>
      <p:ext uri="{BB962C8B-B14F-4D97-AF65-F5344CB8AC3E}">
        <p14:creationId xmlns:p14="http://schemas.microsoft.com/office/powerpoint/2010/main" val="23066499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88</a:t>
            </a:fld>
            <a:endParaRPr lang="en-US" altLang="x-none"/>
          </a:p>
        </p:txBody>
      </p:sp>
    </p:spTree>
    <p:extLst>
      <p:ext uri="{BB962C8B-B14F-4D97-AF65-F5344CB8AC3E}">
        <p14:creationId xmlns:p14="http://schemas.microsoft.com/office/powerpoint/2010/main" val="291997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zervirano mjesto bilježaka 2"/>
          <p:cNvSpPr>
            <a:spLocks noGrp="1"/>
          </p:cNvSpPr>
          <p:nvPr>
            <p:ph type="body" idx="1"/>
          </p:nvPr>
        </p:nvSpPr>
        <p:spPr/>
        <p:txBody>
          <a:bodyPr>
            <a:normAutofit/>
          </a:bodyPr>
          <a:lstStyle/>
          <a:p>
            <a:pPr algn="just" eaLnBrk="1" hangingPunct="1">
              <a:defRPr/>
            </a:pPr>
            <a:r>
              <a:rPr lang="en-US" dirty="0"/>
              <a:t>After having discovered that the IP address is hosted in the same country, the</a:t>
            </a:r>
            <a:r>
              <a:rPr lang="en-US" baseline="0" dirty="0"/>
              <a:t> public prosecutor has </a:t>
            </a:r>
            <a:r>
              <a:rPr lang="en-US" dirty="0"/>
              <a:t>taken two further important measures:</a:t>
            </a:r>
          </a:p>
          <a:p>
            <a:pPr marL="171450" marR="0" indent="-171450" algn="just" defTabSz="457200" rtl="0" eaLnBrk="1" fontAlgn="base" latinLnBrk="0" hangingPunct="1">
              <a:lnSpc>
                <a:spcPct val="100000"/>
              </a:lnSpc>
              <a:spcBef>
                <a:spcPct val="30000"/>
              </a:spcBef>
              <a:spcAft>
                <a:spcPct val="0"/>
              </a:spcAft>
              <a:buClrTx/>
              <a:buSzTx/>
              <a:buFontTx/>
              <a:buChar char="-"/>
              <a:tabLst/>
              <a:defRPr/>
            </a:pPr>
            <a:r>
              <a:rPr lang="en-US" altLang="x-none" sz="1200" dirty="0"/>
              <a:t>He requested a Court </a:t>
            </a:r>
            <a:r>
              <a:rPr lang="en-GB" altLang="x-none" sz="1200" dirty="0"/>
              <a:t>search warrant</a:t>
            </a:r>
            <a:r>
              <a:rPr lang="en-US" altLang="x-none" sz="1200" dirty="0"/>
              <a:t> </a:t>
            </a:r>
            <a:r>
              <a:rPr lang="hr-HR" altLang="x-none" sz="1200" dirty="0"/>
              <a:t>for t</a:t>
            </a:r>
            <a:r>
              <a:rPr lang="en-US" altLang="x-none" sz="1200" dirty="0"/>
              <a:t>he search of suspect</a:t>
            </a:r>
            <a:r>
              <a:rPr lang="hr-HR" altLang="x-none" sz="1200" dirty="0"/>
              <a:t>’</a:t>
            </a:r>
            <a:r>
              <a:rPr lang="en-US" altLang="x-none" sz="1200" dirty="0"/>
              <a:t>s home</a:t>
            </a:r>
            <a:r>
              <a:rPr lang="hr-HR" altLang="x-none" sz="1200" dirty="0"/>
              <a:t>, </a:t>
            </a:r>
            <a:r>
              <a:rPr lang="en-US" altLang="x-none" sz="1200" dirty="0"/>
              <a:t>computer, smartphone</a:t>
            </a:r>
            <a:r>
              <a:rPr lang="hr-HR" altLang="x-none" sz="1200" dirty="0"/>
              <a:t>,</a:t>
            </a:r>
            <a:r>
              <a:rPr lang="en-US" altLang="x-none" sz="1200" dirty="0"/>
              <a:t> and other devices related to </a:t>
            </a:r>
            <a:r>
              <a:rPr lang="en-GB" altLang="x-none" sz="1200" dirty="0"/>
              <a:t>computer including all data storage. He obtained this warrant after a four hours delay.</a:t>
            </a:r>
          </a:p>
          <a:p>
            <a:pPr marL="171450" indent="-171450" algn="just" eaLnBrk="1" hangingPunct="1">
              <a:buFontTx/>
              <a:buChar char="-"/>
              <a:defRPr/>
            </a:pPr>
            <a:r>
              <a:rPr lang="en-GB" altLang="x-none" sz="1200" dirty="0"/>
              <a:t>He ordered to the Operational-technical Centre (OTC) to preserve all relevant data regarding communications between the suspect and his victim.</a:t>
            </a:r>
          </a:p>
          <a:p>
            <a:pPr marL="171450" indent="-171450" algn="just" eaLnBrk="1" hangingPunct="1">
              <a:buFontTx/>
              <a:buChar char="-"/>
              <a:defRPr/>
            </a:pPr>
            <a:endParaRPr lang="en-GB" altLang="x-none" sz="1200" dirty="0"/>
          </a:p>
          <a:p>
            <a:pPr marL="0" marR="0" indent="0" algn="just" defTabSz="457200" rtl="0" eaLnBrk="1" fontAlgn="base" latinLnBrk="0" hangingPunct="1">
              <a:lnSpc>
                <a:spcPct val="100000"/>
              </a:lnSpc>
              <a:spcBef>
                <a:spcPct val="30000"/>
              </a:spcBef>
              <a:spcAft>
                <a:spcPct val="0"/>
              </a:spcAft>
              <a:buClrTx/>
              <a:buSzTx/>
              <a:buFontTx/>
              <a:buNone/>
              <a:tabLst/>
              <a:defRPr/>
            </a:pPr>
            <a:r>
              <a:rPr lang="en-GB" altLang="x-none" sz="1200" dirty="0"/>
              <a:t>The</a:t>
            </a:r>
            <a:r>
              <a:rPr lang="en-GB" altLang="x-none" sz="1200" baseline="0" dirty="0"/>
              <a:t> </a:t>
            </a:r>
            <a:r>
              <a:rPr lang="en-GB" altLang="x-none" sz="1200" dirty="0"/>
              <a:t>OTC is a </a:t>
            </a:r>
            <a:r>
              <a:rPr lang="en-GB" dirty="0"/>
              <a:t>central state body authorised for surveillance of all telecommunications in the country.</a:t>
            </a:r>
            <a:r>
              <a:rPr lang="en-GB" baseline="0" dirty="0"/>
              <a:t> This body is i</a:t>
            </a:r>
            <a:r>
              <a:rPr lang="en-GB" dirty="0"/>
              <a:t>ndependent of any ISP. Some member States have such central state body, but not all. In the other States, order of preservation</a:t>
            </a:r>
            <a:r>
              <a:rPr lang="en-GB" baseline="0" dirty="0"/>
              <a:t> or of communication of </a:t>
            </a:r>
            <a:r>
              <a:rPr lang="en-GB" dirty="0"/>
              <a:t>data for the purpose of a specific criminal investigation or proceeding</a:t>
            </a:r>
            <a:r>
              <a:rPr lang="en-GB" baseline="0" dirty="0"/>
              <a:t> must be addressed to the relevant </a:t>
            </a:r>
            <a:r>
              <a:rPr lang="en-GB" dirty="0"/>
              <a:t>company providing telecommunication services.</a:t>
            </a:r>
            <a:endParaRPr lang="en-US" dirty="0"/>
          </a:p>
          <a:p>
            <a:pPr marL="171450" indent="-171450" algn="just" eaLnBrk="1" hangingPunct="1">
              <a:buFontTx/>
              <a:buChar char="-"/>
              <a:defRPr/>
            </a:pPr>
            <a:endParaRPr lang="en-US" dirty="0"/>
          </a:p>
        </p:txBody>
      </p:sp>
      <p:sp>
        <p:nvSpPr>
          <p:cNvPr id="3994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ED7F75A2-9404-40F1-9E41-A8C3F9B63672}" type="slidenum">
              <a:rPr lang="en-US" altLang="x-none" smtClean="0"/>
              <a:pPr>
                <a:spcBef>
                  <a:spcPct val="0"/>
                </a:spcBef>
              </a:pPr>
              <a:t>89</a:t>
            </a:fld>
            <a:endParaRPr lang="en-US" altLang="x-none"/>
          </a:p>
        </p:txBody>
      </p:sp>
    </p:spTree>
    <p:extLst>
      <p:ext uri="{BB962C8B-B14F-4D97-AF65-F5344CB8AC3E}">
        <p14:creationId xmlns:p14="http://schemas.microsoft.com/office/powerpoint/2010/main" val="3721247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90</a:t>
            </a:fld>
            <a:endParaRPr lang="en-US" altLang="x-none"/>
          </a:p>
        </p:txBody>
      </p:sp>
    </p:spTree>
    <p:extLst>
      <p:ext uri="{BB962C8B-B14F-4D97-AF65-F5344CB8AC3E}">
        <p14:creationId xmlns:p14="http://schemas.microsoft.com/office/powerpoint/2010/main" val="24689160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x-none" dirty="0"/>
              <a:t>The trainer should slowly read the text in the slide. </a:t>
            </a:r>
            <a:endParaRPr lang="en-GB" altLang="x-none" dirty="0"/>
          </a:p>
          <a:p>
            <a:pPr eaLnBrk="1" hangingPunct="1">
              <a:spcBef>
                <a:spcPct val="0"/>
              </a:spcBef>
              <a:defRPr/>
            </a:pPr>
            <a:endParaRPr lang="en-GB" altLang="x-none"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8BD99857-F755-4D1E-837F-39FE70CC6191}" type="slidenum">
              <a:rPr lang="en-GB" altLang="x-none" smtClean="0"/>
              <a:pPr>
                <a:spcBef>
                  <a:spcPct val="0"/>
                </a:spcBef>
              </a:pPr>
              <a:t>91</a:t>
            </a:fld>
            <a:endParaRPr lang="en-GB" altLang="x-none"/>
          </a:p>
        </p:txBody>
      </p:sp>
    </p:spTree>
    <p:extLst>
      <p:ext uri="{BB962C8B-B14F-4D97-AF65-F5344CB8AC3E}">
        <p14:creationId xmlns:p14="http://schemas.microsoft.com/office/powerpoint/2010/main" val="42720671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92</a:t>
            </a:fld>
            <a:endParaRPr lang="en-US" altLang="x-none"/>
          </a:p>
        </p:txBody>
      </p:sp>
    </p:spTree>
    <p:extLst>
      <p:ext uri="{BB962C8B-B14F-4D97-AF65-F5344CB8AC3E}">
        <p14:creationId xmlns:p14="http://schemas.microsoft.com/office/powerpoint/2010/main" val="257242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x-none" dirty="0"/>
              <a:t>The trainer should slowly read the text in the slide. </a:t>
            </a:r>
            <a:endParaRPr lang="en-GB" altLang="x-none" dirty="0"/>
          </a:p>
        </p:txBody>
      </p:sp>
      <p:sp>
        <p:nvSpPr>
          <p:cNvPr id="44036"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81101CB5-0FCB-4150-8E22-9CAF61707E02}" type="slidenum">
              <a:rPr lang="en-US" altLang="x-none" smtClean="0"/>
              <a:pPr>
                <a:spcBef>
                  <a:spcPct val="0"/>
                </a:spcBef>
              </a:pPr>
              <a:t>93</a:t>
            </a:fld>
            <a:endParaRPr lang="en-US" altLang="x-none"/>
          </a:p>
        </p:txBody>
      </p:sp>
    </p:spTree>
    <p:extLst>
      <p:ext uri="{BB962C8B-B14F-4D97-AF65-F5344CB8AC3E}">
        <p14:creationId xmlns:p14="http://schemas.microsoft.com/office/powerpoint/2010/main" val="38372218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94</a:t>
            </a:fld>
            <a:endParaRPr lang="en-US" altLang="x-none"/>
          </a:p>
        </p:txBody>
      </p:sp>
    </p:spTree>
    <p:extLst>
      <p:ext uri="{BB962C8B-B14F-4D97-AF65-F5344CB8AC3E}">
        <p14:creationId xmlns:p14="http://schemas.microsoft.com/office/powerpoint/2010/main" val="240643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a:t>
            </a:r>
            <a:r>
              <a:rPr lang="en-US" baseline="0" dirty="0"/>
              <a:t> should identify the three main types of data. The subsequent slides provide explanations/examples of each kind of data.</a:t>
            </a:r>
          </a:p>
        </p:txBody>
      </p:sp>
      <p:sp>
        <p:nvSpPr>
          <p:cNvPr id="4" name="Slide Number Placeholder 3"/>
          <p:cNvSpPr>
            <a:spLocks noGrp="1"/>
          </p:cNvSpPr>
          <p:nvPr>
            <p:ph type="sldNum" sz="quarter" idx="10"/>
          </p:nvPr>
        </p:nvSpPr>
        <p:spPr/>
        <p:txBody>
          <a:bodyPr/>
          <a:lstStyle/>
          <a:p>
            <a:fld id="{B2221978-7AB2-D644-A1FF-AF545A1745C1}" type="slidenum">
              <a:rPr lang="en-US" smtClean="0"/>
              <a:pPr/>
              <a:t>10</a:t>
            </a:fld>
            <a:endParaRPr lang="en-US"/>
          </a:p>
        </p:txBody>
      </p:sp>
    </p:spTree>
    <p:extLst>
      <p:ext uri="{BB962C8B-B14F-4D97-AF65-F5344CB8AC3E}">
        <p14:creationId xmlns:p14="http://schemas.microsoft.com/office/powerpoint/2010/main" val="37608392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zervirano mjesto bilježaka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altLang="x-none" dirty="0"/>
              <a:t>Case study 2</a:t>
            </a:r>
          </a:p>
          <a:p>
            <a:pPr algn="just" eaLnBrk="1" hangingPunct="1">
              <a:defRPr/>
            </a:pPr>
            <a:endParaRPr lang="en-GB" altLang="x-none" dirty="0"/>
          </a:p>
          <a:p>
            <a:pPr algn="just" eaLnBrk="1" hangingPunct="1">
              <a:defRPr/>
            </a:pPr>
            <a:r>
              <a:rPr lang="en-GB" altLang="x-none" dirty="0"/>
              <a:t>In this case we have Croatian teenage victim, police have got the IP address from Facebook, but the IANA base reviled the IP address geographically belongs to</a:t>
            </a:r>
            <a:r>
              <a:rPr lang="en-GB" altLang="x-none" baseline="0" dirty="0"/>
              <a:t> </a:t>
            </a:r>
            <a:r>
              <a:rPr lang="en-GB" altLang="x-none" dirty="0"/>
              <a:t>Serbia.</a:t>
            </a:r>
          </a:p>
          <a:p>
            <a:pPr algn="l" eaLnBrk="1" hangingPunct="1">
              <a:defRPr/>
            </a:pPr>
            <a:br>
              <a:rPr lang="en-US" dirty="0"/>
            </a:br>
            <a:endParaRPr lang="en-GB" altLang="x-none" dirty="0"/>
          </a:p>
        </p:txBody>
      </p:sp>
      <p:sp>
        <p:nvSpPr>
          <p:cNvPr id="46084"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F839817-78C8-4553-B745-D6F9DAFDC931}" type="slidenum">
              <a:rPr lang="en-US" altLang="x-none" smtClean="0"/>
              <a:pPr>
                <a:spcBef>
                  <a:spcPct val="0"/>
                </a:spcBef>
              </a:pPr>
              <a:t>95</a:t>
            </a:fld>
            <a:endParaRPr lang="en-US" altLang="x-none"/>
          </a:p>
        </p:txBody>
      </p:sp>
    </p:spTree>
    <p:extLst>
      <p:ext uri="{BB962C8B-B14F-4D97-AF65-F5344CB8AC3E}">
        <p14:creationId xmlns:p14="http://schemas.microsoft.com/office/powerpoint/2010/main" val="13858993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96</a:t>
            </a:fld>
            <a:endParaRPr lang="en-US" altLang="x-none"/>
          </a:p>
        </p:txBody>
      </p:sp>
    </p:spTree>
    <p:extLst>
      <p:ext uri="{BB962C8B-B14F-4D97-AF65-F5344CB8AC3E}">
        <p14:creationId xmlns:p14="http://schemas.microsoft.com/office/powerpoint/2010/main" val="2610835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altLang="x-none" dirty="0"/>
              <a:t>The trainer should slowly read the text in the slide. </a:t>
            </a:r>
            <a:endParaRPr lang="en-GB" altLang="x-none" dirty="0"/>
          </a:p>
          <a:p>
            <a:pPr>
              <a:defRPr/>
            </a:pPr>
            <a:endParaRPr lang="en-GB"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672FC10A-859E-4926-A6A3-3BE6B6DA5EBA}" type="slidenum">
              <a:rPr lang="en-US" altLang="x-none" smtClean="0">
                <a:latin typeface="Calibri" pitchFamily="34" charset="0"/>
              </a:rPr>
              <a:pPr/>
              <a:t>97</a:t>
            </a:fld>
            <a:endParaRPr lang="en-US" altLang="x-none">
              <a:latin typeface="Calibri" pitchFamily="34" charset="0"/>
            </a:endParaRPr>
          </a:p>
        </p:txBody>
      </p:sp>
    </p:spTree>
    <p:extLst>
      <p:ext uri="{BB962C8B-B14F-4D97-AF65-F5344CB8AC3E}">
        <p14:creationId xmlns:p14="http://schemas.microsoft.com/office/powerpoint/2010/main" val="16807209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a:t>The trainer should slowly read the text in the slide. </a:t>
            </a:r>
            <a:endParaRPr lang="en-GB" altLang="x-none" dirty="0"/>
          </a:p>
          <a:p>
            <a:endParaRPr lang="hr-HR" altLang="en-US" dirty="0"/>
          </a:p>
        </p:txBody>
      </p:sp>
      <p:sp>
        <p:nvSpPr>
          <p:cNvPr id="49156"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47A90B3C-E7FC-4FA5-91DE-468761AFF8BF}" type="slidenum">
              <a:rPr lang="en-US" altLang="x-none" smtClean="0">
                <a:latin typeface="Calibri" pitchFamily="34" charset="0"/>
              </a:rPr>
              <a:pPr/>
              <a:t>98</a:t>
            </a:fld>
            <a:endParaRPr lang="en-US" altLang="x-none">
              <a:latin typeface="Calibri" pitchFamily="34" charset="0"/>
            </a:endParaRPr>
          </a:p>
        </p:txBody>
      </p:sp>
    </p:spTree>
    <p:extLst>
      <p:ext uri="{BB962C8B-B14F-4D97-AF65-F5344CB8AC3E}">
        <p14:creationId xmlns:p14="http://schemas.microsoft.com/office/powerpoint/2010/main" val="1169785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99</a:t>
            </a:fld>
            <a:endParaRPr lang="en-US" altLang="x-none"/>
          </a:p>
        </p:txBody>
      </p:sp>
    </p:spTree>
    <p:extLst>
      <p:ext uri="{BB962C8B-B14F-4D97-AF65-F5344CB8AC3E}">
        <p14:creationId xmlns:p14="http://schemas.microsoft.com/office/powerpoint/2010/main" val="8929522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x-none" dirty="0"/>
              <a:t>Case study 3</a:t>
            </a:r>
          </a:p>
          <a:p>
            <a:pPr>
              <a:defRPr/>
            </a:pPr>
            <a:endParaRPr lang="en-GB" dirty="0"/>
          </a:p>
          <a:p>
            <a:pPr>
              <a:defRPr/>
            </a:pPr>
            <a:r>
              <a:rPr lang="en-GB" dirty="0"/>
              <a:t>In this case public prosecutor based indictment on evidences collected by search and seisure measures of the offender</a:t>
            </a:r>
            <a:r>
              <a:rPr lang="hr-HR" dirty="0"/>
              <a:t>’s</a:t>
            </a:r>
            <a:r>
              <a:rPr lang="en-GB" dirty="0"/>
              <a:t> computer in Croatia and didn’t use any evidence from Austria. There was no MLA or any joint action or investigation with Austrian authorities. </a:t>
            </a:r>
          </a:p>
          <a:p>
            <a:pPr>
              <a:defRPr/>
            </a:pPr>
            <a:endParaRPr lang="en-GB"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CD284079-488B-473D-8D09-B1CAD53EE1B2}" type="slidenum">
              <a:rPr lang="en-US" altLang="x-none" smtClean="0">
                <a:latin typeface="Calibri" pitchFamily="34" charset="0"/>
              </a:rPr>
              <a:pPr/>
              <a:t>100</a:t>
            </a:fld>
            <a:endParaRPr lang="en-US" altLang="x-none">
              <a:latin typeface="Calibri" pitchFamily="34" charset="0"/>
            </a:endParaRPr>
          </a:p>
        </p:txBody>
      </p:sp>
    </p:spTree>
    <p:extLst>
      <p:ext uri="{BB962C8B-B14F-4D97-AF65-F5344CB8AC3E}">
        <p14:creationId xmlns:p14="http://schemas.microsoft.com/office/powerpoint/2010/main" val="37079286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x-none" dirty="0"/>
              <a:t>Case study 1</a:t>
            </a:r>
          </a:p>
          <a:p>
            <a:pPr algn="just" eaLnBrk="1" hangingPunct="1"/>
            <a:endParaRPr lang="en-US" altLang="x-none" dirty="0"/>
          </a:p>
          <a:p>
            <a:pPr algn="just" eaLnBrk="1" hangingPunct="1"/>
            <a:r>
              <a:rPr lang="en-US" altLang="x-none" dirty="0"/>
              <a:t>The trainer should slowly read the text in the slide. This is the most frequent modus operandi of </a:t>
            </a:r>
            <a:r>
              <a:rPr lang="en-US" altLang="x-none" i="1" dirty="0"/>
              <a:t>Sexual Extortion of Children in Cyberspace (SECC) – </a:t>
            </a:r>
            <a:r>
              <a:rPr lang="en-US" altLang="x-none" dirty="0"/>
              <a:t>according to the report of Europol </a:t>
            </a:r>
            <a:r>
              <a:rPr lang="en-US" altLang="x-none" i="1" dirty="0"/>
              <a:t>2015 Internet Organised Crime Threat Assessment (IOCTA). </a:t>
            </a:r>
            <a:r>
              <a:rPr lang="en-US" altLang="x-none" dirty="0"/>
              <a:t>Traditional web forums and chat rooms such as IRC are no</a:t>
            </a:r>
            <a:r>
              <a:rPr lang="hr-HR" altLang="x-none" dirty="0"/>
              <a:t>t</a:t>
            </a:r>
            <a:r>
              <a:rPr lang="en-US" altLang="x-none" dirty="0"/>
              <a:t> popular any more</a:t>
            </a:r>
            <a:r>
              <a:rPr lang="hr-HR" altLang="x-none" dirty="0"/>
              <a:t>, </a:t>
            </a:r>
            <a:r>
              <a:rPr lang="en-GB" altLang="x-none" dirty="0"/>
              <a:t>compared to social networks </a:t>
            </a:r>
            <a:r>
              <a:rPr lang="en-US" altLang="x-none" dirty="0"/>
              <a:t>such as Twitter and Facebook. Online gaming sites means also good opportunity to meet new people </a:t>
            </a:r>
            <a:r>
              <a:rPr lang="en-GB" altLang="x-none" dirty="0"/>
              <a:t>indirectly despite the fact that they do not specifically aim at </a:t>
            </a:r>
            <a:r>
              <a:rPr lang="en-GB" altLang="x-none" noProof="0" dirty="0"/>
              <a:t>the socialisation </a:t>
            </a:r>
            <a:r>
              <a:rPr lang="en-GB" altLang="x-none" dirty="0"/>
              <a:t>of users. Young people, who love technological advances, love such means of socialisation as well. Thanks to voice over Internet Protocol (VoIP) applications, young people use to engage in video chat shortly after they meet on the communication channels mentioned above, even carrying the online friendships to real life in case of geographical proximity. As a result, the Internet has become a place where potential victims can be “hunted” with the help of the diverse channels of online communication.</a:t>
            </a:r>
          </a:p>
          <a:p>
            <a:pPr eaLnBrk="1" hangingPunct="1">
              <a:spcBef>
                <a:spcPct val="0"/>
              </a:spcBef>
            </a:pPr>
            <a:endParaRPr lang="en-GB" altLang="x-non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8AE3-175E-42AC-B502-6C678AD5FE33}" type="slidenum">
              <a:rPr lang="en-US" altLang="x-none" smtClean="0"/>
              <a:pPr>
                <a:spcBef>
                  <a:spcPct val="0"/>
                </a:spcBef>
              </a:pPr>
              <a:t>101</a:t>
            </a:fld>
            <a:endParaRPr lang="en-US" altLang="x-none"/>
          </a:p>
        </p:txBody>
      </p:sp>
    </p:spTree>
    <p:extLst>
      <p:ext uri="{BB962C8B-B14F-4D97-AF65-F5344CB8AC3E}">
        <p14:creationId xmlns:p14="http://schemas.microsoft.com/office/powerpoint/2010/main" val="13289351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x-none" dirty="0"/>
              <a:t>Case study 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Trainers should present the facts of the case study and then open the session up to discussions on the possible actions that the judge can take to enable such access to subscriber information. </a:t>
            </a:r>
          </a:p>
          <a:p>
            <a:r>
              <a:rPr lang="en-US" sz="1200" kern="1200" dirty="0">
                <a:solidFill>
                  <a:schemeClr val="tx1"/>
                </a:solidFill>
                <a:effectLst/>
                <a:latin typeface="+mn-lt"/>
                <a:ea typeface="+mn-ea"/>
                <a:cs typeface="+mn-cs"/>
              </a:rPr>
              <a:t>A possible solution is the judge issuing a production order in accordance with domestic law and the procedural safeguards therein, which will be forwarded to the central authority of the Party in which the data is stored through formal mutual legal assistance channels for implementation according to that Party’s domestic laws. </a:t>
            </a:r>
          </a:p>
          <a:p>
            <a:r>
              <a:rPr lang="en-US" sz="1200" kern="1200" dirty="0">
                <a:solidFill>
                  <a:schemeClr val="tx1"/>
                </a:solidFill>
                <a:effectLst/>
                <a:latin typeface="+mn-lt"/>
                <a:ea typeface="+mn-ea"/>
                <a:cs typeface="+mn-cs"/>
              </a:rPr>
              <a:t>Alternatively, the judge could issue a production order or sub </a:t>
            </a:r>
            <a:r>
              <a:rPr lang="en-US" sz="1200" kern="1200" dirty="0" err="1">
                <a:solidFill>
                  <a:schemeClr val="tx1"/>
                </a:solidFill>
                <a:effectLst/>
                <a:latin typeface="+mn-lt"/>
                <a:ea typeface="+mn-ea"/>
                <a:cs typeface="+mn-cs"/>
              </a:rPr>
              <a:t>peona</a:t>
            </a:r>
            <a:r>
              <a:rPr lang="en-US" sz="1200" kern="1200" dirty="0">
                <a:solidFill>
                  <a:schemeClr val="tx1"/>
                </a:solidFill>
                <a:effectLst/>
                <a:latin typeface="+mn-lt"/>
                <a:ea typeface="+mn-ea"/>
                <a:cs typeface="+mn-cs"/>
              </a:rPr>
              <a:t> that may be used by law enforcement to seek cooperation directly from [social media platform] in accordance with guidelines/procedures of the [social media platform]. The trainer may also ask whether the conditions for an emergency request are met.</a:t>
            </a:r>
          </a:p>
          <a:p>
            <a:r>
              <a:rPr lang="en-US" sz="1200" kern="1200" dirty="0">
                <a:solidFill>
                  <a:schemeClr val="tx1"/>
                </a:solidFill>
                <a:effectLst/>
                <a:latin typeface="+mn-lt"/>
                <a:ea typeface="+mn-ea"/>
                <a:cs typeface="+mn-cs"/>
              </a:rPr>
              <a:t>The trainer may find it beneficial to encourage a discussion on the pros and cons of these different approaches as well as the various factors that the judge ought to keep in mind when making the relevant order.</a:t>
            </a:r>
          </a:p>
        </p:txBody>
      </p:sp>
      <p:sp>
        <p:nvSpPr>
          <p:cNvPr id="4" name="Slide Number Placeholder 3"/>
          <p:cNvSpPr>
            <a:spLocks noGrp="1"/>
          </p:cNvSpPr>
          <p:nvPr>
            <p:ph type="sldNum" sz="quarter" idx="10"/>
          </p:nvPr>
        </p:nvSpPr>
        <p:spPr/>
        <p:txBody>
          <a:bodyPr/>
          <a:lstStyle/>
          <a:p>
            <a:fld id="{B2221978-7AB2-D644-A1FF-AF545A1745C1}" type="slidenum">
              <a:rPr lang="en-US" smtClean="0"/>
              <a:pPr/>
              <a:t>102</a:t>
            </a:fld>
            <a:endParaRPr lang="en-US"/>
          </a:p>
        </p:txBody>
      </p:sp>
    </p:spTree>
    <p:extLst>
      <p:ext uri="{BB962C8B-B14F-4D97-AF65-F5344CB8AC3E}">
        <p14:creationId xmlns:p14="http://schemas.microsoft.com/office/powerpoint/2010/main" val="28046042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trainer should give participants an opportunity to ask any questions that they may have in relation to part Four of the lesson.</a:t>
            </a:r>
          </a:p>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103</a:t>
            </a:fld>
            <a:endParaRPr lang="en-GB"/>
          </a:p>
        </p:txBody>
      </p:sp>
    </p:spTree>
    <p:extLst>
      <p:ext uri="{BB962C8B-B14F-4D97-AF65-F5344CB8AC3E}">
        <p14:creationId xmlns:p14="http://schemas.microsoft.com/office/powerpoint/2010/main" val="38681694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104</a:t>
            </a:fld>
            <a:endParaRPr lang="en-US"/>
          </a:p>
        </p:txBody>
      </p:sp>
    </p:spTree>
    <p:extLst>
      <p:ext uri="{BB962C8B-B14F-4D97-AF65-F5344CB8AC3E}">
        <p14:creationId xmlns:p14="http://schemas.microsoft.com/office/powerpoint/2010/main" val="141978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8521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BD56858-EB0B-D04D-B23C-7A827FD60C9F}" type="slidenum">
              <a:rPr lang="en-US" smtClean="0"/>
              <a:pPr/>
              <a:t>‹#›</a:t>
            </a:fld>
            <a:endParaRPr lang="en-US"/>
          </a:p>
        </p:txBody>
      </p:sp>
    </p:spTree>
    <p:extLst>
      <p:ext uri="{BB962C8B-B14F-4D97-AF65-F5344CB8AC3E}">
        <p14:creationId xmlns:p14="http://schemas.microsoft.com/office/powerpoint/2010/main" val="16597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364954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94348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dirty="0"/>
          </a:p>
        </p:txBody>
      </p:sp>
    </p:spTree>
    <p:extLst>
      <p:ext uri="{BB962C8B-B14F-4D97-AF65-F5344CB8AC3E}">
        <p14:creationId xmlns:p14="http://schemas.microsoft.com/office/powerpoint/2010/main" val="27411186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21561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193506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291356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208252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33349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86198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BD56858-EB0B-D04D-B23C-7A827FD60C9F}" type="slidenum">
              <a:rPr lang="en-US" smtClean="0"/>
              <a:pPr/>
              <a:t>‹#›</a:t>
            </a:fld>
            <a:endParaRPr lang="en-US"/>
          </a:p>
        </p:txBody>
      </p:sp>
    </p:spTree>
    <p:extLst>
      <p:ext uri="{BB962C8B-B14F-4D97-AF65-F5344CB8AC3E}">
        <p14:creationId xmlns:p14="http://schemas.microsoft.com/office/powerpoint/2010/main" val="343020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CBD56858-EB0B-D04D-B23C-7A827FD60C9F}" type="slidenum">
              <a:rPr lang="en-US" smtClean="0"/>
              <a:pPr/>
              <a:t>‹#›</a:t>
            </a:fld>
            <a:endParaRPr lang="en-US" dirty="0"/>
          </a:p>
        </p:txBody>
      </p:sp>
    </p:spTree>
    <p:extLst>
      <p:ext uri="{BB962C8B-B14F-4D97-AF65-F5344CB8AC3E}">
        <p14:creationId xmlns:p14="http://schemas.microsoft.com/office/powerpoint/2010/main" val="2452603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GB" dirty="0">
                <a:solidFill>
                  <a:srgbClr val="005E8E"/>
                </a:solidFill>
              </a:rPr>
              <a:t>Session </a:t>
            </a:r>
            <a:r>
              <a:rPr lang="ga-IE" dirty="0">
                <a:solidFill>
                  <a:srgbClr val="005E8E"/>
                </a:solidFill>
              </a:rPr>
              <a:t>1.3.5</a:t>
            </a:r>
            <a:endParaRPr lang="en-US" dirty="0">
              <a:solidFill>
                <a:srgbClr val="005E8E"/>
              </a:solidFill>
            </a:endParaRPr>
          </a:p>
          <a:p>
            <a:r>
              <a:rPr lang="en-US" dirty="0">
                <a:solidFill>
                  <a:srgbClr val="005E8E"/>
                </a:solidFill>
              </a:rPr>
              <a:t>Public Private Cooperation</a:t>
            </a:r>
          </a:p>
        </p:txBody>
      </p:sp>
      <p:sp>
        <p:nvSpPr>
          <p:cNvPr id="5" name="Slide Number Placeholder 4"/>
          <p:cNvSpPr>
            <a:spLocks noGrp="1"/>
          </p:cNvSpPr>
          <p:nvPr>
            <p:ph type="sldNum" sz="quarter" idx="4294967295"/>
          </p:nvPr>
        </p:nvSpPr>
        <p:spPr>
          <a:xfrm>
            <a:off x="7010400" y="6356350"/>
            <a:ext cx="2133600" cy="365125"/>
          </a:xfrm>
        </p:spPr>
        <p:txBody>
          <a:bodyPr/>
          <a:lstStyle/>
          <a:p>
            <a:fld id="{CBD56858-EB0B-D04D-B23C-7A827FD60C9F}" type="slidenum">
              <a:rPr lang="en-US" smtClean="0"/>
              <a:pPr/>
              <a:t>1</a:t>
            </a:fld>
            <a:endParaRPr lang="en-US" dirty="0"/>
          </a:p>
        </p:txBody>
      </p:sp>
      <p:sp>
        <p:nvSpPr>
          <p:cNvPr id="12" name="TextBox 13">
            <a:extLst>
              <a:ext uri="{FF2B5EF4-FFF2-40B4-BE49-F238E27FC236}">
                <a16:creationId xmlns:a16="http://schemas.microsoft.com/office/drawing/2014/main" id="{2B5E6398-F08C-48F6-903F-E9DE4711F818}"/>
              </a:ext>
            </a:extLst>
          </p:cNvPr>
          <p:cNvSpPr txBox="1">
            <a:spLocks noChangeArrowheads="1"/>
          </p:cNvSpPr>
          <p:nvPr/>
        </p:nvSpPr>
        <p:spPr bwMode="auto">
          <a:xfrm>
            <a:off x="130630" y="1362635"/>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b="1" dirty="0" err="1">
                <a:solidFill>
                  <a:schemeClr val="bg1"/>
                </a:solidFill>
                <a:latin typeface="Arial Narrow" panose="020B0606020202030204" pitchFamily="34" charset="0"/>
              </a:rPr>
              <a:t>iPROCEEDS</a:t>
            </a:r>
            <a:r>
              <a:rPr lang="en-GB" altLang="en-US" b="1" dirty="0">
                <a:solidFill>
                  <a:schemeClr val="bg1"/>
                </a:solidFill>
                <a:latin typeface="Arial Narrow" panose="020B0606020202030204"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anose="020B0606020202030204" pitchFamily="34" charset="0"/>
            </a:endParaRPr>
          </a:p>
        </p:txBody>
      </p:sp>
      <p:sp>
        <p:nvSpPr>
          <p:cNvPr id="13" name="Title 1">
            <a:extLst>
              <a:ext uri="{FF2B5EF4-FFF2-40B4-BE49-F238E27FC236}">
                <a16:creationId xmlns:a16="http://schemas.microsoft.com/office/drawing/2014/main" id="{72D3FA73-68D1-43D7-8B05-6DEBD91817BB}"/>
              </a:ext>
            </a:extLst>
          </p:cNvPr>
          <p:cNvSpPr txBox="1">
            <a:spLocks/>
          </p:cNvSpPr>
          <p:nvPr/>
        </p:nvSpPr>
        <p:spPr>
          <a:xfrm>
            <a:off x="130630" y="2810435"/>
            <a:ext cx="6149146" cy="1748117"/>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3500" b="1" kern="1200">
                <a:solidFill>
                  <a:srgbClr val="005E8E"/>
                </a:solidFill>
                <a:latin typeface="+mn-lt"/>
                <a:ea typeface="+mj-ea"/>
                <a:cs typeface="+mj-cs"/>
              </a:defRPr>
            </a:lvl1pPr>
          </a:lstStyle>
          <a:p>
            <a:r>
              <a:rPr lang="en-GB" dirty="0"/>
              <a:t>Introductory Training on Cybercrime, Electronic Evidence and Online Crime Proceeds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Types of data</a:t>
            </a:r>
          </a:p>
        </p:txBody>
      </p:sp>
      <p:sp>
        <p:nvSpPr>
          <p:cNvPr id="3" name="Content Placeholder 2"/>
          <p:cNvSpPr>
            <a:spLocks noGrp="1"/>
          </p:cNvSpPr>
          <p:nvPr>
            <p:ph idx="1"/>
          </p:nvPr>
        </p:nvSpPr>
        <p:spPr>
          <a:xfrm>
            <a:off x="457200" y="1540701"/>
            <a:ext cx="8229600" cy="4271376"/>
          </a:xfrm>
        </p:spPr>
        <p:txBody>
          <a:bodyPr>
            <a:normAutofit/>
          </a:bodyPr>
          <a:lstStyle/>
          <a:p>
            <a:pPr algn="just"/>
            <a:endParaRPr lang="en-US" dirty="0"/>
          </a:p>
          <a:p>
            <a:pPr algn="just"/>
            <a:r>
              <a:rPr lang="en-US" dirty="0"/>
              <a:t>Subscriber Information</a:t>
            </a:r>
          </a:p>
          <a:p>
            <a:pPr algn="just"/>
            <a:endParaRPr lang="en-US" dirty="0"/>
          </a:p>
          <a:p>
            <a:pPr algn="just"/>
            <a:r>
              <a:rPr lang="en-US" dirty="0"/>
              <a:t>Traffic Data</a:t>
            </a:r>
          </a:p>
          <a:p>
            <a:pPr algn="just"/>
            <a:endParaRPr lang="en-US" dirty="0"/>
          </a:p>
          <a:p>
            <a:pPr algn="just"/>
            <a:r>
              <a:rPr lang="en-US" dirty="0"/>
              <a:t>Content Data</a:t>
            </a:r>
          </a:p>
        </p:txBody>
      </p:sp>
    </p:spTree>
    <p:extLst>
      <p:ext uri="{BB962C8B-B14F-4D97-AF65-F5344CB8AC3E}">
        <p14:creationId xmlns:p14="http://schemas.microsoft.com/office/powerpoint/2010/main" val="4119320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6533" y="190434"/>
            <a:ext cx="8229600" cy="565282"/>
          </a:xfrm>
          <a:ln/>
        </p:spPr>
        <p:txBody>
          <a:bodyPr anchor="ctr">
            <a:normAutofit/>
          </a:bodyPr>
          <a:lstStyle/>
          <a:p>
            <a:pPr algn="r"/>
            <a:r>
              <a:rPr lang="en-US" altLang="x-none" sz="3400" dirty="0">
                <a:solidFill>
                  <a:srgbClr val="FFFFFF"/>
                </a:solidFill>
                <a:latin typeface="Helvetica" panose="020B0604020202020204" pitchFamily="34" charset="0"/>
              </a:rPr>
              <a:t>Case study #3</a:t>
            </a:r>
            <a:r>
              <a:rPr lang="hr-HR" altLang="x-none" sz="3400" dirty="0">
                <a:solidFill>
                  <a:srgbClr val="FFFFFF"/>
                </a:solidFill>
                <a:latin typeface="Helvetica" panose="020B0604020202020204" pitchFamily="34" charset="0"/>
              </a:rPr>
              <a:t> – </a:t>
            </a:r>
            <a:r>
              <a:rPr lang="en-GB" altLang="x-none" sz="3400" dirty="0">
                <a:solidFill>
                  <a:srgbClr val="FFFFFF"/>
                </a:solidFill>
                <a:latin typeface="Helvetica" panose="020B0604020202020204" pitchFamily="34" charset="0"/>
              </a:rPr>
              <a:t>legality of evidence</a:t>
            </a:r>
          </a:p>
        </p:txBody>
      </p:sp>
      <p:sp>
        <p:nvSpPr>
          <p:cNvPr id="18435" name="Content Placeholder 2"/>
          <p:cNvSpPr>
            <a:spLocks noGrp="1"/>
          </p:cNvSpPr>
          <p:nvPr>
            <p:ph idx="1"/>
          </p:nvPr>
        </p:nvSpPr>
        <p:spPr>
          <a:xfrm>
            <a:off x="457200" y="1196622"/>
            <a:ext cx="8229600" cy="5188303"/>
          </a:xfrm>
        </p:spPr>
        <p:txBody>
          <a:bodyPr>
            <a:normAutofit lnSpcReduction="10000"/>
          </a:bodyPr>
          <a:lstStyle/>
          <a:p>
            <a:pPr algn="just"/>
            <a:r>
              <a:rPr lang="en-GB" altLang="x-none" sz="2400" dirty="0"/>
              <a:t>Search and seisure measures of perpetrator</a:t>
            </a:r>
            <a:r>
              <a:rPr lang="hr-HR" altLang="x-none" sz="2400" dirty="0"/>
              <a:t>’s</a:t>
            </a:r>
            <a:r>
              <a:rPr lang="en-GB" altLang="x-none" sz="2400" dirty="0"/>
              <a:t> computer during one investigation in Austria revealed the exchange of significant amount of child pornography with an IP address in Croatia.  </a:t>
            </a:r>
          </a:p>
          <a:p>
            <a:pPr algn="just"/>
            <a:r>
              <a:rPr lang="en-GB" altLang="x-none" sz="2400" dirty="0"/>
              <a:t>Austrian police delivered all relevant data to the Croatian police; Investigation in Croatia led to a 49 years old man.</a:t>
            </a:r>
          </a:p>
          <a:p>
            <a:r>
              <a:rPr lang="en-GB" altLang="x-none" sz="2400" dirty="0"/>
              <a:t>Public prosecutor raised the indictment for possession of child pornography on the computer.</a:t>
            </a:r>
          </a:p>
          <a:p>
            <a:r>
              <a:rPr lang="en-GB" altLang="x-none" sz="2400" dirty="0"/>
              <a:t>During a process before the Court, the offender stressed the illegality of all electronic evidences collected in Austria because there were no Court order for search and seisure, especially against him.</a:t>
            </a:r>
          </a:p>
          <a:p>
            <a:r>
              <a:rPr lang="en-GB" altLang="x-none" sz="2400" dirty="0"/>
              <a:t>The offender proposed to Court to reject all evidences related to evidences produced in Austria.</a:t>
            </a:r>
          </a:p>
          <a:p>
            <a:endParaRPr lang="en-GB" altLang="x-none" sz="2400" dirty="0"/>
          </a:p>
        </p:txBody>
      </p:sp>
    </p:spTree>
    <p:extLst>
      <p:ext uri="{BB962C8B-B14F-4D97-AF65-F5344CB8AC3E}">
        <p14:creationId xmlns:p14="http://schemas.microsoft.com/office/powerpoint/2010/main" val="42380954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#3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marL="514350" indent="-514350">
              <a:buFont typeface="+mj-lt"/>
              <a:buAutoNum type="arabicPeriod"/>
              <a:defRPr/>
            </a:pPr>
            <a:endParaRPr lang="en-GB" dirty="0"/>
          </a:p>
          <a:p>
            <a:pPr marL="514350" indent="-514350">
              <a:buFont typeface="+mj-lt"/>
              <a:buAutoNum type="arabicPeriod"/>
              <a:defRPr/>
            </a:pPr>
            <a:r>
              <a:rPr lang="en-GB" dirty="0"/>
              <a:t>Would be the evidences collected in Croatia by search and seizure measures of the offender</a:t>
            </a:r>
            <a:r>
              <a:rPr lang="hr-HR" dirty="0"/>
              <a:t>’s</a:t>
            </a:r>
            <a:r>
              <a:rPr lang="en-GB" dirty="0"/>
              <a:t> computer in Croatia – legal or illegal in your country?</a:t>
            </a:r>
          </a:p>
          <a:p>
            <a:pPr marL="514350" indent="-514350">
              <a:buFont typeface="+mj-lt"/>
              <a:buAutoNum type="arabicPeriod"/>
              <a:defRPr/>
            </a:pPr>
            <a:endParaRPr lang="en-US" dirty="0"/>
          </a:p>
          <a:p>
            <a:pPr marL="514350" indent="-514350">
              <a:buFont typeface="+mj-lt"/>
              <a:buAutoNum type="arabicPeriod"/>
              <a:defRPr/>
            </a:pPr>
            <a:r>
              <a:rPr lang="en-GB" dirty="0"/>
              <a:t>Why?</a:t>
            </a:r>
            <a:endParaRPr lang="hr-HR" dirty="0"/>
          </a:p>
        </p:txBody>
      </p:sp>
    </p:spTree>
    <p:extLst>
      <p:ext uri="{BB962C8B-B14F-4D97-AF65-F5344CB8AC3E}">
        <p14:creationId xmlns:p14="http://schemas.microsoft.com/office/powerpoint/2010/main" val="23527740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Case study #4</a:t>
            </a:r>
          </a:p>
        </p:txBody>
      </p:sp>
      <p:sp>
        <p:nvSpPr>
          <p:cNvPr id="3" name="Content Placeholder 2"/>
          <p:cNvSpPr>
            <a:spLocks noGrp="1"/>
          </p:cNvSpPr>
          <p:nvPr>
            <p:ph idx="1"/>
          </p:nvPr>
        </p:nvSpPr>
        <p:spPr>
          <a:xfrm>
            <a:off x="457200" y="1354667"/>
            <a:ext cx="8229600" cy="4870769"/>
          </a:xfrm>
        </p:spPr>
        <p:txBody>
          <a:bodyPr>
            <a:normAutofit/>
          </a:bodyPr>
          <a:lstStyle/>
          <a:p>
            <a:pPr marL="0" indent="0" algn="just">
              <a:spcBef>
                <a:spcPts val="600"/>
              </a:spcBef>
              <a:spcAft>
                <a:spcPts val="1200"/>
              </a:spcAft>
              <a:buNone/>
            </a:pPr>
            <a:r>
              <a:rPr lang="en-US" sz="2800" dirty="0"/>
              <a:t>Law enforcement officials of country X are informed about a post made by a citizen of country X made on his [social media account] about that [location] will be attacked on [date] by a global terror network. </a:t>
            </a:r>
          </a:p>
          <a:p>
            <a:pPr marL="0" indent="0" algn="just">
              <a:spcBef>
                <a:spcPts val="600"/>
              </a:spcBef>
              <a:spcAft>
                <a:spcPts val="1200"/>
              </a:spcAft>
              <a:buNone/>
            </a:pPr>
            <a:r>
              <a:rPr lang="en-US" sz="2800" dirty="0"/>
              <a:t>Law enforcement officials go to the judge to seek access to subscriber information. </a:t>
            </a:r>
          </a:p>
          <a:p>
            <a:pPr marL="0" indent="0" algn="just">
              <a:spcBef>
                <a:spcPts val="600"/>
              </a:spcBef>
              <a:spcAft>
                <a:spcPts val="1200"/>
              </a:spcAft>
              <a:buNone/>
            </a:pPr>
            <a:r>
              <a:rPr lang="en-US" sz="2800" dirty="0"/>
              <a:t>The judge notes that [social media platform] is on a US service provider.</a:t>
            </a:r>
          </a:p>
        </p:txBody>
      </p:sp>
    </p:spTree>
    <p:extLst>
      <p:ext uri="{BB962C8B-B14F-4D97-AF65-F5344CB8AC3E}">
        <p14:creationId xmlns:p14="http://schemas.microsoft.com/office/powerpoint/2010/main" val="13326364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D0F54094-E964-4136-BC9C-FDD6984C97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BA381769-97AA-4D0D-BE23-587BC1CB4E2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10636970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5289726"/>
          </a:xfrm>
          <a:ln/>
        </p:spPr>
        <p:txBody>
          <a:bodyPr anchor="ctr">
            <a:noAutofit/>
          </a:bodyPr>
          <a:lstStyle/>
          <a:p>
            <a:r>
              <a:rPr lang="en-GB" sz="4000" dirty="0">
                <a:latin typeface="Helvetica" panose="020B0604020202020204" pitchFamily="34" charset="0"/>
              </a:rPr>
              <a:t>Part Five</a:t>
            </a:r>
            <a:br>
              <a:rPr lang="en-GB" sz="4000" dirty="0">
                <a:latin typeface="Helvetica" panose="020B0604020202020204" pitchFamily="34" charset="0"/>
              </a:rPr>
            </a:br>
            <a:br>
              <a:rPr lang="en-GB" sz="4000" dirty="0">
                <a:latin typeface="Helvetica" panose="020B0604020202020204" pitchFamily="34" charset="0"/>
              </a:rPr>
            </a:br>
            <a:r>
              <a:rPr lang="en-GB" sz="4000" dirty="0">
                <a:latin typeface="Helvetica" panose="020B0604020202020204" pitchFamily="34" charset="0"/>
              </a:rPr>
              <a:t>Summary </a:t>
            </a:r>
            <a:endParaRPr lang="en-US" sz="4000" dirty="0">
              <a:latin typeface="Helvetica"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Session Objectives</a:t>
            </a:r>
          </a:p>
        </p:txBody>
      </p:sp>
      <p:sp>
        <p:nvSpPr>
          <p:cNvPr id="3" name="Content Placeholder 2"/>
          <p:cNvSpPr>
            <a:spLocks noGrp="1"/>
          </p:cNvSpPr>
          <p:nvPr>
            <p:ph idx="1"/>
          </p:nvPr>
        </p:nvSpPr>
        <p:spPr>
          <a:xfrm>
            <a:off x="457200" y="1094270"/>
            <a:ext cx="8512512" cy="5487657"/>
          </a:xfrm>
        </p:spPr>
        <p:txBody>
          <a:bodyPr>
            <a:normAutofit/>
          </a:bodyPr>
          <a:lstStyle/>
          <a:p>
            <a:pPr algn="just">
              <a:spcBef>
                <a:spcPts val="600"/>
              </a:spcBef>
              <a:spcAft>
                <a:spcPts val="1200"/>
              </a:spcAft>
              <a:buNone/>
            </a:pPr>
            <a:r>
              <a:rPr lang="en-US" sz="2800" dirty="0"/>
              <a:t>At the end of this session participants will be able to:</a:t>
            </a:r>
          </a:p>
          <a:p>
            <a:pPr algn="just">
              <a:spcBef>
                <a:spcPts val="600"/>
              </a:spcBef>
              <a:spcAft>
                <a:spcPts val="1200"/>
              </a:spcAft>
            </a:pPr>
            <a:r>
              <a:rPr lang="en-US" sz="2800" dirty="0" err="1"/>
              <a:t>Recognise</a:t>
            </a:r>
            <a:r>
              <a:rPr lang="en-US" sz="2800" dirty="0"/>
              <a:t> that cooperation with the private sector is essential for the purposes of combatting cybercrime</a:t>
            </a:r>
          </a:p>
          <a:p>
            <a:pPr algn="just">
              <a:spcBef>
                <a:spcPts val="600"/>
              </a:spcBef>
              <a:spcAft>
                <a:spcPts val="1200"/>
              </a:spcAft>
            </a:pPr>
            <a:r>
              <a:rPr lang="en-US" sz="2800" dirty="0"/>
              <a:t>Identify the levels of cooperation with domestic industry (compulsory and voluntary cooperation) </a:t>
            </a:r>
          </a:p>
          <a:p>
            <a:pPr algn="just">
              <a:spcBef>
                <a:spcPts val="600"/>
              </a:spcBef>
              <a:spcAft>
                <a:spcPts val="1200"/>
              </a:spcAft>
            </a:pPr>
            <a:r>
              <a:rPr lang="en-US" sz="2800" dirty="0"/>
              <a:t>Identify the various tools in domestic legislation that enable mandatory cooperation between law enforcement agencies and domestic industry</a:t>
            </a:r>
          </a:p>
          <a:p>
            <a:pPr algn="just">
              <a:spcBef>
                <a:spcPts val="600"/>
              </a:spcBef>
              <a:spcAft>
                <a:spcPts val="1200"/>
              </a:spcAft>
            </a:pPr>
            <a:r>
              <a:rPr lang="en-US" sz="2800" dirty="0" err="1"/>
              <a:t>Recognise</a:t>
            </a:r>
            <a:r>
              <a:rPr lang="en-US" sz="2800" dirty="0"/>
              <a:t> the challenges that cloud data poses with respect to conducting cybercrime investigations </a:t>
            </a:r>
          </a:p>
        </p:txBody>
      </p:sp>
    </p:spTree>
    <p:extLst>
      <p:ext uri="{BB962C8B-B14F-4D97-AF65-F5344CB8AC3E}">
        <p14:creationId xmlns:p14="http://schemas.microsoft.com/office/powerpoint/2010/main" val="15913185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Session Objectives</a:t>
            </a:r>
          </a:p>
        </p:txBody>
      </p:sp>
      <p:sp>
        <p:nvSpPr>
          <p:cNvPr id="3" name="Content Placeholder 2"/>
          <p:cNvSpPr>
            <a:spLocks noGrp="1"/>
          </p:cNvSpPr>
          <p:nvPr>
            <p:ph idx="1"/>
          </p:nvPr>
        </p:nvSpPr>
        <p:spPr>
          <a:xfrm>
            <a:off x="457200" y="981382"/>
            <a:ext cx="8512512" cy="5487657"/>
          </a:xfrm>
        </p:spPr>
        <p:txBody>
          <a:bodyPr>
            <a:noAutofit/>
          </a:bodyPr>
          <a:lstStyle/>
          <a:p>
            <a:pPr algn="just">
              <a:spcBef>
                <a:spcPts val="600"/>
              </a:spcBef>
              <a:spcAft>
                <a:spcPts val="1200"/>
              </a:spcAft>
              <a:buNone/>
            </a:pPr>
            <a:r>
              <a:rPr lang="en-US" sz="2400" dirty="0"/>
              <a:t>And to:</a:t>
            </a:r>
          </a:p>
          <a:p>
            <a:pPr algn="just">
              <a:spcBef>
                <a:spcPts val="600"/>
              </a:spcBef>
              <a:spcAft>
                <a:spcPts val="1200"/>
              </a:spcAft>
            </a:pPr>
            <a:r>
              <a:rPr lang="en-US" sz="2400" dirty="0"/>
              <a:t>Identify the different levels at which cooperation can take place with foreign industry</a:t>
            </a:r>
          </a:p>
          <a:p>
            <a:pPr algn="just">
              <a:spcBef>
                <a:spcPts val="600"/>
              </a:spcBef>
              <a:spcAft>
                <a:spcPts val="1200"/>
              </a:spcAft>
            </a:pPr>
            <a:r>
              <a:rPr lang="en-US" sz="2400" dirty="0"/>
              <a:t>Explain the hurdles that law enforcement agencies have with respect to accessing data held by multinational service providers </a:t>
            </a:r>
          </a:p>
          <a:p>
            <a:pPr algn="just">
              <a:spcBef>
                <a:spcPts val="600"/>
              </a:spcBef>
              <a:spcAft>
                <a:spcPts val="1200"/>
              </a:spcAft>
            </a:pPr>
            <a:r>
              <a:rPr lang="en-US" sz="2400" dirty="0"/>
              <a:t>Identify that cooperation can occur formally through governments or informally by law enforcement officials directly with multinational service providers</a:t>
            </a:r>
          </a:p>
          <a:p>
            <a:pPr algn="just">
              <a:spcBef>
                <a:spcPts val="600"/>
              </a:spcBef>
              <a:spcAft>
                <a:spcPts val="1200"/>
              </a:spcAft>
            </a:pPr>
            <a:r>
              <a:rPr lang="en-US" sz="2400" dirty="0"/>
              <a:t>Discuss examples of cooperation with multinational service providers in obtaining access to data</a:t>
            </a:r>
          </a:p>
          <a:p>
            <a:pPr algn="just">
              <a:spcBef>
                <a:spcPts val="600"/>
              </a:spcBef>
              <a:spcAft>
                <a:spcPts val="1200"/>
              </a:spcAft>
            </a:pPr>
            <a:r>
              <a:rPr lang="en-US" sz="2400" dirty="0"/>
              <a:t>Identify the commonly faced challenges with respect to cooperating directly with multinational service providers </a:t>
            </a:r>
          </a:p>
        </p:txBody>
      </p:sp>
    </p:spTree>
    <p:extLst>
      <p:ext uri="{BB962C8B-B14F-4D97-AF65-F5344CB8AC3E}">
        <p14:creationId xmlns:p14="http://schemas.microsoft.com/office/powerpoint/2010/main" val="148796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7C8271C8-C242-4B87-9CA1-7E16B8C969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0FF67918-CC79-461A-8CF6-EB63B3C5850B}"/>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450937" y="3620022"/>
            <a:ext cx="8235863" cy="2780778"/>
          </a:xfrm>
        </p:spPr>
        <p:txBody>
          <a:bodyPr>
            <a:normAutofit lnSpcReduction="10000"/>
          </a:bodyPr>
          <a:lstStyle/>
          <a:p>
            <a:pPr algn="just">
              <a:lnSpc>
                <a:spcPct val="120000"/>
              </a:lnSpc>
            </a:pPr>
            <a:r>
              <a:rPr lang="en-US" b="1" u="sng" dirty="0"/>
              <a:t>Most often sought information</a:t>
            </a:r>
            <a:r>
              <a:rPr lang="en-US" b="1" dirty="0"/>
              <a:t> </a:t>
            </a:r>
            <a:r>
              <a:rPr lang="en-US" dirty="0"/>
              <a:t>in criminal investigations</a:t>
            </a:r>
          </a:p>
          <a:p>
            <a:pPr algn="just">
              <a:lnSpc>
                <a:spcPct val="120000"/>
              </a:lnSpc>
            </a:pPr>
            <a:r>
              <a:rPr lang="en-US" b="1" u="sng" dirty="0"/>
              <a:t>Less privacy sensitive</a:t>
            </a:r>
            <a:r>
              <a:rPr lang="en-US" b="1" dirty="0"/>
              <a:t> </a:t>
            </a:r>
            <a:r>
              <a:rPr lang="en-US" dirty="0"/>
              <a:t>than traffic data and content data</a:t>
            </a:r>
          </a:p>
          <a:p>
            <a:pPr algn="just">
              <a:lnSpc>
                <a:spcPct val="120000"/>
              </a:lnSpc>
            </a:pPr>
            <a:r>
              <a:rPr lang="en-US" dirty="0"/>
              <a:t>Usually </a:t>
            </a:r>
            <a:r>
              <a:rPr lang="en-US" b="1" u="sng" dirty="0"/>
              <a:t>held by private sector service providers</a:t>
            </a:r>
            <a:r>
              <a:rPr lang="en-US" dirty="0"/>
              <a:t>, obtained through production orders</a:t>
            </a:r>
          </a:p>
        </p:txBody>
      </p:sp>
      <p:pic>
        <p:nvPicPr>
          <p:cNvPr id="5" name="Picture 2" descr="https://visp.net/wp-content/uploads/2012/03/account-mana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575" y="1264356"/>
            <a:ext cx="3305425" cy="22653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3026" y="1466206"/>
            <a:ext cx="5346526" cy="235423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SzPct val="100000"/>
              <a:buFont typeface="Lucida Grande"/>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SzPct val="10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SzPct val="100000"/>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0000"/>
              </a:lnSpc>
            </a:pPr>
            <a:r>
              <a:rPr lang="en-US" b="1" u="sng" dirty="0"/>
              <a:t>Information</a:t>
            </a:r>
            <a:r>
              <a:rPr lang="en-US" b="1" dirty="0"/>
              <a:t> </a:t>
            </a:r>
            <a:r>
              <a:rPr lang="en-US" dirty="0"/>
              <a:t>in form of computer data/any other form held by a service provider </a:t>
            </a:r>
            <a:r>
              <a:rPr lang="en-US" b="1" u="sng" dirty="0"/>
              <a:t>relating to subscribers</a:t>
            </a:r>
            <a:r>
              <a:rPr lang="en-US" b="1" dirty="0"/>
              <a:t> </a:t>
            </a:r>
            <a:r>
              <a:rPr lang="en-US" dirty="0"/>
              <a:t>of its services (other than content data and traffic data)</a:t>
            </a:r>
          </a:p>
        </p:txBody>
      </p:sp>
    </p:spTree>
    <p:extLst>
      <p:ext uri="{BB962C8B-B14F-4D97-AF65-F5344CB8AC3E}">
        <p14:creationId xmlns:p14="http://schemas.microsoft.com/office/powerpoint/2010/main" val="114787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Traffic Data</a:t>
            </a:r>
          </a:p>
        </p:txBody>
      </p:sp>
      <p:sp>
        <p:nvSpPr>
          <p:cNvPr id="3" name="Content Placeholder 2"/>
          <p:cNvSpPr>
            <a:spLocks noGrp="1"/>
          </p:cNvSpPr>
          <p:nvPr>
            <p:ph idx="1"/>
          </p:nvPr>
        </p:nvSpPr>
        <p:spPr>
          <a:xfrm>
            <a:off x="275573" y="1417638"/>
            <a:ext cx="8555276" cy="2433900"/>
          </a:xfrm>
        </p:spPr>
        <p:txBody>
          <a:bodyPr>
            <a:normAutofit fontScale="92500"/>
          </a:bodyPr>
          <a:lstStyle/>
          <a:p>
            <a:pPr algn="just">
              <a:lnSpc>
                <a:spcPct val="120000"/>
              </a:lnSpc>
            </a:pPr>
            <a:r>
              <a:rPr lang="en-US" dirty="0"/>
              <a:t>Computer data </a:t>
            </a:r>
            <a:r>
              <a:rPr lang="en-US" b="1" u="sng" dirty="0"/>
              <a:t>relating to communication</a:t>
            </a:r>
            <a:r>
              <a:rPr lang="en-US" dirty="0"/>
              <a:t> by means of computer </a:t>
            </a:r>
            <a:r>
              <a:rPr lang="en-US" b="1" u="sng" dirty="0"/>
              <a:t>generated by a computer that formed a part in the chain of communication</a:t>
            </a:r>
          </a:p>
          <a:p>
            <a:pPr algn="just">
              <a:lnSpc>
                <a:spcPct val="120000"/>
              </a:lnSpc>
            </a:pPr>
            <a:r>
              <a:rPr lang="en-US" dirty="0"/>
              <a:t>Indicates communication’s </a:t>
            </a:r>
            <a:r>
              <a:rPr lang="en-US" b="1" u="sng" dirty="0"/>
              <a:t>origin</a:t>
            </a:r>
            <a:r>
              <a:rPr lang="en-US" dirty="0"/>
              <a:t>, </a:t>
            </a:r>
            <a:r>
              <a:rPr lang="en-US" b="1" u="sng" dirty="0"/>
              <a:t>destination</a:t>
            </a:r>
            <a:r>
              <a:rPr lang="en-US" dirty="0"/>
              <a:t>, </a:t>
            </a:r>
            <a:r>
              <a:rPr lang="en-US" b="1" u="sng" dirty="0"/>
              <a:t>route</a:t>
            </a:r>
            <a:r>
              <a:rPr lang="en-US" dirty="0"/>
              <a:t>, </a:t>
            </a:r>
            <a:r>
              <a:rPr lang="en-US" b="1" u="sng" dirty="0"/>
              <a:t>time</a:t>
            </a:r>
            <a:r>
              <a:rPr lang="en-US" dirty="0"/>
              <a:t>, </a:t>
            </a:r>
            <a:r>
              <a:rPr lang="en-US" b="1" u="sng" dirty="0"/>
              <a:t>date</a:t>
            </a:r>
            <a:r>
              <a:rPr lang="en-US" dirty="0"/>
              <a:t>, </a:t>
            </a:r>
            <a:r>
              <a:rPr lang="en-US" b="1" u="sng" dirty="0"/>
              <a:t>size</a:t>
            </a:r>
            <a:r>
              <a:rPr lang="en-US" dirty="0"/>
              <a:t>, </a:t>
            </a:r>
            <a:r>
              <a:rPr lang="en-US" b="1" u="sng" dirty="0"/>
              <a:t>duration</a:t>
            </a:r>
            <a:r>
              <a:rPr lang="en-US" dirty="0"/>
              <a:t>, or </a:t>
            </a:r>
            <a:r>
              <a:rPr lang="en-US" b="1" u="sng" dirty="0"/>
              <a:t>type of underlying service</a:t>
            </a:r>
            <a:r>
              <a:rPr lang="en-US" dirty="0"/>
              <a:t>.</a:t>
            </a:r>
          </a:p>
        </p:txBody>
      </p:sp>
      <p:pic>
        <p:nvPicPr>
          <p:cNvPr id="5" name="Picture 2" descr="http://research.dyn.com/wp-content/uploads/2013/11/jim_blog_nov_2013_path1_wired-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589" y="3637388"/>
            <a:ext cx="4850821" cy="27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60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Content Data</a:t>
            </a:r>
          </a:p>
        </p:txBody>
      </p:sp>
      <p:sp>
        <p:nvSpPr>
          <p:cNvPr id="3" name="Content Placeholder 2"/>
          <p:cNvSpPr>
            <a:spLocks noGrp="1"/>
          </p:cNvSpPr>
          <p:nvPr>
            <p:ph idx="1"/>
          </p:nvPr>
        </p:nvSpPr>
        <p:spPr>
          <a:xfrm>
            <a:off x="457200" y="1315234"/>
            <a:ext cx="8229600" cy="5090910"/>
          </a:xfrm>
        </p:spPr>
        <p:txBody>
          <a:bodyPr>
            <a:normAutofit fontScale="92500" lnSpcReduction="10000"/>
          </a:bodyPr>
          <a:lstStyle/>
          <a:p>
            <a:pPr marL="342900" lvl="1" indent="-342900" algn="just">
              <a:lnSpc>
                <a:spcPct val="110000"/>
              </a:lnSpc>
              <a:buFont typeface="Arial"/>
              <a:buChar char="•"/>
            </a:pPr>
            <a:r>
              <a:rPr lang="en-US" sz="3000" b="1" u="sng" dirty="0"/>
              <a:t>Communication content</a:t>
            </a:r>
            <a:r>
              <a:rPr lang="en-US" sz="3000" dirty="0"/>
              <a:t> of the communication, i.e., the meaning or purport of the communication, or the </a:t>
            </a:r>
            <a:r>
              <a:rPr lang="en-US" sz="3000" b="1" u="sng" dirty="0"/>
              <a:t>message or information being conveyed</a:t>
            </a:r>
            <a:r>
              <a:rPr lang="en-US" sz="3000" b="1" dirty="0"/>
              <a:t> </a:t>
            </a:r>
            <a:r>
              <a:rPr lang="en-US" sz="3000" dirty="0"/>
              <a:t>by the communication (other than traffic data)</a:t>
            </a:r>
          </a:p>
          <a:p>
            <a:pPr marL="342900" lvl="1" indent="-342900" algn="just">
              <a:lnSpc>
                <a:spcPct val="110000"/>
              </a:lnSpc>
              <a:buFont typeface="Arial"/>
              <a:buChar char="•"/>
            </a:pPr>
            <a:r>
              <a:rPr lang="en-US" sz="3000" dirty="0"/>
              <a:t>Includes </a:t>
            </a:r>
            <a:r>
              <a:rPr lang="en-US" sz="3000" b="1" u="sng" dirty="0"/>
              <a:t>stored content</a:t>
            </a:r>
            <a:r>
              <a:rPr lang="en-US" sz="3000" b="1" dirty="0"/>
              <a:t> </a:t>
            </a:r>
            <a:r>
              <a:rPr lang="en-US" sz="3000" dirty="0"/>
              <a:t>and </a:t>
            </a:r>
            <a:r>
              <a:rPr lang="en-US" sz="3000" b="1" u="sng" dirty="0"/>
              <a:t>future content</a:t>
            </a:r>
          </a:p>
          <a:p>
            <a:pPr marL="342900" lvl="1" indent="-342900" algn="just">
              <a:lnSpc>
                <a:spcPct val="110000"/>
              </a:lnSpc>
              <a:buFont typeface="Arial"/>
              <a:buChar char="•"/>
            </a:pPr>
            <a:r>
              <a:rPr lang="en-US" sz="3000" dirty="0"/>
              <a:t>E.g. </a:t>
            </a:r>
          </a:p>
          <a:p>
            <a:pPr marL="742950" lvl="2" indent="-342900" algn="just">
              <a:lnSpc>
                <a:spcPct val="110000"/>
              </a:lnSpc>
            </a:pPr>
            <a:r>
              <a:rPr lang="en-US" sz="2600" b="1" u="sng" dirty="0"/>
              <a:t>emails</a:t>
            </a:r>
            <a:r>
              <a:rPr lang="en-US" sz="2600" dirty="0"/>
              <a:t>, </a:t>
            </a:r>
          </a:p>
          <a:p>
            <a:pPr marL="742950" lvl="2" indent="-342900" algn="just">
              <a:lnSpc>
                <a:spcPct val="110000"/>
              </a:lnSpc>
            </a:pPr>
            <a:r>
              <a:rPr lang="en-US" sz="2600" b="1" u="sng" dirty="0"/>
              <a:t>images</a:t>
            </a:r>
            <a:r>
              <a:rPr lang="en-US" sz="2600" dirty="0"/>
              <a:t>, </a:t>
            </a:r>
          </a:p>
          <a:p>
            <a:pPr marL="742950" lvl="2" indent="-342900" algn="just">
              <a:lnSpc>
                <a:spcPct val="110000"/>
              </a:lnSpc>
            </a:pPr>
            <a:r>
              <a:rPr lang="en-US" sz="2600" b="1" u="sng" dirty="0"/>
              <a:t>movies</a:t>
            </a:r>
            <a:r>
              <a:rPr lang="en-US" sz="2600" dirty="0"/>
              <a:t>, </a:t>
            </a:r>
          </a:p>
          <a:p>
            <a:pPr marL="742950" lvl="2" indent="-342900" algn="just">
              <a:lnSpc>
                <a:spcPct val="110000"/>
              </a:lnSpc>
            </a:pPr>
            <a:r>
              <a:rPr lang="en-US" sz="2600" b="1" u="sng" dirty="0"/>
              <a:t>music</a:t>
            </a:r>
            <a:r>
              <a:rPr lang="en-US" sz="2600" dirty="0"/>
              <a:t>, etc.</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t>
            </a:r>
            <a:fld id="{CBD56858-EB0B-D04D-B23C-7A827FD60C9F}" type="slidenum">
              <a:rPr lang="en-US" smtClean="0"/>
              <a:pPr/>
              <a:t>13</a:t>
            </a:fld>
            <a:endParaRPr lang="en-US" dirty="0"/>
          </a:p>
        </p:txBody>
      </p:sp>
      <p:pic>
        <p:nvPicPr>
          <p:cNvPr id="6" name="Picture 10" descr="Image result for 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72224" y="4198200"/>
            <a:ext cx="2190652" cy="220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2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Cloud Data</a:t>
            </a:r>
          </a:p>
        </p:txBody>
      </p:sp>
      <p:sp>
        <p:nvSpPr>
          <p:cNvPr id="3" name="Content Placeholder 2"/>
          <p:cNvSpPr>
            <a:spLocks noGrp="1"/>
          </p:cNvSpPr>
          <p:nvPr>
            <p:ph idx="1"/>
          </p:nvPr>
        </p:nvSpPr>
        <p:spPr>
          <a:xfrm>
            <a:off x="457200" y="1643106"/>
            <a:ext cx="8229600" cy="2628270"/>
          </a:xfrm>
        </p:spPr>
        <p:txBody>
          <a:bodyPr>
            <a:normAutofit fontScale="92500" lnSpcReduction="10000"/>
          </a:bodyPr>
          <a:lstStyle/>
          <a:p>
            <a:pPr algn="just">
              <a:lnSpc>
                <a:spcPct val="120000"/>
              </a:lnSpc>
            </a:pPr>
            <a:r>
              <a:rPr lang="en-US" dirty="0"/>
              <a:t>Computer data that is less </a:t>
            </a:r>
            <a:r>
              <a:rPr lang="en-US" b="1" u="sng" dirty="0"/>
              <a:t>held on a specific device</a:t>
            </a:r>
            <a:r>
              <a:rPr lang="en-US" dirty="0"/>
              <a:t> or </a:t>
            </a:r>
            <a:r>
              <a:rPr lang="en-US" b="1" u="sng" dirty="0"/>
              <a:t>in closed network</a:t>
            </a:r>
            <a:r>
              <a:rPr lang="en-US" dirty="0"/>
              <a:t>s but is </a:t>
            </a:r>
            <a:r>
              <a:rPr lang="en-US" b="1" u="sng" dirty="0"/>
              <a:t>distributed over different services</a:t>
            </a:r>
            <a:r>
              <a:rPr lang="en-US" dirty="0"/>
              <a:t>, </a:t>
            </a:r>
            <a:r>
              <a:rPr lang="en-US" b="1" u="sng" dirty="0"/>
              <a:t>providers</a:t>
            </a:r>
            <a:r>
              <a:rPr lang="en-US" dirty="0"/>
              <a:t>, </a:t>
            </a:r>
            <a:r>
              <a:rPr lang="en-US" b="1" u="sng" dirty="0"/>
              <a:t>locations </a:t>
            </a:r>
            <a:r>
              <a:rPr lang="en-US" dirty="0"/>
              <a:t>and </a:t>
            </a:r>
            <a:r>
              <a:rPr lang="en-US" b="1" u="sng" dirty="0"/>
              <a:t>jurisdictions</a:t>
            </a:r>
            <a:r>
              <a:rPr lang="en-US" dirty="0"/>
              <a:t>.</a:t>
            </a:r>
          </a:p>
          <a:p>
            <a:pPr algn="just">
              <a:lnSpc>
                <a:spcPct val="120000"/>
              </a:lnSpc>
            </a:pPr>
            <a:endParaRPr lang="en-US" dirty="0"/>
          </a:p>
          <a:p>
            <a:pPr algn="just">
              <a:lnSpc>
                <a:spcPct val="120000"/>
              </a:lnSpc>
            </a:pPr>
            <a:r>
              <a:rPr lang="en-US" dirty="0"/>
              <a:t>Unlike computer data storage devices, cloud data is not simply found on one device</a:t>
            </a:r>
          </a:p>
        </p:txBody>
      </p:sp>
      <p:pic>
        <p:nvPicPr>
          <p:cNvPr id="5" name="Picture 14" descr="Image result for cloud 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357" y="3843187"/>
            <a:ext cx="3724624" cy="24630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loud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020" y="4187202"/>
            <a:ext cx="2829031" cy="211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9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956" y="254177"/>
            <a:ext cx="8229600" cy="565282"/>
          </a:xfrm>
          <a:ln/>
        </p:spPr>
        <p:txBody>
          <a:bodyPr anchor="ctr">
            <a:noAutofit/>
          </a:bodyPr>
          <a:lstStyle/>
          <a:p>
            <a:pPr algn="r"/>
            <a:r>
              <a:rPr lang="en-US" sz="3400" dirty="0">
                <a:solidFill>
                  <a:srgbClr val="FFFFFF"/>
                </a:solidFill>
                <a:latin typeface="Helvetica" panose="020B0604020202020204" pitchFamily="34" charset="0"/>
              </a:rPr>
              <a:t>The Cloud Evidence Group (CEG) of the Council of Europe</a:t>
            </a:r>
          </a:p>
        </p:txBody>
      </p:sp>
      <p:sp>
        <p:nvSpPr>
          <p:cNvPr id="3" name="Content Placeholder 2"/>
          <p:cNvSpPr>
            <a:spLocks noGrp="1"/>
          </p:cNvSpPr>
          <p:nvPr>
            <p:ph idx="1"/>
          </p:nvPr>
        </p:nvSpPr>
        <p:spPr>
          <a:xfrm>
            <a:off x="457200" y="1444978"/>
            <a:ext cx="8229600" cy="4681186"/>
          </a:xfrm>
        </p:spPr>
        <p:txBody>
          <a:bodyPr>
            <a:normAutofit/>
          </a:bodyPr>
          <a:lstStyle/>
          <a:p>
            <a:pPr algn="just"/>
            <a:r>
              <a:rPr lang="en-US" dirty="0"/>
              <a:t>To explore solutions on criminal justice access to evidence stored on servers in the cloud and in foreign jurisdictions, including through mutual legal assistance</a:t>
            </a:r>
          </a:p>
        </p:txBody>
      </p:sp>
    </p:spTree>
    <p:extLst>
      <p:ext uri="{BB962C8B-B14F-4D97-AF65-F5344CB8AC3E}">
        <p14:creationId xmlns:p14="http://schemas.microsoft.com/office/powerpoint/2010/main" val="210815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955" y="224664"/>
            <a:ext cx="8229600" cy="565282"/>
          </a:xfrm>
          <a:ln/>
        </p:spPr>
        <p:txBody>
          <a:bodyPr anchor="ctr">
            <a:noAutofit/>
          </a:bodyPr>
          <a:lstStyle/>
          <a:p>
            <a:pPr algn="r"/>
            <a:r>
              <a:rPr lang="en-US" sz="3400" dirty="0">
                <a:solidFill>
                  <a:srgbClr val="FFFFFF"/>
                </a:solidFill>
                <a:latin typeface="Helvetica" panose="020B0604020202020204" pitchFamily="34" charset="0"/>
              </a:rPr>
              <a:t>The challenges of the evidence in the cloud</a:t>
            </a:r>
          </a:p>
        </p:txBody>
      </p:sp>
      <p:sp>
        <p:nvSpPr>
          <p:cNvPr id="3" name="Content Placeholder 2"/>
          <p:cNvSpPr>
            <a:spLocks noGrp="1"/>
          </p:cNvSpPr>
          <p:nvPr>
            <p:ph idx="1"/>
          </p:nvPr>
        </p:nvSpPr>
        <p:spPr>
          <a:xfrm>
            <a:off x="457200" y="1343378"/>
            <a:ext cx="8229600" cy="5007317"/>
          </a:xfrm>
        </p:spPr>
        <p:txBody>
          <a:bodyPr>
            <a:normAutofit/>
          </a:bodyPr>
          <a:lstStyle/>
          <a:p>
            <a:pPr algn="just">
              <a:lnSpc>
                <a:spcPct val="110000"/>
              </a:lnSpc>
              <a:spcBef>
                <a:spcPts val="600"/>
              </a:spcBef>
              <a:spcAft>
                <a:spcPts val="1200"/>
              </a:spcAft>
            </a:pPr>
            <a:r>
              <a:rPr lang="en-US" dirty="0"/>
              <a:t>Uncertainty regarding </a:t>
            </a:r>
            <a:r>
              <a:rPr lang="en-US" b="1" u="sng" dirty="0"/>
              <a:t>jurisdiction(s)</a:t>
            </a:r>
            <a:r>
              <a:rPr lang="en-US" u="sng" dirty="0"/>
              <a:t> </a:t>
            </a:r>
            <a:r>
              <a:rPr lang="en-US" b="1" u="sng" dirty="0"/>
              <a:t>in which electronic evidence is stored</a:t>
            </a:r>
            <a:r>
              <a:rPr lang="en-US" dirty="0"/>
              <a:t> &amp; which legal regime(s) will apply</a:t>
            </a:r>
          </a:p>
          <a:p>
            <a:pPr algn="just">
              <a:lnSpc>
                <a:spcPct val="110000"/>
              </a:lnSpc>
              <a:spcBef>
                <a:spcPts val="600"/>
              </a:spcBef>
              <a:spcAft>
                <a:spcPts val="1200"/>
              </a:spcAft>
            </a:pPr>
            <a:r>
              <a:rPr lang="en-US" dirty="0"/>
              <a:t>Unclear </a:t>
            </a:r>
            <a:r>
              <a:rPr lang="en-US" b="1" u="sng" dirty="0"/>
              <a:t>which rules of access will apply</a:t>
            </a:r>
            <a:r>
              <a:rPr lang="en-US" dirty="0"/>
              <a:t> (e.g. whether location of headquarters or subsidiary of service provider , location of suspect subscriber or location where services were subscribed to be considered)</a:t>
            </a:r>
          </a:p>
          <a:p>
            <a:pPr algn="just">
              <a:lnSpc>
                <a:spcPct val="110000"/>
              </a:lnSpc>
              <a:spcBef>
                <a:spcPts val="600"/>
              </a:spcBef>
              <a:spcAft>
                <a:spcPts val="1200"/>
              </a:spcAft>
            </a:pPr>
            <a:r>
              <a:rPr lang="en-US" dirty="0"/>
              <a:t>Service providers may be under </a:t>
            </a:r>
            <a:r>
              <a:rPr lang="en-US" b="1" u="sng" dirty="0"/>
              <a:t>different layers of jurisdiction for various legal aspects</a:t>
            </a:r>
            <a:r>
              <a:rPr lang="en-US" dirty="0"/>
              <a:t> related to its services (e.g. IP, tax, data protection </a:t>
            </a:r>
            <a:r>
              <a:rPr lang="en-US" dirty="0" err="1"/>
              <a:t>etc</a:t>
            </a:r>
            <a:r>
              <a:rPr lang="en-US" dirty="0"/>
              <a:t>).</a:t>
            </a:r>
          </a:p>
        </p:txBody>
      </p:sp>
    </p:spTree>
    <p:extLst>
      <p:ext uri="{BB962C8B-B14F-4D97-AF65-F5344CB8AC3E}">
        <p14:creationId xmlns:p14="http://schemas.microsoft.com/office/powerpoint/2010/main" val="301101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27C599D8-0E56-4989-A67D-60FE519D0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41E6478B-CDDC-4EBF-8EED-89AB3E486DA6}"/>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28648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301015"/>
          </a:xfrm>
          <a:ln/>
        </p:spPr>
        <p:txBody>
          <a:bodyPr anchor="ctr">
            <a:noAutofit/>
          </a:bodyPr>
          <a:lstStyle/>
          <a:p>
            <a:r>
              <a:rPr lang="en-GB" sz="3400" dirty="0">
                <a:latin typeface="Helvetica" panose="020B0604020202020204" pitchFamily="34" charset="0"/>
              </a:rPr>
              <a:t>Part Two</a:t>
            </a:r>
            <a:br>
              <a:rPr lang="en-GB" sz="3400" dirty="0">
                <a:latin typeface="Helvetica" panose="020B0604020202020204" pitchFamily="34" charset="0"/>
              </a:rPr>
            </a:br>
            <a:br>
              <a:rPr lang="en-GB" sz="3400" dirty="0">
                <a:latin typeface="Helvetica" panose="020B0604020202020204" pitchFamily="34" charset="0"/>
              </a:rPr>
            </a:br>
            <a:r>
              <a:rPr lang="en-GB" sz="3400" dirty="0">
                <a:latin typeface="Helvetica" panose="020B0604020202020204" pitchFamily="34" charset="0"/>
              </a:rPr>
              <a:t>Access to Data held by Domestic Service Providers</a:t>
            </a:r>
            <a:endParaRPr lang="en-US" sz="3400" dirty="0">
              <a:latin typeface="Helvetica" panose="020B0604020202020204" pitchFamily="34" charset="0"/>
            </a:endParaRPr>
          </a:p>
        </p:txBody>
      </p:sp>
    </p:spTree>
    <p:extLst>
      <p:ext uri="{BB962C8B-B14F-4D97-AF65-F5344CB8AC3E}">
        <p14:creationId xmlns:p14="http://schemas.microsoft.com/office/powerpoint/2010/main" val="53155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Levels of Cooperation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0604758"/>
              </p:ext>
            </p:extLst>
          </p:nvPr>
        </p:nvGraphicFramePr>
        <p:xfrm>
          <a:off x="457200" y="1140178"/>
          <a:ext cx="8058150" cy="514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93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p:spPr>
        <p:txBody>
          <a:bodyPr/>
          <a:lstStyle/>
          <a:p>
            <a:pPr algn="r"/>
            <a:r>
              <a:rPr lang="en-US" sz="3400" b="1" dirty="0">
                <a:solidFill>
                  <a:schemeClr val="bg1"/>
                </a:solidFill>
              </a:rPr>
              <a:t>Agenda</a:t>
            </a:r>
          </a:p>
        </p:txBody>
      </p:sp>
      <p:sp>
        <p:nvSpPr>
          <p:cNvPr id="3" name="Content Placeholder 2"/>
          <p:cNvSpPr>
            <a:spLocks noGrp="1"/>
          </p:cNvSpPr>
          <p:nvPr>
            <p:ph idx="1"/>
          </p:nvPr>
        </p:nvSpPr>
        <p:spPr>
          <a:xfrm>
            <a:off x="158045" y="1083733"/>
            <a:ext cx="8827910" cy="5472465"/>
          </a:xfrm>
        </p:spPr>
        <p:txBody>
          <a:bodyPr>
            <a:noAutofit/>
          </a:bodyPr>
          <a:lstStyle/>
          <a:p>
            <a:pPr>
              <a:buFont typeface="Arial"/>
              <a:buChar char="•"/>
            </a:pPr>
            <a:r>
              <a:rPr lang="en-US" sz="2000" b="1" dirty="0"/>
              <a:t>Part One – Introduction </a:t>
            </a:r>
          </a:p>
          <a:p>
            <a:pPr lvl="1">
              <a:buFont typeface="Arial"/>
              <a:buChar char="•"/>
            </a:pPr>
            <a:r>
              <a:rPr lang="en-US" sz="1800" dirty="0"/>
              <a:t>Definitions: </a:t>
            </a:r>
          </a:p>
          <a:p>
            <a:pPr lvl="2"/>
            <a:r>
              <a:rPr lang="en-US" sz="1600" dirty="0"/>
              <a:t>Electronic evidence</a:t>
            </a:r>
          </a:p>
          <a:p>
            <a:pPr lvl="2"/>
            <a:r>
              <a:rPr lang="en-US" sz="1600" dirty="0"/>
              <a:t>Types of Data</a:t>
            </a:r>
          </a:p>
          <a:p>
            <a:pPr lvl="2"/>
            <a:r>
              <a:rPr lang="en-US" sz="1600" dirty="0"/>
              <a:t>Service Provider</a:t>
            </a:r>
          </a:p>
          <a:p>
            <a:pPr lvl="1"/>
            <a:r>
              <a:rPr lang="en-US" sz="1800" dirty="0"/>
              <a:t>Cloud Evidence Group</a:t>
            </a:r>
          </a:p>
          <a:p>
            <a:pPr lvl="2"/>
            <a:r>
              <a:rPr lang="en-US" sz="1600" dirty="0"/>
              <a:t>Objectives</a:t>
            </a:r>
          </a:p>
          <a:p>
            <a:pPr lvl="2"/>
            <a:r>
              <a:rPr lang="en-US" sz="1600" dirty="0"/>
              <a:t>Problems with cloud evidence</a:t>
            </a:r>
          </a:p>
          <a:p>
            <a:pPr>
              <a:buFont typeface="Arial"/>
              <a:buChar char="•"/>
            </a:pPr>
            <a:r>
              <a:rPr lang="en-US" sz="2000" b="1" dirty="0"/>
              <a:t>Part Two – Access to Data Held by Domestic Service Providers</a:t>
            </a:r>
          </a:p>
          <a:p>
            <a:pPr lvl="1"/>
            <a:r>
              <a:rPr lang="en-US" sz="1800" dirty="0"/>
              <a:t>Levels of Cooperation</a:t>
            </a:r>
          </a:p>
          <a:p>
            <a:pPr lvl="2"/>
            <a:r>
              <a:rPr lang="en-US" sz="1600" dirty="0"/>
              <a:t>Compulsory Cooperation</a:t>
            </a:r>
          </a:p>
          <a:p>
            <a:pPr lvl="3">
              <a:buFont typeface="Arial"/>
              <a:buChar char="•"/>
            </a:pPr>
            <a:r>
              <a:rPr lang="en-US" sz="1600" dirty="0"/>
              <a:t>Conditions and Safeguards</a:t>
            </a:r>
          </a:p>
          <a:p>
            <a:pPr lvl="3">
              <a:buFont typeface="Arial"/>
              <a:buChar char="•"/>
            </a:pPr>
            <a:r>
              <a:rPr lang="en-US" sz="1600" dirty="0"/>
              <a:t>Expedited preservation</a:t>
            </a:r>
          </a:p>
          <a:p>
            <a:pPr lvl="3">
              <a:buFont typeface="Arial"/>
              <a:buChar char="•"/>
            </a:pPr>
            <a:r>
              <a:rPr lang="en-US" sz="1600" dirty="0"/>
              <a:t>Partial disclosure</a:t>
            </a:r>
          </a:p>
          <a:p>
            <a:pPr lvl="3">
              <a:buFont typeface="Arial"/>
              <a:buChar char="•"/>
            </a:pPr>
            <a:r>
              <a:rPr lang="en-US" sz="1600" dirty="0"/>
              <a:t>Production orders</a:t>
            </a:r>
          </a:p>
          <a:p>
            <a:pPr lvl="3">
              <a:buFont typeface="Arial"/>
              <a:buChar char="•"/>
            </a:pPr>
            <a:r>
              <a:rPr lang="en-US" sz="1600" dirty="0"/>
              <a:t>Real-time collection of traffic data</a:t>
            </a:r>
          </a:p>
          <a:p>
            <a:pPr lvl="3">
              <a:buFont typeface="Arial"/>
              <a:buChar char="•"/>
            </a:pPr>
            <a:r>
              <a:rPr lang="en-US" sz="1600" dirty="0"/>
              <a:t>Interception of content data</a:t>
            </a:r>
          </a:p>
          <a:p>
            <a:pPr lvl="2"/>
            <a:r>
              <a:rPr lang="en-US" sz="1600" dirty="0"/>
              <a:t>Voluntary Cooperation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Compulsory Cooperation</a:t>
            </a:r>
          </a:p>
        </p:txBody>
      </p:sp>
      <p:sp>
        <p:nvSpPr>
          <p:cNvPr id="3" name="Content Placeholder 2"/>
          <p:cNvSpPr>
            <a:spLocks noGrp="1"/>
          </p:cNvSpPr>
          <p:nvPr>
            <p:ph idx="1"/>
          </p:nvPr>
        </p:nvSpPr>
        <p:spPr>
          <a:xfrm>
            <a:off x="457200" y="1440493"/>
            <a:ext cx="8229600" cy="4685670"/>
          </a:xfrm>
        </p:spPr>
        <p:txBody>
          <a:bodyPr>
            <a:normAutofit/>
          </a:bodyPr>
          <a:lstStyle/>
          <a:p>
            <a:pPr algn="just"/>
            <a:r>
              <a:rPr lang="en-US" b="1" u="sng" dirty="0"/>
              <a:t>Mandated through exercise of procedural powers</a:t>
            </a:r>
            <a:r>
              <a:rPr lang="en-US" dirty="0"/>
              <a:t> of law enforcement and/or judiciary</a:t>
            </a:r>
          </a:p>
          <a:p>
            <a:pPr algn="just"/>
            <a:endParaRPr lang="en-US" dirty="0"/>
          </a:p>
          <a:p>
            <a:pPr lvl="1" algn="just"/>
            <a:r>
              <a:rPr lang="en-US" dirty="0"/>
              <a:t>Expedited preservation of stored data</a:t>
            </a:r>
          </a:p>
          <a:p>
            <a:pPr lvl="1" algn="just"/>
            <a:r>
              <a:rPr lang="en-US" dirty="0"/>
              <a:t>Expedited preservation &amp; partial disclosure of traffic data</a:t>
            </a:r>
          </a:p>
          <a:p>
            <a:pPr lvl="1" algn="just"/>
            <a:r>
              <a:rPr lang="en-US" dirty="0"/>
              <a:t>Search and seisure</a:t>
            </a:r>
          </a:p>
          <a:p>
            <a:pPr lvl="1" algn="just"/>
            <a:r>
              <a:rPr lang="en-US" dirty="0"/>
              <a:t>Production orders</a:t>
            </a:r>
          </a:p>
          <a:p>
            <a:pPr lvl="1" algn="just"/>
            <a:r>
              <a:rPr lang="en-US" dirty="0"/>
              <a:t>Real-time collection of traffic data</a:t>
            </a:r>
          </a:p>
          <a:p>
            <a:pPr lvl="1" algn="just"/>
            <a:r>
              <a:rPr lang="en-US" dirty="0"/>
              <a:t>Interception of content data</a:t>
            </a:r>
          </a:p>
        </p:txBody>
      </p:sp>
    </p:spTree>
    <p:extLst>
      <p:ext uri="{BB962C8B-B14F-4D97-AF65-F5344CB8AC3E}">
        <p14:creationId xmlns:p14="http://schemas.microsoft.com/office/powerpoint/2010/main" val="350033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09"/>
            <a:ext cx="8229600" cy="565282"/>
          </a:xfrm>
          <a:ln/>
        </p:spPr>
        <p:txBody>
          <a:bodyPr anchor="ctr">
            <a:noAutofit/>
          </a:bodyPr>
          <a:lstStyle/>
          <a:p>
            <a:pPr algn="r"/>
            <a:r>
              <a:rPr lang="en-US" sz="3400" dirty="0">
                <a:solidFill>
                  <a:srgbClr val="FFFFFF"/>
                </a:solidFill>
                <a:latin typeface="Helvetica" panose="020B0604020202020204" pitchFamily="34" charset="0"/>
              </a:rPr>
              <a:t>Expedited Preservation of Stored Computer Data</a:t>
            </a:r>
          </a:p>
        </p:txBody>
      </p:sp>
      <p:sp>
        <p:nvSpPr>
          <p:cNvPr id="3" name="Content Placeholder 2"/>
          <p:cNvSpPr>
            <a:spLocks noGrp="1"/>
          </p:cNvSpPr>
          <p:nvPr>
            <p:ph idx="1"/>
          </p:nvPr>
        </p:nvSpPr>
        <p:spPr>
          <a:xfrm>
            <a:off x="457200" y="1803747"/>
            <a:ext cx="8394700" cy="4552603"/>
          </a:xfrm>
        </p:spPr>
        <p:txBody>
          <a:bodyPr>
            <a:normAutofit/>
          </a:bodyPr>
          <a:lstStyle/>
          <a:p>
            <a:pPr marL="0" indent="0" algn="just">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1878861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814"/>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preserve data</a:t>
            </a:r>
          </a:p>
        </p:txBody>
      </p:sp>
      <p:sp>
        <p:nvSpPr>
          <p:cNvPr id="3" name="Content Placeholder 2"/>
          <p:cNvSpPr>
            <a:spLocks noGrp="1"/>
          </p:cNvSpPr>
          <p:nvPr>
            <p:ph idx="1"/>
          </p:nvPr>
        </p:nvSpPr>
        <p:spPr>
          <a:xfrm>
            <a:off x="457200" y="1628383"/>
            <a:ext cx="8394700" cy="4910203"/>
          </a:xfrm>
        </p:spPr>
        <p:txBody>
          <a:bodyPr>
            <a:normAutofit/>
          </a:bodyPr>
          <a:lstStyle/>
          <a:p>
            <a:pPr algn="just"/>
            <a:r>
              <a:rPr lang="en-US" sz="2800" dirty="0"/>
              <a:t>Power </a:t>
            </a:r>
            <a:r>
              <a:rPr lang="en-US" sz="2800" b="1" u="sng" dirty="0"/>
              <a:t>limited to preservation</a:t>
            </a:r>
            <a:r>
              <a:rPr lang="en-US" sz="2800" dirty="0"/>
              <a:t> (and not retention) of stored data</a:t>
            </a:r>
          </a:p>
          <a:p>
            <a:pPr algn="just"/>
            <a:endParaRPr lang="en-US" sz="2800" dirty="0"/>
          </a:p>
          <a:p>
            <a:pPr algn="just"/>
            <a:r>
              <a:rPr lang="en-US" sz="2800" dirty="0"/>
              <a:t>Power to be exercised with respect to </a:t>
            </a:r>
            <a:r>
              <a:rPr lang="en-US" sz="2800" b="1" u="sng" dirty="0"/>
              <a:t>specific criminal investigation/proceeding</a:t>
            </a:r>
          </a:p>
          <a:p>
            <a:pPr algn="just"/>
            <a:endParaRPr lang="en-US" sz="2800" dirty="0"/>
          </a:p>
          <a:p>
            <a:pPr algn="just"/>
            <a:r>
              <a:rPr lang="en-US" sz="2800" dirty="0"/>
              <a:t>Power to make </a:t>
            </a:r>
            <a:r>
              <a:rPr lang="en-US" sz="2800" b="1" u="sng" dirty="0"/>
              <a:t>order to</a:t>
            </a:r>
            <a:r>
              <a:rPr lang="en-US" sz="2800" dirty="0"/>
              <a:t> any person (including </a:t>
            </a:r>
            <a:r>
              <a:rPr lang="en-US" sz="2800" b="1" u="sng" dirty="0"/>
              <a:t>private service providers</a:t>
            </a:r>
            <a:r>
              <a:rPr lang="en-US" sz="2800" dirty="0"/>
              <a:t>) to </a:t>
            </a:r>
            <a:r>
              <a:rPr lang="en-US" sz="2800" b="1" u="sng" dirty="0"/>
              <a:t>preserve stored data </a:t>
            </a:r>
            <a:r>
              <a:rPr lang="en-US" sz="2800" dirty="0"/>
              <a:t>in their </a:t>
            </a:r>
            <a:r>
              <a:rPr lang="en-US" sz="2800" b="1" u="sng" dirty="0"/>
              <a:t>possession or control</a:t>
            </a:r>
          </a:p>
        </p:txBody>
      </p:sp>
    </p:spTree>
    <p:extLst>
      <p:ext uri="{BB962C8B-B14F-4D97-AF65-F5344CB8AC3E}">
        <p14:creationId xmlns:p14="http://schemas.microsoft.com/office/powerpoint/2010/main" val="389330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875"/>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preserve data</a:t>
            </a:r>
          </a:p>
        </p:txBody>
      </p:sp>
      <p:sp>
        <p:nvSpPr>
          <p:cNvPr id="3" name="Content Placeholder 2"/>
          <p:cNvSpPr>
            <a:spLocks noGrp="1"/>
          </p:cNvSpPr>
          <p:nvPr>
            <p:ph idx="1"/>
          </p:nvPr>
        </p:nvSpPr>
        <p:spPr>
          <a:xfrm>
            <a:off x="375781" y="1480268"/>
            <a:ext cx="8348597" cy="4888216"/>
          </a:xfrm>
        </p:spPr>
        <p:txBody>
          <a:bodyPr>
            <a:normAutofit/>
          </a:bodyPr>
          <a:lstStyle/>
          <a:p>
            <a:pPr algn="just">
              <a:spcBef>
                <a:spcPts val="600"/>
              </a:spcBef>
              <a:spcAft>
                <a:spcPts val="1200"/>
              </a:spcAft>
            </a:pPr>
            <a:r>
              <a:rPr lang="en-US" dirty="0"/>
              <a:t>Application may be required to state </a:t>
            </a:r>
            <a:r>
              <a:rPr lang="en-US" b="1" u="sng" dirty="0"/>
              <a:t>grounds </a:t>
            </a:r>
            <a:r>
              <a:rPr lang="en-US" dirty="0"/>
              <a:t>to believe data is </a:t>
            </a:r>
            <a:r>
              <a:rPr lang="en-US" b="1" u="sng" dirty="0"/>
              <a:t>vulnerable to loss or modification</a:t>
            </a:r>
          </a:p>
          <a:p>
            <a:pPr algn="just">
              <a:spcBef>
                <a:spcPts val="600"/>
              </a:spcBef>
              <a:spcAft>
                <a:spcPts val="1200"/>
              </a:spcAft>
            </a:pPr>
            <a:r>
              <a:rPr lang="en-US" dirty="0"/>
              <a:t>Order should </a:t>
            </a:r>
            <a:r>
              <a:rPr lang="en-US" b="1" u="sng" dirty="0"/>
              <a:t>clearly specify which data</a:t>
            </a:r>
            <a:r>
              <a:rPr lang="en-US" dirty="0"/>
              <a:t> in possession or control of the service provider is the subject of the order</a:t>
            </a:r>
          </a:p>
          <a:p>
            <a:pPr algn="just">
              <a:spcBef>
                <a:spcPts val="600"/>
              </a:spcBef>
              <a:spcAft>
                <a:spcPts val="1200"/>
              </a:spcAft>
            </a:pPr>
            <a:r>
              <a:rPr lang="en-US" dirty="0"/>
              <a:t>Order should specify whether private service providers are to also “</a:t>
            </a:r>
            <a:r>
              <a:rPr lang="en-US" b="1" u="sng" dirty="0"/>
              <a:t>freeze</a:t>
            </a:r>
            <a:r>
              <a:rPr lang="en-US" dirty="0"/>
              <a:t>” </a:t>
            </a:r>
            <a:r>
              <a:rPr lang="en-US" b="1" u="sng" dirty="0"/>
              <a:t>data</a:t>
            </a:r>
          </a:p>
          <a:p>
            <a:pPr algn="just">
              <a:spcBef>
                <a:spcPts val="600"/>
              </a:spcBef>
              <a:spcAft>
                <a:spcPts val="1200"/>
              </a:spcAft>
            </a:pPr>
            <a:r>
              <a:rPr lang="en-US" dirty="0"/>
              <a:t>Order should specify whether the private service provider is </a:t>
            </a:r>
            <a:r>
              <a:rPr lang="en-US" b="1" u="sng" dirty="0"/>
              <a:t>required to keep order confidential</a:t>
            </a:r>
          </a:p>
          <a:p>
            <a:pPr algn="just">
              <a:spcBef>
                <a:spcPts val="600"/>
              </a:spcBef>
              <a:spcAft>
                <a:spcPts val="1200"/>
              </a:spcAft>
            </a:pPr>
            <a:r>
              <a:rPr lang="en-US" dirty="0"/>
              <a:t>Order should specify a </a:t>
            </a:r>
            <a:r>
              <a:rPr lang="en-US" b="1" u="sng" dirty="0"/>
              <a:t>definite time period</a:t>
            </a:r>
            <a:r>
              <a:rPr lang="en-US" dirty="0"/>
              <a:t> for which preservation is being ordered</a:t>
            </a:r>
          </a:p>
        </p:txBody>
      </p:sp>
    </p:spTree>
    <p:extLst>
      <p:ext uri="{BB962C8B-B14F-4D97-AF65-F5344CB8AC3E}">
        <p14:creationId xmlns:p14="http://schemas.microsoft.com/office/powerpoint/2010/main" val="193006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565282"/>
          </a:xfrm>
          <a:ln/>
        </p:spPr>
        <p:txBody>
          <a:bodyPr anchor="ctr">
            <a:noAutofit/>
          </a:bodyPr>
          <a:lstStyle/>
          <a:p>
            <a:pPr algn="r"/>
            <a:r>
              <a:rPr lang="en-US" sz="3400" dirty="0">
                <a:solidFill>
                  <a:srgbClr val="FFFFFF"/>
                </a:solidFill>
                <a:latin typeface="Helvetica" panose="020B0604020202020204" pitchFamily="34" charset="0"/>
              </a:rPr>
              <a:t>Expedited Preservation &amp; Partial Disclosure of Traffic Data</a:t>
            </a:r>
          </a:p>
        </p:txBody>
      </p:sp>
      <p:sp>
        <p:nvSpPr>
          <p:cNvPr id="3" name="Content Placeholder 2"/>
          <p:cNvSpPr>
            <a:spLocks noGrp="1"/>
          </p:cNvSpPr>
          <p:nvPr>
            <p:ph idx="1"/>
          </p:nvPr>
        </p:nvSpPr>
        <p:spPr>
          <a:xfrm>
            <a:off x="457200" y="1778696"/>
            <a:ext cx="8229600" cy="4723704"/>
          </a:xfrm>
        </p:spPr>
        <p:txBody>
          <a:bodyPr>
            <a:normAutofit/>
          </a:bodyPr>
          <a:lstStyle/>
          <a:p>
            <a:pPr marL="0" indent="0" algn="just">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3783001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177"/>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disclose partial traffic data</a:t>
            </a:r>
          </a:p>
        </p:txBody>
      </p:sp>
      <p:sp>
        <p:nvSpPr>
          <p:cNvPr id="3" name="Content Placeholder 2"/>
          <p:cNvSpPr>
            <a:spLocks noGrp="1"/>
          </p:cNvSpPr>
          <p:nvPr>
            <p:ph idx="1"/>
          </p:nvPr>
        </p:nvSpPr>
        <p:spPr>
          <a:xfrm>
            <a:off x="441434" y="1332089"/>
            <a:ext cx="8229600" cy="4905873"/>
          </a:xfrm>
        </p:spPr>
        <p:txBody>
          <a:bodyPr>
            <a:normAutofit/>
          </a:bodyPr>
          <a:lstStyle/>
          <a:p>
            <a:pPr algn="just"/>
            <a:r>
              <a:rPr lang="en-US" dirty="0"/>
              <a:t>Power mandates service providers to cooperate with law enforcement by:</a:t>
            </a:r>
          </a:p>
          <a:p>
            <a:pPr lvl="1" algn="just"/>
            <a:r>
              <a:rPr lang="en-US" dirty="0"/>
              <a:t>Expeditiously preserving stored traffic data from past communications </a:t>
            </a:r>
          </a:p>
          <a:p>
            <a:pPr lvl="1" algn="just"/>
            <a:r>
              <a:rPr lang="en-US" dirty="0"/>
              <a:t>Partially disclosing traffic data to identify other service providers involved in transmission of specified communications </a:t>
            </a:r>
          </a:p>
        </p:txBody>
      </p:sp>
    </p:spTree>
    <p:extLst>
      <p:ext uri="{BB962C8B-B14F-4D97-AF65-F5344CB8AC3E}">
        <p14:creationId xmlns:p14="http://schemas.microsoft.com/office/powerpoint/2010/main" val="4191994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55"/>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disclose partial traffic data</a:t>
            </a:r>
          </a:p>
        </p:txBody>
      </p:sp>
      <p:sp>
        <p:nvSpPr>
          <p:cNvPr id="3" name="Content Placeholder 2"/>
          <p:cNvSpPr>
            <a:spLocks noGrp="1"/>
          </p:cNvSpPr>
          <p:nvPr>
            <p:ph idx="1"/>
          </p:nvPr>
        </p:nvSpPr>
        <p:spPr>
          <a:xfrm>
            <a:off x="457200" y="1264356"/>
            <a:ext cx="8229600" cy="4861807"/>
          </a:xfrm>
        </p:spPr>
        <p:txBody>
          <a:bodyPr>
            <a:normAutofit/>
          </a:bodyPr>
          <a:lstStyle/>
          <a:p>
            <a:pPr algn="just"/>
            <a:r>
              <a:rPr lang="en-US" b="1" u="sng" dirty="0"/>
              <a:t>Single order</a:t>
            </a:r>
            <a:r>
              <a:rPr lang="en-US" b="1" dirty="0"/>
              <a:t> </a:t>
            </a:r>
            <a:r>
              <a:rPr lang="en-US" dirty="0"/>
              <a:t>may bind </a:t>
            </a:r>
            <a:r>
              <a:rPr lang="en-US" b="1" u="sng" dirty="0"/>
              <a:t>different service providers </a:t>
            </a:r>
            <a:r>
              <a:rPr lang="en-US" dirty="0"/>
              <a:t>involved in the transmission of a communication </a:t>
            </a:r>
            <a:r>
              <a:rPr lang="en-US" b="1" u="sng" dirty="0"/>
              <a:t>even if not identified at time of order</a:t>
            </a:r>
          </a:p>
          <a:p>
            <a:pPr algn="just"/>
            <a:r>
              <a:rPr lang="en-US" dirty="0"/>
              <a:t>Order may be </a:t>
            </a:r>
            <a:r>
              <a:rPr lang="en-US" b="1" u="sng" dirty="0"/>
              <a:t>served sequentially on service providers</a:t>
            </a:r>
            <a:r>
              <a:rPr lang="en-US" b="1" dirty="0"/>
              <a:t> </a:t>
            </a:r>
            <a:r>
              <a:rPr lang="en-US" dirty="0"/>
              <a:t>as they are identified</a:t>
            </a:r>
          </a:p>
          <a:p>
            <a:pPr algn="just"/>
            <a:r>
              <a:rPr lang="en-US" dirty="0"/>
              <a:t>Order may require each private service provider to </a:t>
            </a:r>
            <a:r>
              <a:rPr lang="en-US" b="1" u="sng" dirty="0"/>
              <a:t>disclose sufficient amounts of information to identify other service providers</a:t>
            </a:r>
            <a:r>
              <a:rPr lang="en-US" dirty="0"/>
              <a:t> involved</a:t>
            </a:r>
          </a:p>
        </p:txBody>
      </p:sp>
    </p:spTree>
    <p:extLst>
      <p:ext uri="{BB962C8B-B14F-4D97-AF65-F5344CB8AC3E}">
        <p14:creationId xmlns:p14="http://schemas.microsoft.com/office/powerpoint/2010/main" val="177019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Production Orders</a:t>
            </a:r>
          </a:p>
        </p:txBody>
      </p:sp>
      <p:sp>
        <p:nvSpPr>
          <p:cNvPr id="3" name="Content Placeholder 2"/>
          <p:cNvSpPr>
            <a:spLocks noGrp="1"/>
          </p:cNvSpPr>
          <p:nvPr>
            <p:ph idx="1"/>
          </p:nvPr>
        </p:nvSpPr>
        <p:spPr>
          <a:xfrm>
            <a:off x="457200" y="1164920"/>
            <a:ext cx="8229600" cy="5191429"/>
          </a:xfrm>
        </p:spPr>
        <p:txBody>
          <a:bodyPr>
            <a:normAutofit/>
          </a:bodyPr>
          <a:lstStyle/>
          <a:p>
            <a:pPr marL="0" indent="0" algn="just">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143688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36"/>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produce data</a:t>
            </a:r>
          </a:p>
        </p:txBody>
      </p:sp>
      <p:sp>
        <p:nvSpPr>
          <p:cNvPr id="3" name="Content Placeholder 2"/>
          <p:cNvSpPr>
            <a:spLocks noGrp="1"/>
          </p:cNvSpPr>
          <p:nvPr>
            <p:ph idx="1"/>
          </p:nvPr>
        </p:nvSpPr>
        <p:spPr>
          <a:xfrm>
            <a:off x="457200" y="1578279"/>
            <a:ext cx="8229600" cy="4379608"/>
          </a:xfrm>
        </p:spPr>
        <p:txBody>
          <a:bodyPr>
            <a:normAutofit/>
          </a:bodyPr>
          <a:lstStyle/>
          <a:p>
            <a:pPr algn="just"/>
            <a:r>
              <a:rPr lang="en-US" dirty="0"/>
              <a:t>Less intrusive than search &amp; seisure of data</a:t>
            </a:r>
          </a:p>
          <a:p>
            <a:pPr algn="just"/>
            <a:endParaRPr lang="en-US" dirty="0"/>
          </a:p>
          <a:p>
            <a:pPr algn="just"/>
            <a:r>
              <a:rPr lang="en-US" dirty="0"/>
              <a:t>Less onerous than search &amp; seisure of data</a:t>
            </a:r>
          </a:p>
          <a:p>
            <a:pPr algn="just"/>
            <a:endParaRPr lang="en-US" dirty="0"/>
          </a:p>
          <a:p>
            <a:pPr algn="just"/>
            <a:r>
              <a:rPr lang="en-US" dirty="0"/>
              <a:t>Empowers competent authority to order production of data that is in the possession or control of a service provider</a:t>
            </a:r>
          </a:p>
          <a:p>
            <a:pPr algn="just"/>
            <a:endParaRPr lang="en-US" dirty="0"/>
          </a:p>
          <a:p>
            <a:pPr algn="just"/>
            <a:r>
              <a:rPr lang="en-US" dirty="0"/>
              <a:t>Does not create general obligation to retain data</a:t>
            </a:r>
          </a:p>
          <a:p>
            <a:pPr algn="just"/>
            <a:endParaRPr lang="en-US" dirty="0"/>
          </a:p>
        </p:txBody>
      </p:sp>
    </p:spTree>
    <p:extLst>
      <p:ext uri="{BB962C8B-B14F-4D97-AF65-F5344CB8AC3E}">
        <p14:creationId xmlns:p14="http://schemas.microsoft.com/office/powerpoint/2010/main" val="155091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produce data</a:t>
            </a:r>
          </a:p>
        </p:txBody>
      </p:sp>
      <p:sp>
        <p:nvSpPr>
          <p:cNvPr id="3" name="Content Placeholder 2"/>
          <p:cNvSpPr>
            <a:spLocks noGrp="1"/>
          </p:cNvSpPr>
          <p:nvPr>
            <p:ph idx="1"/>
          </p:nvPr>
        </p:nvSpPr>
        <p:spPr>
          <a:xfrm>
            <a:off x="457200" y="1327759"/>
            <a:ext cx="8229600" cy="5047640"/>
          </a:xfrm>
        </p:spPr>
        <p:txBody>
          <a:bodyPr>
            <a:normAutofit fontScale="92500" lnSpcReduction="10000"/>
          </a:bodyPr>
          <a:lstStyle/>
          <a:p>
            <a:pPr algn="just">
              <a:lnSpc>
                <a:spcPct val="110000"/>
              </a:lnSpc>
              <a:spcBef>
                <a:spcPts val="600"/>
              </a:spcBef>
              <a:spcAft>
                <a:spcPts val="1200"/>
              </a:spcAft>
            </a:pPr>
            <a:r>
              <a:rPr lang="en-US" dirty="0"/>
              <a:t>Order may extend to content data, traffic data or subscriber information</a:t>
            </a:r>
          </a:p>
          <a:p>
            <a:pPr algn="just">
              <a:lnSpc>
                <a:spcPct val="110000"/>
              </a:lnSpc>
              <a:spcBef>
                <a:spcPts val="600"/>
              </a:spcBef>
              <a:spcAft>
                <a:spcPts val="1200"/>
              </a:spcAft>
            </a:pPr>
            <a:r>
              <a:rPr lang="en-US" dirty="0"/>
              <a:t>Order may only be addressed to persons or service providers in control or possession of data </a:t>
            </a:r>
          </a:p>
          <a:p>
            <a:pPr algn="just">
              <a:lnSpc>
                <a:spcPct val="110000"/>
              </a:lnSpc>
              <a:spcBef>
                <a:spcPts val="600"/>
              </a:spcBef>
              <a:spcAft>
                <a:spcPts val="1200"/>
              </a:spcAft>
            </a:pPr>
            <a:r>
              <a:rPr lang="en-US" dirty="0"/>
              <a:t>Order should specify whether the private service provider is required to keep order confidential </a:t>
            </a:r>
          </a:p>
          <a:p>
            <a:pPr algn="just">
              <a:lnSpc>
                <a:spcPct val="110000"/>
              </a:lnSpc>
              <a:spcBef>
                <a:spcPts val="600"/>
              </a:spcBef>
              <a:spcAft>
                <a:spcPts val="1200"/>
              </a:spcAft>
            </a:pPr>
            <a:r>
              <a:rPr lang="en-US" dirty="0"/>
              <a:t>Order should specify how the service provider is to produce data (i.e. storage devices/print outs </a:t>
            </a:r>
            <a:r>
              <a:rPr lang="en-US" dirty="0" err="1"/>
              <a:t>etc</a:t>
            </a:r>
            <a:r>
              <a:rPr lang="en-US" dirty="0"/>
              <a:t>)</a:t>
            </a:r>
          </a:p>
          <a:p>
            <a:pPr algn="just">
              <a:lnSpc>
                <a:spcPct val="110000"/>
              </a:lnSpc>
              <a:spcBef>
                <a:spcPts val="600"/>
              </a:spcBef>
              <a:spcAft>
                <a:spcPts val="1200"/>
              </a:spcAft>
            </a:pPr>
            <a:r>
              <a:rPr lang="en-US" dirty="0"/>
              <a:t>Order must relate to specific subscriber information (e.g. order production of customer address on provision of customer name)</a:t>
            </a:r>
          </a:p>
          <a:p>
            <a:pPr algn="just">
              <a:lnSpc>
                <a:spcPct val="110000"/>
              </a:lnSpc>
              <a:spcBef>
                <a:spcPts val="600"/>
              </a:spcBef>
              <a:spcAft>
                <a:spcPts val="1200"/>
              </a:spcAft>
            </a:pPr>
            <a:endParaRPr lang="en-US" dirty="0"/>
          </a:p>
        </p:txBody>
      </p:sp>
    </p:spTree>
    <p:extLst>
      <p:ext uri="{BB962C8B-B14F-4D97-AF65-F5344CB8AC3E}">
        <p14:creationId xmlns:p14="http://schemas.microsoft.com/office/powerpoint/2010/main" val="81850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Agenda</a:t>
            </a:r>
          </a:p>
        </p:txBody>
      </p:sp>
      <p:sp>
        <p:nvSpPr>
          <p:cNvPr id="3" name="Content Placeholder 2"/>
          <p:cNvSpPr>
            <a:spLocks noGrp="1"/>
          </p:cNvSpPr>
          <p:nvPr>
            <p:ph idx="1"/>
          </p:nvPr>
        </p:nvSpPr>
        <p:spPr>
          <a:xfrm>
            <a:off x="90311" y="997083"/>
            <a:ext cx="8963378" cy="5860917"/>
          </a:xfrm>
        </p:spPr>
        <p:txBody>
          <a:bodyPr>
            <a:noAutofit/>
          </a:bodyPr>
          <a:lstStyle/>
          <a:p>
            <a:pPr>
              <a:buFont typeface="Arial"/>
              <a:buChar char="•"/>
            </a:pPr>
            <a:r>
              <a:rPr lang="en-US" sz="2000" b="1" dirty="0"/>
              <a:t>Part Three – Access to Data Held by Multinational Service Providers</a:t>
            </a:r>
          </a:p>
          <a:p>
            <a:pPr lvl="1"/>
            <a:r>
              <a:rPr lang="en-US" sz="1800" dirty="0"/>
              <a:t>Compulsory Cooperation</a:t>
            </a:r>
          </a:p>
          <a:p>
            <a:pPr lvl="2"/>
            <a:r>
              <a:rPr lang="en-US" sz="1600" dirty="0"/>
              <a:t>Expedited preservation of stored computer data</a:t>
            </a:r>
          </a:p>
          <a:p>
            <a:pPr lvl="2"/>
            <a:r>
              <a:rPr lang="en-US" sz="1600" dirty="0"/>
              <a:t>Expedited disclosure of stored traffic data</a:t>
            </a:r>
          </a:p>
          <a:p>
            <a:pPr lvl="2"/>
            <a:r>
              <a:rPr lang="en-US" sz="1600" dirty="0"/>
              <a:t>Mutual assistance regarding accessing of stored data</a:t>
            </a:r>
          </a:p>
          <a:p>
            <a:pPr lvl="2"/>
            <a:r>
              <a:rPr lang="en-US" sz="1600" dirty="0"/>
              <a:t>Mutual assistance regarding the real-time collection of traffic data</a:t>
            </a:r>
          </a:p>
          <a:p>
            <a:pPr lvl="2"/>
            <a:r>
              <a:rPr lang="en-US" sz="1600" dirty="0"/>
              <a:t>Mutual assistance regarding interception of content data</a:t>
            </a:r>
          </a:p>
          <a:p>
            <a:pPr lvl="1"/>
            <a:r>
              <a:rPr lang="en-US" sz="1800" dirty="0"/>
              <a:t>Voluntary Cooperation with legal mandate</a:t>
            </a:r>
          </a:p>
          <a:p>
            <a:pPr lvl="2"/>
            <a:r>
              <a:rPr lang="en-US" sz="1600" dirty="0"/>
              <a:t>Production Order</a:t>
            </a:r>
          </a:p>
          <a:p>
            <a:pPr lvl="2"/>
            <a:r>
              <a:rPr lang="en-US" sz="1600" dirty="0"/>
              <a:t>Trans-border access to stored computer data with consent or where publically available</a:t>
            </a:r>
          </a:p>
          <a:p>
            <a:pPr lvl="1"/>
            <a:r>
              <a:rPr lang="en-US" sz="1800" dirty="0"/>
              <a:t>Voluntary Cooperation without legal mandate</a:t>
            </a:r>
          </a:p>
          <a:p>
            <a:pPr lvl="2"/>
            <a:r>
              <a:rPr lang="en-US" sz="1600" dirty="0"/>
              <a:t>Direct cooperation with multinational service providers</a:t>
            </a:r>
          </a:p>
          <a:p>
            <a:pPr lvl="1"/>
            <a:r>
              <a:rPr lang="en-US" sz="1800" dirty="0"/>
              <a:t>Access to cloud data </a:t>
            </a:r>
          </a:p>
          <a:p>
            <a:pPr lvl="1"/>
            <a:r>
              <a:rPr lang="en-US" sz="1800" dirty="0"/>
              <a:t>Considerations in cooperating directly with multinational service providers</a:t>
            </a:r>
          </a:p>
          <a:p>
            <a:pPr>
              <a:buFont typeface="Arial"/>
              <a:buChar char="•"/>
            </a:pPr>
            <a:r>
              <a:rPr lang="en-US" sz="2000" b="1" dirty="0"/>
              <a:t>Part Four –  Case studies</a:t>
            </a:r>
          </a:p>
          <a:p>
            <a:pPr>
              <a:buFont typeface="Arial"/>
              <a:buChar char="•"/>
            </a:pPr>
            <a:r>
              <a:rPr lang="en-US" sz="2000" b="1" dirty="0"/>
              <a:t>Part Five – Summary </a:t>
            </a:r>
          </a:p>
        </p:txBody>
      </p:sp>
    </p:spTree>
    <p:extLst>
      <p:ext uri="{BB962C8B-B14F-4D97-AF65-F5344CB8AC3E}">
        <p14:creationId xmlns:p14="http://schemas.microsoft.com/office/powerpoint/2010/main" val="75072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Real-time Collection of Traffic Data</a:t>
            </a:r>
          </a:p>
        </p:txBody>
      </p:sp>
      <p:sp>
        <p:nvSpPr>
          <p:cNvPr id="3" name="Content Placeholder 2"/>
          <p:cNvSpPr>
            <a:spLocks noGrp="1"/>
          </p:cNvSpPr>
          <p:nvPr>
            <p:ph idx="1"/>
          </p:nvPr>
        </p:nvSpPr>
        <p:spPr>
          <a:xfrm>
            <a:off x="457200" y="1417638"/>
            <a:ext cx="8229600" cy="4627562"/>
          </a:xfrm>
        </p:spPr>
        <p:txBody>
          <a:bodyPr>
            <a:normAutofit/>
          </a:bodyPr>
          <a:lstStyle/>
          <a:p>
            <a:pPr marL="0" indent="0" algn="just">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245351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929"/>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collect traffic data in real-time</a:t>
            </a:r>
            <a:br>
              <a:rPr lang="en-US" sz="3400" dirty="0">
                <a:solidFill>
                  <a:srgbClr val="FFFFFF"/>
                </a:solidFill>
                <a:latin typeface="Helvetica" panose="020B0604020202020204" pitchFamily="34" charset="0"/>
              </a:rPr>
            </a:br>
            <a:endParaRPr lang="en-US" sz="34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457200" y="1501422"/>
            <a:ext cx="8229600" cy="4543778"/>
          </a:xfrm>
        </p:spPr>
        <p:txBody>
          <a:bodyPr>
            <a:normAutofit/>
          </a:bodyPr>
          <a:lstStyle/>
          <a:p>
            <a:pPr algn="just">
              <a:spcBef>
                <a:spcPts val="600"/>
              </a:spcBef>
              <a:spcAft>
                <a:spcPts val="1200"/>
              </a:spcAft>
            </a:pPr>
            <a:r>
              <a:rPr lang="en-US" dirty="0"/>
              <a:t>Service providers may be ordered to collect traffic data at the time of communication (real-time)</a:t>
            </a:r>
          </a:p>
          <a:p>
            <a:pPr algn="just">
              <a:spcBef>
                <a:spcPts val="600"/>
              </a:spcBef>
              <a:spcAft>
                <a:spcPts val="1200"/>
              </a:spcAft>
            </a:pPr>
            <a:r>
              <a:rPr lang="en-US" dirty="0"/>
              <a:t>Less invasive than interception of content data</a:t>
            </a:r>
          </a:p>
          <a:p>
            <a:pPr algn="just">
              <a:spcBef>
                <a:spcPts val="600"/>
              </a:spcBef>
              <a:spcAft>
                <a:spcPts val="1200"/>
              </a:spcAft>
            </a:pPr>
            <a:r>
              <a:rPr lang="en-US" dirty="0"/>
              <a:t>Power may be restricted by domestic law to certain kinds of offences</a:t>
            </a:r>
          </a:p>
        </p:txBody>
      </p:sp>
    </p:spTree>
    <p:extLst>
      <p:ext uri="{BB962C8B-B14F-4D97-AF65-F5344CB8AC3E}">
        <p14:creationId xmlns:p14="http://schemas.microsoft.com/office/powerpoint/2010/main" val="105766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collect traffic data in real-time</a:t>
            </a:r>
          </a:p>
        </p:txBody>
      </p:sp>
      <p:sp>
        <p:nvSpPr>
          <p:cNvPr id="3" name="Content Placeholder 2"/>
          <p:cNvSpPr>
            <a:spLocks noGrp="1"/>
          </p:cNvSpPr>
          <p:nvPr>
            <p:ph idx="1"/>
          </p:nvPr>
        </p:nvSpPr>
        <p:spPr>
          <a:xfrm>
            <a:off x="482600" y="1816274"/>
            <a:ext cx="8229600" cy="4421688"/>
          </a:xfrm>
        </p:spPr>
        <p:txBody>
          <a:bodyPr>
            <a:normAutofit/>
          </a:bodyPr>
          <a:lstStyle/>
          <a:p>
            <a:pPr algn="just">
              <a:spcBef>
                <a:spcPts val="600"/>
              </a:spcBef>
              <a:spcAft>
                <a:spcPts val="1200"/>
              </a:spcAft>
            </a:pPr>
            <a:r>
              <a:rPr lang="en-US" sz="2800" dirty="0"/>
              <a:t>Order must relate to traffic data associated with specific communications</a:t>
            </a:r>
          </a:p>
          <a:p>
            <a:pPr algn="just">
              <a:spcBef>
                <a:spcPts val="600"/>
              </a:spcBef>
              <a:spcAft>
                <a:spcPts val="1200"/>
              </a:spcAft>
            </a:pPr>
            <a:r>
              <a:rPr lang="en-US" sz="2800" dirty="0"/>
              <a:t>Order may compel service provider to collect/record or assist authorities in collecting/recording such data</a:t>
            </a:r>
          </a:p>
          <a:p>
            <a:pPr algn="just">
              <a:spcBef>
                <a:spcPts val="600"/>
              </a:spcBef>
              <a:spcAft>
                <a:spcPts val="1200"/>
              </a:spcAft>
            </a:pPr>
            <a:r>
              <a:rPr lang="en-US" sz="2800" dirty="0"/>
              <a:t>Order must not go beyond technical capabilities of service providers </a:t>
            </a:r>
          </a:p>
        </p:txBody>
      </p:sp>
    </p:spTree>
    <p:extLst>
      <p:ext uri="{BB962C8B-B14F-4D97-AF65-F5344CB8AC3E}">
        <p14:creationId xmlns:p14="http://schemas.microsoft.com/office/powerpoint/2010/main" val="410092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collect traffic data in real-time</a:t>
            </a:r>
          </a:p>
        </p:txBody>
      </p:sp>
      <p:sp>
        <p:nvSpPr>
          <p:cNvPr id="3" name="Content Placeholder 2"/>
          <p:cNvSpPr>
            <a:spLocks noGrp="1"/>
          </p:cNvSpPr>
          <p:nvPr>
            <p:ph idx="1"/>
          </p:nvPr>
        </p:nvSpPr>
        <p:spPr>
          <a:xfrm>
            <a:off x="482600" y="1665962"/>
            <a:ext cx="8229600" cy="4690388"/>
          </a:xfrm>
        </p:spPr>
        <p:txBody>
          <a:bodyPr>
            <a:normAutofit/>
          </a:bodyPr>
          <a:lstStyle/>
          <a:p>
            <a:pPr algn="just">
              <a:lnSpc>
                <a:spcPct val="110000"/>
              </a:lnSpc>
              <a:spcBef>
                <a:spcPts val="600"/>
              </a:spcBef>
              <a:spcAft>
                <a:spcPts val="1200"/>
              </a:spcAft>
            </a:pPr>
            <a:r>
              <a:rPr lang="en-US" dirty="0"/>
              <a:t>Order may extend to service providers with headquarters outside the territory if they have infrastructure within territory capable of collecting data</a:t>
            </a:r>
          </a:p>
          <a:p>
            <a:pPr algn="just">
              <a:lnSpc>
                <a:spcPct val="110000"/>
              </a:lnSpc>
              <a:spcBef>
                <a:spcPts val="600"/>
              </a:spcBef>
              <a:spcAft>
                <a:spcPts val="1200"/>
              </a:spcAft>
            </a:pPr>
            <a:r>
              <a:rPr lang="en-US" dirty="0"/>
              <a:t>Order must require service providers (including its employees) to maintain secrecy </a:t>
            </a:r>
          </a:p>
          <a:p>
            <a:pPr algn="just">
              <a:lnSpc>
                <a:spcPct val="110000"/>
              </a:lnSpc>
              <a:spcBef>
                <a:spcPts val="600"/>
              </a:spcBef>
              <a:spcAft>
                <a:spcPts val="1200"/>
              </a:spcAft>
            </a:pPr>
            <a:r>
              <a:rPr lang="en-US" dirty="0"/>
              <a:t>Order should specify that service providers are relieved from their obligations (if any) to notify subscribers of execution of measures for real-time collection of traffic data</a:t>
            </a:r>
          </a:p>
        </p:txBody>
      </p:sp>
    </p:spTree>
    <p:extLst>
      <p:ext uri="{BB962C8B-B14F-4D97-AF65-F5344CB8AC3E}">
        <p14:creationId xmlns:p14="http://schemas.microsoft.com/office/powerpoint/2010/main" val="294514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Interception of Content Data</a:t>
            </a:r>
          </a:p>
        </p:txBody>
      </p:sp>
      <p:sp>
        <p:nvSpPr>
          <p:cNvPr id="3" name="Content Placeholder 2"/>
          <p:cNvSpPr>
            <a:spLocks noGrp="1"/>
          </p:cNvSpPr>
          <p:nvPr>
            <p:ph idx="1"/>
          </p:nvPr>
        </p:nvSpPr>
        <p:spPr>
          <a:xfrm>
            <a:off x="457200" y="1528176"/>
            <a:ext cx="8229600" cy="4584526"/>
          </a:xfrm>
        </p:spPr>
        <p:txBody>
          <a:bodyPr>
            <a:normAutofit/>
          </a:bodyPr>
          <a:lstStyle/>
          <a:p>
            <a:pPr marL="0" indent="0" algn="just">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284029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intercept content data</a:t>
            </a:r>
          </a:p>
        </p:txBody>
      </p:sp>
      <p:sp>
        <p:nvSpPr>
          <p:cNvPr id="3" name="Content Placeholder 2"/>
          <p:cNvSpPr>
            <a:spLocks noGrp="1"/>
          </p:cNvSpPr>
          <p:nvPr>
            <p:ph idx="1"/>
          </p:nvPr>
        </p:nvSpPr>
        <p:spPr>
          <a:xfrm>
            <a:off x="457200" y="1866378"/>
            <a:ext cx="8229600" cy="4259785"/>
          </a:xfrm>
        </p:spPr>
        <p:txBody>
          <a:bodyPr/>
          <a:lstStyle/>
          <a:p>
            <a:pPr algn="just"/>
            <a:r>
              <a:rPr lang="en-US" dirty="0"/>
              <a:t>Most privacy-sensitive power – thus has highest levels of safeguards </a:t>
            </a:r>
          </a:p>
          <a:p>
            <a:pPr algn="just"/>
            <a:endParaRPr lang="en-US" dirty="0"/>
          </a:p>
          <a:p>
            <a:pPr algn="just"/>
            <a:r>
              <a:rPr lang="en-US" dirty="0"/>
              <a:t>Assistance of private service providers usually required to intercept content data</a:t>
            </a:r>
          </a:p>
          <a:p>
            <a:pPr algn="just"/>
            <a:endParaRPr lang="en-US" dirty="0"/>
          </a:p>
        </p:txBody>
      </p:sp>
    </p:spTree>
    <p:extLst>
      <p:ext uri="{BB962C8B-B14F-4D97-AF65-F5344CB8AC3E}">
        <p14:creationId xmlns:p14="http://schemas.microsoft.com/office/powerpoint/2010/main" val="3352082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intercept content data</a:t>
            </a:r>
          </a:p>
        </p:txBody>
      </p:sp>
      <p:sp>
        <p:nvSpPr>
          <p:cNvPr id="3" name="Content Placeholder 2"/>
          <p:cNvSpPr>
            <a:spLocks noGrp="1"/>
          </p:cNvSpPr>
          <p:nvPr>
            <p:ph idx="1"/>
          </p:nvPr>
        </p:nvSpPr>
        <p:spPr>
          <a:xfrm>
            <a:off x="482600" y="1640910"/>
            <a:ext cx="8229600" cy="4715440"/>
          </a:xfrm>
        </p:spPr>
        <p:txBody>
          <a:bodyPr>
            <a:normAutofit/>
          </a:bodyPr>
          <a:lstStyle/>
          <a:p>
            <a:pPr algn="just">
              <a:spcBef>
                <a:spcPts val="600"/>
              </a:spcBef>
              <a:spcAft>
                <a:spcPts val="1200"/>
              </a:spcAft>
            </a:pPr>
            <a:r>
              <a:rPr lang="en-US" dirty="0"/>
              <a:t>Order must relate to content data required in relation to serious offences</a:t>
            </a:r>
          </a:p>
          <a:p>
            <a:pPr algn="just">
              <a:spcBef>
                <a:spcPts val="600"/>
              </a:spcBef>
              <a:spcAft>
                <a:spcPts val="1200"/>
              </a:spcAft>
            </a:pPr>
            <a:r>
              <a:rPr lang="en-US" dirty="0"/>
              <a:t>Order may compel service provider to intercept or assist authorities to intercept such data</a:t>
            </a:r>
          </a:p>
          <a:p>
            <a:pPr algn="just">
              <a:spcBef>
                <a:spcPts val="600"/>
              </a:spcBef>
              <a:spcAft>
                <a:spcPts val="1200"/>
              </a:spcAft>
            </a:pPr>
            <a:r>
              <a:rPr lang="en-US" dirty="0"/>
              <a:t>Order must not go beyond technical capabilities of service providers </a:t>
            </a:r>
          </a:p>
          <a:p>
            <a:pPr algn="just">
              <a:spcBef>
                <a:spcPts val="600"/>
              </a:spcBef>
              <a:spcAft>
                <a:spcPts val="1200"/>
              </a:spcAft>
            </a:pPr>
            <a:r>
              <a:rPr lang="en-US" dirty="0"/>
              <a:t>Order may extend to service providers with headquarters outside the territory.</a:t>
            </a:r>
          </a:p>
        </p:txBody>
      </p:sp>
    </p:spTree>
    <p:extLst>
      <p:ext uri="{BB962C8B-B14F-4D97-AF65-F5344CB8AC3E}">
        <p14:creationId xmlns:p14="http://schemas.microsoft.com/office/powerpoint/2010/main" val="3871110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Ordering service providers to intercept content data</a:t>
            </a:r>
          </a:p>
        </p:txBody>
      </p:sp>
      <p:sp>
        <p:nvSpPr>
          <p:cNvPr id="3" name="Content Placeholder 2"/>
          <p:cNvSpPr>
            <a:spLocks noGrp="1"/>
          </p:cNvSpPr>
          <p:nvPr>
            <p:ph idx="1"/>
          </p:nvPr>
        </p:nvSpPr>
        <p:spPr>
          <a:xfrm>
            <a:off x="482600" y="1590805"/>
            <a:ext cx="8229600" cy="4765546"/>
          </a:xfrm>
        </p:spPr>
        <p:txBody>
          <a:bodyPr>
            <a:normAutofit/>
          </a:bodyPr>
          <a:lstStyle/>
          <a:p>
            <a:pPr algn="just">
              <a:spcBef>
                <a:spcPts val="600"/>
              </a:spcBef>
              <a:spcAft>
                <a:spcPts val="1200"/>
              </a:spcAft>
            </a:pPr>
            <a:r>
              <a:rPr lang="en-US" dirty="0"/>
              <a:t>Order may extend to service providers with headquarters outside the territory if they have infrastructure within territory capable of intercepting content data</a:t>
            </a:r>
          </a:p>
          <a:p>
            <a:pPr algn="just">
              <a:spcBef>
                <a:spcPts val="600"/>
              </a:spcBef>
              <a:spcAft>
                <a:spcPts val="1200"/>
              </a:spcAft>
            </a:pPr>
            <a:r>
              <a:rPr lang="en-US" dirty="0"/>
              <a:t>Order must require service providers (including its employees) to maintain secrecy </a:t>
            </a:r>
          </a:p>
          <a:p>
            <a:pPr algn="just">
              <a:spcBef>
                <a:spcPts val="600"/>
              </a:spcBef>
              <a:spcAft>
                <a:spcPts val="1200"/>
              </a:spcAft>
            </a:pPr>
            <a:r>
              <a:rPr lang="en-US" dirty="0"/>
              <a:t>Order should specify that service providers are relieved from their obligations (if any) to notify subscribers of execution of measures for interception of content data</a:t>
            </a:r>
          </a:p>
        </p:txBody>
      </p:sp>
    </p:spTree>
    <p:extLst>
      <p:ext uri="{BB962C8B-B14F-4D97-AF65-F5344CB8AC3E}">
        <p14:creationId xmlns:p14="http://schemas.microsoft.com/office/powerpoint/2010/main" val="129463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Voluntary Cooperation with Service Providers</a:t>
            </a:r>
          </a:p>
        </p:txBody>
      </p:sp>
      <p:sp>
        <p:nvSpPr>
          <p:cNvPr id="3" name="Content Placeholder 2"/>
          <p:cNvSpPr>
            <a:spLocks noGrp="1"/>
          </p:cNvSpPr>
          <p:nvPr>
            <p:ph idx="1"/>
          </p:nvPr>
        </p:nvSpPr>
        <p:spPr>
          <a:xfrm>
            <a:off x="457200" y="1741118"/>
            <a:ext cx="8229600" cy="4385045"/>
          </a:xfrm>
        </p:spPr>
        <p:txBody>
          <a:bodyPr/>
          <a:lstStyle/>
          <a:p>
            <a:pPr marL="0" indent="0" algn="just">
              <a:buNone/>
            </a:pPr>
            <a:r>
              <a:rPr lang="en-US" dirty="0">
                <a:highlight>
                  <a:srgbClr val="FFFF00"/>
                </a:highlight>
              </a:rPr>
              <a:t>[trainer to insert details of any MOUs or private-public agreements between law enforcement and private sector service providers and other industry members, if any]</a:t>
            </a:r>
          </a:p>
        </p:txBody>
      </p:sp>
    </p:spTree>
    <p:extLst>
      <p:ext uri="{BB962C8B-B14F-4D97-AF65-F5344CB8AC3E}">
        <p14:creationId xmlns:p14="http://schemas.microsoft.com/office/powerpoint/2010/main" val="164349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Access to Cloud Data Held by Domestic Service Providers</a:t>
            </a:r>
          </a:p>
        </p:txBody>
      </p:sp>
      <p:sp>
        <p:nvSpPr>
          <p:cNvPr id="3" name="Content Placeholder 2"/>
          <p:cNvSpPr>
            <a:spLocks noGrp="1"/>
          </p:cNvSpPr>
          <p:nvPr>
            <p:ph idx="1"/>
          </p:nvPr>
        </p:nvSpPr>
        <p:spPr>
          <a:xfrm>
            <a:off x="457200" y="1929008"/>
            <a:ext cx="8229600" cy="4197155"/>
          </a:xfrm>
        </p:spPr>
        <p:txBody>
          <a:bodyPr/>
          <a:lstStyle/>
          <a:p>
            <a:pPr algn="just"/>
            <a:r>
              <a:rPr lang="en-US" dirty="0"/>
              <a:t>Law enforcement and judges may use domestic powers for </a:t>
            </a:r>
            <a:r>
              <a:rPr lang="en-US" b="1" u="sng" dirty="0"/>
              <a:t>cloud data</a:t>
            </a:r>
            <a:r>
              <a:rPr lang="en-US" b="1" dirty="0"/>
              <a:t> </a:t>
            </a:r>
            <a:r>
              <a:rPr lang="en-US" dirty="0"/>
              <a:t>held by domestic service providers within the jurisdiction of their territory</a:t>
            </a:r>
          </a:p>
        </p:txBody>
      </p:sp>
    </p:spTree>
    <p:extLst>
      <p:ext uri="{BB962C8B-B14F-4D97-AF65-F5344CB8AC3E}">
        <p14:creationId xmlns:p14="http://schemas.microsoft.com/office/powerpoint/2010/main" val="67784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Session Objectives</a:t>
            </a:r>
          </a:p>
        </p:txBody>
      </p:sp>
      <p:sp>
        <p:nvSpPr>
          <p:cNvPr id="3" name="Content Placeholder 2"/>
          <p:cNvSpPr>
            <a:spLocks noGrp="1"/>
          </p:cNvSpPr>
          <p:nvPr>
            <p:ph idx="1"/>
          </p:nvPr>
        </p:nvSpPr>
        <p:spPr>
          <a:xfrm>
            <a:off x="457200" y="981382"/>
            <a:ext cx="8512512" cy="5487657"/>
          </a:xfrm>
        </p:spPr>
        <p:txBody>
          <a:bodyPr>
            <a:normAutofit/>
          </a:bodyPr>
          <a:lstStyle/>
          <a:p>
            <a:pPr algn="just">
              <a:spcBef>
                <a:spcPts val="600"/>
              </a:spcBef>
              <a:spcAft>
                <a:spcPts val="1200"/>
              </a:spcAft>
              <a:buNone/>
            </a:pPr>
            <a:r>
              <a:rPr lang="en-US" sz="2800" dirty="0"/>
              <a:t>At the end of this session participants will be able to:</a:t>
            </a:r>
          </a:p>
          <a:p>
            <a:pPr algn="just">
              <a:spcBef>
                <a:spcPts val="600"/>
              </a:spcBef>
              <a:spcAft>
                <a:spcPts val="1200"/>
              </a:spcAft>
            </a:pPr>
            <a:r>
              <a:rPr lang="en-US" sz="2800" dirty="0" err="1"/>
              <a:t>Recognise</a:t>
            </a:r>
            <a:r>
              <a:rPr lang="en-US" sz="2800" dirty="0"/>
              <a:t> that cooperation with the private sector is essential for the purposes of combatting cybercrime</a:t>
            </a:r>
          </a:p>
          <a:p>
            <a:pPr algn="just">
              <a:spcBef>
                <a:spcPts val="600"/>
              </a:spcBef>
              <a:spcAft>
                <a:spcPts val="1200"/>
              </a:spcAft>
            </a:pPr>
            <a:r>
              <a:rPr lang="en-US" sz="2800" dirty="0"/>
              <a:t>Identify the levels of cooperation with domestic industry (compulsory and voluntary cooperation) </a:t>
            </a:r>
          </a:p>
          <a:p>
            <a:pPr algn="just">
              <a:spcBef>
                <a:spcPts val="600"/>
              </a:spcBef>
              <a:spcAft>
                <a:spcPts val="1200"/>
              </a:spcAft>
            </a:pPr>
            <a:r>
              <a:rPr lang="en-US" sz="2800" dirty="0"/>
              <a:t>Identify the various tools in domestic legislation that enable mandatory cooperation between law enforcement agencies and domestic industry</a:t>
            </a:r>
          </a:p>
          <a:p>
            <a:pPr algn="just">
              <a:spcBef>
                <a:spcPts val="600"/>
              </a:spcBef>
              <a:spcAft>
                <a:spcPts val="1200"/>
              </a:spcAft>
            </a:pPr>
            <a:r>
              <a:rPr lang="en-US" sz="2800" dirty="0" err="1"/>
              <a:t>Recognise</a:t>
            </a:r>
            <a:r>
              <a:rPr lang="en-US" sz="2800" dirty="0"/>
              <a:t> the challenges that cloud data poses with respect to conducting cybercrime investigations </a:t>
            </a:r>
          </a:p>
        </p:txBody>
      </p:sp>
    </p:spTree>
    <p:extLst>
      <p:ext uri="{BB962C8B-B14F-4D97-AF65-F5344CB8AC3E}">
        <p14:creationId xmlns:p14="http://schemas.microsoft.com/office/powerpoint/2010/main" val="887015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470FB033-00DC-49DF-9F95-424AF6924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BAE8F3DD-5A48-4AE8-A964-472AB1C4BED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2320806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278437"/>
          </a:xfrm>
          <a:ln/>
        </p:spPr>
        <p:txBody>
          <a:bodyPr anchor="ctr">
            <a:noAutofit/>
          </a:bodyPr>
          <a:lstStyle/>
          <a:p>
            <a:r>
              <a:rPr lang="en-GB" sz="3400" dirty="0">
                <a:latin typeface="Helvetica" panose="020B0604020202020204" pitchFamily="34" charset="0"/>
              </a:rPr>
              <a:t>Part Three</a:t>
            </a:r>
            <a:br>
              <a:rPr lang="en-GB" sz="3400" dirty="0">
                <a:latin typeface="Helvetica" panose="020B0604020202020204" pitchFamily="34" charset="0"/>
              </a:rPr>
            </a:br>
            <a:br>
              <a:rPr lang="en-GB" sz="3400" dirty="0">
                <a:latin typeface="Helvetica" panose="020B0604020202020204" pitchFamily="34" charset="0"/>
              </a:rPr>
            </a:br>
            <a:r>
              <a:rPr lang="en-US" sz="3400" dirty="0">
                <a:latin typeface="Helvetica" panose="020B0604020202020204" pitchFamily="34" charset="0"/>
              </a:rPr>
              <a:t>Access to Data Held by Foreign Service Providers</a:t>
            </a:r>
          </a:p>
        </p:txBody>
      </p:sp>
    </p:spTree>
    <p:extLst>
      <p:ext uri="{BB962C8B-B14F-4D97-AF65-F5344CB8AC3E}">
        <p14:creationId xmlns:p14="http://schemas.microsoft.com/office/powerpoint/2010/main" val="484909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Introduction</a:t>
            </a:r>
          </a:p>
        </p:txBody>
      </p:sp>
      <p:sp>
        <p:nvSpPr>
          <p:cNvPr id="3" name="Content Placeholder 2"/>
          <p:cNvSpPr>
            <a:spLocks noGrp="1"/>
          </p:cNvSpPr>
          <p:nvPr>
            <p:ph idx="1"/>
          </p:nvPr>
        </p:nvSpPr>
        <p:spPr/>
        <p:txBody>
          <a:bodyPr/>
          <a:lstStyle/>
          <a:p>
            <a:pPr algn="just"/>
            <a:r>
              <a:rPr lang="en-US" dirty="0"/>
              <a:t>Challenges in constructing long arm / extraterritorial jurisdiction in view of existing norms of international law</a:t>
            </a:r>
          </a:p>
          <a:p>
            <a:pPr algn="just"/>
            <a:endParaRPr lang="en-US" dirty="0"/>
          </a:p>
          <a:p>
            <a:pPr algn="just"/>
            <a:r>
              <a:rPr lang="en-US" dirty="0"/>
              <a:t>There are three possible levels of cooperation between law enforcement and foreign service providers</a:t>
            </a:r>
          </a:p>
          <a:p>
            <a:pPr algn="just"/>
            <a:endParaRPr lang="en-US" dirty="0"/>
          </a:p>
        </p:txBody>
      </p:sp>
    </p:spTree>
    <p:extLst>
      <p:ext uri="{BB962C8B-B14F-4D97-AF65-F5344CB8AC3E}">
        <p14:creationId xmlns:p14="http://schemas.microsoft.com/office/powerpoint/2010/main" val="937844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Levels of Cooperation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66198627"/>
              </p:ext>
            </p:extLst>
          </p:nvPr>
        </p:nvGraphicFramePr>
        <p:xfrm>
          <a:off x="457200" y="1106311"/>
          <a:ext cx="8387542" cy="5170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043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Compulsory Cooperation</a:t>
            </a:r>
          </a:p>
        </p:txBody>
      </p:sp>
      <p:sp>
        <p:nvSpPr>
          <p:cNvPr id="3" name="Content Placeholder 2"/>
          <p:cNvSpPr>
            <a:spLocks noGrp="1"/>
          </p:cNvSpPr>
          <p:nvPr>
            <p:ph idx="1"/>
          </p:nvPr>
        </p:nvSpPr>
        <p:spPr>
          <a:xfrm>
            <a:off x="628650" y="1411111"/>
            <a:ext cx="7886700" cy="4765852"/>
          </a:xfrm>
        </p:spPr>
        <p:txBody>
          <a:bodyPr>
            <a:normAutofit/>
          </a:bodyPr>
          <a:lstStyle/>
          <a:p>
            <a:pPr algn="just"/>
            <a:r>
              <a:rPr lang="en-US" dirty="0"/>
              <a:t>Mutual legal assistance through government authorities (Articles 23 – 35 of Budapest Convention for cooperation with Parties)</a:t>
            </a:r>
          </a:p>
          <a:p>
            <a:pPr algn="just"/>
            <a:endParaRPr lang="en-US" dirty="0"/>
          </a:p>
          <a:p>
            <a:pPr algn="just"/>
            <a:r>
              <a:rPr lang="en-US" dirty="0"/>
              <a:t>Parties to enforce MLA requests through their own domestic measures </a:t>
            </a:r>
          </a:p>
          <a:p>
            <a:pPr algn="just"/>
            <a:endParaRPr lang="en-US" dirty="0"/>
          </a:p>
          <a:p>
            <a:pPr algn="just"/>
            <a:r>
              <a:rPr lang="en-US" dirty="0"/>
              <a:t>Issuance of production order to service provider offering services in territory for specified subscriber information </a:t>
            </a:r>
          </a:p>
          <a:p>
            <a:pPr algn="just"/>
            <a:endParaRPr lang="en-US" dirty="0"/>
          </a:p>
        </p:txBody>
      </p:sp>
    </p:spTree>
    <p:extLst>
      <p:ext uri="{BB962C8B-B14F-4D97-AF65-F5344CB8AC3E}">
        <p14:creationId xmlns:p14="http://schemas.microsoft.com/office/powerpoint/2010/main" val="632898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Production Orders</a:t>
            </a:r>
          </a:p>
        </p:txBody>
      </p:sp>
      <p:pic>
        <p:nvPicPr>
          <p:cNvPr id="6" name="Picture 5"/>
          <p:cNvPicPr>
            <a:picLocks noChangeAspect="1"/>
          </p:cNvPicPr>
          <p:nvPr/>
        </p:nvPicPr>
        <p:blipFill>
          <a:blip r:embed="rId3"/>
          <a:stretch>
            <a:fillRect/>
          </a:stretch>
        </p:blipFill>
        <p:spPr>
          <a:xfrm>
            <a:off x="1738489" y="1053968"/>
            <a:ext cx="5667022" cy="5257111"/>
          </a:xfrm>
          <a:prstGeom prst="rect">
            <a:avLst/>
          </a:prstGeom>
        </p:spPr>
      </p:pic>
    </p:spTree>
    <p:extLst>
      <p:ext uri="{BB962C8B-B14F-4D97-AF65-F5344CB8AC3E}">
        <p14:creationId xmlns:p14="http://schemas.microsoft.com/office/powerpoint/2010/main" val="1907336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Expedited Preservation of Stored Computer Data</a:t>
            </a:r>
          </a:p>
        </p:txBody>
      </p:sp>
      <p:sp>
        <p:nvSpPr>
          <p:cNvPr id="3" name="Content Placeholder 2"/>
          <p:cNvSpPr>
            <a:spLocks noGrp="1"/>
          </p:cNvSpPr>
          <p:nvPr>
            <p:ph idx="1"/>
          </p:nvPr>
        </p:nvSpPr>
        <p:spPr/>
        <p:txBody>
          <a:bodyPr/>
          <a:lstStyle/>
          <a:p>
            <a:pPr marL="0" indent="0" algn="just">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3664453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200" dirty="0">
                <a:solidFill>
                  <a:srgbClr val="FFFFFF"/>
                </a:solidFill>
                <a:latin typeface="Helvetica" panose="020B0604020202020204" pitchFamily="34" charset="0"/>
              </a:rPr>
              <a:t>Requesting multinational service providers to expeditiously preserve data</a:t>
            </a:r>
          </a:p>
        </p:txBody>
      </p:sp>
      <p:sp>
        <p:nvSpPr>
          <p:cNvPr id="3" name="Content Placeholder 2"/>
          <p:cNvSpPr>
            <a:spLocks noGrp="1"/>
          </p:cNvSpPr>
          <p:nvPr>
            <p:ph idx="1"/>
          </p:nvPr>
        </p:nvSpPr>
        <p:spPr>
          <a:xfrm>
            <a:off x="457200" y="1377244"/>
            <a:ext cx="8229600" cy="4748919"/>
          </a:xfrm>
        </p:spPr>
        <p:txBody>
          <a:bodyPr>
            <a:normAutofit/>
          </a:bodyPr>
          <a:lstStyle/>
          <a:p>
            <a:r>
              <a:rPr lang="en-US" dirty="0"/>
              <a:t>Specify:	</a:t>
            </a:r>
          </a:p>
          <a:p>
            <a:endParaRPr lang="en-US" dirty="0"/>
          </a:p>
          <a:p>
            <a:pPr lvl="1"/>
            <a:r>
              <a:rPr lang="en-US" dirty="0"/>
              <a:t>Authority seeking preservation</a:t>
            </a:r>
          </a:p>
          <a:p>
            <a:pPr lvl="1"/>
            <a:r>
              <a:rPr lang="en-US" dirty="0"/>
              <a:t>Offence that is subject of criminal investigation</a:t>
            </a:r>
          </a:p>
          <a:p>
            <a:pPr lvl="1"/>
            <a:r>
              <a:rPr lang="en-US" dirty="0"/>
              <a:t>Brief summary of facts of case</a:t>
            </a:r>
          </a:p>
          <a:p>
            <a:pPr lvl="1"/>
            <a:r>
              <a:rPr lang="en-US" dirty="0"/>
              <a:t>Stored computer data to be preserved</a:t>
            </a:r>
          </a:p>
          <a:p>
            <a:pPr lvl="1"/>
            <a:r>
              <a:rPr lang="en-US" dirty="0"/>
              <a:t>Any available information on custodian of data or location of computer system</a:t>
            </a:r>
          </a:p>
          <a:p>
            <a:pPr lvl="1"/>
            <a:r>
              <a:rPr lang="en-US" dirty="0"/>
              <a:t>Necessity of preservation</a:t>
            </a:r>
          </a:p>
          <a:p>
            <a:pPr lvl="1"/>
            <a:r>
              <a:rPr lang="en-US" dirty="0"/>
              <a:t>That party intends to submit request for MLA</a:t>
            </a:r>
          </a:p>
        </p:txBody>
      </p:sp>
    </p:spTree>
    <p:extLst>
      <p:ext uri="{BB962C8B-B14F-4D97-AF65-F5344CB8AC3E}">
        <p14:creationId xmlns:p14="http://schemas.microsoft.com/office/powerpoint/2010/main" val="14837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200" dirty="0">
                <a:solidFill>
                  <a:srgbClr val="FFFFFF"/>
                </a:solidFill>
                <a:latin typeface="Helvetica" panose="020B0604020202020204" pitchFamily="34" charset="0"/>
              </a:rPr>
              <a:t>Requesting multinational service providers to expeditiously preserve data</a:t>
            </a:r>
          </a:p>
        </p:txBody>
      </p:sp>
      <p:sp>
        <p:nvSpPr>
          <p:cNvPr id="3" name="Content Placeholder 2"/>
          <p:cNvSpPr>
            <a:spLocks noGrp="1"/>
          </p:cNvSpPr>
          <p:nvPr>
            <p:ph idx="1"/>
          </p:nvPr>
        </p:nvSpPr>
        <p:spPr>
          <a:xfrm>
            <a:off x="457200" y="1467556"/>
            <a:ext cx="8229600" cy="4658607"/>
          </a:xfrm>
        </p:spPr>
        <p:txBody>
          <a:bodyPr>
            <a:normAutofit/>
          </a:bodyPr>
          <a:lstStyle/>
          <a:p>
            <a:r>
              <a:rPr lang="en-US" dirty="0"/>
              <a:t>Grounds for refusals:</a:t>
            </a:r>
          </a:p>
          <a:p>
            <a:pPr lvl="1" algn="just"/>
            <a:r>
              <a:rPr lang="en-US" b="1" u="sng" dirty="0"/>
              <a:t>Dual criminality only if </a:t>
            </a:r>
            <a:r>
              <a:rPr lang="en-US" dirty="0"/>
              <a:t> party requires dual criminality as condition for responding to other mutual legal assistance requests and believes that condition will not be met</a:t>
            </a:r>
          </a:p>
          <a:p>
            <a:pPr lvl="1" algn="just"/>
            <a:r>
              <a:rPr lang="en-US" dirty="0"/>
              <a:t>Request in relation to </a:t>
            </a:r>
            <a:r>
              <a:rPr lang="en-US" b="1" u="sng" dirty="0"/>
              <a:t>political offence</a:t>
            </a:r>
          </a:p>
          <a:p>
            <a:pPr lvl="1" algn="just"/>
            <a:r>
              <a:rPr lang="en-US" dirty="0"/>
              <a:t>Execution of request will </a:t>
            </a:r>
            <a:r>
              <a:rPr lang="en-US" b="1" u="sng" dirty="0"/>
              <a:t>prejudice sovereignty</a:t>
            </a:r>
            <a:r>
              <a:rPr lang="en-US" dirty="0"/>
              <a:t>, </a:t>
            </a:r>
            <a:r>
              <a:rPr lang="en-US" b="1" u="sng" dirty="0"/>
              <a:t>security</a:t>
            </a:r>
            <a:r>
              <a:rPr lang="en-US" dirty="0"/>
              <a:t>, </a:t>
            </a:r>
            <a:r>
              <a:rPr lang="en-US" b="1" i="1" u="sng" dirty="0" err="1"/>
              <a:t>ordre</a:t>
            </a:r>
            <a:r>
              <a:rPr lang="en-US" b="1" i="1" u="sng" dirty="0"/>
              <a:t> public</a:t>
            </a:r>
            <a:r>
              <a:rPr lang="en-US" b="1" u="sng" dirty="0"/>
              <a:t> </a:t>
            </a:r>
            <a:r>
              <a:rPr lang="en-US" dirty="0"/>
              <a:t>or other essential interests</a:t>
            </a:r>
          </a:p>
          <a:p>
            <a:pPr lvl="1" algn="just"/>
            <a:endParaRPr lang="en-US" i="1" dirty="0"/>
          </a:p>
          <a:p>
            <a:pPr algn="just"/>
            <a:r>
              <a:rPr lang="en-US" dirty="0"/>
              <a:t>Period of preservation – </a:t>
            </a:r>
            <a:r>
              <a:rPr lang="en-US" b="1" u="sng" dirty="0"/>
              <a:t>at least 60 days</a:t>
            </a:r>
          </a:p>
          <a:p>
            <a:pPr lvl="1"/>
            <a:endParaRPr lang="en-US" dirty="0"/>
          </a:p>
        </p:txBody>
      </p:sp>
    </p:spTree>
    <p:extLst>
      <p:ext uri="{BB962C8B-B14F-4D97-AF65-F5344CB8AC3E}">
        <p14:creationId xmlns:p14="http://schemas.microsoft.com/office/powerpoint/2010/main" val="1099844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Expedited disclosure of preserved traffic data</a:t>
            </a:r>
          </a:p>
        </p:txBody>
      </p:sp>
      <p:sp>
        <p:nvSpPr>
          <p:cNvPr id="3" name="Content Placeholder 2"/>
          <p:cNvSpPr>
            <a:spLocks noGrp="1"/>
          </p:cNvSpPr>
          <p:nvPr>
            <p:ph idx="1"/>
          </p:nvPr>
        </p:nvSpPr>
        <p:spPr>
          <a:xfrm>
            <a:off x="628650" y="1286933"/>
            <a:ext cx="7886700" cy="4890030"/>
          </a:xfrm>
        </p:spPr>
        <p:txBody>
          <a:bodyPr/>
          <a:lstStyle/>
          <a:p>
            <a:pPr marL="0" indent="0">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285817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Session Objectives</a:t>
            </a:r>
          </a:p>
        </p:txBody>
      </p:sp>
      <p:sp>
        <p:nvSpPr>
          <p:cNvPr id="3" name="Content Placeholder 2"/>
          <p:cNvSpPr>
            <a:spLocks noGrp="1"/>
          </p:cNvSpPr>
          <p:nvPr>
            <p:ph idx="1"/>
          </p:nvPr>
        </p:nvSpPr>
        <p:spPr>
          <a:xfrm>
            <a:off x="457200" y="981382"/>
            <a:ext cx="8512512" cy="5487657"/>
          </a:xfrm>
        </p:spPr>
        <p:txBody>
          <a:bodyPr>
            <a:noAutofit/>
          </a:bodyPr>
          <a:lstStyle/>
          <a:p>
            <a:pPr algn="just">
              <a:spcBef>
                <a:spcPts val="600"/>
              </a:spcBef>
              <a:spcAft>
                <a:spcPts val="1200"/>
              </a:spcAft>
              <a:buNone/>
            </a:pPr>
            <a:r>
              <a:rPr lang="en-US" sz="2400" dirty="0"/>
              <a:t>And to:</a:t>
            </a:r>
          </a:p>
          <a:p>
            <a:pPr algn="just">
              <a:spcBef>
                <a:spcPts val="600"/>
              </a:spcBef>
              <a:spcAft>
                <a:spcPts val="1200"/>
              </a:spcAft>
            </a:pPr>
            <a:r>
              <a:rPr lang="en-US" sz="2400" dirty="0"/>
              <a:t>Identify the different levels at which cooperation can take place with foreign industry</a:t>
            </a:r>
          </a:p>
          <a:p>
            <a:pPr algn="just">
              <a:spcBef>
                <a:spcPts val="600"/>
              </a:spcBef>
              <a:spcAft>
                <a:spcPts val="1200"/>
              </a:spcAft>
            </a:pPr>
            <a:r>
              <a:rPr lang="en-US" sz="2400" dirty="0"/>
              <a:t>Explain the hurdles that law enforcement agencies have with respect to accessing data held by multinational service providers </a:t>
            </a:r>
          </a:p>
          <a:p>
            <a:pPr algn="just">
              <a:spcBef>
                <a:spcPts val="600"/>
              </a:spcBef>
              <a:spcAft>
                <a:spcPts val="1200"/>
              </a:spcAft>
            </a:pPr>
            <a:r>
              <a:rPr lang="en-US" sz="2400" dirty="0"/>
              <a:t>Identify that cooperation can occur formally through governments or informally by law enforcement officials directly with multinational service providers</a:t>
            </a:r>
          </a:p>
          <a:p>
            <a:pPr algn="just">
              <a:spcBef>
                <a:spcPts val="600"/>
              </a:spcBef>
              <a:spcAft>
                <a:spcPts val="1200"/>
              </a:spcAft>
            </a:pPr>
            <a:r>
              <a:rPr lang="en-US" sz="2400" dirty="0"/>
              <a:t>Discuss examples of cooperation with multinational service providers in obtaining access to data</a:t>
            </a:r>
          </a:p>
          <a:p>
            <a:pPr algn="just">
              <a:spcBef>
                <a:spcPts val="600"/>
              </a:spcBef>
              <a:spcAft>
                <a:spcPts val="1200"/>
              </a:spcAft>
            </a:pPr>
            <a:r>
              <a:rPr lang="en-US" sz="2400" dirty="0"/>
              <a:t>Identify the commonly faced challenges with respect to cooperating directly with multinational service providers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Requesting multinational service providers to disclose traffic data</a:t>
            </a:r>
          </a:p>
        </p:txBody>
      </p:sp>
      <p:sp>
        <p:nvSpPr>
          <p:cNvPr id="3" name="Content Placeholder 2"/>
          <p:cNvSpPr>
            <a:spLocks noGrp="1"/>
          </p:cNvSpPr>
          <p:nvPr>
            <p:ph idx="1"/>
          </p:nvPr>
        </p:nvSpPr>
        <p:spPr>
          <a:xfrm>
            <a:off x="457200" y="1320800"/>
            <a:ext cx="8229600" cy="4805363"/>
          </a:xfrm>
        </p:spPr>
        <p:txBody>
          <a:bodyPr>
            <a:normAutofit/>
          </a:bodyPr>
          <a:lstStyle/>
          <a:p>
            <a:pPr algn="just"/>
            <a:r>
              <a:rPr lang="en-US" dirty="0"/>
              <a:t>Disclosure of sufficient amount of traffic data be provided to identify service provider and path of a communication</a:t>
            </a:r>
          </a:p>
          <a:p>
            <a:endParaRPr lang="en-US" dirty="0"/>
          </a:p>
          <a:p>
            <a:r>
              <a:rPr lang="en-US" dirty="0"/>
              <a:t>Disclosure may be withheld if:</a:t>
            </a:r>
          </a:p>
          <a:p>
            <a:pPr lvl="1" algn="just"/>
            <a:r>
              <a:rPr lang="en-US" dirty="0"/>
              <a:t>Request in relation to </a:t>
            </a:r>
            <a:r>
              <a:rPr lang="en-US" b="1" u="sng" dirty="0"/>
              <a:t>political offence</a:t>
            </a:r>
          </a:p>
          <a:p>
            <a:pPr lvl="1" algn="just"/>
            <a:r>
              <a:rPr lang="en-US" dirty="0"/>
              <a:t>Execution of request will </a:t>
            </a:r>
            <a:r>
              <a:rPr lang="en-US" b="1" u="sng" dirty="0"/>
              <a:t>prejudice sovereignty</a:t>
            </a:r>
            <a:r>
              <a:rPr lang="en-US" dirty="0"/>
              <a:t>, </a:t>
            </a:r>
            <a:r>
              <a:rPr lang="en-US" b="1" u="sng" dirty="0"/>
              <a:t>security</a:t>
            </a:r>
            <a:r>
              <a:rPr lang="en-US" dirty="0"/>
              <a:t>, </a:t>
            </a:r>
            <a:r>
              <a:rPr lang="en-US" b="1" i="1" u="sng" dirty="0" err="1"/>
              <a:t>ordre</a:t>
            </a:r>
            <a:r>
              <a:rPr lang="en-US" b="1" i="1" u="sng" dirty="0"/>
              <a:t> public</a:t>
            </a:r>
            <a:r>
              <a:rPr lang="en-US" b="1" u="sng" dirty="0"/>
              <a:t> </a:t>
            </a:r>
            <a:r>
              <a:rPr lang="en-US" dirty="0"/>
              <a:t>or other essential interests</a:t>
            </a:r>
          </a:p>
          <a:p>
            <a:pPr lvl="1"/>
            <a:endParaRPr lang="en-US" dirty="0"/>
          </a:p>
        </p:txBody>
      </p:sp>
    </p:spTree>
    <p:extLst>
      <p:ext uri="{BB962C8B-B14F-4D97-AF65-F5344CB8AC3E}">
        <p14:creationId xmlns:p14="http://schemas.microsoft.com/office/powerpoint/2010/main" val="3941975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Mutual assistance regarding accessing of stored computer data</a:t>
            </a:r>
          </a:p>
        </p:txBody>
      </p:sp>
      <p:sp>
        <p:nvSpPr>
          <p:cNvPr id="3" name="Content Placeholder 2"/>
          <p:cNvSpPr>
            <a:spLocks noGrp="1"/>
          </p:cNvSpPr>
          <p:nvPr>
            <p:ph idx="1"/>
          </p:nvPr>
        </p:nvSpPr>
        <p:spPr>
          <a:xfrm>
            <a:off x="457200" y="1866378"/>
            <a:ext cx="8229600" cy="4259785"/>
          </a:xfrm>
        </p:spPr>
        <p:txBody>
          <a:bodyPr/>
          <a:lstStyle/>
          <a:p>
            <a:pPr marL="0" indent="0">
              <a:buNone/>
            </a:pPr>
            <a:r>
              <a:rPr lang="en-US" dirty="0">
                <a:highlight>
                  <a:srgbClr val="FFFF00"/>
                </a:highlight>
              </a:rPr>
              <a:t>[trainer to insert corresponding provision in domestic law]</a:t>
            </a:r>
          </a:p>
        </p:txBody>
      </p:sp>
    </p:spTree>
    <p:extLst>
      <p:ext uri="{BB962C8B-B14F-4D97-AF65-F5344CB8AC3E}">
        <p14:creationId xmlns:p14="http://schemas.microsoft.com/office/powerpoint/2010/main" val="2787471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Requesting foreign service providers to access stored data</a:t>
            </a:r>
          </a:p>
        </p:txBody>
      </p:sp>
      <p:sp>
        <p:nvSpPr>
          <p:cNvPr id="3" name="Content Placeholder 2"/>
          <p:cNvSpPr>
            <a:spLocks noGrp="1"/>
          </p:cNvSpPr>
          <p:nvPr>
            <p:ph idx="1"/>
          </p:nvPr>
        </p:nvSpPr>
        <p:spPr>
          <a:xfrm>
            <a:off x="457200" y="1275644"/>
            <a:ext cx="8229600" cy="4850519"/>
          </a:xfrm>
        </p:spPr>
        <p:txBody>
          <a:bodyPr/>
          <a:lstStyle/>
          <a:p>
            <a:pPr algn="just"/>
            <a:r>
              <a:rPr lang="en-US" dirty="0"/>
              <a:t>Request to search, similarly access, seise or similarly secure </a:t>
            </a:r>
          </a:p>
          <a:p>
            <a:pPr algn="just"/>
            <a:r>
              <a:rPr lang="en-US" dirty="0"/>
              <a:t>For expedited response:</a:t>
            </a:r>
          </a:p>
          <a:p>
            <a:pPr lvl="1" algn="just"/>
            <a:r>
              <a:rPr lang="en-US" dirty="0"/>
              <a:t>request should have grounds that data is particularly vulnerable to loss or modification</a:t>
            </a:r>
          </a:p>
          <a:p>
            <a:pPr lvl="1" algn="just"/>
            <a:r>
              <a:rPr lang="en-US" dirty="0"/>
              <a:t>MLAT and laws should allow for responding on expeditious basis</a:t>
            </a:r>
          </a:p>
          <a:p>
            <a:pPr algn="just"/>
            <a:endParaRPr lang="en-US" dirty="0"/>
          </a:p>
        </p:txBody>
      </p:sp>
    </p:spTree>
    <p:extLst>
      <p:ext uri="{BB962C8B-B14F-4D97-AF65-F5344CB8AC3E}">
        <p14:creationId xmlns:p14="http://schemas.microsoft.com/office/powerpoint/2010/main" val="497712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Mutual assistance regarding the real-time collection of traffic data</a:t>
            </a:r>
          </a:p>
        </p:txBody>
      </p:sp>
      <p:sp>
        <p:nvSpPr>
          <p:cNvPr id="3" name="Content Placeholder 2"/>
          <p:cNvSpPr>
            <a:spLocks noGrp="1"/>
          </p:cNvSpPr>
          <p:nvPr>
            <p:ph idx="1"/>
          </p:nvPr>
        </p:nvSpPr>
        <p:spPr>
          <a:xfrm>
            <a:off x="457200" y="1456268"/>
            <a:ext cx="8229600" cy="4669896"/>
          </a:xfrm>
        </p:spPr>
        <p:txBody>
          <a:bodyPr/>
          <a:lstStyle/>
          <a:p>
            <a:pPr marL="0" indent="0">
              <a:buNone/>
            </a:pPr>
            <a:r>
              <a:rPr lang="en-US" dirty="0">
                <a:highlight>
                  <a:srgbClr val="FFFF00"/>
                </a:highlight>
              </a:rPr>
              <a:t>[trainer to insert corresponding provision in domestic law]</a:t>
            </a:r>
          </a:p>
          <a:p>
            <a:pPr marL="0" indent="0">
              <a:buNone/>
            </a:pPr>
            <a:endParaRPr lang="en-US" dirty="0">
              <a:highlight>
                <a:srgbClr val="FFFF00"/>
              </a:highlight>
            </a:endParaRPr>
          </a:p>
        </p:txBody>
      </p:sp>
    </p:spTree>
    <p:extLst>
      <p:ext uri="{BB962C8B-B14F-4D97-AF65-F5344CB8AC3E}">
        <p14:creationId xmlns:p14="http://schemas.microsoft.com/office/powerpoint/2010/main" val="1248335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2800" dirty="0">
                <a:solidFill>
                  <a:srgbClr val="FFFFFF"/>
                </a:solidFill>
                <a:latin typeface="Helvetica" panose="020B0604020202020204" pitchFamily="34" charset="0"/>
              </a:rPr>
              <a:t>Requesting multinational service providers to collect traffic data in real-time</a:t>
            </a:r>
          </a:p>
        </p:txBody>
      </p:sp>
      <p:sp>
        <p:nvSpPr>
          <p:cNvPr id="3" name="Content Placeholder 2"/>
          <p:cNvSpPr>
            <a:spLocks noGrp="1"/>
          </p:cNvSpPr>
          <p:nvPr>
            <p:ph idx="1"/>
          </p:nvPr>
        </p:nvSpPr>
        <p:spPr>
          <a:xfrm>
            <a:off x="457200" y="1501422"/>
            <a:ext cx="8229600" cy="4624741"/>
          </a:xfrm>
        </p:spPr>
        <p:txBody>
          <a:bodyPr/>
          <a:lstStyle/>
          <a:p>
            <a:pPr algn="just"/>
            <a:r>
              <a:rPr lang="en-US" dirty="0"/>
              <a:t>Assistance with respect to specific communications </a:t>
            </a:r>
          </a:p>
          <a:p>
            <a:pPr algn="just"/>
            <a:r>
              <a:rPr lang="en-US" dirty="0"/>
              <a:t>Must provide such assistance if real-time collection of traffic data would be available in a similar domestic case</a:t>
            </a:r>
          </a:p>
        </p:txBody>
      </p:sp>
    </p:spTree>
    <p:extLst>
      <p:ext uri="{BB962C8B-B14F-4D97-AF65-F5344CB8AC3E}">
        <p14:creationId xmlns:p14="http://schemas.microsoft.com/office/powerpoint/2010/main" val="1728775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Voluntary Cooperation with Legal Mandate</a:t>
            </a:r>
          </a:p>
        </p:txBody>
      </p:sp>
      <p:sp>
        <p:nvSpPr>
          <p:cNvPr id="3" name="Content Placeholder 2"/>
          <p:cNvSpPr>
            <a:spLocks noGrp="1"/>
          </p:cNvSpPr>
          <p:nvPr>
            <p:ph idx="1"/>
          </p:nvPr>
        </p:nvSpPr>
        <p:spPr>
          <a:xfrm>
            <a:off x="628650" y="1411111"/>
            <a:ext cx="7886700" cy="4765852"/>
          </a:xfrm>
        </p:spPr>
        <p:txBody>
          <a:bodyPr/>
          <a:lstStyle/>
          <a:p>
            <a:pPr algn="just"/>
            <a:r>
              <a:rPr lang="en-US" dirty="0">
                <a:highlight>
                  <a:srgbClr val="FFFF00"/>
                </a:highlight>
              </a:rPr>
              <a:t>[trainer to insert elements of domestic law pertaining to trans-border access of stored computer data where publically available or with consent]</a:t>
            </a:r>
          </a:p>
        </p:txBody>
      </p:sp>
    </p:spTree>
    <p:extLst>
      <p:ext uri="{BB962C8B-B14F-4D97-AF65-F5344CB8AC3E}">
        <p14:creationId xmlns:p14="http://schemas.microsoft.com/office/powerpoint/2010/main" val="1228892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457200" y="1063748"/>
            <a:ext cx="8229600" cy="132949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charset="0"/>
              <a:buNone/>
            </a:pPr>
            <a:r>
              <a:rPr lang="en-GB" altLang="x-none" b="1" i="1" dirty="0">
                <a:cs typeface="Times New Roman" pitchFamily="18" charset="0"/>
              </a:rPr>
              <a:t>Trans-border access to stored computer data</a:t>
            </a:r>
          </a:p>
          <a:p>
            <a:pPr algn="ctr" eaLnBrk="1" hangingPunct="1">
              <a:lnSpc>
                <a:spcPct val="80000"/>
              </a:lnSpc>
              <a:buFont typeface="Arial" charset="0"/>
              <a:buNone/>
            </a:pPr>
            <a:r>
              <a:rPr lang="en-GB" altLang="x-none" b="1" i="1" dirty="0">
                <a:cs typeface="Times New Roman" pitchFamily="18" charset="0"/>
              </a:rPr>
              <a:t>(Article 32 – Budapest Convention)</a:t>
            </a:r>
            <a:endParaRPr lang="en-GB" altLang="x-none" sz="2400" b="1" i="1" dirty="0">
              <a:cs typeface="Times New Roman" pitchFamily="18" charset="0"/>
            </a:endParaRPr>
          </a:p>
          <a:p>
            <a:pPr>
              <a:lnSpc>
                <a:spcPct val="90000"/>
              </a:lnSpc>
              <a:spcBef>
                <a:spcPts val="600"/>
              </a:spcBef>
              <a:spcAft>
                <a:spcPts val="1200"/>
              </a:spcAft>
            </a:pPr>
            <a:r>
              <a:rPr lang="en-GB" sz="2200" i="1" dirty="0"/>
              <a:t>Possibility given to law enforcement from a Party to obtain evidence stored in a computer physically located in other Party’s territory</a:t>
            </a:r>
          </a:p>
          <a:p>
            <a:pPr>
              <a:lnSpc>
                <a:spcPct val="90000"/>
              </a:lnSpc>
              <a:spcBef>
                <a:spcPts val="600"/>
              </a:spcBef>
              <a:spcAft>
                <a:spcPts val="1200"/>
              </a:spcAft>
            </a:pPr>
            <a:r>
              <a:rPr lang="en-GB" sz="2200" i="1" dirty="0"/>
              <a:t>Without any request of international cooperation if, during a concrete investigation, the officers in charge</a:t>
            </a:r>
          </a:p>
          <a:p>
            <a:pPr lvl="1">
              <a:lnSpc>
                <a:spcPct val="90000"/>
              </a:lnSpc>
              <a:spcBef>
                <a:spcPts val="600"/>
              </a:spcBef>
              <a:spcAft>
                <a:spcPts val="1200"/>
              </a:spcAft>
            </a:pPr>
            <a:r>
              <a:rPr lang="en-GB" sz="2200" i="1" dirty="0"/>
              <a:t>need to obtain open source information from a computer located in a foreign country; or </a:t>
            </a:r>
          </a:p>
          <a:p>
            <a:pPr lvl="1">
              <a:lnSpc>
                <a:spcPct val="90000"/>
              </a:lnSpc>
              <a:spcBef>
                <a:spcPts val="600"/>
              </a:spcBef>
              <a:spcAft>
                <a:spcPts val="1200"/>
              </a:spcAft>
            </a:pPr>
            <a:r>
              <a:rPr lang="en-GB" sz="2200" i="1" dirty="0"/>
              <a:t>access data with the lawful and voluntary consent of the lawfully authorised person</a:t>
            </a:r>
          </a:p>
        </p:txBody>
      </p:sp>
    </p:spTree>
    <p:extLst>
      <p:ext uri="{BB962C8B-B14F-4D97-AF65-F5344CB8AC3E}">
        <p14:creationId xmlns:p14="http://schemas.microsoft.com/office/powerpoint/2010/main" val="1322544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92304"/>
            <a:ext cx="8229600" cy="565282"/>
          </a:xfrm>
          <a:ln/>
        </p:spPr>
        <p:txBody>
          <a:bodyPr anchor="ctr">
            <a:noAutofit/>
          </a:bodyPr>
          <a:lstStyle/>
          <a:p>
            <a:pPr algn="r">
              <a:lnSpc>
                <a:spcPct val="90000"/>
              </a:lnSpc>
              <a:defRPr/>
            </a:pPr>
            <a:r>
              <a:rPr lang="en-GB" sz="2400" dirty="0">
                <a:solidFill>
                  <a:srgbClr val="FFFFFF"/>
                </a:solidFill>
                <a:latin typeface="Helvetica" panose="020B0604020202020204" pitchFamily="34" charset="0"/>
                <a:ea typeface="ＭＳ Ｐゴシック" pitchFamily="34" charset="-128"/>
              </a:rPr>
              <a:t>Article 32 – </a:t>
            </a:r>
            <a:r>
              <a:rPr lang="en-GB" sz="2400" dirty="0" err="1">
                <a:solidFill>
                  <a:srgbClr val="FFFFFF"/>
                </a:solidFill>
                <a:latin typeface="Helvetica" panose="020B0604020202020204" pitchFamily="34" charset="0"/>
                <a:ea typeface="ＭＳ Ｐゴシック" pitchFamily="34" charset="-128"/>
              </a:rPr>
              <a:t>Transborder</a:t>
            </a:r>
            <a:r>
              <a:rPr lang="en-GB" sz="2400" dirty="0">
                <a:solidFill>
                  <a:srgbClr val="FFFFFF"/>
                </a:solidFill>
                <a:latin typeface="Helvetica" panose="020B0604020202020204" pitchFamily="34" charset="0"/>
                <a:ea typeface="ＭＳ Ｐゴシック" pitchFamily="34" charset="-128"/>
              </a:rPr>
              <a:t> Access to Stored Computer Data with Consent or Where Publicly Available</a:t>
            </a:r>
            <a:endParaRPr lang="en-GB" sz="2400" dirty="0">
              <a:solidFill>
                <a:srgbClr val="FFFFFF"/>
              </a:solidFill>
              <a:effectLst>
                <a:outerShdw blurRad="38100" dist="38100" dir="2700000" algn="tl">
                  <a:srgbClr val="C0C0C0"/>
                </a:outerShdw>
              </a:effectLst>
              <a:latin typeface="Helvetica" panose="020B0604020202020204" pitchFamily="34" charset="0"/>
              <a:ea typeface="ＭＳ Ｐゴシック" pitchFamily="34" charset="-128"/>
            </a:endParaRPr>
          </a:p>
        </p:txBody>
      </p:sp>
      <p:sp>
        <p:nvSpPr>
          <p:cNvPr id="6" name="Marcador de Posição de Conteúdo 2"/>
          <p:cNvSpPr>
            <a:spLocks noGrp="1"/>
          </p:cNvSpPr>
          <p:nvPr>
            <p:ph idx="1"/>
          </p:nvPr>
        </p:nvSpPr>
        <p:spPr>
          <a:xfrm>
            <a:off x="457200" y="1433690"/>
            <a:ext cx="8335108" cy="4849366"/>
          </a:xfrm>
        </p:spPr>
        <p:txBody>
          <a:bodyPr/>
          <a:lstStyle/>
          <a:p>
            <a:pPr marL="0" indent="0" algn="just">
              <a:spcBef>
                <a:spcPts val="600"/>
              </a:spcBef>
              <a:spcAft>
                <a:spcPts val="1200"/>
              </a:spcAft>
              <a:buFont typeface="Arial" pitchFamily="34" charset="0"/>
              <a:buNone/>
            </a:pPr>
            <a:r>
              <a:rPr lang="en-GB" sz="2400" dirty="0">
                <a:ea typeface="ＭＳ Ｐゴシック" pitchFamily="34" charset="-128"/>
              </a:rPr>
              <a:t>A Party may, </a:t>
            </a:r>
            <a:r>
              <a:rPr lang="en-GB" b="1" dirty="0">
                <a:solidFill>
                  <a:srgbClr val="FF0000"/>
                </a:solidFill>
                <a:ea typeface="ＭＳ Ｐゴシック" pitchFamily="34" charset="-128"/>
              </a:rPr>
              <a:t>without the authorisation of another Party</a:t>
            </a:r>
            <a:r>
              <a:rPr lang="en-GB" sz="2400" dirty="0">
                <a:ea typeface="ＭＳ Ｐゴシック" pitchFamily="34" charset="-128"/>
              </a:rPr>
              <a:t>:</a:t>
            </a:r>
          </a:p>
          <a:p>
            <a:pPr marL="514350" indent="-514350" algn="just">
              <a:spcBef>
                <a:spcPts val="600"/>
              </a:spcBef>
              <a:spcAft>
                <a:spcPts val="1200"/>
              </a:spcAft>
              <a:buFont typeface="+mj-lt"/>
              <a:buAutoNum type="alphaLcParenR"/>
            </a:pPr>
            <a:r>
              <a:rPr lang="en-GB" sz="2400" dirty="0">
                <a:ea typeface="ＭＳ Ｐゴシック" pitchFamily="34" charset="-128"/>
              </a:rPr>
              <a:t>access publicly available (open source) stored computer data, regardless of where the data is located geographically; or</a:t>
            </a:r>
            <a:endParaRPr lang="pt-PT" sz="2400" dirty="0">
              <a:ea typeface="ＭＳ Ｐゴシック" pitchFamily="34" charset="-128"/>
            </a:endParaRPr>
          </a:p>
          <a:p>
            <a:pPr marL="514350" indent="-514350" algn="just">
              <a:spcBef>
                <a:spcPts val="600"/>
              </a:spcBef>
              <a:spcAft>
                <a:spcPts val="1200"/>
              </a:spcAft>
              <a:buFont typeface="+mj-lt"/>
              <a:buAutoNum type="alphaLcParenR"/>
            </a:pPr>
            <a:r>
              <a:rPr lang="en-GB" sz="2400" dirty="0">
                <a:ea typeface="ＭＳ Ｐゴシック" pitchFamily="34" charset="-128"/>
              </a:rPr>
              <a:t>access or receive, through a computer system in its territory, stored computer data located in another Party, if the Party obtains the lawful and voluntary consent of the person who has the lawful authority to disclose the data to the Party through that computer system.</a:t>
            </a:r>
            <a:endParaRPr lang="pt-PT" sz="2400" dirty="0">
              <a:ea typeface="ＭＳ Ｐゴシック" pitchFamily="34" charset="-128"/>
            </a:endParaRPr>
          </a:p>
        </p:txBody>
      </p:sp>
    </p:spTree>
    <p:extLst>
      <p:ext uri="{BB962C8B-B14F-4D97-AF65-F5344CB8AC3E}">
        <p14:creationId xmlns:p14="http://schemas.microsoft.com/office/powerpoint/2010/main" val="2312714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Without </a:t>
            </a:r>
            <a:r>
              <a:rPr lang="en-US" sz="3400" dirty="0" err="1">
                <a:solidFill>
                  <a:srgbClr val="FFFFFF"/>
                </a:solidFill>
                <a:latin typeface="Helvetica" panose="020B0604020202020204" pitchFamily="34" charset="0"/>
              </a:rPr>
              <a:t>authorisation</a:t>
            </a:r>
            <a:r>
              <a:rPr lang="en-US" sz="3400" dirty="0">
                <a:solidFill>
                  <a:srgbClr val="FFFFFF"/>
                </a:solidFill>
                <a:latin typeface="Helvetica" panose="020B0604020202020204" pitchFamily="34" charset="0"/>
              </a:rPr>
              <a:t> </a:t>
            </a:r>
          </a:p>
        </p:txBody>
      </p:sp>
      <p:sp>
        <p:nvSpPr>
          <p:cNvPr id="3" name="Content Placeholder 2"/>
          <p:cNvSpPr>
            <a:spLocks noGrp="1"/>
          </p:cNvSpPr>
          <p:nvPr>
            <p:ph idx="1"/>
          </p:nvPr>
        </p:nvSpPr>
        <p:spPr>
          <a:xfrm>
            <a:off x="628650" y="1365956"/>
            <a:ext cx="7886700" cy="4811007"/>
          </a:xfrm>
        </p:spPr>
        <p:txBody>
          <a:bodyPr/>
          <a:lstStyle/>
          <a:p>
            <a:pPr algn="just"/>
            <a:r>
              <a:rPr lang="en-US" dirty="0"/>
              <a:t>Does </a:t>
            </a:r>
            <a:r>
              <a:rPr lang="en-US" b="1" dirty="0"/>
              <a:t>not</a:t>
            </a:r>
            <a:r>
              <a:rPr lang="en-US" dirty="0"/>
              <a:t> require mutual assistance between Parties</a:t>
            </a:r>
          </a:p>
          <a:p>
            <a:pPr algn="just"/>
            <a:endParaRPr lang="en-US" dirty="0"/>
          </a:p>
          <a:p>
            <a:pPr algn="just"/>
            <a:r>
              <a:rPr lang="en-US" dirty="0"/>
              <a:t>Does </a:t>
            </a:r>
            <a:r>
              <a:rPr lang="en-US" b="1" dirty="0"/>
              <a:t>not</a:t>
            </a:r>
            <a:r>
              <a:rPr lang="en-US" dirty="0"/>
              <a:t> require notification to the other party</a:t>
            </a:r>
          </a:p>
          <a:p>
            <a:pPr algn="just"/>
            <a:endParaRPr lang="en-US" dirty="0"/>
          </a:p>
          <a:p>
            <a:pPr algn="just"/>
            <a:r>
              <a:rPr lang="en-US" dirty="0"/>
              <a:t>Does </a:t>
            </a:r>
            <a:r>
              <a:rPr lang="en-US" b="1" dirty="0"/>
              <a:t>not</a:t>
            </a:r>
            <a:r>
              <a:rPr lang="en-US" dirty="0"/>
              <a:t> exclude notification if Party deems it appropriate </a:t>
            </a:r>
          </a:p>
        </p:txBody>
      </p:sp>
    </p:spTree>
    <p:extLst>
      <p:ext uri="{BB962C8B-B14F-4D97-AF65-F5344CB8AC3E}">
        <p14:creationId xmlns:p14="http://schemas.microsoft.com/office/powerpoint/2010/main" val="599895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7896"/>
            <a:ext cx="8229600" cy="565282"/>
          </a:xfrm>
          <a:ln/>
        </p:spPr>
        <p:txBody>
          <a:bodyPr anchor="ctr">
            <a:noAutofit/>
          </a:bodyPr>
          <a:lstStyle/>
          <a:p>
            <a:pPr algn="r">
              <a:lnSpc>
                <a:spcPct val="90000"/>
              </a:lnSpc>
              <a:defRPr/>
            </a:pPr>
            <a:r>
              <a:rPr lang="en-GB" sz="2400" dirty="0">
                <a:solidFill>
                  <a:srgbClr val="FFFFFF"/>
                </a:solidFill>
                <a:latin typeface="Helvetica" panose="020B0604020202020204" pitchFamily="34" charset="0"/>
                <a:ea typeface="ＭＳ Ｐゴシック" pitchFamily="34" charset="-128"/>
              </a:rPr>
              <a:t>Article 32 – </a:t>
            </a:r>
            <a:r>
              <a:rPr lang="en-GB" sz="2400" dirty="0" err="1">
                <a:solidFill>
                  <a:srgbClr val="FFFFFF"/>
                </a:solidFill>
                <a:latin typeface="Helvetica" panose="020B0604020202020204" pitchFamily="34" charset="0"/>
                <a:ea typeface="ＭＳ Ｐゴシック" pitchFamily="34" charset="-128"/>
              </a:rPr>
              <a:t>Transborder</a:t>
            </a:r>
            <a:r>
              <a:rPr lang="en-GB" sz="2400" dirty="0">
                <a:solidFill>
                  <a:srgbClr val="FFFFFF"/>
                </a:solidFill>
                <a:latin typeface="Helvetica" panose="020B0604020202020204" pitchFamily="34" charset="0"/>
                <a:ea typeface="ＭＳ Ｐゴシック" pitchFamily="34" charset="-128"/>
              </a:rPr>
              <a:t> Access to Stored Computer Data with Consent or Where Publicly Available</a:t>
            </a:r>
            <a:endParaRPr lang="en-GB" sz="2400" dirty="0">
              <a:solidFill>
                <a:srgbClr val="FFFFFF"/>
              </a:solidFill>
              <a:effectLst>
                <a:outerShdw blurRad="38100" dist="38100" dir="2700000" algn="tl">
                  <a:srgbClr val="C0C0C0"/>
                </a:outerShdw>
              </a:effectLst>
              <a:latin typeface="Helvetica" panose="020B0604020202020204" pitchFamily="34" charset="0"/>
              <a:ea typeface="ＭＳ Ｐゴシック" pitchFamily="34" charset="-128"/>
            </a:endParaRPr>
          </a:p>
        </p:txBody>
      </p:sp>
      <p:sp>
        <p:nvSpPr>
          <p:cNvPr id="6" name="Marcador de Posição de Conteúdo 2"/>
          <p:cNvSpPr>
            <a:spLocks noGrp="1"/>
          </p:cNvSpPr>
          <p:nvPr>
            <p:ph idx="1"/>
          </p:nvPr>
        </p:nvSpPr>
        <p:spPr>
          <a:xfrm>
            <a:off x="457200" y="1478844"/>
            <a:ext cx="8229600" cy="4888619"/>
          </a:xfrm>
        </p:spPr>
        <p:txBody>
          <a:bodyPr/>
          <a:lstStyle/>
          <a:p>
            <a:pPr marL="0" indent="0" algn="just">
              <a:spcBef>
                <a:spcPts val="600"/>
              </a:spcBef>
              <a:spcAft>
                <a:spcPts val="1200"/>
              </a:spcAft>
              <a:buFont typeface="Arial" pitchFamily="34" charset="0"/>
              <a:buNone/>
            </a:pPr>
            <a:r>
              <a:rPr lang="en-GB" sz="2400" dirty="0">
                <a:ea typeface="ＭＳ Ｐゴシック" pitchFamily="34" charset="-128"/>
              </a:rPr>
              <a:t>A Party may, without the authorisation of another Party:</a:t>
            </a:r>
          </a:p>
          <a:p>
            <a:pPr marL="514350" indent="-514350" algn="just">
              <a:spcBef>
                <a:spcPts val="600"/>
              </a:spcBef>
              <a:spcAft>
                <a:spcPts val="1200"/>
              </a:spcAft>
              <a:buFont typeface="+mj-lt"/>
              <a:buAutoNum type="alphaLcParenR"/>
            </a:pPr>
            <a:r>
              <a:rPr lang="en-GB" sz="2400" dirty="0">
                <a:ea typeface="ＭＳ Ｐゴシック" pitchFamily="34" charset="-128"/>
              </a:rPr>
              <a:t>access </a:t>
            </a:r>
            <a:r>
              <a:rPr lang="en-GB" b="1" dirty="0">
                <a:solidFill>
                  <a:srgbClr val="FF0000"/>
                </a:solidFill>
                <a:ea typeface="ＭＳ Ｐゴシック" pitchFamily="34" charset="-128"/>
              </a:rPr>
              <a:t>publicly available (open source) </a:t>
            </a:r>
            <a:r>
              <a:rPr lang="en-GB" sz="2400" dirty="0">
                <a:ea typeface="ＭＳ Ｐゴシック" pitchFamily="34" charset="-128"/>
              </a:rPr>
              <a:t>stored computer data, regardless of where the data is located geographically; or</a:t>
            </a:r>
            <a:endParaRPr lang="pt-PT" sz="2400" dirty="0">
              <a:ea typeface="ＭＳ Ｐゴシック" pitchFamily="34" charset="-128"/>
            </a:endParaRPr>
          </a:p>
          <a:p>
            <a:pPr marL="514350" indent="-514350" algn="just">
              <a:spcBef>
                <a:spcPts val="600"/>
              </a:spcBef>
              <a:spcAft>
                <a:spcPts val="1200"/>
              </a:spcAft>
              <a:buFont typeface="+mj-lt"/>
              <a:buAutoNum type="alphaLcParenR"/>
            </a:pPr>
            <a:r>
              <a:rPr lang="en-GB" sz="2400" dirty="0">
                <a:ea typeface="ＭＳ Ｐゴシック" pitchFamily="34" charset="-128"/>
              </a:rPr>
              <a:t>access or receive, through a computer system in its territory, stored computer data located in another Party, if the Party obtains the lawful and voluntary consent of the person who has the lawful authority to disclose the data to the Party through that computer system.</a:t>
            </a:r>
            <a:endParaRPr lang="pt-PT" sz="2400" dirty="0">
              <a:ea typeface="ＭＳ Ｐゴシック" pitchFamily="34" charset="-128"/>
            </a:endParaRPr>
          </a:p>
        </p:txBody>
      </p:sp>
    </p:spTree>
    <p:extLst>
      <p:ext uri="{BB962C8B-B14F-4D97-AF65-F5344CB8AC3E}">
        <p14:creationId xmlns:p14="http://schemas.microsoft.com/office/powerpoint/2010/main" val="26335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233281"/>
          </a:xfrm>
          <a:ln/>
        </p:spPr>
        <p:txBody>
          <a:bodyPr anchor="ctr">
            <a:noAutofit/>
          </a:bodyPr>
          <a:lstStyle/>
          <a:p>
            <a:r>
              <a:rPr lang="en-GB" sz="3400" dirty="0">
                <a:latin typeface="Helvetica" panose="020B0604020202020204" pitchFamily="34" charset="0"/>
              </a:rPr>
              <a:t>Part One</a:t>
            </a:r>
            <a:br>
              <a:rPr lang="en-GB" sz="3400" dirty="0">
                <a:latin typeface="Helvetica" panose="020B0604020202020204" pitchFamily="34" charset="0"/>
              </a:rPr>
            </a:br>
            <a:br>
              <a:rPr lang="en-GB" sz="3400" dirty="0">
                <a:latin typeface="Helvetica" panose="020B0604020202020204" pitchFamily="34" charset="0"/>
              </a:rPr>
            </a:br>
            <a:r>
              <a:rPr lang="en-GB" sz="3400" dirty="0">
                <a:latin typeface="Helvetica" panose="020B0604020202020204" pitchFamily="34" charset="0"/>
              </a:rPr>
              <a:t>Introduction</a:t>
            </a:r>
            <a:endParaRPr lang="en-US" sz="3400" dirty="0">
              <a:latin typeface="Helvetica"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Publically available data </a:t>
            </a:r>
          </a:p>
        </p:txBody>
      </p:sp>
      <p:sp>
        <p:nvSpPr>
          <p:cNvPr id="3" name="Content Placeholder 2"/>
          <p:cNvSpPr>
            <a:spLocks noGrp="1"/>
          </p:cNvSpPr>
          <p:nvPr>
            <p:ph idx="1"/>
          </p:nvPr>
        </p:nvSpPr>
        <p:spPr>
          <a:xfrm>
            <a:off x="628650" y="1501422"/>
            <a:ext cx="7886700" cy="4675541"/>
          </a:xfrm>
        </p:spPr>
        <p:txBody>
          <a:bodyPr/>
          <a:lstStyle/>
          <a:p>
            <a:r>
              <a:rPr lang="en-US" dirty="0"/>
              <a:t>Publically available data (open source)</a:t>
            </a:r>
          </a:p>
          <a:p>
            <a:endParaRPr lang="en-US" dirty="0"/>
          </a:p>
          <a:p>
            <a:r>
              <a:rPr lang="en-US" dirty="0"/>
              <a:t>If portion of website is closed to public, then it is not publically available </a:t>
            </a:r>
          </a:p>
          <a:p>
            <a:endParaRPr lang="en-US" dirty="0"/>
          </a:p>
          <a:p>
            <a:r>
              <a:rPr lang="en-US" dirty="0"/>
              <a:t>Geographical location of data not relevant</a:t>
            </a:r>
          </a:p>
          <a:p>
            <a:endParaRPr lang="en-US" dirty="0"/>
          </a:p>
        </p:txBody>
      </p:sp>
    </p:spTree>
    <p:extLst>
      <p:ext uri="{BB962C8B-B14F-4D97-AF65-F5344CB8AC3E}">
        <p14:creationId xmlns:p14="http://schemas.microsoft.com/office/powerpoint/2010/main" val="1787885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7896"/>
            <a:ext cx="8229600" cy="565282"/>
          </a:xfrm>
          <a:ln/>
        </p:spPr>
        <p:txBody>
          <a:bodyPr anchor="ctr">
            <a:noAutofit/>
          </a:bodyPr>
          <a:lstStyle/>
          <a:p>
            <a:pPr algn="r">
              <a:lnSpc>
                <a:spcPct val="90000"/>
              </a:lnSpc>
              <a:defRPr/>
            </a:pPr>
            <a:r>
              <a:rPr lang="en-GB" sz="2400" dirty="0">
                <a:solidFill>
                  <a:srgbClr val="FFFFFF"/>
                </a:solidFill>
                <a:latin typeface="Helvetica" panose="020B0604020202020204" pitchFamily="34" charset="0"/>
                <a:ea typeface="ＭＳ Ｐゴシック" pitchFamily="34" charset="-128"/>
              </a:rPr>
              <a:t>Article 32 – </a:t>
            </a:r>
            <a:r>
              <a:rPr lang="en-GB" sz="2400" dirty="0" err="1">
                <a:solidFill>
                  <a:srgbClr val="FFFFFF"/>
                </a:solidFill>
                <a:latin typeface="Helvetica" panose="020B0604020202020204" pitchFamily="34" charset="0"/>
                <a:ea typeface="ＭＳ Ｐゴシック" pitchFamily="34" charset="-128"/>
              </a:rPr>
              <a:t>Transborder</a:t>
            </a:r>
            <a:r>
              <a:rPr lang="en-GB" sz="2400" dirty="0">
                <a:solidFill>
                  <a:srgbClr val="FFFFFF"/>
                </a:solidFill>
                <a:latin typeface="Helvetica" panose="020B0604020202020204" pitchFamily="34" charset="0"/>
                <a:ea typeface="ＭＳ Ｐゴシック" pitchFamily="34" charset="-128"/>
              </a:rPr>
              <a:t> Access to Stored Computer Data with Consent or Where Publicly Available</a:t>
            </a:r>
            <a:endParaRPr lang="en-GB" sz="2400" dirty="0">
              <a:solidFill>
                <a:srgbClr val="FFFFFF"/>
              </a:solidFill>
              <a:effectLst>
                <a:outerShdw blurRad="38100" dist="38100" dir="2700000" algn="tl">
                  <a:srgbClr val="C0C0C0"/>
                </a:outerShdw>
              </a:effectLst>
              <a:latin typeface="Helvetica" panose="020B0604020202020204" pitchFamily="34" charset="0"/>
              <a:ea typeface="ＭＳ Ｐゴシック" pitchFamily="34" charset="-128"/>
            </a:endParaRPr>
          </a:p>
        </p:txBody>
      </p:sp>
      <p:sp>
        <p:nvSpPr>
          <p:cNvPr id="6" name="Marcador de Posição de Conteúdo 2"/>
          <p:cNvSpPr>
            <a:spLocks noGrp="1"/>
          </p:cNvSpPr>
          <p:nvPr>
            <p:ph idx="1"/>
          </p:nvPr>
        </p:nvSpPr>
        <p:spPr>
          <a:xfrm>
            <a:off x="457200" y="1444978"/>
            <a:ext cx="8229600" cy="4922485"/>
          </a:xfrm>
        </p:spPr>
        <p:txBody>
          <a:bodyPr/>
          <a:lstStyle/>
          <a:p>
            <a:pPr marL="0" indent="0" algn="just">
              <a:spcBef>
                <a:spcPts val="600"/>
              </a:spcBef>
              <a:spcAft>
                <a:spcPts val="1200"/>
              </a:spcAft>
              <a:buFont typeface="Arial" pitchFamily="34" charset="0"/>
              <a:buNone/>
            </a:pPr>
            <a:r>
              <a:rPr lang="en-GB" sz="2400" dirty="0">
                <a:ea typeface="ＭＳ Ｐゴシック" pitchFamily="34" charset="-128"/>
              </a:rPr>
              <a:t>A Party may, without the authorisation of another Party:</a:t>
            </a:r>
          </a:p>
          <a:p>
            <a:pPr marL="514350" indent="-514350" algn="just">
              <a:spcBef>
                <a:spcPts val="600"/>
              </a:spcBef>
              <a:spcAft>
                <a:spcPts val="1200"/>
              </a:spcAft>
              <a:buFont typeface="+mj-lt"/>
              <a:buAutoNum type="alphaLcParenR"/>
            </a:pPr>
            <a:r>
              <a:rPr lang="en-GB" sz="2400" dirty="0">
                <a:ea typeface="ＭＳ Ｐゴシック" pitchFamily="34" charset="-128"/>
              </a:rPr>
              <a:t>access publicly available (open source) stored computer data, regardless of where the data is located geographically; or</a:t>
            </a:r>
            <a:endParaRPr lang="pt-PT" sz="2400" dirty="0">
              <a:ea typeface="ＭＳ Ｐゴシック" pitchFamily="34" charset="-128"/>
            </a:endParaRPr>
          </a:p>
          <a:p>
            <a:pPr marL="514350" indent="-514350" algn="just">
              <a:spcBef>
                <a:spcPts val="600"/>
              </a:spcBef>
              <a:spcAft>
                <a:spcPts val="1200"/>
              </a:spcAft>
              <a:buFont typeface="+mj-lt"/>
              <a:buAutoNum type="alphaLcParenR"/>
            </a:pPr>
            <a:r>
              <a:rPr lang="en-GB" sz="2400" dirty="0">
                <a:ea typeface="ＭＳ Ｐゴシック" pitchFamily="34" charset="-128"/>
              </a:rPr>
              <a:t>access or receive, through a computer system in its territory, </a:t>
            </a:r>
            <a:r>
              <a:rPr lang="en-GB" b="1" dirty="0">
                <a:solidFill>
                  <a:srgbClr val="FF0000"/>
                </a:solidFill>
                <a:ea typeface="ＭＳ Ｐゴシック" pitchFamily="34" charset="-128"/>
              </a:rPr>
              <a:t>stored computer data located in another Party</a:t>
            </a:r>
            <a:r>
              <a:rPr lang="en-GB" sz="2400" dirty="0">
                <a:ea typeface="ＭＳ Ｐゴシック" pitchFamily="34" charset="-128"/>
              </a:rPr>
              <a:t>, if the Party obtains the lawful and voluntary consent of the person who has the lawful authority to disclose the data to the Party through that computer system.</a:t>
            </a:r>
            <a:endParaRPr lang="pt-PT" sz="2400" dirty="0">
              <a:ea typeface="ＭＳ Ｐゴシック" pitchFamily="34" charset="-128"/>
            </a:endParaRPr>
          </a:p>
        </p:txBody>
      </p:sp>
    </p:spTree>
    <p:extLst>
      <p:ext uri="{BB962C8B-B14F-4D97-AF65-F5344CB8AC3E}">
        <p14:creationId xmlns:p14="http://schemas.microsoft.com/office/powerpoint/2010/main" val="1056859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Stored computer data located in another Party</a:t>
            </a:r>
          </a:p>
        </p:txBody>
      </p:sp>
      <p:sp>
        <p:nvSpPr>
          <p:cNvPr id="3" name="Content Placeholder 2"/>
          <p:cNvSpPr>
            <a:spLocks noGrp="1"/>
          </p:cNvSpPr>
          <p:nvPr>
            <p:ph idx="1"/>
          </p:nvPr>
        </p:nvSpPr>
        <p:spPr>
          <a:xfrm>
            <a:off x="457200" y="1388534"/>
            <a:ext cx="8229600" cy="4505830"/>
          </a:xfrm>
        </p:spPr>
        <p:txBody>
          <a:bodyPr/>
          <a:lstStyle/>
          <a:p>
            <a:pPr>
              <a:spcBef>
                <a:spcPts val="600"/>
              </a:spcBef>
              <a:spcAft>
                <a:spcPts val="1200"/>
              </a:spcAft>
            </a:pPr>
            <a:r>
              <a:rPr lang="en-US" dirty="0"/>
              <a:t>Article 32b may not be used if:</a:t>
            </a:r>
          </a:p>
          <a:p>
            <a:pPr lvl="1">
              <a:spcBef>
                <a:spcPts val="600"/>
              </a:spcBef>
              <a:spcAft>
                <a:spcPts val="1200"/>
              </a:spcAft>
            </a:pPr>
            <a:r>
              <a:rPr lang="en-US" sz="3200" dirty="0"/>
              <a:t>Data is not stored in another Party; or</a:t>
            </a:r>
          </a:p>
          <a:p>
            <a:pPr lvl="1">
              <a:spcBef>
                <a:spcPts val="600"/>
              </a:spcBef>
              <a:spcAft>
                <a:spcPts val="1200"/>
              </a:spcAft>
            </a:pPr>
            <a:r>
              <a:rPr lang="en-US" sz="3200" dirty="0"/>
              <a:t>It is uncertain where data is stored; or</a:t>
            </a:r>
          </a:p>
          <a:p>
            <a:pPr lvl="1">
              <a:spcBef>
                <a:spcPts val="600"/>
              </a:spcBef>
              <a:spcAft>
                <a:spcPts val="1200"/>
              </a:spcAft>
            </a:pPr>
            <a:r>
              <a:rPr lang="en-US" sz="3200" dirty="0"/>
              <a:t>Data is stored domestically</a:t>
            </a:r>
          </a:p>
          <a:p>
            <a:pPr lvl="1">
              <a:spcBef>
                <a:spcPts val="600"/>
              </a:spcBef>
              <a:spcAft>
                <a:spcPts val="1200"/>
              </a:spcAft>
            </a:pPr>
            <a:endParaRPr lang="en-US" sz="3200" dirty="0"/>
          </a:p>
          <a:p>
            <a:pPr lvl="1">
              <a:spcBef>
                <a:spcPts val="600"/>
              </a:spcBef>
              <a:spcAft>
                <a:spcPts val="1200"/>
              </a:spcAft>
            </a:pPr>
            <a:endParaRPr lang="en-US" sz="3200" dirty="0"/>
          </a:p>
        </p:txBody>
      </p:sp>
    </p:spTree>
    <p:extLst>
      <p:ext uri="{BB962C8B-B14F-4D97-AF65-F5344CB8AC3E}">
        <p14:creationId xmlns:p14="http://schemas.microsoft.com/office/powerpoint/2010/main" val="2814566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7896"/>
            <a:ext cx="8229600" cy="565282"/>
          </a:xfrm>
          <a:ln/>
        </p:spPr>
        <p:txBody>
          <a:bodyPr anchor="ctr">
            <a:noAutofit/>
          </a:bodyPr>
          <a:lstStyle/>
          <a:p>
            <a:pPr algn="r">
              <a:lnSpc>
                <a:spcPct val="90000"/>
              </a:lnSpc>
              <a:defRPr/>
            </a:pPr>
            <a:r>
              <a:rPr lang="en-GB" sz="2400" dirty="0">
                <a:solidFill>
                  <a:srgbClr val="FFFFFF"/>
                </a:solidFill>
                <a:latin typeface="Helvetica" panose="020B0604020202020204" pitchFamily="34" charset="0"/>
                <a:ea typeface="ＭＳ Ｐゴシック" pitchFamily="34" charset="-128"/>
              </a:rPr>
              <a:t>Article 32 – </a:t>
            </a:r>
            <a:r>
              <a:rPr lang="en-GB" sz="2400" dirty="0" err="1">
                <a:solidFill>
                  <a:srgbClr val="FFFFFF"/>
                </a:solidFill>
                <a:latin typeface="Helvetica" panose="020B0604020202020204" pitchFamily="34" charset="0"/>
                <a:ea typeface="ＭＳ Ｐゴシック" pitchFamily="34" charset="-128"/>
              </a:rPr>
              <a:t>Transborder</a:t>
            </a:r>
            <a:r>
              <a:rPr lang="en-GB" sz="2400" dirty="0">
                <a:solidFill>
                  <a:srgbClr val="FFFFFF"/>
                </a:solidFill>
                <a:latin typeface="Helvetica" panose="020B0604020202020204" pitchFamily="34" charset="0"/>
                <a:ea typeface="ＭＳ Ｐゴシック" pitchFamily="34" charset="-128"/>
              </a:rPr>
              <a:t> Access to Stored Computer Data with Consent or Where Publicly Available</a:t>
            </a:r>
            <a:endParaRPr lang="en-GB" sz="2400" dirty="0">
              <a:solidFill>
                <a:srgbClr val="FFFFFF"/>
              </a:solidFill>
              <a:effectLst>
                <a:outerShdw blurRad="38100" dist="38100" dir="2700000" algn="tl">
                  <a:srgbClr val="C0C0C0"/>
                </a:outerShdw>
              </a:effectLst>
              <a:latin typeface="Helvetica" panose="020B0604020202020204" pitchFamily="34" charset="0"/>
              <a:ea typeface="ＭＳ Ｐゴシック" pitchFamily="34" charset="-128"/>
            </a:endParaRPr>
          </a:p>
        </p:txBody>
      </p:sp>
      <p:sp>
        <p:nvSpPr>
          <p:cNvPr id="6" name="Marcador de Posição de Conteúdo 2"/>
          <p:cNvSpPr>
            <a:spLocks noGrp="1"/>
          </p:cNvSpPr>
          <p:nvPr>
            <p:ph idx="1"/>
          </p:nvPr>
        </p:nvSpPr>
        <p:spPr>
          <a:xfrm>
            <a:off x="457200" y="1365956"/>
            <a:ext cx="8229600" cy="5001507"/>
          </a:xfrm>
        </p:spPr>
        <p:txBody>
          <a:bodyPr/>
          <a:lstStyle/>
          <a:p>
            <a:pPr marL="0" indent="0" algn="just">
              <a:spcBef>
                <a:spcPts val="600"/>
              </a:spcBef>
              <a:spcAft>
                <a:spcPts val="1200"/>
              </a:spcAft>
              <a:buFont typeface="Arial" pitchFamily="34" charset="0"/>
              <a:buNone/>
            </a:pPr>
            <a:r>
              <a:rPr lang="en-GB" sz="2400" dirty="0">
                <a:ea typeface="ＭＳ Ｐゴシック" pitchFamily="34" charset="-128"/>
              </a:rPr>
              <a:t>A Party may, without the authorisation of another Party:</a:t>
            </a:r>
          </a:p>
          <a:p>
            <a:pPr marL="514350" indent="-514350" algn="just">
              <a:spcBef>
                <a:spcPts val="600"/>
              </a:spcBef>
              <a:spcAft>
                <a:spcPts val="1200"/>
              </a:spcAft>
              <a:buFont typeface="+mj-lt"/>
              <a:buAutoNum type="alphaLcParenR"/>
            </a:pPr>
            <a:r>
              <a:rPr lang="en-GB" sz="2400" dirty="0">
                <a:ea typeface="ＭＳ Ｐゴシック" pitchFamily="34" charset="-128"/>
              </a:rPr>
              <a:t>access publicly available (open source) stored computer data, regardless of where the data is located geographically; or</a:t>
            </a:r>
            <a:endParaRPr lang="pt-PT" sz="2400" dirty="0">
              <a:ea typeface="ＭＳ Ｐゴシック" pitchFamily="34" charset="-128"/>
            </a:endParaRPr>
          </a:p>
          <a:p>
            <a:pPr marL="514350" indent="-514350" algn="just">
              <a:spcBef>
                <a:spcPts val="600"/>
              </a:spcBef>
              <a:spcAft>
                <a:spcPts val="1200"/>
              </a:spcAft>
              <a:buFont typeface="+mj-lt"/>
              <a:buAutoNum type="alphaLcParenR"/>
            </a:pPr>
            <a:r>
              <a:rPr lang="en-GB" sz="2400" dirty="0">
                <a:ea typeface="ＭＳ Ｐゴシック" pitchFamily="34" charset="-128"/>
              </a:rPr>
              <a:t>access or receive, through a computer system in its territory, stored computer data located in another Party, if the Party obtains the </a:t>
            </a:r>
            <a:r>
              <a:rPr lang="en-GB" b="1" dirty="0">
                <a:solidFill>
                  <a:srgbClr val="FF0000"/>
                </a:solidFill>
                <a:ea typeface="ＭＳ Ｐゴシック" pitchFamily="34" charset="-128"/>
              </a:rPr>
              <a:t>lawful and voluntary consent </a:t>
            </a:r>
            <a:r>
              <a:rPr lang="en-GB" sz="2400" dirty="0">
                <a:ea typeface="ＭＳ Ｐゴシック" pitchFamily="34" charset="-128"/>
              </a:rPr>
              <a:t>of the person who has the lawful authority to disclose the data to the Party through that computer system.</a:t>
            </a:r>
            <a:endParaRPr lang="pt-PT" sz="2400" dirty="0">
              <a:ea typeface="ＭＳ Ｐゴシック" pitchFamily="34" charset="-128"/>
            </a:endParaRPr>
          </a:p>
        </p:txBody>
      </p:sp>
    </p:spTree>
    <p:extLst>
      <p:ext uri="{BB962C8B-B14F-4D97-AF65-F5344CB8AC3E}">
        <p14:creationId xmlns:p14="http://schemas.microsoft.com/office/powerpoint/2010/main" val="1950801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Lawful and voluntary consent</a:t>
            </a:r>
          </a:p>
        </p:txBody>
      </p:sp>
      <p:sp>
        <p:nvSpPr>
          <p:cNvPr id="3" name="Content Placeholder 2"/>
          <p:cNvSpPr>
            <a:spLocks noGrp="1"/>
          </p:cNvSpPr>
          <p:nvPr>
            <p:ph idx="1"/>
          </p:nvPr>
        </p:nvSpPr>
        <p:spPr>
          <a:xfrm>
            <a:off x="457200" y="1739692"/>
            <a:ext cx="8229600" cy="4525963"/>
          </a:xfrm>
        </p:spPr>
        <p:txBody>
          <a:bodyPr/>
          <a:lstStyle/>
          <a:p>
            <a:pPr algn="just"/>
            <a:r>
              <a:rPr lang="en-US" dirty="0"/>
              <a:t>Person consenting must not be forced or deceived</a:t>
            </a:r>
          </a:p>
          <a:p>
            <a:pPr algn="just"/>
            <a:r>
              <a:rPr lang="en-US" dirty="0"/>
              <a:t>Ability to consent depends on domestic law</a:t>
            </a:r>
          </a:p>
          <a:p>
            <a:pPr algn="just"/>
            <a:r>
              <a:rPr lang="en-US" dirty="0"/>
              <a:t>Minors or persons with mental conditions may not consent</a:t>
            </a:r>
          </a:p>
          <a:p>
            <a:pPr algn="just"/>
            <a:r>
              <a:rPr lang="en-US" dirty="0"/>
              <a:t>Explicit consent usually required </a:t>
            </a:r>
          </a:p>
          <a:p>
            <a:pPr algn="just"/>
            <a:r>
              <a:rPr lang="en-US" dirty="0"/>
              <a:t>Agreement to general terms and conditions of online service may not suffice </a:t>
            </a:r>
          </a:p>
        </p:txBody>
      </p:sp>
    </p:spTree>
    <p:extLst>
      <p:ext uri="{BB962C8B-B14F-4D97-AF65-F5344CB8AC3E}">
        <p14:creationId xmlns:p14="http://schemas.microsoft.com/office/powerpoint/2010/main" val="180219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7896"/>
            <a:ext cx="8229600" cy="565282"/>
          </a:xfrm>
          <a:ln/>
        </p:spPr>
        <p:txBody>
          <a:bodyPr anchor="ctr">
            <a:noAutofit/>
          </a:bodyPr>
          <a:lstStyle/>
          <a:p>
            <a:pPr algn="r">
              <a:lnSpc>
                <a:spcPct val="90000"/>
              </a:lnSpc>
              <a:defRPr/>
            </a:pPr>
            <a:r>
              <a:rPr lang="en-GB" sz="2400" dirty="0">
                <a:solidFill>
                  <a:srgbClr val="FFFFFF"/>
                </a:solidFill>
                <a:latin typeface="Helvetica" panose="020B0604020202020204" pitchFamily="34" charset="0"/>
                <a:ea typeface="ＭＳ Ｐゴシック" pitchFamily="34" charset="-128"/>
              </a:rPr>
              <a:t>Article 32 – </a:t>
            </a:r>
            <a:r>
              <a:rPr lang="en-GB" sz="2400" dirty="0" err="1">
                <a:solidFill>
                  <a:srgbClr val="FFFFFF"/>
                </a:solidFill>
                <a:latin typeface="Helvetica" panose="020B0604020202020204" pitchFamily="34" charset="0"/>
                <a:ea typeface="ＭＳ Ｐゴシック" pitchFamily="34" charset="-128"/>
              </a:rPr>
              <a:t>Transborder</a:t>
            </a:r>
            <a:r>
              <a:rPr lang="en-GB" sz="2400" dirty="0">
                <a:solidFill>
                  <a:srgbClr val="FFFFFF"/>
                </a:solidFill>
                <a:latin typeface="Helvetica" panose="020B0604020202020204" pitchFamily="34" charset="0"/>
                <a:ea typeface="ＭＳ Ｐゴシック" pitchFamily="34" charset="-128"/>
              </a:rPr>
              <a:t> Access to Stored Computer Data with Consent or Where Publicly Available</a:t>
            </a:r>
            <a:endParaRPr lang="en-GB" sz="2400" dirty="0">
              <a:solidFill>
                <a:srgbClr val="FFFFFF"/>
              </a:solidFill>
              <a:effectLst>
                <a:outerShdw blurRad="38100" dist="38100" dir="2700000" algn="tl">
                  <a:srgbClr val="C0C0C0"/>
                </a:outerShdw>
              </a:effectLst>
              <a:latin typeface="Helvetica" panose="020B0604020202020204" pitchFamily="34" charset="0"/>
              <a:ea typeface="ＭＳ Ｐゴシック" pitchFamily="34" charset="-128"/>
            </a:endParaRPr>
          </a:p>
        </p:txBody>
      </p:sp>
      <p:sp>
        <p:nvSpPr>
          <p:cNvPr id="6" name="Marcador de Posição de Conteúdo 2"/>
          <p:cNvSpPr>
            <a:spLocks noGrp="1"/>
          </p:cNvSpPr>
          <p:nvPr>
            <p:ph idx="1"/>
          </p:nvPr>
        </p:nvSpPr>
        <p:spPr>
          <a:xfrm>
            <a:off x="457200" y="1456268"/>
            <a:ext cx="8229600" cy="4911196"/>
          </a:xfrm>
        </p:spPr>
        <p:txBody>
          <a:bodyPr>
            <a:normAutofit/>
          </a:bodyPr>
          <a:lstStyle/>
          <a:p>
            <a:pPr marL="0" indent="0" algn="just">
              <a:spcBef>
                <a:spcPts val="600"/>
              </a:spcBef>
              <a:spcAft>
                <a:spcPts val="1200"/>
              </a:spcAft>
              <a:buFont typeface="Arial" pitchFamily="34" charset="0"/>
              <a:buNone/>
            </a:pPr>
            <a:r>
              <a:rPr lang="en-GB" sz="2400" dirty="0">
                <a:ea typeface="ＭＳ Ｐゴシック" pitchFamily="34" charset="-128"/>
              </a:rPr>
              <a:t>A Party may, without the authorisation of another Party:</a:t>
            </a:r>
          </a:p>
          <a:p>
            <a:pPr marL="514350" indent="-514350" algn="just">
              <a:spcBef>
                <a:spcPts val="600"/>
              </a:spcBef>
              <a:spcAft>
                <a:spcPts val="1200"/>
              </a:spcAft>
              <a:buFont typeface="+mj-lt"/>
              <a:buAutoNum type="alphaLcParenR"/>
            </a:pPr>
            <a:r>
              <a:rPr lang="en-GB" sz="2400" dirty="0">
                <a:ea typeface="ＭＳ Ｐゴシック" pitchFamily="34" charset="-128"/>
              </a:rPr>
              <a:t>access publicly available (open source) stored computer data, regardless of where the data is located geographically; or</a:t>
            </a:r>
            <a:endParaRPr lang="pt-PT" sz="2400" dirty="0">
              <a:ea typeface="ＭＳ Ｐゴシック" pitchFamily="34" charset="-128"/>
            </a:endParaRPr>
          </a:p>
          <a:p>
            <a:pPr marL="514350" indent="-514350" algn="just">
              <a:spcBef>
                <a:spcPts val="600"/>
              </a:spcBef>
              <a:spcAft>
                <a:spcPts val="1200"/>
              </a:spcAft>
              <a:buFont typeface="+mj-lt"/>
              <a:buAutoNum type="alphaLcParenR"/>
            </a:pPr>
            <a:r>
              <a:rPr lang="en-GB" sz="2400" dirty="0">
                <a:ea typeface="ＭＳ Ｐゴシック" pitchFamily="34" charset="-128"/>
              </a:rPr>
              <a:t>access or receive, through a computer system in its territory, stored computer data located in another Party, if the Party obtains the lawful and voluntary consent of the </a:t>
            </a:r>
            <a:r>
              <a:rPr lang="en-GB" b="1" dirty="0">
                <a:solidFill>
                  <a:srgbClr val="FF0000"/>
                </a:solidFill>
                <a:ea typeface="ＭＳ Ｐゴシック" pitchFamily="34" charset="-128"/>
              </a:rPr>
              <a:t>person who has the lawful authority to disclose the data </a:t>
            </a:r>
            <a:r>
              <a:rPr lang="en-GB" sz="2400" dirty="0">
                <a:ea typeface="ＭＳ Ｐゴシック" pitchFamily="34" charset="-128"/>
              </a:rPr>
              <a:t>to the Party through that computer system.</a:t>
            </a:r>
            <a:endParaRPr lang="pt-PT" sz="2400" dirty="0">
              <a:ea typeface="ＭＳ Ｐゴシック" pitchFamily="34" charset="-128"/>
            </a:endParaRPr>
          </a:p>
        </p:txBody>
      </p:sp>
    </p:spTree>
    <p:extLst>
      <p:ext uri="{BB962C8B-B14F-4D97-AF65-F5344CB8AC3E}">
        <p14:creationId xmlns:p14="http://schemas.microsoft.com/office/powerpoint/2010/main" val="3297562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Person who has the lawful authority to disclose data</a:t>
            </a:r>
          </a:p>
        </p:txBody>
      </p:sp>
      <p:sp>
        <p:nvSpPr>
          <p:cNvPr id="3" name="Content Placeholder 2"/>
          <p:cNvSpPr>
            <a:spLocks noGrp="1"/>
          </p:cNvSpPr>
          <p:nvPr>
            <p:ph idx="1"/>
          </p:nvPr>
        </p:nvSpPr>
        <p:spPr>
          <a:xfrm>
            <a:off x="457200" y="1478844"/>
            <a:ext cx="8229600" cy="5025967"/>
          </a:xfrm>
        </p:spPr>
        <p:txBody>
          <a:bodyPr/>
          <a:lstStyle/>
          <a:p>
            <a:pPr algn="just"/>
            <a:r>
              <a:rPr lang="en-US" dirty="0"/>
              <a:t>Depends on circumstances, laws and regulations</a:t>
            </a:r>
          </a:p>
          <a:p>
            <a:pPr marL="457200" indent="-457200" algn="just"/>
            <a:r>
              <a:rPr lang="en-US" dirty="0"/>
              <a:t>Example: </a:t>
            </a:r>
            <a:r>
              <a:rPr lang="en-US" dirty="0">
                <a:cs typeface="Arial" panose="020B0604020202020204" pitchFamily="34" charset="0"/>
              </a:rPr>
              <a:t>An individual may provide access to a personal email that is stored abroad to a law enforcement official</a:t>
            </a:r>
          </a:p>
          <a:p>
            <a:pPr marL="457200" indent="-457200" algn="just"/>
            <a:r>
              <a:rPr lang="en-US" dirty="0">
                <a:cs typeface="Arial" panose="020B0604020202020204" pitchFamily="34" charset="0"/>
              </a:rPr>
              <a:t>Service providers usually:</a:t>
            </a:r>
          </a:p>
          <a:p>
            <a:pPr marL="914400" lvl="1" indent="-457200" algn="just">
              <a:buFont typeface="Arial" panose="020B0604020202020204" pitchFamily="34" charset="0"/>
              <a:buChar char="•"/>
            </a:pPr>
            <a:r>
              <a:rPr lang="en-US" dirty="0">
                <a:cs typeface="Arial" panose="020B0604020202020204" pitchFamily="34" charset="0"/>
              </a:rPr>
              <a:t>Hold user data but do not own/control it</a:t>
            </a:r>
          </a:p>
          <a:p>
            <a:pPr marL="914400" lvl="1" indent="-457200" algn="just">
              <a:buFont typeface="Arial" panose="020B0604020202020204" pitchFamily="34" charset="0"/>
              <a:buChar char="•"/>
            </a:pPr>
            <a:r>
              <a:rPr lang="en-US" dirty="0">
                <a:cs typeface="Arial" panose="020B0604020202020204" pitchFamily="34" charset="0"/>
              </a:rPr>
              <a:t>Cannot consent validly to disclosure of user data</a:t>
            </a:r>
          </a:p>
        </p:txBody>
      </p:sp>
    </p:spTree>
    <p:extLst>
      <p:ext uri="{BB962C8B-B14F-4D97-AF65-F5344CB8AC3E}">
        <p14:creationId xmlns:p14="http://schemas.microsoft.com/office/powerpoint/2010/main" val="3840852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Voluntary Cooperation without Legal Mandate</a:t>
            </a:r>
          </a:p>
        </p:txBody>
      </p:sp>
      <p:sp>
        <p:nvSpPr>
          <p:cNvPr id="3" name="Content Placeholder 2"/>
          <p:cNvSpPr>
            <a:spLocks noGrp="1"/>
          </p:cNvSpPr>
          <p:nvPr>
            <p:ph idx="1"/>
          </p:nvPr>
        </p:nvSpPr>
        <p:spPr>
          <a:xfrm>
            <a:off x="457200" y="1325901"/>
            <a:ext cx="8229600" cy="4875551"/>
          </a:xfrm>
        </p:spPr>
        <p:txBody>
          <a:bodyPr>
            <a:normAutofit/>
          </a:bodyPr>
          <a:lstStyle/>
          <a:p>
            <a:pPr algn="just"/>
            <a:r>
              <a:rPr lang="en-US" dirty="0"/>
              <a:t>Subscriber information typically sought from multinational service providers with headquarters in United States (“US service providers”)</a:t>
            </a:r>
          </a:p>
          <a:p>
            <a:pPr algn="just"/>
            <a:endParaRPr lang="en-US" dirty="0"/>
          </a:p>
          <a:p>
            <a:pPr algn="just"/>
            <a:r>
              <a:rPr lang="en-US" dirty="0"/>
              <a:t>US service providers have their own requirements with regards to allowing access to or disclosing data</a:t>
            </a:r>
          </a:p>
          <a:p>
            <a:pPr algn="just"/>
            <a:endParaRPr lang="en-US" dirty="0"/>
          </a:p>
          <a:p>
            <a:pPr algn="just"/>
            <a:r>
              <a:rPr lang="en-US" dirty="0"/>
              <a:t>Requirements depend on kind of data being requested (most difficult to gain access to content data)</a:t>
            </a:r>
          </a:p>
        </p:txBody>
      </p:sp>
    </p:spTree>
    <p:extLst>
      <p:ext uri="{BB962C8B-B14F-4D97-AF65-F5344CB8AC3E}">
        <p14:creationId xmlns:p14="http://schemas.microsoft.com/office/powerpoint/2010/main" val="17430222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29664"/>
          <a:stretch/>
        </p:blipFill>
        <p:spPr>
          <a:xfrm>
            <a:off x="533121" y="1006374"/>
            <a:ext cx="8077758" cy="5394425"/>
          </a:xfrm>
          <a:prstGeom prst="rect">
            <a:avLst/>
          </a:prstGeom>
        </p:spPr>
      </p:pic>
    </p:spTree>
    <p:extLst>
      <p:ext uri="{BB962C8B-B14F-4D97-AF65-F5344CB8AC3E}">
        <p14:creationId xmlns:p14="http://schemas.microsoft.com/office/powerpoint/2010/main" val="3193335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blicintelligence.net/wp-content/uploads/2011/11/Facebook2010-2_Page_1.jpg"/>
          <p:cNvPicPr>
            <a:picLocks noChangeAspect="1" noChangeArrowheads="1"/>
          </p:cNvPicPr>
          <p:nvPr/>
        </p:nvPicPr>
        <p:blipFill rotWithShape="1">
          <a:blip r:embed="rId3">
            <a:extLst>
              <a:ext uri="{28A0092B-C50C-407E-A947-70E740481C1C}">
                <a14:useLocalDpi xmlns:a14="http://schemas.microsoft.com/office/drawing/2010/main" val="0"/>
              </a:ext>
            </a:extLst>
          </a:blip>
          <a:srcRect b="19462"/>
          <a:stretch/>
        </p:blipFill>
        <p:spPr bwMode="auto">
          <a:xfrm>
            <a:off x="1976251" y="1121743"/>
            <a:ext cx="5191497" cy="514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4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457200" y="1385604"/>
            <a:ext cx="8229600" cy="5334000"/>
          </a:xfrm>
        </p:spPr>
        <p:txBody>
          <a:bodyPr>
            <a:noAutofit/>
          </a:bodyPr>
          <a:lstStyle/>
          <a:p>
            <a:pPr algn="just"/>
            <a:r>
              <a:rPr lang="en-US" sz="3000" dirty="0"/>
              <a:t>In the Budapest Convention "service provider" means:</a:t>
            </a:r>
          </a:p>
          <a:p>
            <a:pPr marL="971550" lvl="1" indent="-571500" algn="just">
              <a:buFont typeface="+mj-lt"/>
              <a:buAutoNum type="romanUcPeriod"/>
            </a:pPr>
            <a:r>
              <a:rPr lang="en-US" sz="2600" dirty="0"/>
              <a:t>any public or private entity that provides to users of its service the ability to communicate by means of a computer system, and</a:t>
            </a:r>
          </a:p>
          <a:p>
            <a:pPr marL="971550" lvl="1" indent="-571500" algn="just">
              <a:buFont typeface="+mj-lt"/>
              <a:buAutoNum type="romanUcPeriod"/>
            </a:pPr>
            <a:r>
              <a:rPr lang="en-US" sz="2600" dirty="0"/>
              <a:t>any other entity that processes or stores computer data on behalf of such communication 	service or users of such service.</a:t>
            </a:r>
          </a:p>
          <a:p>
            <a:r>
              <a:rPr lang="en-US" sz="3000" dirty="0">
                <a:highlight>
                  <a:srgbClr val="FFFF00"/>
                </a:highlight>
              </a:rPr>
              <a:t>[trainer to refer to definition of service provider in local legislation]</a:t>
            </a:r>
          </a:p>
        </p:txBody>
      </p:sp>
    </p:spTree>
    <p:extLst>
      <p:ext uri="{BB962C8B-B14F-4D97-AF65-F5344CB8AC3E}">
        <p14:creationId xmlns:p14="http://schemas.microsoft.com/office/powerpoint/2010/main" val="2674026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twitter law enforcement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44" y="1015613"/>
            <a:ext cx="7405512" cy="527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488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Apple</a:t>
            </a:r>
          </a:p>
        </p:txBody>
      </p:sp>
      <p:sp>
        <p:nvSpPr>
          <p:cNvPr id="3" name="Content Placeholder 2"/>
          <p:cNvSpPr>
            <a:spLocks noGrp="1"/>
          </p:cNvSpPr>
          <p:nvPr>
            <p:ph idx="1"/>
          </p:nvPr>
        </p:nvSpPr>
        <p:spPr>
          <a:xfrm>
            <a:off x="286871" y="1269669"/>
            <a:ext cx="8552329" cy="6051175"/>
          </a:xfrm>
        </p:spPr>
        <p:txBody>
          <a:bodyPr>
            <a:normAutofit/>
          </a:bodyPr>
          <a:lstStyle/>
          <a:p>
            <a:pPr marL="0" indent="0" algn="just">
              <a:buNone/>
            </a:pPr>
            <a:r>
              <a:rPr lang="en-US" dirty="0"/>
              <a:t>Apple will accept service of legally valid law enforcement information requests by email from law enforcement agencies, provided these are transmitted from the official email address of the law enforcement agency concerned. Law enforcement officers in EMEIA submitting an information request to Apple should complete a Law Enforcement Information Request template and transmit it directly from their official law enforcement email address to the mailbox law.enf.emeia@apple.com. This email address is intended solely for submission of law enforcement requests by law enforcement and government agents. Unless emergency procedures are used, Apple only discloses content upon a search warrants pursuant to an MLA request or a similar cooperative effort</a:t>
            </a:r>
          </a:p>
        </p:txBody>
      </p:sp>
      <p:pic>
        <p:nvPicPr>
          <p:cNvPr id="1026" name="Picture 2" descr="Apple - Free logo icons">
            <a:extLst>
              <a:ext uri="{FF2B5EF4-FFF2-40B4-BE49-F238E27FC236}">
                <a16:creationId xmlns:a16="http://schemas.microsoft.com/office/drawing/2014/main" id="{80C22F66-07E2-4F18-9335-77F2ED850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689" y="5588331"/>
            <a:ext cx="776111" cy="77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234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Facebook</a:t>
            </a:r>
          </a:p>
        </p:txBody>
      </p:sp>
      <p:sp>
        <p:nvSpPr>
          <p:cNvPr id="3" name="Content Placeholder 2"/>
          <p:cNvSpPr>
            <a:spLocks noGrp="1"/>
          </p:cNvSpPr>
          <p:nvPr>
            <p:ph idx="1"/>
          </p:nvPr>
        </p:nvSpPr>
        <p:spPr>
          <a:xfrm>
            <a:off x="457200" y="1478845"/>
            <a:ext cx="8229600" cy="5052768"/>
          </a:xfrm>
        </p:spPr>
        <p:txBody>
          <a:bodyPr>
            <a:normAutofit/>
          </a:bodyPr>
          <a:lstStyle/>
          <a:p>
            <a:pPr marL="0" indent="0" algn="just">
              <a:buNone/>
            </a:pPr>
            <a:r>
              <a:rPr lang="en-US" dirty="0"/>
              <a:t>Facebook Requests from regions other than the USA or Canada need to be sent to Facebook Ireland and are handled by the Facebook Ireland law enforcement unit. The Facebook conditions and procedures for disclosure to foreign authorities are not very specific. It would seem that Facebook Ireland Limited is able to disclose subscriber information [and “certain other records” meaning traffic data] upon request. Facebook will not process broad or vague request.</a:t>
            </a:r>
          </a:p>
        </p:txBody>
      </p:sp>
      <p:pic>
        <p:nvPicPr>
          <p:cNvPr id="2052" name="Picture 4">
            <a:extLst>
              <a:ext uri="{FF2B5EF4-FFF2-40B4-BE49-F238E27FC236}">
                <a16:creationId xmlns:a16="http://schemas.microsoft.com/office/drawing/2014/main" id="{95BC004F-4299-4AF3-B211-2235141EF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534" y="5057422"/>
            <a:ext cx="1329266" cy="132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59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Microsoft</a:t>
            </a:r>
          </a:p>
        </p:txBody>
      </p:sp>
      <p:sp>
        <p:nvSpPr>
          <p:cNvPr id="3" name="Content Placeholder 2"/>
          <p:cNvSpPr>
            <a:spLocks noGrp="1"/>
          </p:cNvSpPr>
          <p:nvPr>
            <p:ph idx="1"/>
          </p:nvPr>
        </p:nvSpPr>
        <p:spPr>
          <a:xfrm>
            <a:off x="457200" y="1830387"/>
            <a:ext cx="8229600" cy="4525963"/>
          </a:xfrm>
        </p:spPr>
        <p:txBody>
          <a:bodyPr>
            <a:normAutofit/>
          </a:bodyPr>
          <a:lstStyle/>
          <a:p>
            <a:pPr marL="0" indent="0" algn="just">
              <a:buNone/>
            </a:pPr>
            <a:r>
              <a:rPr lang="en-US" dirty="0"/>
              <a:t>For requests from outside the US, Microsoft can provide basic subscriber information (BSI) and transactional data, directly to upon receipt of a request to their office in the Republic of Ireland. For content data, an MLA request needed. Microsoft compliance team reviews the requests for data to ensure the requests are valid, rejects those who are not valid, and only provides data specified in the legal order.</a:t>
            </a:r>
          </a:p>
        </p:txBody>
      </p:sp>
      <p:pic>
        <p:nvPicPr>
          <p:cNvPr id="1028" name="Picture 4" descr="http://logok.org/wp-content/uploads/2014/06/Microsoft-logo-m-box.png"/>
          <p:cNvPicPr>
            <a:picLocks noChangeAspect="1" noChangeArrowheads="1"/>
          </p:cNvPicPr>
          <p:nvPr/>
        </p:nvPicPr>
        <p:blipFill rotWithShape="1">
          <a:blip r:embed="rId3">
            <a:extLst>
              <a:ext uri="{28A0092B-C50C-407E-A947-70E740481C1C}">
                <a14:useLocalDpi xmlns:a14="http://schemas.microsoft.com/office/drawing/2010/main" val="0"/>
              </a:ext>
            </a:extLst>
          </a:blip>
          <a:srcRect l="35380" t="32455" r="34590" b="29479"/>
          <a:stretch/>
        </p:blipFill>
        <p:spPr bwMode="auto">
          <a:xfrm>
            <a:off x="6530622" y="4685594"/>
            <a:ext cx="2156178" cy="167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66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599"/>
            <a:ext cx="8229600" cy="565282"/>
          </a:xfrm>
          <a:ln/>
        </p:spPr>
        <p:txBody>
          <a:bodyPr anchor="ctr">
            <a:noAutofit/>
          </a:bodyPr>
          <a:lstStyle/>
          <a:p>
            <a:pPr algn="r"/>
            <a:r>
              <a:rPr lang="en-US" sz="3400" dirty="0">
                <a:solidFill>
                  <a:srgbClr val="FFFFFF"/>
                </a:solidFill>
                <a:latin typeface="Helvetica" panose="020B0604020202020204" pitchFamily="34" charset="0"/>
              </a:rPr>
              <a:t>Considerations in Cooperating with Foreign Service Providers</a:t>
            </a:r>
          </a:p>
        </p:txBody>
      </p:sp>
      <p:sp>
        <p:nvSpPr>
          <p:cNvPr id="3" name="Content Placeholder 2"/>
          <p:cNvSpPr>
            <a:spLocks noGrp="1"/>
          </p:cNvSpPr>
          <p:nvPr>
            <p:ph idx="1"/>
          </p:nvPr>
        </p:nvSpPr>
        <p:spPr>
          <a:xfrm>
            <a:off x="628650" y="1478844"/>
            <a:ext cx="7886700" cy="4698119"/>
          </a:xfrm>
        </p:spPr>
        <p:txBody>
          <a:bodyPr/>
          <a:lstStyle/>
          <a:p>
            <a:pPr algn="just"/>
            <a:r>
              <a:rPr lang="en-US" dirty="0"/>
              <a:t>Volatility of policies</a:t>
            </a:r>
          </a:p>
          <a:p>
            <a:pPr algn="just"/>
            <a:r>
              <a:rPr lang="en-US" dirty="0"/>
              <a:t>Location, territoriality and jurisdiction</a:t>
            </a:r>
          </a:p>
          <a:p>
            <a:pPr algn="just"/>
            <a:r>
              <a:rPr lang="en-US" dirty="0"/>
              <a:t>US </a:t>
            </a:r>
            <a:r>
              <a:rPr lang="en-US" dirty="0" err="1"/>
              <a:t>vs</a:t>
            </a:r>
            <a:r>
              <a:rPr lang="en-US" dirty="0"/>
              <a:t> European providers</a:t>
            </a:r>
          </a:p>
          <a:p>
            <a:pPr algn="just"/>
            <a:r>
              <a:rPr lang="en-US" dirty="0"/>
              <a:t> Direct &amp; emergency requests</a:t>
            </a:r>
          </a:p>
          <a:p>
            <a:pPr algn="just"/>
            <a:r>
              <a:rPr lang="en-US" dirty="0"/>
              <a:t>Different requirements for different types of data</a:t>
            </a:r>
          </a:p>
        </p:txBody>
      </p:sp>
    </p:spTree>
    <p:extLst>
      <p:ext uri="{BB962C8B-B14F-4D97-AF65-F5344CB8AC3E}">
        <p14:creationId xmlns:p14="http://schemas.microsoft.com/office/powerpoint/2010/main" val="20684567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Volatility of Policies</a:t>
            </a:r>
          </a:p>
        </p:txBody>
      </p:sp>
      <p:sp>
        <p:nvSpPr>
          <p:cNvPr id="3" name="Content Placeholder 2"/>
          <p:cNvSpPr>
            <a:spLocks noGrp="1"/>
          </p:cNvSpPr>
          <p:nvPr>
            <p:ph idx="1"/>
          </p:nvPr>
        </p:nvSpPr>
        <p:spPr>
          <a:xfrm>
            <a:off x="457200" y="1581982"/>
            <a:ext cx="8229600" cy="4956930"/>
          </a:xfrm>
        </p:spPr>
        <p:txBody>
          <a:bodyPr>
            <a:normAutofit/>
          </a:bodyPr>
          <a:lstStyle/>
          <a:p>
            <a:pPr algn="just"/>
            <a:r>
              <a:rPr lang="en-US" dirty="0"/>
              <a:t>Service provider policies lack foreseeability </a:t>
            </a:r>
          </a:p>
          <a:p>
            <a:pPr algn="just"/>
            <a:r>
              <a:rPr lang="en-US" dirty="0"/>
              <a:t>Policies can be and are changed unilaterally without prior notice</a:t>
            </a:r>
          </a:p>
          <a:p>
            <a:pPr algn="just"/>
            <a:r>
              <a:rPr lang="en-US" dirty="0"/>
              <a:t>Policies are applied differently for different Parties to Budapest Convention </a:t>
            </a:r>
          </a:p>
          <a:p>
            <a:pPr algn="just"/>
            <a:endParaRPr lang="en-US" dirty="0"/>
          </a:p>
        </p:txBody>
      </p:sp>
    </p:spTree>
    <p:extLst>
      <p:ext uri="{BB962C8B-B14F-4D97-AF65-F5344CB8AC3E}">
        <p14:creationId xmlns:p14="http://schemas.microsoft.com/office/powerpoint/2010/main" val="1603354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Location, Territoriality &amp; Jurisdiction</a:t>
            </a:r>
          </a:p>
        </p:txBody>
      </p:sp>
      <p:sp>
        <p:nvSpPr>
          <p:cNvPr id="3" name="Content Placeholder 2"/>
          <p:cNvSpPr>
            <a:spLocks noGrp="1"/>
          </p:cNvSpPr>
          <p:nvPr>
            <p:ph idx="1"/>
          </p:nvPr>
        </p:nvSpPr>
        <p:spPr>
          <a:xfrm>
            <a:off x="457200" y="1417638"/>
            <a:ext cx="8229600" cy="5121274"/>
          </a:xfrm>
        </p:spPr>
        <p:txBody>
          <a:bodyPr>
            <a:normAutofit/>
          </a:bodyPr>
          <a:lstStyle/>
          <a:p>
            <a:pPr algn="just"/>
            <a:r>
              <a:rPr lang="en-US" dirty="0"/>
              <a:t>Conditions for access to subscriber information determined by:</a:t>
            </a:r>
          </a:p>
          <a:p>
            <a:pPr lvl="1" algn="just"/>
            <a:r>
              <a:rPr lang="en-US" dirty="0"/>
              <a:t>location of service provider and regulations governing such service provider</a:t>
            </a:r>
          </a:p>
          <a:p>
            <a:pPr lvl="1" algn="just"/>
            <a:r>
              <a:rPr lang="en-US" dirty="0"/>
              <a:t>whether requesting law enforcement authority has jurisdiction over offence</a:t>
            </a:r>
          </a:p>
          <a:p>
            <a:pPr algn="just"/>
            <a:endParaRPr lang="en-US" dirty="0"/>
          </a:p>
          <a:p>
            <a:pPr algn="just"/>
            <a:r>
              <a:rPr lang="en-US" dirty="0"/>
              <a:t>Content data in US is not always voluntarily disclosed – often requires formal request to US Government</a:t>
            </a:r>
          </a:p>
        </p:txBody>
      </p:sp>
    </p:spTree>
    <p:extLst>
      <p:ext uri="{BB962C8B-B14F-4D97-AF65-F5344CB8AC3E}">
        <p14:creationId xmlns:p14="http://schemas.microsoft.com/office/powerpoint/2010/main" val="1731306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US </a:t>
            </a:r>
            <a:r>
              <a:rPr lang="en-US" sz="3400" dirty="0" err="1">
                <a:solidFill>
                  <a:srgbClr val="FFFFFF"/>
                </a:solidFill>
                <a:latin typeface="Helvetica" panose="020B0604020202020204" pitchFamily="34" charset="0"/>
              </a:rPr>
              <a:t>vs</a:t>
            </a:r>
            <a:r>
              <a:rPr lang="en-US" sz="3400" dirty="0">
                <a:solidFill>
                  <a:srgbClr val="FFFFFF"/>
                </a:solidFill>
                <a:latin typeface="Helvetica" panose="020B0604020202020204" pitchFamily="34" charset="0"/>
              </a:rPr>
              <a:t> European Providers</a:t>
            </a:r>
          </a:p>
        </p:txBody>
      </p:sp>
      <p:sp>
        <p:nvSpPr>
          <p:cNvPr id="3" name="Content Placeholder 2"/>
          <p:cNvSpPr>
            <a:spLocks noGrp="1"/>
          </p:cNvSpPr>
          <p:nvPr>
            <p:ph idx="1"/>
          </p:nvPr>
        </p:nvSpPr>
        <p:spPr>
          <a:xfrm>
            <a:off x="457200" y="1154243"/>
            <a:ext cx="8229600" cy="5567232"/>
          </a:xfrm>
        </p:spPr>
        <p:txBody>
          <a:bodyPr>
            <a:normAutofit/>
          </a:bodyPr>
          <a:lstStyle/>
          <a:p>
            <a:pPr algn="just"/>
            <a:r>
              <a:rPr lang="en-US" dirty="0"/>
              <a:t>US service providers voluntarily and directly disclose subscriber information &amp; traffic data to foreign law enforcement agencies</a:t>
            </a:r>
          </a:p>
          <a:p>
            <a:pPr algn="just"/>
            <a:endParaRPr lang="en-US" dirty="0"/>
          </a:p>
          <a:p>
            <a:pPr algn="just"/>
            <a:r>
              <a:rPr lang="en-US" dirty="0"/>
              <a:t>European service providers only disclose subscriber information &amp; traffic data in response to orders received via domestic authorities following mutual legal assistance requests</a:t>
            </a:r>
          </a:p>
          <a:p>
            <a:pPr algn="just"/>
            <a:endParaRPr lang="en-US" dirty="0"/>
          </a:p>
          <a:p>
            <a:pPr algn="just"/>
            <a:r>
              <a:rPr lang="en-US" dirty="0"/>
              <a:t>Many US service providers have European subsidiaries which restricts possibilities for direct cooperation</a:t>
            </a:r>
          </a:p>
        </p:txBody>
      </p:sp>
    </p:spTree>
    <p:extLst>
      <p:ext uri="{BB962C8B-B14F-4D97-AF65-F5344CB8AC3E}">
        <p14:creationId xmlns:p14="http://schemas.microsoft.com/office/powerpoint/2010/main" val="1808799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Direct preservation &amp; emergency requests</a:t>
            </a:r>
          </a:p>
        </p:txBody>
      </p:sp>
      <p:sp>
        <p:nvSpPr>
          <p:cNvPr id="3" name="Content Placeholder 2"/>
          <p:cNvSpPr>
            <a:spLocks noGrp="1"/>
          </p:cNvSpPr>
          <p:nvPr>
            <p:ph idx="1"/>
          </p:nvPr>
        </p:nvSpPr>
        <p:spPr>
          <a:xfrm>
            <a:off x="628650" y="1320800"/>
            <a:ext cx="7886700" cy="4856163"/>
          </a:xfrm>
        </p:spPr>
        <p:txBody>
          <a:bodyPr/>
          <a:lstStyle/>
          <a:p>
            <a:pPr algn="just"/>
            <a:r>
              <a:rPr lang="en-US" dirty="0"/>
              <a:t>US service providers accept requests for preservation made directly by foreign authorities</a:t>
            </a:r>
          </a:p>
          <a:p>
            <a:pPr algn="just"/>
            <a:endParaRPr lang="en-US" dirty="0"/>
          </a:p>
          <a:p>
            <a:pPr algn="just"/>
            <a:r>
              <a:rPr lang="en-US" dirty="0"/>
              <a:t>US service providers have procedures for accepting emergency requests</a:t>
            </a:r>
          </a:p>
        </p:txBody>
      </p:sp>
    </p:spTree>
    <p:extLst>
      <p:ext uri="{BB962C8B-B14F-4D97-AF65-F5344CB8AC3E}">
        <p14:creationId xmlns:p14="http://schemas.microsoft.com/office/powerpoint/2010/main" val="9981054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Autofit/>
          </a:bodyPr>
          <a:lstStyle/>
          <a:p>
            <a:pPr algn="r"/>
            <a:r>
              <a:rPr lang="en-US" sz="3400" dirty="0">
                <a:solidFill>
                  <a:srgbClr val="FFFFFF"/>
                </a:solidFill>
                <a:latin typeface="Helvetica" panose="020B0604020202020204" pitchFamily="34" charset="0"/>
              </a:rPr>
              <a:t>Different requirements for different types of data</a:t>
            </a:r>
          </a:p>
        </p:txBody>
      </p:sp>
      <p:sp>
        <p:nvSpPr>
          <p:cNvPr id="3" name="Content Placeholder 2"/>
          <p:cNvSpPr>
            <a:spLocks noGrp="1"/>
          </p:cNvSpPr>
          <p:nvPr>
            <p:ph idx="1"/>
          </p:nvPr>
        </p:nvSpPr>
        <p:spPr>
          <a:xfrm>
            <a:off x="628650" y="1298222"/>
            <a:ext cx="7886700" cy="4878741"/>
          </a:xfrm>
        </p:spPr>
        <p:txBody>
          <a:bodyPr/>
          <a:lstStyle/>
          <a:p>
            <a:r>
              <a:rPr lang="en-US" dirty="0"/>
              <a:t>US Service Providers require different levels of safeguards to disclose different kinds of data</a:t>
            </a:r>
          </a:p>
          <a:p>
            <a:endParaRPr lang="en-US" dirty="0"/>
          </a:p>
          <a:p>
            <a:pPr algn="just"/>
            <a:r>
              <a:rPr lang="en-US" dirty="0"/>
              <a:t>Access to subscriber information may be accepted on a production order while a court order may be required to access content information </a:t>
            </a:r>
          </a:p>
        </p:txBody>
      </p:sp>
    </p:spTree>
    <p:extLst>
      <p:ext uri="{BB962C8B-B14F-4D97-AF65-F5344CB8AC3E}">
        <p14:creationId xmlns:p14="http://schemas.microsoft.com/office/powerpoint/2010/main" val="237915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457200" y="1465545"/>
            <a:ext cx="8229600" cy="4890806"/>
          </a:xfrm>
        </p:spPr>
        <p:txBody>
          <a:bodyPr>
            <a:normAutofit/>
          </a:bodyPr>
          <a:lstStyle/>
          <a:p>
            <a:pPr algn="just"/>
            <a:r>
              <a:rPr lang="en-US" sz="2800" dirty="0"/>
              <a:t>Includes:	</a:t>
            </a:r>
          </a:p>
          <a:p>
            <a:pPr lvl="1" algn="just"/>
            <a:r>
              <a:rPr lang="en-US" sz="2400" dirty="0"/>
              <a:t>Entities that </a:t>
            </a:r>
            <a:r>
              <a:rPr lang="en-US" sz="2400" b="1" u="sng" dirty="0"/>
              <a:t>provide ability to communicate </a:t>
            </a:r>
            <a:r>
              <a:rPr lang="en-US" sz="2400" dirty="0"/>
              <a:t>by means of computer system</a:t>
            </a:r>
          </a:p>
          <a:p>
            <a:pPr lvl="1" algn="just"/>
            <a:r>
              <a:rPr lang="en-US" sz="2400" dirty="0"/>
              <a:t>Any entity that </a:t>
            </a:r>
            <a:r>
              <a:rPr lang="en-US" sz="2400" b="1" u="sng" dirty="0"/>
              <a:t>processes/stores computer data</a:t>
            </a:r>
            <a:r>
              <a:rPr lang="en-US" sz="2400" dirty="0"/>
              <a:t> on behalf of such entities</a:t>
            </a:r>
          </a:p>
          <a:p>
            <a:pPr algn="just"/>
            <a:r>
              <a:rPr lang="en-US" sz="2800" dirty="0"/>
              <a:t>Includes both </a:t>
            </a:r>
            <a:r>
              <a:rPr lang="en-US" sz="2800" b="1" u="sng" dirty="0"/>
              <a:t>private </a:t>
            </a:r>
            <a:r>
              <a:rPr lang="en-US" sz="2800" dirty="0"/>
              <a:t>and </a:t>
            </a:r>
            <a:r>
              <a:rPr lang="en-US" sz="2800" b="1" u="sng" dirty="0"/>
              <a:t>public </a:t>
            </a:r>
            <a:r>
              <a:rPr lang="en-US" sz="2800" dirty="0"/>
              <a:t>entities</a:t>
            </a:r>
          </a:p>
          <a:p>
            <a:pPr algn="just"/>
            <a:r>
              <a:rPr lang="en-US" sz="2800" dirty="0"/>
              <a:t>Irrelevant whether </a:t>
            </a:r>
            <a:r>
              <a:rPr lang="en-US" sz="2800" b="1" u="sng" dirty="0"/>
              <a:t>users form closed group </a:t>
            </a:r>
            <a:r>
              <a:rPr lang="en-US" sz="2800" dirty="0"/>
              <a:t>or whether </a:t>
            </a:r>
            <a:r>
              <a:rPr lang="en-US" sz="2800" b="1" u="sng" dirty="0"/>
              <a:t>providers offer services to public</a:t>
            </a:r>
          </a:p>
          <a:p>
            <a:pPr algn="just"/>
            <a:r>
              <a:rPr lang="en-US" sz="2800" dirty="0"/>
              <a:t>Irrelevant whether services provided </a:t>
            </a:r>
            <a:r>
              <a:rPr lang="en-US" sz="2800" b="1" u="sng" dirty="0"/>
              <a:t>free of charge </a:t>
            </a:r>
            <a:r>
              <a:rPr lang="en-US" sz="2800" dirty="0"/>
              <a:t>or </a:t>
            </a:r>
            <a:r>
              <a:rPr lang="en-US" sz="2800" b="1" u="sng" dirty="0"/>
              <a:t>for fee</a:t>
            </a:r>
          </a:p>
        </p:txBody>
      </p:sp>
    </p:spTree>
    <p:extLst>
      <p:ext uri="{BB962C8B-B14F-4D97-AF65-F5344CB8AC3E}">
        <p14:creationId xmlns:p14="http://schemas.microsoft.com/office/powerpoint/2010/main" val="1921578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E.g. Google Inc.</a:t>
            </a:r>
          </a:p>
        </p:txBody>
      </p:sp>
      <p:sp>
        <p:nvSpPr>
          <p:cNvPr id="3" name="Content Placeholder 2"/>
          <p:cNvSpPr>
            <a:spLocks noGrp="1"/>
          </p:cNvSpPr>
          <p:nvPr>
            <p:ph idx="1"/>
          </p:nvPr>
        </p:nvSpPr>
        <p:spPr>
          <a:xfrm>
            <a:off x="457200" y="1264356"/>
            <a:ext cx="8229600" cy="5211395"/>
          </a:xfrm>
        </p:spPr>
        <p:txBody>
          <a:bodyPr>
            <a:normAutofit/>
          </a:bodyPr>
          <a:lstStyle/>
          <a:p>
            <a:pPr algn="just"/>
            <a:r>
              <a:rPr lang="en-US" dirty="0"/>
              <a:t>Upon </a:t>
            </a:r>
            <a:r>
              <a:rPr lang="en-US" b="1" u="sng" dirty="0"/>
              <a:t>production order/sub </a:t>
            </a:r>
            <a:r>
              <a:rPr lang="en-US" b="1" u="sng" dirty="0" err="1"/>
              <a:t>peona</a:t>
            </a:r>
            <a:r>
              <a:rPr lang="en-US" u="sng" dirty="0"/>
              <a:t>:</a:t>
            </a:r>
          </a:p>
          <a:p>
            <a:pPr lvl="1" algn="just"/>
            <a:r>
              <a:rPr lang="en-US" dirty="0"/>
              <a:t>Subscriber registration information and sign-in IP addresses and associated time stamps for Gmail/YouTube accounts</a:t>
            </a:r>
          </a:p>
          <a:p>
            <a:pPr lvl="1" algn="just"/>
            <a:r>
              <a:rPr lang="en-US" dirty="0"/>
              <a:t>Subscriber registration information, sign-in IP addresses and associated time stamps, telephone connection records and billing information for Google Voice accounts</a:t>
            </a:r>
          </a:p>
          <a:p>
            <a:pPr lvl="1" algn="just"/>
            <a:r>
              <a:rPr lang="en-US" dirty="0"/>
              <a:t>Blog registration page and blog owner subscriber information for Blogger</a:t>
            </a:r>
          </a:p>
          <a:p>
            <a:pPr lvl="1" algn="just"/>
            <a:endParaRPr lang="en-US" dirty="0"/>
          </a:p>
        </p:txBody>
      </p:sp>
      <p:pic>
        <p:nvPicPr>
          <p:cNvPr id="1026" name="Picture 2" descr="Image result for us service providers law enforcement requests facebook 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388" y="4526845"/>
            <a:ext cx="2356412" cy="176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951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E.g. Google Inc.</a:t>
            </a:r>
          </a:p>
        </p:txBody>
      </p:sp>
      <p:sp>
        <p:nvSpPr>
          <p:cNvPr id="3" name="Content Placeholder 2"/>
          <p:cNvSpPr>
            <a:spLocks noGrp="1"/>
          </p:cNvSpPr>
          <p:nvPr>
            <p:ph idx="1"/>
          </p:nvPr>
        </p:nvSpPr>
        <p:spPr>
          <a:xfrm>
            <a:off x="457200" y="1174044"/>
            <a:ext cx="8229600" cy="5301707"/>
          </a:xfrm>
        </p:spPr>
        <p:txBody>
          <a:bodyPr>
            <a:normAutofit/>
          </a:bodyPr>
          <a:lstStyle/>
          <a:p>
            <a:pPr algn="just"/>
            <a:r>
              <a:rPr lang="en-US" dirty="0"/>
              <a:t>Upon </a:t>
            </a:r>
            <a:r>
              <a:rPr lang="en-US" b="1" u="sng" dirty="0"/>
              <a:t>court order</a:t>
            </a:r>
            <a:r>
              <a:rPr lang="en-US" u="sng" dirty="0"/>
              <a:t>:</a:t>
            </a:r>
          </a:p>
          <a:p>
            <a:pPr lvl="1" algn="just"/>
            <a:r>
              <a:rPr lang="en-US" dirty="0"/>
              <a:t>Non-content information for Gmail accounts</a:t>
            </a:r>
          </a:p>
          <a:p>
            <a:pPr lvl="1" algn="just"/>
            <a:r>
              <a:rPr lang="en-US" dirty="0"/>
              <a:t>Video upload IP addresses and associated time stamp and information obtainable with a subpoena for YouTube accounts</a:t>
            </a:r>
          </a:p>
          <a:p>
            <a:pPr lvl="1" algn="just"/>
            <a:r>
              <a:rPr lang="en-US" dirty="0"/>
              <a:t>Forwarding number and information obtainable with subpoena for Google Voice account</a:t>
            </a:r>
          </a:p>
          <a:p>
            <a:pPr lvl="1" algn="just"/>
            <a:r>
              <a:rPr lang="en-US" dirty="0"/>
              <a:t>IP address and associated time stamp related to a specified blog post, IP address and associated time stamp for blogger accounts</a:t>
            </a:r>
          </a:p>
          <a:p>
            <a:pPr lvl="1" algn="just"/>
            <a:endParaRPr lang="en-US" dirty="0"/>
          </a:p>
        </p:txBody>
      </p:sp>
      <p:pic>
        <p:nvPicPr>
          <p:cNvPr id="11" name="Picture 2" descr="Image result for us service providers law enforcement requests facebook google">
            <a:extLst>
              <a:ext uri="{FF2B5EF4-FFF2-40B4-BE49-F238E27FC236}">
                <a16:creationId xmlns:a16="http://schemas.microsoft.com/office/drawing/2014/main" id="{F541181F-8468-4CB4-9356-C7E8199A1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388" y="4526845"/>
            <a:ext cx="2356412" cy="176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700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E.g. Google Inc.</a:t>
            </a:r>
          </a:p>
        </p:txBody>
      </p:sp>
      <p:sp>
        <p:nvSpPr>
          <p:cNvPr id="3" name="Content Placeholder 2"/>
          <p:cNvSpPr>
            <a:spLocks noGrp="1"/>
          </p:cNvSpPr>
          <p:nvPr>
            <p:ph idx="1"/>
          </p:nvPr>
        </p:nvSpPr>
        <p:spPr>
          <a:xfrm>
            <a:off x="457200" y="1151468"/>
            <a:ext cx="8229600" cy="5324284"/>
          </a:xfrm>
        </p:spPr>
        <p:txBody>
          <a:bodyPr>
            <a:normAutofit/>
          </a:bodyPr>
          <a:lstStyle/>
          <a:p>
            <a:pPr algn="just"/>
            <a:r>
              <a:rPr lang="en-US" dirty="0"/>
              <a:t>Upon </a:t>
            </a:r>
            <a:r>
              <a:rPr lang="en-US" b="1" u="sng" dirty="0"/>
              <a:t>search warrant</a:t>
            </a:r>
            <a:r>
              <a:rPr lang="en-US" u="sng" dirty="0"/>
              <a:t>:</a:t>
            </a:r>
          </a:p>
          <a:p>
            <a:pPr lvl="1" algn="just"/>
            <a:r>
              <a:rPr lang="en-US" dirty="0"/>
              <a:t>Email content and information obtainable with a subpoena or court order for Google’s accounts</a:t>
            </a:r>
          </a:p>
          <a:p>
            <a:pPr lvl="1" algn="just"/>
            <a:r>
              <a:rPr lang="en-US" dirty="0"/>
              <a:t>Copy of private video and associated video information, private message content for YouTube accounts</a:t>
            </a:r>
          </a:p>
          <a:p>
            <a:pPr lvl="1" algn="just"/>
            <a:r>
              <a:rPr lang="en-US" dirty="0"/>
              <a:t>Stored text message content, stored voicemail content for Google voice accounts</a:t>
            </a:r>
          </a:p>
          <a:p>
            <a:pPr lvl="1" algn="just"/>
            <a:r>
              <a:rPr lang="en-US" dirty="0"/>
              <a:t>Private blog posts and comment content for Blogger accounts</a:t>
            </a:r>
          </a:p>
          <a:p>
            <a:pPr lvl="1" algn="just"/>
            <a:endParaRPr lang="en-US" dirty="0"/>
          </a:p>
          <a:p>
            <a:pPr lvl="1" algn="just"/>
            <a:endParaRPr lang="en-US" dirty="0"/>
          </a:p>
        </p:txBody>
      </p:sp>
      <p:pic>
        <p:nvPicPr>
          <p:cNvPr id="11" name="Picture 2" descr="Image result for us service providers law enforcement requests facebook google">
            <a:extLst>
              <a:ext uri="{FF2B5EF4-FFF2-40B4-BE49-F238E27FC236}">
                <a16:creationId xmlns:a16="http://schemas.microsoft.com/office/drawing/2014/main" id="{1E128CCC-FCC9-4BE2-B76C-0C960D6E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388" y="4526845"/>
            <a:ext cx="2356412" cy="176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0592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38C306DB-92AB-4AA7-B366-8C9A05A454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ABAD6760-B239-4FF2-B29C-8D12AE37D087}"/>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3525308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097815"/>
          </a:xfrm>
          <a:ln/>
        </p:spPr>
        <p:txBody>
          <a:bodyPr anchor="ctr">
            <a:noAutofit/>
          </a:bodyPr>
          <a:lstStyle/>
          <a:p>
            <a:r>
              <a:rPr lang="en-GB" sz="3600" dirty="0">
                <a:latin typeface="Helvetica" panose="020B0604020202020204" pitchFamily="34" charset="0"/>
              </a:rPr>
              <a:t>Part Four</a:t>
            </a:r>
            <a:br>
              <a:rPr lang="en-GB" sz="3600" dirty="0">
                <a:latin typeface="Helvetica" panose="020B0604020202020204" pitchFamily="34" charset="0"/>
              </a:rPr>
            </a:br>
            <a:br>
              <a:rPr lang="en-GB" sz="3600" dirty="0">
                <a:latin typeface="Helvetica" panose="020B0604020202020204" pitchFamily="34" charset="0"/>
              </a:rPr>
            </a:br>
            <a:r>
              <a:rPr lang="en-GB" sz="3600" dirty="0">
                <a:latin typeface="Helvetica" panose="020B0604020202020204" pitchFamily="34" charset="0"/>
              </a:rPr>
              <a:t>Case studies </a:t>
            </a:r>
            <a:endParaRPr lang="en-US" sz="3600" dirty="0">
              <a:latin typeface="Helvetica" panose="020B0604020202020204" pitchFamily="34" charset="0"/>
            </a:endParaRPr>
          </a:p>
        </p:txBody>
      </p:sp>
    </p:spTree>
    <p:extLst>
      <p:ext uri="{BB962C8B-B14F-4D97-AF65-F5344CB8AC3E}">
        <p14:creationId xmlns:p14="http://schemas.microsoft.com/office/powerpoint/2010/main" val="10786671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title"/>
          </p:nvPr>
        </p:nvSpPr>
        <p:spPr>
          <a:xfrm>
            <a:off x="457200" y="141288"/>
            <a:ext cx="8229600" cy="565282"/>
          </a:xfrm>
          <a:ln/>
        </p:spPr>
        <p:txBody>
          <a:bodyPr anchor="ctr">
            <a:normAutofit/>
          </a:bodyPr>
          <a:lstStyle/>
          <a:p>
            <a:pPr algn="r" eaLnBrk="1" hangingPunct="1"/>
            <a:r>
              <a:rPr lang="en-US" altLang="x-none" sz="3400" dirty="0">
                <a:solidFill>
                  <a:srgbClr val="FFFFFF"/>
                </a:solidFill>
                <a:latin typeface="Helvetica" panose="020B0604020202020204" pitchFamily="34" charset="0"/>
              </a:rPr>
              <a:t>Case studies 1 to 3</a:t>
            </a:r>
          </a:p>
        </p:txBody>
      </p:sp>
      <p:sp>
        <p:nvSpPr>
          <p:cNvPr id="3075" name="Rezervirano mjesto sadržaja 2"/>
          <p:cNvSpPr>
            <a:spLocks noGrp="1"/>
          </p:cNvSpPr>
          <p:nvPr>
            <p:ph idx="1"/>
          </p:nvPr>
        </p:nvSpPr>
        <p:spPr>
          <a:xfrm>
            <a:off x="628650" y="1207911"/>
            <a:ext cx="7886700" cy="4969052"/>
          </a:xfrm>
        </p:spPr>
        <p:txBody>
          <a:bodyPr/>
          <a:lstStyle/>
          <a:p>
            <a:pPr eaLnBrk="1" hangingPunct="1"/>
            <a:r>
              <a:rPr lang="en-US" altLang="x-none" dirty="0"/>
              <a:t>Chosen cases n° 1 to 3 are relating to Article 9 of the Budapest Convention, since International cooperation and Mutual legal assistance are well developed;</a:t>
            </a:r>
          </a:p>
          <a:p>
            <a:pPr eaLnBrk="1" hangingPunct="1"/>
            <a:endParaRPr lang="en-US" altLang="x-none" dirty="0"/>
          </a:p>
          <a:p>
            <a:pPr eaLnBrk="1" hangingPunct="1"/>
            <a:r>
              <a:rPr lang="en-US" altLang="x-none" dirty="0"/>
              <a:t>However the procedural measures that will be studied are supposed to be applicable in relation with any type of cybercrime.</a:t>
            </a:r>
          </a:p>
        </p:txBody>
      </p:sp>
    </p:spTree>
    <p:extLst>
      <p:ext uri="{BB962C8B-B14F-4D97-AF65-F5344CB8AC3E}">
        <p14:creationId xmlns:p14="http://schemas.microsoft.com/office/powerpoint/2010/main" val="12439456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#1</a:t>
            </a:r>
            <a:endParaRPr lang="hr-HR" altLang="x-none" sz="3400" dirty="0">
              <a:solidFill>
                <a:srgbClr val="FFFFFF"/>
              </a:solidFill>
              <a:latin typeface="Helvetica" panose="020B0604020202020204" pitchFamily="34" charset="0"/>
            </a:endParaRPr>
          </a:p>
        </p:txBody>
      </p:sp>
      <p:sp>
        <p:nvSpPr>
          <p:cNvPr id="11" name="Content Placeholder 2">
            <a:extLst>
              <a:ext uri="{FF2B5EF4-FFF2-40B4-BE49-F238E27FC236}">
                <a16:creationId xmlns:a16="http://schemas.microsoft.com/office/drawing/2014/main" id="{1FF0A61F-3E7E-4936-AFF6-96006E907E8A}"/>
              </a:ext>
            </a:extLst>
          </p:cNvPr>
          <p:cNvSpPr txBox="1">
            <a:spLocks/>
          </p:cNvSpPr>
          <p:nvPr/>
        </p:nvSpPr>
        <p:spPr>
          <a:xfrm>
            <a:off x="623888" y="1129553"/>
            <a:ext cx="7886700" cy="5034179"/>
          </a:xfrm>
          <a:prstGeom prst="rect">
            <a:avLst/>
          </a:prstGeom>
          <a:noFill/>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defRPr/>
            </a:pPr>
            <a:r>
              <a:rPr lang="en-US" sz="3200" b="1" dirty="0">
                <a:solidFill>
                  <a:schemeClr val="tx1"/>
                </a:solidFill>
              </a:rPr>
              <a:t>Facts :</a:t>
            </a:r>
            <a:endParaRPr lang="en-US" sz="3200" dirty="0">
              <a:solidFill>
                <a:schemeClr val="tx1"/>
              </a:solidFill>
            </a:endParaRPr>
          </a:p>
          <a:p>
            <a:pPr algn="just">
              <a:lnSpc>
                <a:spcPct val="120000"/>
              </a:lnSpc>
              <a:defRPr/>
            </a:pPr>
            <a:r>
              <a:rPr lang="en-US" sz="3300" dirty="0">
                <a:solidFill>
                  <a:schemeClr val="tx1"/>
                </a:solidFill>
              </a:rPr>
              <a:t>Marina is a 17 years old teenage girl, often hangs o</a:t>
            </a:r>
            <a:r>
              <a:rPr lang="hr-HR" sz="3300" dirty="0">
                <a:solidFill>
                  <a:schemeClr val="tx1"/>
                </a:solidFill>
              </a:rPr>
              <a:t>n </a:t>
            </a:r>
            <a:r>
              <a:rPr lang="en-US" sz="3300" dirty="0">
                <a:solidFill>
                  <a:schemeClr val="tx1"/>
                </a:solidFill>
              </a:rPr>
              <a:t>Facebook. She accepted friendship of a “17 years old teenage boy” named “just Robert”. </a:t>
            </a:r>
          </a:p>
          <a:p>
            <a:pPr algn="just">
              <a:lnSpc>
                <a:spcPct val="120000"/>
              </a:lnSpc>
              <a:defRPr/>
            </a:pPr>
            <a:r>
              <a:rPr lang="en-US" sz="3300" dirty="0">
                <a:solidFill>
                  <a:schemeClr val="tx1"/>
                </a:solidFill>
              </a:rPr>
              <a:t>His profile picture presents a good-looking teenager with a happy face. After a while, friendship develops in to a regular day after day chat and love talks. After gathering great confidence, conversations started to be more private and intimate. Very soon, during one conversation he asked Marina to send him photo of her topless and she pleased him. </a:t>
            </a:r>
          </a:p>
          <a:p>
            <a:pPr algn="just">
              <a:lnSpc>
                <a:spcPct val="120000"/>
              </a:lnSpc>
              <a:defRPr/>
            </a:pPr>
            <a:r>
              <a:rPr lang="en-US" sz="3300" dirty="0">
                <a:solidFill>
                  <a:schemeClr val="tx1"/>
                </a:solidFill>
              </a:rPr>
              <a:t>After that “just Robert” starts to blackmail Marina. Told her if she doesn’t make more photos or video clips of her naked – he will publish her naked photos on the Internet or send it to her parents or friends in school. </a:t>
            </a:r>
          </a:p>
        </p:txBody>
      </p:sp>
    </p:spTree>
    <p:extLst>
      <p:ext uri="{BB962C8B-B14F-4D97-AF65-F5344CB8AC3E}">
        <p14:creationId xmlns:p14="http://schemas.microsoft.com/office/powerpoint/2010/main" val="1234286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#1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marL="457200" indent="-457200" eaLnBrk="1" hangingPunct="1">
              <a:buFont typeface="Arial" panose="020B0604020202020204" pitchFamily="34" charset="0"/>
              <a:buChar char="•"/>
              <a:defRPr/>
            </a:pPr>
            <a:r>
              <a:rPr lang="en-GB" sz="2800" dirty="0"/>
              <a:t>Marina told her parents what happened, they report it to the police.</a:t>
            </a:r>
          </a:p>
          <a:p>
            <a:pPr marL="457200" indent="-457200" eaLnBrk="1" hangingPunct="1">
              <a:buFont typeface="Arial" panose="020B0604020202020204" pitchFamily="34" charset="0"/>
              <a:buChar char="•"/>
              <a:defRPr/>
            </a:pPr>
            <a:r>
              <a:rPr lang="en-GB" sz="2800" dirty="0"/>
              <a:t>The police informed the public prosecutor about the „suspect” and the criminal offence, and an investigation started. </a:t>
            </a:r>
          </a:p>
          <a:p>
            <a:pPr marL="457200" indent="-457200" eaLnBrk="1" hangingPunct="1">
              <a:buFont typeface="Arial" panose="020B0604020202020204" pitchFamily="34" charset="0"/>
              <a:buChar char="•"/>
              <a:defRPr/>
            </a:pPr>
            <a:r>
              <a:rPr lang="en-GB" sz="2800" dirty="0"/>
              <a:t>Investigations on Marina’s smartphone have been made</a:t>
            </a:r>
          </a:p>
          <a:p>
            <a:pPr marL="457200" indent="-457200" eaLnBrk="1" hangingPunct="1">
              <a:buFont typeface="Arial" panose="020B0604020202020204" pitchFamily="34" charset="0"/>
              <a:buChar char="•"/>
              <a:defRPr/>
            </a:pPr>
            <a:endParaRPr lang="en-GB" sz="2800" dirty="0"/>
          </a:p>
          <a:p>
            <a:pPr algn="ctr" eaLnBrk="1" hangingPunct="1">
              <a:defRPr/>
            </a:pPr>
            <a:r>
              <a:rPr lang="en-GB" sz="2800" b="1" i="1" dirty="0"/>
              <a:t>What is the next step?  </a:t>
            </a:r>
          </a:p>
          <a:p>
            <a:pPr marL="0" indent="0" eaLnBrk="1" hangingPunct="1">
              <a:buFont typeface="Arial" pitchFamily="34" charset="0"/>
              <a:buNone/>
              <a:defRPr/>
            </a:pPr>
            <a:endParaRPr lang="en-GB" sz="2800" dirty="0"/>
          </a:p>
          <a:p>
            <a:pPr lvl="2" eaLnBrk="1" fontAlgn="auto" hangingPunct="1">
              <a:spcAft>
                <a:spcPts val="0"/>
              </a:spcAft>
              <a:buFont typeface="Arial"/>
              <a:buChar char="•"/>
              <a:defRPr/>
            </a:pPr>
            <a:endParaRPr lang="en-US" sz="2000" dirty="0"/>
          </a:p>
        </p:txBody>
      </p:sp>
    </p:spTree>
    <p:extLst>
      <p:ext uri="{BB962C8B-B14F-4D97-AF65-F5344CB8AC3E}">
        <p14:creationId xmlns:p14="http://schemas.microsoft.com/office/powerpoint/2010/main" val="651337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#1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algn="ctr">
              <a:defRPr/>
            </a:pPr>
            <a:endParaRPr lang="en-US" sz="2800" i="1" dirty="0"/>
          </a:p>
          <a:p>
            <a:pPr algn="ctr">
              <a:defRPr/>
            </a:pPr>
            <a:r>
              <a:rPr lang="en-US" sz="2800" b="1" i="1" dirty="0"/>
              <a:t>Can police contact Facebook directly?</a:t>
            </a:r>
            <a:endParaRPr lang="hr-HR" sz="2800" b="1" i="1" dirty="0"/>
          </a:p>
          <a:p>
            <a:pPr algn="ctr">
              <a:defRPr/>
            </a:pPr>
            <a:endParaRPr lang="en-US" sz="2800" b="1" i="1" dirty="0"/>
          </a:p>
          <a:p>
            <a:pPr algn="ctr">
              <a:defRPr/>
            </a:pPr>
            <a:r>
              <a:rPr lang="en-US" sz="2800" b="1" i="1" dirty="0"/>
              <a:t>What </a:t>
            </a:r>
            <a:r>
              <a:rPr lang="hr-HR" sz="2800" b="1" i="1" dirty="0"/>
              <a:t>is </a:t>
            </a:r>
            <a:r>
              <a:rPr lang="en-US" sz="2800" b="1" i="1" dirty="0"/>
              <a:t>the formalism to be respected?</a:t>
            </a:r>
          </a:p>
          <a:p>
            <a:pPr algn="ctr">
              <a:defRPr/>
            </a:pPr>
            <a:endParaRPr lang="en-US" sz="2800" b="1" i="1" dirty="0"/>
          </a:p>
          <a:p>
            <a:pPr algn="ctr">
              <a:defRPr/>
            </a:pPr>
            <a:r>
              <a:rPr lang="en-US" sz="2800" b="1" i="1" dirty="0"/>
              <a:t>What are the two next steps?</a:t>
            </a:r>
          </a:p>
          <a:p>
            <a:pPr marL="0" indent="0" eaLnBrk="1" hangingPunct="1">
              <a:buFont typeface="Arial" pitchFamily="34" charset="0"/>
              <a:buNone/>
              <a:defRPr/>
            </a:pPr>
            <a:endParaRPr lang="en-GB" sz="2800" b="1" dirty="0"/>
          </a:p>
          <a:p>
            <a:pPr lvl="2" eaLnBrk="1" fontAlgn="auto" hangingPunct="1">
              <a:spcAft>
                <a:spcPts val="0"/>
              </a:spcAft>
              <a:buFont typeface="Arial"/>
              <a:buChar char="•"/>
              <a:defRPr/>
            </a:pPr>
            <a:endParaRPr lang="en-US" sz="2000" dirty="0"/>
          </a:p>
        </p:txBody>
      </p:sp>
    </p:spTree>
    <p:extLst>
      <p:ext uri="{BB962C8B-B14F-4D97-AF65-F5344CB8AC3E}">
        <p14:creationId xmlns:p14="http://schemas.microsoft.com/office/powerpoint/2010/main" val="426285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1288"/>
            <a:ext cx="8229600" cy="565282"/>
          </a:xfrm>
          <a:ln/>
        </p:spPr>
        <p:txBody>
          <a:bodyPr anchor="ctr">
            <a:normAutofit/>
          </a:bodyPr>
          <a:lstStyle/>
          <a:p>
            <a:pPr algn="r"/>
            <a:r>
              <a:rPr lang="en-US" altLang="x-none" sz="3400" dirty="0">
                <a:solidFill>
                  <a:srgbClr val="FFFFFF"/>
                </a:solidFill>
                <a:latin typeface="Helvetica" panose="020B0604020202020204" pitchFamily="34" charset="0"/>
              </a:rPr>
              <a:t>Case study #1 (follow up)</a:t>
            </a:r>
            <a:endParaRPr lang="hr-HR" altLang="x-none" sz="3400" dirty="0">
              <a:solidFill>
                <a:srgbClr val="FFFFFF"/>
              </a:solidFill>
              <a:latin typeface="Helvetica" panose="020B0604020202020204" pitchFamily="34" charset="0"/>
            </a:endParaRPr>
          </a:p>
        </p:txBody>
      </p:sp>
      <p:sp>
        <p:nvSpPr>
          <p:cNvPr id="7171" name="Rezervirano mjesto sadržaja 2"/>
          <p:cNvSpPr>
            <a:spLocks noGrp="1"/>
          </p:cNvSpPr>
          <p:nvPr>
            <p:ph idx="1"/>
          </p:nvPr>
        </p:nvSpPr>
        <p:spPr>
          <a:xfrm>
            <a:off x="457200" y="1238250"/>
            <a:ext cx="8229600" cy="5423807"/>
          </a:xfrm>
        </p:spPr>
        <p:txBody>
          <a:bodyPr/>
          <a:lstStyle/>
          <a:p>
            <a:pPr eaLnBrk="1" hangingPunct="1"/>
            <a:r>
              <a:rPr lang="en-US" altLang="x-none" sz="2800" dirty="0"/>
              <a:t>Investigation led to 56 years old man who lived in the same country but in a different town.</a:t>
            </a:r>
          </a:p>
          <a:p>
            <a:pPr eaLnBrk="1" hangingPunct="1"/>
            <a:r>
              <a:rPr lang="en-US" altLang="x-none" sz="2800" dirty="0"/>
              <a:t>The public prosecutor:</a:t>
            </a:r>
          </a:p>
          <a:p>
            <a:pPr marL="711200" indent="-347663" eaLnBrk="1" hangingPunct="1">
              <a:buFont typeface="Courier New" panose="02070309020205020404" pitchFamily="49" charset="0"/>
              <a:buChar char="o"/>
            </a:pPr>
            <a:r>
              <a:rPr lang="en-US" altLang="x-none" sz="2800" dirty="0"/>
              <a:t>Requested a Court </a:t>
            </a:r>
            <a:r>
              <a:rPr lang="en-GB" altLang="x-none" sz="2800" dirty="0"/>
              <a:t>search warrant</a:t>
            </a:r>
            <a:r>
              <a:rPr lang="en-US" altLang="x-none" sz="2800" dirty="0"/>
              <a:t> </a:t>
            </a:r>
            <a:r>
              <a:rPr lang="hr-HR" altLang="x-none" sz="2800" dirty="0"/>
              <a:t>for t</a:t>
            </a:r>
            <a:r>
              <a:rPr lang="en-US" altLang="x-none" sz="2800" dirty="0"/>
              <a:t>he search of suspect</a:t>
            </a:r>
            <a:r>
              <a:rPr lang="hr-HR" altLang="x-none" sz="2800" dirty="0"/>
              <a:t>’</a:t>
            </a:r>
            <a:r>
              <a:rPr lang="en-US" altLang="x-none" sz="2800" dirty="0"/>
              <a:t>s home</a:t>
            </a:r>
            <a:r>
              <a:rPr lang="hr-HR" altLang="x-none" sz="2800" dirty="0"/>
              <a:t>, </a:t>
            </a:r>
            <a:r>
              <a:rPr lang="en-US" altLang="x-none" sz="2800" dirty="0"/>
              <a:t>computer, smartphone</a:t>
            </a:r>
            <a:r>
              <a:rPr lang="hr-HR" altLang="x-none" sz="2800" dirty="0"/>
              <a:t>,</a:t>
            </a:r>
            <a:r>
              <a:rPr lang="en-US" altLang="x-none" sz="2800" dirty="0"/>
              <a:t> and other devices related to </a:t>
            </a:r>
            <a:r>
              <a:rPr lang="en-GB" altLang="x-none" sz="2800" dirty="0"/>
              <a:t>computer including all data storage. He obtained the warrant after a four hours delay.</a:t>
            </a:r>
          </a:p>
          <a:p>
            <a:pPr marL="711200" indent="-347663" eaLnBrk="1" hangingPunct="1">
              <a:buFont typeface="Courier New" panose="02070309020205020404" pitchFamily="49" charset="0"/>
              <a:buChar char="o"/>
            </a:pPr>
            <a:r>
              <a:rPr lang="en-GB" altLang="x-none" sz="2800" dirty="0"/>
              <a:t>Ordered to the Operational-technical Centre (OTC) to preserve all relevant data regarding communications between suspect and victim.</a:t>
            </a:r>
            <a:endParaRPr lang="en-US" altLang="x-none" sz="2800" dirty="0"/>
          </a:p>
        </p:txBody>
      </p:sp>
    </p:spTree>
    <p:extLst>
      <p:ext uri="{BB962C8B-B14F-4D97-AF65-F5344CB8AC3E}">
        <p14:creationId xmlns:p14="http://schemas.microsoft.com/office/powerpoint/2010/main" val="51623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1288"/>
            <a:ext cx="8229600" cy="565282"/>
          </a:xfrm>
          <a:ln/>
        </p:spPr>
        <p:txBody>
          <a:bodyPr anchor="ctr">
            <a:normAutofit/>
          </a:bodyPr>
          <a:lstStyle/>
          <a:p>
            <a:pPr algn="r"/>
            <a:r>
              <a:rPr lang="en-US" sz="3400" dirty="0">
                <a:solidFill>
                  <a:srgbClr val="FFFFFF"/>
                </a:solidFill>
                <a:latin typeface="Helvetica" panose="020B0604020202020204" pitchFamily="34" charset="0"/>
              </a:rPr>
              <a:t>Electronic Evidence</a:t>
            </a:r>
          </a:p>
        </p:txBody>
      </p:sp>
      <p:pic>
        <p:nvPicPr>
          <p:cNvPr id="3076" name="Picture 4" descr="Image result for u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0" y="1063832"/>
            <a:ext cx="3496949" cy="25188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66552"/>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197213" y="3582728"/>
            <a:ext cx="2624455" cy="26451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hard 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360" y="1132018"/>
            <a:ext cx="3341374" cy="227243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loud stor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787" y="2791814"/>
            <a:ext cx="3250426" cy="214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02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#1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marL="514350" indent="-514350">
              <a:lnSpc>
                <a:spcPct val="80000"/>
              </a:lnSpc>
              <a:spcBef>
                <a:spcPts val="600"/>
              </a:spcBef>
              <a:spcAft>
                <a:spcPts val="600"/>
              </a:spcAft>
              <a:buFont typeface="Arial" pitchFamily="34" charset="0"/>
              <a:buAutoNum type="arabicPeriod"/>
              <a:defRPr/>
            </a:pPr>
            <a:endParaRPr lang="en-US" sz="2400" b="1" dirty="0"/>
          </a:p>
          <a:p>
            <a:pPr marL="514350" indent="-514350">
              <a:lnSpc>
                <a:spcPct val="80000"/>
              </a:lnSpc>
              <a:spcBef>
                <a:spcPts val="600"/>
              </a:spcBef>
              <a:spcAft>
                <a:spcPts val="600"/>
              </a:spcAft>
              <a:buFont typeface="Arial" pitchFamily="34" charset="0"/>
              <a:buAutoNum type="arabicPeriod"/>
              <a:defRPr/>
            </a:pPr>
            <a:r>
              <a:rPr lang="en-US" sz="2400" b="1" dirty="0"/>
              <a:t>How much time has a Public prosecutor </a:t>
            </a:r>
            <a:r>
              <a:rPr lang="en-US" sz="2400" dirty="0"/>
              <a:t>in your country for requesting a</a:t>
            </a:r>
            <a:r>
              <a:rPr lang="hr-HR" sz="2400" dirty="0"/>
              <a:t> Court </a:t>
            </a:r>
            <a:r>
              <a:rPr lang="en-GB" sz="2400" dirty="0"/>
              <a:t>search warrant</a:t>
            </a:r>
            <a:r>
              <a:rPr lang="en-US" sz="2400" dirty="0"/>
              <a:t>? </a:t>
            </a:r>
            <a:endParaRPr lang="hr-HR" sz="2400" dirty="0"/>
          </a:p>
          <a:p>
            <a:pPr marL="514350" indent="-514350">
              <a:lnSpc>
                <a:spcPct val="80000"/>
              </a:lnSpc>
              <a:spcBef>
                <a:spcPts val="600"/>
              </a:spcBef>
              <a:spcAft>
                <a:spcPts val="600"/>
              </a:spcAft>
              <a:buFont typeface="Arial" pitchFamily="34" charset="0"/>
              <a:buAutoNum type="arabicPeriod"/>
              <a:defRPr/>
            </a:pPr>
            <a:r>
              <a:rPr lang="en-US" sz="2400" dirty="0"/>
              <a:t>What indication is in all cases mandatory in the Public prosecutor’s request?</a:t>
            </a:r>
            <a:endParaRPr lang="hr-HR" sz="2400" dirty="0"/>
          </a:p>
          <a:p>
            <a:pPr marL="514350" indent="-514350">
              <a:lnSpc>
                <a:spcPct val="80000"/>
              </a:lnSpc>
              <a:spcBef>
                <a:spcPts val="600"/>
              </a:spcBef>
              <a:spcAft>
                <a:spcPts val="600"/>
              </a:spcAft>
              <a:buFont typeface="Arial" pitchFamily="34" charset="0"/>
              <a:buAutoNum type="arabicPeriod"/>
              <a:defRPr/>
            </a:pPr>
            <a:r>
              <a:rPr lang="en-US" sz="2400" b="1" dirty="0"/>
              <a:t>How much time has </a:t>
            </a:r>
            <a:r>
              <a:rPr lang="hr-HR" sz="2400" b="1" dirty="0"/>
              <a:t>a </a:t>
            </a:r>
            <a:r>
              <a:rPr lang="en-US" sz="2400" b="1" dirty="0"/>
              <a:t>Court for making decision </a:t>
            </a:r>
            <a:r>
              <a:rPr lang="en-US" sz="2400" dirty="0"/>
              <a:t>on Public prosecutor request? </a:t>
            </a:r>
            <a:endParaRPr lang="hr-HR" sz="2400" dirty="0"/>
          </a:p>
          <a:p>
            <a:pPr marL="514350" indent="-514350">
              <a:lnSpc>
                <a:spcPct val="80000"/>
              </a:lnSpc>
              <a:spcBef>
                <a:spcPts val="600"/>
              </a:spcBef>
              <a:spcAft>
                <a:spcPts val="600"/>
              </a:spcAft>
              <a:buFont typeface="Arial" pitchFamily="34" charset="0"/>
              <a:buAutoNum type="arabicPeriod"/>
              <a:defRPr/>
            </a:pPr>
            <a:r>
              <a:rPr lang="en-US" sz="2400" dirty="0"/>
              <a:t>Does Public prosecutor have any legal cure if Court refuses or reject his request? </a:t>
            </a:r>
            <a:endParaRPr lang="hr-HR" sz="2400" dirty="0"/>
          </a:p>
          <a:p>
            <a:pPr marL="914400" lvl="1" indent="-514350">
              <a:lnSpc>
                <a:spcPct val="80000"/>
              </a:lnSpc>
              <a:spcBef>
                <a:spcPts val="600"/>
              </a:spcBef>
              <a:spcAft>
                <a:spcPts val="600"/>
              </a:spcAft>
              <a:buFont typeface="+mj-lt"/>
              <a:buAutoNum type="alphaLcParenR"/>
              <a:defRPr/>
            </a:pPr>
            <a:r>
              <a:rPr lang="en-US" sz="2000" dirty="0">
                <a:solidFill>
                  <a:schemeClr val="bg1"/>
                </a:solidFill>
              </a:rPr>
              <a:t>If the answer is yes – in what time and who decides on appeal of Public prosecutor?</a:t>
            </a:r>
            <a:endParaRPr lang="hr-HR" sz="2000" dirty="0">
              <a:solidFill>
                <a:schemeClr val="bg1"/>
              </a:solidFill>
            </a:endParaRPr>
          </a:p>
          <a:p>
            <a:pPr marL="514350" indent="-514350">
              <a:lnSpc>
                <a:spcPct val="80000"/>
              </a:lnSpc>
              <a:spcBef>
                <a:spcPts val="600"/>
              </a:spcBef>
              <a:spcAft>
                <a:spcPts val="600"/>
              </a:spcAft>
              <a:buFont typeface="Arial" pitchFamily="34" charset="0"/>
              <a:buAutoNum type="arabicPeriod"/>
              <a:defRPr/>
            </a:pPr>
            <a:r>
              <a:rPr lang="en-US" sz="2400" dirty="0"/>
              <a:t>Does a suspect needs to know about Court ruling </a:t>
            </a:r>
          </a:p>
          <a:p>
            <a:pPr marL="914400" lvl="1" indent="-514350">
              <a:lnSpc>
                <a:spcPct val="80000"/>
              </a:lnSpc>
              <a:spcBef>
                <a:spcPts val="600"/>
              </a:spcBef>
              <a:spcAft>
                <a:spcPts val="600"/>
              </a:spcAft>
              <a:buFont typeface="+mj-lt"/>
              <a:buAutoNum type="alphaLcParenR"/>
              <a:defRPr/>
            </a:pPr>
            <a:r>
              <a:rPr lang="en-US" sz="2000" dirty="0">
                <a:solidFill>
                  <a:schemeClr val="bg1"/>
                </a:solidFill>
              </a:rPr>
              <a:t>if yes – when?</a:t>
            </a:r>
          </a:p>
        </p:txBody>
      </p:sp>
    </p:spTree>
    <p:extLst>
      <p:ext uri="{BB962C8B-B14F-4D97-AF65-F5344CB8AC3E}">
        <p14:creationId xmlns:p14="http://schemas.microsoft.com/office/powerpoint/2010/main" val="3674390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1288"/>
            <a:ext cx="8229600" cy="565282"/>
          </a:xfrm>
          <a:ln/>
        </p:spPr>
        <p:txBody>
          <a:bodyPr anchor="ctr">
            <a:normAutofit/>
          </a:bodyPr>
          <a:lstStyle/>
          <a:p>
            <a:pPr algn="r"/>
            <a:r>
              <a:rPr lang="en-US" altLang="x-none" sz="3400" dirty="0">
                <a:solidFill>
                  <a:srgbClr val="FFFFFF"/>
                </a:solidFill>
                <a:latin typeface="Helvetica" panose="020B0604020202020204" pitchFamily="34" charset="0"/>
              </a:rPr>
              <a:t>Case study #1 (follow-up)</a:t>
            </a:r>
            <a:endParaRPr lang="hr-HR" altLang="x-none" sz="3400" dirty="0">
              <a:solidFill>
                <a:srgbClr val="FFFFFF"/>
              </a:solidFill>
              <a:latin typeface="Helvetica" panose="020B0604020202020204" pitchFamily="34" charset="0"/>
            </a:endParaRPr>
          </a:p>
        </p:txBody>
      </p:sp>
      <p:sp>
        <p:nvSpPr>
          <p:cNvPr id="16386" name="Content Placeholder 2"/>
          <p:cNvSpPr>
            <a:spLocks noGrp="1"/>
          </p:cNvSpPr>
          <p:nvPr>
            <p:ph idx="1"/>
          </p:nvPr>
        </p:nvSpPr>
        <p:spPr>
          <a:xfrm>
            <a:off x="457200" y="1377245"/>
            <a:ext cx="8229600" cy="4926718"/>
          </a:xfrm>
        </p:spPr>
        <p:txBody>
          <a:bodyPr rtlCol="0">
            <a:normAutofit/>
          </a:bodyPr>
          <a:lstStyle/>
          <a:p>
            <a:pPr eaLnBrk="1" fontAlgn="auto" hangingPunct="1">
              <a:lnSpc>
                <a:spcPct val="120000"/>
              </a:lnSpc>
              <a:spcBef>
                <a:spcPts val="600"/>
              </a:spcBef>
              <a:spcAft>
                <a:spcPts val="1200"/>
              </a:spcAft>
              <a:buFont typeface="Arial"/>
              <a:buChar char="•"/>
              <a:defRPr/>
            </a:pPr>
            <a:r>
              <a:rPr lang="en-US" dirty="0"/>
              <a:t>Police searched the suspects apartment, seize</a:t>
            </a:r>
            <a:r>
              <a:rPr lang="hr-HR" dirty="0"/>
              <a:t>d</a:t>
            </a:r>
            <a:r>
              <a:rPr lang="en-US" dirty="0"/>
              <a:t> the laptop and the smartphone – no data storage devices were found,</a:t>
            </a:r>
          </a:p>
          <a:p>
            <a:pPr eaLnBrk="1" fontAlgn="auto" hangingPunct="1">
              <a:lnSpc>
                <a:spcPct val="120000"/>
              </a:lnSpc>
              <a:spcBef>
                <a:spcPts val="600"/>
              </a:spcBef>
              <a:spcAft>
                <a:spcPts val="1200"/>
              </a:spcAft>
              <a:buFont typeface="Arial"/>
              <a:buChar char="•"/>
              <a:defRPr/>
            </a:pPr>
            <a:r>
              <a:rPr lang="en-US" dirty="0"/>
              <a:t>Search and seizure measures confirmed the whole content of the exchanges that took place between the victim and the suspect, and confirmed the suspicion that the offence of possessing child pornography on the computer system had been committed.</a:t>
            </a:r>
          </a:p>
          <a:p>
            <a:pPr marL="0" indent="0" eaLnBrk="1" fontAlgn="auto" hangingPunct="1">
              <a:lnSpc>
                <a:spcPct val="120000"/>
              </a:lnSpc>
              <a:spcBef>
                <a:spcPts val="600"/>
              </a:spcBef>
              <a:spcAft>
                <a:spcPts val="1200"/>
              </a:spcAft>
              <a:buFont typeface="Arial" pitchFamily="34" charset="0"/>
              <a:buNone/>
              <a:defRPr/>
            </a:pPr>
            <a:r>
              <a:rPr lang="en-US" dirty="0"/>
              <a:t> </a:t>
            </a:r>
          </a:p>
        </p:txBody>
      </p:sp>
    </p:spTree>
    <p:extLst>
      <p:ext uri="{BB962C8B-B14F-4D97-AF65-F5344CB8AC3E}">
        <p14:creationId xmlns:p14="http://schemas.microsoft.com/office/powerpoint/2010/main" val="387084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#1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algn="ctr">
              <a:lnSpc>
                <a:spcPct val="80000"/>
              </a:lnSpc>
              <a:spcBef>
                <a:spcPts val="600"/>
              </a:spcBef>
              <a:spcAft>
                <a:spcPts val="600"/>
              </a:spcAft>
              <a:defRPr/>
            </a:pPr>
            <a:endParaRPr lang="en-US" sz="2400" b="1" dirty="0"/>
          </a:p>
          <a:p>
            <a:pPr algn="ctr">
              <a:lnSpc>
                <a:spcPct val="80000"/>
              </a:lnSpc>
              <a:spcBef>
                <a:spcPts val="600"/>
              </a:spcBef>
              <a:spcAft>
                <a:spcPts val="600"/>
              </a:spcAft>
              <a:defRPr/>
            </a:pPr>
            <a:endParaRPr lang="en-US" b="1" dirty="0"/>
          </a:p>
          <a:p>
            <a:pPr algn="ctr">
              <a:lnSpc>
                <a:spcPct val="150000"/>
              </a:lnSpc>
              <a:spcBef>
                <a:spcPts val="600"/>
              </a:spcBef>
              <a:spcAft>
                <a:spcPts val="600"/>
              </a:spcAft>
              <a:defRPr/>
            </a:pPr>
            <a:r>
              <a:rPr lang="en-US" sz="2400" b="1" dirty="0"/>
              <a:t>What actual activities are considered under the procedural measure ”</a:t>
            </a:r>
            <a:r>
              <a:rPr lang="en-US" sz="2400" b="1" i="1" dirty="0"/>
              <a:t>Searching the computer</a:t>
            </a:r>
            <a:r>
              <a:rPr lang="en-US" sz="2400" b="1" dirty="0"/>
              <a:t>”?</a:t>
            </a:r>
          </a:p>
        </p:txBody>
      </p:sp>
    </p:spTree>
    <p:extLst>
      <p:ext uri="{BB962C8B-B14F-4D97-AF65-F5344CB8AC3E}">
        <p14:creationId xmlns:p14="http://schemas.microsoft.com/office/powerpoint/2010/main" val="28211592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1288"/>
            <a:ext cx="8229600" cy="565282"/>
          </a:xfrm>
          <a:ln/>
        </p:spPr>
        <p:txBody>
          <a:bodyPr anchor="ctr">
            <a:normAutofit/>
          </a:bodyPr>
          <a:lstStyle/>
          <a:p>
            <a:pPr algn="r"/>
            <a:r>
              <a:rPr lang="en-US" altLang="x-none" sz="3400" dirty="0">
                <a:solidFill>
                  <a:srgbClr val="FFFFFF"/>
                </a:solidFill>
                <a:latin typeface="Helvetica" panose="020B0604020202020204" pitchFamily="34" charset="0"/>
              </a:rPr>
              <a:t>Case study #1 (follow up)</a:t>
            </a:r>
            <a:endParaRPr lang="hr-HR" altLang="x-none" sz="3400" dirty="0">
              <a:solidFill>
                <a:srgbClr val="FFFFFF"/>
              </a:solidFill>
              <a:latin typeface="Helvetica" panose="020B0604020202020204" pitchFamily="34" charset="0"/>
            </a:endParaRPr>
          </a:p>
        </p:txBody>
      </p:sp>
      <p:sp>
        <p:nvSpPr>
          <p:cNvPr id="11267" name="Rezervirano mjesto sadržaja 2"/>
          <p:cNvSpPr>
            <a:spLocks noGrp="1"/>
          </p:cNvSpPr>
          <p:nvPr>
            <p:ph idx="1"/>
          </p:nvPr>
        </p:nvSpPr>
        <p:spPr>
          <a:xfrm>
            <a:off x="457200" y="1841326"/>
            <a:ext cx="8229600" cy="4284837"/>
          </a:xfrm>
        </p:spPr>
        <p:txBody>
          <a:bodyPr>
            <a:normAutofit/>
          </a:bodyPr>
          <a:lstStyle/>
          <a:p>
            <a:pPr eaLnBrk="1" hangingPunct="1">
              <a:spcBef>
                <a:spcPts val="600"/>
              </a:spcBef>
              <a:spcAft>
                <a:spcPts val="1200"/>
              </a:spcAft>
            </a:pPr>
            <a:r>
              <a:rPr lang="en-US" altLang="x-none" sz="2800" dirty="0"/>
              <a:t>Public prosecutor raised the indictment</a:t>
            </a:r>
          </a:p>
          <a:p>
            <a:pPr eaLnBrk="1" hangingPunct="1">
              <a:spcBef>
                <a:spcPts val="600"/>
              </a:spcBef>
              <a:spcAft>
                <a:spcPts val="1200"/>
              </a:spcAft>
            </a:pPr>
            <a:r>
              <a:rPr lang="en-US" altLang="x-none" sz="2800" dirty="0"/>
              <a:t>Collected electronic evidences were save</a:t>
            </a:r>
            <a:r>
              <a:rPr lang="hr-HR" altLang="x-none" sz="2800" dirty="0"/>
              <a:t>d</a:t>
            </a:r>
            <a:r>
              <a:rPr lang="en-US" altLang="x-none" sz="2800" dirty="0"/>
              <a:t> on a DVD</a:t>
            </a:r>
            <a:r>
              <a:rPr lang="hr-HR" altLang="x-none" sz="2800" dirty="0"/>
              <a:t>, </a:t>
            </a:r>
            <a:r>
              <a:rPr lang="en-US" altLang="x-none" sz="2800" dirty="0"/>
              <a:t>even</a:t>
            </a:r>
            <a:r>
              <a:rPr lang="hr-HR" altLang="x-none" sz="2800" dirty="0"/>
              <a:t> </a:t>
            </a:r>
            <a:r>
              <a:rPr lang="en-US" altLang="x-none" sz="2800" dirty="0"/>
              <a:t>photos printed on a paper </a:t>
            </a:r>
          </a:p>
          <a:p>
            <a:pPr eaLnBrk="1" hangingPunct="1">
              <a:spcBef>
                <a:spcPts val="600"/>
              </a:spcBef>
              <a:spcAft>
                <a:spcPts val="1200"/>
              </a:spcAft>
            </a:pPr>
            <a:r>
              <a:rPr lang="en-US" altLang="x-none" sz="2800" dirty="0"/>
              <a:t>Court confirmed the indictment</a:t>
            </a:r>
          </a:p>
          <a:p>
            <a:pPr eaLnBrk="1" hangingPunct="1">
              <a:spcBef>
                <a:spcPts val="600"/>
              </a:spcBef>
              <a:spcAft>
                <a:spcPts val="1200"/>
              </a:spcAft>
            </a:pPr>
            <a:r>
              <a:rPr lang="en-US" altLang="x-none" sz="2800" dirty="0"/>
              <a:t>On the trial offender plead guilty and was sentenced - prison 1 year (Croatian Court)</a:t>
            </a:r>
          </a:p>
          <a:p>
            <a:pPr eaLnBrk="1" hangingPunct="1">
              <a:spcBef>
                <a:spcPts val="600"/>
              </a:spcBef>
              <a:spcAft>
                <a:spcPts val="1200"/>
              </a:spcAft>
            </a:pPr>
            <a:endParaRPr lang="en-US" altLang="x-none" sz="2800" dirty="0"/>
          </a:p>
        </p:txBody>
      </p:sp>
    </p:spTree>
    <p:extLst>
      <p:ext uri="{BB962C8B-B14F-4D97-AF65-F5344CB8AC3E}">
        <p14:creationId xmlns:p14="http://schemas.microsoft.com/office/powerpoint/2010/main" val="29200412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#1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marL="514350" indent="-514350">
              <a:spcBef>
                <a:spcPts val="600"/>
              </a:spcBef>
              <a:spcAft>
                <a:spcPts val="600"/>
              </a:spcAft>
              <a:buFont typeface="Arial" pitchFamily="34" charset="0"/>
              <a:buAutoNum type="arabicPeriod"/>
              <a:defRPr/>
            </a:pPr>
            <a:r>
              <a:rPr lang="en-GB" altLang="x-none" sz="2400" b="1" dirty="0"/>
              <a:t>What equipment do Courts usually use </a:t>
            </a:r>
            <a:r>
              <a:rPr lang="en-GB" altLang="x-none" sz="2400" dirty="0"/>
              <a:t>in courtrooms in your country? </a:t>
            </a:r>
            <a:r>
              <a:rPr lang="en-US" sz="2400" dirty="0"/>
              <a:t> </a:t>
            </a:r>
            <a:endParaRPr lang="hr-HR" sz="2400" dirty="0"/>
          </a:p>
          <a:p>
            <a:pPr marL="514350" indent="-514350">
              <a:spcBef>
                <a:spcPts val="600"/>
              </a:spcBef>
              <a:spcAft>
                <a:spcPts val="600"/>
              </a:spcAft>
              <a:buFont typeface="Arial" pitchFamily="34" charset="0"/>
              <a:buAutoNum type="arabicPeriod"/>
              <a:defRPr/>
            </a:pPr>
            <a:endParaRPr lang="en-GB" altLang="x-none" sz="2400" dirty="0"/>
          </a:p>
          <a:p>
            <a:pPr marL="514350" indent="-514350">
              <a:spcBef>
                <a:spcPts val="600"/>
              </a:spcBef>
              <a:spcAft>
                <a:spcPts val="600"/>
              </a:spcAft>
              <a:buFont typeface="Arial" pitchFamily="34" charset="0"/>
              <a:buAutoNum type="arabicPeriod"/>
              <a:defRPr/>
            </a:pPr>
            <a:r>
              <a:rPr lang="en-GB" altLang="x-none" sz="2400" dirty="0"/>
              <a:t>Are </a:t>
            </a:r>
            <a:r>
              <a:rPr lang="en-US" altLang="x-none" sz="2400" dirty="0"/>
              <a:t>the </a:t>
            </a:r>
            <a:r>
              <a:rPr lang="en-GB" altLang="x-none" sz="2400" dirty="0"/>
              <a:t>all courtrooms in your country well equipped?</a:t>
            </a:r>
          </a:p>
          <a:p>
            <a:pPr marL="514350" indent="-514350">
              <a:spcBef>
                <a:spcPts val="600"/>
              </a:spcBef>
              <a:spcAft>
                <a:spcPts val="600"/>
              </a:spcAft>
              <a:buFont typeface="Arial" pitchFamily="34" charset="0"/>
              <a:buAutoNum type="arabicPeriod"/>
              <a:defRPr/>
            </a:pPr>
            <a:endParaRPr lang="en-GB" altLang="x-none" sz="2400" b="1" dirty="0"/>
          </a:p>
          <a:p>
            <a:pPr marL="514350" indent="-514350">
              <a:spcBef>
                <a:spcPts val="600"/>
              </a:spcBef>
              <a:spcAft>
                <a:spcPts val="600"/>
              </a:spcAft>
              <a:buFont typeface="Arial" pitchFamily="34" charset="0"/>
              <a:buAutoNum type="arabicPeriod"/>
              <a:defRPr/>
            </a:pPr>
            <a:r>
              <a:rPr lang="en-GB" altLang="x-none" sz="2400" b="1" dirty="0"/>
              <a:t>What if defendant claims that someone else was using his computer</a:t>
            </a:r>
            <a:r>
              <a:rPr lang="en-GB" altLang="x-none" sz="2400" dirty="0"/>
              <a:t>, someone else had illegal access to his computer or someone had stolen his password? </a:t>
            </a:r>
            <a:endParaRPr lang="hr-HR" sz="2400" dirty="0"/>
          </a:p>
          <a:p>
            <a:pPr algn="ctr">
              <a:lnSpc>
                <a:spcPct val="80000"/>
              </a:lnSpc>
              <a:spcBef>
                <a:spcPts val="600"/>
              </a:spcBef>
              <a:spcAft>
                <a:spcPts val="600"/>
              </a:spcAft>
              <a:defRPr/>
            </a:pPr>
            <a:endParaRPr lang="en-US" sz="2400" b="1" dirty="0"/>
          </a:p>
        </p:txBody>
      </p:sp>
    </p:spTree>
    <p:extLst>
      <p:ext uri="{BB962C8B-B14F-4D97-AF65-F5344CB8AC3E}">
        <p14:creationId xmlns:p14="http://schemas.microsoft.com/office/powerpoint/2010/main" val="40559813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41288"/>
            <a:ext cx="8229600" cy="565282"/>
          </a:xfrm>
          <a:ln/>
        </p:spPr>
        <p:txBody>
          <a:bodyPr anchor="ctr">
            <a:normAutofit/>
          </a:bodyPr>
          <a:lstStyle/>
          <a:p>
            <a:pPr algn="r"/>
            <a:r>
              <a:rPr lang="en-US" altLang="x-none" sz="3400" dirty="0">
                <a:solidFill>
                  <a:srgbClr val="FFFFFF"/>
                </a:solidFill>
                <a:latin typeface="Helvetica" panose="020B0604020202020204" pitchFamily="34" charset="0"/>
              </a:rPr>
              <a:t>Case study #2</a:t>
            </a:r>
            <a:endParaRPr lang="hr-HR" altLang="x-none" sz="3400" dirty="0">
              <a:solidFill>
                <a:srgbClr val="FFFFFF"/>
              </a:solidFill>
              <a:latin typeface="Helvetica" panose="020B0604020202020204" pitchFamily="34" charset="0"/>
            </a:endParaRPr>
          </a:p>
        </p:txBody>
      </p:sp>
      <p:sp>
        <p:nvSpPr>
          <p:cNvPr id="13315" name="Rezervirano mjesto sadržaja 2"/>
          <p:cNvSpPr>
            <a:spLocks noGrp="1"/>
          </p:cNvSpPr>
          <p:nvPr>
            <p:ph idx="1"/>
          </p:nvPr>
        </p:nvSpPr>
        <p:spPr>
          <a:xfrm>
            <a:off x="628650" y="1309511"/>
            <a:ext cx="7886700" cy="4867452"/>
          </a:xfrm>
        </p:spPr>
        <p:txBody>
          <a:bodyPr>
            <a:normAutofit/>
          </a:bodyPr>
          <a:lstStyle/>
          <a:p>
            <a:pPr eaLnBrk="1" hangingPunct="1">
              <a:spcBef>
                <a:spcPts val="600"/>
              </a:spcBef>
              <a:spcAft>
                <a:spcPts val="1200"/>
              </a:spcAft>
            </a:pPr>
            <a:r>
              <a:rPr lang="en-US" altLang="x-none" dirty="0"/>
              <a:t>In an almost identical case like case n.1 – investigation led to IP address in Serbia. </a:t>
            </a:r>
          </a:p>
          <a:p>
            <a:pPr eaLnBrk="1" hangingPunct="1">
              <a:spcBef>
                <a:spcPts val="600"/>
              </a:spcBef>
              <a:spcAft>
                <a:spcPts val="1200"/>
              </a:spcAft>
            </a:pPr>
            <a:r>
              <a:rPr lang="en-US" altLang="x-none" dirty="0"/>
              <a:t>The police informed the public prosecutor about the „suspect”, the criminal offence and the fact that the IP address is in Serbia.</a:t>
            </a:r>
          </a:p>
          <a:p>
            <a:pPr eaLnBrk="1" hangingPunct="1">
              <a:spcBef>
                <a:spcPts val="600"/>
              </a:spcBef>
              <a:spcAft>
                <a:spcPts val="1200"/>
              </a:spcAft>
            </a:pPr>
            <a:r>
              <a:rPr lang="en-US" altLang="x-none" dirty="0"/>
              <a:t>The public prosecutor left to police the care to manage the whole necessary direct international police cooperation with the Serbian police.</a:t>
            </a:r>
          </a:p>
          <a:p>
            <a:pPr eaLnBrk="1" hangingPunct="1">
              <a:spcBef>
                <a:spcPts val="600"/>
              </a:spcBef>
              <a:spcAft>
                <a:spcPts val="1200"/>
              </a:spcAft>
            </a:pPr>
            <a:endParaRPr lang="en-US" altLang="x-none" dirty="0"/>
          </a:p>
        </p:txBody>
      </p:sp>
    </p:spTree>
    <p:extLst>
      <p:ext uri="{BB962C8B-B14F-4D97-AF65-F5344CB8AC3E}">
        <p14:creationId xmlns:p14="http://schemas.microsoft.com/office/powerpoint/2010/main" val="13271509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#2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a:spcBef>
                <a:spcPts val="600"/>
              </a:spcBef>
              <a:spcAft>
                <a:spcPts val="600"/>
              </a:spcAft>
              <a:defRPr/>
            </a:pPr>
            <a:endParaRPr lang="en-US" altLang="x-none" sz="2400" b="1" dirty="0"/>
          </a:p>
          <a:p>
            <a:pPr>
              <a:spcBef>
                <a:spcPts val="600"/>
              </a:spcBef>
              <a:spcAft>
                <a:spcPts val="600"/>
              </a:spcAft>
              <a:defRPr/>
            </a:pPr>
            <a:endParaRPr lang="en-US" altLang="x-none" b="1" dirty="0"/>
          </a:p>
          <a:p>
            <a:pPr algn="ctr">
              <a:spcBef>
                <a:spcPts val="600"/>
              </a:spcBef>
              <a:spcAft>
                <a:spcPts val="600"/>
              </a:spcAft>
              <a:defRPr/>
            </a:pPr>
            <a:r>
              <a:rPr lang="en-US" altLang="x-none" sz="2400" b="1" dirty="0"/>
              <a:t>Why is direct contact between polices of two countries possible?</a:t>
            </a:r>
          </a:p>
        </p:txBody>
      </p:sp>
    </p:spTree>
    <p:extLst>
      <p:ext uri="{BB962C8B-B14F-4D97-AF65-F5344CB8AC3E}">
        <p14:creationId xmlns:p14="http://schemas.microsoft.com/office/powerpoint/2010/main" val="16324707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1288"/>
            <a:ext cx="8229600" cy="565282"/>
          </a:xfrm>
          <a:ln/>
        </p:spPr>
        <p:txBody>
          <a:bodyPr anchor="ctr">
            <a:normAutofit/>
          </a:bodyPr>
          <a:lstStyle/>
          <a:p>
            <a:pPr algn="r"/>
            <a:r>
              <a:rPr lang="en-US" altLang="x-none" sz="3400" dirty="0">
                <a:solidFill>
                  <a:srgbClr val="FFFFFF"/>
                </a:solidFill>
                <a:latin typeface="Helvetica" panose="020B0604020202020204" pitchFamily="34" charset="0"/>
              </a:rPr>
              <a:t>Case study 2 (follow-up)</a:t>
            </a:r>
            <a:endParaRPr lang="hr-HR" altLang="x-none" sz="3400" dirty="0">
              <a:solidFill>
                <a:srgbClr val="FFFFFF"/>
              </a:solidFill>
              <a:latin typeface="Helvetica" panose="020B0604020202020204" pitchFamily="34" charset="0"/>
            </a:endParaRPr>
          </a:p>
        </p:txBody>
      </p:sp>
      <p:sp>
        <p:nvSpPr>
          <p:cNvPr id="15363" name="Rezervirano mjesto sadržaja 2"/>
          <p:cNvSpPr>
            <a:spLocks noGrp="1"/>
          </p:cNvSpPr>
          <p:nvPr>
            <p:ph idx="1"/>
          </p:nvPr>
        </p:nvSpPr>
        <p:spPr>
          <a:xfrm>
            <a:off x="457200" y="1578279"/>
            <a:ext cx="8229600" cy="4547884"/>
          </a:xfrm>
        </p:spPr>
        <p:txBody>
          <a:bodyPr>
            <a:normAutofit/>
          </a:bodyPr>
          <a:lstStyle/>
          <a:p>
            <a:pPr eaLnBrk="1" hangingPunct="1">
              <a:spcBef>
                <a:spcPts val="600"/>
              </a:spcBef>
              <a:spcAft>
                <a:spcPts val="1200"/>
              </a:spcAft>
            </a:pPr>
            <a:r>
              <a:rPr lang="en-US" altLang="x-none" sz="2800" dirty="0"/>
              <a:t>Very fast international cooperation opened opportunity for the investigation which led to a 35 years old man. </a:t>
            </a:r>
          </a:p>
          <a:p>
            <a:pPr eaLnBrk="1" hangingPunct="1">
              <a:spcBef>
                <a:spcPts val="600"/>
              </a:spcBef>
              <a:spcAft>
                <a:spcPts val="1200"/>
              </a:spcAft>
            </a:pPr>
            <a:r>
              <a:rPr lang="en-US" altLang="x-none" sz="2800" dirty="0"/>
              <a:t>Serbia conducted the investigation and trial – the perpetrator was sentenced by 1 year in prison. </a:t>
            </a:r>
          </a:p>
          <a:p>
            <a:pPr eaLnBrk="1" hangingPunct="1">
              <a:spcBef>
                <a:spcPts val="600"/>
              </a:spcBef>
              <a:spcAft>
                <a:spcPts val="1200"/>
              </a:spcAft>
            </a:pPr>
            <a:r>
              <a:rPr lang="en-US" altLang="x-none" sz="2800" dirty="0"/>
              <a:t>All evidences gathered by the Croatian authorities prosecutor in Serbia were used in the trial before the Serbian Court (MLA). </a:t>
            </a:r>
          </a:p>
          <a:p>
            <a:pPr eaLnBrk="1" hangingPunct="1">
              <a:spcBef>
                <a:spcPts val="600"/>
              </a:spcBef>
              <a:spcAft>
                <a:spcPts val="1200"/>
              </a:spcAft>
            </a:pPr>
            <a:endParaRPr lang="hr-HR" altLang="x-none" sz="2800" dirty="0"/>
          </a:p>
        </p:txBody>
      </p:sp>
    </p:spTree>
    <p:extLst>
      <p:ext uri="{BB962C8B-B14F-4D97-AF65-F5344CB8AC3E}">
        <p14:creationId xmlns:p14="http://schemas.microsoft.com/office/powerpoint/2010/main" val="18218103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1288"/>
            <a:ext cx="8229600" cy="565282"/>
          </a:xfrm>
          <a:ln/>
        </p:spPr>
        <p:txBody>
          <a:bodyPr anchor="ctr">
            <a:normAutofit/>
          </a:bodyPr>
          <a:lstStyle/>
          <a:p>
            <a:pPr algn="r"/>
            <a:r>
              <a:rPr lang="en-US" altLang="x-none" sz="3400" dirty="0">
                <a:solidFill>
                  <a:srgbClr val="FFFFFF"/>
                </a:solidFill>
                <a:latin typeface="Helvetica" panose="020B0604020202020204" pitchFamily="34" charset="0"/>
              </a:rPr>
              <a:t>Case study 2 (follow-up)</a:t>
            </a:r>
            <a:endParaRPr lang="hr-HR" altLang="x-none" sz="3400" dirty="0">
              <a:solidFill>
                <a:srgbClr val="FFFFFF"/>
              </a:solidFill>
              <a:latin typeface="Helvetica" panose="020B0604020202020204" pitchFamily="34" charset="0"/>
            </a:endParaRPr>
          </a:p>
        </p:txBody>
      </p:sp>
      <p:sp>
        <p:nvSpPr>
          <p:cNvPr id="16387" name="Rezervirano mjesto sadržaja 2"/>
          <p:cNvSpPr>
            <a:spLocks noGrp="1"/>
          </p:cNvSpPr>
          <p:nvPr>
            <p:ph idx="1"/>
          </p:nvPr>
        </p:nvSpPr>
        <p:spPr>
          <a:xfrm>
            <a:off x="300625" y="1140179"/>
            <a:ext cx="8542749" cy="5573772"/>
          </a:xfrm>
        </p:spPr>
        <p:txBody>
          <a:bodyPr>
            <a:normAutofit lnSpcReduction="10000"/>
          </a:bodyPr>
          <a:lstStyle/>
          <a:p>
            <a:pPr algn="just">
              <a:lnSpc>
                <a:spcPct val="90000"/>
              </a:lnSpc>
              <a:spcBef>
                <a:spcPts val="600"/>
              </a:spcBef>
              <a:spcAft>
                <a:spcPts val="1200"/>
              </a:spcAft>
            </a:pPr>
            <a:r>
              <a:rPr lang="en-GB" altLang="en-US" sz="2400" dirty="0"/>
              <a:t>First contact between two countries was made by the police. But for the trial purpose public prosecutor in Serbia needed victim</a:t>
            </a:r>
            <a:r>
              <a:rPr lang="hr-HR" altLang="en-US" sz="2400" dirty="0"/>
              <a:t>’s</a:t>
            </a:r>
            <a:r>
              <a:rPr lang="en-GB" altLang="en-US" sz="2400" dirty="0"/>
              <a:t> testimony. </a:t>
            </a:r>
          </a:p>
          <a:p>
            <a:pPr algn="just">
              <a:lnSpc>
                <a:spcPct val="90000"/>
              </a:lnSpc>
              <a:spcBef>
                <a:spcPts val="600"/>
              </a:spcBef>
              <a:spcAft>
                <a:spcPts val="1200"/>
              </a:spcAft>
            </a:pPr>
            <a:r>
              <a:rPr lang="en-US" altLang="en-US" sz="2400" dirty="0"/>
              <a:t>Public </a:t>
            </a:r>
            <a:r>
              <a:rPr lang="en-GB" altLang="en-US" sz="2400" dirty="0"/>
              <a:t>prosecutor requested mutual legal assistance from Croatian public prosecutor not just for the electronic evidences got from Croatian police in a first place but for the victim</a:t>
            </a:r>
            <a:r>
              <a:rPr lang="hr-HR" altLang="en-US" sz="2400" dirty="0"/>
              <a:t>’s</a:t>
            </a:r>
            <a:r>
              <a:rPr lang="en-GB" altLang="en-US" sz="2400" dirty="0"/>
              <a:t> testimony as well</a:t>
            </a:r>
            <a:r>
              <a:rPr lang="hr-HR" altLang="en-US" sz="2400" dirty="0"/>
              <a:t>.</a:t>
            </a:r>
            <a:r>
              <a:rPr lang="en-GB" altLang="en-US" sz="2400" dirty="0"/>
              <a:t> </a:t>
            </a:r>
          </a:p>
          <a:p>
            <a:pPr algn="just">
              <a:lnSpc>
                <a:spcPct val="90000"/>
              </a:lnSpc>
              <a:spcBef>
                <a:spcPts val="600"/>
              </a:spcBef>
              <a:spcAft>
                <a:spcPts val="1200"/>
              </a:spcAft>
            </a:pPr>
            <a:r>
              <a:rPr lang="en-GB" altLang="en-US" sz="2400" dirty="0"/>
              <a:t>Croatian public prosecutor manage the hearing before the Croatian Court via video link. In Croatia were attending the judge, the public prosecutor, the lawyer of the defender (appointed by the Croatian Court), witnesses and the victim with her lawyer and parents; in Serbia were attending the public prosecutor, the lawyer of the defender, the latter didn't want to be present at the session. </a:t>
            </a:r>
          </a:p>
          <a:p>
            <a:pPr algn="just">
              <a:lnSpc>
                <a:spcPct val="90000"/>
              </a:lnSpc>
              <a:spcBef>
                <a:spcPts val="600"/>
              </a:spcBef>
              <a:spcAft>
                <a:spcPts val="1200"/>
              </a:spcAft>
            </a:pPr>
            <a:r>
              <a:rPr lang="en-GB" altLang="en-US" sz="2400" dirty="0"/>
              <a:t>Evidence was presented at the trial in Serbia.</a:t>
            </a:r>
          </a:p>
          <a:p>
            <a:pPr>
              <a:lnSpc>
                <a:spcPct val="90000"/>
              </a:lnSpc>
              <a:spcBef>
                <a:spcPts val="600"/>
              </a:spcBef>
              <a:spcAft>
                <a:spcPts val="1200"/>
              </a:spcAft>
            </a:pPr>
            <a:endParaRPr lang="hr-HR" altLang="en-US" sz="2400" dirty="0"/>
          </a:p>
        </p:txBody>
      </p:sp>
    </p:spTree>
    <p:extLst>
      <p:ext uri="{BB962C8B-B14F-4D97-AF65-F5344CB8AC3E}">
        <p14:creationId xmlns:p14="http://schemas.microsoft.com/office/powerpoint/2010/main" val="13903758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6733" y="1"/>
            <a:ext cx="7886700" cy="936978"/>
          </a:xfrm>
          <a:ln/>
        </p:spPr>
        <p:txBody>
          <a:bodyPr anchor="ctr">
            <a:normAutofit/>
          </a:bodyPr>
          <a:lstStyle/>
          <a:p>
            <a:pPr algn="r"/>
            <a:r>
              <a:rPr lang="en-US" altLang="x-none" sz="3400" dirty="0">
                <a:solidFill>
                  <a:srgbClr val="FFFFFF"/>
                </a:solidFill>
                <a:latin typeface="Helvetica" panose="020B0604020202020204" pitchFamily="34" charset="0"/>
              </a:rPr>
              <a:t>Case study #2 (follow up)</a:t>
            </a:r>
            <a:endParaRPr lang="hr-HR" altLang="x-none" sz="3400" dirty="0">
              <a:solidFill>
                <a:srgbClr val="FFFFFF"/>
              </a:solidFill>
              <a:latin typeface="Helvetica" panose="020B0604020202020204" pitchFamily="34" charset="0"/>
            </a:endParaRPr>
          </a:p>
        </p:txBody>
      </p:sp>
      <p:sp>
        <p:nvSpPr>
          <p:cNvPr id="3" name="Content Placeholder 2"/>
          <p:cNvSpPr>
            <a:spLocks noGrp="1"/>
          </p:cNvSpPr>
          <p:nvPr>
            <p:ph type="body" idx="1"/>
          </p:nvPr>
        </p:nvSpPr>
        <p:spPr>
          <a:xfrm>
            <a:off x="623888" y="1185333"/>
            <a:ext cx="7886700" cy="5116356"/>
          </a:xfrm>
        </p:spPr>
        <p:txBody>
          <a:bodyPr rtlCol="0">
            <a:normAutofit/>
          </a:bodyPr>
          <a:lstStyle/>
          <a:p>
            <a:pPr marL="514350" indent="-514350">
              <a:buFont typeface="Arial" pitchFamily="34" charset="0"/>
              <a:buAutoNum type="arabicPeriod"/>
              <a:defRPr/>
            </a:pPr>
            <a:endParaRPr lang="en-GB" sz="2400" dirty="0"/>
          </a:p>
          <a:p>
            <a:pPr marL="514350" indent="-514350">
              <a:buFont typeface="Arial" pitchFamily="34" charset="0"/>
              <a:buAutoNum type="arabicPeriod"/>
              <a:defRPr/>
            </a:pPr>
            <a:r>
              <a:rPr lang="en-GB" sz="2400" dirty="0"/>
              <a:t>What is the necessary content of a request for MLA? </a:t>
            </a:r>
            <a:endParaRPr lang="hr-HR" sz="2400" dirty="0"/>
          </a:p>
          <a:p>
            <a:pPr marL="514350" indent="-514350">
              <a:buFont typeface="Arial" pitchFamily="34" charset="0"/>
              <a:buAutoNum type="arabicPeriod"/>
              <a:defRPr/>
            </a:pPr>
            <a:r>
              <a:rPr lang="en-GB" sz="2400" dirty="0"/>
              <a:t>Does any State Party to the Budapest Convention would refuse a MLA request for the purpose of preserving data related to any criminal offences under Articles 2-11 of Budapest Convention if there is no dual criminality?</a:t>
            </a:r>
            <a:endParaRPr lang="hr-HR" sz="2400" dirty="0"/>
          </a:p>
          <a:p>
            <a:pPr marL="514350" indent="-514350">
              <a:buFont typeface="Arial" pitchFamily="34" charset="0"/>
              <a:buAutoNum type="arabicPeriod"/>
              <a:defRPr/>
            </a:pPr>
            <a:r>
              <a:rPr lang="en-GB" sz="2400" dirty="0"/>
              <a:t>For which criminal offence you mostly use request for MLA as a public prosecutor or judge?</a:t>
            </a:r>
          </a:p>
        </p:txBody>
      </p:sp>
    </p:spTree>
    <p:extLst>
      <p:ext uri="{BB962C8B-B14F-4D97-AF65-F5344CB8AC3E}">
        <p14:creationId xmlns:p14="http://schemas.microsoft.com/office/powerpoint/2010/main" val="1260581751"/>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16759</TotalTime>
  <Words>14544</Words>
  <Application>Microsoft Office PowerPoint</Application>
  <PresentationFormat>On-screen Show (4:3)</PresentationFormat>
  <Paragraphs>830</Paragraphs>
  <Slides>107</Slides>
  <Notes>102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107</vt:i4>
      </vt:variant>
    </vt:vector>
  </HeadingPairs>
  <TitlesOfParts>
    <vt:vector size="114" baseType="lpstr">
      <vt:lpstr>Arial</vt:lpstr>
      <vt:lpstr>Arial Narrow</vt:lpstr>
      <vt:lpstr>Calibri</vt:lpstr>
      <vt:lpstr>Courier New</vt:lpstr>
      <vt:lpstr>Georgia</vt:lpstr>
      <vt:lpstr>Helvetica</vt:lpstr>
      <vt:lpstr>PPT_theme_v7</vt:lpstr>
      <vt:lpstr>PowerPoint Presentation</vt:lpstr>
      <vt:lpstr>Agenda</vt:lpstr>
      <vt:lpstr>Agenda</vt:lpstr>
      <vt:lpstr>Session Objectives</vt:lpstr>
      <vt:lpstr>Session Objectives</vt:lpstr>
      <vt:lpstr>Part One  Introduction</vt:lpstr>
      <vt:lpstr>Service Provider</vt:lpstr>
      <vt:lpstr>Service Provider</vt:lpstr>
      <vt:lpstr>Electronic Evidence</vt:lpstr>
      <vt:lpstr>Types of data</vt:lpstr>
      <vt:lpstr>Subscriber Information</vt:lpstr>
      <vt:lpstr>Traffic Data</vt:lpstr>
      <vt:lpstr>Content Data</vt:lpstr>
      <vt:lpstr>Cloud Data</vt:lpstr>
      <vt:lpstr>The Cloud Evidence Group (CEG) of the Council of Europe</vt:lpstr>
      <vt:lpstr>The challenges of the evidence in the cloud</vt:lpstr>
      <vt:lpstr>PowerPoint Presentation</vt:lpstr>
      <vt:lpstr>Part Two  Access to Data held by Domestic Service Providers</vt:lpstr>
      <vt:lpstr>Levels of Cooperation</vt:lpstr>
      <vt:lpstr>Compulsory Cooperation</vt:lpstr>
      <vt:lpstr>Expedited Preservation of Stored Computer Data</vt:lpstr>
      <vt:lpstr>Ordering service providers to preserve data</vt:lpstr>
      <vt:lpstr>Ordering service providers to preserve data</vt:lpstr>
      <vt:lpstr>Expedited Preservation &amp; Partial Disclosure of Traffic Data</vt:lpstr>
      <vt:lpstr>Ordering service providers to disclose partial traffic data</vt:lpstr>
      <vt:lpstr>Ordering service providers to disclose partial traffic data</vt:lpstr>
      <vt:lpstr>Production Orders</vt:lpstr>
      <vt:lpstr>Ordering service providers to produce data</vt:lpstr>
      <vt:lpstr>Ordering service providers to produce data</vt:lpstr>
      <vt:lpstr>Real-time Collection of Traffic Data</vt:lpstr>
      <vt:lpstr>Ordering service providers to collect traffic data in real-time </vt:lpstr>
      <vt:lpstr>Ordering service providers to collect traffic data in real-time</vt:lpstr>
      <vt:lpstr>Ordering service providers to collect traffic data in real-time</vt:lpstr>
      <vt:lpstr>Interception of Content Data</vt:lpstr>
      <vt:lpstr>Ordering service providers to intercept content data</vt:lpstr>
      <vt:lpstr>Ordering service providers to intercept content data</vt:lpstr>
      <vt:lpstr>Ordering service providers to intercept content data</vt:lpstr>
      <vt:lpstr>Voluntary Cooperation with Service Providers</vt:lpstr>
      <vt:lpstr>Access to Cloud Data Held by Domestic Service Providers</vt:lpstr>
      <vt:lpstr>PowerPoint Presentation</vt:lpstr>
      <vt:lpstr>Part Three  Access to Data Held by Foreign Service Providers</vt:lpstr>
      <vt:lpstr>Introduction</vt:lpstr>
      <vt:lpstr>Levels of Cooperation</vt:lpstr>
      <vt:lpstr>Compulsory Cooperation</vt:lpstr>
      <vt:lpstr>Production Orders</vt:lpstr>
      <vt:lpstr>Expedited Preservation of Stored Computer Data</vt:lpstr>
      <vt:lpstr>Requesting multinational service providers to expeditiously preserve data</vt:lpstr>
      <vt:lpstr>Requesting multinational service providers to expeditiously preserve data</vt:lpstr>
      <vt:lpstr>Expedited disclosure of preserved traffic data</vt:lpstr>
      <vt:lpstr>Requesting multinational service providers to disclose traffic data</vt:lpstr>
      <vt:lpstr>Mutual assistance regarding accessing of stored computer data</vt:lpstr>
      <vt:lpstr>Requesting foreign service providers to access stored data</vt:lpstr>
      <vt:lpstr>Mutual assistance regarding the real-time collection of traffic data</vt:lpstr>
      <vt:lpstr>Requesting multinational service providers to collect traffic data in real-time</vt:lpstr>
      <vt:lpstr>Voluntary Cooperation with Legal Mandate</vt:lpstr>
      <vt:lpstr>PowerPoint Presentation</vt:lpstr>
      <vt:lpstr>Article 32 – Transborder Access to Stored Computer Data with Consent or Where Publicly Available</vt:lpstr>
      <vt:lpstr>Without authorisation </vt:lpstr>
      <vt:lpstr>Article 32 – Transborder Access to Stored Computer Data with Consent or Where Publicly Available</vt:lpstr>
      <vt:lpstr>Publically available data </vt:lpstr>
      <vt:lpstr>Article 32 – Transborder Access to Stored Computer Data with Consent or Where Publicly Available</vt:lpstr>
      <vt:lpstr>Stored computer data located in another Party</vt:lpstr>
      <vt:lpstr>Article 32 – Transborder Access to Stored Computer Data with Consent or Where Publicly Available</vt:lpstr>
      <vt:lpstr>Lawful and voluntary consent</vt:lpstr>
      <vt:lpstr>Article 32 – Transborder Access to Stored Computer Data with Consent or Where Publicly Available</vt:lpstr>
      <vt:lpstr>Person who has the lawful authority to disclose data</vt:lpstr>
      <vt:lpstr>Voluntary Cooperation without Legal Mandate</vt:lpstr>
      <vt:lpstr>PowerPoint Presentation</vt:lpstr>
      <vt:lpstr>PowerPoint Presentation</vt:lpstr>
      <vt:lpstr>PowerPoint Presentation</vt:lpstr>
      <vt:lpstr>Apple</vt:lpstr>
      <vt:lpstr>Facebook</vt:lpstr>
      <vt:lpstr>Microsoft</vt:lpstr>
      <vt:lpstr>Considerations in Cooperating with Foreign Service Providers</vt:lpstr>
      <vt:lpstr>Volatility of Policies</vt:lpstr>
      <vt:lpstr>Location, Territoriality &amp; Jurisdiction</vt:lpstr>
      <vt:lpstr>US vs European Providers</vt:lpstr>
      <vt:lpstr>Direct preservation &amp; emergency requests</vt:lpstr>
      <vt:lpstr>Different requirements for different types of data</vt:lpstr>
      <vt:lpstr>E.g. Google Inc.</vt:lpstr>
      <vt:lpstr>E.g. Google Inc.</vt:lpstr>
      <vt:lpstr>E.g. Google Inc.</vt:lpstr>
      <vt:lpstr>PowerPoint Presentation</vt:lpstr>
      <vt:lpstr>Part Four  Case studies </vt:lpstr>
      <vt:lpstr>Case studies 1 to 3</vt:lpstr>
      <vt:lpstr>Case study #1</vt:lpstr>
      <vt:lpstr>Case study #1 (follow up)</vt:lpstr>
      <vt:lpstr>Case study #1 (follow up)</vt:lpstr>
      <vt:lpstr>Case study #1 (follow up)</vt:lpstr>
      <vt:lpstr>Case study #1 (follow up)</vt:lpstr>
      <vt:lpstr>Case study #1 (follow-up)</vt:lpstr>
      <vt:lpstr>Case study #1 (follow up)</vt:lpstr>
      <vt:lpstr>Case study #1 (follow up)</vt:lpstr>
      <vt:lpstr>Case study #1 (follow up)</vt:lpstr>
      <vt:lpstr>Case study #2</vt:lpstr>
      <vt:lpstr>Case study #2 (follow up)</vt:lpstr>
      <vt:lpstr>Case study 2 (follow-up)</vt:lpstr>
      <vt:lpstr>Case study 2 (follow-up)</vt:lpstr>
      <vt:lpstr>Case study #2 (follow up)</vt:lpstr>
      <vt:lpstr>Case study #3 – legality of evidence</vt:lpstr>
      <vt:lpstr>Case study #3 (follow up)</vt:lpstr>
      <vt:lpstr>Case study #4</vt:lpstr>
      <vt:lpstr>PowerPoint Presentation</vt:lpstr>
      <vt:lpstr>Part Five  Summary </vt:lpstr>
      <vt:lpstr>Session Objectives</vt:lpstr>
      <vt:lpstr>Session Objectives</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446</cp:revision>
  <cp:lastPrinted>2012-01-06T12:07:57Z</cp:lastPrinted>
  <dcterms:created xsi:type="dcterms:W3CDTF">2012-01-25T11:53:12Z</dcterms:created>
  <dcterms:modified xsi:type="dcterms:W3CDTF">2023-11-08T14:41:49Z</dcterms:modified>
</cp:coreProperties>
</file>