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4" r:id="rId3"/>
    <p:sldId id="296" r:id="rId4"/>
    <p:sldId id="285" r:id="rId5"/>
    <p:sldId id="344" r:id="rId6"/>
    <p:sldId id="286" r:id="rId7"/>
    <p:sldId id="345" r:id="rId8"/>
    <p:sldId id="349" r:id="rId9"/>
    <p:sldId id="356" r:id="rId10"/>
    <p:sldId id="346" r:id="rId11"/>
    <p:sldId id="350" r:id="rId12"/>
    <p:sldId id="351" r:id="rId13"/>
    <p:sldId id="352" r:id="rId14"/>
    <p:sldId id="354" r:id="rId15"/>
    <p:sldId id="353" r:id="rId16"/>
    <p:sldId id="357" r:id="rId17"/>
    <p:sldId id="355" r:id="rId18"/>
    <p:sldId id="347" r:id="rId19"/>
    <p:sldId id="359" r:id="rId20"/>
    <p:sldId id="360" r:id="rId21"/>
    <p:sldId id="361" r:id="rId22"/>
    <p:sldId id="362" r:id="rId23"/>
    <p:sldId id="367" r:id="rId24"/>
    <p:sldId id="364" r:id="rId25"/>
    <p:sldId id="365" r:id="rId26"/>
    <p:sldId id="366" r:id="rId27"/>
    <p:sldId id="368" r:id="rId28"/>
    <p:sldId id="369" r:id="rId29"/>
    <p:sldId id="316" r:id="rId30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8E"/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47F8B0-4A3D-43B3-B749-E6351D2099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42C470-B1BD-4EEB-9F44-A30DA03BB7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CA5469-ED69-440F-8289-B6D8458A2F11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74335-B59C-459F-ACA9-551C842A2A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E304C-42BE-431C-8B2D-9313675B5C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19CB7E-418C-43DD-BE93-4E070BC0FE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BE836D-A97F-46A3-9DE7-7142C3D626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775B52-A82D-4E6E-A141-6B23953801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4A2C0AD-3CAB-4FDB-B9F5-604FD2F2C3CF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5405089-587B-4E49-AE44-0678D8AC7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4A9C4B1-C4D0-4892-A4F4-2944BD0D1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7B5B3E-929D-45C3-BA15-332E6057FA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A507D-F9C6-48D0-8A65-18CB638FB6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B23166-2A6E-4B9B-BADD-8098129889D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ACFDD241-9954-4B94-AA43-223885DA5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602A564A-91D5-4319-835F-F70C71EEF7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E991052A-0E72-43CC-B9B5-14CDF3402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86C2CD4-D4AA-4379-AE7E-CD4E189580A2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198EE301-8442-499A-BFE0-273456AD58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2EC61363-61D5-48E4-8F91-FF8901E115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6CC30806-D44B-4CF8-A404-CD5B2EB8C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5C80839-D241-48A4-8DD1-8BB5B6FF9A04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BD79DD90-8476-4371-BAB9-6365A17D04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38608F0A-B2D7-48B8-B627-532AE69343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2E50D624-9ADB-4C59-B6E1-CF2D21E43D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4D45808-A336-4CCA-A7EC-B761BF91AB62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F8DBA35B-4E8A-487E-A5F9-B6C568A549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EA04C99E-25D1-427F-AA4E-8E2490DEF6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5D6A2897-0FEC-4BAF-A17A-81DE59E50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68CD1D-1E3C-45A5-A506-75F30DA53BF4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B6EF647A-AB06-4F24-AACE-C537FDABE4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204C38C9-1D1F-4512-A09F-D0541EF7F9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683ED4BF-D929-44B4-81E5-8FDBF6117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A3AF5F5-84C8-40AC-9334-E8B82DDEB4EF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B9EBA81D-3878-4125-8F9F-1EE237CD6C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D30A71C6-9AE6-47A4-A8D5-85B23C1058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0D092D0D-0FB9-4D92-B47F-563C53F95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53DC72F-B845-4BCE-85E1-8570B4A30094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AF3ADEF9-BC8A-4704-A455-179B2150FB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2529E9BA-0298-4933-BD05-62FE31AF0E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AFA1D361-7B38-4458-8D54-04FF98470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71EA8B7-830D-4462-B1C0-44782DAE7B85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4AC411C6-99EF-438C-ACCA-68F6C7AFC9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14C5A5DD-0445-4AAD-9369-3E3DD3A461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9338A688-2E05-4AD2-996B-E4D6F1241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D7B11A4-98D6-4818-9993-81D3E06812A2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D90440B7-A546-43A1-BB68-50788DFFD9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43771660-AF27-49B1-95AE-DD3BE83FFA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6B055743-F0AB-4A7B-883D-62CC7177D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75E836-7B55-48FE-A248-C6A1BCFAE081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2A933E0A-1504-4516-AB18-081C28E94A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E389A712-AF36-498F-A7B2-28F40F53BF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6E2B4F44-AE60-4B3D-8143-33C953DD1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7EFC32E-F354-4E1D-8353-FCB0B24FDFD4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789FA577-E8AF-425E-A85D-4EA8B5A6DB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7BFD0F6D-4996-4A79-A7B5-1B045C5B28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C3362AFB-7F7E-4465-9EDC-5CA897FBE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6D5CB76-EF9D-4432-BEE3-746354016DB1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64605A54-66BE-4B2C-8212-691F01519D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F332C52B-3048-423E-809C-E632F5ACEF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C2DB7E77-F6D7-4210-8E4F-C2F094C85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1A87A57-9B5A-4EDA-ADE1-2742E3876A71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AE0F4AFE-6857-4027-B517-648D44C172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D64894F3-EEDC-4324-882E-8C57D8E8AC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B58C685F-F41F-403A-9A16-6AD708A9A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0576DBC-6AF5-402A-BD2F-AE842D974C25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82E96A30-0670-463B-9702-F8CD833C18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A58322EB-27F7-4E91-8840-4F14385B4F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E1A3A9C0-AA1A-4439-9C67-7A2ADD45E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4D5CFFB-102C-47FA-BA75-FC20EDBE0D81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80F46760-00C1-4CC5-BD93-CEE9A278BC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FE338AA7-648C-445D-B58C-67FE6904D2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D2296E48-A1C2-4934-AB54-464BAEEA8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929668-EFE2-449D-A7A2-0A9E4135D91A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0DE22656-E33F-443D-A5EE-A8EB55F1A9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A52BE6A6-07BE-4BB2-85E5-06BD044DD4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D19C4C1F-AB92-43D0-8B29-EC7F93CE0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6E38802-AE40-4AD6-8E4D-12DA5E4EE4BB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04493C3C-9210-47CD-89FD-CEBFD65390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84FCA77E-5D69-4E37-A6A8-60F88FB959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8FCBCD9C-D294-42B2-BD87-911EC77EA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C387DBE-DAB0-43DC-A9EE-51EDC8E89CC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A229E809-2191-4B1C-9FF4-00B450F949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3DE1AD71-8EAC-4630-A768-57694CF216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76F5FF4E-3BF5-4F5D-8518-9DD18A914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1EEB336-9290-4DAA-A892-1EF943DC9587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E234B5BE-866B-4B58-998F-9573034DDE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2FC608CE-6ADD-4D7F-9533-CEB68C1BF6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1D1BFC8B-0811-4752-833F-6713362EF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48DFBCC-8B1C-44B2-9FBF-37987948966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A32CB727-F518-44B5-BB1B-F42899DE0B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5CFB7620-0597-4BE5-9B7E-351F90F509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DE022BB0-D0EC-4AEA-ACA2-5610C8BEA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11BA0F2-E77D-41B6-A36D-9AF202714029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05E94C4A-F6B0-45C5-9119-0E5A9AD3B7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33A21DB-0868-4FE8-89A3-186341A081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E177DDA2-ECA5-4671-AEB4-FC5EC73C1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6FA5EBB-E63A-4BF1-951D-8D4970E7A395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4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FCE7200-17F1-4C69-8D40-842273254AB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19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7BA96BA-13A4-45BE-9FA2-D02F1ED5332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2361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C2BEDD5-AEC0-40E8-88FA-C11176ECE85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49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DACA513-2835-42D6-8D13-290984816AA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74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64FFC87-145A-4EDD-9BD0-18F1FFA551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413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93C1BA98-E1F7-4E38-86FB-3AAAEBFE6F8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394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23D70BF-C9E2-41C0-9973-3A40EB3F273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8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5B98FE6-FFA7-4A97-A2D9-3F4F3DCB8CD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274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D4312AE-CAE6-426A-A056-2D74FCB7C6F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228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BC17D69-A1AA-49F3-915A-31D9A1CD952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559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0F73369-7D72-4041-AC48-AF4F788959F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988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7DACA513-2835-42D6-8D13-290984816AAD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BB5828-1C46-4C20-8273-B64D0A07D22A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EF4CC5F-137B-458F-87EC-8521B7E170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644E5ADE-E20E-4245-82F2-427F7589F6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68019824-F2EF-4F01-A9C8-E02CC588EC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58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rainianlaw.blogspot.com/2015/09/new-students-should-look-closely-at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1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awpixel.com/image/38406/bank-money-atm-banking-financial-finance-credit-withdraw-card-withdrawal-account-automatic-cash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ublicdomainpictures.net/en/view-image.php?image=266255&amp;picture=money-transfer-banking-icon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5F346D65-DF40-4547-9883-945DE1F95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8ADAA798-D7F7-414E-8F95-B9CCC6DA6C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005E8E"/>
                </a:solidFill>
              </a:rPr>
              <a:t>Session 1.4.2/Hour 1</a:t>
            </a:r>
          </a:p>
          <a:p>
            <a:r>
              <a:rPr lang="en-US" altLang="en-US" dirty="0">
                <a:solidFill>
                  <a:srgbClr val="005E8E"/>
                </a:solidFill>
              </a:rPr>
              <a:t>Online Criminal Money Flow Typologies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C5FB7E82-2DC6-4716-A313-2A874E340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30" y="1362635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iPROCEEDS</a:t>
            </a:r>
            <a:r>
              <a:rPr lang="en-GB" alt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A9E0CC5-E71D-41E0-ADD8-A7CCB75FDB59}"/>
              </a:ext>
            </a:extLst>
          </p:cNvPr>
          <p:cNvSpPr txBox="1">
            <a:spLocks/>
          </p:cNvSpPr>
          <p:nvPr/>
        </p:nvSpPr>
        <p:spPr>
          <a:xfrm>
            <a:off x="130630" y="2810435"/>
            <a:ext cx="6149146" cy="1748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/>
              <a:t>Introductory Training on Cybercrime, Electronic Evidence and Online Crime Proceeds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A51E86-0842-455B-8D03-9E3A13A1F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credit card and a check&#10;&#10;Description automatically generated">
            <a:extLst>
              <a:ext uri="{FF2B5EF4-FFF2-40B4-BE49-F238E27FC236}">
                <a16:creationId xmlns:a16="http://schemas.microsoft.com/office/drawing/2014/main" id="{E1D8C2DE-3141-4F65-89EE-D633DE815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61" t="3065" r="2182"/>
          <a:stretch/>
        </p:blipFill>
        <p:spPr>
          <a:xfrm>
            <a:off x="0" y="980728"/>
            <a:ext cx="9144000" cy="5458172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95B145D3-C512-442C-AD9B-064D6F267000}"/>
              </a:ext>
            </a:extLst>
          </p:cNvPr>
          <p:cNvSpPr txBox="1">
            <a:spLocks/>
          </p:cNvSpPr>
          <p:nvPr/>
        </p:nvSpPr>
        <p:spPr>
          <a:xfrm>
            <a:off x="0" y="5589240"/>
            <a:ext cx="9144000" cy="986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en-US" sz="3200" dirty="0">
                <a:solidFill>
                  <a:schemeClr val="bg1"/>
                </a:solidFill>
              </a:rPr>
              <a:t>Wire Transfer, Takeover/Opening of Bank Accounts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C26567DC-9FE3-4CB3-95EB-85D0B128D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Traditional Banking Services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E57D7401-0D80-4498-9E3F-3DCE6A90A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Cybercriminals continue to rely on traditional banking services.</a:t>
            </a:r>
          </a:p>
          <a:p>
            <a:r>
              <a:rPr lang="en-US" altLang="en-US" dirty="0"/>
              <a:t>This is obviously particularly relevant in cases that involve extracting money from victim’s bank accounts.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903D6158-7448-4B71-9FE2-47470C48E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Traditional Banking Services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0EBA6931-D045-43AD-BEE8-FDF3D0BAA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i="1" dirty="0"/>
              <a:t>Within the traditional banking sector, what techniques can be used to obfuscate the sources of funds extracted from a victim’s bank account?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D3AC42AF-5862-451F-A062-9267EF46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Wire Transfer Typology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AD445979-ED58-4359-AC2B-0CB54F6A1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500"/>
              <a:t>Victim bank accounts are compromised through various cybercrime techniques (e.g. phishing, malware).</a:t>
            </a:r>
          </a:p>
          <a:p>
            <a:pPr>
              <a:lnSpc>
                <a:spcPct val="80000"/>
              </a:lnSpc>
            </a:pPr>
            <a:r>
              <a:rPr lang="en-US" altLang="en-US" sz="2500"/>
              <a:t>New beneficiaries are added to the victim’s bank account and funds are transferred to mule accounts.</a:t>
            </a:r>
          </a:p>
          <a:p>
            <a:pPr>
              <a:lnSpc>
                <a:spcPct val="80000"/>
              </a:lnSpc>
            </a:pPr>
            <a:r>
              <a:rPr lang="en-US" altLang="en-US" sz="2500"/>
              <a:t>Funds are withdrawn in cash or transferred to other destinations.</a:t>
            </a:r>
          </a:p>
          <a:p>
            <a:pPr>
              <a:lnSpc>
                <a:spcPct val="80000"/>
              </a:lnSpc>
            </a:pPr>
            <a:r>
              <a:rPr lang="en-US" altLang="en-US" sz="2500"/>
              <a:t>Transfers are made in small amounts to avoid reporting thresholds.</a:t>
            </a:r>
          </a:p>
          <a:p>
            <a:pPr>
              <a:lnSpc>
                <a:spcPct val="80000"/>
              </a:lnSpc>
            </a:pPr>
            <a:r>
              <a:rPr lang="en-US" altLang="en-US" sz="2500"/>
              <a:t>Complex structures of meaningless transfers to mule accounts are used to obfuscate the source of funds.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C28CC5B9-6D87-417C-9A34-DBDA47ED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Customer Protection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2F097AC4-08B0-4FC8-8E7E-831EE9F45D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i="1" dirty="0"/>
              <a:t>What controls do financial institutions use to prevent the misuse of customer’s compromised online banking credentials?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7EB5A587-248E-4CCF-BEC7-DEB7826A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Wire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35AC46F-8F9B-49BB-BCC8-419D38BE9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wire transfers?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C68A4B97-7BD7-435B-AF42-22AE3D25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Wire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1A89672D-DBB0-4D99-80E9-57624999D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wire transfers?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atm machine&#10;&#10;Description automatically generated">
            <a:extLst>
              <a:ext uri="{FF2B5EF4-FFF2-40B4-BE49-F238E27FC236}">
                <a16:creationId xmlns:a16="http://schemas.microsoft.com/office/drawing/2014/main" id="{839AFB4A-2CEB-4212-9AC1-AF52DDECDE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3069" b="17713"/>
          <a:stretch/>
        </p:blipFill>
        <p:spPr>
          <a:xfrm>
            <a:off x="0" y="982890"/>
            <a:ext cx="9144000" cy="541488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35937F0B-6CE7-4D03-88F6-9734B18AF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-19050"/>
            <a:ext cx="7886700" cy="1130915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Cash Withdrawals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2CEBF46F-6A50-4CDE-B11A-4CCB14E3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What challenges does cash present for cybercriminals?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2C08834-3C3B-4164-88BC-85AECB506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What do YOU think?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46C2BA60-BAE1-4FBA-AD72-8E37D6E2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Cash Withdrawal Typology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1CC7074-03E8-4954-8D3D-671C5861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some instances of cybercrime, such as payment card-related crime, crime proceeds are immediately withdrawn in cash.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other instances, crime proceeds from other types of crime are transferred to mule accounts, from which they are withdrawn.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Cash it typically re-introduced to the financial system through a variety of techniques such as: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Purchase of pre-paid cards of various types (e.g. store credit, mobile phone credit).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The use of money mules or compromised bank accounts.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F8ABC72B-D092-4056-95B1-D872F19B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6BDC8F2-85AB-4B6D-B835-7EC1EA8BE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Money Remittance Providers</a:t>
            </a:r>
          </a:p>
          <a:p>
            <a:pPr lvl="1"/>
            <a:r>
              <a:rPr lang="en-US" altLang="en-US" dirty="0"/>
              <a:t>Wire Transfers, Takeover/Opening of Bank Accounts</a:t>
            </a:r>
          </a:p>
          <a:p>
            <a:pPr lvl="1"/>
            <a:r>
              <a:rPr lang="en-US" altLang="en-US" dirty="0"/>
              <a:t>Cash Withdrawals</a:t>
            </a:r>
          </a:p>
          <a:p>
            <a:pPr lvl="1"/>
            <a:r>
              <a:rPr lang="en-US" altLang="en-US" dirty="0"/>
              <a:t>Internet Payment Services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BD093863-452D-4804-8652-6C61CAF7F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Cash Withdrawals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47B17B1-A4FA-41CD-A7AD-DBDA780B8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cash withdrawals?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99A3CD57-6EE3-42AC-86AD-887AE74A9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Cash Withdrawals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843B741-8CD0-4DC7-992D-7D397C659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cash withdrawals?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holding a phone&#10;&#10;Description automatically generated">
            <a:extLst>
              <a:ext uri="{FF2B5EF4-FFF2-40B4-BE49-F238E27FC236}">
                <a16:creationId xmlns:a16="http://schemas.microsoft.com/office/drawing/2014/main" id="{4EC78BBC-9A9C-49D0-8DA2-6F21C3D650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450" t="22700" r="2450" b="21650"/>
          <a:stretch/>
        </p:blipFill>
        <p:spPr>
          <a:xfrm>
            <a:off x="0" y="1030541"/>
            <a:ext cx="9144000" cy="5379387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3FE0E697-B95F-4354-8D44-91669F2A4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33070"/>
            <a:ext cx="7886700" cy="1008112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Internet Payment Services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C56CB41C-8FC1-483C-8C2F-F3347705A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/>
              <a:t>What is an Internet Payment Service?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A0DB4AA-9D09-4A87-9D67-046B8E5BD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E1CA3F79-A60C-4CC5-B5C9-B5273A288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Internet Payment Service Typology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B7599D1E-D451-4059-96F2-8712B1E6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000" dirty="0"/>
              <a:t>Criminally obtained funds are transferred to an Internet Payment Service account. </a:t>
            </a:r>
          </a:p>
          <a:p>
            <a:pPr>
              <a:lnSpc>
                <a:spcPct val="80000"/>
              </a:lnSpc>
            </a:pPr>
            <a:r>
              <a:rPr lang="en-US" altLang="en-US" sz="3000" dirty="0"/>
              <a:t>Two options:</a:t>
            </a:r>
          </a:p>
          <a:p>
            <a:pPr lvl="1">
              <a:lnSpc>
                <a:spcPct val="80000"/>
              </a:lnSpc>
            </a:pPr>
            <a:r>
              <a:rPr lang="en-US" altLang="en-US" sz="2600" dirty="0"/>
              <a:t>The Internet Payment Service offers services similar to an online bank account, in which case typologies similar to “wire transfer/bank account creation or </a:t>
            </a:r>
            <a:r>
              <a:rPr lang="en-US" altLang="en-US" sz="2600" dirty="0" err="1"/>
              <a:t>takover</a:t>
            </a:r>
            <a:r>
              <a:rPr lang="en-US" altLang="en-US" sz="2600" dirty="0"/>
              <a:t>” are used.</a:t>
            </a:r>
          </a:p>
          <a:p>
            <a:pPr lvl="1">
              <a:lnSpc>
                <a:spcPct val="80000"/>
              </a:lnSpc>
            </a:pPr>
            <a:r>
              <a:rPr lang="en-US" altLang="en-US" sz="2600" dirty="0"/>
              <a:t>Funds held with the Internet Payment Service are used to purchase products and services on the Internet.</a:t>
            </a:r>
          </a:p>
          <a:p>
            <a:pPr lvl="1">
              <a:lnSpc>
                <a:spcPct val="80000"/>
              </a:lnSpc>
            </a:pPr>
            <a:endParaRPr lang="en-US" altLang="en-US" sz="2600" dirty="0"/>
          </a:p>
          <a:p>
            <a:pPr lvl="1">
              <a:lnSpc>
                <a:spcPct val="80000"/>
              </a:lnSpc>
            </a:pPr>
            <a:endParaRPr lang="en-US" altLang="en-US" sz="2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3B64C4E7-E7F9-4B1F-BA79-7F718F68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/>
              <a:t>Identification of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034FD0B-E7E6-42A3-BF71-575AC69EA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Internet Payment Services?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379AA989-3B8C-47B4-BE35-E8E11B84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2C07E06-44D2-4405-9A3F-A7B7D6008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Internet payment services?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D78E8AE9-C820-4071-B361-19BD339A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6B51AF1-90AA-407A-B585-A53E4BFE4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8549670C-B8BB-4638-8DCC-8D2824473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A370E84D-4F8C-4FDE-82CB-22F4946B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Explain the criminal money flow typologies of the use of:</a:t>
            </a:r>
          </a:p>
          <a:p>
            <a:pPr lvl="1"/>
            <a:r>
              <a:rPr lang="en-US" altLang="en-US"/>
              <a:t>Money Remittance Providers</a:t>
            </a:r>
          </a:p>
          <a:p>
            <a:pPr lvl="1"/>
            <a:r>
              <a:rPr lang="en-US" altLang="en-US"/>
              <a:t>Wire Transfers, Takeover/Opening of Bank Accounts</a:t>
            </a:r>
          </a:p>
          <a:p>
            <a:pPr lvl="1"/>
            <a:r>
              <a:rPr lang="en-US" altLang="en-US"/>
              <a:t>Cash Withdrawals</a:t>
            </a:r>
          </a:p>
          <a:p>
            <a:pPr lvl="1"/>
            <a:r>
              <a:rPr lang="en-US" altLang="en-US"/>
              <a:t>Internet Payment Services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98304605-11D8-44AC-846D-418399A6A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524704C5-C385-4629-8DF9-14E73AC7F454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best international money transfer companies - Daily Mail">
            <a:extLst>
              <a:ext uri="{FF2B5EF4-FFF2-40B4-BE49-F238E27FC236}">
                <a16:creationId xmlns:a16="http://schemas.microsoft.com/office/drawing/2014/main" id="{09D68FEF-DEBE-4410-910C-28512612C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r="23048"/>
          <a:stretch/>
        </p:blipFill>
        <p:spPr bwMode="auto">
          <a:xfrm>
            <a:off x="-1" y="980728"/>
            <a:ext cx="9144001" cy="542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D4932A-BEF1-4779-B5E9-00BD42581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628800"/>
            <a:ext cx="3583310" cy="145487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Money Remittance Providers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A4E7D202-E908-4F56-8439-1027B8E32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is a money remittance provider?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0F020FA-7CC0-4E31-812A-2D2D579F0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DISCUSSION: </a:t>
            </a:r>
          </a:p>
          <a:p>
            <a:pPr algn="ctr"/>
            <a:r>
              <a:rPr lang="en-US" i="1" dirty="0"/>
              <a:t>What do </a:t>
            </a:r>
            <a:r>
              <a:rPr lang="en-US" b="1" i="1" dirty="0"/>
              <a:t>YOU</a:t>
            </a:r>
            <a:r>
              <a:rPr lang="en-US" i="1" dirty="0"/>
              <a:t> think?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C8583992-6075-498B-87E4-1E539BCE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is a money remittance provider?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ACB7B51-1A77-4562-A2B9-05BE6B16A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is the problem with remittance providers?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CFB2EBD0-5DE0-430F-8B89-28E01522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Remittance Provider Typology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0D21CD9E-D752-4C75-AF48-8D2923888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200" dirty="0"/>
              <a:t>Individuals (both knowingly and without knowledge) are recruited as mules to the laundering scheme, often via “work at home” job offers.</a:t>
            </a:r>
          </a:p>
          <a:p>
            <a:pPr>
              <a:lnSpc>
                <a:spcPct val="80000"/>
              </a:lnSpc>
            </a:pPr>
            <a:r>
              <a:rPr lang="en-US" altLang="en-US" sz="2200" dirty="0"/>
              <a:t>Crime proceeds are transferred to the bank accounts of the mules.</a:t>
            </a:r>
          </a:p>
          <a:p>
            <a:pPr>
              <a:lnSpc>
                <a:spcPct val="80000"/>
              </a:lnSpc>
            </a:pPr>
            <a:r>
              <a:rPr lang="en-US" altLang="en-US" sz="2200" dirty="0"/>
              <a:t>The mule withdraws the cash and transfers the cash by wire transfer to a specific beneficiary. </a:t>
            </a:r>
          </a:p>
          <a:p>
            <a:pPr>
              <a:lnSpc>
                <a:spcPct val="80000"/>
              </a:lnSpc>
            </a:pPr>
            <a:r>
              <a:rPr lang="en-US" altLang="en-US" sz="2200" dirty="0"/>
              <a:t>The mule retains a payment as commission for performing this service. </a:t>
            </a:r>
          </a:p>
          <a:p>
            <a:pPr>
              <a:lnSpc>
                <a:spcPct val="80000"/>
              </a:lnSpc>
            </a:pPr>
            <a:r>
              <a:rPr lang="en-US" altLang="en-US" sz="2200" dirty="0"/>
              <a:t>Transfers are usually of an amount lower than the reporting threshold, to avoid detection.</a:t>
            </a:r>
          </a:p>
          <a:p>
            <a:pPr>
              <a:lnSpc>
                <a:spcPct val="80000"/>
              </a:lnSpc>
            </a:pPr>
            <a:r>
              <a:rPr lang="en-US" altLang="en-US" sz="2200" dirty="0"/>
              <a:t>Remittance providers are used again to move the cash to its final destination.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2ACE561A-E588-4E57-A4A2-C760B452E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Complicit Provider Typology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2B7C0067-04B3-492C-9A60-0C09F7E3C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Cases have been identified where extensive use of particular remittance providers has raised concerns about possible collusion or infiltration of such businesses.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F2ACF8FC-B812-4385-9AA8-F1A3D5061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/>
              <a:t>Identification of use of Remittance Providers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88BE8059-E622-4159-9E16-4342E69B0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remittance providers?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C876350F-4FC0-47BE-9DCC-D6FCD0782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Remittance Providers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7AC9576-EC6A-4CB0-A49F-0004B5B5A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remittance providers?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49834</TotalTime>
  <Words>860</Words>
  <Application>Microsoft Office PowerPoint</Application>
  <PresentationFormat>On-screen Show (4:3)</PresentationFormat>
  <Paragraphs>147</Paragraphs>
  <Slides>29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Calibri</vt:lpstr>
      <vt:lpstr>Georgia</vt:lpstr>
      <vt:lpstr>Helvetica</vt:lpstr>
      <vt:lpstr>PPT_theme_v7</vt:lpstr>
      <vt:lpstr>PowerPoint Presentation</vt:lpstr>
      <vt:lpstr>Session Objectives</vt:lpstr>
      <vt:lpstr>Money Remittance Providers</vt:lpstr>
      <vt:lpstr>What is a money remittance provider?</vt:lpstr>
      <vt:lpstr>What is a money remittance provider?</vt:lpstr>
      <vt:lpstr>Remittance Provider Typology</vt:lpstr>
      <vt:lpstr>Complicit Provider Typology</vt:lpstr>
      <vt:lpstr>Identification of use of Remittance Providers</vt:lpstr>
      <vt:lpstr>Identification of use of Remittance Providers</vt:lpstr>
      <vt:lpstr>PowerPoint Presentation</vt:lpstr>
      <vt:lpstr>Traditional Banking Services</vt:lpstr>
      <vt:lpstr>Traditional Banking Services</vt:lpstr>
      <vt:lpstr>Wire Transfer Typology</vt:lpstr>
      <vt:lpstr>Customer Protection</vt:lpstr>
      <vt:lpstr>Identification of use of Wire Transfers</vt:lpstr>
      <vt:lpstr>Identification of use of Wire Transfers</vt:lpstr>
      <vt:lpstr>Cash Withdrawals</vt:lpstr>
      <vt:lpstr>What challenges does cash present for cybercriminals?</vt:lpstr>
      <vt:lpstr>Cash Withdrawal Typology</vt:lpstr>
      <vt:lpstr>Identification of Cash Withdrawals</vt:lpstr>
      <vt:lpstr>Identification of use of Cash Withdrawals</vt:lpstr>
      <vt:lpstr>Internet Payment Services</vt:lpstr>
      <vt:lpstr>What is an Internet Payment Service?</vt:lpstr>
      <vt:lpstr>Internet Payment Service Typology</vt:lpstr>
      <vt:lpstr>Identification of Internet Payment Services</vt:lpstr>
      <vt:lpstr>Identification of use of Internet Payment Services</vt:lpstr>
      <vt:lpstr>Freezing, Seizing and Confiscation of funds from Internet Payment Services</vt:lpstr>
      <vt:lpstr>Summary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323</cp:revision>
  <cp:lastPrinted>2016-05-18T07:38:13Z</cp:lastPrinted>
  <dcterms:created xsi:type="dcterms:W3CDTF">2013-06-24T06:40:18Z</dcterms:created>
  <dcterms:modified xsi:type="dcterms:W3CDTF">2023-11-10T10:23:44Z</dcterms:modified>
</cp:coreProperties>
</file>