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8"/>
  </p:notesMasterIdLst>
  <p:sldIdLst>
    <p:sldId id="257" r:id="rId2"/>
    <p:sldId id="260" r:id="rId3"/>
    <p:sldId id="283" r:id="rId4"/>
    <p:sldId id="258" r:id="rId5"/>
    <p:sldId id="282" r:id="rId6"/>
    <p:sldId id="263"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18"/>
  </p:normalViewPr>
  <p:slideViewPr>
    <p:cSldViewPr snapToGrid="0" snapToObjects="1">
      <p:cViewPr varScale="1">
        <p:scale>
          <a:sx n="80" d="100"/>
          <a:sy n="80" d="100"/>
        </p:scale>
        <p:origin x="152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C1F2E8-B2B0-0047-A630-5036FB7BC153}" type="datetimeFigureOut">
              <a:rPr lang="en-US" smtClean="0"/>
              <a:pPr/>
              <a:t>11/8/2023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27260C-95DC-194B-88B2-0B241DEC43BF}" type="slidenum">
              <a:rPr lang="en-US" smtClean="0"/>
              <a:pPr/>
              <a:t>‹#›</a:t>
            </a:fld>
            <a:endParaRPr lang="en-US"/>
          </a:p>
        </p:txBody>
      </p:sp>
    </p:spTree>
    <p:extLst>
      <p:ext uri="{BB962C8B-B14F-4D97-AF65-F5344CB8AC3E}">
        <p14:creationId xmlns:p14="http://schemas.microsoft.com/office/powerpoint/2010/main" val="191610023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 PowerPoint is provided to assist the trainer in encouraging discussion about all of the sessions of the course. The trainer should hand out the evaluation forms before commencing this session.  In some circumstances, it may be appropriate to issue the evaluation forms at the beginning of the course in order that delegates may complete them as the course progresses and when the sessions are fresh in their minds.  There is also a tendency at the end of the course for people not to complete them fully. </a:t>
            </a:r>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a:t>
            </a:fld>
            <a:endParaRPr lang="en-US"/>
          </a:p>
        </p:txBody>
      </p:sp>
    </p:spTree>
    <p:extLst>
      <p:ext uri="{BB962C8B-B14F-4D97-AF65-F5344CB8AC3E}">
        <p14:creationId xmlns:p14="http://schemas.microsoft.com/office/powerpoint/2010/main" val="2497079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with all previous lessons this should follow a similar form with the agenda and session objectives set out at the beginning of the lesson.</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3</a:t>
            </a:fld>
            <a:endParaRPr lang="en-US"/>
          </a:p>
        </p:txBody>
      </p:sp>
    </p:spTree>
    <p:extLst>
      <p:ext uri="{BB962C8B-B14F-4D97-AF65-F5344CB8AC3E}">
        <p14:creationId xmlns:p14="http://schemas.microsoft.com/office/powerpoint/2010/main" val="1577476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with all previous lessons this should follow a similar form with the agenda and session objectives set out at the beginning of the lesson.</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4</a:t>
            </a:fld>
            <a:endParaRPr lang="en-US"/>
          </a:p>
        </p:txBody>
      </p:sp>
    </p:spTree>
    <p:extLst>
      <p:ext uri="{BB962C8B-B14F-4D97-AF65-F5344CB8AC3E}">
        <p14:creationId xmlns:p14="http://schemas.microsoft.com/office/powerpoint/2010/main" val="1186550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4504A11-3BA0-4461-A1C5-454F02F9540C}" type="slidenum">
              <a:rPr lang="en-GB" smtClean="0"/>
              <a:pPr/>
              <a:t>6</a:t>
            </a:fld>
            <a:endParaRPr lang="en-GB"/>
          </a:p>
        </p:txBody>
      </p:sp>
    </p:spTree>
    <p:extLst>
      <p:ext uri="{BB962C8B-B14F-4D97-AF65-F5344CB8AC3E}">
        <p14:creationId xmlns:p14="http://schemas.microsoft.com/office/powerpoint/2010/main" val="4001714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735773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8DF1BBC2-C6C1-6D4F-9D3D-8F3A1589EE87}" type="slidenum">
              <a:rPr lang="en-US" smtClean="0"/>
              <a:pPr/>
              <a:t>‹#›</a:t>
            </a:fld>
            <a:endParaRPr lang="en-US"/>
          </a:p>
        </p:txBody>
      </p:sp>
    </p:spTree>
    <p:extLst>
      <p:ext uri="{BB962C8B-B14F-4D97-AF65-F5344CB8AC3E}">
        <p14:creationId xmlns:p14="http://schemas.microsoft.com/office/powerpoint/2010/main" val="421869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311431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2207745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1436392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855816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2445096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102799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1891994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1514913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1662776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49823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8DF1BBC2-C6C1-6D4F-9D3D-8F3A1589EE87}" type="slidenum">
              <a:rPr lang="en-US" smtClean="0"/>
              <a:pPr/>
              <a:t>‹#›</a:t>
            </a:fld>
            <a:endParaRPr lang="en-US"/>
          </a:p>
        </p:txBody>
      </p:sp>
    </p:spTree>
    <p:extLst>
      <p:ext uri="{BB962C8B-B14F-4D97-AF65-F5344CB8AC3E}">
        <p14:creationId xmlns:p14="http://schemas.microsoft.com/office/powerpoint/2010/main" val="7002103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57E57180-F540-4C1B-8EE7-A7E31B2CD2F3}"/>
              </a:ext>
            </a:extLst>
          </p:cNvPr>
          <p:cNvSpPr txBox="1">
            <a:spLocks/>
          </p:cNvSpPr>
          <p:nvPr/>
        </p:nvSpPr>
        <p:spPr>
          <a:xfrm>
            <a:off x="130630" y="5282827"/>
            <a:ext cx="3083218" cy="7747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000" b="1" i="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defRPr/>
            </a:pPr>
            <a:r>
              <a:rPr lang="en-US" dirty="0">
                <a:solidFill>
                  <a:srgbClr val="005E8E"/>
                </a:solidFill>
              </a:rPr>
              <a:t>Session 1.4.4 </a:t>
            </a:r>
          </a:p>
          <a:p>
            <a:pPr>
              <a:lnSpc>
                <a:spcPct val="110000"/>
              </a:lnSpc>
              <a:defRPr/>
            </a:pPr>
            <a:r>
              <a:rPr lang="en-US" dirty="0">
                <a:solidFill>
                  <a:srgbClr val="005E8E"/>
                </a:solidFill>
              </a:rPr>
              <a:t>Course Closure</a:t>
            </a:r>
          </a:p>
        </p:txBody>
      </p:sp>
      <p:sp>
        <p:nvSpPr>
          <p:cNvPr id="11" name="TextBox 13">
            <a:extLst>
              <a:ext uri="{FF2B5EF4-FFF2-40B4-BE49-F238E27FC236}">
                <a16:creationId xmlns:a16="http://schemas.microsoft.com/office/drawing/2014/main" id="{BF1C47E3-74EF-4973-9124-7598E994B88E}"/>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
        <p:nvSpPr>
          <p:cNvPr id="12" name="Title 1">
            <a:extLst>
              <a:ext uri="{FF2B5EF4-FFF2-40B4-BE49-F238E27FC236}">
                <a16:creationId xmlns:a16="http://schemas.microsoft.com/office/drawing/2014/main" id="{D4CC3291-A8BE-44E2-AA7C-329EE90900B9}"/>
              </a:ext>
            </a:extLst>
          </p:cNvPr>
          <p:cNvSpPr>
            <a:spLocks noGrp="1"/>
          </p:cNvSpPr>
          <p:nvPr>
            <p:ph type="ctrTitle"/>
          </p:nvPr>
        </p:nvSpPr>
        <p:spPr>
          <a:xfrm>
            <a:off x="130630" y="2810435"/>
            <a:ext cx="6149146" cy="1748117"/>
          </a:xfrm>
        </p:spPr>
        <p:txBody>
          <a:bodyPr lIns="91440" tIns="45720" rIns="91440" bIns="45720" anchor="ctr">
            <a:normAutofit fontScale="90000"/>
          </a:bodyPr>
          <a:lstStyle/>
          <a:p>
            <a:r>
              <a:rPr lang="en-GB" dirty="0"/>
              <a:t>Introductory Training on Cybercrime, Electronic Evidence and Online Crime Proceeds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22238"/>
            <a:ext cx="8229600" cy="773266"/>
          </a:xfrm>
        </p:spPr>
        <p:txBody>
          <a:bodyPr/>
          <a:lstStyle/>
          <a:p>
            <a:pPr algn="r"/>
            <a:r>
              <a:rPr lang="en-US" b="1" dirty="0">
                <a:solidFill>
                  <a:schemeClr val="bg1"/>
                </a:solidFill>
              </a:rPr>
              <a:t>Session Objectives</a:t>
            </a:r>
          </a:p>
        </p:txBody>
      </p:sp>
      <p:sp>
        <p:nvSpPr>
          <p:cNvPr id="3" name="Content Placeholder 2"/>
          <p:cNvSpPr>
            <a:spLocks noGrp="1"/>
          </p:cNvSpPr>
          <p:nvPr>
            <p:ph idx="1"/>
          </p:nvPr>
        </p:nvSpPr>
        <p:spPr>
          <a:xfrm>
            <a:off x="457200" y="1234396"/>
            <a:ext cx="8093676" cy="4813979"/>
          </a:xfrm>
        </p:spPr>
        <p:txBody>
          <a:bodyPr>
            <a:normAutofit lnSpcReduction="10000"/>
          </a:bodyPr>
          <a:lstStyle/>
          <a:p>
            <a:pPr>
              <a:buNone/>
            </a:pPr>
            <a:r>
              <a:rPr lang="en-US" sz="2800" dirty="0"/>
              <a:t>At the end of this session participants will be able to:</a:t>
            </a:r>
          </a:p>
          <a:p>
            <a:pPr lvl="0"/>
            <a:endParaRPr lang="en-GB" sz="2800" dirty="0"/>
          </a:p>
          <a:p>
            <a:pPr lvl="0"/>
            <a:r>
              <a:rPr lang="en-GB" sz="2800" dirty="0"/>
              <a:t>Provide appropriate feedback on the course and its effectiveness</a:t>
            </a:r>
          </a:p>
          <a:p>
            <a:pPr lvl="0"/>
            <a:endParaRPr lang="en-GB" sz="2800" dirty="0"/>
          </a:p>
          <a:p>
            <a:pPr lvl="0"/>
            <a:r>
              <a:rPr lang="en-GB" sz="2800" dirty="0"/>
              <a:t>Complete the course evaluation forms</a:t>
            </a:r>
          </a:p>
          <a:p>
            <a:endParaRPr lang="en-GB" sz="2800" dirty="0"/>
          </a:p>
          <a:p>
            <a:r>
              <a:rPr lang="en-GB" sz="2800" dirty="0"/>
              <a:t>Identify the next level of learning that they need to undertake to improve their knowledge and skills in the subject matter</a:t>
            </a:r>
            <a:r>
              <a:rPr lang="en-GB" sz="2400" dirty="0"/>
              <a:t>.</a:t>
            </a:r>
            <a:endParaRPr lang="en-US" sz="2800" dirty="0"/>
          </a:p>
          <a:p>
            <a:pPr>
              <a:buFont typeface="Wingdings" charset="2"/>
              <a:buChar char="²"/>
            </a:pP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941721476"/>
              </p:ext>
            </p:extLst>
          </p:nvPr>
        </p:nvGraphicFramePr>
        <p:xfrm>
          <a:off x="568411" y="1456814"/>
          <a:ext cx="8019534" cy="4312505"/>
        </p:xfrm>
        <a:graphic>
          <a:graphicData uri="http://schemas.openxmlformats.org/drawingml/2006/table">
            <a:tbl>
              <a:tblPr firstRow="1" firstCol="1" bandRow="1">
                <a:tableStyleId>{5940675A-B579-460E-94D1-54222C63F5DA}</a:tableStyleId>
              </a:tblPr>
              <a:tblGrid>
                <a:gridCol w="8019534">
                  <a:extLst>
                    <a:ext uri="{9D8B030D-6E8A-4147-A177-3AD203B41FA5}">
                      <a16:colId xmlns:a16="http://schemas.microsoft.com/office/drawing/2014/main" val="20000"/>
                    </a:ext>
                  </a:extLst>
                </a:gridCol>
              </a:tblGrid>
              <a:tr h="862501">
                <a:tc>
                  <a:txBody>
                    <a:bodyPr/>
                    <a:lstStyle/>
                    <a:p>
                      <a:pPr algn="l">
                        <a:lnSpc>
                          <a:spcPct val="100000"/>
                        </a:lnSpc>
                        <a:spcAft>
                          <a:spcPts val="300"/>
                        </a:spcAft>
                      </a:pPr>
                      <a:r>
                        <a:rPr lang="en-GB" sz="2400" dirty="0">
                          <a:effectLst/>
                        </a:rPr>
                        <a:t>Course opening, introduction and presentation of the training objectives and content</a:t>
                      </a:r>
                      <a:endParaRPr lang="en-US" sz="2400" dirty="0">
                        <a:effectLst/>
                      </a:endParaRPr>
                    </a:p>
                  </a:txBody>
                  <a:tcPr marL="68580" marR="68580" marT="17780" marB="17780" anchor="ctr"/>
                </a:tc>
                <a:extLst>
                  <a:ext uri="{0D108BD9-81ED-4DB2-BD59-A6C34878D82A}">
                    <a16:rowId xmlns:a16="http://schemas.microsoft.com/office/drawing/2014/main" val="10000"/>
                  </a:ext>
                </a:extLst>
              </a:tr>
              <a:tr h="862501">
                <a:tc>
                  <a:txBody>
                    <a:bodyPr/>
                    <a:lstStyle/>
                    <a:p>
                      <a:pPr algn="l">
                        <a:lnSpc>
                          <a:spcPct val="100000"/>
                        </a:lnSpc>
                        <a:spcAft>
                          <a:spcPts val="300"/>
                        </a:spcAft>
                      </a:pPr>
                      <a:r>
                        <a:rPr lang="en-GB" sz="2400" dirty="0">
                          <a:effectLst/>
                        </a:rPr>
                        <a:t>Introduction to Cybercrime, Threats, Trends and Challenges</a:t>
                      </a:r>
                      <a:endParaRPr lang="en-US" sz="2400" dirty="0">
                        <a:effectLst/>
                      </a:endParaRPr>
                    </a:p>
                  </a:txBody>
                  <a:tcPr marL="68580" marR="68580" marT="17780" marB="17780" anchor="ctr"/>
                </a:tc>
                <a:extLst>
                  <a:ext uri="{0D108BD9-81ED-4DB2-BD59-A6C34878D82A}">
                    <a16:rowId xmlns:a16="http://schemas.microsoft.com/office/drawing/2014/main" val="10001"/>
                  </a:ext>
                </a:extLst>
              </a:tr>
              <a:tr h="862501">
                <a:tc>
                  <a:txBody>
                    <a:bodyPr/>
                    <a:lstStyle/>
                    <a:p>
                      <a:pPr algn="l">
                        <a:lnSpc>
                          <a:spcPct val="100000"/>
                        </a:lnSpc>
                        <a:spcAft>
                          <a:spcPts val="0"/>
                        </a:spcAft>
                      </a:pPr>
                      <a:r>
                        <a:rPr lang="en-GB" sz="2400" dirty="0">
                          <a:effectLst/>
                        </a:rPr>
                        <a:t>Introduction to technology</a:t>
                      </a:r>
                      <a:endParaRPr lang="en-US" sz="2400" dirty="0">
                        <a:effectLst/>
                      </a:endParaRPr>
                    </a:p>
                  </a:txBody>
                  <a:tcPr marL="68580" marR="68580" marT="17780" marB="17780" anchor="ctr"/>
                </a:tc>
                <a:extLst>
                  <a:ext uri="{0D108BD9-81ED-4DB2-BD59-A6C34878D82A}">
                    <a16:rowId xmlns:a16="http://schemas.microsoft.com/office/drawing/2014/main" val="10002"/>
                  </a:ext>
                </a:extLst>
              </a:tr>
              <a:tr h="862501">
                <a:tc>
                  <a:txBody>
                    <a:bodyPr/>
                    <a:lstStyle/>
                    <a:p>
                      <a:pPr algn="just">
                        <a:lnSpc>
                          <a:spcPct val="100000"/>
                        </a:lnSpc>
                        <a:spcAft>
                          <a:spcPts val="0"/>
                        </a:spcAft>
                      </a:pPr>
                      <a:r>
                        <a:rPr lang="en-GB" sz="2400" dirty="0">
                          <a:effectLst/>
                        </a:rPr>
                        <a:t>Substantive articles of the Budapest Convention on Cybercrime</a:t>
                      </a:r>
                      <a:endParaRPr lang="en-US" sz="2400" dirty="0">
                        <a:solidFill>
                          <a:srgbClr val="000000"/>
                        </a:solidFill>
                        <a:effectLst/>
                        <a:latin typeface="Verdana"/>
                        <a:ea typeface="Calibri"/>
                        <a:cs typeface="Times New Roman"/>
                      </a:endParaRPr>
                    </a:p>
                  </a:txBody>
                  <a:tcPr marL="68580" marR="68580" marT="17780" marB="17780" anchor="ctr"/>
                </a:tc>
                <a:extLst>
                  <a:ext uri="{0D108BD9-81ED-4DB2-BD59-A6C34878D82A}">
                    <a16:rowId xmlns:a16="http://schemas.microsoft.com/office/drawing/2014/main" val="10003"/>
                  </a:ext>
                </a:extLst>
              </a:tr>
              <a:tr h="862501">
                <a:tc>
                  <a:txBody>
                    <a:bodyPr/>
                    <a:lstStyle/>
                    <a:p>
                      <a:pPr algn="just">
                        <a:lnSpc>
                          <a:spcPct val="100000"/>
                        </a:lnSpc>
                        <a:spcAft>
                          <a:spcPts val="0"/>
                        </a:spcAft>
                      </a:pPr>
                      <a:r>
                        <a:rPr lang="en-GB" sz="2400" dirty="0">
                          <a:effectLst/>
                        </a:rPr>
                        <a:t>Procedural articles of the Budapest Convention on Cybercrime</a:t>
                      </a:r>
                      <a:endParaRPr lang="en-US" sz="2400" dirty="0">
                        <a:effectLst/>
                      </a:endParaRPr>
                    </a:p>
                  </a:txBody>
                  <a:tcPr marL="68580" marR="68580" marT="17780" marB="17780" anchor="ctr"/>
                </a:tc>
                <a:extLst>
                  <a:ext uri="{0D108BD9-81ED-4DB2-BD59-A6C34878D82A}">
                    <a16:rowId xmlns:a16="http://schemas.microsoft.com/office/drawing/2014/main" val="10004"/>
                  </a:ext>
                </a:extLst>
              </a:tr>
            </a:tbl>
          </a:graphicData>
        </a:graphic>
      </p:graphicFrame>
      <p:sp>
        <p:nvSpPr>
          <p:cNvPr id="6" name="Title 1">
            <a:extLst>
              <a:ext uri="{FF2B5EF4-FFF2-40B4-BE49-F238E27FC236}">
                <a16:creationId xmlns:a16="http://schemas.microsoft.com/office/drawing/2014/main" id="{949600D5-AAFF-45CA-A4A2-8A9DC61D1751}"/>
              </a:ext>
            </a:extLst>
          </p:cNvPr>
          <p:cNvSpPr txBox="1">
            <a:spLocks/>
          </p:cNvSpPr>
          <p:nvPr/>
        </p:nvSpPr>
        <p:spPr>
          <a:xfrm>
            <a:off x="457200" y="93663"/>
            <a:ext cx="8229600" cy="8602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r>
              <a:rPr lang="en-US">
                <a:solidFill>
                  <a:schemeClr val="bg1"/>
                </a:solidFill>
              </a:rPr>
              <a:t>Agenda</a:t>
            </a:r>
            <a:endParaRPr lang="en-US" dirty="0">
              <a:solidFill>
                <a:schemeClr val="bg1"/>
              </a:solidFill>
            </a:endParaRPr>
          </a:p>
        </p:txBody>
      </p:sp>
    </p:spTree>
    <p:extLst>
      <p:ext uri="{BB962C8B-B14F-4D97-AF65-F5344CB8AC3E}">
        <p14:creationId xmlns:p14="http://schemas.microsoft.com/office/powerpoint/2010/main" val="164760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663"/>
            <a:ext cx="8229600" cy="860293"/>
          </a:xfrm>
        </p:spPr>
        <p:txBody>
          <a:bodyPr/>
          <a:lstStyle/>
          <a:p>
            <a:pPr algn="r"/>
            <a:r>
              <a:rPr lang="en-US" b="1" dirty="0">
                <a:solidFill>
                  <a:schemeClr val="bg1"/>
                </a:solidFill>
              </a:rPr>
              <a:t>Agenda</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2113650"/>
              </p:ext>
            </p:extLst>
          </p:nvPr>
        </p:nvGraphicFramePr>
        <p:xfrm>
          <a:off x="605481" y="1341723"/>
          <a:ext cx="8081319" cy="4837784"/>
        </p:xfrm>
        <a:graphic>
          <a:graphicData uri="http://schemas.openxmlformats.org/drawingml/2006/table">
            <a:tbl>
              <a:tblPr firstRow="1" firstCol="1" bandRow="1">
                <a:tableStyleId>{5940675A-B579-460E-94D1-54222C63F5DA}</a:tableStyleId>
              </a:tblPr>
              <a:tblGrid>
                <a:gridCol w="8081319">
                  <a:extLst>
                    <a:ext uri="{9D8B030D-6E8A-4147-A177-3AD203B41FA5}">
                      <a16:colId xmlns:a16="http://schemas.microsoft.com/office/drawing/2014/main" val="20000"/>
                    </a:ext>
                  </a:extLst>
                </a:gridCol>
              </a:tblGrid>
              <a:tr h="735347">
                <a:tc>
                  <a:txBody>
                    <a:bodyPr/>
                    <a:lstStyle/>
                    <a:p>
                      <a:pPr marL="228600" indent="-228600" algn="just">
                        <a:lnSpc>
                          <a:spcPct val="100000"/>
                        </a:lnSpc>
                        <a:spcAft>
                          <a:spcPts val="300"/>
                        </a:spcAft>
                      </a:pPr>
                      <a:r>
                        <a:rPr lang="en-GB" sz="2400" dirty="0">
                          <a:effectLst/>
                        </a:rPr>
                        <a:t>Introduction to Financial Investigations</a:t>
                      </a:r>
                      <a:endParaRPr lang="en-US" sz="2400" dirty="0">
                        <a:solidFill>
                          <a:srgbClr val="000000"/>
                        </a:solidFill>
                        <a:effectLst/>
                        <a:latin typeface="Verdana"/>
                        <a:ea typeface="Calibri"/>
                        <a:cs typeface="Times New Roman"/>
                      </a:endParaRPr>
                    </a:p>
                  </a:txBody>
                  <a:tcPr marL="68580" marR="68580" marT="17780" marB="17780" anchor="ctr"/>
                </a:tc>
                <a:extLst>
                  <a:ext uri="{0D108BD9-81ED-4DB2-BD59-A6C34878D82A}">
                    <a16:rowId xmlns:a16="http://schemas.microsoft.com/office/drawing/2014/main" val="10000"/>
                  </a:ext>
                </a:extLst>
              </a:tr>
              <a:tr h="649929">
                <a:tc>
                  <a:txBody>
                    <a:bodyPr/>
                    <a:lstStyle/>
                    <a:p>
                      <a:pPr algn="just">
                        <a:lnSpc>
                          <a:spcPct val="100000"/>
                        </a:lnSpc>
                        <a:spcAft>
                          <a:spcPts val="0"/>
                        </a:spcAft>
                      </a:pPr>
                      <a:r>
                        <a:rPr lang="en-GB" sz="2400" dirty="0">
                          <a:effectLst/>
                        </a:rPr>
                        <a:t>Electronic Evidence: Practice and Procedures</a:t>
                      </a:r>
                      <a:endParaRPr lang="en-US" sz="2400" dirty="0">
                        <a:solidFill>
                          <a:srgbClr val="000000"/>
                        </a:solidFill>
                        <a:effectLst/>
                        <a:latin typeface="Verdana"/>
                        <a:ea typeface="Calibri"/>
                        <a:cs typeface="Times New Roman"/>
                      </a:endParaRPr>
                    </a:p>
                  </a:txBody>
                  <a:tcPr marL="68580" marR="68580" marT="17780" marB="17780" anchor="ctr"/>
                </a:tc>
                <a:extLst>
                  <a:ext uri="{0D108BD9-81ED-4DB2-BD59-A6C34878D82A}">
                    <a16:rowId xmlns:a16="http://schemas.microsoft.com/office/drawing/2014/main" val="10001"/>
                  </a:ext>
                </a:extLst>
              </a:tr>
              <a:tr h="649929">
                <a:tc>
                  <a:txBody>
                    <a:bodyPr/>
                    <a:lstStyle/>
                    <a:p>
                      <a:pPr algn="l">
                        <a:lnSpc>
                          <a:spcPct val="100000"/>
                        </a:lnSpc>
                        <a:spcAft>
                          <a:spcPts val="0"/>
                        </a:spcAft>
                      </a:pPr>
                      <a:r>
                        <a:rPr lang="en-GB" sz="2400" dirty="0">
                          <a:effectLst/>
                        </a:rPr>
                        <a:t>International and</a:t>
                      </a:r>
                      <a:r>
                        <a:rPr lang="en-GB" sz="2400" baseline="0" dirty="0">
                          <a:effectLst/>
                        </a:rPr>
                        <a:t> Public-Private </a:t>
                      </a:r>
                      <a:r>
                        <a:rPr lang="en-GB" sz="2400" dirty="0">
                          <a:effectLst/>
                        </a:rPr>
                        <a:t>Cooperation</a:t>
                      </a:r>
                      <a:endParaRPr lang="en-US" sz="2400" dirty="0">
                        <a:solidFill>
                          <a:srgbClr val="000000"/>
                        </a:solidFill>
                        <a:effectLst/>
                        <a:latin typeface="Verdana"/>
                        <a:ea typeface="Calibri"/>
                        <a:cs typeface="Times New Roman"/>
                      </a:endParaRPr>
                    </a:p>
                  </a:txBody>
                  <a:tcPr marL="68580" marR="68580" marT="17780" marB="17780" anchor="ctr"/>
                </a:tc>
                <a:extLst>
                  <a:ext uri="{0D108BD9-81ED-4DB2-BD59-A6C34878D82A}">
                    <a16:rowId xmlns:a16="http://schemas.microsoft.com/office/drawing/2014/main" val="10002"/>
                  </a:ext>
                </a:extLst>
              </a:tr>
              <a:tr h="735347">
                <a:tc>
                  <a:txBody>
                    <a:bodyPr/>
                    <a:lstStyle/>
                    <a:p>
                      <a:pPr marL="228600" indent="-228600" algn="just">
                        <a:lnSpc>
                          <a:spcPct val="100000"/>
                        </a:lnSpc>
                        <a:spcAft>
                          <a:spcPts val="300"/>
                        </a:spcAft>
                      </a:pPr>
                      <a:r>
                        <a:rPr lang="en-GB" sz="2400" dirty="0">
                          <a:effectLst/>
                        </a:rPr>
                        <a:t>Identifying Suspects on the Internet</a:t>
                      </a:r>
                      <a:endParaRPr lang="en-US" sz="2400" dirty="0">
                        <a:solidFill>
                          <a:srgbClr val="000000"/>
                        </a:solidFill>
                        <a:effectLst/>
                        <a:latin typeface="Verdana"/>
                        <a:ea typeface="Calibri"/>
                        <a:cs typeface="Times New Roman"/>
                      </a:endParaRPr>
                    </a:p>
                  </a:txBody>
                  <a:tcPr marL="68580" marR="68580" marT="17780" marB="17780" anchor="ctr"/>
                </a:tc>
                <a:extLst>
                  <a:ext uri="{0D108BD9-81ED-4DB2-BD59-A6C34878D82A}">
                    <a16:rowId xmlns:a16="http://schemas.microsoft.com/office/drawing/2014/main" val="10003"/>
                  </a:ext>
                </a:extLst>
              </a:tr>
              <a:tr h="735347">
                <a:tc>
                  <a:txBody>
                    <a:bodyPr/>
                    <a:lstStyle/>
                    <a:p>
                      <a:pPr marL="228600" indent="-228600" algn="just">
                        <a:lnSpc>
                          <a:spcPct val="100000"/>
                        </a:lnSpc>
                        <a:spcAft>
                          <a:spcPts val="300"/>
                        </a:spcAft>
                      </a:pPr>
                      <a:r>
                        <a:rPr lang="en-US" sz="2400" dirty="0">
                          <a:solidFill>
                            <a:srgbClr val="000000"/>
                          </a:solidFill>
                          <a:effectLst/>
                          <a:latin typeface="+mn-lt"/>
                          <a:ea typeface="Calibri"/>
                          <a:cs typeface="Times New Roman"/>
                        </a:rPr>
                        <a:t>Online Criminal Money Flows and Typologies</a:t>
                      </a:r>
                    </a:p>
                  </a:txBody>
                  <a:tcPr marL="68580" marR="68580" marT="17780" marB="17780" anchor="ctr"/>
                </a:tc>
                <a:extLst>
                  <a:ext uri="{0D108BD9-81ED-4DB2-BD59-A6C34878D82A}">
                    <a16:rowId xmlns:a16="http://schemas.microsoft.com/office/drawing/2014/main" val="10004"/>
                  </a:ext>
                </a:extLst>
              </a:tr>
              <a:tr h="1331885">
                <a:tc>
                  <a:txBody>
                    <a:bodyPr/>
                    <a:lstStyle/>
                    <a:p>
                      <a:pPr algn="l">
                        <a:lnSpc>
                          <a:spcPct val="100000"/>
                        </a:lnSpc>
                        <a:spcAft>
                          <a:spcPts val="0"/>
                        </a:spcAft>
                      </a:pPr>
                      <a:r>
                        <a:rPr lang="en-GB" sz="2400" dirty="0">
                          <a:effectLst/>
                        </a:rPr>
                        <a:t>Feedback from participants, Questions and Answers</a:t>
                      </a:r>
                      <a:endParaRPr lang="en-US" sz="2400" dirty="0">
                        <a:effectLst/>
                      </a:endParaRPr>
                    </a:p>
                    <a:p>
                      <a:pPr algn="l">
                        <a:lnSpc>
                          <a:spcPct val="100000"/>
                        </a:lnSpc>
                        <a:spcAft>
                          <a:spcPts val="0"/>
                        </a:spcAft>
                      </a:pPr>
                      <a:r>
                        <a:rPr lang="en-GB" sz="2400" dirty="0">
                          <a:effectLst/>
                        </a:rPr>
                        <a:t>Delivery of Certificates</a:t>
                      </a:r>
                      <a:endParaRPr lang="en-US" sz="2400" dirty="0">
                        <a:effectLst/>
                      </a:endParaRPr>
                    </a:p>
                    <a:p>
                      <a:pPr algn="l">
                        <a:lnSpc>
                          <a:spcPct val="100000"/>
                        </a:lnSpc>
                        <a:spcAft>
                          <a:spcPts val="0"/>
                        </a:spcAft>
                      </a:pPr>
                      <a:r>
                        <a:rPr lang="en-GB" sz="2400" dirty="0">
                          <a:effectLst/>
                        </a:rPr>
                        <a:t>Closing </a:t>
                      </a:r>
                      <a:r>
                        <a:rPr lang="en-GB" sz="2400" kern="1200" dirty="0">
                          <a:solidFill>
                            <a:schemeClr val="tx1"/>
                          </a:solidFill>
                          <a:effectLst/>
                          <a:latin typeface="+mn-lt"/>
                          <a:ea typeface="+mn-ea"/>
                          <a:cs typeface="+mn-cs"/>
                        </a:rPr>
                        <a:t>remarks</a:t>
                      </a:r>
                      <a:endParaRPr lang="en-US" sz="2400" kern="1200" dirty="0">
                        <a:solidFill>
                          <a:schemeClr val="tx1"/>
                        </a:solidFill>
                        <a:effectLst/>
                        <a:latin typeface="+mn-lt"/>
                        <a:ea typeface="+mn-ea"/>
                        <a:cs typeface="+mn-cs"/>
                      </a:endParaRPr>
                    </a:p>
                  </a:txBody>
                  <a:tcPr marL="68580" marR="68580" marT="17780" marB="17780"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Evaluation Forms</a:t>
            </a:r>
          </a:p>
        </p:txBody>
      </p:sp>
      <p:sp>
        <p:nvSpPr>
          <p:cNvPr id="3" name="Content Placeholder 2"/>
          <p:cNvSpPr>
            <a:spLocks noGrp="1"/>
          </p:cNvSpPr>
          <p:nvPr>
            <p:ph idx="1"/>
          </p:nvPr>
        </p:nvSpPr>
        <p:spPr/>
        <p:txBody>
          <a:bodyPr/>
          <a:lstStyle/>
          <a:p>
            <a:r>
              <a:rPr lang="en-US" dirty="0"/>
              <a:t>Required by COE for evaluation</a:t>
            </a:r>
          </a:p>
          <a:p>
            <a:endParaRPr lang="en-US" dirty="0"/>
          </a:p>
          <a:p>
            <a:r>
              <a:rPr lang="en-US" dirty="0"/>
              <a:t>Used to improve the course in the future</a:t>
            </a:r>
          </a:p>
          <a:p>
            <a:endParaRPr lang="en-US" dirty="0"/>
          </a:p>
          <a:p>
            <a:r>
              <a:rPr lang="en-US" dirty="0"/>
              <a:t>Only useful if you complete them</a:t>
            </a:r>
          </a:p>
          <a:p>
            <a:endParaRPr lang="en-US"/>
          </a:p>
          <a:p>
            <a:r>
              <a:rPr lang="en-US"/>
              <a:t>Please </a:t>
            </a:r>
            <a:r>
              <a:rPr lang="en-US" dirty="0"/>
              <a:t>complete and hand back to the trainer</a:t>
            </a:r>
          </a:p>
        </p:txBody>
      </p:sp>
    </p:spTree>
    <p:extLst>
      <p:ext uri="{BB962C8B-B14F-4D97-AF65-F5344CB8AC3E}">
        <p14:creationId xmlns:p14="http://schemas.microsoft.com/office/powerpoint/2010/main" val="2559783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90E5B9EF-174F-4626-BD72-2431386B8A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C1C0FA66-B80A-412E-91DC-89F6C41993DC}"/>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3094</TotalTime>
  <Words>336</Words>
  <Application>Microsoft Office PowerPoint</Application>
  <PresentationFormat>On-screen Show (4:3)</PresentationFormat>
  <Paragraphs>44</Paragraphs>
  <Slides>6</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Arial</vt:lpstr>
      <vt:lpstr>Arial Narrow</vt:lpstr>
      <vt:lpstr>Calibri</vt:lpstr>
      <vt:lpstr>Georgia</vt:lpstr>
      <vt:lpstr>Helvetica</vt:lpstr>
      <vt:lpstr>Verdana</vt:lpstr>
      <vt:lpstr>Wingdings</vt:lpstr>
      <vt:lpstr>PPT_theme_v7</vt:lpstr>
      <vt:lpstr>Introductory Training on Cybercrime, Electronic Evidence and Online Crime Proceeds</vt:lpstr>
      <vt:lpstr>Session Objectives</vt:lpstr>
      <vt:lpstr>PowerPoint Presentation</vt:lpstr>
      <vt:lpstr>Agenda</vt:lpstr>
      <vt:lpstr>Evaluation Forms</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30</cp:revision>
  <dcterms:created xsi:type="dcterms:W3CDTF">2012-01-30T11:04:42Z</dcterms:created>
  <dcterms:modified xsi:type="dcterms:W3CDTF">2023-11-08T13:56:04Z</dcterms:modified>
</cp:coreProperties>
</file>