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4.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0"/>
  </p:notesMasterIdLst>
  <p:sldIdLst>
    <p:sldId id="355" r:id="rId2"/>
    <p:sldId id="567" r:id="rId3"/>
    <p:sldId id="568" r:id="rId4"/>
    <p:sldId id="569" r:id="rId5"/>
    <p:sldId id="571" r:id="rId6"/>
    <p:sldId id="747" r:id="rId7"/>
    <p:sldId id="748" r:id="rId8"/>
    <p:sldId id="749" r:id="rId9"/>
    <p:sldId id="750" r:id="rId10"/>
    <p:sldId id="770" r:id="rId11"/>
    <p:sldId id="780" r:id="rId12"/>
    <p:sldId id="781" r:id="rId13"/>
    <p:sldId id="788" r:id="rId14"/>
    <p:sldId id="263" r:id="rId15"/>
    <p:sldId id="587" r:id="rId16"/>
    <p:sldId id="356" r:id="rId17"/>
    <p:sldId id="357" r:id="rId18"/>
    <p:sldId id="584" r:id="rId19"/>
    <p:sldId id="585" r:id="rId20"/>
    <p:sldId id="789" r:id="rId21"/>
    <p:sldId id="782" r:id="rId22"/>
    <p:sldId id="590" r:id="rId23"/>
    <p:sldId id="737" r:id="rId24"/>
    <p:sldId id="738" r:id="rId25"/>
    <p:sldId id="771" r:id="rId26"/>
    <p:sldId id="734" r:id="rId27"/>
    <p:sldId id="735" r:id="rId28"/>
    <p:sldId id="772" r:id="rId29"/>
    <p:sldId id="790" r:id="rId30"/>
    <p:sldId id="736" r:id="rId31"/>
    <p:sldId id="743" r:id="rId32"/>
    <p:sldId id="773" r:id="rId33"/>
    <p:sldId id="783" r:id="rId34"/>
    <p:sldId id="752" r:id="rId35"/>
    <p:sldId id="753" r:id="rId36"/>
    <p:sldId id="754" r:id="rId37"/>
    <p:sldId id="755" r:id="rId38"/>
    <p:sldId id="774" r:id="rId39"/>
    <p:sldId id="791" r:id="rId40"/>
    <p:sldId id="757" r:id="rId41"/>
    <p:sldId id="758" r:id="rId42"/>
    <p:sldId id="775" r:id="rId43"/>
    <p:sldId id="760" r:id="rId44"/>
    <p:sldId id="776" r:id="rId45"/>
    <p:sldId id="763" r:id="rId46"/>
    <p:sldId id="777" r:id="rId47"/>
    <p:sldId id="785" r:id="rId48"/>
    <p:sldId id="792" r:id="rId49"/>
    <p:sldId id="765" r:id="rId50"/>
    <p:sldId id="766" r:id="rId51"/>
    <p:sldId id="778" r:id="rId52"/>
    <p:sldId id="767" r:id="rId53"/>
    <p:sldId id="768" r:id="rId54"/>
    <p:sldId id="779" r:id="rId55"/>
    <p:sldId id="784" r:id="rId56"/>
    <p:sldId id="616" r:id="rId57"/>
    <p:sldId id="787" r:id="rId58"/>
    <p:sldId id="78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355"/>
          </p14:sldIdLst>
        </p14:section>
        <p14:section name="Introduction" id="{DEED0A68-EF9C-4733-ADAA-766A859E58BB}">
          <p14:sldIdLst>
            <p14:sldId id="567"/>
            <p14:sldId id="568"/>
          </p14:sldIdLst>
        </p14:section>
        <p14:section name="Section 1" id="{1F767E79-2A4A-4837-8114-C2475E36F49A}">
          <p14:sldIdLst>
            <p14:sldId id="569"/>
            <p14:sldId id="571"/>
            <p14:sldId id="747"/>
            <p14:sldId id="748"/>
            <p14:sldId id="749"/>
            <p14:sldId id="750"/>
            <p14:sldId id="770"/>
            <p14:sldId id="780"/>
            <p14:sldId id="781"/>
            <p14:sldId id="788"/>
            <p14:sldId id="263"/>
          </p14:sldIdLst>
        </p14:section>
        <p14:section name="Section 2" id="{892BF753-DF49-4689-9CE1-D4C545F1375F}">
          <p14:sldIdLst>
            <p14:sldId id="587"/>
            <p14:sldId id="356"/>
            <p14:sldId id="357"/>
            <p14:sldId id="584"/>
            <p14:sldId id="585"/>
            <p14:sldId id="789"/>
            <p14:sldId id="782"/>
          </p14:sldIdLst>
        </p14:section>
        <p14:section name="Section 3" id="{5AFCBE4C-7AC2-4AB5-A2A2-EA953BE29FEB}">
          <p14:sldIdLst>
            <p14:sldId id="590"/>
            <p14:sldId id="737"/>
            <p14:sldId id="738"/>
            <p14:sldId id="771"/>
            <p14:sldId id="734"/>
            <p14:sldId id="735"/>
            <p14:sldId id="772"/>
            <p14:sldId id="790"/>
            <p14:sldId id="736"/>
            <p14:sldId id="743"/>
            <p14:sldId id="773"/>
            <p14:sldId id="783"/>
          </p14:sldIdLst>
        </p14:section>
        <p14:section name="Section 4" id="{42AB9B2C-602D-4C4D-9B15-02487831F694}">
          <p14:sldIdLst>
            <p14:sldId id="752"/>
            <p14:sldId id="753"/>
            <p14:sldId id="754"/>
            <p14:sldId id="755"/>
            <p14:sldId id="774"/>
            <p14:sldId id="791"/>
            <p14:sldId id="757"/>
            <p14:sldId id="758"/>
            <p14:sldId id="775"/>
            <p14:sldId id="760"/>
            <p14:sldId id="776"/>
            <p14:sldId id="763"/>
            <p14:sldId id="777"/>
            <p14:sldId id="785"/>
            <p14:sldId id="792"/>
            <p14:sldId id="765"/>
            <p14:sldId id="766"/>
            <p14:sldId id="778"/>
            <p14:sldId id="767"/>
            <p14:sldId id="768"/>
            <p14:sldId id="779"/>
            <p14:sldId id="784"/>
          </p14:sldIdLst>
        </p14:section>
        <p14:section name="Section 5" id="{67F623D0-C5EF-430D-958D-01C4D44E7904}">
          <p14:sldIdLst>
            <p14:sldId id="616"/>
            <p14:sldId id="787"/>
            <p14:sldId id="786"/>
          </p14:sldIdLst>
        </p14:section>
        <p14:section name="Conclusions" id="{AD901706-933A-4282-831D-2F305081F9D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DREA Andrei-Stefan" initials="CA" lastIdx="8" clrIdx="0">
    <p:extLst>
      <p:ext uri="{19B8F6BF-5375-455C-9EA6-DF929625EA0E}">
        <p15:presenceInfo xmlns:p15="http://schemas.microsoft.com/office/powerpoint/2012/main" userId="S::Andrei-Stefan.CANDREA@coe.int::076b47cf-5c95-4213-8990-00bd8775d9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6B8"/>
    <a:srgbClr val="2F618F"/>
    <a:srgbClr val="4B6A90"/>
    <a:srgbClr val="91BE9E"/>
    <a:srgbClr val="0E3D8A"/>
    <a:srgbClr val="0E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5762" autoAdjust="0"/>
  </p:normalViewPr>
  <p:slideViewPr>
    <p:cSldViewPr snapToGrid="0">
      <p:cViewPr varScale="1">
        <p:scale>
          <a:sx n="41" d="100"/>
          <a:sy n="41" d="100"/>
        </p:scale>
        <p:origin x="2208" y="54"/>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2T13:23:14.955" idx="5">
    <p:pos x="693" y="1482"/>
    <p:text>this bullet and the 2 below started with 'usually'. Too repetitive, it can be said by the speaker</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2T13:42:41.921" idx="6">
    <p:pos x="2943" y="1512"/>
    <p:text>I would delete this slide</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12T13:47:02.631" idx="7">
    <p:pos x="2831" y="1244"/>
    <p:text>I would delete this slide</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12T16:42:35.334" idx="8">
    <p:pos x="5216" y="803"/>
    <p:text>Tried to align it colour wise with the slide, but I would remove the slide</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209E3-5BD1-479D-9A9D-EC950BFB9D49}" type="doc">
      <dgm:prSet loTypeId="urn:microsoft.com/office/officeart/2005/8/layout/chevron1" loCatId="process" qsTypeId="urn:microsoft.com/office/officeart/2005/8/quickstyle/simple1" qsCatId="simple" csTypeId="urn:microsoft.com/office/officeart/2005/8/colors/accent1_2" csCatId="accent1" phldr="1"/>
      <dgm:spPr/>
    </dgm:pt>
    <dgm:pt modelId="{3FAEE33B-CCEB-485C-AC5B-67735DE8D9C7}">
      <dgm:prSet phldrT="[Text]" custT="1"/>
      <dgm:spPr>
        <a:solidFill>
          <a:srgbClr val="2F618F"/>
        </a:solidFill>
      </dgm:spPr>
      <dgm:t>
        <a:bodyPr/>
        <a:lstStyle/>
        <a:p>
          <a:r>
            <a:rPr lang="en-US" sz="1800" dirty="0">
              <a:latin typeface="Sylfaen" panose="010A0502050306030303" pitchFamily="18" charset="0"/>
            </a:rPr>
            <a:t>ფართომასშტაბიანი სამართლებრივი ურთიერთდახმარება</a:t>
          </a:r>
          <a:endParaRPr lang="ka-GE" sz="1800" dirty="0">
            <a:latin typeface="Sylfaen" panose="010A0502050306030303" pitchFamily="18" charset="0"/>
          </a:endParaRPr>
        </a:p>
      </dgm:t>
    </dgm:pt>
    <dgm:pt modelId="{374BB377-0977-4117-820D-8FADA24B61DC}" type="parTrans" cxnId="{D6EFF1A9-2DA5-4411-BB31-74A280F97207}">
      <dgm:prSet/>
      <dgm:spPr/>
      <dgm:t>
        <a:bodyPr/>
        <a:lstStyle/>
        <a:p>
          <a:endParaRPr lang="en-GB"/>
        </a:p>
      </dgm:t>
    </dgm:pt>
    <dgm:pt modelId="{72FE9C1E-FAC2-4ED4-8DFE-515903A299CB}" type="sibTrans" cxnId="{D6EFF1A9-2DA5-4411-BB31-74A280F97207}">
      <dgm:prSet/>
      <dgm:spPr/>
      <dgm:t>
        <a:bodyPr/>
        <a:lstStyle/>
        <a:p>
          <a:endParaRPr lang="en-GB"/>
        </a:p>
      </dgm:t>
    </dgm:pt>
    <dgm:pt modelId="{38020291-BF5A-4F3A-95D7-FA81D27566E6}">
      <dgm:prSet phldrT="[Text]" custT="1"/>
      <dgm:spPr>
        <a:solidFill>
          <a:srgbClr val="2F618F"/>
        </a:solidFill>
      </dgm:spPr>
      <dgm:t>
        <a:bodyPr/>
        <a:lstStyle/>
        <a:p>
          <a:r>
            <a:rPr lang="ka-GE" sz="2000" dirty="0" smtClean="0">
              <a:latin typeface="Sylfaen" panose="010A0502050306030303" pitchFamily="18" charset="0"/>
            </a:rPr>
            <a:t>მოქმედი</a:t>
          </a:r>
          <a:r>
            <a:rPr lang="en-US" sz="2000" dirty="0" smtClean="0">
              <a:latin typeface="Sylfaen" panose="010A0502050306030303" pitchFamily="18" charset="0"/>
            </a:rPr>
            <a:t> </a:t>
          </a:r>
          <a:r>
            <a:rPr lang="en-US" sz="2000" dirty="0">
              <a:latin typeface="Sylfaen" panose="010A0502050306030303" pitchFamily="18" charset="0"/>
            </a:rPr>
            <a:t>კანონმდებლობა</a:t>
          </a:r>
          <a:endParaRPr lang="ka-GE" sz="2000" dirty="0">
            <a:latin typeface="Sylfaen" panose="010A0502050306030303" pitchFamily="18" charset="0"/>
          </a:endParaRPr>
        </a:p>
      </dgm:t>
    </dgm:pt>
    <dgm:pt modelId="{16F4076F-CEC4-46C9-BBE0-0D0F9D479C21}" type="parTrans" cxnId="{FB31E709-7152-4FD9-A40C-C1F993A9E6CB}">
      <dgm:prSet/>
      <dgm:spPr/>
      <dgm:t>
        <a:bodyPr/>
        <a:lstStyle/>
        <a:p>
          <a:endParaRPr lang="en-GB"/>
        </a:p>
      </dgm:t>
    </dgm:pt>
    <dgm:pt modelId="{B4D3D51F-A12F-474E-AA7F-7E5FCD8FDFBB}" type="sibTrans" cxnId="{FB31E709-7152-4FD9-A40C-C1F993A9E6CB}">
      <dgm:prSet/>
      <dgm:spPr/>
      <dgm:t>
        <a:bodyPr/>
        <a:lstStyle/>
        <a:p>
          <a:endParaRPr lang="en-GB"/>
        </a:p>
      </dgm:t>
    </dgm:pt>
    <dgm:pt modelId="{8FB3AF02-29CB-4B7E-A232-6E9A77E58566}">
      <dgm:prSet phldrT="[Text]" custT="1"/>
      <dgm:spPr>
        <a:solidFill>
          <a:srgbClr val="2F618F"/>
        </a:solidFill>
      </dgm:spPr>
      <dgm:t>
        <a:bodyPr/>
        <a:lstStyle/>
        <a:p>
          <a:r>
            <a:rPr lang="en-US" sz="2400" dirty="0">
              <a:latin typeface="Sylfaen" panose="010A0502050306030303" pitchFamily="18" charset="0"/>
            </a:rPr>
            <a:t>დაჩქარება</a:t>
          </a:r>
          <a:endParaRPr lang="ka-GE" sz="2400" dirty="0">
            <a:latin typeface="Sylfaen" panose="010A0502050306030303" pitchFamily="18" charset="0"/>
          </a:endParaRPr>
        </a:p>
      </dgm:t>
    </dgm:pt>
    <dgm:pt modelId="{DE7DB939-1A7F-49D7-83E5-6CE1271073BA}" type="parTrans" cxnId="{0E32092E-BB4E-4B3C-95C7-827FB7E99BFF}">
      <dgm:prSet/>
      <dgm:spPr/>
      <dgm:t>
        <a:bodyPr/>
        <a:lstStyle/>
        <a:p>
          <a:endParaRPr lang="en-GB"/>
        </a:p>
      </dgm:t>
    </dgm:pt>
    <dgm:pt modelId="{5ABFB04F-1702-4647-8D75-3A29A8C40B71}" type="sibTrans" cxnId="{0E32092E-BB4E-4B3C-95C7-827FB7E99BFF}">
      <dgm:prSet/>
      <dgm:spPr/>
      <dgm:t>
        <a:bodyPr/>
        <a:lstStyle/>
        <a:p>
          <a:endParaRPr lang="en-GB"/>
        </a:p>
      </dgm:t>
    </dgm:pt>
    <dgm:pt modelId="{FCE7FA39-DE66-41A1-A306-3F67DA86831A}" type="pres">
      <dgm:prSet presAssocID="{FA3209E3-5BD1-479D-9A9D-EC950BFB9D49}" presName="Name0" presStyleCnt="0">
        <dgm:presLayoutVars>
          <dgm:dir/>
          <dgm:animLvl val="lvl"/>
          <dgm:resizeHandles val="exact"/>
        </dgm:presLayoutVars>
      </dgm:prSet>
      <dgm:spPr/>
    </dgm:pt>
    <dgm:pt modelId="{7022D918-0CA5-4D88-8D2D-6536F35688D9}" type="pres">
      <dgm:prSet presAssocID="{3FAEE33B-CCEB-485C-AC5B-67735DE8D9C7}" presName="parTxOnly" presStyleLbl="node1" presStyleIdx="0" presStyleCnt="3" custScaleX="134581">
        <dgm:presLayoutVars>
          <dgm:chMax val="0"/>
          <dgm:chPref val="0"/>
          <dgm:bulletEnabled val="1"/>
        </dgm:presLayoutVars>
      </dgm:prSet>
      <dgm:spPr/>
      <dgm:t>
        <a:bodyPr/>
        <a:lstStyle/>
        <a:p>
          <a:endParaRPr lang="de-DE"/>
        </a:p>
      </dgm:t>
    </dgm:pt>
    <dgm:pt modelId="{1E5673C7-F506-4AA2-AFA4-4D0B2F340F9E}" type="pres">
      <dgm:prSet presAssocID="{72FE9C1E-FAC2-4ED4-8DFE-515903A299CB}" presName="parTxOnlySpace" presStyleCnt="0"/>
      <dgm:spPr/>
    </dgm:pt>
    <dgm:pt modelId="{5E586836-6813-44D7-8945-9800C12A8FB4}" type="pres">
      <dgm:prSet presAssocID="{38020291-BF5A-4F3A-95D7-FA81D27566E6}" presName="parTxOnly" presStyleLbl="node1" presStyleIdx="1" presStyleCnt="3" custScaleX="124989">
        <dgm:presLayoutVars>
          <dgm:chMax val="0"/>
          <dgm:chPref val="0"/>
          <dgm:bulletEnabled val="1"/>
        </dgm:presLayoutVars>
      </dgm:prSet>
      <dgm:spPr/>
      <dgm:t>
        <a:bodyPr/>
        <a:lstStyle/>
        <a:p>
          <a:endParaRPr lang="de-DE"/>
        </a:p>
      </dgm:t>
    </dgm:pt>
    <dgm:pt modelId="{0C192BF8-DA12-434C-858A-31667771BCE8}" type="pres">
      <dgm:prSet presAssocID="{B4D3D51F-A12F-474E-AA7F-7E5FCD8FDFBB}" presName="parTxOnlySpace" presStyleCnt="0"/>
      <dgm:spPr/>
    </dgm:pt>
    <dgm:pt modelId="{B75CB205-DFCA-49F4-B42D-8726485D1790}" type="pres">
      <dgm:prSet presAssocID="{8FB3AF02-29CB-4B7E-A232-6E9A77E58566}" presName="parTxOnly" presStyleLbl="node1" presStyleIdx="2" presStyleCnt="3">
        <dgm:presLayoutVars>
          <dgm:chMax val="0"/>
          <dgm:chPref val="0"/>
          <dgm:bulletEnabled val="1"/>
        </dgm:presLayoutVars>
      </dgm:prSet>
      <dgm:spPr/>
      <dgm:t>
        <a:bodyPr/>
        <a:lstStyle/>
        <a:p>
          <a:endParaRPr lang="de-DE"/>
        </a:p>
      </dgm:t>
    </dgm:pt>
  </dgm:ptLst>
  <dgm:cxnLst>
    <dgm:cxn modelId="{0E32092E-BB4E-4B3C-95C7-827FB7E99BFF}" srcId="{FA3209E3-5BD1-479D-9A9D-EC950BFB9D49}" destId="{8FB3AF02-29CB-4B7E-A232-6E9A77E58566}" srcOrd="2" destOrd="0" parTransId="{DE7DB939-1A7F-49D7-83E5-6CE1271073BA}" sibTransId="{5ABFB04F-1702-4647-8D75-3A29A8C40B71}"/>
    <dgm:cxn modelId="{FB31E709-7152-4FD9-A40C-C1F993A9E6CB}" srcId="{FA3209E3-5BD1-479D-9A9D-EC950BFB9D49}" destId="{38020291-BF5A-4F3A-95D7-FA81D27566E6}" srcOrd="1" destOrd="0" parTransId="{16F4076F-CEC4-46C9-BBE0-0D0F9D479C21}" sibTransId="{B4D3D51F-A12F-474E-AA7F-7E5FCD8FDFBB}"/>
    <dgm:cxn modelId="{8B4D759E-80B0-4CAC-9CB1-643070B97C2F}" type="presOf" srcId="{38020291-BF5A-4F3A-95D7-FA81D27566E6}" destId="{5E586836-6813-44D7-8945-9800C12A8FB4}" srcOrd="0" destOrd="0" presId="urn:microsoft.com/office/officeart/2005/8/layout/chevron1"/>
    <dgm:cxn modelId="{B5BB4DB7-B179-4316-BE07-BDE307EB56BE}" type="presOf" srcId="{3FAEE33B-CCEB-485C-AC5B-67735DE8D9C7}" destId="{7022D918-0CA5-4D88-8D2D-6536F35688D9}" srcOrd="0" destOrd="0" presId="urn:microsoft.com/office/officeart/2005/8/layout/chevron1"/>
    <dgm:cxn modelId="{96C5BE9C-C9CC-459E-9641-97DF530082DE}" type="presOf" srcId="{8FB3AF02-29CB-4B7E-A232-6E9A77E58566}" destId="{B75CB205-DFCA-49F4-B42D-8726485D1790}" srcOrd="0" destOrd="0" presId="urn:microsoft.com/office/officeart/2005/8/layout/chevron1"/>
    <dgm:cxn modelId="{32D83A6E-3328-43AB-93FB-AD29AD79855D}" type="presOf" srcId="{FA3209E3-5BD1-479D-9A9D-EC950BFB9D49}" destId="{FCE7FA39-DE66-41A1-A306-3F67DA86831A}" srcOrd="0" destOrd="0" presId="urn:microsoft.com/office/officeart/2005/8/layout/chevron1"/>
    <dgm:cxn modelId="{D6EFF1A9-2DA5-4411-BB31-74A280F97207}" srcId="{FA3209E3-5BD1-479D-9A9D-EC950BFB9D49}" destId="{3FAEE33B-CCEB-485C-AC5B-67735DE8D9C7}" srcOrd="0" destOrd="0" parTransId="{374BB377-0977-4117-820D-8FADA24B61DC}" sibTransId="{72FE9C1E-FAC2-4ED4-8DFE-515903A299CB}"/>
    <dgm:cxn modelId="{5F8B6CD6-F404-4CDD-8F81-8046395AC1E0}" type="presParOf" srcId="{FCE7FA39-DE66-41A1-A306-3F67DA86831A}" destId="{7022D918-0CA5-4D88-8D2D-6536F35688D9}" srcOrd="0" destOrd="0" presId="urn:microsoft.com/office/officeart/2005/8/layout/chevron1"/>
    <dgm:cxn modelId="{235B87DE-7205-4244-820B-115980724318}" type="presParOf" srcId="{FCE7FA39-DE66-41A1-A306-3F67DA86831A}" destId="{1E5673C7-F506-4AA2-AFA4-4D0B2F340F9E}" srcOrd="1" destOrd="0" presId="urn:microsoft.com/office/officeart/2005/8/layout/chevron1"/>
    <dgm:cxn modelId="{33301BBD-833C-4C49-9669-B43EEAE55AE3}" type="presParOf" srcId="{FCE7FA39-DE66-41A1-A306-3F67DA86831A}" destId="{5E586836-6813-44D7-8945-9800C12A8FB4}" srcOrd="2" destOrd="0" presId="urn:microsoft.com/office/officeart/2005/8/layout/chevron1"/>
    <dgm:cxn modelId="{B9C76B3F-A290-4BE7-986B-B387F0AB2916}" type="presParOf" srcId="{FCE7FA39-DE66-41A1-A306-3F67DA86831A}" destId="{0C192BF8-DA12-434C-858A-31667771BCE8}" srcOrd="3" destOrd="0" presId="urn:microsoft.com/office/officeart/2005/8/layout/chevron1"/>
    <dgm:cxn modelId="{A9752BD6-205B-43ED-979E-D8459933BE7D}" type="presParOf" srcId="{FCE7FA39-DE66-41A1-A306-3F67DA86831A}" destId="{B75CB205-DFCA-49F4-B42D-8726485D17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5CBB0-4DF4-4B15-B16E-2911B2197939}" type="doc">
      <dgm:prSet loTypeId="urn:microsoft.com/office/officeart/2005/8/layout/equation1" loCatId="process" qsTypeId="urn:microsoft.com/office/officeart/2005/8/quickstyle/simple1" qsCatId="simple" csTypeId="urn:microsoft.com/office/officeart/2005/8/colors/accent1_2" csCatId="accent1" phldr="1"/>
      <dgm:spPr/>
    </dgm:pt>
    <dgm:pt modelId="{46FA69C8-9DAA-45F7-A1BD-1B1CF5AD2B39}">
      <dgm:prSet phldrT="[Text]" custT="1"/>
      <dgm:spPr>
        <a:solidFill>
          <a:srgbClr val="2F618F"/>
        </a:solidFill>
      </dgm:spPr>
      <dgm:t>
        <a:bodyPr/>
        <a:lstStyle/>
        <a:p>
          <a:r>
            <a:rPr lang="en-US" sz="1200" b="1" dirty="0">
              <a:latin typeface="Sylfaen" panose="010A0502050306030303" pitchFamily="18" charset="0"/>
            </a:rPr>
            <a:t>A ქვეყანა ელ. ფოსტის მეშვეობით სამართალდამცავ ორგანოებს უგზავნის ინფორმაციას შესაძლო სისხლის სამართლის დანაშაულის შესახებ</a:t>
          </a:r>
          <a:endParaRPr lang="ka-GE" sz="1200" b="1" dirty="0">
            <a:latin typeface="Sylfaen" panose="010A0502050306030303" pitchFamily="18" charset="0"/>
          </a:endParaRPr>
        </a:p>
      </dgm:t>
    </dgm:pt>
    <dgm:pt modelId="{B566B3A6-9FE6-474E-8E89-40B89F5FD601}" type="parTrans" cxnId="{5A0BE251-C574-4064-8F82-3419B6A9575C}">
      <dgm:prSet/>
      <dgm:spPr/>
      <dgm:t>
        <a:bodyPr/>
        <a:lstStyle/>
        <a:p>
          <a:endParaRPr lang="en-GB"/>
        </a:p>
      </dgm:t>
    </dgm:pt>
    <dgm:pt modelId="{DF31BF74-8A58-45D6-8969-8749D3F49D4D}" type="sibTrans" cxnId="{5A0BE251-C574-4064-8F82-3419B6A9575C}">
      <dgm:prSet/>
      <dgm:spPr>
        <a:solidFill>
          <a:srgbClr val="91A6B8"/>
        </a:solidFill>
      </dgm:spPr>
      <dgm:t>
        <a:bodyPr/>
        <a:lstStyle/>
        <a:p>
          <a:endParaRPr lang="en-GB"/>
        </a:p>
      </dgm:t>
    </dgm:pt>
    <dgm:pt modelId="{78F7585E-335D-44DF-8E8E-A30CF166D3E7}">
      <dgm:prSet phldrT="[Text]" custT="1"/>
      <dgm:spPr>
        <a:solidFill>
          <a:srgbClr val="2F618F"/>
        </a:solidFill>
      </dgm:spPr>
      <dgm:t>
        <a:bodyPr/>
        <a:lstStyle/>
        <a:p>
          <a:r>
            <a:rPr lang="en-US" sz="1600" b="1" dirty="0">
              <a:latin typeface="Sylfaen" panose="010A0502050306030303" pitchFamily="18" charset="0"/>
            </a:rPr>
            <a:t>B ქვეყანა იღებს ინფორმაციას და </a:t>
          </a:r>
          <a:r>
            <a:rPr lang="en-US" sz="1600" b="1" dirty="0" err="1">
              <a:latin typeface="Sylfaen" panose="010A0502050306030303" pitchFamily="18" charset="0"/>
            </a:rPr>
            <a:t>იწყებს</a:t>
          </a:r>
          <a:r>
            <a:rPr lang="en-US" sz="1600" b="1" dirty="0">
              <a:latin typeface="Sylfaen" panose="010A0502050306030303" pitchFamily="18" charset="0"/>
            </a:rPr>
            <a:t> </a:t>
          </a:r>
          <a:r>
            <a:rPr lang="ka-GE" sz="1600" b="1" dirty="0" smtClean="0">
              <a:latin typeface="Sylfaen" panose="010A0502050306030303" pitchFamily="18" charset="0"/>
            </a:rPr>
            <a:t>გამოძიებამდე </a:t>
          </a:r>
          <a:r>
            <a:rPr lang="en-US" sz="1600" b="1" dirty="0" err="1" smtClean="0">
              <a:latin typeface="Sylfaen" panose="010A0502050306030303" pitchFamily="18" charset="0"/>
            </a:rPr>
            <a:t>ფაქტების</a:t>
          </a:r>
          <a:r>
            <a:rPr lang="en-US" sz="1600" b="1" dirty="0" smtClean="0">
              <a:latin typeface="Sylfaen" panose="010A0502050306030303" pitchFamily="18" charset="0"/>
            </a:rPr>
            <a:t> </a:t>
          </a:r>
          <a:r>
            <a:rPr lang="en-US" sz="1600" b="1" dirty="0" err="1" smtClean="0">
              <a:latin typeface="Sylfaen" panose="010A0502050306030303" pitchFamily="18" charset="0"/>
            </a:rPr>
            <a:t>შემოწმებას</a:t>
          </a:r>
          <a:r>
            <a:rPr lang="ka-GE" sz="1600" b="1" dirty="0" smtClean="0">
              <a:latin typeface="Sylfaen" panose="010A0502050306030303" pitchFamily="18" charset="0"/>
            </a:rPr>
            <a:t> ქვეყნის შიგნით</a:t>
          </a:r>
          <a:endParaRPr lang="ka-GE" sz="1600" b="1" dirty="0">
            <a:latin typeface="Sylfaen" panose="010A0502050306030303" pitchFamily="18" charset="0"/>
          </a:endParaRPr>
        </a:p>
      </dgm:t>
    </dgm:pt>
    <dgm:pt modelId="{7E1731B6-6397-41DC-8ADB-17C7DA5CC516}" type="parTrans" cxnId="{B69BD430-C656-459E-AAD8-EF206AC98F2B}">
      <dgm:prSet/>
      <dgm:spPr/>
      <dgm:t>
        <a:bodyPr/>
        <a:lstStyle/>
        <a:p>
          <a:endParaRPr lang="en-GB"/>
        </a:p>
      </dgm:t>
    </dgm:pt>
    <dgm:pt modelId="{ABE11BC1-DADD-4959-A162-AD191F6F8DEA}" type="sibTrans" cxnId="{B69BD430-C656-459E-AAD8-EF206AC98F2B}">
      <dgm:prSet/>
      <dgm:spPr>
        <a:solidFill>
          <a:srgbClr val="91A6B8"/>
        </a:solidFill>
      </dgm:spPr>
      <dgm:t>
        <a:bodyPr/>
        <a:lstStyle/>
        <a:p>
          <a:endParaRPr lang="en-GB"/>
        </a:p>
      </dgm:t>
    </dgm:pt>
    <dgm:pt modelId="{C82AE4C0-0BF1-4522-8963-AA4C2C799037}">
      <dgm:prSet phldrT="[Text]" custT="1"/>
      <dgm:spPr>
        <a:solidFill>
          <a:srgbClr val="2F618F"/>
        </a:solidFill>
      </dgm:spPr>
      <dgm:t>
        <a:bodyPr/>
        <a:lstStyle/>
        <a:p>
          <a:r>
            <a:rPr lang="en-US" sz="1600" b="1" dirty="0">
              <a:latin typeface="Sylfaen" panose="010A0502050306030303" pitchFamily="18" charset="0"/>
            </a:rPr>
            <a:t>B ქვეყანა პოულობს </a:t>
          </a:r>
          <a:r>
            <a:rPr lang="en-US" sz="1600" b="1" dirty="0" err="1">
              <a:latin typeface="Sylfaen" panose="010A0502050306030303" pitchFamily="18" charset="0"/>
            </a:rPr>
            <a:t>იმის</a:t>
          </a:r>
          <a:r>
            <a:rPr lang="en-US" sz="1600" b="1" dirty="0">
              <a:latin typeface="Sylfaen" panose="010A0502050306030303" pitchFamily="18" charset="0"/>
            </a:rPr>
            <a:t> </a:t>
          </a:r>
          <a:r>
            <a:rPr lang="en-US" sz="1600" b="1" dirty="0" err="1" smtClean="0">
              <a:latin typeface="Sylfaen" panose="010A0502050306030303" pitchFamily="18" charset="0"/>
            </a:rPr>
            <a:t>მტკიცებულე</a:t>
          </a:r>
          <a:r>
            <a:rPr lang="ka-GE" sz="1600" b="1" dirty="0" smtClean="0">
              <a:latin typeface="Sylfaen" panose="010A0502050306030303" pitchFamily="18" charset="0"/>
            </a:rPr>
            <a:t>-</a:t>
          </a:r>
          <a:r>
            <a:rPr lang="en-US" sz="1600" b="1" dirty="0" err="1" smtClean="0">
              <a:latin typeface="Sylfaen" panose="010A0502050306030303" pitchFamily="18" charset="0"/>
            </a:rPr>
            <a:t>ბებს</a:t>
          </a:r>
          <a:r>
            <a:rPr lang="en-US" sz="1600" b="1" dirty="0">
              <a:latin typeface="Sylfaen" panose="010A0502050306030303" pitchFamily="18" charset="0"/>
            </a:rPr>
            <a:t>, რომ ინფორმაცია სწორია და იწყება სრულყოფილი გამოძიება</a:t>
          </a:r>
          <a:endParaRPr lang="ka-GE" sz="1600" b="1" dirty="0">
            <a:latin typeface="Sylfaen" panose="010A0502050306030303" pitchFamily="18" charset="0"/>
          </a:endParaRPr>
        </a:p>
      </dgm:t>
    </dgm:pt>
    <dgm:pt modelId="{A37964C6-D74F-437B-9420-4CB638F99EF6}" type="parTrans" cxnId="{E9B54940-5687-4CA3-B0A0-57764C74C280}">
      <dgm:prSet/>
      <dgm:spPr/>
      <dgm:t>
        <a:bodyPr/>
        <a:lstStyle/>
        <a:p>
          <a:endParaRPr lang="en-GB"/>
        </a:p>
      </dgm:t>
    </dgm:pt>
    <dgm:pt modelId="{EF8E77A0-FF32-4BA8-B1E0-D3129C1CD286}" type="sibTrans" cxnId="{E9B54940-5687-4CA3-B0A0-57764C74C280}">
      <dgm:prSet/>
      <dgm:spPr/>
      <dgm:t>
        <a:bodyPr/>
        <a:lstStyle/>
        <a:p>
          <a:endParaRPr lang="en-GB"/>
        </a:p>
      </dgm:t>
    </dgm:pt>
    <dgm:pt modelId="{B6080CFD-6EC2-42ED-8743-C516B71FA0CD}" type="pres">
      <dgm:prSet presAssocID="{A7E5CBB0-4DF4-4B15-B16E-2911B2197939}" presName="linearFlow" presStyleCnt="0">
        <dgm:presLayoutVars>
          <dgm:dir/>
          <dgm:resizeHandles val="exact"/>
        </dgm:presLayoutVars>
      </dgm:prSet>
      <dgm:spPr/>
    </dgm:pt>
    <dgm:pt modelId="{E2C21E0C-02B7-4F18-B02B-9BDD0D2FF7E5}" type="pres">
      <dgm:prSet presAssocID="{46FA69C8-9DAA-45F7-A1BD-1B1CF5AD2B39}" presName="node" presStyleLbl="node1" presStyleIdx="0" presStyleCnt="3" custScaleX="157343" custScaleY="139777" custLinFactNeighborX="929" custLinFactNeighborY="-1244">
        <dgm:presLayoutVars>
          <dgm:bulletEnabled val="1"/>
        </dgm:presLayoutVars>
      </dgm:prSet>
      <dgm:spPr/>
      <dgm:t>
        <a:bodyPr/>
        <a:lstStyle/>
        <a:p>
          <a:endParaRPr lang="de-DE"/>
        </a:p>
      </dgm:t>
    </dgm:pt>
    <dgm:pt modelId="{BA4DA225-E3C6-487C-8208-351735A176DD}" type="pres">
      <dgm:prSet presAssocID="{DF31BF74-8A58-45D6-8969-8749D3F49D4D}" presName="spacerL" presStyleCnt="0"/>
      <dgm:spPr/>
    </dgm:pt>
    <dgm:pt modelId="{2FE32ED6-408C-4152-8FE0-3FCEA3386CB9}" type="pres">
      <dgm:prSet presAssocID="{DF31BF74-8A58-45D6-8969-8749D3F49D4D}" presName="sibTrans" presStyleLbl="sibTrans2D1" presStyleIdx="0" presStyleCnt="2" custLinFactNeighborX="929" custLinFactNeighborY="-2145"/>
      <dgm:spPr/>
      <dgm:t>
        <a:bodyPr/>
        <a:lstStyle/>
        <a:p>
          <a:endParaRPr lang="de-DE"/>
        </a:p>
      </dgm:t>
    </dgm:pt>
    <dgm:pt modelId="{96CA33CA-B01C-4B2C-A7D8-3A54F891A4BF}" type="pres">
      <dgm:prSet presAssocID="{DF31BF74-8A58-45D6-8969-8749D3F49D4D}" presName="spacerR" presStyleCnt="0"/>
      <dgm:spPr/>
    </dgm:pt>
    <dgm:pt modelId="{A71F37D3-4190-4DA1-A608-8452A5BD3558}" type="pres">
      <dgm:prSet presAssocID="{78F7585E-335D-44DF-8E8E-A30CF166D3E7}" presName="node" presStyleLbl="node1" presStyleIdx="1" presStyleCnt="3" custScaleX="149768" custScaleY="154753" custLinFactNeighborX="929" custLinFactNeighborY="-1244">
        <dgm:presLayoutVars>
          <dgm:bulletEnabled val="1"/>
        </dgm:presLayoutVars>
      </dgm:prSet>
      <dgm:spPr/>
      <dgm:t>
        <a:bodyPr/>
        <a:lstStyle/>
        <a:p>
          <a:endParaRPr lang="de-DE"/>
        </a:p>
      </dgm:t>
    </dgm:pt>
    <dgm:pt modelId="{243CC7F2-FE91-46EB-8D63-5ED6228629E7}" type="pres">
      <dgm:prSet presAssocID="{ABE11BC1-DADD-4959-A162-AD191F6F8DEA}" presName="spacerL" presStyleCnt="0"/>
      <dgm:spPr/>
    </dgm:pt>
    <dgm:pt modelId="{2B626917-7C54-423E-8EDF-BC9F401B05B6}" type="pres">
      <dgm:prSet presAssocID="{ABE11BC1-DADD-4959-A162-AD191F6F8DEA}" presName="sibTrans" presStyleLbl="sibTrans2D1" presStyleIdx="1" presStyleCnt="2" custLinFactNeighborX="929" custLinFactNeighborY="-2145"/>
      <dgm:spPr/>
      <dgm:t>
        <a:bodyPr/>
        <a:lstStyle/>
        <a:p>
          <a:endParaRPr lang="de-DE"/>
        </a:p>
      </dgm:t>
    </dgm:pt>
    <dgm:pt modelId="{77350F22-26E3-49B7-8225-B2569E28B59C}" type="pres">
      <dgm:prSet presAssocID="{ABE11BC1-DADD-4959-A162-AD191F6F8DEA}" presName="spacerR" presStyleCnt="0"/>
      <dgm:spPr/>
    </dgm:pt>
    <dgm:pt modelId="{74A6A061-7CF3-4873-8E84-7FEC5E35DF51}" type="pres">
      <dgm:prSet presAssocID="{C82AE4C0-0BF1-4522-8963-AA4C2C799037}" presName="node" presStyleLbl="node1" presStyleIdx="2" presStyleCnt="3" custScaleX="142051" custScaleY="154468" custLinFactNeighborX="929" custLinFactNeighborY="-1244">
        <dgm:presLayoutVars>
          <dgm:bulletEnabled val="1"/>
        </dgm:presLayoutVars>
      </dgm:prSet>
      <dgm:spPr/>
      <dgm:t>
        <a:bodyPr/>
        <a:lstStyle/>
        <a:p>
          <a:endParaRPr lang="de-DE"/>
        </a:p>
      </dgm:t>
    </dgm:pt>
  </dgm:ptLst>
  <dgm:cxnLst>
    <dgm:cxn modelId="{F000A48F-74B2-4502-B63A-1AD9C132AEFC}" type="presOf" srcId="{C82AE4C0-0BF1-4522-8963-AA4C2C799037}" destId="{74A6A061-7CF3-4873-8E84-7FEC5E35DF51}" srcOrd="0" destOrd="0" presId="urn:microsoft.com/office/officeart/2005/8/layout/equation1"/>
    <dgm:cxn modelId="{6A2597BD-E001-420B-8FC6-C378FEC4D2AA}" type="presOf" srcId="{DF31BF74-8A58-45D6-8969-8749D3F49D4D}" destId="{2FE32ED6-408C-4152-8FE0-3FCEA3386CB9}" srcOrd="0" destOrd="0" presId="urn:microsoft.com/office/officeart/2005/8/layout/equation1"/>
    <dgm:cxn modelId="{616E50A7-A25C-4F50-8D1C-BDC81B98E542}" type="presOf" srcId="{78F7585E-335D-44DF-8E8E-A30CF166D3E7}" destId="{A71F37D3-4190-4DA1-A608-8452A5BD3558}" srcOrd="0" destOrd="0" presId="urn:microsoft.com/office/officeart/2005/8/layout/equation1"/>
    <dgm:cxn modelId="{E9B54940-5687-4CA3-B0A0-57764C74C280}" srcId="{A7E5CBB0-4DF4-4B15-B16E-2911B2197939}" destId="{C82AE4C0-0BF1-4522-8963-AA4C2C799037}" srcOrd="2" destOrd="0" parTransId="{A37964C6-D74F-437B-9420-4CB638F99EF6}" sibTransId="{EF8E77A0-FF32-4BA8-B1E0-D3129C1CD286}"/>
    <dgm:cxn modelId="{6F62D8B4-D659-4A4E-9437-E449E54B3AE5}" type="presOf" srcId="{ABE11BC1-DADD-4959-A162-AD191F6F8DEA}" destId="{2B626917-7C54-423E-8EDF-BC9F401B05B6}" srcOrd="0" destOrd="0" presId="urn:microsoft.com/office/officeart/2005/8/layout/equation1"/>
    <dgm:cxn modelId="{0064138A-FCD6-45F2-AADB-D103FA7BD939}" type="presOf" srcId="{46FA69C8-9DAA-45F7-A1BD-1B1CF5AD2B39}" destId="{E2C21E0C-02B7-4F18-B02B-9BDD0D2FF7E5}" srcOrd="0" destOrd="0" presId="urn:microsoft.com/office/officeart/2005/8/layout/equation1"/>
    <dgm:cxn modelId="{5A0BE251-C574-4064-8F82-3419B6A9575C}" srcId="{A7E5CBB0-4DF4-4B15-B16E-2911B2197939}" destId="{46FA69C8-9DAA-45F7-A1BD-1B1CF5AD2B39}" srcOrd="0" destOrd="0" parTransId="{B566B3A6-9FE6-474E-8E89-40B89F5FD601}" sibTransId="{DF31BF74-8A58-45D6-8969-8749D3F49D4D}"/>
    <dgm:cxn modelId="{71382E4B-20B5-4C24-A25F-1E6513AF5F88}" type="presOf" srcId="{A7E5CBB0-4DF4-4B15-B16E-2911B2197939}" destId="{B6080CFD-6EC2-42ED-8743-C516B71FA0CD}" srcOrd="0" destOrd="0" presId="urn:microsoft.com/office/officeart/2005/8/layout/equation1"/>
    <dgm:cxn modelId="{B69BD430-C656-459E-AAD8-EF206AC98F2B}" srcId="{A7E5CBB0-4DF4-4B15-B16E-2911B2197939}" destId="{78F7585E-335D-44DF-8E8E-A30CF166D3E7}" srcOrd="1" destOrd="0" parTransId="{7E1731B6-6397-41DC-8ADB-17C7DA5CC516}" sibTransId="{ABE11BC1-DADD-4959-A162-AD191F6F8DEA}"/>
    <dgm:cxn modelId="{3B26BC2A-D434-4744-8259-6CE04D37D556}" type="presParOf" srcId="{B6080CFD-6EC2-42ED-8743-C516B71FA0CD}" destId="{E2C21E0C-02B7-4F18-B02B-9BDD0D2FF7E5}" srcOrd="0" destOrd="0" presId="urn:microsoft.com/office/officeart/2005/8/layout/equation1"/>
    <dgm:cxn modelId="{EC948D94-DCB5-461C-B970-E667230B6415}" type="presParOf" srcId="{B6080CFD-6EC2-42ED-8743-C516B71FA0CD}" destId="{BA4DA225-E3C6-487C-8208-351735A176DD}" srcOrd="1" destOrd="0" presId="urn:microsoft.com/office/officeart/2005/8/layout/equation1"/>
    <dgm:cxn modelId="{E451ABA4-C557-46A7-8B7D-35157CF5322A}" type="presParOf" srcId="{B6080CFD-6EC2-42ED-8743-C516B71FA0CD}" destId="{2FE32ED6-408C-4152-8FE0-3FCEA3386CB9}" srcOrd="2" destOrd="0" presId="urn:microsoft.com/office/officeart/2005/8/layout/equation1"/>
    <dgm:cxn modelId="{2E37CFD8-9FFA-406D-8501-47E527B950ED}" type="presParOf" srcId="{B6080CFD-6EC2-42ED-8743-C516B71FA0CD}" destId="{96CA33CA-B01C-4B2C-A7D8-3A54F891A4BF}" srcOrd="3" destOrd="0" presId="urn:microsoft.com/office/officeart/2005/8/layout/equation1"/>
    <dgm:cxn modelId="{8F603D78-F2FC-480F-A5D1-CD3FA2F7C39C}" type="presParOf" srcId="{B6080CFD-6EC2-42ED-8743-C516B71FA0CD}" destId="{A71F37D3-4190-4DA1-A608-8452A5BD3558}" srcOrd="4" destOrd="0" presId="urn:microsoft.com/office/officeart/2005/8/layout/equation1"/>
    <dgm:cxn modelId="{86C8D557-66CC-4FB1-8D7A-3502FC06B073}" type="presParOf" srcId="{B6080CFD-6EC2-42ED-8743-C516B71FA0CD}" destId="{243CC7F2-FE91-46EB-8D63-5ED6228629E7}" srcOrd="5" destOrd="0" presId="urn:microsoft.com/office/officeart/2005/8/layout/equation1"/>
    <dgm:cxn modelId="{2D3CB958-7B2C-46CC-8E7D-2FB9DA65F2D5}" type="presParOf" srcId="{B6080CFD-6EC2-42ED-8743-C516B71FA0CD}" destId="{2B626917-7C54-423E-8EDF-BC9F401B05B6}" srcOrd="6" destOrd="0" presId="urn:microsoft.com/office/officeart/2005/8/layout/equation1"/>
    <dgm:cxn modelId="{0027BD2C-3E8E-4338-AAF8-1CD54C041B8D}" type="presParOf" srcId="{B6080CFD-6EC2-42ED-8743-C516B71FA0CD}" destId="{77350F22-26E3-49B7-8225-B2569E28B59C}" srcOrd="7" destOrd="0" presId="urn:microsoft.com/office/officeart/2005/8/layout/equation1"/>
    <dgm:cxn modelId="{FDECBA1C-C827-4AA2-BCDA-0A15F5CB27DE}" type="presParOf" srcId="{B6080CFD-6EC2-42ED-8743-C516B71FA0CD}" destId="{74A6A061-7CF3-4873-8E84-7FEC5E35DF5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75AFB-F130-4FCF-B60D-6B1AC94A26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5D1B636-D175-4028-9284-1550E54BFD19}">
      <dgm:prSet phldrT="[Text]"/>
      <dgm:spPr>
        <a:solidFill>
          <a:srgbClr val="2F618F"/>
        </a:solidFill>
      </dgm:spPr>
      <dgm:t>
        <a:bodyPr/>
        <a:lstStyle/>
        <a:p>
          <a:r>
            <a:rPr dirty="0" err="1" smtClean="0">
              <a:latin typeface="Sylfaen" panose="010A0502050306030303" pitchFamily="18" charset="0"/>
            </a:rPr>
            <a:t>ხელისუფლების</a:t>
          </a:r>
          <a:r>
            <a:rPr dirty="0" smtClean="0">
              <a:latin typeface="Sylfaen" panose="010A0502050306030303" pitchFamily="18" charset="0"/>
            </a:rPr>
            <a:t> </a:t>
          </a:r>
          <a:r>
            <a:rPr lang="ka-GE" dirty="0" smtClean="0">
              <a:latin typeface="Sylfaen" panose="010A0502050306030303" pitchFamily="18" charset="0"/>
            </a:rPr>
            <a:t>ცენტრალური </a:t>
          </a:r>
          <a:r>
            <a:rPr dirty="0" err="1" smtClean="0">
              <a:latin typeface="Sylfaen" panose="010A0502050306030303" pitchFamily="18" charset="0"/>
            </a:rPr>
            <a:t>ორგანო</a:t>
          </a:r>
          <a:endParaRPr lang="ka-GE" dirty="0">
            <a:latin typeface="Sylfaen" panose="010A0502050306030303" pitchFamily="18" charset="0"/>
          </a:endParaRPr>
        </a:p>
      </dgm:t>
    </dgm:pt>
    <dgm:pt modelId="{80C748EB-DD84-479E-988D-002539AFADE3}" type="parTrans" cxnId="{9F232018-AB22-4655-8E07-E857126E2406}">
      <dgm:prSet/>
      <dgm:spPr/>
      <dgm:t>
        <a:bodyPr/>
        <a:lstStyle/>
        <a:p>
          <a:endParaRPr lang="en-GB"/>
        </a:p>
      </dgm:t>
    </dgm:pt>
    <dgm:pt modelId="{8F5D4BC6-F592-4CE4-AAE5-3774771E6A22}" type="sibTrans" cxnId="{9F232018-AB22-4655-8E07-E857126E2406}">
      <dgm:prSet/>
      <dgm:spPr/>
      <dgm:t>
        <a:bodyPr/>
        <a:lstStyle/>
        <a:p>
          <a:endParaRPr lang="en-GB"/>
        </a:p>
      </dgm:t>
    </dgm:pt>
    <dgm:pt modelId="{BE6B433B-011A-48FE-80A0-81DC91A17C46}">
      <dgm:prSet phldrT="[Text]"/>
      <dgm:spPr>
        <a:solidFill>
          <a:srgbClr val="2F618F"/>
        </a:solidFill>
      </dgm:spPr>
      <dgm:t>
        <a:bodyPr/>
        <a:lstStyle/>
        <a:p>
          <a:r>
            <a:rPr dirty="0" err="1">
              <a:latin typeface="Sylfaen" panose="010A0502050306030303" pitchFamily="18" charset="0"/>
            </a:rPr>
            <a:t>ხელშეკრულების</a:t>
          </a:r>
          <a:r>
            <a:rPr dirty="0">
              <a:latin typeface="Sylfaen" panose="010A0502050306030303" pitchFamily="18" charset="0"/>
            </a:rPr>
            <a:t> </a:t>
          </a:r>
          <a:r>
            <a:rPr dirty="0" err="1">
              <a:latin typeface="Sylfaen" panose="010A0502050306030303" pitchFamily="18" charset="0"/>
            </a:rPr>
            <a:t>გამოყენება</a:t>
          </a:r>
          <a:endParaRPr lang="ka-GE" dirty="0">
            <a:latin typeface="Sylfaen" panose="010A0502050306030303" pitchFamily="18" charset="0"/>
          </a:endParaRPr>
        </a:p>
      </dgm:t>
    </dgm:pt>
    <dgm:pt modelId="{30ED4AEC-FDB2-4292-9FEA-194F1132C2F1}" type="parTrans" cxnId="{DCCB179E-1352-4A91-A514-D0E90670215F}">
      <dgm:prSet/>
      <dgm:spPr/>
      <dgm:t>
        <a:bodyPr/>
        <a:lstStyle/>
        <a:p>
          <a:endParaRPr lang="en-GB"/>
        </a:p>
      </dgm:t>
    </dgm:pt>
    <dgm:pt modelId="{7677688E-19F9-494C-88CF-4475FBB5E701}" type="sibTrans" cxnId="{DCCB179E-1352-4A91-A514-D0E90670215F}">
      <dgm:prSet/>
      <dgm:spPr/>
      <dgm:t>
        <a:bodyPr/>
        <a:lstStyle/>
        <a:p>
          <a:endParaRPr lang="en-GB"/>
        </a:p>
      </dgm:t>
    </dgm:pt>
    <dgm:pt modelId="{23C4106E-C2E7-4668-8185-9B881F2CBFC9}">
      <dgm:prSet phldrT="[Text]"/>
      <dgm:spPr>
        <a:solidFill>
          <a:srgbClr val="2F618F"/>
        </a:solidFill>
      </dgm:spPr>
      <dgm:t>
        <a:bodyPr/>
        <a:lstStyle/>
        <a:p>
          <a:r>
            <a:rPr dirty="0" err="1">
              <a:latin typeface="Sylfaen" panose="010A0502050306030303" pitchFamily="18" charset="0"/>
            </a:rPr>
            <a:t>უარის</a:t>
          </a:r>
          <a:r>
            <a:rPr dirty="0">
              <a:latin typeface="Sylfaen" panose="010A0502050306030303" pitchFamily="18" charset="0"/>
            </a:rPr>
            <a:t> </a:t>
          </a:r>
          <a:r>
            <a:rPr dirty="0" err="1">
              <a:latin typeface="Sylfaen" panose="010A0502050306030303" pitchFamily="18" charset="0"/>
            </a:rPr>
            <a:t>საფუძველი</a:t>
          </a:r>
          <a:endParaRPr lang="ka-GE" dirty="0">
            <a:latin typeface="Sylfaen" panose="010A0502050306030303" pitchFamily="18" charset="0"/>
          </a:endParaRPr>
        </a:p>
      </dgm:t>
    </dgm:pt>
    <dgm:pt modelId="{BFE9947F-D2D5-42FD-B965-1915A2C779E6}" type="parTrans" cxnId="{6254C0D3-B7D4-4EB2-AC92-E77FE2A1A7BA}">
      <dgm:prSet/>
      <dgm:spPr/>
      <dgm:t>
        <a:bodyPr/>
        <a:lstStyle/>
        <a:p>
          <a:endParaRPr lang="en-GB"/>
        </a:p>
      </dgm:t>
    </dgm:pt>
    <dgm:pt modelId="{A8D9C4FF-7F0C-4EA9-AF20-029C7680B5E6}" type="sibTrans" cxnId="{6254C0D3-B7D4-4EB2-AC92-E77FE2A1A7BA}">
      <dgm:prSet/>
      <dgm:spPr/>
      <dgm:t>
        <a:bodyPr/>
        <a:lstStyle/>
        <a:p>
          <a:endParaRPr lang="en-GB"/>
        </a:p>
      </dgm:t>
    </dgm:pt>
    <dgm:pt modelId="{B49108A2-02A4-4F59-9E6B-54CDA22F79A7}">
      <dgm:prSet phldrT="[Text]"/>
      <dgm:spPr>
        <a:solidFill>
          <a:srgbClr val="2F618F"/>
        </a:solidFill>
      </dgm:spPr>
      <dgm:t>
        <a:bodyPr/>
        <a:lstStyle/>
        <a:p>
          <a:r>
            <a:rPr dirty="0" err="1">
              <a:latin typeface="Sylfaen" panose="010A0502050306030303" pitchFamily="18" charset="0"/>
            </a:rPr>
            <a:t>მუდმივი</a:t>
          </a:r>
          <a:r>
            <a:rPr dirty="0">
              <a:latin typeface="Sylfaen" panose="010A0502050306030303" pitchFamily="18" charset="0"/>
            </a:rPr>
            <a:t> </a:t>
          </a:r>
          <a:r>
            <a:rPr dirty="0" err="1">
              <a:latin typeface="Sylfaen" panose="010A0502050306030303" pitchFamily="18" charset="0"/>
            </a:rPr>
            <a:t>ინფორმირება</a:t>
          </a:r>
          <a:endParaRPr lang="ka-GE" dirty="0">
            <a:latin typeface="Sylfaen" panose="010A0502050306030303" pitchFamily="18" charset="0"/>
          </a:endParaRPr>
        </a:p>
      </dgm:t>
    </dgm:pt>
    <dgm:pt modelId="{94DBD357-9353-4DDF-BEEF-442075842228}" type="parTrans" cxnId="{871FBC5E-A5A1-410B-A815-03EA8BAFE764}">
      <dgm:prSet/>
      <dgm:spPr/>
      <dgm:t>
        <a:bodyPr/>
        <a:lstStyle/>
        <a:p>
          <a:endParaRPr lang="en-GB"/>
        </a:p>
      </dgm:t>
    </dgm:pt>
    <dgm:pt modelId="{77D440F9-8A5A-4835-9529-59DD9E276791}" type="sibTrans" cxnId="{871FBC5E-A5A1-410B-A815-03EA8BAFE764}">
      <dgm:prSet/>
      <dgm:spPr/>
      <dgm:t>
        <a:bodyPr/>
        <a:lstStyle/>
        <a:p>
          <a:endParaRPr lang="en-GB"/>
        </a:p>
      </dgm:t>
    </dgm:pt>
    <dgm:pt modelId="{8FF7BCED-2F72-44A3-9BD9-DB669D6EE95E}">
      <dgm:prSet phldrT="[Text]"/>
      <dgm:spPr>
        <a:solidFill>
          <a:srgbClr val="2F618F"/>
        </a:solidFill>
      </dgm:spPr>
      <dgm:t>
        <a:bodyPr/>
        <a:lstStyle/>
        <a:p>
          <a:r>
            <a:rPr dirty="0" err="1">
              <a:latin typeface="Sylfaen" panose="010A0502050306030303" pitchFamily="18" charset="0"/>
            </a:rPr>
            <a:t>პირდაპირი</a:t>
          </a:r>
          <a:r>
            <a:rPr dirty="0">
              <a:latin typeface="Sylfaen" panose="010A0502050306030303" pitchFamily="18" charset="0"/>
            </a:rPr>
            <a:t> </a:t>
          </a:r>
          <a:r>
            <a:rPr dirty="0" err="1">
              <a:latin typeface="Sylfaen" panose="010A0502050306030303" pitchFamily="18" charset="0"/>
            </a:rPr>
            <a:t>თანამშრომლობა</a:t>
          </a:r>
          <a:endParaRPr lang="ka-GE" dirty="0">
            <a:latin typeface="Sylfaen" panose="010A0502050306030303" pitchFamily="18" charset="0"/>
          </a:endParaRPr>
        </a:p>
      </dgm:t>
    </dgm:pt>
    <dgm:pt modelId="{A251F1FB-624C-46FF-918C-2D9928ECDEB2}" type="parTrans" cxnId="{634377D0-8F78-4AC2-A101-82644F7D43F8}">
      <dgm:prSet/>
      <dgm:spPr/>
      <dgm:t>
        <a:bodyPr/>
        <a:lstStyle/>
        <a:p>
          <a:endParaRPr lang="en-GB"/>
        </a:p>
      </dgm:t>
    </dgm:pt>
    <dgm:pt modelId="{6B95A33C-B871-416C-9016-1D4DD8AFEC6E}" type="sibTrans" cxnId="{634377D0-8F78-4AC2-A101-82644F7D43F8}">
      <dgm:prSet/>
      <dgm:spPr/>
      <dgm:t>
        <a:bodyPr/>
        <a:lstStyle/>
        <a:p>
          <a:endParaRPr lang="en-GB"/>
        </a:p>
      </dgm:t>
    </dgm:pt>
    <dgm:pt modelId="{896159CF-BA7F-4498-98DF-61790BFA6179}" type="pres">
      <dgm:prSet presAssocID="{BBF75AFB-F130-4FCF-B60D-6B1AC94A267E}" presName="diagram" presStyleCnt="0">
        <dgm:presLayoutVars>
          <dgm:dir/>
          <dgm:resizeHandles val="exact"/>
        </dgm:presLayoutVars>
      </dgm:prSet>
      <dgm:spPr/>
      <dgm:t>
        <a:bodyPr/>
        <a:lstStyle/>
        <a:p>
          <a:endParaRPr lang="de-DE"/>
        </a:p>
      </dgm:t>
    </dgm:pt>
    <dgm:pt modelId="{48043CAD-7228-4326-807D-49A74039CA0C}" type="pres">
      <dgm:prSet presAssocID="{75D1B636-D175-4028-9284-1550E54BFD19}" presName="node" presStyleLbl="node1" presStyleIdx="0" presStyleCnt="5">
        <dgm:presLayoutVars>
          <dgm:bulletEnabled val="1"/>
        </dgm:presLayoutVars>
      </dgm:prSet>
      <dgm:spPr/>
      <dgm:t>
        <a:bodyPr/>
        <a:lstStyle/>
        <a:p>
          <a:endParaRPr lang="de-DE"/>
        </a:p>
      </dgm:t>
    </dgm:pt>
    <dgm:pt modelId="{25122436-B542-4ACF-801A-6F5FED071975}" type="pres">
      <dgm:prSet presAssocID="{8F5D4BC6-F592-4CE4-AAE5-3774771E6A22}" presName="sibTrans" presStyleCnt="0"/>
      <dgm:spPr/>
    </dgm:pt>
    <dgm:pt modelId="{A1D7765D-812F-4276-9313-2C74C923229F}" type="pres">
      <dgm:prSet presAssocID="{BE6B433B-011A-48FE-80A0-81DC91A17C46}" presName="node" presStyleLbl="node1" presStyleIdx="1" presStyleCnt="5">
        <dgm:presLayoutVars>
          <dgm:bulletEnabled val="1"/>
        </dgm:presLayoutVars>
      </dgm:prSet>
      <dgm:spPr/>
      <dgm:t>
        <a:bodyPr/>
        <a:lstStyle/>
        <a:p>
          <a:endParaRPr lang="de-DE"/>
        </a:p>
      </dgm:t>
    </dgm:pt>
    <dgm:pt modelId="{E76F3F4A-AFFD-49AA-B640-AFC3538E4F54}" type="pres">
      <dgm:prSet presAssocID="{7677688E-19F9-494C-88CF-4475FBB5E701}" presName="sibTrans" presStyleCnt="0"/>
      <dgm:spPr/>
    </dgm:pt>
    <dgm:pt modelId="{F8A3965B-38B9-4F26-A8EC-A16B7E7679C4}" type="pres">
      <dgm:prSet presAssocID="{23C4106E-C2E7-4668-8185-9B881F2CBFC9}" presName="node" presStyleLbl="node1" presStyleIdx="2" presStyleCnt="5">
        <dgm:presLayoutVars>
          <dgm:bulletEnabled val="1"/>
        </dgm:presLayoutVars>
      </dgm:prSet>
      <dgm:spPr/>
      <dgm:t>
        <a:bodyPr/>
        <a:lstStyle/>
        <a:p>
          <a:endParaRPr lang="de-DE"/>
        </a:p>
      </dgm:t>
    </dgm:pt>
    <dgm:pt modelId="{169CFD64-AAA8-4570-9D1D-69F1EED825A2}" type="pres">
      <dgm:prSet presAssocID="{A8D9C4FF-7F0C-4EA9-AF20-029C7680B5E6}" presName="sibTrans" presStyleCnt="0"/>
      <dgm:spPr/>
    </dgm:pt>
    <dgm:pt modelId="{ED2F326A-66D6-4800-827B-AE8FF9A6F28C}" type="pres">
      <dgm:prSet presAssocID="{B49108A2-02A4-4F59-9E6B-54CDA22F79A7}" presName="node" presStyleLbl="node1" presStyleIdx="3" presStyleCnt="5">
        <dgm:presLayoutVars>
          <dgm:bulletEnabled val="1"/>
        </dgm:presLayoutVars>
      </dgm:prSet>
      <dgm:spPr/>
      <dgm:t>
        <a:bodyPr/>
        <a:lstStyle/>
        <a:p>
          <a:endParaRPr lang="de-DE"/>
        </a:p>
      </dgm:t>
    </dgm:pt>
    <dgm:pt modelId="{AD41AB3C-A129-4A3F-A5F2-60AAECCB4A7D}" type="pres">
      <dgm:prSet presAssocID="{77D440F9-8A5A-4835-9529-59DD9E276791}" presName="sibTrans" presStyleCnt="0"/>
      <dgm:spPr/>
    </dgm:pt>
    <dgm:pt modelId="{4ABB35AB-43E9-45F9-B772-A62698B4D057}" type="pres">
      <dgm:prSet presAssocID="{8FF7BCED-2F72-44A3-9BD9-DB669D6EE95E}" presName="node" presStyleLbl="node1" presStyleIdx="4" presStyleCnt="5">
        <dgm:presLayoutVars>
          <dgm:bulletEnabled val="1"/>
        </dgm:presLayoutVars>
      </dgm:prSet>
      <dgm:spPr/>
      <dgm:t>
        <a:bodyPr/>
        <a:lstStyle/>
        <a:p>
          <a:endParaRPr lang="de-DE"/>
        </a:p>
      </dgm:t>
    </dgm:pt>
  </dgm:ptLst>
  <dgm:cxnLst>
    <dgm:cxn modelId="{DABBB08E-81C4-4F8F-B99E-711C1D86F462}" type="presOf" srcId="{B49108A2-02A4-4F59-9E6B-54CDA22F79A7}" destId="{ED2F326A-66D6-4800-827B-AE8FF9A6F28C}" srcOrd="0" destOrd="0" presId="urn:microsoft.com/office/officeart/2005/8/layout/default"/>
    <dgm:cxn modelId="{9F232018-AB22-4655-8E07-E857126E2406}" srcId="{BBF75AFB-F130-4FCF-B60D-6B1AC94A267E}" destId="{75D1B636-D175-4028-9284-1550E54BFD19}" srcOrd="0" destOrd="0" parTransId="{80C748EB-DD84-479E-988D-002539AFADE3}" sibTransId="{8F5D4BC6-F592-4CE4-AAE5-3774771E6A22}"/>
    <dgm:cxn modelId="{6254C0D3-B7D4-4EB2-AC92-E77FE2A1A7BA}" srcId="{BBF75AFB-F130-4FCF-B60D-6B1AC94A267E}" destId="{23C4106E-C2E7-4668-8185-9B881F2CBFC9}" srcOrd="2" destOrd="0" parTransId="{BFE9947F-D2D5-42FD-B965-1915A2C779E6}" sibTransId="{A8D9C4FF-7F0C-4EA9-AF20-029C7680B5E6}"/>
    <dgm:cxn modelId="{DCCB179E-1352-4A91-A514-D0E90670215F}" srcId="{BBF75AFB-F130-4FCF-B60D-6B1AC94A267E}" destId="{BE6B433B-011A-48FE-80A0-81DC91A17C46}" srcOrd="1" destOrd="0" parTransId="{30ED4AEC-FDB2-4292-9FEA-194F1132C2F1}" sibTransId="{7677688E-19F9-494C-88CF-4475FBB5E701}"/>
    <dgm:cxn modelId="{E076475F-06D7-4AFC-8F85-52A6612F4713}" type="presOf" srcId="{23C4106E-C2E7-4668-8185-9B881F2CBFC9}" destId="{F8A3965B-38B9-4F26-A8EC-A16B7E7679C4}" srcOrd="0" destOrd="0" presId="urn:microsoft.com/office/officeart/2005/8/layout/default"/>
    <dgm:cxn modelId="{033F8518-71FE-4F46-AAC7-0537532EA4FA}" type="presOf" srcId="{8FF7BCED-2F72-44A3-9BD9-DB669D6EE95E}" destId="{4ABB35AB-43E9-45F9-B772-A62698B4D057}" srcOrd="0" destOrd="0" presId="urn:microsoft.com/office/officeart/2005/8/layout/default"/>
    <dgm:cxn modelId="{8731130C-1689-4A2B-ACEA-0AF3ADD9DB5D}" type="presOf" srcId="{75D1B636-D175-4028-9284-1550E54BFD19}" destId="{48043CAD-7228-4326-807D-49A74039CA0C}" srcOrd="0" destOrd="0" presId="urn:microsoft.com/office/officeart/2005/8/layout/default"/>
    <dgm:cxn modelId="{87502106-8D3C-4087-8BB3-566CC61A4E16}" type="presOf" srcId="{BBF75AFB-F130-4FCF-B60D-6B1AC94A267E}" destId="{896159CF-BA7F-4498-98DF-61790BFA6179}" srcOrd="0" destOrd="0" presId="urn:microsoft.com/office/officeart/2005/8/layout/default"/>
    <dgm:cxn modelId="{871FBC5E-A5A1-410B-A815-03EA8BAFE764}" srcId="{BBF75AFB-F130-4FCF-B60D-6B1AC94A267E}" destId="{B49108A2-02A4-4F59-9E6B-54CDA22F79A7}" srcOrd="3" destOrd="0" parTransId="{94DBD357-9353-4DDF-BEEF-442075842228}" sibTransId="{77D440F9-8A5A-4835-9529-59DD9E276791}"/>
    <dgm:cxn modelId="{634377D0-8F78-4AC2-A101-82644F7D43F8}" srcId="{BBF75AFB-F130-4FCF-B60D-6B1AC94A267E}" destId="{8FF7BCED-2F72-44A3-9BD9-DB669D6EE95E}" srcOrd="4" destOrd="0" parTransId="{A251F1FB-624C-46FF-918C-2D9928ECDEB2}" sibTransId="{6B95A33C-B871-416C-9016-1D4DD8AFEC6E}"/>
    <dgm:cxn modelId="{A976CD6F-CB06-474F-9C2D-50B392E19E01}" type="presOf" srcId="{BE6B433B-011A-48FE-80A0-81DC91A17C46}" destId="{A1D7765D-812F-4276-9313-2C74C923229F}" srcOrd="0" destOrd="0" presId="urn:microsoft.com/office/officeart/2005/8/layout/default"/>
    <dgm:cxn modelId="{4079B7FE-7706-498B-8A82-438D242B72BD}" type="presParOf" srcId="{896159CF-BA7F-4498-98DF-61790BFA6179}" destId="{48043CAD-7228-4326-807D-49A74039CA0C}" srcOrd="0" destOrd="0" presId="urn:microsoft.com/office/officeart/2005/8/layout/default"/>
    <dgm:cxn modelId="{7A33C540-A983-424E-ACD4-D303640EC69F}" type="presParOf" srcId="{896159CF-BA7F-4498-98DF-61790BFA6179}" destId="{25122436-B542-4ACF-801A-6F5FED071975}" srcOrd="1" destOrd="0" presId="urn:microsoft.com/office/officeart/2005/8/layout/default"/>
    <dgm:cxn modelId="{0D92EEC6-41DF-4528-84DF-29F25433DB0E}" type="presParOf" srcId="{896159CF-BA7F-4498-98DF-61790BFA6179}" destId="{A1D7765D-812F-4276-9313-2C74C923229F}" srcOrd="2" destOrd="0" presId="urn:microsoft.com/office/officeart/2005/8/layout/default"/>
    <dgm:cxn modelId="{637F5D36-CCAB-4FC5-902F-ADC143874294}" type="presParOf" srcId="{896159CF-BA7F-4498-98DF-61790BFA6179}" destId="{E76F3F4A-AFFD-49AA-B640-AFC3538E4F54}" srcOrd="3" destOrd="0" presId="urn:microsoft.com/office/officeart/2005/8/layout/default"/>
    <dgm:cxn modelId="{A5BA2041-A33D-4E5A-8DAC-266F2A8B31B7}" type="presParOf" srcId="{896159CF-BA7F-4498-98DF-61790BFA6179}" destId="{F8A3965B-38B9-4F26-A8EC-A16B7E7679C4}" srcOrd="4" destOrd="0" presId="urn:microsoft.com/office/officeart/2005/8/layout/default"/>
    <dgm:cxn modelId="{C507B2EE-AFF0-4F34-B9F3-E10D76674CB3}" type="presParOf" srcId="{896159CF-BA7F-4498-98DF-61790BFA6179}" destId="{169CFD64-AAA8-4570-9D1D-69F1EED825A2}" srcOrd="5" destOrd="0" presId="urn:microsoft.com/office/officeart/2005/8/layout/default"/>
    <dgm:cxn modelId="{C0CDDBDE-3B09-4724-8BA6-6AF4658A95BC}" type="presParOf" srcId="{896159CF-BA7F-4498-98DF-61790BFA6179}" destId="{ED2F326A-66D6-4800-827B-AE8FF9A6F28C}" srcOrd="6" destOrd="0" presId="urn:microsoft.com/office/officeart/2005/8/layout/default"/>
    <dgm:cxn modelId="{626A0EB3-CC6A-45E8-B5C1-654A7237C2D9}" type="presParOf" srcId="{896159CF-BA7F-4498-98DF-61790BFA6179}" destId="{AD41AB3C-A129-4A3F-A5F2-60AAECCB4A7D}" srcOrd="7" destOrd="0" presId="urn:microsoft.com/office/officeart/2005/8/layout/default"/>
    <dgm:cxn modelId="{84DC8438-244F-421B-BE8C-62FF226D4DC7}" type="presParOf" srcId="{896159CF-BA7F-4498-98DF-61790BFA6179}" destId="{4ABB35AB-43E9-45F9-B772-A62698B4D0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018D3C-0F91-4A08-90F6-BB16C7CF8F8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67EB3051-92A7-4139-B292-34CB9B6860A0}">
      <dgm:prSet phldrT="[Text]" custT="1"/>
      <dgm:spPr>
        <a:solidFill>
          <a:srgbClr val="2F618F"/>
        </a:solidFill>
      </dgm:spPr>
      <dgm:t>
        <a:bodyPr/>
        <a:lstStyle/>
        <a:p>
          <a:r>
            <a:rPr lang="en-US" sz="2100" b="1" dirty="0">
              <a:latin typeface="Sylfaen" panose="010A0502050306030303" pitchFamily="18" charset="0"/>
            </a:rPr>
            <a:t>მონაცემთა დაჩქარებული დაცვის მოთხოვნა</a:t>
          </a:r>
          <a:endParaRPr lang="ka-GE" sz="2100" b="1" dirty="0">
            <a:latin typeface="Sylfaen" panose="010A0502050306030303" pitchFamily="18" charset="0"/>
          </a:endParaRPr>
        </a:p>
      </dgm:t>
    </dgm:pt>
    <dgm:pt modelId="{79E9A809-BA37-4853-AA8E-39C2539F98BB}" type="parTrans" cxnId="{E349022D-13EB-4D8E-9B9B-4682AA06D704}">
      <dgm:prSet/>
      <dgm:spPr/>
      <dgm:t>
        <a:bodyPr/>
        <a:lstStyle/>
        <a:p>
          <a:endParaRPr lang="en-GB" sz="2100"/>
        </a:p>
      </dgm:t>
    </dgm:pt>
    <dgm:pt modelId="{493AE93D-B296-4EF7-A9A2-2B322187866D}" type="sibTrans" cxnId="{E349022D-13EB-4D8E-9B9B-4682AA06D704}">
      <dgm:prSet/>
      <dgm:spPr/>
      <dgm:t>
        <a:bodyPr/>
        <a:lstStyle/>
        <a:p>
          <a:endParaRPr lang="en-GB" sz="2100"/>
        </a:p>
      </dgm:t>
    </dgm:pt>
    <dgm:pt modelId="{7489F11D-E032-46E1-BC8C-E5B20ADC2D0A}">
      <dgm:prSet phldrT="[Text]" custT="1"/>
      <dgm:spPr/>
      <dgm:t>
        <a:bodyPr/>
        <a:lstStyle/>
        <a:p>
          <a:r>
            <a:rPr lang="en-US" sz="2100" b="1" dirty="0">
              <a:latin typeface="Sylfaen" panose="010A0502050306030303" pitchFamily="18" charset="0"/>
            </a:rPr>
            <a:t>მონაცემთა შენარჩუნების რეჟიმის არარსებობა</a:t>
          </a:r>
          <a:endParaRPr lang="ka-GE" sz="2100" b="1" dirty="0">
            <a:latin typeface="Sylfaen" panose="010A0502050306030303" pitchFamily="18" charset="0"/>
          </a:endParaRPr>
        </a:p>
      </dgm:t>
    </dgm:pt>
    <dgm:pt modelId="{4A2EB988-6CEF-45BA-823A-54398DF9D33E}" type="parTrans" cxnId="{25710B08-62B9-447C-9CB0-FC6F405928CC}">
      <dgm:prSet/>
      <dgm:spPr/>
      <dgm:t>
        <a:bodyPr/>
        <a:lstStyle/>
        <a:p>
          <a:endParaRPr lang="en-GB" sz="2100"/>
        </a:p>
      </dgm:t>
    </dgm:pt>
    <dgm:pt modelId="{4A6C80DB-9439-4FEB-BFE2-206CE08D744E}" type="sibTrans" cxnId="{25710B08-62B9-447C-9CB0-FC6F405928CC}">
      <dgm:prSet/>
      <dgm:spPr/>
      <dgm:t>
        <a:bodyPr/>
        <a:lstStyle/>
        <a:p>
          <a:endParaRPr lang="en-GB" sz="2100"/>
        </a:p>
      </dgm:t>
    </dgm:pt>
    <dgm:pt modelId="{5D92D247-FB78-4075-80EA-04B6A0571AA5}">
      <dgm:prSet phldrT="[Text]" custT="1"/>
      <dgm:spPr>
        <a:solidFill>
          <a:srgbClr val="2F618F"/>
        </a:solidFill>
      </dgm:spPr>
      <dgm:t>
        <a:bodyPr/>
        <a:lstStyle/>
        <a:p>
          <a:r>
            <a:rPr lang="en-US" sz="2100" b="1" dirty="0">
              <a:latin typeface="Sylfaen" panose="010A0502050306030303" pitchFamily="18" charset="0"/>
            </a:rPr>
            <a:t>მოთხოვნის შინაარსი</a:t>
          </a:r>
          <a:endParaRPr lang="ka-GE" sz="2100" b="1" dirty="0">
            <a:latin typeface="Sylfaen" panose="010A0502050306030303" pitchFamily="18" charset="0"/>
          </a:endParaRPr>
        </a:p>
      </dgm:t>
    </dgm:pt>
    <dgm:pt modelId="{EA9B5474-DDD6-4F8C-ACF7-0E9474452DE5}" type="parTrans" cxnId="{831EAA11-C43D-4068-A716-60CCCD752FB2}">
      <dgm:prSet/>
      <dgm:spPr/>
      <dgm:t>
        <a:bodyPr/>
        <a:lstStyle/>
        <a:p>
          <a:endParaRPr lang="en-GB" sz="2100"/>
        </a:p>
      </dgm:t>
    </dgm:pt>
    <dgm:pt modelId="{41B3314E-69B3-4078-B431-7A7CB80FBE33}" type="sibTrans" cxnId="{831EAA11-C43D-4068-A716-60CCCD752FB2}">
      <dgm:prSet/>
      <dgm:spPr/>
      <dgm:t>
        <a:bodyPr/>
        <a:lstStyle/>
        <a:p>
          <a:endParaRPr lang="en-GB" sz="2100"/>
        </a:p>
      </dgm:t>
    </dgm:pt>
    <dgm:pt modelId="{75F8A651-A7C2-48D9-808A-E0FFEA9518D9}">
      <dgm:prSet phldrT="[Text]" custT="1"/>
      <dgm:spPr/>
      <dgm:t>
        <a:bodyPr/>
        <a:lstStyle/>
        <a:p>
          <a:r>
            <a:rPr lang="en-US" sz="2100" b="1" dirty="0">
              <a:latin typeface="Sylfaen" panose="010A0502050306030303" pitchFamily="18" charset="0"/>
            </a:rPr>
            <a:t>რა, რატომ, ვინ, როდის, სად?</a:t>
          </a:r>
          <a:endParaRPr lang="ka-GE" sz="2100" b="1" dirty="0">
            <a:latin typeface="Sylfaen" panose="010A0502050306030303" pitchFamily="18" charset="0"/>
          </a:endParaRPr>
        </a:p>
      </dgm:t>
    </dgm:pt>
    <dgm:pt modelId="{2B5F7D4E-F52F-4897-A13F-3E31CD452B32}" type="parTrans" cxnId="{4979FBBC-F0A7-4952-83D9-21BB7E40B428}">
      <dgm:prSet/>
      <dgm:spPr/>
      <dgm:t>
        <a:bodyPr/>
        <a:lstStyle/>
        <a:p>
          <a:endParaRPr lang="en-GB" sz="2100"/>
        </a:p>
      </dgm:t>
    </dgm:pt>
    <dgm:pt modelId="{C5A0A913-2672-4A97-86A8-E12088D7D14F}" type="sibTrans" cxnId="{4979FBBC-F0A7-4952-83D9-21BB7E40B428}">
      <dgm:prSet/>
      <dgm:spPr/>
      <dgm:t>
        <a:bodyPr/>
        <a:lstStyle/>
        <a:p>
          <a:endParaRPr lang="en-GB" sz="2100"/>
        </a:p>
      </dgm:t>
    </dgm:pt>
    <dgm:pt modelId="{A36D20B0-06E8-4224-A950-B6E62CB3FFA0}">
      <dgm:prSet phldrT="[Text]" custT="1"/>
      <dgm:spPr>
        <a:solidFill>
          <a:srgbClr val="2F618F"/>
        </a:solidFill>
      </dgm:spPr>
      <dgm:t>
        <a:bodyPr/>
        <a:lstStyle/>
        <a:p>
          <a:r>
            <a:rPr lang="en-US" sz="2100" b="1" dirty="0">
              <a:latin typeface="Sylfaen" panose="010A0502050306030303" pitchFamily="18" charset="0"/>
            </a:rPr>
            <a:t>გარანტიები</a:t>
          </a:r>
          <a:endParaRPr lang="ka-GE" sz="2100" b="1" dirty="0">
            <a:latin typeface="Sylfaen" panose="010A0502050306030303" pitchFamily="18" charset="0"/>
          </a:endParaRPr>
        </a:p>
      </dgm:t>
    </dgm:pt>
    <dgm:pt modelId="{EEE4A91A-5A19-4EB6-B0DB-F92136B5BBDA}" type="parTrans" cxnId="{19DC7568-F8C6-4AC0-9BA9-CB3E72F43016}">
      <dgm:prSet/>
      <dgm:spPr/>
      <dgm:t>
        <a:bodyPr/>
        <a:lstStyle/>
        <a:p>
          <a:endParaRPr lang="en-GB" sz="2100"/>
        </a:p>
      </dgm:t>
    </dgm:pt>
    <dgm:pt modelId="{54668624-3071-4B1B-A7B4-B3599924663C}" type="sibTrans" cxnId="{19DC7568-F8C6-4AC0-9BA9-CB3E72F43016}">
      <dgm:prSet/>
      <dgm:spPr/>
      <dgm:t>
        <a:bodyPr/>
        <a:lstStyle/>
        <a:p>
          <a:endParaRPr lang="en-GB" sz="2100"/>
        </a:p>
      </dgm:t>
    </dgm:pt>
    <dgm:pt modelId="{40A053CC-BC28-4080-943A-767C8E120CC0}">
      <dgm:prSet phldrT="[Text]" custT="1"/>
      <dgm:spPr/>
      <dgm:t>
        <a:bodyPr/>
        <a:lstStyle/>
        <a:p>
          <a:r>
            <a:rPr lang="en-US" sz="1900" b="1" dirty="0">
              <a:latin typeface="Sylfaen" panose="010A0502050306030303" pitchFamily="18" charset="0"/>
            </a:rPr>
            <a:t>უარის პირობა</a:t>
          </a:r>
          <a:endParaRPr lang="ka-GE" sz="1900" b="1" dirty="0">
            <a:latin typeface="Sylfaen" panose="010A0502050306030303" pitchFamily="18" charset="0"/>
          </a:endParaRPr>
        </a:p>
      </dgm:t>
    </dgm:pt>
    <dgm:pt modelId="{0E8DEE90-6B2B-4EE5-9488-F8AACDDD53EE}" type="parTrans" cxnId="{BAC2C3AD-FD08-4A5C-906B-006F685A0A40}">
      <dgm:prSet/>
      <dgm:spPr/>
      <dgm:t>
        <a:bodyPr/>
        <a:lstStyle/>
        <a:p>
          <a:endParaRPr lang="en-GB" sz="2100"/>
        </a:p>
      </dgm:t>
    </dgm:pt>
    <dgm:pt modelId="{BA06C24D-6FE8-43FC-9D5E-0436D9138BD1}" type="sibTrans" cxnId="{BAC2C3AD-FD08-4A5C-906B-006F685A0A40}">
      <dgm:prSet/>
      <dgm:spPr/>
      <dgm:t>
        <a:bodyPr/>
        <a:lstStyle/>
        <a:p>
          <a:endParaRPr lang="en-GB" sz="2100"/>
        </a:p>
      </dgm:t>
    </dgm:pt>
    <dgm:pt modelId="{D1C491F7-C6F2-452C-ABA8-CA087C267FC6}" type="pres">
      <dgm:prSet presAssocID="{3C018D3C-0F91-4A08-90F6-BB16C7CF8F8E}" presName="rootnode" presStyleCnt="0">
        <dgm:presLayoutVars>
          <dgm:chMax/>
          <dgm:chPref/>
          <dgm:dir/>
          <dgm:animLvl val="lvl"/>
        </dgm:presLayoutVars>
      </dgm:prSet>
      <dgm:spPr/>
      <dgm:t>
        <a:bodyPr/>
        <a:lstStyle/>
        <a:p>
          <a:endParaRPr lang="de-DE"/>
        </a:p>
      </dgm:t>
    </dgm:pt>
    <dgm:pt modelId="{E7AB41EC-DB53-411E-97C8-0F255E0A3AF9}" type="pres">
      <dgm:prSet presAssocID="{67EB3051-92A7-4139-B292-34CB9B6860A0}" presName="composite" presStyleCnt="0"/>
      <dgm:spPr/>
    </dgm:pt>
    <dgm:pt modelId="{31527D9E-5FA2-4597-8E2D-E5003C3C0A93}" type="pres">
      <dgm:prSet presAssocID="{67EB3051-92A7-4139-B292-34CB9B6860A0}" presName="bentUpArrow1" presStyleLbl="alignImgPlace1" presStyleIdx="0" presStyleCnt="2"/>
      <dgm:spPr>
        <a:solidFill>
          <a:srgbClr val="91A6B8"/>
        </a:solidFill>
      </dgm:spPr>
    </dgm:pt>
    <dgm:pt modelId="{B4D5EB93-611D-4038-B168-500D1B32CA56}" type="pres">
      <dgm:prSet presAssocID="{67EB3051-92A7-4139-B292-34CB9B6860A0}" presName="ParentText" presStyleLbl="node1" presStyleIdx="0" presStyleCnt="3">
        <dgm:presLayoutVars>
          <dgm:chMax val="1"/>
          <dgm:chPref val="1"/>
          <dgm:bulletEnabled val="1"/>
        </dgm:presLayoutVars>
      </dgm:prSet>
      <dgm:spPr/>
      <dgm:t>
        <a:bodyPr/>
        <a:lstStyle/>
        <a:p>
          <a:endParaRPr lang="de-DE"/>
        </a:p>
      </dgm:t>
    </dgm:pt>
    <dgm:pt modelId="{52E48DBB-AF6D-41DF-B170-D8F41A227E12}" type="pres">
      <dgm:prSet presAssocID="{67EB3051-92A7-4139-B292-34CB9B6860A0}" presName="ChildText" presStyleLbl="revTx" presStyleIdx="0" presStyleCnt="3" custScaleX="179170" custLinFactNeighborX="49711" custLinFactNeighborY="2608">
        <dgm:presLayoutVars>
          <dgm:chMax val="0"/>
          <dgm:chPref val="0"/>
          <dgm:bulletEnabled val="1"/>
        </dgm:presLayoutVars>
      </dgm:prSet>
      <dgm:spPr/>
      <dgm:t>
        <a:bodyPr/>
        <a:lstStyle/>
        <a:p>
          <a:endParaRPr lang="de-DE"/>
        </a:p>
      </dgm:t>
    </dgm:pt>
    <dgm:pt modelId="{294ABEEA-4F82-4691-8B70-47038BAF139E}" type="pres">
      <dgm:prSet presAssocID="{493AE93D-B296-4EF7-A9A2-2B322187866D}" presName="sibTrans" presStyleCnt="0"/>
      <dgm:spPr/>
    </dgm:pt>
    <dgm:pt modelId="{7A626975-D983-45D4-947E-933C628BFF32}" type="pres">
      <dgm:prSet presAssocID="{5D92D247-FB78-4075-80EA-04B6A0571AA5}" presName="composite" presStyleCnt="0"/>
      <dgm:spPr/>
    </dgm:pt>
    <dgm:pt modelId="{6CC64585-60A8-40E0-ADC9-12EB47EBEB83}" type="pres">
      <dgm:prSet presAssocID="{5D92D247-FB78-4075-80EA-04B6A0571AA5}" presName="bentUpArrow1" presStyleLbl="alignImgPlace1" presStyleIdx="1" presStyleCnt="2"/>
      <dgm:spPr>
        <a:solidFill>
          <a:srgbClr val="91A6B8"/>
        </a:solidFill>
      </dgm:spPr>
    </dgm:pt>
    <dgm:pt modelId="{D73EB49A-F08A-4ADC-BCC6-8D88F76D62B6}" type="pres">
      <dgm:prSet presAssocID="{5D92D247-FB78-4075-80EA-04B6A0571AA5}" presName="ParentText" presStyleLbl="node1" presStyleIdx="1" presStyleCnt="3">
        <dgm:presLayoutVars>
          <dgm:chMax val="1"/>
          <dgm:chPref val="1"/>
          <dgm:bulletEnabled val="1"/>
        </dgm:presLayoutVars>
      </dgm:prSet>
      <dgm:spPr/>
      <dgm:t>
        <a:bodyPr/>
        <a:lstStyle/>
        <a:p>
          <a:endParaRPr lang="de-DE"/>
        </a:p>
      </dgm:t>
    </dgm:pt>
    <dgm:pt modelId="{A5F31CDA-115C-41E7-AE28-01F4D53E927C}" type="pres">
      <dgm:prSet presAssocID="{5D92D247-FB78-4075-80EA-04B6A0571AA5}" presName="ChildText" presStyleLbl="revTx" presStyleIdx="1" presStyleCnt="3" custLinFactNeighborX="17247" custLinFactNeighborY="-1304">
        <dgm:presLayoutVars>
          <dgm:chMax val="0"/>
          <dgm:chPref val="0"/>
          <dgm:bulletEnabled val="1"/>
        </dgm:presLayoutVars>
      </dgm:prSet>
      <dgm:spPr/>
      <dgm:t>
        <a:bodyPr/>
        <a:lstStyle/>
        <a:p>
          <a:endParaRPr lang="de-DE"/>
        </a:p>
      </dgm:t>
    </dgm:pt>
    <dgm:pt modelId="{7E4A9C9B-7933-41A9-9A86-802C7D5EC352}" type="pres">
      <dgm:prSet presAssocID="{41B3314E-69B3-4078-B431-7A7CB80FBE33}" presName="sibTrans" presStyleCnt="0"/>
      <dgm:spPr/>
    </dgm:pt>
    <dgm:pt modelId="{C1F89C58-1414-4307-8F3A-36B8BCF9472B}" type="pres">
      <dgm:prSet presAssocID="{A36D20B0-06E8-4224-A950-B6E62CB3FFA0}" presName="composite" presStyleCnt="0"/>
      <dgm:spPr/>
    </dgm:pt>
    <dgm:pt modelId="{BBC99311-7DE7-4254-AAFC-4B74B3B2EFE0}" type="pres">
      <dgm:prSet presAssocID="{A36D20B0-06E8-4224-A950-B6E62CB3FFA0}" presName="ParentText" presStyleLbl="node1" presStyleIdx="2" presStyleCnt="3">
        <dgm:presLayoutVars>
          <dgm:chMax val="1"/>
          <dgm:chPref val="1"/>
          <dgm:bulletEnabled val="1"/>
        </dgm:presLayoutVars>
      </dgm:prSet>
      <dgm:spPr/>
      <dgm:t>
        <a:bodyPr/>
        <a:lstStyle/>
        <a:p>
          <a:endParaRPr lang="de-DE"/>
        </a:p>
      </dgm:t>
    </dgm:pt>
    <dgm:pt modelId="{C5C71605-FA8E-47E8-9A57-50CBF5B28BB8}" type="pres">
      <dgm:prSet presAssocID="{A36D20B0-06E8-4224-A950-B6E62CB3FFA0}" presName="FinalChildText" presStyleLbl="revTx" presStyleIdx="2" presStyleCnt="3">
        <dgm:presLayoutVars>
          <dgm:chMax val="0"/>
          <dgm:chPref val="0"/>
          <dgm:bulletEnabled val="1"/>
        </dgm:presLayoutVars>
      </dgm:prSet>
      <dgm:spPr/>
      <dgm:t>
        <a:bodyPr/>
        <a:lstStyle/>
        <a:p>
          <a:endParaRPr lang="de-DE"/>
        </a:p>
      </dgm:t>
    </dgm:pt>
  </dgm:ptLst>
  <dgm:cxnLst>
    <dgm:cxn modelId="{E0E8C005-3AEC-4167-88B1-1634AB1C0B91}" type="presOf" srcId="{67EB3051-92A7-4139-B292-34CB9B6860A0}" destId="{B4D5EB93-611D-4038-B168-500D1B32CA56}" srcOrd="0" destOrd="0" presId="urn:microsoft.com/office/officeart/2005/8/layout/StepDownProcess"/>
    <dgm:cxn modelId="{25710B08-62B9-447C-9CB0-FC6F405928CC}" srcId="{67EB3051-92A7-4139-B292-34CB9B6860A0}" destId="{7489F11D-E032-46E1-BC8C-E5B20ADC2D0A}" srcOrd="0" destOrd="0" parTransId="{4A2EB988-6CEF-45BA-823A-54398DF9D33E}" sibTransId="{4A6C80DB-9439-4FEB-BFE2-206CE08D744E}"/>
    <dgm:cxn modelId="{7D80E816-8ABE-4512-9209-984A384E647E}" type="presOf" srcId="{75F8A651-A7C2-48D9-808A-E0FFEA9518D9}" destId="{A5F31CDA-115C-41E7-AE28-01F4D53E927C}" srcOrd="0" destOrd="0" presId="urn:microsoft.com/office/officeart/2005/8/layout/StepDownProcess"/>
    <dgm:cxn modelId="{4979FBBC-F0A7-4952-83D9-21BB7E40B428}" srcId="{5D92D247-FB78-4075-80EA-04B6A0571AA5}" destId="{75F8A651-A7C2-48D9-808A-E0FFEA9518D9}" srcOrd="0" destOrd="0" parTransId="{2B5F7D4E-F52F-4897-A13F-3E31CD452B32}" sibTransId="{C5A0A913-2672-4A97-86A8-E12088D7D14F}"/>
    <dgm:cxn modelId="{BAC2C3AD-FD08-4A5C-906B-006F685A0A40}" srcId="{A36D20B0-06E8-4224-A950-B6E62CB3FFA0}" destId="{40A053CC-BC28-4080-943A-767C8E120CC0}" srcOrd="0" destOrd="0" parTransId="{0E8DEE90-6B2B-4EE5-9488-F8AACDDD53EE}" sibTransId="{BA06C24D-6FE8-43FC-9D5E-0436D9138BD1}"/>
    <dgm:cxn modelId="{E827E446-742D-4C0D-9087-E35DF9F46A40}" type="presOf" srcId="{5D92D247-FB78-4075-80EA-04B6A0571AA5}" destId="{D73EB49A-F08A-4ADC-BCC6-8D88F76D62B6}" srcOrd="0" destOrd="0" presId="urn:microsoft.com/office/officeart/2005/8/layout/StepDownProcess"/>
    <dgm:cxn modelId="{E349022D-13EB-4D8E-9B9B-4682AA06D704}" srcId="{3C018D3C-0F91-4A08-90F6-BB16C7CF8F8E}" destId="{67EB3051-92A7-4139-B292-34CB9B6860A0}" srcOrd="0" destOrd="0" parTransId="{79E9A809-BA37-4853-AA8E-39C2539F98BB}" sibTransId="{493AE93D-B296-4EF7-A9A2-2B322187866D}"/>
    <dgm:cxn modelId="{95A4A67D-EF67-4080-ACC3-90E8803289B7}" type="presOf" srcId="{A36D20B0-06E8-4224-A950-B6E62CB3FFA0}" destId="{BBC99311-7DE7-4254-AAFC-4B74B3B2EFE0}" srcOrd="0" destOrd="0" presId="urn:microsoft.com/office/officeart/2005/8/layout/StepDownProcess"/>
    <dgm:cxn modelId="{19DC7568-F8C6-4AC0-9BA9-CB3E72F43016}" srcId="{3C018D3C-0F91-4A08-90F6-BB16C7CF8F8E}" destId="{A36D20B0-06E8-4224-A950-B6E62CB3FFA0}" srcOrd="2" destOrd="0" parTransId="{EEE4A91A-5A19-4EB6-B0DB-F92136B5BBDA}" sibTransId="{54668624-3071-4B1B-A7B4-B3599924663C}"/>
    <dgm:cxn modelId="{CE0A545B-792E-4016-A259-355AAE070DC8}" type="presOf" srcId="{3C018D3C-0F91-4A08-90F6-BB16C7CF8F8E}" destId="{D1C491F7-C6F2-452C-ABA8-CA087C267FC6}" srcOrd="0" destOrd="0" presId="urn:microsoft.com/office/officeart/2005/8/layout/StepDownProcess"/>
    <dgm:cxn modelId="{2152479E-302A-4151-8D09-0A6FA2D35F6B}" type="presOf" srcId="{7489F11D-E032-46E1-BC8C-E5B20ADC2D0A}" destId="{52E48DBB-AF6D-41DF-B170-D8F41A227E12}" srcOrd="0" destOrd="0" presId="urn:microsoft.com/office/officeart/2005/8/layout/StepDownProcess"/>
    <dgm:cxn modelId="{831EAA11-C43D-4068-A716-60CCCD752FB2}" srcId="{3C018D3C-0F91-4A08-90F6-BB16C7CF8F8E}" destId="{5D92D247-FB78-4075-80EA-04B6A0571AA5}" srcOrd="1" destOrd="0" parTransId="{EA9B5474-DDD6-4F8C-ACF7-0E9474452DE5}" sibTransId="{41B3314E-69B3-4078-B431-7A7CB80FBE33}"/>
    <dgm:cxn modelId="{D8E27974-A339-4A1C-A777-3E55B5081739}" type="presOf" srcId="{40A053CC-BC28-4080-943A-767C8E120CC0}" destId="{C5C71605-FA8E-47E8-9A57-50CBF5B28BB8}" srcOrd="0" destOrd="0" presId="urn:microsoft.com/office/officeart/2005/8/layout/StepDownProcess"/>
    <dgm:cxn modelId="{349D3DF1-6206-4ED6-A962-518BD46A9128}" type="presParOf" srcId="{D1C491F7-C6F2-452C-ABA8-CA087C267FC6}" destId="{E7AB41EC-DB53-411E-97C8-0F255E0A3AF9}" srcOrd="0" destOrd="0" presId="urn:microsoft.com/office/officeart/2005/8/layout/StepDownProcess"/>
    <dgm:cxn modelId="{C191DF04-039B-469F-9D10-371663318E5E}" type="presParOf" srcId="{E7AB41EC-DB53-411E-97C8-0F255E0A3AF9}" destId="{31527D9E-5FA2-4597-8E2D-E5003C3C0A93}" srcOrd="0" destOrd="0" presId="urn:microsoft.com/office/officeart/2005/8/layout/StepDownProcess"/>
    <dgm:cxn modelId="{3E279B7C-8330-408B-8039-611DB2EADABE}" type="presParOf" srcId="{E7AB41EC-DB53-411E-97C8-0F255E0A3AF9}" destId="{B4D5EB93-611D-4038-B168-500D1B32CA56}" srcOrd="1" destOrd="0" presId="urn:microsoft.com/office/officeart/2005/8/layout/StepDownProcess"/>
    <dgm:cxn modelId="{92FFD5CD-74F1-4A1D-AB50-9DA8DFC3BC75}" type="presParOf" srcId="{E7AB41EC-DB53-411E-97C8-0F255E0A3AF9}" destId="{52E48DBB-AF6D-41DF-B170-D8F41A227E12}" srcOrd="2" destOrd="0" presId="urn:microsoft.com/office/officeart/2005/8/layout/StepDownProcess"/>
    <dgm:cxn modelId="{B26C41CB-1AC6-4DE2-B3B3-E8AF2F2401DA}" type="presParOf" srcId="{D1C491F7-C6F2-452C-ABA8-CA087C267FC6}" destId="{294ABEEA-4F82-4691-8B70-47038BAF139E}" srcOrd="1" destOrd="0" presId="urn:microsoft.com/office/officeart/2005/8/layout/StepDownProcess"/>
    <dgm:cxn modelId="{B65B122E-FD2E-46E7-9B8B-264FD1DC76A1}" type="presParOf" srcId="{D1C491F7-C6F2-452C-ABA8-CA087C267FC6}" destId="{7A626975-D983-45D4-947E-933C628BFF32}" srcOrd="2" destOrd="0" presId="urn:microsoft.com/office/officeart/2005/8/layout/StepDownProcess"/>
    <dgm:cxn modelId="{2F8FE155-1C52-4630-A106-DC887A945079}" type="presParOf" srcId="{7A626975-D983-45D4-947E-933C628BFF32}" destId="{6CC64585-60A8-40E0-ADC9-12EB47EBEB83}" srcOrd="0" destOrd="0" presId="urn:microsoft.com/office/officeart/2005/8/layout/StepDownProcess"/>
    <dgm:cxn modelId="{AC439BD7-FB00-4E2D-AD03-E07F3E17928A}" type="presParOf" srcId="{7A626975-D983-45D4-947E-933C628BFF32}" destId="{D73EB49A-F08A-4ADC-BCC6-8D88F76D62B6}" srcOrd="1" destOrd="0" presId="urn:microsoft.com/office/officeart/2005/8/layout/StepDownProcess"/>
    <dgm:cxn modelId="{131F0E7E-1C5B-488D-BF25-730A3A51CC78}" type="presParOf" srcId="{7A626975-D983-45D4-947E-933C628BFF32}" destId="{A5F31CDA-115C-41E7-AE28-01F4D53E927C}" srcOrd="2" destOrd="0" presId="urn:microsoft.com/office/officeart/2005/8/layout/StepDownProcess"/>
    <dgm:cxn modelId="{821AA76A-5AC3-427A-BD83-ACBAD064516B}" type="presParOf" srcId="{D1C491F7-C6F2-452C-ABA8-CA087C267FC6}" destId="{7E4A9C9B-7933-41A9-9A86-802C7D5EC352}" srcOrd="3" destOrd="0" presId="urn:microsoft.com/office/officeart/2005/8/layout/StepDownProcess"/>
    <dgm:cxn modelId="{A1C1E8E3-4E7B-4208-BE8E-2DCA337FB994}" type="presParOf" srcId="{D1C491F7-C6F2-452C-ABA8-CA087C267FC6}" destId="{C1F89C58-1414-4307-8F3A-36B8BCF9472B}" srcOrd="4" destOrd="0" presId="urn:microsoft.com/office/officeart/2005/8/layout/StepDownProcess"/>
    <dgm:cxn modelId="{DB83AC6A-9458-4F46-96E1-6966A3926E7A}" type="presParOf" srcId="{C1F89C58-1414-4307-8F3A-36B8BCF9472B}" destId="{BBC99311-7DE7-4254-AAFC-4B74B3B2EFE0}" srcOrd="0" destOrd="0" presId="urn:microsoft.com/office/officeart/2005/8/layout/StepDownProcess"/>
    <dgm:cxn modelId="{FF1E21B2-D80A-4060-A83A-5881C36BC6DA}" type="presParOf" srcId="{C1F89C58-1414-4307-8F3A-36B8BCF9472B}" destId="{C5C71605-FA8E-47E8-9A57-50CBF5B28BB8}" srcOrd="1"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0F65B-9F91-406A-90CB-6785F6808F2D}" type="doc">
      <dgm:prSet loTypeId="urn:microsoft.com/office/officeart/2005/8/layout/process1" loCatId="process" qsTypeId="urn:microsoft.com/office/officeart/2005/8/quickstyle/simple1" qsCatId="simple" csTypeId="urn:microsoft.com/office/officeart/2005/8/colors/accent1_2" csCatId="accent1" phldr="1"/>
      <dgm:spPr/>
    </dgm:pt>
    <dgm:pt modelId="{F1CEAA09-6E04-4169-A989-51DA223B1AE2}">
      <dgm:prSet phldrT="[Text]"/>
      <dgm:spPr>
        <a:solidFill>
          <a:srgbClr val="2F618F"/>
        </a:solidFill>
      </dgm:spPr>
      <dgm:t>
        <a:bodyPr/>
        <a:lstStyle/>
        <a:p>
          <a:r>
            <a:rPr lang="en-US" b="1" dirty="0">
              <a:latin typeface="Sylfaen" panose="010A0502050306030303" pitchFamily="18" charset="0"/>
            </a:rPr>
            <a:t>A ქვეყნიდან გაგზავნილი ინფორმაცია</a:t>
          </a:r>
          <a:endParaRPr lang="ka-GE" b="1" dirty="0">
            <a:latin typeface="Sylfaen" panose="010A0502050306030303" pitchFamily="18" charset="0"/>
          </a:endParaRPr>
        </a:p>
      </dgm:t>
    </dgm:pt>
    <dgm:pt modelId="{DF4FB64B-4450-4476-87CB-37AAAAEAF066}" type="parTrans" cxnId="{A851C7E4-171A-43D0-9470-575580D8F075}">
      <dgm:prSet/>
      <dgm:spPr/>
      <dgm:t>
        <a:bodyPr/>
        <a:lstStyle/>
        <a:p>
          <a:endParaRPr lang="en-GB"/>
        </a:p>
      </dgm:t>
    </dgm:pt>
    <dgm:pt modelId="{D8EC43DE-F0ED-4306-8402-ACDF80100405}" type="sibTrans" cxnId="{A851C7E4-171A-43D0-9470-575580D8F075}">
      <dgm:prSet/>
      <dgm:spPr>
        <a:solidFill>
          <a:srgbClr val="91A6B8"/>
        </a:solidFill>
      </dgm:spPr>
      <dgm:t>
        <a:bodyPr/>
        <a:lstStyle/>
        <a:p>
          <a:endParaRPr lang="en-GB"/>
        </a:p>
      </dgm:t>
    </dgm:pt>
    <dgm:pt modelId="{CD231E6B-939C-434B-9CDC-CB74ED5C27CA}">
      <dgm:prSet phldrT="[Text]"/>
      <dgm:spPr>
        <a:solidFill>
          <a:srgbClr val="2F618F"/>
        </a:solidFill>
      </dgm:spPr>
      <dgm:t>
        <a:bodyPr/>
        <a:lstStyle/>
        <a:p>
          <a:r>
            <a:rPr lang="en-US" b="1" dirty="0">
              <a:solidFill>
                <a:srgbClr val="FFFF00"/>
              </a:solidFill>
              <a:latin typeface="Sylfaen" panose="010A0502050306030303" pitchFamily="18" charset="0"/>
            </a:rPr>
            <a:t>რეტრანსლაციის სერვერი B ქვეყანაში</a:t>
          </a:r>
          <a:endParaRPr lang="ka-GE" b="1" dirty="0">
            <a:solidFill>
              <a:srgbClr val="FFFF00"/>
            </a:solidFill>
            <a:latin typeface="Sylfaen" panose="010A0502050306030303" pitchFamily="18" charset="0"/>
          </a:endParaRPr>
        </a:p>
      </dgm:t>
    </dgm:pt>
    <dgm:pt modelId="{DD482E24-033C-4449-8960-15A6DE00255B}" type="parTrans" cxnId="{602F3C22-85A0-48A4-AAA0-C34904450974}">
      <dgm:prSet/>
      <dgm:spPr/>
      <dgm:t>
        <a:bodyPr/>
        <a:lstStyle/>
        <a:p>
          <a:endParaRPr lang="en-GB"/>
        </a:p>
      </dgm:t>
    </dgm:pt>
    <dgm:pt modelId="{1605DF09-B689-440D-A8F7-8A0DDE38192F}" type="sibTrans" cxnId="{602F3C22-85A0-48A4-AAA0-C34904450974}">
      <dgm:prSet/>
      <dgm:spPr>
        <a:solidFill>
          <a:srgbClr val="91A6B8"/>
        </a:solidFill>
      </dgm:spPr>
      <dgm:t>
        <a:bodyPr/>
        <a:lstStyle/>
        <a:p>
          <a:endParaRPr lang="en-GB"/>
        </a:p>
      </dgm:t>
    </dgm:pt>
    <dgm:pt modelId="{54F52897-B747-4F08-A43F-62CD1150A1C7}">
      <dgm:prSet phldrT="[Text]"/>
      <dgm:spPr>
        <a:solidFill>
          <a:srgbClr val="2F618F"/>
        </a:solidFill>
      </dgm:spPr>
      <dgm:t>
        <a:bodyPr/>
        <a:lstStyle/>
        <a:p>
          <a:r>
            <a:rPr lang="en-US" b="1" dirty="0">
              <a:latin typeface="Sylfaen" panose="010A0502050306030303" pitchFamily="18" charset="0"/>
            </a:rPr>
            <a:t>C ქვეყანაში მიღებული ინფორმაცია</a:t>
          </a:r>
          <a:endParaRPr lang="ka-GE" b="1" dirty="0">
            <a:latin typeface="Sylfaen" panose="010A0502050306030303" pitchFamily="18" charset="0"/>
          </a:endParaRPr>
        </a:p>
      </dgm:t>
    </dgm:pt>
    <dgm:pt modelId="{79CC8503-680C-4BAD-BCD9-F5CBAE75EF89}" type="parTrans" cxnId="{FC4BE7F9-11E9-48CC-AA79-420B5E88C547}">
      <dgm:prSet/>
      <dgm:spPr/>
      <dgm:t>
        <a:bodyPr/>
        <a:lstStyle/>
        <a:p>
          <a:endParaRPr lang="en-GB"/>
        </a:p>
      </dgm:t>
    </dgm:pt>
    <dgm:pt modelId="{DF958E0E-E0DB-436A-A0EF-AD61AD7EC53B}" type="sibTrans" cxnId="{FC4BE7F9-11E9-48CC-AA79-420B5E88C547}">
      <dgm:prSet/>
      <dgm:spPr/>
      <dgm:t>
        <a:bodyPr/>
        <a:lstStyle/>
        <a:p>
          <a:endParaRPr lang="en-GB"/>
        </a:p>
      </dgm:t>
    </dgm:pt>
    <dgm:pt modelId="{B6F4850D-E4E6-4EF7-BA16-947C9E7BAD22}" type="pres">
      <dgm:prSet presAssocID="{CCB0F65B-9F91-406A-90CB-6785F6808F2D}" presName="Name0" presStyleCnt="0">
        <dgm:presLayoutVars>
          <dgm:dir/>
          <dgm:resizeHandles val="exact"/>
        </dgm:presLayoutVars>
      </dgm:prSet>
      <dgm:spPr/>
    </dgm:pt>
    <dgm:pt modelId="{35A29870-0D19-40B0-B764-1D224889547E}" type="pres">
      <dgm:prSet presAssocID="{F1CEAA09-6E04-4169-A989-51DA223B1AE2}" presName="node" presStyleLbl="node1" presStyleIdx="0" presStyleCnt="3">
        <dgm:presLayoutVars>
          <dgm:bulletEnabled val="1"/>
        </dgm:presLayoutVars>
      </dgm:prSet>
      <dgm:spPr/>
      <dgm:t>
        <a:bodyPr/>
        <a:lstStyle/>
        <a:p>
          <a:endParaRPr lang="de-DE"/>
        </a:p>
      </dgm:t>
    </dgm:pt>
    <dgm:pt modelId="{66314F9B-10CF-44C6-A95B-6D106D205273}" type="pres">
      <dgm:prSet presAssocID="{D8EC43DE-F0ED-4306-8402-ACDF80100405}" presName="sibTrans" presStyleLbl="sibTrans2D1" presStyleIdx="0" presStyleCnt="2"/>
      <dgm:spPr/>
      <dgm:t>
        <a:bodyPr/>
        <a:lstStyle/>
        <a:p>
          <a:endParaRPr lang="de-DE"/>
        </a:p>
      </dgm:t>
    </dgm:pt>
    <dgm:pt modelId="{239083C5-3C4C-4A27-AC35-DA09DABF6434}" type="pres">
      <dgm:prSet presAssocID="{D8EC43DE-F0ED-4306-8402-ACDF80100405}" presName="connectorText" presStyleLbl="sibTrans2D1" presStyleIdx="0" presStyleCnt="2"/>
      <dgm:spPr/>
      <dgm:t>
        <a:bodyPr/>
        <a:lstStyle/>
        <a:p>
          <a:endParaRPr lang="de-DE"/>
        </a:p>
      </dgm:t>
    </dgm:pt>
    <dgm:pt modelId="{9ABA3D6E-65D8-49C4-AABD-F1758CEAA15B}" type="pres">
      <dgm:prSet presAssocID="{CD231E6B-939C-434B-9CDC-CB74ED5C27CA}" presName="node" presStyleLbl="node1" presStyleIdx="1" presStyleCnt="3">
        <dgm:presLayoutVars>
          <dgm:bulletEnabled val="1"/>
        </dgm:presLayoutVars>
      </dgm:prSet>
      <dgm:spPr/>
      <dgm:t>
        <a:bodyPr/>
        <a:lstStyle/>
        <a:p>
          <a:endParaRPr lang="de-DE"/>
        </a:p>
      </dgm:t>
    </dgm:pt>
    <dgm:pt modelId="{41C79047-15CF-4FFE-BEF8-7E421503F124}" type="pres">
      <dgm:prSet presAssocID="{1605DF09-B689-440D-A8F7-8A0DDE38192F}" presName="sibTrans" presStyleLbl="sibTrans2D1" presStyleIdx="1" presStyleCnt="2"/>
      <dgm:spPr/>
      <dgm:t>
        <a:bodyPr/>
        <a:lstStyle/>
        <a:p>
          <a:endParaRPr lang="de-DE"/>
        </a:p>
      </dgm:t>
    </dgm:pt>
    <dgm:pt modelId="{5E546C62-3D0C-4375-A5B9-DB1AF73E0FED}" type="pres">
      <dgm:prSet presAssocID="{1605DF09-B689-440D-A8F7-8A0DDE38192F}" presName="connectorText" presStyleLbl="sibTrans2D1" presStyleIdx="1" presStyleCnt="2"/>
      <dgm:spPr/>
      <dgm:t>
        <a:bodyPr/>
        <a:lstStyle/>
        <a:p>
          <a:endParaRPr lang="de-DE"/>
        </a:p>
      </dgm:t>
    </dgm:pt>
    <dgm:pt modelId="{62574373-2E21-446F-959B-D8FA026EBE7F}" type="pres">
      <dgm:prSet presAssocID="{54F52897-B747-4F08-A43F-62CD1150A1C7}" presName="node" presStyleLbl="node1" presStyleIdx="2" presStyleCnt="3">
        <dgm:presLayoutVars>
          <dgm:bulletEnabled val="1"/>
        </dgm:presLayoutVars>
      </dgm:prSet>
      <dgm:spPr/>
      <dgm:t>
        <a:bodyPr/>
        <a:lstStyle/>
        <a:p>
          <a:endParaRPr lang="de-DE"/>
        </a:p>
      </dgm:t>
    </dgm:pt>
  </dgm:ptLst>
  <dgm:cxnLst>
    <dgm:cxn modelId="{377230FF-2C64-4C61-B6D7-68498E03313F}" type="presOf" srcId="{F1CEAA09-6E04-4169-A989-51DA223B1AE2}" destId="{35A29870-0D19-40B0-B764-1D224889547E}" srcOrd="0" destOrd="0" presId="urn:microsoft.com/office/officeart/2005/8/layout/process1"/>
    <dgm:cxn modelId="{FC4BE7F9-11E9-48CC-AA79-420B5E88C547}" srcId="{CCB0F65B-9F91-406A-90CB-6785F6808F2D}" destId="{54F52897-B747-4F08-A43F-62CD1150A1C7}" srcOrd="2" destOrd="0" parTransId="{79CC8503-680C-4BAD-BCD9-F5CBAE75EF89}" sibTransId="{DF958E0E-E0DB-436A-A0EF-AD61AD7EC53B}"/>
    <dgm:cxn modelId="{59EDA668-AC13-41F3-A9FA-FFECCD0A5792}" type="presOf" srcId="{D8EC43DE-F0ED-4306-8402-ACDF80100405}" destId="{239083C5-3C4C-4A27-AC35-DA09DABF6434}" srcOrd="1" destOrd="0" presId="urn:microsoft.com/office/officeart/2005/8/layout/process1"/>
    <dgm:cxn modelId="{A851C7E4-171A-43D0-9470-575580D8F075}" srcId="{CCB0F65B-9F91-406A-90CB-6785F6808F2D}" destId="{F1CEAA09-6E04-4169-A989-51DA223B1AE2}" srcOrd="0" destOrd="0" parTransId="{DF4FB64B-4450-4476-87CB-37AAAAEAF066}" sibTransId="{D8EC43DE-F0ED-4306-8402-ACDF80100405}"/>
    <dgm:cxn modelId="{6189531A-B95A-4923-9310-66D2A3176B89}" type="presOf" srcId="{1605DF09-B689-440D-A8F7-8A0DDE38192F}" destId="{41C79047-15CF-4FFE-BEF8-7E421503F124}" srcOrd="0" destOrd="0" presId="urn:microsoft.com/office/officeart/2005/8/layout/process1"/>
    <dgm:cxn modelId="{DC28793A-D1BB-4B6A-9408-6D16412EC006}" type="presOf" srcId="{1605DF09-B689-440D-A8F7-8A0DDE38192F}" destId="{5E546C62-3D0C-4375-A5B9-DB1AF73E0FED}" srcOrd="1" destOrd="0" presId="urn:microsoft.com/office/officeart/2005/8/layout/process1"/>
    <dgm:cxn modelId="{602F3C22-85A0-48A4-AAA0-C34904450974}" srcId="{CCB0F65B-9F91-406A-90CB-6785F6808F2D}" destId="{CD231E6B-939C-434B-9CDC-CB74ED5C27CA}" srcOrd="1" destOrd="0" parTransId="{DD482E24-033C-4449-8960-15A6DE00255B}" sibTransId="{1605DF09-B689-440D-A8F7-8A0DDE38192F}"/>
    <dgm:cxn modelId="{9C5C47B9-62EA-4F19-B7A6-AE74B4038311}" type="presOf" srcId="{CCB0F65B-9F91-406A-90CB-6785F6808F2D}" destId="{B6F4850D-E4E6-4EF7-BA16-947C9E7BAD22}" srcOrd="0" destOrd="0" presId="urn:microsoft.com/office/officeart/2005/8/layout/process1"/>
    <dgm:cxn modelId="{02CA5A40-8A14-4723-8DA8-1CB47E2240B7}" type="presOf" srcId="{54F52897-B747-4F08-A43F-62CD1150A1C7}" destId="{62574373-2E21-446F-959B-D8FA026EBE7F}" srcOrd="0" destOrd="0" presId="urn:microsoft.com/office/officeart/2005/8/layout/process1"/>
    <dgm:cxn modelId="{31840526-B15A-4629-9BB0-0B39CB78A16C}" type="presOf" srcId="{D8EC43DE-F0ED-4306-8402-ACDF80100405}" destId="{66314F9B-10CF-44C6-A95B-6D106D205273}" srcOrd="0" destOrd="0" presId="urn:microsoft.com/office/officeart/2005/8/layout/process1"/>
    <dgm:cxn modelId="{8E66F22F-7E6C-4D28-94A5-2B7E8CD4786B}" type="presOf" srcId="{CD231E6B-939C-434B-9CDC-CB74ED5C27CA}" destId="{9ABA3D6E-65D8-49C4-AABD-F1758CEAA15B}" srcOrd="0" destOrd="0" presId="urn:microsoft.com/office/officeart/2005/8/layout/process1"/>
    <dgm:cxn modelId="{AF4D5398-F3AC-4357-BF13-48F945663F4A}" type="presParOf" srcId="{B6F4850D-E4E6-4EF7-BA16-947C9E7BAD22}" destId="{35A29870-0D19-40B0-B764-1D224889547E}" srcOrd="0" destOrd="0" presId="urn:microsoft.com/office/officeart/2005/8/layout/process1"/>
    <dgm:cxn modelId="{06A1EBD3-C6B9-4254-B51D-DE698A5AD4D0}" type="presParOf" srcId="{B6F4850D-E4E6-4EF7-BA16-947C9E7BAD22}" destId="{66314F9B-10CF-44C6-A95B-6D106D205273}" srcOrd="1" destOrd="0" presId="urn:microsoft.com/office/officeart/2005/8/layout/process1"/>
    <dgm:cxn modelId="{0AB745FF-E175-4B3F-823C-44F7A6B8102C}" type="presParOf" srcId="{66314F9B-10CF-44C6-A95B-6D106D205273}" destId="{239083C5-3C4C-4A27-AC35-DA09DABF6434}" srcOrd="0" destOrd="0" presId="urn:microsoft.com/office/officeart/2005/8/layout/process1"/>
    <dgm:cxn modelId="{6E3A17CD-5F4E-44B6-B0D3-B4A0A9B05A7C}" type="presParOf" srcId="{B6F4850D-E4E6-4EF7-BA16-947C9E7BAD22}" destId="{9ABA3D6E-65D8-49C4-AABD-F1758CEAA15B}" srcOrd="2" destOrd="0" presId="urn:microsoft.com/office/officeart/2005/8/layout/process1"/>
    <dgm:cxn modelId="{4B9F680D-392B-45D5-BD74-33B2D29C99D4}" type="presParOf" srcId="{B6F4850D-E4E6-4EF7-BA16-947C9E7BAD22}" destId="{41C79047-15CF-4FFE-BEF8-7E421503F124}" srcOrd="3" destOrd="0" presId="urn:microsoft.com/office/officeart/2005/8/layout/process1"/>
    <dgm:cxn modelId="{314AF784-AD65-4A1F-9653-183FEEA79FA6}" type="presParOf" srcId="{41C79047-15CF-4FFE-BEF8-7E421503F124}" destId="{5E546C62-3D0C-4375-A5B9-DB1AF73E0FED}" srcOrd="0" destOrd="0" presId="urn:microsoft.com/office/officeart/2005/8/layout/process1"/>
    <dgm:cxn modelId="{5A8FE3FF-8128-485F-A181-87CFFA92D174}" type="presParOf" srcId="{B6F4850D-E4E6-4EF7-BA16-947C9E7BAD22}" destId="{62574373-2E21-446F-959B-D8FA026EBE7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E8B54-F15E-144E-8D2F-9EAF10BA117C}" type="doc">
      <dgm:prSet loTypeId="urn:microsoft.com/office/officeart/2005/8/layout/process1" loCatId="" qsTypeId="urn:microsoft.com/office/officeart/2005/8/quickstyle/simple1" qsCatId="simple" csTypeId="urn:microsoft.com/office/officeart/2005/8/colors/accent1_2" csCatId="accent1" phldr="1"/>
      <dgm:spPr/>
    </dgm:pt>
    <dgm:pt modelId="{AE7104CB-758D-EC41-8609-61191BFE3C03}">
      <dgm:prSet phldrT="[Text]" custT="1"/>
      <dgm:spPr>
        <a:solidFill>
          <a:srgbClr val="2F618F"/>
        </a:solidFill>
      </dgm:spPr>
      <dgm:t>
        <a:bodyPr/>
        <a:lstStyle/>
        <a:p>
          <a:r>
            <a:rPr lang="en-US" sz="2400" b="1" dirty="0">
              <a:latin typeface="Sylfaen" panose="010A0502050306030303" pitchFamily="18" charset="0"/>
            </a:rPr>
            <a:t>სამართალდამცავი ორგანოს ინიციატივა/</a:t>
          </a:r>
        </a:p>
        <a:p>
          <a:r>
            <a:rPr lang="en-US" sz="2400" b="1" dirty="0">
              <a:latin typeface="Sylfaen" panose="010A0502050306030303" pitchFamily="18" charset="0"/>
            </a:rPr>
            <a:t>შეთავაზება</a:t>
          </a:r>
        </a:p>
      </dgm:t>
    </dgm:pt>
    <dgm:pt modelId="{BC68609A-B6B8-B644-9138-4E0BFF105ECD}" type="parTrans" cxnId="{3092243B-08A2-0044-84A1-685944038A1F}">
      <dgm:prSet/>
      <dgm:spPr/>
      <dgm:t>
        <a:bodyPr/>
        <a:lstStyle/>
        <a:p>
          <a:endParaRPr lang="en-US"/>
        </a:p>
      </dgm:t>
    </dgm:pt>
    <dgm:pt modelId="{FDC3CB59-829A-C84B-B579-8B9002EFB2A7}" type="sibTrans" cxnId="{3092243B-08A2-0044-84A1-685944038A1F}">
      <dgm:prSet/>
      <dgm:spPr>
        <a:solidFill>
          <a:srgbClr val="91A6B8"/>
        </a:solidFill>
      </dgm:spPr>
      <dgm:t>
        <a:bodyPr/>
        <a:lstStyle/>
        <a:p>
          <a:endParaRPr lang="en-US"/>
        </a:p>
      </dgm:t>
    </dgm:pt>
    <dgm:pt modelId="{FBFCC004-16C3-1C4C-AE98-8809FF704719}">
      <dgm:prSet phldrT="[Text]" custT="1"/>
      <dgm:spPr>
        <a:solidFill>
          <a:srgbClr val="2F618F"/>
        </a:solidFill>
      </dgm:spPr>
      <dgm:t>
        <a:bodyPr/>
        <a:lstStyle/>
        <a:p>
          <a:r>
            <a:rPr lang="ka-GE" sz="2400" b="1" dirty="0" smtClean="0"/>
            <a:t>სხვა ქვეყნის პროკურატურის ან სასამართლო ბრძანება</a:t>
          </a:r>
        </a:p>
      </dgm:t>
    </dgm:pt>
    <dgm:pt modelId="{16F6BE10-67EA-FF4B-9D7B-2AA452608E46}" type="parTrans" cxnId="{AF7295FA-02AE-7347-BC2B-6C8EBB48AB65}">
      <dgm:prSet/>
      <dgm:spPr/>
      <dgm:t>
        <a:bodyPr/>
        <a:lstStyle/>
        <a:p>
          <a:endParaRPr lang="en-US"/>
        </a:p>
      </dgm:t>
    </dgm:pt>
    <dgm:pt modelId="{7038ADFC-0E27-1B49-8658-6394F010896A}" type="sibTrans" cxnId="{AF7295FA-02AE-7347-BC2B-6C8EBB48AB65}">
      <dgm:prSet/>
      <dgm:spPr>
        <a:solidFill>
          <a:srgbClr val="91A6B8"/>
        </a:solidFill>
      </dgm:spPr>
      <dgm:t>
        <a:bodyPr/>
        <a:lstStyle/>
        <a:p>
          <a:endParaRPr lang="en-US"/>
        </a:p>
      </dgm:t>
    </dgm:pt>
    <dgm:pt modelId="{B817E51B-5347-A54F-94F0-8C2DEC193D04}">
      <dgm:prSet phldrT="[Text]"/>
      <dgm:spPr>
        <a:solidFill>
          <a:srgbClr val="2F618F"/>
        </a:solidFill>
      </dgm:spPr>
      <dgm:t>
        <a:bodyPr/>
        <a:lstStyle/>
        <a:p>
          <a:r>
            <a:rPr lang="en-US" b="1" dirty="0">
              <a:latin typeface="Sylfaen" panose="010A0502050306030303" pitchFamily="18" charset="0"/>
            </a:rPr>
            <a:t>ინტერნეტსერვისის პროვაიდერის განხორციელება</a:t>
          </a:r>
        </a:p>
      </dgm:t>
    </dgm:pt>
    <dgm:pt modelId="{447C4BF7-F03D-984C-BFC2-B44166D8C519}" type="parTrans" cxnId="{9B417129-DC17-3A41-B949-F70FB8661828}">
      <dgm:prSet/>
      <dgm:spPr/>
      <dgm:t>
        <a:bodyPr/>
        <a:lstStyle/>
        <a:p>
          <a:endParaRPr lang="en-US"/>
        </a:p>
      </dgm:t>
    </dgm:pt>
    <dgm:pt modelId="{CC6911FD-9181-3E4D-A024-52DBEDEE6FDA}" type="sibTrans" cxnId="{9B417129-DC17-3A41-B949-F70FB8661828}">
      <dgm:prSet/>
      <dgm:spPr/>
      <dgm:t>
        <a:bodyPr/>
        <a:lstStyle/>
        <a:p>
          <a:endParaRPr lang="en-US"/>
        </a:p>
      </dgm:t>
    </dgm:pt>
    <dgm:pt modelId="{CA3B3DD8-C9D2-B246-BC8F-382A89A4400F}" type="pres">
      <dgm:prSet presAssocID="{851E8B54-F15E-144E-8D2F-9EAF10BA117C}" presName="Name0" presStyleCnt="0">
        <dgm:presLayoutVars>
          <dgm:dir/>
          <dgm:resizeHandles val="exact"/>
        </dgm:presLayoutVars>
      </dgm:prSet>
      <dgm:spPr/>
    </dgm:pt>
    <dgm:pt modelId="{5C4F47A9-DF52-E94A-9314-84A0DE05EE87}" type="pres">
      <dgm:prSet presAssocID="{AE7104CB-758D-EC41-8609-61191BFE3C03}" presName="node" presStyleLbl="node1" presStyleIdx="0" presStyleCnt="3">
        <dgm:presLayoutVars>
          <dgm:bulletEnabled val="1"/>
        </dgm:presLayoutVars>
      </dgm:prSet>
      <dgm:spPr/>
      <dgm:t>
        <a:bodyPr/>
        <a:lstStyle/>
        <a:p>
          <a:endParaRPr lang="de-DE"/>
        </a:p>
      </dgm:t>
    </dgm:pt>
    <dgm:pt modelId="{575B4603-DEF0-5541-83A2-96EE904E758D}" type="pres">
      <dgm:prSet presAssocID="{FDC3CB59-829A-C84B-B579-8B9002EFB2A7}" presName="sibTrans" presStyleLbl="sibTrans2D1" presStyleIdx="0" presStyleCnt="2"/>
      <dgm:spPr/>
      <dgm:t>
        <a:bodyPr/>
        <a:lstStyle/>
        <a:p>
          <a:endParaRPr lang="de-DE"/>
        </a:p>
      </dgm:t>
    </dgm:pt>
    <dgm:pt modelId="{38921681-A46C-2E46-A28A-EE209F7DFF8E}" type="pres">
      <dgm:prSet presAssocID="{FDC3CB59-829A-C84B-B579-8B9002EFB2A7}" presName="connectorText" presStyleLbl="sibTrans2D1" presStyleIdx="0" presStyleCnt="2"/>
      <dgm:spPr/>
      <dgm:t>
        <a:bodyPr/>
        <a:lstStyle/>
        <a:p>
          <a:endParaRPr lang="de-DE"/>
        </a:p>
      </dgm:t>
    </dgm:pt>
    <dgm:pt modelId="{0208B717-D5D6-D14D-9793-A6B9B85D6CE5}" type="pres">
      <dgm:prSet presAssocID="{FBFCC004-16C3-1C4C-AE98-8809FF704719}" presName="node" presStyleLbl="node1" presStyleIdx="1" presStyleCnt="3">
        <dgm:presLayoutVars>
          <dgm:bulletEnabled val="1"/>
        </dgm:presLayoutVars>
      </dgm:prSet>
      <dgm:spPr/>
      <dgm:t>
        <a:bodyPr/>
        <a:lstStyle/>
        <a:p>
          <a:endParaRPr lang="de-DE"/>
        </a:p>
      </dgm:t>
    </dgm:pt>
    <dgm:pt modelId="{2D7682A1-F91C-7942-AF4D-3E91EBC211EA}" type="pres">
      <dgm:prSet presAssocID="{7038ADFC-0E27-1B49-8658-6394F010896A}" presName="sibTrans" presStyleLbl="sibTrans2D1" presStyleIdx="1" presStyleCnt="2"/>
      <dgm:spPr/>
      <dgm:t>
        <a:bodyPr/>
        <a:lstStyle/>
        <a:p>
          <a:endParaRPr lang="de-DE"/>
        </a:p>
      </dgm:t>
    </dgm:pt>
    <dgm:pt modelId="{0CDFECCB-DBA2-8B4B-9BDF-F313F7BF9897}" type="pres">
      <dgm:prSet presAssocID="{7038ADFC-0E27-1B49-8658-6394F010896A}" presName="connectorText" presStyleLbl="sibTrans2D1" presStyleIdx="1" presStyleCnt="2"/>
      <dgm:spPr/>
      <dgm:t>
        <a:bodyPr/>
        <a:lstStyle/>
        <a:p>
          <a:endParaRPr lang="de-DE"/>
        </a:p>
      </dgm:t>
    </dgm:pt>
    <dgm:pt modelId="{CB3D899A-8E9B-E840-8698-AEB53FA7A099}" type="pres">
      <dgm:prSet presAssocID="{B817E51B-5347-A54F-94F0-8C2DEC193D04}" presName="node" presStyleLbl="node1" presStyleIdx="2" presStyleCnt="3">
        <dgm:presLayoutVars>
          <dgm:bulletEnabled val="1"/>
        </dgm:presLayoutVars>
      </dgm:prSet>
      <dgm:spPr/>
      <dgm:t>
        <a:bodyPr/>
        <a:lstStyle/>
        <a:p>
          <a:endParaRPr lang="de-DE"/>
        </a:p>
      </dgm:t>
    </dgm:pt>
  </dgm:ptLst>
  <dgm:cxnLst>
    <dgm:cxn modelId="{272C68AC-CC18-A442-8C3C-93A1118D1EF8}" type="presOf" srcId="{7038ADFC-0E27-1B49-8658-6394F010896A}" destId="{0CDFECCB-DBA2-8B4B-9BDF-F313F7BF9897}" srcOrd="1" destOrd="0" presId="urn:microsoft.com/office/officeart/2005/8/layout/process1"/>
    <dgm:cxn modelId="{728386B8-1A39-A540-BAE1-B14D3C2A2847}" type="presOf" srcId="{FDC3CB59-829A-C84B-B579-8B9002EFB2A7}" destId="{38921681-A46C-2E46-A28A-EE209F7DFF8E}" srcOrd="1" destOrd="0" presId="urn:microsoft.com/office/officeart/2005/8/layout/process1"/>
    <dgm:cxn modelId="{E242096D-642F-2440-A0E0-EEAE53662A9C}" type="presOf" srcId="{7038ADFC-0E27-1B49-8658-6394F010896A}" destId="{2D7682A1-F91C-7942-AF4D-3E91EBC211EA}" srcOrd="0" destOrd="0" presId="urn:microsoft.com/office/officeart/2005/8/layout/process1"/>
    <dgm:cxn modelId="{4B18659F-5DC0-1E43-B75D-4A24A7325BD1}" type="presOf" srcId="{AE7104CB-758D-EC41-8609-61191BFE3C03}" destId="{5C4F47A9-DF52-E94A-9314-84A0DE05EE87}" srcOrd="0" destOrd="0" presId="urn:microsoft.com/office/officeart/2005/8/layout/process1"/>
    <dgm:cxn modelId="{6AF18147-3EC6-2B42-B0B6-5034FA52D517}" type="presOf" srcId="{FDC3CB59-829A-C84B-B579-8B9002EFB2A7}" destId="{575B4603-DEF0-5541-83A2-96EE904E758D}" srcOrd="0" destOrd="0" presId="urn:microsoft.com/office/officeart/2005/8/layout/process1"/>
    <dgm:cxn modelId="{3092243B-08A2-0044-84A1-685944038A1F}" srcId="{851E8B54-F15E-144E-8D2F-9EAF10BA117C}" destId="{AE7104CB-758D-EC41-8609-61191BFE3C03}" srcOrd="0" destOrd="0" parTransId="{BC68609A-B6B8-B644-9138-4E0BFF105ECD}" sibTransId="{FDC3CB59-829A-C84B-B579-8B9002EFB2A7}"/>
    <dgm:cxn modelId="{E4C7A0F8-09A4-4E48-9DF7-DE9389B1C73C}" type="presOf" srcId="{B817E51B-5347-A54F-94F0-8C2DEC193D04}" destId="{CB3D899A-8E9B-E840-8698-AEB53FA7A099}" srcOrd="0" destOrd="0" presId="urn:microsoft.com/office/officeart/2005/8/layout/process1"/>
    <dgm:cxn modelId="{AD76CFBF-A9C7-144B-A908-79497BE8C108}" type="presOf" srcId="{FBFCC004-16C3-1C4C-AE98-8809FF704719}" destId="{0208B717-D5D6-D14D-9793-A6B9B85D6CE5}" srcOrd="0" destOrd="0" presId="urn:microsoft.com/office/officeart/2005/8/layout/process1"/>
    <dgm:cxn modelId="{9B417129-DC17-3A41-B949-F70FB8661828}" srcId="{851E8B54-F15E-144E-8D2F-9EAF10BA117C}" destId="{B817E51B-5347-A54F-94F0-8C2DEC193D04}" srcOrd="2" destOrd="0" parTransId="{447C4BF7-F03D-984C-BFC2-B44166D8C519}" sibTransId="{CC6911FD-9181-3E4D-A024-52DBEDEE6FDA}"/>
    <dgm:cxn modelId="{AF7295FA-02AE-7347-BC2B-6C8EBB48AB65}" srcId="{851E8B54-F15E-144E-8D2F-9EAF10BA117C}" destId="{FBFCC004-16C3-1C4C-AE98-8809FF704719}" srcOrd="1" destOrd="0" parTransId="{16F6BE10-67EA-FF4B-9D7B-2AA452608E46}" sibTransId="{7038ADFC-0E27-1B49-8658-6394F010896A}"/>
    <dgm:cxn modelId="{3C0EDD2F-B444-2D44-A133-893E970273CF}" type="presOf" srcId="{851E8B54-F15E-144E-8D2F-9EAF10BA117C}" destId="{CA3B3DD8-C9D2-B246-BC8F-382A89A4400F}" srcOrd="0" destOrd="0" presId="urn:microsoft.com/office/officeart/2005/8/layout/process1"/>
    <dgm:cxn modelId="{01044321-F26C-E245-99B3-7F887142541A}" type="presParOf" srcId="{CA3B3DD8-C9D2-B246-BC8F-382A89A4400F}" destId="{5C4F47A9-DF52-E94A-9314-84A0DE05EE87}" srcOrd="0" destOrd="0" presId="urn:microsoft.com/office/officeart/2005/8/layout/process1"/>
    <dgm:cxn modelId="{ACEC27AA-0BE5-EB4D-81F6-0C5E2E4B9DB1}" type="presParOf" srcId="{CA3B3DD8-C9D2-B246-BC8F-382A89A4400F}" destId="{575B4603-DEF0-5541-83A2-96EE904E758D}" srcOrd="1" destOrd="0" presId="urn:microsoft.com/office/officeart/2005/8/layout/process1"/>
    <dgm:cxn modelId="{D9FBB6C6-71AE-044D-A209-02A46C83337D}" type="presParOf" srcId="{575B4603-DEF0-5541-83A2-96EE904E758D}" destId="{38921681-A46C-2E46-A28A-EE209F7DFF8E}" srcOrd="0" destOrd="0" presId="urn:microsoft.com/office/officeart/2005/8/layout/process1"/>
    <dgm:cxn modelId="{25E24D1B-2763-9A49-9DF1-8168E41C4A74}" type="presParOf" srcId="{CA3B3DD8-C9D2-B246-BC8F-382A89A4400F}" destId="{0208B717-D5D6-D14D-9793-A6B9B85D6CE5}" srcOrd="2" destOrd="0" presId="urn:microsoft.com/office/officeart/2005/8/layout/process1"/>
    <dgm:cxn modelId="{E59A7E5D-0A1A-1647-B087-629DFD95D98C}" type="presParOf" srcId="{CA3B3DD8-C9D2-B246-BC8F-382A89A4400F}" destId="{2D7682A1-F91C-7942-AF4D-3E91EBC211EA}" srcOrd="3" destOrd="0" presId="urn:microsoft.com/office/officeart/2005/8/layout/process1"/>
    <dgm:cxn modelId="{9C4E7876-33CF-FB4C-B511-BEC10C4E8341}" type="presParOf" srcId="{2D7682A1-F91C-7942-AF4D-3E91EBC211EA}" destId="{0CDFECCB-DBA2-8B4B-9BDF-F313F7BF9897}" srcOrd="0" destOrd="0" presId="urn:microsoft.com/office/officeart/2005/8/layout/process1"/>
    <dgm:cxn modelId="{83DC30CB-DDEC-1E42-A689-E4DA85BC052D}" type="presParOf" srcId="{CA3B3DD8-C9D2-B246-BC8F-382A89A4400F}" destId="{CB3D899A-8E9B-E840-8698-AEB53FA7A09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2D918-0CA5-4D88-8D2D-6536F35688D9}">
      <dsp:nvSpPr>
        <dsp:cNvPr id="0" name=""/>
        <dsp:cNvSpPr/>
      </dsp:nvSpPr>
      <dsp:spPr>
        <a:xfrm>
          <a:off x="856" y="2219512"/>
          <a:ext cx="3540086" cy="1052180"/>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Sylfaen" panose="010A0502050306030303" pitchFamily="18" charset="0"/>
            </a:rPr>
            <a:t>ფართომასშტაბიანი სამართლებრივი ურთიერთდახმარება</a:t>
          </a:r>
          <a:endParaRPr lang="ka-GE" sz="1800" kern="1200" dirty="0">
            <a:latin typeface="Sylfaen" panose="010A0502050306030303" pitchFamily="18" charset="0"/>
          </a:endParaRPr>
        </a:p>
      </dsp:txBody>
      <dsp:txXfrm>
        <a:off x="526946" y="2219512"/>
        <a:ext cx="2487906" cy="1052180"/>
      </dsp:txXfrm>
    </dsp:sp>
    <dsp:sp modelId="{5E586836-6813-44D7-8945-9800C12A8FB4}">
      <dsp:nvSpPr>
        <dsp:cNvPr id="0" name=""/>
        <dsp:cNvSpPr/>
      </dsp:nvSpPr>
      <dsp:spPr>
        <a:xfrm>
          <a:off x="3277898" y="2219512"/>
          <a:ext cx="3287773" cy="1052180"/>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ka-GE" sz="2000" kern="1200" dirty="0" smtClean="0">
              <a:latin typeface="Sylfaen" panose="010A0502050306030303" pitchFamily="18" charset="0"/>
            </a:rPr>
            <a:t>მოქმედი</a:t>
          </a:r>
          <a:r>
            <a:rPr lang="en-US" sz="2000" kern="1200" dirty="0" smtClean="0">
              <a:latin typeface="Sylfaen" panose="010A0502050306030303" pitchFamily="18" charset="0"/>
            </a:rPr>
            <a:t> </a:t>
          </a:r>
          <a:r>
            <a:rPr lang="en-US" sz="2000" kern="1200" dirty="0">
              <a:latin typeface="Sylfaen" panose="010A0502050306030303" pitchFamily="18" charset="0"/>
            </a:rPr>
            <a:t>კანონმდებლობა</a:t>
          </a:r>
          <a:endParaRPr lang="ka-GE" sz="2000" kern="1200" dirty="0">
            <a:latin typeface="Sylfaen" panose="010A0502050306030303" pitchFamily="18" charset="0"/>
          </a:endParaRPr>
        </a:p>
      </dsp:txBody>
      <dsp:txXfrm>
        <a:off x="3803988" y="2219512"/>
        <a:ext cx="2235593" cy="1052180"/>
      </dsp:txXfrm>
    </dsp:sp>
    <dsp:sp modelId="{B75CB205-DFCA-49F4-B42D-8726485D1790}">
      <dsp:nvSpPr>
        <dsp:cNvPr id="0" name=""/>
        <dsp:cNvSpPr/>
      </dsp:nvSpPr>
      <dsp:spPr>
        <a:xfrm>
          <a:off x="6302626" y="2219512"/>
          <a:ext cx="2630450" cy="1052180"/>
        </a:xfrm>
        <a:prstGeom prst="chevron">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a:latin typeface="Sylfaen" panose="010A0502050306030303" pitchFamily="18" charset="0"/>
            </a:rPr>
            <a:t>დაჩქარება</a:t>
          </a:r>
          <a:endParaRPr lang="ka-GE" sz="2400" kern="1200" dirty="0">
            <a:latin typeface="Sylfaen" panose="010A0502050306030303" pitchFamily="18" charset="0"/>
          </a:endParaRPr>
        </a:p>
      </dsp:txBody>
      <dsp:txXfrm>
        <a:off x="6828716" y="2219512"/>
        <a:ext cx="1578270" cy="1052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21E0C-02B7-4F18-B02B-9BDD0D2FF7E5}">
      <dsp:nvSpPr>
        <dsp:cNvPr id="0" name=""/>
        <dsp:cNvSpPr/>
      </dsp:nvSpPr>
      <dsp:spPr>
        <a:xfrm>
          <a:off x="3474" y="1600809"/>
          <a:ext cx="2350827" cy="2088377"/>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latin typeface="Sylfaen" panose="010A0502050306030303" pitchFamily="18" charset="0"/>
            </a:rPr>
            <a:t>A ქვეყანა ელ. ფოსტის მეშვეობით სამართალდამცავ ორგანოებს უგზავნის ინფორმაციას შესაძლო სისხლის სამართლის დანაშაულის შესახებ</a:t>
          </a:r>
          <a:endParaRPr lang="ka-GE" sz="1200" b="1" kern="1200" dirty="0">
            <a:latin typeface="Sylfaen" panose="010A0502050306030303" pitchFamily="18" charset="0"/>
          </a:endParaRPr>
        </a:p>
      </dsp:txBody>
      <dsp:txXfrm>
        <a:off x="347745" y="1906645"/>
        <a:ext cx="1662285" cy="1476705"/>
      </dsp:txXfrm>
    </dsp:sp>
    <dsp:sp modelId="{2FE32ED6-408C-4152-8FE0-3FCEA3386CB9}">
      <dsp:nvSpPr>
        <dsp:cNvPr id="0" name=""/>
        <dsp:cNvSpPr/>
      </dsp:nvSpPr>
      <dsp:spPr>
        <a:xfrm>
          <a:off x="2475621" y="2211714"/>
          <a:ext cx="866565" cy="866565"/>
        </a:xfrm>
        <a:prstGeom prst="mathPlus">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590484" y="2543088"/>
        <a:ext cx="636839" cy="203817"/>
      </dsp:txXfrm>
    </dsp:sp>
    <dsp:sp modelId="{A71F37D3-4190-4DA1-A608-8452A5BD3558}">
      <dsp:nvSpPr>
        <dsp:cNvPr id="0" name=""/>
        <dsp:cNvSpPr/>
      </dsp:nvSpPr>
      <dsp:spPr>
        <a:xfrm>
          <a:off x="3463505" y="1488933"/>
          <a:ext cx="2237651" cy="2312131"/>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ylfaen" panose="010A0502050306030303" pitchFamily="18" charset="0"/>
            </a:rPr>
            <a:t>B ქვეყანა იღებს ინფორმაციას და </a:t>
          </a:r>
          <a:r>
            <a:rPr lang="en-US" sz="1600" b="1" kern="1200" dirty="0" err="1">
              <a:latin typeface="Sylfaen" panose="010A0502050306030303" pitchFamily="18" charset="0"/>
            </a:rPr>
            <a:t>იწყებს</a:t>
          </a:r>
          <a:r>
            <a:rPr lang="en-US" sz="1600" b="1" kern="1200" dirty="0">
              <a:latin typeface="Sylfaen" panose="010A0502050306030303" pitchFamily="18" charset="0"/>
            </a:rPr>
            <a:t> </a:t>
          </a:r>
          <a:r>
            <a:rPr lang="ka-GE" sz="1600" b="1" kern="1200" dirty="0" smtClean="0">
              <a:latin typeface="Sylfaen" panose="010A0502050306030303" pitchFamily="18" charset="0"/>
            </a:rPr>
            <a:t>გამოძიებამდე </a:t>
          </a:r>
          <a:r>
            <a:rPr lang="en-US" sz="1600" b="1" kern="1200" dirty="0" err="1" smtClean="0">
              <a:latin typeface="Sylfaen" panose="010A0502050306030303" pitchFamily="18" charset="0"/>
            </a:rPr>
            <a:t>ფაქტების</a:t>
          </a:r>
          <a:r>
            <a:rPr lang="en-US" sz="1600" b="1" kern="1200" dirty="0" smtClean="0">
              <a:latin typeface="Sylfaen" panose="010A0502050306030303" pitchFamily="18" charset="0"/>
            </a:rPr>
            <a:t> </a:t>
          </a:r>
          <a:r>
            <a:rPr lang="en-US" sz="1600" b="1" kern="1200" dirty="0" err="1" smtClean="0">
              <a:latin typeface="Sylfaen" panose="010A0502050306030303" pitchFamily="18" charset="0"/>
            </a:rPr>
            <a:t>შემოწმებას</a:t>
          </a:r>
          <a:r>
            <a:rPr lang="ka-GE" sz="1600" b="1" kern="1200" dirty="0" smtClean="0">
              <a:latin typeface="Sylfaen" panose="010A0502050306030303" pitchFamily="18" charset="0"/>
            </a:rPr>
            <a:t> ქვეყნის შიგნით</a:t>
          </a:r>
          <a:endParaRPr lang="ka-GE" sz="1600" b="1" kern="1200" dirty="0">
            <a:latin typeface="Sylfaen" panose="010A0502050306030303" pitchFamily="18" charset="0"/>
          </a:endParaRPr>
        </a:p>
      </dsp:txBody>
      <dsp:txXfrm>
        <a:off x="3791201" y="1827537"/>
        <a:ext cx="1582259" cy="1634923"/>
      </dsp:txXfrm>
    </dsp:sp>
    <dsp:sp modelId="{2B626917-7C54-423E-8EDF-BC9F401B05B6}">
      <dsp:nvSpPr>
        <dsp:cNvPr id="0" name=""/>
        <dsp:cNvSpPr/>
      </dsp:nvSpPr>
      <dsp:spPr>
        <a:xfrm>
          <a:off x="5822476" y="2211714"/>
          <a:ext cx="866565" cy="866565"/>
        </a:xfrm>
        <a:prstGeom prst="mathEqual">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a:off x="5937339" y="2390226"/>
        <a:ext cx="636839" cy="509541"/>
      </dsp:txXfrm>
    </dsp:sp>
    <dsp:sp modelId="{74A6A061-7CF3-4873-8E84-7FEC5E35DF51}">
      <dsp:nvSpPr>
        <dsp:cNvPr id="0" name=""/>
        <dsp:cNvSpPr/>
      </dsp:nvSpPr>
      <dsp:spPr>
        <a:xfrm>
          <a:off x="6810360" y="1491062"/>
          <a:ext cx="2122353" cy="2307872"/>
        </a:xfrm>
        <a:prstGeom prst="ellipse">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Sylfaen" panose="010A0502050306030303" pitchFamily="18" charset="0"/>
            </a:rPr>
            <a:t>B ქვეყანა პოულობს </a:t>
          </a:r>
          <a:r>
            <a:rPr lang="en-US" sz="1600" b="1" kern="1200" dirty="0" err="1">
              <a:latin typeface="Sylfaen" panose="010A0502050306030303" pitchFamily="18" charset="0"/>
            </a:rPr>
            <a:t>იმის</a:t>
          </a:r>
          <a:r>
            <a:rPr lang="en-US" sz="1600" b="1" kern="1200" dirty="0">
              <a:latin typeface="Sylfaen" panose="010A0502050306030303" pitchFamily="18" charset="0"/>
            </a:rPr>
            <a:t> </a:t>
          </a:r>
          <a:r>
            <a:rPr lang="en-US" sz="1600" b="1" kern="1200" dirty="0" err="1" smtClean="0">
              <a:latin typeface="Sylfaen" panose="010A0502050306030303" pitchFamily="18" charset="0"/>
            </a:rPr>
            <a:t>მტკიცებულე</a:t>
          </a:r>
          <a:r>
            <a:rPr lang="ka-GE" sz="1600" b="1" kern="1200" dirty="0" smtClean="0">
              <a:latin typeface="Sylfaen" panose="010A0502050306030303" pitchFamily="18" charset="0"/>
            </a:rPr>
            <a:t>-</a:t>
          </a:r>
          <a:r>
            <a:rPr lang="en-US" sz="1600" b="1" kern="1200" dirty="0" err="1" smtClean="0">
              <a:latin typeface="Sylfaen" panose="010A0502050306030303" pitchFamily="18" charset="0"/>
            </a:rPr>
            <a:t>ბებს</a:t>
          </a:r>
          <a:r>
            <a:rPr lang="en-US" sz="1600" b="1" kern="1200" dirty="0">
              <a:latin typeface="Sylfaen" panose="010A0502050306030303" pitchFamily="18" charset="0"/>
            </a:rPr>
            <a:t>, რომ ინფორმაცია სწორია და იწყება სრულყოფილი გამოძიება</a:t>
          </a:r>
          <a:endParaRPr lang="ka-GE" sz="1600" b="1" kern="1200" dirty="0">
            <a:latin typeface="Sylfaen" panose="010A0502050306030303" pitchFamily="18" charset="0"/>
          </a:endParaRPr>
        </a:p>
      </dsp:txBody>
      <dsp:txXfrm>
        <a:off x="7121171" y="1829042"/>
        <a:ext cx="1500731" cy="1631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3CAD-7228-4326-807D-49A74039CA0C}">
      <dsp:nvSpPr>
        <dsp:cNvPr id="0" name=""/>
        <dsp:cNvSpPr/>
      </dsp:nvSpPr>
      <dsp:spPr>
        <a:xfrm>
          <a:off x="916483" y="1984"/>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sz="1800" kern="1200" dirty="0" err="1" smtClean="0">
              <a:latin typeface="Sylfaen" panose="010A0502050306030303" pitchFamily="18" charset="0"/>
            </a:rPr>
            <a:t>ხელისუფლების</a:t>
          </a:r>
          <a:r>
            <a:rPr sz="1800" kern="1200" dirty="0" smtClean="0">
              <a:latin typeface="Sylfaen" panose="010A0502050306030303" pitchFamily="18" charset="0"/>
            </a:rPr>
            <a:t> </a:t>
          </a:r>
          <a:r>
            <a:rPr lang="ka-GE" sz="1800" kern="1200" dirty="0" smtClean="0">
              <a:latin typeface="Sylfaen" panose="010A0502050306030303" pitchFamily="18" charset="0"/>
            </a:rPr>
            <a:t>ცენტრალური </a:t>
          </a:r>
          <a:r>
            <a:rPr sz="1800" kern="1200" dirty="0" err="1" smtClean="0">
              <a:latin typeface="Sylfaen" panose="010A0502050306030303" pitchFamily="18" charset="0"/>
            </a:rPr>
            <a:t>ორგანო</a:t>
          </a:r>
          <a:endParaRPr lang="ka-GE" sz="1800" kern="1200" dirty="0">
            <a:latin typeface="Sylfaen" panose="010A0502050306030303" pitchFamily="18" charset="0"/>
          </a:endParaRPr>
        </a:p>
      </dsp:txBody>
      <dsp:txXfrm>
        <a:off x="916483" y="1984"/>
        <a:ext cx="2030015" cy="1218009"/>
      </dsp:txXfrm>
    </dsp:sp>
    <dsp:sp modelId="{A1D7765D-812F-4276-9313-2C74C923229F}">
      <dsp:nvSpPr>
        <dsp:cNvPr id="0" name=""/>
        <dsp:cNvSpPr/>
      </dsp:nvSpPr>
      <dsp:spPr>
        <a:xfrm>
          <a:off x="3149500" y="1984"/>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sz="1800" kern="1200" dirty="0" err="1">
              <a:latin typeface="Sylfaen" panose="010A0502050306030303" pitchFamily="18" charset="0"/>
            </a:rPr>
            <a:t>ხელშეკრულების</a:t>
          </a:r>
          <a:r>
            <a:rPr sz="1800" kern="1200" dirty="0">
              <a:latin typeface="Sylfaen" panose="010A0502050306030303" pitchFamily="18" charset="0"/>
            </a:rPr>
            <a:t> </a:t>
          </a:r>
          <a:r>
            <a:rPr sz="1800" kern="1200" dirty="0" err="1">
              <a:latin typeface="Sylfaen" panose="010A0502050306030303" pitchFamily="18" charset="0"/>
            </a:rPr>
            <a:t>გამოყენება</a:t>
          </a:r>
          <a:endParaRPr lang="ka-GE" sz="1800" kern="1200" dirty="0">
            <a:latin typeface="Sylfaen" panose="010A0502050306030303" pitchFamily="18" charset="0"/>
          </a:endParaRPr>
        </a:p>
      </dsp:txBody>
      <dsp:txXfrm>
        <a:off x="3149500" y="1984"/>
        <a:ext cx="2030015" cy="1218009"/>
      </dsp:txXfrm>
    </dsp:sp>
    <dsp:sp modelId="{F8A3965B-38B9-4F26-A8EC-A16B7E7679C4}">
      <dsp:nvSpPr>
        <dsp:cNvPr id="0" name=""/>
        <dsp:cNvSpPr/>
      </dsp:nvSpPr>
      <dsp:spPr>
        <a:xfrm>
          <a:off x="916483" y="1422995"/>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sz="1800" kern="1200" dirty="0" err="1">
              <a:latin typeface="Sylfaen" panose="010A0502050306030303" pitchFamily="18" charset="0"/>
            </a:rPr>
            <a:t>უარის</a:t>
          </a:r>
          <a:r>
            <a:rPr sz="1800" kern="1200" dirty="0">
              <a:latin typeface="Sylfaen" panose="010A0502050306030303" pitchFamily="18" charset="0"/>
            </a:rPr>
            <a:t> </a:t>
          </a:r>
          <a:r>
            <a:rPr sz="1800" kern="1200" dirty="0" err="1">
              <a:latin typeface="Sylfaen" panose="010A0502050306030303" pitchFamily="18" charset="0"/>
            </a:rPr>
            <a:t>საფუძველი</a:t>
          </a:r>
          <a:endParaRPr lang="ka-GE" sz="1800" kern="1200" dirty="0">
            <a:latin typeface="Sylfaen" panose="010A0502050306030303" pitchFamily="18" charset="0"/>
          </a:endParaRPr>
        </a:p>
      </dsp:txBody>
      <dsp:txXfrm>
        <a:off x="916483" y="1422995"/>
        <a:ext cx="2030015" cy="1218009"/>
      </dsp:txXfrm>
    </dsp:sp>
    <dsp:sp modelId="{ED2F326A-66D6-4800-827B-AE8FF9A6F28C}">
      <dsp:nvSpPr>
        <dsp:cNvPr id="0" name=""/>
        <dsp:cNvSpPr/>
      </dsp:nvSpPr>
      <dsp:spPr>
        <a:xfrm>
          <a:off x="3149500" y="1422995"/>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sz="1800" kern="1200" dirty="0" err="1">
              <a:latin typeface="Sylfaen" panose="010A0502050306030303" pitchFamily="18" charset="0"/>
            </a:rPr>
            <a:t>მუდმივი</a:t>
          </a:r>
          <a:r>
            <a:rPr sz="1800" kern="1200" dirty="0">
              <a:latin typeface="Sylfaen" panose="010A0502050306030303" pitchFamily="18" charset="0"/>
            </a:rPr>
            <a:t> </a:t>
          </a:r>
          <a:r>
            <a:rPr sz="1800" kern="1200" dirty="0" err="1">
              <a:latin typeface="Sylfaen" panose="010A0502050306030303" pitchFamily="18" charset="0"/>
            </a:rPr>
            <a:t>ინფორმირება</a:t>
          </a:r>
          <a:endParaRPr lang="ka-GE" sz="1800" kern="1200" dirty="0">
            <a:latin typeface="Sylfaen" panose="010A0502050306030303" pitchFamily="18" charset="0"/>
          </a:endParaRPr>
        </a:p>
      </dsp:txBody>
      <dsp:txXfrm>
        <a:off x="3149500" y="1422995"/>
        <a:ext cx="2030015" cy="1218009"/>
      </dsp:txXfrm>
    </dsp:sp>
    <dsp:sp modelId="{4ABB35AB-43E9-45F9-B772-A62698B4D057}">
      <dsp:nvSpPr>
        <dsp:cNvPr id="0" name=""/>
        <dsp:cNvSpPr/>
      </dsp:nvSpPr>
      <dsp:spPr>
        <a:xfrm>
          <a:off x="2032992" y="2844006"/>
          <a:ext cx="2030015" cy="1218009"/>
        </a:xfrm>
        <a:prstGeom prst="rect">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sz="1800" kern="1200" dirty="0" err="1">
              <a:latin typeface="Sylfaen" panose="010A0502050306030303" pitchFamily="18" charset="0"/>
            </a:rPr>
            <a:t>პირდაპირი</a:t>
          </a:r>
          <a:r>
            <a:rPr sz="1800" kern="1200" dirty="0">
              <a:latin typeface="Sylfaen" panose="010A0502050306030303" pitchFamily="18" charset="0"/>
            </a:rPr>
            <a:t> </a:t>
          </a:r>
          <a:r>
            <a:rPr sz="1800" kern="1200" dirty="0" err="1">
              <a:latin typeface="Sylfaen" panose="010A0502050306030303" pitchFamily="18" charset="0"/>
            </a:rPr>
            <a:t>თანამშრომლობა</a:t>
          </a:r>
          <a:endParaRPr lang="ka-GE" sz="1800" kern="1200" dirty="0">
            <a:latin typeface="Sylfaen" panose="010A0502050306030303" pitchFamily="18" charset="0"/>
          </a:endParaRPr>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27D9E-5FA2-4597-8E2D-E5003C3C0A93}">
      <dsp:nvSpPr>
        <dsp:cNvPr id="0" name=""/>
        <dsp:cNvSpPr/>
      </dsp:nvSpPr>
      <dsp:spPr>
        <a:xfrm rot="5400000">
          <a:off x="700827" y="1460293"/>
          <a:ext cx="1291503" cy="1470331"/>
        </a:xfrm>
        <a:prstGeom prst="bentUpArrow">
          <a:avLst>
            <a:gd name="adj1" fmla="val 32840"/>
            <a:gd name="adj2" fmla="val 25000"/>
            <a:gd name="adj3" fmla="val 35780"/>
          </a:avLst>
        </a:prstGeom>
        <a:solidFill>
          <a:srgbClr val="91A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5EB93-611D-4038-B168-500D1B32CA56}">
      <dsp:nvSpPr>
        <dsp:cNvPr id="0" name=""/>
        <dsp:cNvSpPr/>
      </dsp:nvSpPr>
      <dsp:spPr>
        <a:xfrm>
          <a:off x="358657" y="28635"/>
          <a:ext cx="2174132" cy="1521821"/>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latin typeface="Sylfaen" panose="010A0502050306030303" pitchFamily="18" charset="0"/>
            </a:rPr>
            <a:t>მონაცემთა დაჩქარებული დაცვის მოთხოვნა</a:t>
          </a:r>
          <a:endParaRPr lang="ka-GE" sz="2100" b="1" kern="1200" dirty="0">
            <a:latin typeface="Sylfaen" panose="010A0502050306030303" pitchFamily="18" charset="0"/>
          </a:endParaRPr>
        </a:p>
      </dsp:txBody>
      <dsp:txXfrm>
        <a:off x="432960" y="102938"/>
        <a:ext cx="2025526" cy="1373215"/>
      </dsp:txXfrm>
    </dsp:sp>
    <dsp:sp modelId="{52E48DBB-AF6D-41DF-B170-D8F41A227E12}">
      <dsp:nvSpPr>
        <dsp:cNvPr id="0" name=""/>
        <dsp:cNvSpPr/>
      </dsp:nvSpPr>
      <dsp:spPr>
        <a:xfrm>
          <a:off x="2692907" y="205854"/>
          <a:ext cx="2833137" cy="123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latin typeface="Sylfaen" panose="010A0502050306030303" pitchFamily="18" charset="0"/>
            </a:rPr>
            <a:t>მონაცემთა შენარჩუნების რეჟიმის არარსებობა</a:t>
          </a:r>
          <a:endParaRPr lang="ka-GE" sz="2100" b="1" kern="1200" dirty="0">
            <a:latin typeface="Sylfaen" panose="010A0502050306030303" pitchFamily="18" charset="0"/>
          </a:endParaRPr>
        </a:p>
      </dsp:txBody>
      <dsp:txXfrm>
        <a:off x="2692907" y="205854"/>
        <a:ext cx="2833137" cy="1230003"/>
      </dsp:txXfrm>
    </dsp:sp>
    <dsp:sp modelId="{6CC64585-60A8-40E0-ADC9-12EB47EBEB83}">
      <dsp:nvSpPr>
        <dsp:cNvPr id="0" name=""/>
        <dsp:cNvSpPr/>
      </dsp:nvSpPr>
      <dsp:spPr>
        <a:xfrm rot="5400000">
          <a:off x="2803865" y="3169801"/>
          <a:ext cx="1291503" cy="1470331"/>
        </a:xfrm>
        <a:prstGeom prst="bentUpArrow">
          <a:avLst>
            <a:gd name="adj1" fmla="val 32840"/>
            <a:gd name="adj2" fmla="val 25000"/>
            <a:gd name="adj3" fmla="val 35780"/>
          </a:avLst>
        </a:prstGeom>
        <a:solidFill>
          <a:srgbClr val="91A6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3EB49A-F08A-4ADC-BCC6-8D88F76D62B6}">
      <dsp:nvSpPr>
        <dsp:cNvPr id="0" name=""/>
        <dsp:cNvSpPr/>
      </dsp:nvSpPr>
      <dsp:spPr>
        <a:xfrm>
          <a:off x="2461695" y="1738144"/>
          <a:ext cx="2174132" cy="1521821"/>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latin typeface="Sylfaen" panose="010A0502050306030303" pitchFamily="18" charset="0"/>
            </a:rPr>
            <a:t>მოთხოვნის შინაარსი</a:t>
          </a:r>
          <a:endParaRPr lang="ka-GE" sz="2100" b="1" kern="1200" dirty="0">
            <a:latin typeface="Sylfaen" panose="010A0502050306030303" pitchFamily="18" charset="0"/>
          </a:endParaRPr>
        </a:p>
      </dsp:txBody>
      <dsp:txXfrm>
        <a:off x="2535998" y="1812447"/>
        <a:ext cx="2025526" cy="1373215"/>
      </dsp:txXfrm>
    </dsp:sp>
    <dsp:sp modelId="{A5F31CDA-115C-41E7-AE28-01F4D53E927C}">
      <dsp:nvSpPr>
        <dsp:cNvPr id="0" name=""/>
        <dsp:cNvSpPr/>
      </dsp:nvSpPr>
      <dsp:spPr>
        <a:xfrm>
          <a:off x="4908546" y="1867245"/>
          <a:ext cx="1581256" cy="123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a:latin typeface="Sylfaen" panose="010A0502050306030303" pitchFamily="18" charset="0"/>
            </a:rPr>
            <a:t>რა, რატომ, ვინ, როდის, სად?</a:t>
          </a:r>
          <a:endParaRPr lang="ka-GE" sz="2100" b="1" kern="1200" dirty="0">
            <a:latin typeface="Sylfaen" panose="010A0502050306030303" pitchFamily="18" charset="0"/>
          </a:endParaRPr>
        </a:p>
      </dsp:txBody>
      <dsp:txXfrm>
        <a:off x="4908546" y="1867245"/>
        <a:ext cx="1581256" cy="1230003"/>
      </dsp:txXfrm>
    </dsp:sp>
    <dsp:sp modelId="{BBC99311-7DE7-4254-AAFC-4B74B3B2EFE0}">
      <dsp:nvSpPr>
        <dsp:cNvPr id="0" name=""/>
        <dsp:cNvSpPr/>
      </dsp:nvSpPr>
      <dsp:spPr>
        <a:xfrm>
          <a:off x="4564733" y="3447652"/>
          <a:ext cx="2174132" cy="1521821"/>
        </a:xfrm>
        <a:prstGeom prst="roundRect">
          <a:avLst>
            <a:gd name="adj" fmla="val 1667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a:latin typeface="Sylfaen" panose="010A0502050306030303" pitchFamily="18" charset="0"/>
            </a:rPr>
            <a:t>გარანტიები</a:t>
          </a:r>
          <a:endParaRPr lang="ka-GE" sz="2100" b="1" kern="1200" dirty="0">
            <a:latin typeface="Sylfaen" panose="010A0502050306030303" pitchFamily="18" charset="0"/>
          </a:endParaRPr>
        </a:p>
      </dsp:txBody>
      <dsp:txXfrm>
        <a:off x="4639036" y="3521955"/>
        <a:ext cx="2025526" cy="1373215"/>
      </dsp:txXfrm>
    </dsp:sp>
    <dsp:sp modelId="{C5C71605-FA8E-47E8-9A57-50CBF5B28BB8}">
      <dsp:nvSpPr>
        <dsp:cNvPr id="0" name=""/>
        <dsp:cNvSpPr/>
      </dsp:nvSpPr>
      <dsp:spPr>
        <a:xfrm>
          <a:off x="6738865" y="3592792"/>
          <a:ext cx="1581256" cy="123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latin typeface="Sylfaen" panose="010A0502050306030303" pitchFamily="18" charset="0"/>
            </a:rPr>
            <a:t>უარის პირობა</a:t>
          </a:r>
          <a:endParaRPr lang="ka-GE" sz="1900" b="1" kern="1200" dirty="0">
            <a:latin typeface="Sylfaen" panose="010A0502050306030303" pitchFamily="18" charset="0"/>
          </a:endParaRPr>
        </a:p>
      </dsp:txBody>
      <dsp:txXfrm>
        <a:off x="6738865" y="3592792"/>
        <a:ext cx="1581256" cy="1230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29870-0D19-40B0-B764-1D224889547E}">
      <dsp:nvSpPr>
        <dsp:cNvPr id="0" name=""/>
        <dsp:cNvSpPr/>
      </dsp:nvSpPr>
      <dsp:spPr>
        <a:xfrm>
          <a:off x="6764"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Sylfaen" panose="010A0502050306030303" pitchFamily="18" charset="0"/>
            </a:rPr>
            <a:t>A ქვეყნიდან გაგზავნილი ინფორმაცია</a:t>
          </a:r>
          <a:endParaRPr lang="ka-GE" sz="1900" b="1" kern="1200" dirty="0">
            <a:latin typeface="Sylfaen" panose="010A0502050306030303" pitchFamily="18" charset="0"/>
          </a:endParaRPr>
        </a:p>
      </dsp:txBody>
      <dsp:txXfrm>
        <a:off x="42293" y="1461002"/>
        <a:ext cx="1950695" cy="1141994"/>
      </dsp:txXfrm>
    </dsp:sp>
    <dsp:sp modelId="{66314F9B-10CF-44C6-A95B-6D106D205273}">
      <dsp:nvSpPr>
        <dsp:cNvPr id="0" name=""/>
        <dsp:cNvSpPr/>
      </dsp:nvSpPr>
      <dsp:spPr>
        <a:xfrm>
          <a:off x="2230693" y="1781302"/>
          <a:ext cx="428611" cy="501394"/>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2230693" y="1881581"/>
        <a:ext cx="300028" cy="300836"/>
      </dsp:txXfrm>
    </dsp:sp>
    <dsp:sp modelId="{9ABA3D6E-65D8-49C4-AABD-F1758CEAA15B}">
      <dsp:nvSpPr>
        <dsp:cNvPr id="0" name=""/>
        <dsp:cNvSpPr/>
      </dsp:nvSpPr>
      <dsp:spPr>
        <a:xfrm>
          <a:off x="2837219"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rgbClr val="FFFF00"/>
              </a:solidFill>
              <a:latin typeface="Sylfaen" panose="010A0502050306030303" pitchFamily="18" charset="0"/>
            </a:rPr>
            <a:t>რეტრანსლაციის სერვერი B ქვეყანაში</a:t>
          </a:r>
          <a:endParaRPr lang="ka-GE" sz="1900" b="1" kern="1200" dirty="0">
            <a:solidFill>
              <a:srgbClr val="FFFF00"/>
            </a:solidFill>
            <a:latin typeface="Sylfaen" panose="010A0502050306030303" pitchFamily="18" charset="0"/>
          </a:endParaRPr>
        </a:p>
      </dsp:txBody>
      <dsp:txXfrm>
        <a:off x="2872748" y="1461002"/>
        <a:ext cx="1950695" cy="1141994"/>
      </dsp:txXfrm>
    </dsp:sp>
    <dsp:sp modelId="{41C79047-15CF-4FFE-BEF8-7E421503F124}">
      <dsp:nvSpPr>
        <dsp:cNvPr id="0" name=""/>
        <dsp:cNvSpPr/>
      </dsp:nvSpPr>
      <dsp:spPr>
        <a:xfrm>
          <a:off x="5061148" y="1781302"/>
          <a:ext cx="428611" cy="501394"/>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5061148" y="1881581"/>
        <a:ext cx="300028" cy="300836"/>
      </dsp:txXfrm>
    </dsp:sp>
    <dsp:sp modelId="{62574373-2E21-446F-959B-D8FA026EBE7F}">
      <dsp:nvSpPr>
        <dsp:cNvPr id="0" name=""/>
        <dsp:cNvSpPr/>
      </dsp:nvSpPr>
      <dsp:spPr>
        <a:xfrm>
          <a:off x="5667674" y="1425473"/>
          <a:ext cx="2021753" cy="1213052"/>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Sylfaen" panose="010A0502050306030303" pitchFamily="18" charset="0"/>
            </a:rPr>
            <a:t>C ქვეყანაში მიღებული ინფორმაცია</a:t>
          </a:r>
          <a:endParaRPr lang="ka-GE" sz="1900" b="1" kern="1200" dirty="0">
            <a:latin typeface="Sylfaen" panose="010A0502050306030303" pitchFamily="18" charset="0"/>
          </a:endParaRPr>
        </a:p>
      </dsp:txBody>
      <dsp:txXfrm>
        <a:off x="5703203" y="1461002"/>
        <a:ext cx="1950695" cy="1141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F47A9-DF52-E94A-9314-84A0DE05EE87}">
      <dsp:nvSpPr>
        <dsp:cNvPr id="0" name=""/>
        <dsp:cNvSpPr/>
      </dsp:nvSpPr>
      <dsp:spPr>
        <a:xfrm>
          <a:off x="12206" y="0"/>
          <a:ext cx="2344610" cy="1995249"/>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Sylfaen" panose="010A0502050306030303" pitchFamily="18" charset="0"/>
            </a:rPr>
            <a:t>სამართალდამცავი ორგანოს ინიციატივა/</a:t>
          </a:r>
        </a:p>
        <a:p>
          <a:pPr lvl="0" algn="ctr" defTabSz="1066800">
            <a:lnSpc>
              <a:spcPct val="90000"/>
            </a:lnSpc>
            <a:spcBef>
              <a:spcPct val="0"/>
            </a:spcBef>
            <a:spcAft>
              <a:spcPct val="35000"/>
            </a:spcAft>
          </a:pPr>
          <a:r>
            <a:rPr lang="en-US" sz="2400" b="1" kern="1200" dirty="0">
              <a:latin typeface="Sylfaen" panose="010A0502050306030303" pitchFamily="18" charset="0"/>
            </a:rPr>
            <a:t>შეთავაზება</a:t>
          </a:r>
        </a:p>
      </dsp:txBody>
      <dsp:txXfrm>
        <a:off x="70645" y="58439"/>
        <a:ext cx="2227732" cy="1878371"/>
      </dsp:txXfrm>
    </dsp:sp>
    <dsp:sp modelId="{575B4603-DEF0-5541-83A2-96EE904E758D}">
      <dsp:nvSpPr>
        <dsp:cNvPr id="0" name=""/>
        <dsp:cNvSpPr/>
      </dsp:nvSpPr>
      <dsp:spPr>
        <a:xfrm>
          <a:off x="2591278" y="706892"/>
          <a:ext cx="497057" cy="581463"/>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591278" y="823185"/>
        <a:ext cx="347940" cy="348877"/>
      </dsp:txXfrm>
    </dsp:sp>
    <dsp:sp modelId="{0208B717-D5D6-D14D-9793-A6B9B85D6CE5}">
      <dsp:nvSpPr>
        <dsp:cNvPr id="0" name=""/>
        <dsp:cNvSpPr/>
      </dsp:nvSpPr>
      <dsp:spPr>
        <a:xfrm>
          <a:off x="3294661" y="0"/>
          <a:ext cx="2344610" cy="1995249"/>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a-GE" sz="2400" b="1" kern="1200" dirty="0" smtClean="0"/>
            <a:t>სხვა ქვეყნის პროკურატურის ან სასამართლო ბრძანება</a:t>
          </a:r>
        </a:p>
      </dsp:txBody>
      <dsp:txXfrm>
        <a:off x="3353100" y="58439"/>
        <a:ext cx="2227732" cy="1878371"/>
      </dsp:txXfrm>
    </dsp:sp>
    <dsp:sp modelId="{2D7682A1-F91C-7942-AF4D-3E91EBC211EA}">
      <dsp:nvSpPr>
        <dsp:cNvPr id="0" name=""/>
        <dsp:cNvSpPr/>
      </dsp:nvSpPr>
      <dsp:spPr>
        <a:xfrm>
          <a:off x="5873733" y="706892"/>
          <a:ext cx="497057" cy="581463"/>
        </a:xfrm>
        <a:prstGeom prst="rightArrow">
          <a:avLst>
            <a:gd name="adj1" fmla="val 60000"/>
            <a:gd name="adj2" fmla="val 50000"/>
          </a:avLst>
        </a:prstGeom>
        <a:solidFill>
          <a:srgbClr val="91A6B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873733" y="823185"/>
        <a:ext cx="347940" cy="348877"/>
      </dsp:txXfrm>
    </dsp:sp>
    <dsp:sp modelId="{CB3D899A-8E9B-E840-8698-AEB53FA7A099}">
      <dsp:nvSpPr>
        <dsp:cNvPr id="0" name=""/>
        <dsp:cNvSpPr/>
      </dsp:nvSpPr>
      <dsp:spPr>
        <a:xfrm>
          <a:off x="6577116" y="0"/>
          <a:ext cx="2344610" cy="1995249"/>
        </a:xfrm>
        <a:prstGeom prst="roundRect">
          <a:avLst>
            <a:gd name="adj" fmla="val 10000"/>
          </a:avLst>
        </a:prstGeom>
        <a:solidFill>
          <a:srgbClr val="2F61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Sylfaen" panose="010A0502050306030303" pitchFamily="18" charset="0"/>
            </a:rPr>
            <a:t>ინტერნეტსერვისის პროვაიდერის განხორციელება</a:t>
          </a:r>
        </a:p>
      </dsp:txBody>
      <dsp:txXfrm>
        <a:off x="6635555" y="58439"/>
        <a:ext cx="2227732" cy="1878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23/03/2021</a:t>
            </a:fld>
            <a:endParaRPr lang="ka-G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ka-GE"/>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ka-GE"/>
          </a:p>
        </p:txBody>
      </p:sp>
    </p:spTree>
    <p:extLst>
      <p:ext uri="{BB962C8B-B14F-4D97-AF65-F5344CB8AC3E}">
        <p14:creationId xmlns:p14="http://schemas.microsoft.com/office/powerpoint/2010/main" val="13221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ტრენერმა უნდა განმარტოს თანამშრომლობის სამი დონე, რომელსაც შეიძლება ადგილი ჰქონდეს შიდა ინდუსტრიაში:</a:t>
            </a:r>
          </a:p>
          <a:p>
            <a:endParaRPr lang="ka-GE" baseline="0" dirty="0"/>
          </a:p>
          <a:p>
            <a:pPr marL="228600" indent="-228600" algn="just">
              <a:buAutoNum type="arabicPeriod"/>
            </a:pPr>
            <a:r>
              <a:rPr lang="ka-GE" b="1" dirty="0" smtClean="0"/>
              <a:t>სავალდებულო თანამშრომლობა სამართლებრივი მიწერილობის საფუძველზე</a:t>
            </a:r>
            <a:r>
              <a:rPr lang="ka-GE" dirty="0" smtClean="0"/>
              <a:t> – ეს არის სავალდებულო თანამშრომლობა, რომელიც წარმოიშობა სამართალდამცავი ორგანოების საპროცესო უფლებამოსილებებიდან, რომლებიც შეესაბამება ბუდაპეშტის კონვენციის მე-16–21-ე მუხლებს.</a:t>
            </a:r>
            <a:r>
              <a:rPr lang="ka-GE" b="0" baseline="0" dirty="0"/>
              <a:t> ეს მოიცავს ბრძანებების/ორდერების გაცემას, რომლებიც ასეთი ბრძანების/ორდერის სუბიექტს ავალდებულებს, ითანამშრომლოს სამართალდამცავ ორგანოებთან.</a:t>
            </a:r>
          </a:p>
          <a:p>
            <a:pPr marL="228600" indent="-228600">
              <a:buAutoNum type="arabicPeriod"/>
            </a:pPr>
            <a:r>
              <a:rPr lang="ka-GE" b="1" dirty="0" smtClean="0"/>
              <a:t>ნებაყოფლობითი თანამშრომლობა სამართლებრივი მიწერილობის საფუძველზე</a:t>
            </a:r>
            <a:r>
              <a:rPr lang="ka-GE" dirty="0" smtClean="0"/>
              <a:t> – ეს არის ნებაყოფლობითი თანამშრომლობა, რომელსაც ადგილი აქვს სამართლებრივი მიწერილობის საფუძველზე, რომელსაც არ გააჩნია იგივე ძალა, როგორიც კანონის სავალდებულო ნორმებს.</a:t>
            </a:r>
            <a:r>
              <a:rPr lang="ka-GE" b="0" baseline="0" dirty="0"/>
              <a:t> მაგალითად, ასეთი თანამშრომლობა შეიძლება იყოს ურთიერთგაგების მემორანდუმის შედეგი, რომელიც გაფორმებულია კერძო სექტორის ოპერატორსა და სამართალდამცავ ორგანოს შორის.</a:t>
            </a:r>
          </a:p>
          <a:p>
            <a:pPr marL="228600" indent="-228600">
              <a:buAutoNum type="arabicPeriod"/>
            </a:pPr>
            <a:r>
              <a:rPr lang="ka-GE" b="1" dirty="0" smtClean="0"/>
              <a:t>ნებაყოფლობითი თანამშრომლობა სამართლებრივი მიწერილობის მიუხედავად</a:t>
            </a:r>
            <a:r>
              <a:rPr lang="ka-GE" dirty="0" smtClean="0"/>
              <a:t> </a:t>
            </a:r>
            <a:r>
              <a:rPr lang="ka-GE" b="0" baseline="0" dirty="0"/>
              <a:t>–</a:t>
            </a:r>
            <a:r>
              <a:rPr lang="ka-GE" dirty="0" smtClean="0"/>
              <a:t> ეს არის ნებაყოფლობითი თანამშრომლობა, რომელსაც ადგილი აქვს სამართლებრივი მიწერილობის არარსებობის მიუხედავად.</a:t>
            </a:r>
            <a:r>
              <a:rPr lang="ka-GE" b="0" baseline="0" dirty="0"/>
              <a:t> ასეთ თანამშრომლობას კანონი შეიძლება უშვებდეს, მაგრამ არ მოითხოვს.</a:t>
            </a:r>
            <a:endParaRPr lang="ka-GE" b="1"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ka-GE"/>
          </a:p>
        </p:txBody>
      </p:sp>
    </p:spTree>
    <p:extLst>
      <p:ext uri="{BB962C8B-B14F-4D97-AF65-F5344CB8AC3E}">
        <p14:creationId xmlns:p14="http://schemas.microsoft.com/office/powerpoint/2010/main" val="394479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ტრენერმა უნდა განმარტოს თანამშრომლობის სამი დონე, რომელსაც შეიძლება ადგილი ჰქონდეს უცხო ქვეყნის მომსახურების მიმწოდებლებთან:</a:t>
            </a:r>
          </a:p>
          <a:p>
            <a:endParaRPr lang="ka-GE" baseline="0" dirty="0"/>
          </a:p>
          <a:p>
            <a:pPr marL="228600" indent="-228600">
              <a:buAutoNum type="arabicPeriod"/>
            </a:pPr>
            <a:r>
              <a:rPr lang="ka-GE" b="1" dirty="0" smtClean="0"/>
              <a:t>სავალდებულო თანამშრომლობა:</a:t>
            </a:r>
            <a:r>
              <a:rPr lang="ka-GE" b="0" baseline="0" dirty="0"/>
              <a:t> ეს თანამშრომლობა განპირობებულია სამართლებრივი ურთიერთდახმარების არხებით და უცხო ქვეყნის მომსახურების მიმწოდებლებს ავალდებულებს საკუთარი შიდასახელმწიფოებრივი კანონმდებლობის შესაბამისად. მხარემ შეიძლება ასევე გამოიყენოს ინფორმაციის გაცემის ბრძანების საპროცესო უფლებამოსილება, რომ უბრძანოს მის ტერიტორიაზე მომსახურების მიმწოდებელს, წარმოადგინოს მის მფლობელობაში ან მისი კონტროლის ქვეშ არსებული აბონენტების შესახებ ინფორმაცია.</a:t>
            </a:r>
            <a:endParaRPr lang="ka-GE" b="1" baseline="0" dirty="0"/>
          </a:p>
          <a:p>
            <a:pPr marL="228600" indent="-228600">
              <a:buAutoNum type="arabicPeriod"/>
            </a:pPr>
            <a:r>
              <a:rPr lang="ka-GE" b="1" baseline="0" dirty="0"/>
              <a:t>ნებაყოფლობითი თანამშრომლობა სამართლებრივი მიწერილობის საფუძველზე: </a:t>
            </a:r>
            <a:r>
              <a:rPr lang="ka-GE" dirty="0" smtClean="0"/>
              <a:t>ეს თანამშრომლობა არის ისეთი თანამშრომლობა, რომელიც</a:t>
            </a:r>
            <a:r>
              <a:rPr lang="ka-GE" baseline="0" dirty="0" smtClean="0"/>
              <a:t> </a:t>
            </a:r>
            <a:r>
              <a:rPr lang="ka-GE" dirty="0" smtClean="0"/>
              <a:t>დაფუძნებულია სამართლებრივ მიწერილობაზე (მაგ., ტრანსსასაზღვრო წვდომა მონაცემებზე თანხმობის საფუძველზე), მიუხედავად იმისა, რომ უცხო ქვეყნის მომსახურების მიმწოდებლები მას ახორციელებენ ნებაყოფლობით,.</a:t>
            </a:r>
          </a:p>
          <a:p>
            <a:pPr marL="228600" indent="-228600">
              <a:buAutoNum type="arabicPeriod"/>
            </a:pPr>
            <a:r>
              <a:rPr lang="ka-GE" b="1" baseline="0" dirty="0"/>
              <a:t>ნებაყოფლობითი თანამშრომლობა სამართლებრივი მიწერილობის მიუხედავად: </a:t>
            </a:r>
            <a:r>
              <a:rPr lang="ka-GE" dirty="0" smtClean="0"/>
              <a:t>ეს არის თანამშრომლობა, რომელსაც ნებაყოფლობით ახორციელებენ უცხო ქვეყნის მომსახურების მიმწოდებლები სამართლებრივი მიწერილობის გარეშე (მაგ., პირდაპირი თანამშრომლობა უცხო ქვეყნის მომსახურების მიმწოდებლებთან, მათ მიერ გატარებული პოლიტიკის საფუძველზე).</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ka-GE"/>
          </a:p>
        </p:txBody>
      </p:sp>
    </p:spTree>
    <p:extLst>
      <p:ext uri="{BB962C8B-B14F-4D97-AF65-F5344CB8AC3E}">
        <p14:creationId xmlns:p14="http://schemas.microsoft.com/office/powerpoint/2010/main" val="361257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smtClean="0"/>
              <a:t>b.)</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ka-GE"/>
          </a:p>
        </p:txBody>
      </p:sp>
    </p:spTree>
    <p:extLst>
      <p:ext uri="{BB962C8B-B14F-4D97-AF65-F5344CB8AC3E}">
        <p14:creationId xmlns:p14="http://schemas.microsoft.com/office/powerpoint/2010/main" val="254906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a:effectLst/>
                <a:latin typeface="Arial" panose="020B0604020202020204" pitchFamily="34" charset="0"/>
              </a:rPr>
              <a:t>კონვენციის </a:t>
            </a:r>
            <a:r>
              <a:rPr lang="ka-GE" dirty="0" smtClean="0">
                <a:effectLst/>
                <a:latin typeface="Arial" panose="020B0604020202020204" pitchFamily="34" charset="0"/>
              </a:rPr>
              <a:t>მე-3 თავი </a:t>
            </a:r>
            <a:r>
              <a:rPr lang="ka-GE" dirty="0">
                <a:effectLst/>
                <a:latin typeface="Arial" panose="020B0604020202020204" pitchFamily="34" charset="0"/>
              </a:rPr>
              <a:t>შეიცავს დებულებებს, რომლებიც უკავშირდება ტრადიციულ და </a:t>
            </a:r>
            <a:r>
              <a:rPr lang="ka-GE" dirty="0" smtClean="0">
                <a:effectLst/>
                <a:latin typeface="Arial" panose="020B0604020202020204" pitchFamily="34" charset="0"/>
              </a:rPr>
              <a:t>კომპიუტერულ </a:t>
            </a:r>
            <a:r>
              <a:rPr lang="ka-GE" dirty="0">
                <a:effectLst/>
                <a:latin typeface="Arial" panose="020B0604020202020204" pitchFamily="34" charset="0"/>
              </a:rPr>
              <a:t>დანაშაულთან დაკავშირებულ </a:t>
            </a:r>
            <a:r>
              <a:rPr lang="ka-GE" dirty="0" smtClean="0">
                <a:effectLst/>
                <a:latin typeface="Arial" panose="020B0604020202020204" pitchFamily="34" charset="0"/>
              </a:rPr>
              <a:t>ურთიერთდახმარებას, </a:t>
            </a:r>
            <a:r>
              <a:rPr lang="ka-GE" dirty="0">
                <a:effectLst/>
                <a:latin typeface="Arial" panose="020B0604020202020204" pitchFamily="34" charset="0"/>
              </a:rPr>
              <a:t>ისევე, როგორც ექსტრადიციის წესებს. ის მოიცავს ტრადიციულ ურთიერთდახმარებას ორ შემთხვევაში: როცა მხარეებს შორის არ არსებობს სამართლებრივი საფუძველი (ხელშეკრულება, ორმხრივი კანონმდებლობა და ა.შ.), რა შემთხვევაშიც არსებული შეთანხმებები </a:t>
            </a:r>
            <a:r>
              <a:rPr lang="ka-GE" dirty="0" smtClean="0">
                <a:effectLst/>
                <a:latin typeface="Arial" panose="020B0604020202020204" pitchFamily="34" charset="0"/>
              </a:rPr>
              <a:t>გამოიყენება ამ კონვენციით</a:t>
            </a:r>
            <a:r>
              <a:rPr lang="ka-GE" baseline="0" dirty="0" smtClean="0">
                <a:effectLst/>
                <a:latin typeface="Arial" panose="020B0604020202020204" pitchFamily="34" charset="0"/>
              </a:rPr>
              <a:t> გათვალისწინებული</a:t>
            </a:r>
            <a:r>
              <a:rPr lang="ka-GE" dirty="0" smtClean="0">
                <a:effectLst/>
                <a:latin typeface="Arial" panose="020B0604020202020204" pitchFamily="34" charset="0"/>
              </a:rPr>
              <a:t> დახმარებისთვის. კომპიუტერულ </a:t>
            </a:r>
            <a:r>
              <a:rPr lang="ka-GE" dirty="0">
                <a:effectLst/>
                <a:latin typeface="Arial" panose="020B0604020202020204" pitchFamily="34" charset="0"/>
              </a:rPr>
              <a:t>ან </a:t>
            </a:r>
            <a:r>
              <a:rPr lang="ka-GE" dirty="0" smtClean="0">
                <a:effectLst/>
                <a:latin typeface="Arial" panose="020B0604020202020204" pitchFamily="34" charset="0"/>
              </a:rPr>
              <a:t>კომპიუტერთან</a:t>
            </a:r>
            <a:r>
              <a:rPr lang="ka-GE" baseline="0" dirty="0" smtClean="0">
                <a:effectLst/>
                <a:latin typeface="Arial" panose="020B0604020202020204" pitchFamily="34" charset="0"/>
              </a:rPr>
              <a:t> დაკავშირებულ</a:t>
            </a:r>
            <a:r>
              <a:rPr lang="ka-GE" dirty="0" smtClean="0">
                <a:effectLst/>
                <a:latin typeface="Arial" panose="020B0604020202020204" pitchFamily="34" charset="0"/>
              </a:rPr>
              <a:t> </a:t>
            </a:r>
            <a:r>
              <a:rPr lang="ka-GE" dirty="0">
                <a:effectLst/>
                <a:latin typeface="Arial" panose="020B0604020202020204" pitchFamily="34" charset="0"/>
              </a:rPr>
              <a:t>დანაშაულთან დაკავშირებული კონკრეტული სახის დახმარება გამოიყენება ორივე შემთხვევაში და მოიცავს, დამატებითი პირობების გათვალისწინებით, საპროცესო უფლებამოსილების იმავე მოცულობას, როგორც განსაზღვრულია </a:t>
            </a:r>
            <a:r>
              <a:rPr lang="ka-GE" dirty="0" smtClean="0">
                <a:effectLst/>
                <a:latin typeface="Arial" panose="020B0604020202020204" pitchFamily="34" charset="0"/>
              </a:rPr>
              <a:t>მე-2 თავში. </a:t>
            </a:r>
            <a:endParaRPr lang="ka-GE"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effectLst/>
                <a:latin typeface="Arial" panose="020B0604020202020204" pitchFamily="34" charset="0"/>
              </a:rPr>
              <a:t>ამასთან, მე-3 თავი </a:t>
            </a:r>
            <a:r>
              <a:rPr lang="ka-GE" dirty="0">
                <a:effectLst/>
                <a:latin typeface="Arial" panose="020B0604020202020204" pitchFamily="34" charset="0"/>
              </a:rPr>
              <a:t>შეიცავს დებულებებს შენახულ კომპიუტერულ მონაცემებზე ტრანსსასაზღვრო წვდომის კონკრეტულ ტიპზე, რომელსაც არ სჭირდება ურთიერთდახმარება (თანხმობით ან როცა საჯაროდ ხელმისაწვდომია) და უზრუნველყოფს 24-საათიანი ქსელის ჩამოყალიბებას მხარეებს შორის სწრაფი დახმარების უზრუნველსაყოფად.</a:t>
            </a:r>
            <a:endParaRPr lang="ka-GE" dirty="0">
              <a:effectLst/>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ka-GE"/>
          </a:p>
        </p:txBody>
      </p:sp>
    </p:spTree>
    <p:extLst>
      <p:ext uri="{BB962C8B-B14F-4D97-AF65-F5344CB8AC3E}">
        <p14:creationId xmlns:p14="http://schemas.microsoft.com/office/powerpoint/2010/main" val="363640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a:effectLst/>
                <a:latin typeface="Arial" panose="020B0604020202020204" pitchFamily="34" charset="0"/>
              </a:rPr>
              <a:t>კონკრეტული საპროცესო უფლებამოსილების მიზანია კონკრეტული მექანიზმების უზრუნველყოფა იმ საქმეებზე ეფექტური და შეთანხმებული საერთაშორისო მოქმედებების განსახორციელებლად, რომლებიც მოიცავს კომპიუტერთან დაკავშირებულ დანაშაულებს და მტკიცებულებებს ელექტრონული ფორმით.</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ka-GE"/>
          </a:p>
        </p:txBody>
      </p:sp>
    </p:spTree>
    <p:extLst>
      <p:ext uri="{BB962C8B-B14F-4D97-AF65-F5344CB8AC3E}">
        <p14:creationId xmlns:p14="http://schemas.microsoft.com/office/powerpoint/2010/main" val="118135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ka-GE" dirty="0" smtClean="0"/>
              <a:t>გლობალიზაცია და მსოფლიოს მასშტაბით ადამიანთა მზარდი მოძრაობა ქმნის ახალ შესაძლებლობებს ტრანსსასაზღვრო დანაშაულებისთვის. ამიტომ, სამართლებრივი ურთიერთდახმარება და ექსტრადიციის შეთანხმებები მნიშვნელოვანია ტრანსსასაზღვრო დანაშაულების შესაჩერებლად.</a:t>
            </a:r>
          </a:p>
          <a:p>
            <a:pPr algn="just"/>
            <a:endParaRPr lang="ka-GE" dirty="0" smtClean="0"/>
          </a:p>
          <a:p>
            <a:pPr algn="just"/>
            <a:r>
              <a:rPr lang="ka-GE" dirty="0" smtClean="0"/>
              <a:t>სამართლებრივი ურთიერთდახმარება არის თანამშრომლობის ფორმა სხვადასხვა ქვეყანას შორის ინფორმაციის შეგროვებისა და გაცვლის მიზნით. ერთი ქვეყნის ხელისუფლების ორგანოებმა შეიძლება მოითხოვონ და უზრუნველყონ მტკიცებულებები, რომლებიც ამ ქვეყანაშია განთავსებული, მეორე ქვეყანაში სისხლის სამართლის გამოძიებაში ან საქმისწარმოებაში დასახმარებლად.</a:t>
            </a:r>
          </a:p>
          <a:p>
            <a:pPr algn="just"/>
            <a:endParaRPr lang="ka-GE" dirty="0" smtClean="0"/>
          </a:p>
          <a:p>
            <a:pPr algn="just"/>
            <a:r>
              <a:rPr lang="ka-GE" dirty="0" smtClean="0">
                <a:effectLst/>
              </a:rPr>
              <a:t>სამართლებრივი ურთიერთდახმარების ტრადიციული ინსტრუმენტია </a:t>
            </a:r>
            <a:r>
              <a:rPr lang="ka-GE" i="1" dirty="0" smtClean="0">
                <a:effectLst/>
              </a:rPr>
              <a:t>სასამართლო დავალება</a:t>
            </a:r>
            <a:r>
              <a:rPr lang="ka-GE" dirty="0" smtClean="0">
                <a:effectLst/>
              </a:rPr>
              <a:t> – ოფიციალური მოთხოვნა ერთი სახელმწიფოს სასამართლო ორგანოდან სხვა სახელმწიფოს სასამართლო ორგანოს, რომელშიც მოთხოვნის მიმღებ სასამართლო ორგანოს სთხოვენ ერთი ან რამდენიმე კონკრეტული მოქმედების შესრულებას, ჩვეულებრივ, მტკიცებულებების შეგროვებას და მოწმეთა გამოკითხვას მომთხოვნი სასამართლო ორგანოს სახელით. ეს მოთხოვნები, ტრადიციულად, გადაიცემა დიპლომატიური არხების მეშვეობით. მას შემდეგ, რაც პროკურორი მოთხოვნას მოამზადებს, მომთხოვნი სახელმწიფოს კომპეტენტური ეროვნული სასამართლო ახდენს მის დამოწმებას, რის შემდეგაც მას ამ სახელმწიფოს საგარეო საქმეთა სამინისტრო გადასცემს მოთხოვნის მიმღები სახელმწიფოს საელჩოს. (ფანკი, 2014 წ.; ეფრატი და ნიუმენი, 2017 წ.). საელჩო აგზავნის მოთხოვნას მოთხოვნის მიმღები სახელმწიფოს კომპეტენტურ სასამართლო ორგანოში. მოთხოვნის შესრულების შემდეგ თანმიმდევრობა შებრუნებულია.</a:t>
            </a:r>
          </a:p>
          <a:p>
            <a:pPr algn="just"/>
            <a:endParaRPr lang="ka-GE" dirty="0" smtClean="0">
              <a:effectLst/>
            </a:endParaRPr>
          </a:p>
          <a:p>
            <a:pPr algn="just"/>
            <a:r>
              <a:rPr lang="ka-GE" dirty="0" smtClean="0">
                <a:effectLst/>
              </a:rPr>
              <a:t>ოფიციალურმა ხელშეკრულებებმა საერთაშორისო თანამშრომლობისთვის უფრო მყარი საფუძველი შექმნა. სასამართლო დავალების პროცესი უფრო ხანგრძლივი და არაპროგნოზირებადია, ვიდრე სამართლებრივი ურთიერთდახმარების შეთანხმებების დადების პროცესი. ეს ძირითადად განპირობებულია იმით, რომ სასამართლო დავალების აღსრულება სასამართლოებს შორის თავაზიანობის საკითხი უფროა, ვიდრე სახელშეკრულებო ხასიათის. ამ მიზეზებით პროკურორები ჩვეულებრივ მიიჩნევენ სასამართლო დავალებას უკანასკნელ ალტერნატივად საზღვრებს გარეთ მტკიცებულებებზე წვდომისთვის, რომელიც მხოლოდ მაშინ გამოიყენება, თუ ხელმისაწვდომი არაა სამართლებრივი ურთიერთდახმარების ხელშეკრულებები.</a:t>
            </a:r>
          </a:p>
          <a:p>
            <a:pPr algn="just"/>
            <a:endParaRPr lang="ka-GE" dirty="0" smtClean="0">
              <a:effectLst/>
            </a:endParaRPr>
          </a:p>
          <a:p>
            <a:pPr algn="just"/>
            <a:r>
              <a:rPr lang="ka-GE" dirty="0" smtClean="0">
                <a:effectLst/>
              </a:rPr>
              <a:t>ორმხრივი ხელშეკრულებები (ორ ქვეყანას შორის) შეიძლება შეთანხმებული იქნეს სახელმწიფოებს შორის ორივე მხარის მოვალეობებსა და მოლოდინებთან დაკავშირებული ნდობის მაღალი ხარისხით. მაგრამ ორმხრივი ხელშეკრულებების მოლაპარაკება, შემუშავება და შეთანხმება შეიძლება იყოს ძვირი, წაიღოს ბევრი დრო და რესურსი და შეუძლებელია მსოფლიოს ყველა ქვეყანასთან ორმხრივი ხელშეკრულების ქონა. </a:t>
            </a:r>
            <a:endParaRPr lang="ka-GE" dirty="0" smtClean="0"/>
          </a:p>
          <a:p>
            <a:pPr algn="just"/>
            <a:endParaRPr lang="ka-GE"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ka-GE"/>
          </a:p>
        </p:txBody>
      </p:sp>
    </p:spTree>
    <p:extLst>
      <p:ext uri="{BB962C8B-B14F-4D97-AF65-F5344CB8AC3E}">
        <p14:creationId xmlns:p14="http://schemas.microsoft.com/office/powerpoint/2010/main" val="396401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a:effectLst/>
              </a:rPr>
              <a:t>სამართლებრივი ჩარჩოების ჰარმონიზაცია ეროვნულ და </a:t>
            </a:r>
            <a:r>
              <a:rPr lang="ka-GE" dirty="0" smtClean="0">
                <a:effectLst/>
              </a:rPr>
              <a:t>საერთაშორისო </a:t>
            </a:r>
            <a:r>
              <a:rPr lang="ka-GE" dirty="0">
                <a:effectLst/>
              </a:rPr>
              <a:t>დონეზე ძალიან მნიშვნელოვანია. ანალოგიური პროცედურებისა და კანონმდებლობის არსებობა ამარტივებს და აჩქარებს თანამშრომლობას. ამ მიზანს ემსახურება მრავალმხრივი და რეგიონალური ხელშეკრულებები.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t>სამართლებრივი ურთიერთდახმარების ხელშეკრულებები სულ უფრო მეტად მოითხოვს, რომ სახელმწიფოებმა დანიშნონ ხელისუფლების ცენტრალური ორგანო (ძირითადად, იუსტიციის სამინისტრო), რომელსაც გაეგზავნება მოთხოვნები და, ამდენად, წარმოადგენს დიპლომატიური არხების ალტერნატივას. მომთხოვნი სახელმწიფოს სასამართლო ორგანოებს შეუძლიათ პირდაპირი კავშირი დაამყარონ ხელისუფლების ცენტრალურ ორგანოსთან.</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t>დღესდღეობით სულ უფრო მეტად გამოიყენება კიდევ უფრო პირდაპირი არხები, იმ თვალსაზრისით, რომ მომთხოვნი სახელმწიფოს თანამდებობის პირს შეუძლია პირდაპირ გააგზავნოს მოთხოვნა სხვა სახელმწიფოს შესაბამის თანამდებობის პირთან. ეს ტენდენცია აჩვენებს ეროვნული ხელისუფლების ცენტრალური ორგანოს მნიშვნელობას, როგორც უფრო ეფექტური სამართლებრივი ურთიერთდახმარების წინაპირობას. </a:t>
            </a:r>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ka-GE"/>
          </a:p>
        </p:txBody>
      </p:sp>
    </p:spTree>
    <p:extLst>
      <p:ext uri="{BB962C8B-B14F-4D97-AF65-F5344CB8AC3E}">
        <p14:creationId xmlns:p14="http://schemas.microsoft.com/office/powerpoint/2010/main" val="119327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mtClean="0"/>
              <a:t>a.)</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ka-GE"/>
          </a:p>
        </p:txBody>
      </p:sp>
    </p:spTree>
    <p:extLst>
      <p:ext uri="{BB962C8B-B14F-4D97-AF65-F5344CB8AC3E}">
        <p14:creationId xmlns:p14="http://schemas.microsoft.com/office/powerpoint/2010/main" val="384117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a:effectLst/>
                <a:latin typeface="Arial" panose="020B0604020202020204" pitchFamily="34" charset="0"/>
              </a:rPr>
              <a:t>ურთიერთდახმარების უზრუნველყოფის ვალდებულების მარეგულირებელი ზოგადი პრინციპები ჩამოყალიბებულია პირველ პუნქტში. თანამშრომლობა უზრუნველყოფილი უნდა იქნეს </a:t>
            </a:r>
            <a:r>
              <a:rPr lang="ka-GE" dirty="0" smtClean="0">
                <a:effectLst/>
                <a:latin typeface="Arial" panose="020B0604020202020204" pitchFamily="34" charset="0"/>
              </a:rPr>
              <a:t>„შეძლებისდაგვარად </a:t>
            </a:r>
            <a:r>
              <a:rPr lang="ka-GE" dirty="0">
                <a:effectLst/>
                <a:latin typeface="Arial" panose="020B0604020202020204" pitchFamily="34" charset="0"/>
              </a:rPr>
              <a:t>ფართო </a:t>
            </a:r>
            <a:r>
              <a:rPr lang="ka-GE" dirty="0" smtClean="0">
                <a:effectLst/>
                <a:latin typeface="Arial" panose="020B0604020202020204" pitchFamily="34" charset="0"/>
              </a:rPr>
              <a:t>მასშტაბით“. </a:t>
            </a:r>
            <a:r>
              <a:rPr lang="ka-GE" dirty="0">
                <a:effectLst/>
                <a:latin typeface="Arial" panose="020B0604020202020204" pitchFamily="34" charset="0"/>
              </a:rPr>
              <a:t>ამდენად, 23-ე მუხლის შესაბამისად </a:t>
            </a:r>
            <a:r>
              <a:rPr lang="ka-GE" dirty="0" smtClean="0">
                <a:effectLst/>
                <a:latin typeface="Arial" panose="020B0604020202020204" pitchFamily="34" charset="0"/>
              </a:rPr>
              <a:t>(„საერთაშორისო </a:t>
            </a:r>
            <a:r>
              <a:rPr lang="ka-GE" dirty="0">
                <a:effectLst/>
                <a:latin typeface="Arial" panose="020B0604020202020204" pitchFamily="34" charset="0"/>
              </a:rPr>
              <a:t>თანამშრომლობასთან დაკავშირებული ზოგადი </a:t>
            </a:r>
            <a:r>
              <a:rPr lang="ka-GE" dirty="0" smtClean="0">
                <a:effectLst/>
                <a:latin typeface="Arial" panose="020B0604020202020204" pitchFamily="34" charset="0"/>
              </a:rPr>
              <a:t>პრინციპები“), </a:t>
            </a:r>
            <a:r>
              <a:rPr lang="ka-GE" dirty="0">
                <a:effectLst/>
                <a:latin typeface="Arial" panose="020B0604020202020204" pitchFamily="34" charset="0"/>
              </a:rPr>
              <a:t>ურთიერთდახმარება, პრინციპში, უნდა იყოს ფართომასშტაბიანი, ხოლო მისი დამაბრკოლებელი ფაქტორები – მკაცრად შეზღუდული. </a:t>
            </a:r>
          </a:p>
          <a:p>
            <a:pPr algn="just"/>
            <a:endParaRPr lang="ka-GE" dirty="0">
              <a:effectLst/>
              <a:latin typeface="Arial" panose="020B0604020202020204" pitchFamily="34" charset="0"/>
            </a:endParaRPr>
          </a:p>
          <a:p>
            <a:pPr algn="just"/>
            <a:r>
              <a:rPr lang="ka-GE" dirty="0">
                <a:effectLst/>
                <a:latin typeface="Arial" panose="020B0604020202020204" pitchFamily="34" charset="0"/>
              </a:rPr>
              <a:t>ასევე, 23-ე მუხლის თანახმად, თანამშრომლობის ვალდებულება, პრინციპში, ეხება როგორც კომპიუტერულ სისტემებთან და მონაცემებთან დაკავშირებულ სისხლის სამართლის დანაშაულებს, ისე სისხლის სამართლის დანაშაულების მტკიცებულებების ელექტრონული ფორმით შეგროვებას. შეთანხმებული იქნა თანამშრომლობის ვალდებულება დანაშაულების ამ ფართო კლასთან მიმართებით, ვინაიდან არსებობს საერთაშორისო თანამშრომლობის ისეთივე მოწესრიგებული მექანიზმების აუცილებლობა, როგორც ამ </a:t>
            </a:r>
            <a:r>
              <a:rPr lang="ka-GE" dirty="0" smtClean="0">
                <a:effectLst/>
                <a:latin typeface="Arial" panose="020B0604020202020204" pitchFamily="34" charset="0"/>
              </a:rPr>
              <a:t>ორ </a:t>
            </a:r>
            <a:r>
              <a:rPr lang="ka-GE" dirty="0">
                <a:effectLst/>
                <a:latin typeface="Arial" panose="020B0604020202020204" pitchFamily="34" charset="0"/>
              </a:rPr>
              <a:t>კატეგორიასთან მიმართებით.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ka-GE"/>
          </a:p>
        </p:txBody>
      </p:sp>
    </p:spTree>
    <p:extLst>
      <p:ext uri="{BB962C8B-B14F-4D97-AF65-F5344CB8AC3E}">
        <p14:creationId xmlns:p14="http://schemas.microsoft.com/office/powerpoint/2010/main" val="33840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a:effectLst/>
                <a:latin typeface="Arial" panose="020B0604020202020204" pitchFamily="34" charset="0"/>
              </a:rPr>
              <a:t>ამდენად, მე-3 პუნქტის მიზანია ურთიერთდახმარების მოპოვების პროცესის დაჩქარების ხელშეწყობა, რათა არ დაიკარგოს </a:t>
            </a:r>
            <a:r>
              <a:rPr lang="ka-GE" dirty="0" smtClean="0">
                <a:effectLst/>
                <a:latin typeface="Arial" panose="020B0604020202020204" pitchFamily="34" charset="0"/>
              </a:rPr>
              <a:t>მნიშვნელოვანი ინფორმაცია </a:t>
            </a:r>
            <a:r>
              <a:rPr lang="ka-GE" dirty="0">
                <a:effectLst/>
                <a:latin typeface="Arial" panose="020B0604020202020204" pitchFamily="34" charset="0"/>
              </a:rPr>
              <a:t>თუ მტკიცებულება, რადგან შესაძლოა ის წაიშალოს მანამ, სანამ დახმარების მოთხოვნა </a:t>
            </a:r>
            <a:r>
              <a:rPr lang="ka-GE" dirty="0" smtClean="0">
                <a:effectLst/>
                <a:latin typeface="Arial" panose="020B0604020202020204" pitchFamily="34" charset="0"/>
              </a:rPr>
              <a:t>მომზადდება</a:t>
            </a:r>
            <a:r>
              <a:rPr lang="ka-GE" dirty="0">
                <a:effectLst/>
                <a:latin typeface="Arial" panose="020B0604020202020204" pitchFamily="34" charset="0"/>
              </a:rPr>
              <a:t>, გადაეცემა და პასუხი მოვა. </a:t>
            </a:r>
          </a:p>
          <a:p>
            <a:pPr algn="just"/>
            <a:endParaRPr lang="ka-GE" dirty="0">
              <a:effectLst/>
              <a:latin typeface="Arial" panose="020B0604020202020204" pitchFamily="34" charset="0"/>
            </a:endParaRPr>
          </a:p>
          <a:p>
            <a:pPr algn="just"/>
            <a:r>
              <a:rPr lang="ka-GE" dirty="0">
                <a:effectLst/>
                <a:latin typeface="Arial" panose="020B0604020202020204" pitchFamily="34" charset="0"/>
              </a:rPr>
              <a:t>მე-3 პუნქტი ამას აკეთებს (1) მხარეებისთვის უფლებამოსილების მიცემით, გააკეთონ თანამშრომლობის გადაუდებელი მოთხოვნები კომუნიკაციის დაჩქარებული საშუალებებით და არა წერილობითი, დალუქული დოკუმენტების გადაცემის ბევრად უფრო ნელი, ტრადიციული გზით, დიპლომატიური ამანათებისა თუ საფოსტო გზავნილების მეშვეობით; და (2) მოთხოვნის მიმღები მხარისგან დაჩქარებული საშუალებების გამოყენების მოთხოვნით, ასეთ გარემოებებში მოთხოვნებზე პასუხის გასაცემად.</a:t>
            </a:r>
          </a:p>
          <a:p>
            <a:pPr algn="just"/>
            <a:endParaRPr lang="ka-GE"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a:effectLst/>
                <a:latin typeface="Arial" panose="020B0604020202020204" pitchFamily="34" charset="0"/>
              </a:rPr>
              <a:t>მე-4 პუნქტში ჩამოყალიბებულია პრინციპი, რომლის თანახმადაც ურთიერთდახმარება ექვემდებარება სამართლებრივი ურთიერთდახმარების ხელშეკრულებებისა და შიდასახელმწიფოებრივი კანონმდებლობის </a:t>
            </a:r>
            <a:r>
              <a:rPr lang="ka-GE" dirty="0" smtClean="0">
                <a:effectLst/>
                <a:latin typeface="Arial" panose="020B0604020202020204" pitchFamily="34" charset="0"/>
              </a:rPr>
              <a:t>პირობებს. </a:t>
            </a:r>
            <a:r>
              <a:rPr lang="ka-GE" dirty="0">
                <a:effectLst/>
                <a:latin typeface="Arial" panose="020B0604020202020204" pitchFamily="34" charset="0"/>
              </a:rPr>
              <a:t>ეს რეჟიმები უზრუნველყოფს მოთხოვნის მიმღებ სახელმწიფოში მყოფი პირების უფლებების დაცვას, რომლებიც შეიძლება გახდნენ </a:t>
            </a:r>
            <a:r>
              <a:rPr lang="ka-GE" dirty="0" smtClean="0">
                <a:effectLst/>
                <a:latin typeface="Arial" panose="020B0604020202020204" pitchFamily="34" charset="0"/>
              </a:rPr>
              <a:t>ურთიერთდახმარების </a:t>
            </a:r>
            <a:r>
              <a:rPr lang="ka-GE" dirty="0">
                <a:effectLst/>
                <a:latin typeface="Arial" panose="020B0604020202020204" pitchFamily="34" charset="0"/>
              </a:rPr>
              <a:t>მოთხოვნის საგანი.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ka-GE"/>
          </a:p>
        </p:txBody>
      </p:sp>
    </p:spTree>
    <p:extLst>
      <p:ext uri="{BB962C8B-B14F-4D97-AF65-F5344CB8AC3E}">
        <p14:creationId xmlns:p14="http://schemas.microsoft.com/office/powerpoint/2010/main" val="121432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ka-GE" dirty="0" smtClean="0"/>
              <a:t>ექსპერტმა მოკლედ უნდა წარუდგინოს დელეგატებს დღის წესრიგი და სასწავლო კურსის შინაარსი.</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ka-GE"/>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25-ე მუხლის სამი ყველაზე მნიშვნელოვანი ასპექტის გრაფიკული წარდგენა. ექსპერტმა უნდა მოახდინოს მათი შეჯამება ეფექტური დასკვნით</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ka-GE"/>
          </a:p>
        </p:txBody>
      </p:sp>
    </p:spTree>
    <p:extLst>
      <p:ext uri="{BB962C8B-B14F-4D97-AF65-F5344CB8AC3E}">
        <p14:creationId xmlns:p14="http://schemas.microsoft.com/office/powerpoint/2010/main" val="347651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a:effectLst/>
                <a:latin typeface="Arial" panose="020B0604020202020204" pitchFamily="34" charset="0"/>
              </a:rPr>
              <a:t>ეს მუხლი გამომდინარეობს ევროპის საბჭოს ადრეული დოკუმენტებიდან, როგორიცაა დანაშაულებრივი გზით მიღებული შემოსავლების გათეთრების, მოძიების, ამოღების და კონფისკაციის შესახებ კონვენციის მე-10 მუხლი (ETS N° 141) და კორუფციის შესახებ სისხლის სამართლის კონვენციის 28-ე მუხლი (ETS N° 173). </a:t>
            </a:r>
          </a:p>
          <a:p>
            <a:pPr algn="just"/>
            <a:endParaRPr lang="ka-GE" dirty="0">
              <a:effectLst/>
              <a:latin typeface="Arial" panose="020B0604020202020204" pitchFamily="34" charset="0"/>
            </a:endParaRPr>
          </a:p>
          <a:p>
            <a:pPr algn="just"/>
            <a:r>
              <a:rPr lang="ka-GE" dirty="0">
                <a:effectLst/>
                <a:latin typeface="Arial" panose="020B0604020202020204" pitchFamily="34" charset="0"/>
              </a:rPr>
              <a:t>უფრო და უფრო ხშირად ფლობს ერთი მხარე ინფორმაციას, რომელიც, მისი აზრით, სისხლის სამართლის გამოძიებასა თუ </a:t>
            </a:r>
            <a:r>
              <a:rPr lang="ka-GE" dirty="0" smtClean="0">
                <a:effectLst/>
                <a:latin typeface="Arial" panose="020B0604020202020204" pitchFamily="34" charset="0"/>
              </a:rPr>
              <a:t>დევნაში </a:t>
            </a:r>
            <a:r>
              <a:rPr lang="ka-GE" dirty="0">
                <a:effectLst/>
                <a:latin typeface="Arial" panose="020B0604020202020204" pitchFamily="34" charset="0"/>
              </a:rPr>
              <a:t>დაეხმარება სხვა მხარეს და რომლის არსებობის შესახებ არ იცის გამოძიების ან საქმის მწარმოებელმა მხარემ. ასეთ </a:t>
            </a:r>
            <a:r>
              <a:rPr lang="ka-GE" dirty="0" smtClean="0">
                <a:effectLst/>
                <a:latin typeface="Arial" panose="020B0604020202020204" pitchFamily="34" charset="0"/>
              </a:rPr>
              <a:t>შემთხვევებში </a:t>
            </a:r>
            <a:r>
              <a:rPr lang="ka-GE" dirty="0">
                <a:effectLst/>
                <a:latin typeface="Arial" panose="020B0604020202020204" pitchFamily="34" charset="0"/>
              </a:rPr>
              <a:t>ურთიერთდახმარების არანაირი მოთხოვნა არ იქნება.</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ka-GE"/>
          </a:p>
        </p:txBody>
      </p:sp>
    </p:spTree>
    <p:extLst>
      <p:ext uri="{BB962C8B-B14F-4D97-AF65-F5344CB8AC3E}">
        <p14:creationId xmlns:p14="http://schemas.microsoft.com/office/powerpoint/2010/main" val="375010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effectLst/>
                <a:latin typeface="Arial" panose="020B0604020202020204" pitchFamily="34" charset="0"/>
              </a:rPr>
              <a:t>კონფიდენციალურობა იქნება მნიშვნელოვანი ფაქტორი იმ შემთხვევებში, როცა ინფორმაციის გასაჯაროებით შეიძლება მიმწოდებელი სახელმწიფოს მნიშვნელოვანი ინტერესები საფრთხის ქვეშ დადგეს, მაგ., როცა არსებობს ინფორმაციის შეგროვების საშუალებების იდენტობის დაცვის აუცილებლობა ან როცა გამოძიება მიმდინარეობს დანაშაულებრივი ჯგუფის წინააღმდეგ. </a:t>
            </a:r>
          </a:p>
          <a:p>
            <a:pPr algn="just"/>
            <a:endParaRPr lang="ka-GE" dirty="0" smtClean="0">
              <a:effectLst/>
              <a:latin typeface="Arial" panose="020B0604020202020204" pitchFamily="34" charset="0"/>
            </a:endParaRPr>
          </a:p>
          <a:p>
            <a:pPr algn="just"/>
            <a:r>
              <a:rPr lang="ka-GE" dirty="0" smtClean="0">
                <a:effectLst/>
                <a:latin typeface="Arial" panose="020B0604020202020204" pitchFamily="34" charset="0"/>
              </a:rPr>
              <a:t>თუ წინასწარი გამოძიება გამოავლენს, რომ მიმღებ მხარეს არ შეუძლია მიმწოდებელი მხარის მიერ მოთხოვნილი პირობების დაცვა (მაგალითად, როცა მას არ შეუძლია კონფიდენციალურობის პირობის დაცვა, რადგან ინფორმაცია სჭირდება მტკიცებულებად, ღია სასამართლო პროცესზე წარსადგენად), მიმღებმა მხარემ უნდა აცნობოს მიმწოდებელ მხარეს, რომელსაც აქვს უფლება, არ მიაწოდოს ინფორმაცია.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ka-GE"/>
          </a:p>
        </p:txBody>
      </p:sp>
    </p:spTree>
    <p:extLst>
      <p:ext uri="{BB962C8B-B14F-4D97-AF65-F5344CB8AC3E}">
        <p14:creationId xmlns:p14="http://schemas.microsoft.com/office/powerpoint/2010/main" val="75855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პოლიციის ინფორმატორის/კოლაბორატორის ინფორმაციის გამოყენების შესახებ 26-ე მუხლის გრაფიკული მაგალითი, რომელსაც საერთაშორისო განზომილება აქვს.</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ka-GE"/>
          </a:p>
        </p:txBody>
      </p:sp>
    </p:spTree>
    <p:extLst>
      <p:ext uri="{BB962C8B-B14F-4D97-AF65-F5344CB8AC3E}">
        <p14:creationId xmlns:p14="http://schemas.microsoft.com/office/powerpoint/2010/main" val="24840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mtClean="0"/>
              <a:t>a.)</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ka-GE"/>
          </a:p>
        </p:txBody>
      </p:sp>
    </p:spTree>
    <p:extLst>
      <p:ext uri="{BB962C8B-B14F-4D97-AF65-F5344CB8AC3E}">
        <p14:creationId xmlns:p14="http://schemas.microsoft.com/office/powerpoint/2010/main" val="65921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a:effectLst/>
                <a:latin typeface="Arial" panose="020B0604020202020204" pitchFamily="34" charset="0"/>
              </a:rPr>
              <a:t>27-ე მუხლი ავალდებულებს მხარეებს, რომ გამოიყენონ ურთიერთდახმარების გარკვეული პროცედურები და პირობები, როცა მომთხოვნ მხარესა და მოთხოვნის მიმღებ მხარეს შორის არ არსებობს ურთიერთდახმარების ხელშეკრულება </a:t>
            </a:r>
            <a:r>
              <a:rPr lang="ka-GE" dirty="0" smtClean="0">
                <a:effectLst/>
                <a:latin typeface="Arial" panose="020B0604020202020204" pitchFamily="34" charset="0"/>
              </a:rPr>
              <a:t>უნიფორმულ </a:t>
            </a:r>
            <a:r>
              <a:rPr lang="ka-GE" dirty="0">
                <a:effectLst/>
                <a:latin typeface="Arial" panose="020B0604020202020204" pitchFamily="34" charset="0"/>
              </a:rPr>
              <a:t>ან ორმხრივ კანონმდებლობაზე დაყრდნობით. ამდენად, ეს მუხლი აძლიერებს ზოგად პრინციპს, რომ ურთიერთდახმარება უნდა განხორციელდეს შესაბამისი ხელშეკრულებებისა და ანალოგიური შეთანხმებების გამოყენებით. </a:t>
            </a:r>
          </a:p>
          <a:p>
            <a:pPr algn="just"/>
            <a:endParaRPr lang="ka-GE" dirty="0">
              <a:effectLst/>
              <a:latin typeface="Arial" panose="020B0604020202020204" pitchFamily="34" charset="0"/>
            </a:endParaRPr>
          </a:p>
          <a:p>
            <a:pPr algn="just"/>
            <a:r>
              <a:rPr lang="ka-GE" dirty="0">
                <a:effectLst/>
                <a:latin typeface="Arial" panose="020B0604020202020204" pitchFamily="34" charset="0"/>
              </a:rPr>
              <a:t>ეფექტიანობის უზრუნველყოფის მიზნით მხარეებისთვის რეკომენდებულია დანიშნონ ერთი </a:t>
            </a:r>
            <a:r>
              <a:rPr lang="ka-GE" dirty="0" smtClean="0">
                <a:effectLst/>
                <a:latin typeface="Arial" panose="020B0604020202020204" pitchFamily="34" charset="0"/>
              </a:rPr>
              <a:t>ხელისუფლების ცენტრალური ორგანო </a:t>
            </a:r>
            <a:r>
              <a:rPr lang="ka-GE" dirty="0">
                <a:effectLst/>
                <a:latin typeface="Arial" panose="020B0604020202020204" pitchFamily="34" charset="0"/>
              </a:rPr>
              <a:t>ურთიერთდახმარების მიზნებისთვის; როგორც წესი, მხარის სამართლებრივი ურთიერთდახმარების ხელშეკრულებებისა და შიდასახელმწიფოებრივი კანონმდებლობის შესაბამისად ამ მიზნით დანიშნული ხელისუფლების </a:t>
            </a:r>
            <a:r>
              <a:rPr lang="ka-GE" dirty="0" smtClean="0">
                <a:effectLst/>
                <a:latin typeface="Arial" panose="020B0604020202020204" pitchFamily="34" charset="0"/>
              </a:rPr>
              <a:t>ორგანოსთვის </a:t>
            </a:r>
            <a:r>
              <a:rPr lang="ka-GE" dirty="0">
                <a:effectLst/>
                <a:latin typeface="Arial" panose="020B0604020202020204" pitchFamily="34" charset="0"/>
              </a:rPr>
              <a:t>უფრო ეფექტიანი იქნებოდა, თუ ის ასევე შეასრულებს </a:t>
            </a:r>
            <a:r>
              <a:rPr lang="ka-GE" dirty="0" smtClean="0">
                <a:effectLst/>
                <a:latin typeface="Arial" panose="020B0604020202020204" pitchFamily="34" charset="0"/>
              </a:rPr>
              <a:t>ხელისუფლების ცენტრალური ორგანოს </a:t>
            </a:r>
            <a:r>
              <a:rPr lang="ka-GE" dirty="0">
                <a:effectLst/>
                <a:latin typeface="Arial" panose="020B0604020202020204" pitchFamily="34" charset="0"/>
              </a:rPr>
              <a:t>ფუნქციას, როცა ეს მუხლი გამოიყენება. ამდენად, მხარე მოქნილია, რომ დანიშნოს ერთზე მეტი </a:t>
            </a:r>
            <a:r>
              <a:rPr lang="ka-GE" dirty="0" smtClean="0">
                <a:effectLst/>
                <a:latin typeface="Arial" panose="020B0604020202020204" pitchFamily="34" charset="0"/>
              </a:rPr>
              <a:t>ხელისუფლების ცენტრალური ორგანო </a:t>
            </a:r>
            <a:r>
              <a:rPr lang="ka-GE" dirty="0">
                <a:effectLst/>
                <a:latin typeface="Arial" panose="020B0604020202020204" pitchFamily="34" charset="0"/>
              </a:rPr>
              <a:t>იმ შემთხვევაში, როცა ეს მიზანშეწონილია მისი ურთიერთდახმარების სისტემის ფარგლებში. ერთზე </a:t>
            </a:r>
            <a:r>
              <a:rPr lang="ka-GE" dirty="0" smtClean="0">
                <a:effectLst/>
                <a:latin typeface="Arial" panose="020B0604020202020204" pitchFamily="34" charset="0"/>
              </a:rPr>
              <a:t>მეტი ხელისუფლების  ცენტრალური </a:t>
            </a:r>
            <a:r>
              <a:rPr lang="ka-GE" dirty="0">
                <a:effectLst/>
                <a:latin typeface="Arial" panose="020B0604020202020204" pitchFamily="34" charset="0"/>
              </a:rPr>
              <a:t>ორგანოს შექმნის შემთხვევაში მხარემ, რომელმაც ეს გააკეთა, უნდა უზრუნველყოს, რომ ყოველმა ხელისუფლების ორგანომ მოახდინოს კონვენციის დებულებების ერთნაირი ინტერპრეტირება და </a:t>
            </a:r>
            <a:r>
              <a:rPr lang="ka-GE" dirty="0" smtClean="0">
                <a:effectLst/>
                <a:latin typeface="Arial" panose="020B0604020202020204" pitchFamily="34" charset="0"/>
              </a:rPr>
              <a:t>რომ </a:t>
            </a:r>
            <a:r>
              <a:rPr lang="ka-GE" dirty="0">
                <a:effectLst/>
                <a:latin typeface="Arial" panose="020B0604020202020204" pitchFamily="34" charset="0"/>
              </a:rPr>
              <a:t>როგორც შემომავალი, ისე გამავალი მოთხოვნები დამუშავდეს სწრაფად და ეფექტიანად.</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ka-GE"/>
          </a:p>
        </p:txBody>
      </p:sp>
    </p:spTree>
    <p:extLst>
      <p:ext uri="{BB962C8B-B14F-4D97-AF65-F5344CB8AC3E}">
        <p14:creationId xmlns:p14="http://schemas.microsoft.com/office/powerpoint/2010/main" val="1217978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a:effectLst/>
                <a:latin typeface="Arial" panose="020B0604020202020204" pitchFamily="34" charset="0"/>
              </a:rPr>
              <a:t>გადაუდებლობის შემთხვევაში, სამართლებრივი ურთიერთდახმარების მოთხოვნები შეიძლება მომთხოვნი მხარის მოსამართლეებმა და პროკურორებმა პირდაპირ გააგზავნონ მოთხოვნის მიმღები მხარის მოსამართლეებსა და პროკურორებთან. ამ პროცედურის </a:t>
            </a:r>
            <a:r>
              <a:rPr lang="ka-GE" dirty="0" smtClean="0">
                <a:effectLst/>
                <a:latin typeface="Arial" panose="020B0604020202020204" pitchFamily="34" charset="0"/>
              </a:rPr>
              <a:t>თანახმად, </a:t>
            </a:r>
            <a:r>
              <a:rPr lang="ka-GE" dirty="0">
                <a:effectLst/>
                <a:latin typeface="Arial" panose="020B0604020202020204" pitchFamily="34" charset="0"/>
              </a:rPr>
              <a:t>მოქმედმა მოსამართლემ ან პროკურორმა ასევე უნდა გაუგზავნოს მოთხოვნის ასლი საკუთარ </a:t>
            </a:r>
            <a:r>
              <a:rPr lang="ka-GE" dirty="0" smtClean="0">
                <a:effectLst/>
                <a:latin typeface="Arial" panose="020B0604020202020204" pitchFamily="34" charset="0"/>
              </a:rPr>
              <a:t>ხელისუფლების ცენტრალურ</a:t>
            </a:r>
            <a:r>
              <a:rPr lang="ka-GE" baseline="0" dirty="0" smtClean="0">
                <a:effectLst/>
                <a:latin typeface="Arial" panose="020B0604020202020204" pitchFamily="34" charset="0"/>
              </a:rPr>
              <a:t> </a:t>
            </a:r>
            <a:r>
              <a:rPr lang="ka-GE" dirty="0" smtClean="0">
                <a:effectLst/>
                <a:latin typeface="Arial" panose="020B0604020202020204" pitchFamily="34" charset="0"/>
              </a:rPr>
              <a:t>ორგანოს </a:t>
            </a:r>
            <a:r>
              <a:rPr lang="ka-GE" dirty="0">
                <a:effectLst/>
                <a:latin typeface="Arial" panose="020B0604020202020204" pitchFamily="34" charset="0"/>
              </a:rPr>
              <a:t>მოთხოვნის მიმღები მხარის </a:t>
            </a:r>
            <a:r>
              <a:rPr lang="ka-GE" dirty="0" smtClean="0">
                <a:effectLst/>
                <a:latin typeface="Arial" panose="020B0604020202020204" pitchFamily="34" charset="0"/>
              </a:rPr>
              <a:t>ხელისუფლების ცენტრალური ორგანოსთვის </a:t>
            </a:r>
            <a:r>
              <a:rPr lang="ka-GE" dirty="0">
                <a:effectLst/>
                <a:latin typeface="Arial" panose="020B0604020202020204" pitchFamily="34" charset="0"/>
              </a:rPr>
              <a:t>გადაცემის მიზნით. მოთხოვნების გადაცემა შეიძლება ინტერპოლის არხებით. </a:t>
            </a:r>
          </a:p>
          <a:p>
            <a:pPr algn="just"/>
            <a:endParaRPr lang="ka-GE" dirty="0">
              <a:effectLst/>
              <a:latin typeface="Arial" panose="020B0604020202020204" pitchFamily="34" charset="0"/>
            </a:endParaRPr>
          </a:p>
          <a:p>
            <a:pPr algn="just"/>
            <a:r>
              <a:rPr lang="ka-GE" dirty="0">
                <a:effectLst/>
                <a:latin typeface="Arial" panose="020B0604020202020204" pitchFamily="34" charset="0"/>
              </a:rPr>
              <a:t>მათი კომპეტენციის მიღმა არსებული მოთხოვნის მიღებისას მოთხოვნის მიმღები მხარის ხელისუფლების ორგანოებს ორმაგი ვალდებულება ეკისრებათ. პირველი, მათ მოთხოვნა უნდა გადასცენ მოთხოვნის მიმღები მხარის კომპეტენტურ ორგანოს. მეორე, მათ უნდა შეატყობინონ მომთხოვნი მხარის ორგანოებს განხორციელებული გადაცემის შესახებ. </a:t>
            </a:r>
            <a:r>
              <a:rPr lang="ka-GE" dirty="0" smtClean="0">
                <a:effectLst/>
                <a:latin typeface="Arial" panose="020B0604020202020204" pitchFamily="34" charset="0"/>
              </a:rPr>
              <a:t>მოთხოვნების </a:t>
            </a:r>
            <a:r>
              <a:rPr lang="ka-GE" dirty="0">
                <a:effectLst/>
                <a:latin typeface="Arial" panose="020B0604020202020204" pitchFamily="34" charset="0"/>
              </a:rPr>
              <a:t>გადაცემა შეიძლება ასევე განხორციელდეს </a:t>
            </a:r>
            <a:r>
              <a:rPr lang="ka-GE" dirty="0" smtClean="0">
                <a:effectLst/>
                <a:latin typeface="Arial" panose="020B0604020202020204" pitchFamily="34" charset="0"/>
              </a:rPr>
              <a:t>პირდაპირ,</a:t>
            </a:r>
            <a:r>
              <a:rPr lang="ka-GE" baseline="0" dirty="0" smtClean="0">
                <a:effectLst/>
                <a:latin typeface="Arial" panose="020B0604020202020204" pitchFamily="34" charset="0"/>
              </a:rPr>
              <a:t> </a:t>
            </a:r>
            <a:r>
              <a:rPr lang="ka-GE" dirty="0" smtClean="0">
                <a:effectLst/>
                <a:latin typeface="Arial" panose="020B0604020202020204" pitchFamily="34" charset="0"/>
              </a:rPr>
              <a:t>ხელისუფლების ცენტრალური ორგანოების </a:t>
            </a:r>
            <a:r>
              <a:rPr lang="ka-GE" dirty="0">
                <a:effectLst/>
                <a:latin typeface="Arial" panose="020B0604020202020204" pitchFamily="34" charset="0"/>
              </a:rPr>
              <a:t>ჩარევის გარეშე, თუ არ არსებობს გადაუდებელი აუცილებლობა, </a:t>
            </a:r>
            <a:r>
              <a:rPr lang="ka-GE" dirty="0" smtClean="0">
                <a:effectLst/>
                <a:latin typeface="Arial" panose="020B0604020202020204" pitchFamily="34" charset="0"/>
              </a:rPr>
              <a:t>სანამ მოთხოვნის </a:t>
            </a:r>
            <a:r>
              <a:rPr lang="ka-GE" dirty="0">
                <a:effectLst/>
                <a:latin typeface="Arial" panose="020B0604020202020204" pitchFamily="34" charset="0"/>
              </a:rPr>
              <a:t>მიმღები მხარის ორგანოს შეუძლია მოთხოვნის დაკმაყოფილება იძულების ღონისძიების გარეშე. </a:t>
            </a:r>
          </a:p>
          <a:p>
            <a:pPr algn="just"/>
            <a:endParaRPr lang="ka-GE" dirty="0">
              <a:effectLst/>
              <a:latin typeface="Arial" panose="020B0604020202020204" pitchFamily="34" charset="0"/>
            </a:endParaRPr>
          </a:p>
          <a:p>
            <a:pPr algn="just"/>
            <a:r>
              <a:rPr lang="ka-GE" dirty="0">
                <a:effectLst/>
                <a:latin typeface="Arial" panose="020B0604020202020204" pitchFamily="34" charset="0"/>
              </a:rPr>
              <a:t>ბოლოს, უფლებას აძლევს მხარეს შეატყობინოს სხვებს ევროპის საბჭოს გენერალური მდივნის მეშვეობით, რომ ეფექტიანობის მიზნით პირდაპირი კომუნიკაცია უნდა გადამისამართდეს </a:t>
            </a:r>
            <a:r>
              <a:rPr lang="ka-GE" dirty="0" smtClean="0">
                <a:effectLst/>
                <a:latin typeface="Arial" panose="020B0604020202020204" pitchFamily="34" charset="0"/>
              </a:rPr>
              <a:t>ხელისუფლების ცენტრალურ </a:t>
            </a:r>
            <a:r>
              <a:rPr lang="ka-GE" dirty="0">
                <a:effectLst/>
                <a:latin typeface="Arial" panose="020B0604020202020204" pitchFamily="34" charset="0"/>
              </a:rPr>
              <a:t>ორგანოში.</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ka-GE"/>
          </a:p>
        </p:txBody>
      </p:sp>
    </p:spTree>
    <p:extLst>
      <p:ext uri="{BB962C8B-B14F-4D97-AF65-F5344CB8AC3E}">
        <p14:creationId xmlns:p14="http://schemas.microsoft.com/office/powerpoint/2010/main" val="289568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27-ე მუხლის სამი ყველაზე მნიშვნელოვანი ასპექტის გრაფიკული წარდგენა. ექსპერტმა უნდა მოახდინოს მათი შეჯამება ეფექტური დასკვნით.</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ka-GE"/>
          </a:p>
        </p:txBody>
      </p:sp>
    </p:spTree>
    <p:extLst>
      <p:ext uri="{BB962C8B-B14F-4D97-AF65-F5344CB8AC3E}">
        <p14:creationId xmlns:p14="http://schemas.microsoft.com/office/powerpoint/2010/main" val="3526652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ეს მუხლი ითვალისწინებს მექანიზმებს საერთაშორისო დონეზე, რომლებიც ეკვივალენტურია მე-16 მუხლში გათვალისწინებული შიდასახელმწიფოებრივ დონეზე გამოსაყენებელი მექანიზმებისა. ამ მუხლის 1-ელი </a:t>
            </a:r>
            <a:r>
              <a:rPr lang="ka-GE" sz="1200" kern="1200" dirty="0" smtClean="0">
                <a:solidFill>
                  <a:schemeClr val="tx1"/>
                </a:solidFill>
                <a:effectLst/>
                <a:latin typeface="+mn-lt"/>
              </a:rPr>
              <a:t>პუნქტი უფლებას </a:t>
            </a:r>
            <a:r>
              <a:rPr lang="ka-GE" sz="1200" kern="1200" dirty="0">
                <a:solidFill>
                  <a:schemeClr val="tx1"/>
                </a:solidFill>
                <a:effectLst/>
                <a:latin typeface="+mn-lt"/>
              </a:rPr>
              <a:t>აძლევს მხარეს, გააკეტოს მოთხოვნა, ხოლო მე-3 პუნქტი თითოეული მხარისგან მოითხოვს, რომ ჰქონდეს სამართლებრივი შესაძლებლობა, მოიპოვოს მოთხოვნის მიმღები მხარის ტერიტორიაზე კომპიუტერული სისტემების მეშვეობით შენახული მონაცემების დაჩქარებული დაცვა, რათა ეს მონაცემები არ შეიცვალოს, წაიშალოს ან განადგურდეს იმ დროის განმავლობაში, რაც საჭიროა მონაცემების მოსაპოვებლად ურთიერთდახმარების მოთხოვნის მოსამზადებლად, გადასაცემად და განსახორციელებლად. </a:t>
            </a:r>
            <a:endParaRPr lang="ka-GE" dirty="0"/>
          </a:p>
          <a:p>
            <a:pPr algn="just"/>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თუმცა, ეს ღონისძიება გაცილებით სწრაფია, ვიდრე ურთიერთდახმარების ჩვეულებრივი პრაქტიკა, ის ასევე ნაკლებად ინტრუზიულია. მოთხოვნის მიმღები მხარის ურთიერთდახმარების საკითხებზე მომუშავე თანამდებობის პირებს არ მოეთხოვებათ მონაცემთა მოპოვება მათ შენახვაზე პასუხისმგებელი პირისგან. მომთხოვნი მხარისთვის უმჯობესი პროცედურაა, რომ შენახვაზე პასუხისმგებელი პირი (ხშირად, მომსახურების მიმწოდებელი ან სხვა მესამე მხარე) იცავდეს (ანუ არ შლიდეს) მონაცემებს პროცესის დაწყებამდე, რომელიც სამართალდამცავი ორგანოების თანამშრომლებისთვის მათ გადაცემას ითხოვს უფრო გვიან ეტაპზე.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ამ პროცედურას უპირატესობა აქვს, ვინაიდან ის სწრაფიცაა და ასევე იცავს იმ პირის პირადი ცხოვრების ხელშეუხებლობას, რომელსაც უკავშირდება მონაცემები, რადგანაც ის არ გამჟღავნდება ან შეისწავლება სახელმწიფო თანამდებობის პირის მიერ მანამ, სანამ არ დაკმაყოფილდება სრული </a:t>
            </a:r>
            <a:r>
              <a:rPr lang="ka-GE" sz="1200" kern="1200" dirty="0" smtClean="0">
                <a:solidFill>
                  <a:schemeClr val="tx1"/>
                </a:solidFill>
                <a:effectLst/>
                <a:latin typeface="+mn-lt"/>
              </a:rPr>
              <a:t>გამჟღავნების </a:t>
            </a:r>
            <a:r>
              <a:rPr lang="ka-GE" sz="1200" kern="1200" dirty="0">
                <a:solidFill>
                  <a:schemeClr val="tx1"/>
                </a:solidFill>
                <a:effectLst/>
                <a:latin typeface="+mn-lt"/>
              </a:rPr>
              <a:t>კრიტერიუმები ჩვეულებრივი ურთიერთდახმარების რეჟიმის შესაბამისად.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ka-GE"/>
          </a:p>
        </p:txBody>
      </p:sp>
    </p:spTree>
    <p:extLst>
      <p:ext uri="{BB962C8B-B14F-4D97-AF65-F5344CB8AC3E}">
        <p14:creationId xmlns:p14="http://schemas.microsoft.com/office/powerpoint/2010/main" val="526134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მე-2 პუნქტში ჩამოყალიბებულია დაცვის მოთხოვნის შინაარსი ამ მუხლის შესაბამისად. იმის გათვალისწინებით, რომ ეს დროებითი ღონისძიებაა და რომ აუცილებელია მოთხოვნის სწრაფად მომზადება და გადაცემა, მიწოდებული ინფორმაცია იქნება შეჯამება და მოიცავს მონაცემთა დასაცავად საჭირო მხოლოდ მინიმალურ ინფორმაციას.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დაცვის მომთხოვნი ორგანოსა და დანაშაულის, რომლისთვისაც ღონისძიებაა მოთხოვნილი, მითითების გარდა მოთხოვნაში მოცემული უნდა იყოს ფაქტების შეჯამება, დასაცავი მონაცემების იდენტიფიცირებისთვის საკმარისი ინფორმაცია და მათი ადგილმდებარეობა და ნაჩვენები უნდა იყოს, რომ ეს მონაცემები უკავშირდება დანაშაულის გამოძიებას ან დევნას და რომ დაცვა აუცილებელია. ბოლოს, მომთხოვნმა მხარემ უნდა უზრუნველყოს ურთიერთდახმარების მოთხოვნის შემდგომი წარდგენა, რათა მან შეძლოს მონაცემების მიღება.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ka-GE"/>
          </a:p>
        </p:txBody>
      </p:sp>
    </p:spTree>
    <p:extLst>
      <p:ext uri="{BB962C8B-B14F-4D97-AF65-F5344CB8AC3E}">
        <p14:creationId xmlns:p14="http://schemas.microsoft.com/office/powerpoint/2010/main" val="396866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t>ექსპერტმა უნდა წარუდგინოს დელეგატებს სესიის ამოცანები, მაგ., შინაარსი</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t>დელეგატებმა უნდა გაიგონ თუ რა არის სესიის მიზანი და თუ რას მოელიან მათგან სესიის დასრულების შემდეგ.</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ka-GE"/>
          </a:p>
        </p:txBody>
      </p:sp>
    </p:spTree>
    <p:extLst>
      <p:ext uri="{BB962C8B-B14F-4D97-AF65-F5344CB8AC3E}">
        <p14:creationId xmlns:p14="http://schemas.microsoft.com/office/powerpoint/2010/main" val="1511681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შესაბამისად, ზოგადი წესია, რომ მხარეებმა თავიდან უნდა აიცილონ ორმაგი კრიმინალიზაციის ნებისმიერი მოთხოვნა დაცვის მიზნებისთვის. თუმცა, შეზღუდული პირობა ხელმისაწვდომია მე-4 პუნქტის შესაბამისად. თუ მხარე მოითხოვს ორმაგ კრიმინალიზაციას ურთიერთდახმარების მოთხოვნაზე პასუხის გასაცემ პირობად და თუ მას აქვს მიზეზი, სჯეროდეს, რომ გამჟღავნების დროს არ დაკმაყოფილდება ორმაგი კრიმინალიზაცია, მან შეიძლება დაიტოვოს ორმაგი კრიმინალიზაციის მოთხოვნის უფლება დაცვის წინაპირობად.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effectLst/>
                <a:latin typeface="+mn-lt"/>
              </a:rPr>
              <a:t>მე-2-მე-11 </a:t>
            </a:r>
            <a:r>
              <a:rPr lang="ka-GE" sz="1200" kern="1200" dirty="0">
                <a:solidFill>
                  <a:schemeClr val="tx1"/>
                </a:solidFill>
                <a:effectLst/>
                <a:latin typeface="+mn-lt"/>
              </a:rPr>
              <a:t>მუხლების შესაბამისად დადგენილ დანაშაულებთან მიმართებით მიჩნეულია, რომ ორმაგი კრიმინალიზაციის პირობას ორივე მხარე ავტომატურად აკმაყოფილებს, რაც წარმოადგენს ნებისმიერი პირობის საგანს, რომელიც მათ განსაზღვრეს ამ დანაშაულებთან დაკავშირებით, როცა ეს კონვენციითაა ნებადართული. ამიტომ, მხარეებმა შეიძლება წარადგინონ ეს მოთხოვნა მხოლოდ იმ </a:t>
            </a:r>
            <a:r>
              <a:rPr lang="ka-GE" sz="1200" kern="1200" dirty="0" smtClean="0">
                <a:solidFill>
                  <a:schemeClr val="tx1"/>
                </a:solidFill>
                <a:effectLst/>
                <a:latin typeface="+mn-lt"/>
              </a:rPr>
              <a:t>დანაშაულებთან </a:t>
            </a:r>
            <a:r>
              <a:rPr lang="ka-GE" sz="1200" kern="1200" dirty="0">
                <a:solidFill>
                  <a:schemeClr val="tx1"/>
                </a:solidFill>
                <a:effectLst/>
                <a:latin typeface="+mn-lt"/>
              </a:rPr>
              <a:t>კავშირში, რომლებიც განსაზღვრული არაა კონვენციაში.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მხარემ შეიძლება უზრუნველყოს, რომ მონაცემები დაცული იქნეს ამ მუხლის შესაბამისად მინიმუმ 60 დღის განმავლობაში, მონაცემთა გასამჟღავნებლად ოფიციალური ურთიერთდახმარების </a:t>
            </a:r>
            <a:r>
              <a:rPr lang="ka-GE" sz="1200" kern="1200" dirty="0" smtClean="0">
                <a:solidFill>
                  <a:schemeClr val="tx1"/>
                </a:solidFill>
                <a:effectLst/>
                <a:latin typeface="+mn-lt"/>
              </a:rPr>
              <a:t>მოთხოვნის </a:t>
            </a:r>
            <a:r>
              <a:rPr lang="ka-GE" sz="1200" kern="1200" dirty="0">
                <a:solidFill>
                  <a:schemeClr val="tx1"/>
                </a:solidFill>
                <a:effectLst/>
                <a:latin typeface="+mn-lt"/>
              </a:rPr>
              <a:t>მიღებამდე და მოთხოვნის მიღების შემდეგ.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ka-GE"/>
          </a:p>
        </p:txBody>
      </p:sp>
    </p:spTree>
    <p:extLst>
      <p:ext uri="{BB962C8B-B14F-4D97-AF65-F5344CB8AC3E}">
        <p14:creationId xmlns:p14="http://schemas.microsoft.com/office/powerpoint/2010/main" val="273394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29-ე მუხლის სამი ყველაზე მნიშვნელოვანი ასპექტის გრაფიკული წარდგენა. ექსპერტმა უნდა მოახდინოს მათი შეჯამება ეფექტურ დასკვნებთან.</a:t>
            </a:r>
          </a:p>
          <a:p>
            <a:pPr algn="just"/>
            <a:endParaRPr lang="ka-GE" dirty="0"/>
          </a:p>
          <a:p>
            <a:pPr marL="0" indent="0" algn="just">
              <a:buFont typeface="+mj-lt"/>
              <a:buNone/>
            </a:pPr>
            <a:r>
              <a:rPr lang="ka-GE" dirty="0" smtClean="0"/>
              <a:t>დაჩქარებულ დაცვას ყველაზე კარგი ახსნა აქვს მონაცემთა შენარჩუნების რეჟიმის არარსებობისას. ამ შემთხვევაში დაცვის საჭიროება არ არის, ვინაიდან მონაცემები უკვე ინახება გარკვეული დროის განმავლობაში ინტერნეტსერვისის პროვაიდერის მიერ. თუმცა, დაჩქარებული დაცვა შეიძლება გამოყენებული იქნეს მონაცემთა შენარჩუნების რეჟიმშიც, ვინაიდან ის არ ეხება ფიზიკური პირების საკუთრებაში არსებულ მონაცემებს. ამასთან, მონაცემები, რომლებსაც ითხოვს სისხლის სამართლის ორგანოები ან სხვა იურიდიული პირები ინტერნეტსერვისის პროვაიდერების მფლობელობაშია და ამდენად, თუ შენარჩუნებას აქვს ადგილი, დაჩქარებული დაცვა არც ისე ხშირად გამოიყენება. თუ ეს ასე არაა, მაშინ მონაცემთა შენარჩუნება ერთადერთი გზაა ინფორმაციის გაცემის ბრძანების მიღებამდე მონაცემთა შესანახად.</a:t>
            </a:r>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ka-GE"/>
          </a:p>
        </p:txBody>
      </p:sp>
    </p:spTree>
    <p:extLst>
      <p:ext uri="{BB962C8B-B14F-4D97-AF65-F5344CB8AC3E}">
        <p14:creationId xmlns:p14="http://schemas.microsoft.com/office/powerpoint/2010/main" val="1431363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mtClean="0"/>
              <a:t>b.)</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ka-GE"/>
          </a:p>
        </p:txBody>
      </p:sp>
    </p:spTree>
    <p:extLst>
      <p:ext uri="{BB962C8B-B14F-4D97-AF65-F5344CB8AC3E}">
        <p14:creationId xmlns:p14="http://schemas.microsoft.com/office/powerpoint/2010/main" val="1413226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ეს მუხლი ითვალისწინებს უფლებამოსილების საერთაშორისო ეკვივალენტს, რომელიც დადგენილია შიდასახელმწიფოებრივი გამოყენებისთვის მე-17 მუხლში.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ხშირად, მხარის მოთხოვნით, სადაც დანაშაული იქნა ჩადენილი, მოთხოვნის მიმღები მხარე წარადგენს ტრაფიკის მონაცემებს, რომლებიც კავშირშია გადაცემასთან, რომელიც განხორციელდა მისი კომპიუტერების მეშვეობით, რათა მიკვლეული იქნეს მის წყაროსთან გადაცემა და იდენტიფიცირებული იქნეს დანაშაულის ჩამდენი ან დადგინდეს კრიტიკული მნიშვნელობის მქონე მტკიცებულებების ადგილმდებარეობა. ამით მოთხოვნის მიმღებმა მხარემ შეიძლება აღმოაჩინოს, რომ მის ტერიტორიაზე არსებული ტრაფიკის მონაცემები ავლენს, რომ გადაცემა მარშრუტიზირებული იქნა მომსახურების მიმწოდებლისგან მესამე ქვეყანაში ან პროვაიდერისგან თავად მომთხოვნ სახელმწიფოში.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ასეთ შემთხვევებში მოთხოვნის მიმღებმა მხარემ დაჩქარებულად უნდა მიაწოდოს მომთხოვნ მხარეს საკმარისი მოცულობის ტრაფიკის მონაცემები, რათა უზრუნველყოს მომსახურების მიმწოდებლისა და კომუნიკაციის გზის იდენტიფიცირება სხვა სახელმწიფოში. თუ </a:t>
            </a:r>
            <a:r>
              <a:rPr lang="ka-GE" sz="1200" kern="1200" dirty="0" smtClean="0">
                <a:solidFill>
                  <a:schemeClr val="tx1"/>
                </a:solidFill>
                <a:effectLst/>
                <a:latin typeface="+mn-lt"/>
              </a:rPr>
              <a:t>გადაცემა </a:t>
            </a:r>
            <a:r>
              <a:rPr lang="ka-GE" sz="1200" kern="1200" dirty="0">
                <a:solidFill>
                  <a:schemeClr val="tx1"/>
                </a:solidFill>
                <a:effectLst/>
                <a:latin typeface="+mn-lt"/>
              </a:rPr>
              <a:t>მოვიდა მესამე სახელმწიფოდან, ეს ინფორმაცია საშუალებას მისცემს </a:t>
            </a:r>
            <a:r>
              <a:rPr lang="ka-GE" sz="1200" kern="1200" dirty="0" smtClean="0">
                <a:solidFill>
                  <a:schemeClr val="tx1"/>
                </a:solidFill>
                <a:effectLst/>
                <a:latin typeface="+mn-lt"/>
              </a:rPr>
              <a:t>მომთხოვნ </a:t>
            </a:r>
            <a:r>
              <a:rPr lang="ka-GE" sz="1200" kern="1200" dirty="0">
                <a:solidFill>
                  <a:schemeClr val="tx1"/>
                </a:solidFill>
                <a:effectLst/>
                <a:latin typeface="+mn-lt"/>
              </a:rPr>
              <a:t>მხარეს, გააკეთოს დაცვისა და ურთიერთდახმარების დაჩქარებული მოთხოვნა </a:t>
            </a:r>
            <a:r>
              <a:rPr lang="ka-GE" sz="1200" kern="1200" dirty="0" smtClean="0">
                <a:solidFill>
                  <a:schemeClr val="tx1"/>
                </a:solidFill>
                <a:effectLst/>
                <a:latin typeface="+mn-lt"/>
              </a:rPr>
              <a:t>იმ </a:t>
            </a:r>
            <a:r>
              <a:rPr lang="ka-GE" sz="1200" kern="1200" dirty="0">
                <a:solidFill>
                  <a:schemeClr val="tx1"/>
                </a:solidFill>
                <a:effectLst/>
                <a:latin typeface="+mn-lt"/>
              </a:rPr>
              <a:t>სხვა </a:t>
            </a:r>
            <a:r>
              <a:rPr lang="ka-GE" sz="1200" kern="1200" dirty="0" smtClean="0">
                <a:solidFill>
                  <a:schemeClr val="tx1"/>
                </a:solidFill>
                <a:effectLst/>
                <a:latin typeface="+mn-lt"/>
              </a:rPr>
              <a:t>სახელმწიფოში</a:t>
            </a:r>
            <a:r>
              <a:rPr lang="ka-GE" sz="1200" kern="1200" dirty="0">
                <a:solidFill>
                  <a:schemeClr val="tx1"/>
                </a:solidFill>
                <a:effectLst/>
                <a:latin typeface="+mn-lt"/>
              </a:rPr>
              <a:t>, რათა მიაკვლიოს გადაცემის ბოლო წყაროს. თუ გადაცემა მოხდა </a:t>
            </a:r>
            <a:r>
              <a:rPr lang="ka-GE" sz="1200" kern="1200" dirty="0" smtClean="0">
                <a:solidFill>
                  <a:schemeClr val="tx1"/>
                </a:solidFill>
                <a:effectLst/>
                <a:latin typeface="+mn-lt"/>
              </a:rPr>
              <a:t>უკან, </a:t>
            </a:r>
            <a:r>
              <a:rPr lang="ka-GE" sz="1200" kern="1200" dirty="0">
                <a:solidFill>
                  <a:schemeClr val="tx1"/>
                </a:solidFill>
                <a:effectLst/>
                <a:latin typeface="+mn-lt"/>
              </a:rPr>
              <a:t>მომთხოვნ მხარესთან, მას შესაძლებლობა ექნება მიიღოს დანარჩენი ტრაფიკის მონაცემების დაცვისა და გამჟღავნების უფლება შიდასახელმწიფოებრივი პროცესების მეშვეობით. </a:t>
            </a:r>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ka-GE"/>
          </a:p>
        </p:txBody>
      </p:sp>
    </p:spTree>
    <p:extLst>
      <p:ext uri="{BB962C8B-B14F-4D97-AF65-F5344CB8AC3E}">
        <p14:creationId xmlns:p14="http://schemas.microsoft.com/office/powerpoint/2010/main" val="1840827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მოთხოვნის მიმღებმა ქვეყანამ შეიძლება უარი განაცხადოს ტრაფიკის მონაცემების გამჟღავნებაზე მხოლოდ </a:t>
            </a:r>
            <a:r>
              <a:rPr lang="ka-GE" sz="1200" kern="1200" dirty="0" smtClean="0">
                <a:solidFill>
                  <a:schemeClr val="tx1"/>
                </a:solidFill>
                <a:effectLst/>
                <a:latin typeface="+mn-lt"/>
              </a:rPr>
              <a:t>მაშინ, </a:t>
            </a:r>
            <a:r>
              <a:rPr lang="ka-GE" sz="1200" kern="1200" dirty="0">
                <a:solidFill>
                  <a:schemeClr val="tx1"/>
                </a:solidFill>
                <a:effectLst/>
                <a:latin typeface="+mn-lt"/>
              </a:rPr>
              <a:t>როცა გამჟღავნებამ შეიძლება ზიანი მიაყენოს მის სუვერენულობას, უსაფრთხოებას, საზოგადოებრივ წესრიგს ან სხვა არსებით ინტერესს ან როცა მას მიაჩნია, რომ დანაშაული პოლიტიკურია ან პოლიტიკურ დანაშაულთანაა დაკავშირებული.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როგორც 29-ე მუხლშია (შენახული კომპიუტერული მონაცემების დაჩქარებული დაცვა) მოცემული, ვინაიდან ამ ტიპის ინფორმაცია ძალიან მნიშვნელოვანია მათი იდენტიფიცირებისთვის, ვინც ჩაიდინა სისხლის სამართლის დანაშაულები ამ კონვენციის მოქმედების სფეროში და კრიტიკული მნიშვნელობის მქონე მტკიცებულებების </a:t>
            </a:r>
            <a:r>
              <a:rPr lang="ka-GE" sz="1200" kern="1200" dirty="0" smtClean="0">
                <a:solidFill>
                  <a:schemeClr val="tx1"/>
                </a:solidFill>
                <a:effectLst/>
                <a:latin typeface="+mn-lt"/>
              </a:rPr>
              <a:t>ადგილსამყოფლის </a:t>
            </a:r>
            <a:r>
              <a:rPr lang="ka-GE" sz="1200" kern="1200" dirty="0">
                <a:solidFill>
                  <a:schemeClr val="tx1"/>
                </a:solidFill>
                <a:effectLst/>
                <a:latin typeface="+mn-lt"/>
              </a:rPr>
              <a:t>დასადგენად, უარის მიზეზები მკაცრად უნდა იყოს შეზღუდული და უნდა იქნეს მიღწეული შეთანხმება, რომ დახმარებაზე უარის თქმის ნებისმიერი სხვა საფუძველი გამოირიცხოს.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ka-GE"/>
          </a:p>
        </p:txBody>
      </p:sp>
    </p:spTree>
    <p:extLst>
      <p:ext uri="{BB962C8B-B14F-4D97-AF65-F5344CB8AC3E}">
        <p14:creationId xmlns:p14="http://schemas.microsoft.com/office/powerpoint/2010/main" val="154116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30-ე მუხლის სამი ყველაზე მნიშვნელოვანი ასპექტის გრაფიკული წარდგენა. მოთხოვნა მისდის B ქვეყანას, რათა მოხდეს მიმღების იდენტიფიცირება C ქვეყანაში.</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ka-GE"/>
          </a:p>
        </p:txBody>
      </p:sp>
    </p:spTree>
    <p:extLst>
      <p:ext uri="{BB962C8B-B14F-4D97-AF65-F5344CB8AC3E}">
        <p14:creationId xmlns:p14="http://schemas.microsoft.com/office/powerpoint/2010/main" val="2241886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ეს მუხლი ითვალისწინებს უფლებამოსილების საერთაშორისო ეკვივალენტს, რომელიც დადგენილია შიდასახელმწიფოებრივი გამოყენებისთვის მე-19 მუხლში.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1-ელი პუნქტი უფლებას აძლევს მხარეს, მოითხოვოს ამ ტიპის ურთიერთდახმარება, ხოლო მე-2 პუნქტი მოთხოვნის </a:t>
            </a:r>
            <a:r>
              <a:rPr lang="ka-GE" sz="1200" kern="1200" dirty="0" smtClean="0">
                <a:solidFill>
                  <a:schemeClr val="tx1"/>
                </a:solidFill>
                <a:effectLst/>
                <a:latin typeface="+mn-lt"/>
              </a:rPr>
              <a:t>მიმღები </a:t>
            </a:r>
            <a:r>
              <a:rPr lang="ka-GE" sz="1200" kern="1200" dirty="0">
                <a:solidFill>
                  <a:schemeClr val="tx1"/>
                </a:solidFill>
                <a:effectLst/>
                <a:latin typeface="+mn-lt"/>
              </a:rPr>
              <a:t>მხარისგან მოითხოვს მის უზრუნველყოფას. მე-2 პუნქტი ასევე მიჰყვება პრინციპს, რომლის თანახმადაც, ასეთი თანამშრომლობის უზრუნველსაყოფი პირობები უნდა იყოს ის პირობები, რომლებიც ჩამოყალიბებულია მოქმედ ხელშეკრულებებში, შეთანხმებებსა და შიდასახელმწიფოებრივ კანონმდებლობაში, რომლებიც არეგულირებს სამართლებრივი ურთიერთდახმარების საკითხებს სისხლის სამართლის საქმეებში.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ka-GE"/>
          </a:p>
        </p:txBody>
      </p:sp>
    </p:spTree>
    <p:extLst>
      <p:ext uri="{BB962C8B-B14F-4D97-AF65-F5344CB8AC3E}">
        <p14:creationId xmlns:p14="http://schemas.microsoft.com/office/powerpoint/2010/main" val="1867829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მომსახურების დაბლოკვის მიზნით განაწილებული შეტევის ბაზრის </a:t>
            </a:r>
            <a:r>
              <a:rPr lang="ka-GE" i="1" dirty="0"/>
              <a:t>webstresser.org</a:t>
            </a:r>
            <a:r>
              <a:rPr lang="ka-GE" dirty="0" smtClean="0"/>
              <a:t> ადმინისტრატორები დააკავეს 2018 წლის 24 აპრილს ოპერაციის "Power Off" შედეგად</a:t>
            </a:r>
            <a:r>
              <a:rPr lang="de-DE" sz="1200" kern="1200" dirty="0" smtClean="0">
                <a:solidFill>
                  <a:schemeClr val="tx1"/>
                </a:solidFill>
                <a:effectLst/>
                <a:latin typeface="+mn-lt"/>
                <a:ea typeface="+mn-ea"/>
                <a:cs typeface="+mn-cs"/>
              </a:rPr>
              <a:t> – </a:t>
            </a:r>
            <a:r>
              <a:rPr lang="ka-GE" dirty="0" smtClean="0"/>
              <a:t>კომპლექსური გამოძიება, რომელიც განახორციელა ჰოლანდიურმა პოლიციამ და გაერთიანებული სამეფოს დანაშაულთან ბრძოლის ეროვნულმა სააგენტომ ევროპოლისა და მსოფლიოს მასშტაბით მრავალი ათეული სამართალდამცავი ორგანოს დახმარებით. ადმინისტრატორები იმყოფებოდნენ გაერთიანებულ სამეფოში, ხორვატიაში, კანადასა და სერბეთში. ამ ბაზრის მომხმარებელთა მიმართ დამატებითი ღონისძიებები განხორციელდა ნიდერლანდებში, იტალიაში, ესპანეთში, ხორვატიაში, გაერთიანებულ სამეფოში, ავსტრალიაში, კანადასა და ჰონგ-კონგში. უკანონო მომსახურება დაიხურა და მისი ინფრასტრუქტურა, შენახულ მონაცემებთან ერთად, ამოღებული იქნა ნიდერლანდებში, აშშ-ში, გერმანიასა და სერბეთში.</a:t>
            </a:r>
          </a:p>
          <a:p>
            <a:pPr algn="just"/>
            <a:endParaRPr lang="ka-GE" dirty="0"/>
          </a:p>
          <a:p>
            <a:pPr algn="just"/>
            <a:r>
              <a:rPr lang="ka-GE" i="1" dirty="0"/>
              <a:t>Webstresser.org</a:t>
            </a:r>
            <a:r>
              <a:rPr lang="ka-GE" dirty="0" smtClean="0"/>
              <a:t> მიჩნეული იქნა მსოფლიოს უდიდეს ბაზრად, სადაც ხდებოდა მომსახურების დაბლოკვის მიზნით განაწილებული შეტევის მომსახურებების დაქირავება, 136 000-ზე მეტი მომხმარებლითა და 2018 წლის აპრილისთვის 4 მილიონზე მეტი შეტევით. ორკესტრირებული შეტევები მიმართული იყო კრიტიკულად მნიშვნელოვან ონლაინმომსახურებებზე, რომლებსაც აწვდიდნენ ბანკები, სამთავრობო დაწესებულებები და საპოლიციო ძალები, ასევე, დაზარალებულებზე სათამაშო ინდუსტრიაში.</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ka-GE"/>
          </a:p>
        </p:txBody>
      </p:sp>
    </p:spTree>
    <p:extLst>
      <p:ext uri="{BB962C8B-B14F-4D97-AF65-F5344CB8AC3E}">
        <p14:creationId xmlns:p14="http://schemas.microsoft.com/office/powerpoint/2010/main" val="2977541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32-ე მუხლი (ტრანსსასაზღვრო წვდომა შენახულ კომპიუტერულ მონაცემებზე თანხმობით ან როცა საჯაროდ ხელმისაწვდომია) ეხება ორ სიტუაციას: პირველი, როცა მონაცემებზე წვდომა საჯაროდ ხელმისაწვდომია და მეორე, როცა მხარემ მიიღო წვდომა ან მონაცემები, რომლებიც მისი ტერიტორიის მიღმა </a:t>
            </a:r>
            <a:r>
              <a:rPr lang="ka-GE" sz="1200" kern="1200" dirty="0" smtClean="0">
                <a:solidFill>
                  <a:schemeClr val="tx1"/>
                </a:solidFill>
                <a:effectLst/>
                <a:latin typeface="+mn-lt"/>
              </a:rPr>
              <a:t>მდებარეობს, </a:t>
            </a:r>
            <a:r>
              <a:rPr lang="ka-GE" sz="1200" kern="1200" dirty="0">
                <a:solidFill>
                  <a:schemeClr val="tx1"/>
                </a:solidFill>
                <a:effectLst/>
                <a:latin typeface="+mn-lt"/>
              </a:rPr>
              <a:t>თავის ტერიტორიაზე არსებული კომპიუტერული სისტემის მეშვეობით და მოიპოვა კანონიერი და ნებაყოფლობითი თანხმობა პირისგან, რომელსაც კანონიერი უფლებამოსილება აქვს, გაუმჟღავნოს მონაცემები მხარეს ამ სისტემის მეშვეობით.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თუ ვინ არის ის პირი, რომელსაც "კანონიერი უფლებამოსილება" აქვს, გაამჟღავნოს მონაცემები, შეიძლება განსხვავდებოდეს გარემოებებიდან, პირის ხასიათისა და მოქმედი კანონმდებლობიდან გამომდინარე. მაგალითად, პირის ელ. ფოსტა შეიძლება ინახებოდეს სხვა ქვეყანაში მომსახურების მიმწოდებლის მიერ ან პირი შეიძლება </a:t>
            </a:r>
            <a:r>
              <a:rPr lang="ka-GE" sz="1200" kern="1200" dirty="0" smtClean="0">
                <a:solidFill>
                  <a:schemeClr val="tx1"/>
                </a:solidFill>
                <a:effectLst/>
                <a:latin typeface="+mn-lt"/>
              </a:rPr>
              <a:t>განზრახ ინახავდეს </a:t>
            </a:r>
            <a:r>
              <a:rPr lang="ka-GE" sz="1200" kern="1200" dirty="0">
                <a:solidFill>
                  <a:schemeClr val="tx1"/>
                </a:solidFill>
                <a:effectLst/>
                <a:latin typeface="+mn-lt"/>
              </a:rPr>
              <a:t>მონაცემებს სხვა ქვეყანაში. ამ პირებმა შეიძლება ამოიღონ მონაცემები იმ პირობით, თუ მათ კანონიერი უფლებამოსილება აქვთ, მათ შეიძლება ნებაყოფლობით გაუმჟღავნონ მონაცემები სამართალდამცავი ორგანოების თანამშრომლებს ან ნება დართონ ამ თანამშრომლებს მონაცემთა წვდომაზე, როგორც ამას ეს მუხლი ითვალისწინებს.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ka-GE"/>
          </a:p>
        </p:txBody>
      </p:sp>
    </p:spTree>
    <p:extLst>
      <p:ext uri="{BB962C8B-B14F-4D97-AF65-F5344CB8AC3E}">
        <p14:creationId xmlns:p14="http://schemas.microsoft.com/office/powerpoint/2010/main" val="20436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საჯაროდ ხელმისაწვდომ მონაცემებზე წვდომის გრაფიკული წარდგენა.</a:t>
            </a:r>
          </a:p>
          <a:p>
            <a:pPr algn="just"/>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t>ეფექტიანობის გასაუმჯობესებლად გამომძიებლებს შეუძლიათ, </a:t>
            </a:r>
            <a:r>
              <a:rPr lang="ka-GE" dirty="0" smtClean="0"/>
              <a:t>გამოწიენონ </a:t>
            </a:r>
            <a:r>
              <a:rPr lang="ka-GE" dirty="0" smtClean="0"/>
              <a:t>OSINT (დაზვერვა ღია წყაროების გამოყენებით) საგამოძიებო ინსტრუმენტები. ეს საშუალებას მისცემს საქმის გამომძიებელს, იმუშაოს ხარისხიან მონაცემებზე/ინფორმაციის ანალიზზე, ინფორმაციის ინტერნეტსა და სხვა ადგილებში სკანირებისა და ძებნის საოპერაციო სამუშაოს შესრულების ნაცვლად.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smtClean="0"/>
              <a:t>ხელოვნური ინტელექტის საფუძველზე, ავტომატიზაციის შესაძლებლობები, რომლებიც ადაპტირებულია OSINT ინსტრუმენტებით, შესაძლებლობას მისცემს გამომძიებლებს, მიიღონ დიდი მოცულობით შესაბამისი მონაცემები საქმის შესახებ, რაც საშუალებას მისცემს გამომძიებელს ფოკუსირდეს მხოლოდ ინფორმაციის გამოძიებასა და სიტუაციის შეფასებაზე. </a:t>
            </a:r>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ka-GE"/>
          </a:p>
        </p:txBody>
      </p:sp>
    </p:spTree>
    <p:extLst>
      <p:ext uri="{BB962C8B-B14F-4D97-AF65-F5344CB8AC3E}">
        <p14:creationId xmlns:p14="http://schemas.microsoft.com/office/powerpoint/2010/main" val="413787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ფაქტობრივად, რთულ კითხვებს წარმოადგენს ძირითადი კითხვები სისხლის სამართლის საქმეებში სამართლებრივი ურთიერთდახმარების შესახებ. ექსპერტმა ისინი უნდა წარადგინოს როგორც მომავალი საქმეების</a:t>
            </a:r>
            <a:r>
              <a:rPr lang="en-US" dirty="0" smtClean="0"/>
              <a:t> </a:t>
            </a:r>
            <a:r>
              <a:rPr lang="ka-GE" dirty="0" smtClean="0"/>
              <a:t>წარმოების წინასიტყვაობა.</a:t>
            </a:r>
          </a:p>
          <a:p>
            <a:pPr algn="just"/>
            <a:endParaRPr lang="ka-GE" dirty="0"/>
          </a:p>
          <a:p>
            <a:pPr algn="just"/>
            <a:r>
              <a:rPr lang="ka-GE" dirty="0" smtClean="0"/>
              <a:t>სამართლებრივი ურთიერთდახმარების საქმისწარმოებისას, ისევე, როგორც შიდასახელმწიფოებრივი გამოძიებების მსვლელობისას, კომპეტენტური ორგანოები დადგებიან კითხვების წინაშე, რომლებიც უკავშირდება ტერიტორიულ, ორგანოების</a:t>
            </a:r>
            <a:r>
              <a:rPr lang="ka-GE" baseline="0" dirty="0" smtClean="0"/>
              <a:t> </a:t>
            </a:r>
            <a:r>
              <a:rPr lang="ka-GE" dirty="0" smtClean="0"/>
              <a:t>იურისდიქციას, ან განმახორციელებელი ორგანოს/ორგანოების კომპეტენციას. როგორც ბევრ ქვეყანაში, დანაშაულის ჩადენის ადგილი იქნება შესაბამისი კომპეტენციის დადგენის განმსაზღვრელი ფაქტი. </a:t>
            </a:r>
          </a:p>
          <a:p>
            <a:pPr algn="just"/>
            <a:endParaRPr lang="ka-GE" dirty="0"/>
          </a:p>
          <a:p>
            <a:pPr algn="just"/>
            <a:r>
              <a:rPr lang="ka-GE" dirty="0" smtClean="0"/>
              <a:t>დელეგატებმა უნდა იცოდნენ, რომ არსებობს გამოძიებასთან დაკავშირებული გარკვეული სახის სირთულეები, რომლებიც სცდება შიდასახელმწიფოებრივ საზღვრებს. შეიძლება არსებობდეს შემზღუდავი ფაქტორი, როგორიცაა ტრანსსასაზღვრო გამოძიების საჭიროება და მონაცემების შენახვის ადგილზე</a:t>
            </a:r>
            <a:r>
              <a:rPr lang="ka-GE" baseline="0" dirty="0" smtClean="0"/>
              <a:t> წვდომა</a:t>
            </a:r>
            <a:r>
              <a:rPr lang="ka-GE" dirty="0" smtClean="0"/>
              <a:t> „ღრუბლის“ ტექნიკურ გარემოში, რომელიც განმარტებული იქნა ელექტრონული მტკიცებულებების შესახებ სესიის გაცნობითი სასწავლო კურსის დროს.</a:t>
            </a:r>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ka-GE"/>
          </a:p>
        </p:txBody>
      </p:sp>
    </p:spTree>
    <p:extLst>
      <p:ext uri="{BB962C8B-B14F-4D97-AF65-F5344CB8AC3E}">
        <p14:creationId xmlns:p14="http://schemas.microsoft.com/office/powerpoint/2010/main" val="3505719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32-ე მუხლის B პუნქტის გრაფიკული წარდგენა.</a:t>
            </a:r>
          </a:p>
          <a:p>
            <a:pPr algn="just"/>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a:effectLst/>
                <a:latin typeface="Arial" panose="020B0604020202020204" pitchFamily="34" charset="0"/>
              </a:rPr>
              <a:t>მხარემ მოიპოვა წვდომა ან მიიღო მონაცემები, რომლებიც მისი ტერიტორიის მიღმა </a:t>
            </a:r>
            <a:r>
              <a:rPr lang="ka-GE" dirty="0" smtClean="0">
                <a:effectLst/>
                <a:latin typeface="Arial" panose="020B0604020202020204" pitchFamily="34" charset="0"/>
              </a:rPr>
              <a:t>მდებარეობს, </a:t>
            </a:r>
            <a:r>
              <a:rPr lang="ka-GE" dirty="0">
                <a:effectLst/>
                <a:latin typeface="Arial" panose="020B0604020202020204" pitchFamily="34" charset="0"/>
              </a:rPr>
              <a:t>თავის ტერიტორიაზე არსებული კომპიუტერული სისტემის მეშვეობით და მან მოიპოვა კანონიერი და ნებაყოფლობითი თანხმობა პირისგან, რომელსაც კანონიერი უფლებამოსილება აქვს, გაუმჟღავნოს მონაცემები მხარეს ამ სისტემის მეშვეობით. თუ ვინ არის ის პირი, რომელსაც "კანონიერი უფლებამოსილება" აქვს, გაამჟღავნოს მონაცემები, შეიძლება განსხვავდებოდეს გარემოებებიდან, პირის ხასიათისა და მოქმედი კანონმდებლობიდან გამომდინარე. მაგალითად, პირის ელ. ფოსტა შეიძლება ინახებოდეს სხვა ქვეყანაში მომსახურების მიმწოდებლის მიერ ან პირი შეიძლება </a:t>
            </a:r>
            <a:r>
              <a:rPr lang="ka-GE" dirty="0" smtClean="0">
                <a:effectLst/>
                <a:latin typeface="Arial" panose="020B0604020202020204" pitchFamily="34" charset="0"/>
              </a:rPr>
              <a:t>განზრახ ინახავდეს </a:t>
            </a:r>
            <a:r>
              <a:rPr lang="ka-GE" dirty="0">
                <a:effectLst/>
                <a:latin typeface="Arial" panose="020B0604020202020204" pitchFamily="34" charset="0"/>
              </a:rPr>
              <a:t>მონაცემებს სხვა ქვეყანაში.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effectLst/>
              <a:latin typeface="Arial" panose="020B0604020202020204" pitchFamily="34" charset="0"/>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dirty="0">
                <a:effectLst/>
                <a:latin typeface="Arial" panose="020B0604020202020204" pitchFamily="34" charset="0"/>
              </a:rPr>
              <a:t>ამ პირებმა შეიძლება ამოიღონ მონაცემები იმ პირობით, თუ მათ კანონიერი უფლებამოსილება აქვთ, მათ შეიძლება ნებაყოფლობით გაუმჟღავნონ მონაცემები სამართალდამცავი ორგანოების თანამშრომლებს ან ნება დართონ ამ თანამშრომლებს მონაცემთა წვდომაზე, როგორც ამას ეს მუხლი ითვალისწინებს.</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ka-GE"/>
          </a:p>
        </p:txBody>
      </p:sp>
    </p:spTree>
    <p:extLst>
      <p:ext uri="{BB962C8B-B14F-4D97-AF65-F5344CB8AC3E}">
        <p14:creationId xmlns:p14="http://schemas.microsoft.com/office/powerpoint/2010/main" val="4198296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mtClean="0"/>
              <a:t>c.)</a:t>
            </a:r>
            <a:endParaRPr lang="ka-GE" dirty="0"/>
          </a:p>
          <a:p>
            <a:endParaRPr lang="ka-GE" b="0" u="none"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ka-GE"/>
          </a:p>
        </p:txBody>
      </p:sp>
    </p:spTree>
    <p:extLst>
      <p:ext uri="{BB962C8B-B14F-4D97-AF65-F5344CB8AC3E}">
        <p14:creationId xmlns:p14="http://schemas.microsoft.com/office/powerpoint/2010/main" val="644102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ბევრ შემთხვევაში გამომძიებლებს არ შეუძლიათ იმის უზრუნველყოფა, რომ შეძლებენ კომუნიკაციის მიკვლევას მის წყარომდე მანამდელი გადაცემების ჩანაწერების კვალის მიყოლით, ვინაიდან საკვანძო ტრაფიკის მონაცემები შეიძლება ავტომატურად იშლებოდეს გადაცემის ჯაჭვში მომსახურების მიმწოდებლის მიერ, სანამ მათი დაცვა მოხდება. ამიტომ თითოეული მხარის გამომძიებლებისთვის ძალიან მნიშვნელოვანია, ჰქონდეთ შესაძლებლობა, რეალურ დროში მოიპოვონ ტრაფიკის მონაცემები, რომლებიც უკავშირდება სხვა მხარის კომპიუტერული სისტემის მეშვეობით გამავალ კომუნიკაციებს.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ამდენად, 33-ე მუხლის შესაბამისად (ურთიერთდახმარება ტრაფიკის მონაცემების რეალურ დროში შეგროვებასთან მიმართებით), თითოეული მხარის ვალდებულებაა, რეალურ დროში შეაგროვოს ტრაფიკის მონაცემები სხვა მხარისთვის. თუმცა, ამ მუხლის მოთხოვნაა, რომ მხარეებმა ითანამშრომლონ ამ </a:t>
            </a:r>
            <a:r>
              <a:rPr lang="ka-GE" sz="1200" kern="1200" dirty="0" smtClean="0">
                <a:solidFill>
                  <a:schemeClr val="tx1"/>
                </a:solidFill>
                <a:effectLst/>
                <a:latin typeface="+mn-lt"/>
              </a:rPr>
              <a:t>საკითხებზე. </a:t>
            </a:r>
            <a:r>
              <a:rPr lang="ka-GE" sz="1200" kern="1200" dirty="0">
                <a:solidFill>
                  <a:schemeClr val="tx1"/>
                </a:solidFill>
                <a:effectLst/>
                <a:latin typeface="+mn-lt"/>
              </a:rPr>
              <a:t>მოცემულ შემთხვევაში ისევე, როგორც სხვა შემთხვევებში, საპატიო ყურადღება ეთმობა ურთიერთდახმარების არსებულ მოდალობებს. ამდენად, პირობები, რომლითაც ასეთი თანამშრომლობა უნდა განხორციელდეს, როგორც წესი, ის პირობებია, რომლებიც ჩამოყალიბებულია სისხლის სამართლის საქმეებზე სამართლებრივი ურთიერთდახმარების მარეგულირებელ მოქმედ ხელშეკრულებებში, შეთანხმებებსა და კანონებში. </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ka-GE"/>
          </a:p>
        </p:txBody>
      </p:sp>
    </p:spTree>
    <p:extLst>
      <p:ext uri="{BB962C8B-B14F-4D97-AF65-F5344CB8AC3E}">
        <p14:creationId xmlns:p14="http://schemas.microsoft.com/office/powerpoint/2010/main" val="2049567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გადაჭერის ინტრუზიულობის მაღალი დონის გამო, შინაარსობრივი მონაცემების გადაჭერის ურთიერთდახმარების უზრუნველყოფის ვალდებულება შეზღუდულია. დახმარება უზრუნველყოფილი უნდა იყოს იმ მოცულობით, რის უფლებასაც მხარეების მოქმედი ხელშეკრულებები და კანონები იძლევა.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ვინაიდან შინაარსობრივი მონაცემების გადაჭერის თანამშრომლობის უზრუნველყოფა ურთიერთდახმარების გაწევის ახალი სფეროა, გადაწყდა ურთიერთდახმარების არსებული რეჟიმებისა და შიდასახელმწიფოებრივი კანონმდებლობის განხილვის გადადება, რომლებიც უკავშირდება დახმარების გაწევის ვალდებულების მოცულობასა და შეზღუდვებს. ამასთან მიმართებით მითითება კეთდება მე-14, მე-15 და 21-ე მუხლზე, ასევე N° R (85) 10-ზე, რომლებიც ეხება სისხლის სამართლის საქმეებში ურთიერთდახმარების ევროპული კონვენციის გამოყენებას ტელეკომუნიკაციების გადაჭერის სასამართლო </a:t>
            </a:r>
            <a:r>
              <a:rPr lang="ka-GE" sz="1200" kern="1200" dirty="0" smtClean="0">
                <a:solidFill>
                  <a:schemeClr val="tx1"/>
                </a:solidFill>
                <a:effectLst/>
                <a:latin typeface="+mn-lt"/>
              </a:rPr>
              <a:t>დავალებებთან </a:t>
            </a:r>
            <a:r>
              <a:rPr lang="ka-GE" sz="1200" kern="1200" dirty="0">
                <a:solidFill>
                  <a:schemeClr val="tx1"/>
                </a:solidFill>
                <a:effectLst/>
                <a:latin typeface="+mn-lt"/>
              </a:rPr>
              <a:t>მიმართებით.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ka-GE"/>
          </a:p>
        </p:txBody>
      </p:sp>
    </p:spTree>
    <p:extLst>
      <p:ext uri="{BB962C8B-B14F-4D97-AF65-F5344CB8AC3E}">
        <p14:creationId xmlns:p14="http://schemas.microsoft.com/office/powerpoint/2010/main" val="3826694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33-ე ან/და 34-ე მუხლების განხორციელების გრაფიკული წარდგენა. ექსპერტმა უნდა გაიმეოროს განსხვავება ტრაფიკსა და შინაარსობრივ მონაცემებს შორის და სხვადასხვა სამართლებრივი რეჟიმების შესაძლებლობა მათ მოსაპოვებლად, მაგ., ზოგჯერ ნაკლებად მოთხოვნადია ტრაფიკისთვის (პოლიციის ან პროკურატურის ბრძანება საკმარისია) და მეტად მოთხოვნადია შინაარსისთვის (მხოლოდ სასამართლო ბრძანება).</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ka-GE"/>
          </a:p>
        </p:txBody>
      </p:sp>
    </p:spTree>
    <p:extLst>
      <p:ext uri="{BB962C8B-B14F-4D97-AF65-F5344CB8AC3E}">
        <p14:creationId xmlns:p14="http://schemas.microsoft.com/office/powerpoint/2010/main" val="1880005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თითოეული მხარის 24-საათიან რეჟიმში მომუშავე საკონტაქტო პუნქტი ხელს უწყობს ან პირდაპირ ახორციელებს, მათ შორის, ტექნიკურ საკითხებზე კონსულტაციის გაწევას, მონაცემთა დაცვას, მტკიცებულებების შეგროვებას, სამართლებრივი ინფორმაციის მიწოდებასა და ეჭვმიტანილთა </a:t>
            </a:r>
            <a:r>
              <a:rPr lang="ka-GE" sz="1200" kern="1200" dirty="0" smtClean="0">
                <a:solidFill>
                  <a:schemeClr val="tx1"/>
                </a:solidFill>
                <a:effectLst/>
                <a:latin typeface="+mn-lt"/>
              </a:rPr>
              <a:t>ადგილსამყოფლის </a:t>
            </a:r>
            <a:r>
              <a:rPr lang="ka-GE" sz="1200" kern="1200" dirty="0">
                <a:solidFill>
                  <a:schemeClr val="tx1"/>
                </a:solidFill>
                <a:effectLst/>
                <a:latin typeface="+mn-lt"/>
              </a:rPr>
              <a:t>დადგენას. 1-ელ პუნქტში მოცემული ტერმინი "სამართლებრივი ინფორმაცია" ნიშნავს რჩევის მიცემას სხვა მხარისთვის, რომელიც ითხოვს თანამშრომლობას, ნებისმიერი სამართლებრივი წინაპირობის შესახებ, რომელიც აუცილებელია ოფიციალური ან არაოფიციალური თანამშრომლობის უზრუნველსაყოფად.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smtClean="0">
                <a:solidFill>
                  <a:schemeClr val="tx1"/>
                </a:solidFill>
                <a:effectLst/>
                <a:latin typeface="+mn-lt"/>
              </a:rPr>
              <a:t>თითოეულ </a:t>
            </a:r>
            <a:r>
              <a:rPr lang="ka-GE" sz="1200" kern="1200" dirty="0">
                <a:solidFill>
                  <a:schemeClr val="tx1"/>
                </a:solidFill>
                <a:effectLst/>
                <a:latin typeface="+mn-lt"/>
              </a:rPr>
              <a:t>მხარეს შეუძლია დამოუკიდებლად განსაზღვროს, თუ სად განათავსოს საკონტაქტო პუნქტი თავისი სამართალდამცავი ორგანოების ფარგლებში. ზოგ მხარეს შეიძლება სურდეს 24-საათიანი საკონტაქტო პუნქტის ურთიერთდახმარების </a:t>
            </a:r>
            <a:r>
              <a:rPr lang="ka-GE" sz="1200" kern="1200" dirty="0" smtClean="0">
                <a:solidFill>
                  <a:schemeClr val="tx1"/>
                </a:solidFill>
                <a:effectLst/>
                <a:latin typeface="+mn-lt"/>
              </a:rPr>
              <a:t>ხელისუფლების ცენტრალურ</a:t>
            </a:r>
            <a:r>
              <a:rPr lang="ka-GE" sz="1200" kern="1200" baseline="0" dirty="0" smtClean="0">
                <a:solidFill>
                  <a:schemeClr val="tx1"/>
                </a:solidFill>
                <a:effectLst/>
                <a:latin typeface="+mn-lt"/>
              </a:rPr>
              <a:t> </a:t>
            </a:r>
            <a:r>
              <a:rPr lang="ka-GE" sz="1200" kern="1200" dirty="0" smtClean="0">
                <a:solidFill>
                  <a:schemeClr val="tx1"/>
                </a:solidFill>
                <a:effectLst/>
                <a:latin typeface="+mn-lt"/>
              </a:rPr>
              <a:t>ორგანოში </a:t>
            </a:r>
            <a:r>
              <a:rPr lang="ka-GE" sz="1200" kern="1200" dirty="0">
                <a:solidFill>
                  <a:schemeClr val="tx1"/>
                </a:solidFill>
                <a:effectLst/>
                <a:latin typeface="+mn-lt"/>
              </a:rPr>
              <a:t>განთავსება, ზოგი კი თვლიდეს, რომ საუკეთესო ადგილმდებარეობა პოლიციის </a:t>
            </a:r>
            <a:r>
              <a:rPr lang="ka-GE" sz="1200" kern="1200" dirty="0" smtClean="0">
                <a:solidFill>
                  <a:schemeClr val="tx1"/>
                </a:solidFill>
                <a:effectLst/>
                <a:latin typeface="+mn-lt"/>
              </a:rPr>
              <a:t>განყოფილებაშია, </a:t>
            </a:r>
            <a:r>
              <a:rPr lang="ka-GE" sz="1200" kern="1200" dirty="0">
                <a:solidFill>
                  <a:schemeClr val="tx1"/>
                </a:solidFill>
                <a:effectLst/>
                <a:latin typeface="+mn-lt"/>
              </a:rPr>
              <a:t>რომელიც სპეციალიზირდება კომპიუტერული ან კომპიუტერებთან დაკავშირებული დანაშაულების წინააღმდეგ ბრძოლაში, თუმცა, კონკრეტული მხარისთვის, მისი სამთავრობო და სამართლებრივი სტრუქტურის გათვალისწინებით, შეიძლება სხვა არჩევანი იყოს მიზანშეწონილი.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ვინაიდან 24-საათიან რეჟიმში მომუშავე საკონტაქტო პუნქტმა უნდა უზრუნველყოს როგორც ტექნიკური კონსულტაცია შეტევის შესაჩერებლად ან მისაკვლევად, ისე ისეთი საერთაშორისო თანამშრომლობის მოვალეობები, როგორიცაა ეჭვმიტანილთა ადგილმდებარეობის დადგენა, არ არსებობს არცერთი სწორი პასუხი და სავარაუდოა, რომ ქსელის სტრუქტურა დროთა განმავლობაში განვითარდება. ეროვნული საკონტაქტო პუნქტის დანიშვნისას სათანადო ყურადღება უნდა დაეთმოს საკონტაქტო პუნქტებთან სხვადასხვა ენაზე კომუნიკაციის აუცილებლობას. </a:t>
            </a:r>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ka-GE"/>
          </a:p>
        </p:txBody>
      </p:sp>
    </p:spTree>
    <p:extLst>
      <p:ext uri="{BB962C8B-B14F-4D97-AF65-F5344CB8AC3E}">
        <p14:creationId xmlns:p14="http://schemas.microsoft.com/office/powerpoint/2010/main" val="1280652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მე-2 პუნქტი ითვალისწინებს, რომ 24-საათიანი საკონტაქტო პუნქტის კრიტიკულ </a:t>
            </a:r>
            <a:r>
              <a:rPr lang="ka-GE" sz="1200" kern="1200" dirty="0" smtClean="0">
                <a:solidFill>
                  <a:schemeClr val="tx1"/>
                </a:solidFill>
                <a:effectLst/>
                <a:latin typeface="+mn-lt"/>
              </a:rPr>
              <a:t>ამოცანებში </a:t>
            </a:r>
            <a:r>
              <a:rPr lang="ka-GE" sz="1200" kern="1200" dirty="0">
                <a:solidFill>
                  <a:schemeClr val="tx1"/>
                </a:solidFill>
                <a:effectLst/>
                <a:latin typeface="+mn-lt"/>
              </a:rPr>
              <a:t>შედიოდეს იმ ფუნქციების აღსრულების სწრაფი ხელშეწყობა, რომლებსაც თავად არ ასრულებს.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sz="1200" kern="1200" dirty="0">
              <a:solidFill>
                <a:schemeClr val="tx1"/>
              </a:solidFill>
              <a:effectLst/>
              <a:latin typeface="+mn-lt"/>
              <a:ea typeface="ＭＳ Ｐゴシック" pitchFamily="-65" charset="-128"/>
              <a:cs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მაგალითად, თუ მხარის 24-საათიანი საკონტაქტო პუნქტი პოლიციის განყოფილების ნაწილია, მას უნდა ჰქონდეს მის მთავრობაში შემავალ შესაბამის კომპონენტებთან დაჩქარებული კოორდინაციის შესაძლებლობა, როგორიცაა საერთაშორისო ექსტრადიციისა და ურთიერთდახმარების </a:t>
            </a:r>
            <a:r>
              <a:rPr lang="ka-GE" sz="1200" kern="1200" dirty="0" smtClean="0">
                <a:solidFill>
                  <a:schemeClr val="tx1"/>
                </a:solidFill>
                <a:effectLst/>
                <a:latin typeface="+mn-lt"/>
              </a:rPr>
              <a:t>ხელისუფლების ცენტრალური ორგანო</a:t>
            </a:r>
            <a:r>
              <a:rPr lang="ka-GE" sz="1200" kern="1200" dirty="0">
                <a:solidFill>
                  <a:schemeClr val="tx1"/>
                </a:solidFill>
                <a:effectLst/>
                <a:latin typeface="+mn-lt"/>
              </a:rPr>
              <a:t>, რათა მიღებული იქნეს შესაბამისი ზომები დღის ან ღამის ნებისმიერ მონაკვეთში. გარდა ამისა, მე-2 პუნქტი მოითხოვს, რომ თითოეული მხარის 24-საათიანმა საკონტაქტო პუნქტმა განახორციელოს კომუნიკაცია ქსელის სხვა წევრებთან დაჩქარებული გზით. </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ka-GE"/>
          </a:p>
        </p:txBody>
      </p:sp>
    </p:spTree>
    <p:extLst>
      <p:ext uri="{BB962C8B-B14F-4D97-AF65-F5344CB8AC3E}">
        <p14:creationId xmlns:p14="http://schemas.microsoft.com/office/powerpoint/2010/main" val="2541681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z="1200" kern="1200" dirty="0">
                <a:solidFill>
                  <a:schemeClr val="tx1"/>
                </a:solidFill>
                <a:effectLst/>
                <a:latin typeface="+mn-lt"/>
              </a:rPr>
              <a:t>ევროპის საბჭოს 24-საათიანი საკონტაქტო პუნქტების ქსელის სიის მაგალითი. ამ ქვეყანას აქვს ორი საკონტაქტო პუნქტი: ერთი – პოლიციაში, ხოლო მეორე – პროკურატურაში.</a:t>
            </a: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ka-GE"/>
          </a:p>
        </p:txBody>
      </p:sp>
    </p:spTree>
    <p:extLst>
      <p:ext uri="{BB962C8B-B14F-4D97-AF65-F5344CB8AC3E}">
        <p14:creationId xmlns:p14="http://schemas.microsoft.com/office/powerpoint/2010/main" val="3306059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ka-GE" smtClean="0"/>
              <a:t>ექსპერტმა უნდა წარუდგინოს დელეგატებს სესიის ამოცანები, მაგ., მოქმედების სფერო.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ka-GE" smtClean="0"/>
              <a:t>დელეგატებმა უნდა გაიგონ თუ რა არის სესიის მიზანი და თუ რას მოელიან მათგან სესიის დასრულების შემდეგ.</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ka-GE" dirty="0"/>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ka-GE"/>
          </a:p>
        </p:txBody>
      </p:sp>
    </p:spTree>
    <p:extLst>
      <p:ext uri="{BB962C8B-B14F-4D97-AF65-F5344CB8AC3E}">
        <p14:creationId xmlns:p14="http://schemas.microsoft.com/office/powerpoint/2010/main" val="249517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DFBB1-7B02-4717-AEA4-A0D2A92F6065}" type="slidenum">
              <a:rPr lang="en-GB" smtClean="0"/>
              <a:t>58</a:t>
            </a:fld>
            <a:endParaRPr lang="ka-GE"/>
          </a:p>
        </p:txBody>
      </p:sp>
    </p:spTree>
    <p:extLst>
      <p:ext uri="{BB962C8B-B14F-4D97-AF65-F5344CB8AC3E}">
        <p14:creationId xmlns:p14="http://schemas.microsoft.com/office/powerpoint/2010/main" val="396752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2016 წლის აპრილში ევროპარლამენტმა მიიღო ევროკავშირის მონაცემთა დაცვის რეგულაცია (GDPR) ერთი მთავარი მიზნის გათვალისწინებით: დაიცვას ევროკავშირის მოქალაქეების პირადი ცხოვრება და პერსონალური მონაცემები. სხვა საკითხებთან ერთად, ეს ზომა უკრძალავს კომპანიებს, რომლებიც ევროკავშირის წევრ სახელმწიფოებში ევროკავშირის მოქალაქეების შესახებ მონაცემებს აგროვებენ, მათ შორის, ისეთ გიგანტურ კომპანიებს, როგორიცაა ფეისბუკი და გუგლი და დომენის რეგისტრატორებს, როგორიცაა GoDaddy, რომ გამოაქვეყნონ კერძო პირების მაიდენტიფიცირებელი ინფორმაცია. როცა 2018 წლის 25 მაისს ძალაში შევა ევროკავშირის მონაცემთა დაცვის რეგულაცია, კომპანიები, რომლებიც არ იცავენ კონფიდენციალურობის მომატებულ შეზღუდვებს, იძულებული იქნებიან, გადაიხადონ დიდი ოდენობის ჯარიმები (GDPR-ის დამრღვევი ორგანიზაციები შეიძლება დაჯარიმდნენ ყოველწლიური გლობალური ბრუნვის 4%-ით ან 20 მილიონი ევროთი!).</a:t>
            </a:r>
          </a:p>
          <a:p>
            <a:pPr algn="just"/>
            <a:endParaRPr lang="ka-GE" dirty="0"/>
          </a:p>
          <a:p>
            <a:pPr algn="just"/>
            <a:r>
              <a:rPr lang="ka-GE" dirty="0" smtClean="0"/>
              <a:t>ICANN-ს შეთანხმებები აქვს ათასობით დომენის ოპერატორსა და რეგისტრატორთან, რომლებსაც მოეთხოვებათ, რეგისტრირებული დომენის სახელების შესახებ მონაცემებზე ან WHOIS-ცნობარის მონაცემებზე უფასო საჯარო წვდომის უზრუნველყოფა. არსებობს WHOIS-ცნობარის ძებნის რამდენიმე უფასო ინსტრუმენტი, რომელიც უზრუნველყოფს წვდომას WHOIS-ცნობარის მონაცემებზე, მათ შორის, ისეთ ინფორმაციაზე, როგორიცაა დომენის სახელის ვადის გასვლისა და შექმნის თარიღები და რეგისტრანტების საკონტაქტო ინფორმაცია. WHOIS-ცნობარის მომსახურებები წარმოადგენს ღირებულ რესურსს სავაჭრო ნიშნის მფლობელებისა და იურისტებისთვის, აძლევს რა მათ საშუალებას, მოახდინონ დომენის მფლობელების იდენტიფიცირება და განახორციელონ უფლებების დაცვა ვებსაიტის უკანონო კონტენტის ან არაკეთილსინდისიერი დომენის სახელის რეგისტრაციისა და გამოყენების წინააღმდეგ.</a:t>
            </a:r>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ka-GE"/>
          </a:p>
        </p:txBody>
      </p:sp>
    </p:spTree>
    <p:extLst>
      <p:ext uri="{BB962C8B-B14F-4D97-AF65-F5344CB8AC3E}">
        <p14:creationId xmlns:p14="http://schemas.microsoft.com/office/powerpoint/2010/main" val="89001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ka-GE" dirty="0" smtClean="0"/>
              <a:t>კრიპტოგრაფიაში დაშიფვრა არის ინფორმაციის კოდირების პროცესი. ეს პროცესი გარდაქმნის ინფორმაციის თავდაპირველ გამოსახულებას, რაც ცნობილია როგორც ღია ტექსტი, ალტერნატიულ ფორმად, რომელიც ცნობილია როგორც შიფროტექსტი. მხოლოდ უფლებამოსილ პირებს შეუძლიათ შიფროტექსტის დაბრუნება ისევ ღია ტექსტზე და თავდაპირველ ინფორმაციაზე წვდომის მიღება. </a:t>
            </a:r>
          </a:p>
          <a:p>
            <a:pPr algn="just"/>
            <a:endParaRPr lang="ka-GE" dirty="0"/>
          </a:p>
          <a:p>
            <a:pPr algn="just"/>
            <a:r>
              <a:rPr lang="ka-GE" dirty="0" smtClean="0"/>
              <a:t>თავად დაშიფვრა არ აღკვეთს ჩარევას, მაგრამ უარყოფს გასაგებ კონტენტს პოტენციური გადამჭერისთვის. ტექნიკური მიზეზების გამო დაშიფვრის სქემა, ჩვეულებრივ, იყენებს ფსევდოშემთხვევით დაშიფვრის კოდს, რომელსაც ალგორითმი აგენერირებს. შესაძლებელია შეტყობინების განშიფვრა კოდის გარეშე, მაგრამ კარგად აგებული დაშიფვრის სქემის განსაშიფრად მნიშვნელოვანი გამოთვლითი რესურსები და უნარებია საჭირო. </a:t>
            </a:r>
          </a:p>
          <a:p>
            <a:pPr algn="just"/>
            <a:endParaRPr lang="ka-GE" dirty="0"/>
          </a:p>
          <a:p>
            <a:pPr algn="just"/>
            <a:r>
              <a:rPr lang="ka-GE" dirty="0" smtClean="0"/>
              <a:t>კრიპტოვალუტა არის ციფრული აქტივი, რომელიც შექმნილია გაცვლის საშუალებად, რომელშიც მონეტის საკუთრების უფლების ინდივიდუალური ჩანაწერები ინახება რეესტრში</a:t>
            </a:r>
            <a:r>
              <a:rPr lang="ka-GE" baseline="0" dirty="0" smtClean="0"/>
              <a:t> </a:t>
            </a:r>
            <a:r>
              <a:rPr lang="ka-GE" dirty="0" smtClean="0"/>
              <a:t>მონაცემთა კომპიუტერიზებული ბაზის სახით, რომელიც საიმედო კრიპტოგრაფიას იყენებს გარიგების ჩანაწერების დასაცავად, დამატებითი მონეტების შესაქმნელად და მონეტის საკუთრების გადაცემის შესამოწმებლად. [1][2] ის ჩვეულებრივ არ არსებობს ფიზიკური ფორმით (როგორც ეს ქაღალდის ფულის შემთხვევაშია) და ჩვეულებრივ არ გამოიცემა ცენტრალური ორგანოს მიერ. ტიპურად კრიპტოვალუტები იყენებს დეცენტრალიზებულ კონტროლს ცენტრალიზებული ციფრული ვალუტისა და ცენტრალური საბანკო სისტემებისგან განსხვავებით.[3] როდესაც კრიპტოვალუტა იჭრება ან იქმნება გამოცემამდე, ან გამოიცემა ცალკე გამომცემლის მიერ, ჩვეულებრივ მიჩნეულია, რომ ის არის ცენტრალიზებული. როდესაც დეცენტრალიზებული კონტროლით ხორციელდება, თითოეული კრიპტოვალუტა მუშაობს განაწილებული რეესტრის</a:t>
            </a:r>
            <a:r>
              <a:rPr lang="ka-GE" baseline="0" dirty="0" smtClean="0"/>
              <a:t> </a:t>
            </a:r>
            <a:r>
              <a:rPr lang="ka-GE" dirty="0" smtClean="0"/>
              <a:t>ტექნოლოგიის მეშვეობით, როგორც</a:t>
            </a:r>
            <a:r>
              <a:rPr lang="ka-GE" baseline="0" dirty="0" smtClean="0"/>
              <a:t> წესი</a:t>
            </a:r>
            <a:r>
              <a:rPr lang="ka-GE" dirty="0" smtClean="0"/>
              <a:t>, ბლოკჩეინის სახით, რომელიც ასრულებს საჯარო ფინანსური გარიგებების მონაცემთა ბაზის ფუნქციას.</a:t>
            </a:r>
          </a:p>
          <a:p>
            <a:pPr algn="just"/>
            <a:endParaRPr lang="ka-GE" dirty="0"/>
          </a:p>
          <a:p>
            <a:pPr algn="just"/>
            <a:r>
              <a:rPr lang="ka-GE" dirty="0" smtClean="0"/>
              <a:t>ბნელი ინტერნეტი არის მსოფლიო კომპიუტერული ქსელის (WWW) კონტენტი, რომელიც არსებობს ბნელ ქსელებში, ეფარება ქსელებს, რომლებიც ინტერნეტს გამოიყენებს, მაგრამ წვდომისთვის საჭიროებს კონკრეტულ პროგრამულ უზრუნველყოფას, კონფიგურაციას ან ავტორიზაციას. ბნელი ინტერნეტის მეშვეობით კერძო კომპიუტერულ ქსელებს ანონიმურად შეუძლია კომუნიკაცია და ბიზნესის წარმოება მაიდენტიფიცირებელი ინფორმაციის, როგორიცაა ადგილმდებარეობა, გამჟღავნების გარეშე. ბნელი ინტერნეტი წარმოადგენს უხილავი ქსელის პატარა ნაწილს, ინტერნეტის ნაწილს, რომლის ინდექსირება არ ხდება ინტერნეტის საძიებო სისტემებში, თუმცა ზოგჯერ ტერმინი უხილავი ქსელი შეცდომით გამოიყენება კონკრეტულად ბნელი ინტერნეტის აღსანიშნად.</a:t>
            </a:r>
          </a:p>
          <a:p>
            <a:pPr algn="just"/>
            <a:endParaRPr lang="ka-GE" dirty="0"/>
          </a:p>
          <a:p>
            <a:pPr algn="just"/>
            <a:r>
              <a:rPr lang="ka-GE" b="0" dirty="0"/>
              <a:t>ღრუბლოვანი შენახვა არის კომპიუტერული მონაცემების </a:t>
            </a:r>
            <a:r>
              <a:rPr lang="ka-GE" b="0" dirty="0" smtClean="0"/>
              <a:t>შენახვის მოდელი</a:t>
            </a:r>
            <a:r>
              <a:rPr lang="ka-GE" b="0" dirty="0"/>
              <a:t>, რომელშიც ციფრული მონაცემები ინახება ლოგიკურ პულებზე, რომელსაც "</a:t>
            </a:r>
            <a:r>
              <a:rPr lang="ka-GE" b="0" dirty="0" smtClean="0"/>
              <a:t>ღრუბლის</a:t>
            </a:r>
            <a:r>
              <a:rPr lang="ka-GE" b="0" dirty="0"/>
              <a:t>" სახელით მოიხსენიებენ. ფიზიკური საცავი მოიცავს მრავალ სერვერს (ზოგჯერ სხვადასხვა ადგილზე) და ფიზიკურ გარემოს ტიპურად ფლობს და მართავს </a:t>
            </a:r>
            <a:r>
              <a:rPr lang="ka-GE" b="0" dirty="0" smtClean="0"/>
              <a:t>ჰოსტინგის </a:t>
            </a:r>
            <a:r>
              <a:rPr lang="ka-GE" b="0" dirty="0"/>
              <a:t>კომპანია. ეს ღრუბლოვანი შენახვის პროვაიდერები პასუხისმგებელი არიან მონაცემთა ხელმისაწვდომობასა და </a:t>
            </a:r>
            <a:r>
              <a:rPr lang="ka-GE" b="0" dirty="0" smtClean="0"/>
              <a:t>მათზე წვდომაზე </a:t>
            </a:r>
            <a:r>
              <a:rPr lang="ka-GE" b="0" dirty="0"/>
              <a:t>და ფიზიკური გარემოს დაცვასა და ფუნქციონირებაზე. ადამიანები და ორგანიზაციები პროვაიდერებისგან </a:t>
            </a:r>
            <a:r>
              <a:rPr lang="ka-GE" b="0" dirty="0" smtClean="0"/>
              <a:t>ყიდულობენ </a:t>
            </a:r>
            <a:r>
              <a:rPr lang="ka-GE" b="0" dirty="0"/>
              <a:t>ან ქირაობენ მეხსიერების მოცულობას მომხმარებელთა, ორგანიზაციების ან აპლიკაციების მონაცემების შესანახად.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ka-GE"/>
          </a:p>
        </p:txBody>
      </p:sp>
    </p:spTree>
    <p:extLst>
      <p:ext uri="{BB962C8B-B14F-4D97-AF65-F5344CB8AC3E}">
        <p14:creationId xmlns:p14="http://schemas.microsoft.com/office/powerpoint/2010/main" val="191158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ka-GE" dirty="0" smtClean="0"/>
              <a:t>გლობალიზაცია და მსოფლიოს მასშტაბით ადამიანთა მზარდი მოძრაობა ქმნის ახალ შესაძლებლობებს ტრანსსასაზღვრო დანაშაულებისთვის. ამიტომ, სამართლებრივი ურთიერთდახმარება და ექსტრადიციის შეთანხმებები მნიშვნელოვანია ტრანსსასაზღვრო დანაშაულების შესაჩერებლად.</a:t>
            </a:r>
          </a:p>
          <a:p>
            <a:pPr algn="just"/>
            <a:endParaRPr lang="ka-GE" dirty="0"/>
          </a:p>
          <a:p>
            <a:pPr algn="just"/>
            <a:r>
              <a:rPr lang="ka-GE" dirty="0" smtClean="0"/>
              <a:t>სამართლებრივი ურთიერთდახმარება არის თანამშრომლობის ფორმა სხვადასხვა ქვეყანას შორის ინფორმაციის შეგროვებისა და გაცვლის მიზნით. ერთი ქვეყნის ხელისუფლების ორგანოებმა შეიძლება მოითხოვონ და უზრუნველყონ მტკიცებულებები, რომლებიც ამ ქვეყანაშია განთავსებული, მეორე ქვეყანაში სისხლის სამართლის გამოძიებაში ან საქმისწარმოებაში დასახმარებლად.</a:t>
            </a:r>
          </a:p>
          <a:p>
            <a:pPr algn="just"/>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ka-GE"/>
          </a:p>
        </p:txBody>
      </p:sp>
    </p:spTree>
    <p:extLst>
      <p:ext uri="{BB962C8B-B14F-4D97-AF65-F5344CB8AC3E}">
        <p14:creationId xmlns:p14="http://schemas.microsoft.com/office/powerpoint/2010/main" val="384414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r>
              <a:rPr lang="ka-GE" dirty="0">
                <a:effectLst/>
              </a:rPr>
              <a:t>სამართლებრივი ურთიერთდახმარების ტრადიციული ინსტრუმენტია </a:t>
            </a:r>
            <a:r>
              <a:rPr lang="ka-GE" i="1" dirty="0">
                <a:effectLst/>
              </a:rPr>
              <a:t>სასამართლო დავალება</a:t>
            </a:r>
            <a:r>
              <a:rPr lang="ka-GE" dirty="0">
                <a:effectLst/>
              </a:rPr>
              <a:t> – ოფიციალური მოთხოვნა ერთი სახელმწიფოს სასამართლო ორგანოდან სხვა სახელმწიფოს სასამართლო ორგანოს, რომელშიც მოთხოვნის მიმღებ სასამართლო ორგანოს სთხოვენ ერთი ან რამდენიმე კონკრეტული მოქმედების შესრულებას, ჩვეულებრივ, </a:t>
            </a:r>
            <a:r>
              <a:rPr lang="ka-GE" dirty="0" smtClean="0">
                <a:effectLst/>
              </a:rPr>
              <a:t>მტკიცებულებების </a:t>
            </a:r>
            <a:r>
              <a:rPr lang="ka-GE" dirty="0">
                <a:effectLst/>
              </a:rPr>
              <a:t>შეგროვებას და მოწმეთა გამოკითხვას </a:t>
            </a:r>
            <a:r>
              <a:rPr lang="ka-GE" dirty="0" smtClean="0">
                <a:effectLst/>
              </a:rPr>
              <a:t>მომთხოვნი </a:t>
            </a:r>
            <a:r>
              <a:rPr lang="ka-GE" dirty="0">
                <a:effectLst/>
              </a:rPr>
              <a:t>სასამართლო ორგანოს სახელით. ეს მოთხოვნები, ტრადიციულად, </a:t>
            </a:r>
            <a:r>
              <a:rPr lang="ka-GE" dirty="0" smtClean="0">
                <a:effectLst/>
              </a:rPr>
              <a:t>გადაიცემა </a:t>
            </a:r>
            <a:r>
              <a:rPr lang="ka-GE" dirty="0">
                <a:effectLst/>
              </a:rPr>
              <a:t>დიპლომატიური არხების მეშვეობით. მას შემდეგ, რაც პროკურორი მოთხოვნას მოამზადებს, </a:t>
            </a:r>
            <a:r>
              <a:rPr lang="ka-GE" dirty="0" smtClean="0">
                <a:effectLst/>
              </a:rPr>
              <a:t>მომთხოვნი </a:t>
            </a:r>
            <a:r>
              <a:rPr lang="ka-GE" dirty="0">
                <a:effectLst/>
              </a:rPr>
              <a:t>სახელმწიფოს კომპეტენტური ეროვნული სასამართლო ახდენს მის დამოწმებას, რის შემდეგაც მას ამ სახელმწიფოს საგარეო საქმეთა სამინისტრო გადასცემს მოთხოვნის მიმღები სახელმწიფოს საელჩოს. საელჩო აგზავნის მოთხოვნას მოთხოვნის მიმღები სახელმწიფოს კომპეტენტურ სასამართლო ორგანოში. მოთხოვნის შესრულების შემდეგ თანმიმდევრობა შებრუნებულია.</a:t>
            </a:r>
          </a:p>
          <a:p>
            <a:pPr algn="just"/>
            <a:endParaRPr lang="ka-GE" dirty="0">
              <a:effectLst/>
            </a:endParaRPr>
          </a:p>
          <a:p>
            <a:pPr algn="just"/>
            <a:r>
              <a:rPr lang="ka-GE" dirty="0">
                <a:effectLst/>
              </a:rPr>
              <a:t>ოფიციალურმა ხელშეკრულებებმა საერთაშორისო თანამშრომლობისთვის უფრო მყარი საფუძველი შექმნა. სასამართლო დავალების პროცესი უფრო </a:t>
            </a:r>
            <a:r>
              <a:rPr lang="ka-GE" dirty="0" smtClean="0">
                <a:effectLst/>
              </a:rPr>
              <a:t>ხანგრძლივი </a:t>
            </a:r>
            <a:r>
              <a:rPr lang="ka-GE" dirty="0">
                <a:effectLst/>
              </a:rPr>
              <a:t>და </a:t>
            </a:r>
            <a:r>
              <a:rPr lang="ka-GE" dirty="0" smtClean="0">
                <a:effectLst/>
              </a:rPr>
              <a:t>არაპროგნოზირებადია, </a:t>
            </a:r>
            <a:r>
              <a:rPr lang="ka-GE" dirty="0">
                <a:effectLst/>
              </a:rPr>
              <a:t>ვიდრე სამართლებრივი ურთიერთდახმარების შეთანხმებების დადების პროცესი. ეს ძირითადად განპირობებულია იმით, რომ სასამართლო დავალების აღსრულება სასამართლოებს შორის თავაზიანობის საკითხი უფროა, ვიდრე სახელშეკრულებო ხასიათის. ამ მიზეზებით პროკურორები </a:t>
            </a:r>
            <a:r>
              <a:rPr lang="ka-GE" dirty="0" smtClean="0">
                <a:effectLst/>
              </a:rPr>
              <a:t>ჩვეულებრივ </a:t>
            </a:r>
            <a:r>
              <a:rPr lang="ka-GE" dirty="0">
                <a:effectLst/>
              </a:rPr>
              <a:t>მიიჩნევენ სასამართლო დავალებას უკანასკნელ </a:t>
            </a:r>
            <a:r>
              <a:rPr lang="ka-GE" dirty="0" smtClean="0">
                <a:effectLst/>
              </a:rPr>
              <a:t>ალტერნატივად </a:t>
            </a:r>
            <a:r>
              <a:rPr lang="ka-GE" dirty="0">
                <a:effectLst/>
              </a:rPr>
              <a:t>საზღვრებს გარეთ მტკიცებულებებზე წვდომისთვის, რომელიც მხოლოდ მაშინ გამოიყენება, თუ ხელმისაწვდომი არაა სამართლებრივი ურთიერთდახმარების ხელშეკრულებები.</a:t>
            </a:r>
          </a:p>
          <a:p>
            <a:pPr algn="just"/>
            <a:endParaRPr lang="ka-GE" dirty="0">
              <a:effectLst/>
            </a:endParaRPr>
          </a:p>
          <a:p>
            <a:pPr algn="just"/>
            <a:r>
              <a:rPr lang="ka-GE" dirty="0" smtClean="0">
                <a:effectLst/>
              </a:rPr>
              <a:t>ორმხრივი ხელშეკრულებები (ორ ქვეყანას შორის) შეიძლება შეთანხმებული იქნეს სახელმწიფოებს შორის ორივე მხარის მოვალეობებსა და მოლოდინებთან დაკავშირებული ნდობის მაღალი ხარისხით. მაგრამ </a:t>
            </a:r>
            <a:r>
              <a:rPr lang="ka-GE" dirty="0">
                <a:effectLst/>
              </a:rPr>
              <a:t>ორმხრივი ხელშეკრულებების მოლაპარაკება, შემუშავება და შეთანხმება შეიძლება იყოს ძვირი, </a:t>
            </a:r>
            <a:r>
              <a:rPr lang="ka-GE" dirty="0" smtClean="0">
                <a:effectLst/>
              </a:rPr>
              <a:t>წაიღოს </a:t>
            </a:r>
            <a:r>
              <a:rPr lang="ka-GE" dirty="0">
                <a:effectLst/>
              </a:rPr>
              <a:t>ბევრი დრო და რესურსი და შეუძლებელია მსოფლიოს ყველა ქვეყანასთან ორმხრივი ხელშეკრულების ქონა. </a:t>
            </a:r>
            <a:endParaRPr lang="ka-GE" dirty="0"/>
          </a:p>
          <a:p>
            <a:endParaRPr lang="ka-G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ka-GE"/>
          </a:p>
        </p:txBody>
      </p:sp>
    </p:spTree>
    <p:extLst>
      <p:ext uri="{BB962C8B-B14F-4D97-AF65-F5344CB8AC3E}">
        <p14:creationId xmlns:p14="http://schemas.microsoft.com/office/powerpoint/2010/main" val="214176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r>
              <a:rPr lang="ka-GE" sz="1800" b="0" i="0" u="none" strike="noStrike" baseline="0" dirty="0">
                <a:latin typeface="MinionPro-Regular"/>
              </a:rPr>
              <a:t>ოფიციალური მოთხოვნის გაკეთებისას პროკურორებმა </a:t>
            </a:r>
            <a:r>
              <a:rPr lang="ka-GE" sz="1800" b="0" i="0" u="none" strike="noStrike" baseline="0" dirty="0" smtClean="0">
                <a:latin typeface="MinionPro-Regular"/>
              </a:rPr>
              <a:t>თუ </a:t>
            </a:r>
            <a:r>
              <a:rPr lang="ka-GE" sz="1800" b="0" i="0" u="none" strike="noStrike" baseline="0" dirty="0">
                <a:latin typeface="MinionPro-Regular"/>
              </a:rPr>
              <a:t>მოსამართლეებმა ყოველთვის უნდა დაიცვან მოთხოვნის </a:t>
            </a:r>
            <a:r>
              <a:rPr lang="ka-GE" sz="1800" b="0" i="0" u="none" strike="noStrike" baseline="0" dirty="0" smtClean="0">
                <a:latin typeface="MinionPro-Regular"/>
              </a:rPr>
              <a:t>მიმღები </a:t>
            </a:r>
            <a:r>
              <a:rPr lang="ka-GE" sz="1800" b="0" i="0" u="none" strike="noStrike" baseline="0" dirty="0">
                <a:latin typeface="MinionPro-Regular"/>
              </a:rPr>
              <a:t>სახელმწიფოს საერთაშორისო ვალდებულება დახმარების გაწევის შესახებ, როცა ასეთი ვალდებულება არსებობს საერთაშორისო ინსტრუმენტის გზით. ანალოგიურად, მითითებული უნდა იქნეს ხელისუფლების ორგანო, სადაც </a:t>
            </a:r>
            <a:r>
              <a:rPr lang="ka-GE" sz="1800" b="0" i="0" u="none" strike="noStrike" baseline="0" dirty="0" smtClean="0">
                <a:latin typeface="MinionPro-Regular"/>
              </a:rPr>
              <a:t>მოთხოვნის </a:t>
            </a:r>
            <a:r>
              <a:rPr lang="ka-GE" sz="1800" b="0" i="0" u="none" strike="noStrike" baseline="0" dirty="0">
                <a:latin typeface="MinionPro-Regular"/>
              </a:rPr>
              <a:t>წერილი დაიწერა.</a:t>
            </a:r>
          </a:p>
          <a:p>
            <a:pPr algn="just"/>
            <a:endParaRPr lang="ka-GE" sz="1800" b="0" i="0" u="none" strike="noStrike" baseline="0" dirty="0">
              <a:latin typeface="MinionPro-Regular"/>
            </a:endParaRPr>
          </a:p>
          <a:p>
            <a:pPr algn="just"/>
            <a:r>
              <a:rPr lang="ka-GE" sz="1800" b="0" i="0" u="none" strike="noStrike" baseline="0" dirty="0">
                <a:latin typeface="MinionPro-Regular"/>
              </a:rPr>
              <a:t>ადმინისტრაციული დახმარება შეიძლება იქნეს და უნდა იქნეს გამოყენებული, როცა მტკიცებულებების შეგროვების მოთხოვნის გასაკეთებლად სახელმწიფოში, სადაც მტკიცებულებების მოსაპოვებლად არანაირი იძულების ღონისძიების (მაგ., ორდერი ან სასამართლო ბრძანება) განხორციელება არ არის საჭირო. ასეთი მიდგომა ამცირებს დაყოვნების რისკს და მას მიესალმება სახელმწიფოების უმეტესობა. </a:t>
            </a:r>
          </a:p>
          <a:p>
            <a:pPr algn="just"/>
            <a:endParaRPr lang="ka-GE" sz="1800" b="0" i="0" u="none" strike="noStrike" baseline="0" dirty="0">
              <a:latin typeface="MinionPro-Regular"/>
            </a:endParaRPr>
          </a:p>
          <a:p>
            <a:pPr algn="just"/>
            <a:r>
              <a:rPr lang="ka-GE" sz="1800" b="0" i="0" u="none" strike="noStrike" baseline="0" dirty="0">
                <a:latin typeface="MinionPro-Regular"/>
              </a:rPr>
              <a:t>ამ კონტექსტში მნიშვნელოვანია გვახსოვდეს, რომ მიუხედავად იმისა, რომ ადმინისტრაციული დახმარება ზოგჯერ </a:t>
            </a:r>
            <a:r>
              <a:rPr lang="ka-GE" sz="1800" b="0" i="0" u="none" strike="noStrike" baseline="0" dirty="0" smtClean="0">
                <a:latin typeface="MinionPro-Regular"/>
              </a:rPr>
              <a:t>„არაოფიციალურ დახმარებად“ </a:t>
            </a:r>
            <a:r>
              <a:rPr lang="ka-GE" sz="1800" b="0" i="0" u="none" strike="noStrike" baseline="0" dirty="0">
                <a:latin typeface="MinionPro-Regular"/>
              </a:rPr>
              <a:t>მოიხსენიება, ეს არ ნიშნავს, რომ მტკიცებულებების მოპოვების ფორმა არაოფიციალური ან არამტკიცებულებითია; პირიქით, ადმინისტრაციული/არაოფიციალური გზით გაკეთებულმა მტკიცებულებების მოთხოვნამ უნდა წარმოადგინოს მტკიცებულებები იმავე ფორმით, როგორც მათი შეგროვება ოფიციალური მოთხოვნის წერილის პასუხად მოხდებოდა.</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ka-GE"/>
          </a:p>
        </p:txBody>
      </p:sp>
    </p:spTree>
    <p:extLst>
      <p:ext uri="{BB962C8B-B14F-4D97-AF65-F5344CB8AC3E}">
        <p14:creationId xmlns:p14="http://schemas.microsoft.com/office/powerpoint/2010/main" val="160941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xmlns=""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xmlns=""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xmlns=""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xmlns=""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23.03.2021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258644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23.03.2021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29616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xmlns=""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baseline="0" dirty="0">
                <a:solidFill>
                  <a:srgbClr val="FFFFFF"/>
                </a:solidFill>
                <a:latin typeface="Verdana" panose="020B0604030504040204" pitchFamily="34" charset="0"/>
              </a:rPr>
              <a:t>www.coe.int/cybercrime</a:t>
            </a:r>
            <a:r>
              <a:rPr lang="en-US" altLang="en-US" sz="900" b="1" baseline="0" dirty="0">
                <a:solidFill>
                  <a:srgbClr val="FFFFFF"/>
                </a:solidFill>
                <a:latin typeface="Verdana" panose="020B0604030504040204" pitchFamily="34" charset="0"/>
              </a:rPr>
              <a:t>			</a:t>
            </a:r>
          </a:p>
        </p:txBody>
      </p:sp>
      <p:sp>
        <p:nvSpPr>
          <p:cNvPr id="15" name="Text Placeholder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xmlns=""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xmlns=""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xmlns=""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xmlns=""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xmlns=""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xmlns=""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11" name="Picture 2" descr="Asking questions | TeachingEnglish | British Council | BBC">
            <a:extLst>
              <a:ext uri="{FF2B5EF4-FFF2-40B4-BE49-F238E27FC236}">
                <a16:creationId xmlns:a16="http://schemas.microsoft.com/office/drawing/2014/main" xmlns=""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xmlns=""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840FB52-8F74-4C62-BC14-146E3735258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Slide Number Placeholder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BA4F7ED-64F8-4CD2-BB1C-C9028DADE63E}"/>
              </a:ext>
            </a:extLst>
          </p:cNvPr>
          <p:cNvSpPr>
            <a:spLocks noGrp="1"/>
          </p:cNvSpPr>
          <p:nvPr>
            <p:ph type="sldNum" sz="quarter" idx="4"/>
          </p:nvPr>
        </p:nvSpPr>
        <p:spPr>
          <a:xfrm>
            <a:off x="7086600" y="6588125"/>
            <a:ext cx="2057400" cy="285810"/>
          </a:xfrm>
          <a:prstGeom prst="rect">
            <a:avLst/>
          </a:prstGeom>
        </p:spPr>
        <p:txBody>
          <a:bodyPr/>
          <a:lstStyle>
            <a:lvl1pPr algn="r">
              <a:defRPr sz="900" b="1" baseline="0">
                <a:solidFill>
                  <a:schemeClr val="bg1"/>
                </a:solidFill>
                <a:latin typeface="Verdana" panose="020B0604030504040204" pitchFamily="34" charset="0"/>
                <a:ea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ka-GE" altLang="en-US" sz="900" b="1" i="0" baseline="0" dirty="0">
                <a:solidFill>
                  <a:srgbClr val="FFFFFF"/>
                </a:solidFill>
                <a:latin typeface="Verdana" panose="020B0604030504040204" pitchFamily="34" charset="0"/>
              </a:rPr>
              <a:t>www.coe.int/cybercrime</a:t>
            </a:r>
            <a:r>
              <a:rPr lang="en-US" altLang="en-US" sz="900" b="1" i="0" baseline="0" dirty="0">
                <a:solidFill>
                  <a:srgbClr val="FFFFFF"/>
                </a:solidFill>
                <a:latin typeface="Verdana" panose="020B0604030504040204" pitchFamily="34" charset="0"/>
              </a:rPr>
              <a:t>			</a:t>
            </a: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png"/><Relationship Id="rId7" Type="http://schemas.openxmlformats.org/officeDocument/2006/relationships/diagramQuickStyle" Target="../diagrams/quickStyle5.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5.svg"/><Relationship Id="rId9" Type="http://schemas.microsoft.com/office/2007/relationships/diagramDrawing" Target="../diagrams/drawing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7.sv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21.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355" y="2228592"/>
            <a:ext cx="8750206" cy="4216539"/>
          </a:xfrm>
          <a:prstGeom prst="rect">
            <a:avLst/>
          </a:prstGeom>
          <a:ln>
            <a:noFill/>
          </a:ln>
        </p:spPr>
        <p:txBody>
          <a:bodyPr wrap="square">
            <a:spAutoFit/>
          </a:bodyPr>
          <a:lstStyle/>
          <a:p>
            <a:pPr marL="0" indent="0" algn="ctr">
              <a:buFont typeface="Arial" charset="0"/>
              <a:buNone/>
              <a:defRPr/>
            </a:pPr>
            <a:r>
              <a:rPr lang="ka-GE" sz="3600" b="1" dirty="0"/>
              <a:t>სესია 3.x </a:t>
            </a:r>
          </a:p>
          <a:p>
            <a:pPr marL="0" indent="0" algn="ctr">
              <a:buFont typeface="Arial" charset="0"/>
              <a:buNone/>
              <a:defRPr/>
            </a:pPr>
            <a:r>
              <a:rPr lang="ka-GE" sz="3600" b="1" dirty="0"/>
              <a:t>საერთაშორისო თანამშრომლობის ძირითადი </a:t>
            </a:r>
            <a:r>
              <a:rPr lang="ka-GE" sz="3600" b="1" dirty="0" smtClean="0"/>
              <a:t>ცნებები</a:t>
            </a:r>
            <a:endParaRPr lang="ka-GE" sz="3600" b="1" dirty="0"/>
          </a:p>
          <a:p>
            <a:pPr marL="0" indent="0" algn="ctr">
              <a:buFont typeface="Arial" charset="0"/>
              <a:buNone/>
              <a:defRPr/>
            </a:pPr>
            <a:endParaRPr lang="ka-GE" sz="1200" b="1" dirty="0">
              <a:ea typeface="MS PGothic" panose="020B0600070205080204" pitchFamily="34" charset="-128"/>
            </a:endParaRPr>
          </a:p>
          <a:p>
            <a:pPr marL="0" indent="0" algn="ctr">
              <a:buFont typeface="Arial" charset="0"/>
              <a:buNone/>
              <a:defRPr/>
            </a:pPr>
            <a:endParaRPr lang="ka-GE" sz="1200" b="1" dirty="0">
              <a:ea typeface="MS PGothic" panose="020B0600070205080204" pitchFamily="34" charset="-128"/>
            </a:endParaRPr>
          </a:p>
          <a:p>
            <a:pPr marL="0" indent="0" algn="ctr">
              <a:buFont typeface="Arial" charset="0"/>
              <a:buNone/>
              <a:defRPr/>
            </a:pPr>
            <a:endParaRPr lang="ka-GE" sz="1200" b="1" dirty="0">
              <a:ea typeface="MS PGothic" panose="020B0600070205080204" pitchFamily="34" charset="-128"/>
            </a:endParaRPr>
          </a:p>
          <a:p>
            <a:pPr algn="ctr">
              <a:spcBef>
                <a:spcPct val="0"/>
              </a:spcBef>
            </a:pPr>
            <a:r>
              <a:rPr lang="ka-GE" altLang="en-US" b="1" dirty="0"/>
              <a:t>Xxxxx XXXXXXXX</a:t>
            </a:r>
          </a:p>
          <a:p>
            <a:pPr algn="ctr">
              <a:spcBef>
                <a:spcPct val="0"/>
              </a:spcBef>
            </a:pPr>
            <a:endParaRPr lang="ka-GE" altLang="en-US" sz="800" dirty="0"/>
          </a:p>
          <a:p>
            <a:pPr algn="ctr">
              <a:spcBef>
                <a:spcPct val="0"/>
              </a:spcBef>
            </a:pPr>
            <a:r>
              <a:rPr lang="ka-GE" altLang="en-US" sz="1400" i="1" dirty="0"/>
              <a:t>ევროპის საბჭო</a:t>
            </a:r>
          </a:p>
          <a:p>
            <a:pPr algn="ctr">
              <a:spcBef>
                <a:spcPct val="0"/>
              </a:spcBef>
            </a:pPr>
            <a:endParaRPr lang="ka-GE" altLang="en-US" sz="1400" b="1" dirty="0">
              <a:solidFill>
                <a:srgbClr val="2F618F"/>
              </a:solidFill>
            </a:endParaRPr>
          </a:p>
          <a:p>
            <a:pPr algn="ctr">
              <a:spcBef>
                <a:spcPct val="0"/>
              </a:spcBef>
            </a:pPr>
            <a:r>
              <a:rPr lang="ka-GE" altLang="en-US" sz="1200" b="1" dirty="0">
                <a:solidFill>
                  <a:srgbClr val="2F618F"/>
                </a:solidFill>
              </a:rPr>
              <a:t>ელ. ფოსტა</a:t>
            </a:r>
          </a:p>
          <a:p>
            <a:pPr algn="ctr">
              <a:spcBef>
                <a:spcPct val="0"/>
              </a:spcBef>
            </a:pPr>
            <a:endParaRPr lang="ka-GE" altLang="en-US" sz="1400" b="1" dirty="0"/>
          </a:p>
          <a:p>
            <a:pPr algn="ctr">
              <a:spcBef>
                <a:spcPct val="0"/>
              </a:spcBef>
            </a:pPr>
            <a:endParaRPr lang="ka-GE" altLang="en-US" sz="1400" b="1" dirty="0"/>
          </a:p>
          <a:p>
            <a:pPr algn="ctr">
              <a:spcBef>
                <a:spcPct val="0"/>
              </a:spcBef>
            </a:pPr>
            <a:endParaRPr lang="ka-GE" altLang="en-US" sz="1400" b="1" dirty="0"/>
          </a:p>
          <a:p>
            <a:pPr algn="ctr">
              <a:spcBef>
                <a:spcPct val="0"/>
              </a:spcBef>
            </a:pPr>
            <a:r>
              <a:rPr lang="ka-GE" altLang="en-US" sz="1600" b="1" dirty="0"/>
              <a:t>დდ თვე წწწწ</a:t>
            </a:r>
          </a:p>
        </p:txBody>
      </p:sp>
      <p:sp>
        <p:nvSpPr>
          <p:cNvPr id="20" name="TextBox 1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9075054-C764-4888-9887-6C6C44EF71CA}"/>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ka-GE" altLang="en-US" sz="1600" b="1" dirty="0">
                <a:latin typeface="+mn-lt"/>
              </a:rPr>
              <a:t>გაცნობითი სასწავლო კურსი მოსამართლეებისთვის კიბერდანაშაულისა და ელექტრონული მტკიცებულებების თემაზე</a:t>
            </a:r>
            <a:endParaRPr lang="ka-GE" altLang="en-US" sz="1600" i="1" dirty="0">
              <a:latin typeface="+mn-lt"/>
            </a:endParaRPr>
          </a:p>
        </p:txBody>
      </p:sp>
      <p:sp>
        <p:nvSpPr>
          <p:cNvPr id="17"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D84966C-22BC-4590-97F4-6937886B25E6}"/>
              </a:ext>
            </a:extLst>
          </p:cNvPr>
          <p:cNvSpPr>
            <a:spLocks noGrp="1"/>
          </p:cNvSpPr>
          <p:nvPr>
            <p:ph type="sldNum" sz="quarter" idx="12"/>
          </p:nvPr>
        </p:nvSpPr>
        <p:spPr>
          <a:xfrm>
            <a:off x="7086600" y="6588125"/>
            <a:ext cx="2057400" cy="285810"/>
          </a:xfrm>
        </p:spPr>
        <p:txBody>
          <a:bodyPr/>
          <a:lstStyle/>
          <a:p>
            <a:fld id="{B517EF97-6CC0-48A9-BC0E-433EC7B55211}" type="slidenum">
              <a:rPr lang="en-GB" smtClean="0"/>
              <a:pPr/>
              <a:t>1</a:t>
            </a:fld>
            <a:endParaRPr lang="ka-GE" dirty="0"/>
          </a:p>
        </p:txBody>
      </p:sp>
    </p:spTree>
    <p:extLst>
      <p:ext uri="{BB962C8B-B14F-4D97-AF65-F5344CB8AC3E}">
        <p14:creationId xmlns:p14="http://schemas.microsoft.com/office/powerpoint/2010/main" val="642328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CAE5D1B-C7CD-DD44-B0C3-576B01C85806}"/>
              </a:ext>
            </a:extLst>
          </p:cNvPr>
          <p:cNvSpPr/>
          <p:nvPr/>
        </p:nvSpPr>
        <p:spPr>
          <a:xfrm>
            <a:off x="88522" y="1102281"/>
            <a:ext cx="4572000" cy="5940088"/>
          </a:xfrm>
          <a:prstGeom prst="rect">
            <a:avLst/>
          </a:prstGeom>
        </p:spPr>
        <p:txBody>
          <a:bodyPr>
            <a:spAutoFit/>
          </a:bodyPr>
          <a:lstStyle/>
          <a:p>
            <a:pPr>
              <a:spcAft>
                <a:spcPts val="0"/>
              </a:spcAft>
            </a:pPr>
            <a:r>
              <a:rPr lang="ka-GE" sz="2000" b="1" dirty="0"/>
              <a:t>ოფიციალური და არაოფიციალური სამართლებრივი ურთიერთდახმარება</a:t>
            </a:r>
          </a:p>
          <a:p>
            <a:pPr marL="342900" indent="-342900">
              <a:spcAft>
                <a:spcPts val="0"/>
              </a:spcAft>
              <a:buFont typeface="Wingdings" pitchFamily="2" charset="2"/>
              <a:buChar char="Ø"/>
            </a:pPr>
            <a:endParaRPr lang="ka-GE" sz="2000" b="1" dirty="0"/>
          </a:p>
          <a:p>
            <a:pPr marL="342900" indent="-342900" algn="just">
              <a:buFont typeface="Arial" panose="020B0604020202020204" pitchFamily="34" charset="0"/>
              <a:buChar char="•"/>
            </a:pPr>
            <a:r>
              <a:rPr lang="ka-GE" sz="2000" b="1" dirty="0">
                <a:effectLst/>
              </a:rPr>
              <a:t>სამართლებრივი ურთიერთდახმარება</a:t>
            </a:r>
            <a:r>
              <a:rPr lang="ka-GE" sz="2000" dirty="0">
                <a:effectLst/>
              </a:rPr>
              <a:t>, რომელიც ზოგჯერ ცნობილია "სასამართლო დახმარების" სახელით, </a:t>
            </a:r>
            <a:r>
              <a:rPr lang="ka-GE" sz="2000" b="1" dirty="0">
                <a:effectLst/>
              </a:rPr>
              <a:t>არის ოფიციალური გზა, რომლითაც სახელმწიფოები მოითხოვენ და უზრუნველყოფენ დახმარებას</a:t>
            </a:r>
            <a:r>
              <a:rPr lang="ka-GE" sz="2000" dirty="0">
                <a:effectLst/>
              </a:rPr>
              <a:t> მტკიცებულებების მოსაპოვებლად, რომლებიც განთავსებულია ერთ სახელმწიფოში, რომ დაეხმაროს სისხლის სამართლის გამოძიებას ან საქმისწარმოებას სხვა სახელმწიფოში</a:t>
            </a:r>
          </a:p>
          <a:p>
            <a:pPr marL="342900" indent="-342900" algn="just">
              <a:buFont typeface="Arial" panose="020B0604020202020204" pitchFamily="34" charset="0"/>
              <a:buChar char="•"/>
            </a:pPr>
            <a:endParaRPr lang="ka-GE" sz="2000" dirty="0">
              <a:effectLst/>
              <a:cs typeface="Arial" panose="020B0604020202020204" pitchFamily="34" charset="0"/>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46D6463-C26B-9644-9190-9FB17B6BA87A}"/>
              </a:ext>
            </a:extLst>
          </p:cNvPr>
          <p:cNvSpPr/>
          <p:nvPr/>
        </p:nvSpPr>
        <p:spPr>
          <a:xfrm>
            <a:off x="4813568" y="1236181"/>
            <a:ext cx="4072084" cy="3291670"/>
          </a:xfrm>
          <a:prstGeom prst="rect">
            <a:avLst/>
          </a:prstGeom>
        </p:spPr>
        <p:txBody>
          <a:bodyPr wrap="square">
            <a:spAutoFit/>
          </a:bodyPr>
          <a:lstStyle/>
          <a:p>
            <a:pPr marL="342900" indent="-342900" algn="just">
              <a:buFont typeface="Arial" panose="020B0604020202020204" pitchFamily="34" charset="0"/>
              <a:buChar char="•"/>
            </a:pPr>
            <a:r>
              <a:rPr lang="ka-GE" b="1" dirty="0" smtClean="0"/>
              <a:t>ადმინისტრაციული დახმარება ზოგჯერ მოიხსენიება როგორც "არაოფიციალური დახმარება"</a:t>
            </a:r>
          </a:p>
          <a:p>
            <a:pPr marL="342900" indent="-342900" algn="just">
              <a:buFont typeface="Arial" panose="020B0604020202020204" pitchFamily="34" charset="0"/>
              <a:buChar char="•"/>
            </a:pPr>
            <a:endParaRPr lang="ka-GE" sz="2100" dirty="0">
              <a:cs typeface="Arial" panose="020B0604020202020204" pitchFamily="34" charset="0"/>
            </a:endParaRPr>
          </a:p>
          <a:p>
            <a:pPr marL="342900" indent="-342900" algn="just">
              <a:buFont typeface="Arial" panose="020B0604020202020204" pitchFamily="34" charset="0"/>
              <a:buChar char="•"/>
            </a:pPr>
            <a:r>
              <a:rPr lang="ka-GE" b="1" dirty="0" smtClean="0"/>
              <a:t>ის არ ითვალისწინებს მოთხოვნის ოფიციალური წერილის გაცემას</a:t>
            </a:r>
            <a:r>
              <a:rPr lang="ka-GE" dirty="0" smtClean="0"/>
              <a:t>, რომელიც წარმოადგენს სამართლებრივი ურთიერთდახმარების მოთხოვნის საფუძველს</a:t>
            </a:r>
          </a:p>
          <a:p>
            <a:pPr marL="342900" indent="-342900" algn="just">
              <a:lnSpc>
                <a:spcPct val="90000"/>
              </a:lnSpc>
              <a:buFont typeface="Arial" panose="020B0604020202020204" pitchFamily="34" charset="0"/>
              <a:buChar char="•"/>
            </a:pPr>
            <a:endParaRPr lang="ka-GE" sz="2100" b="1" dirty="0"/>
          </a:p>
        </p:txBody>
      </p:sp>
      <p:pic>
        <p:nvPicPr>
          <p:cNvPr id="8" name="Pictur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CD9E502-CD5E-3741-857E-8A091CFC16D1}"/>
              </a:ext>
            </a:extLst>
          </p:cNvPr>
          <p:cNvPicPr>
            <a:picLocks noChangeAspect="1"/>
          </p:cNvPicPr>
          <p:nvPr/>
        </p:nvPicPr>
        <p:blipFill>
          <a:blip r:embed="rId3"/>
          <a:stretch>
            <a:fillRect/>
          </a:stretch>
        </p:blipFill>
        <p:spPr>
          <a:xfrm>
            <a:off x="5170519" y="4779087"/>
            <a:ext cx="2906681" cy="1638665"/>
          </a:xfrm>
          <a:prstGeom prst="rect">
            <a:avLst/>
          </a:prstGeom>
        </p:spPr>
      </p:pic>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D1D7902-9BC8-4D3D-BE43-832A952C1CA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10</a:t>
            </a:fld>
            <a:endParaRPr lang="ka-GE" dirty="0"/>
          </a:p>
        </p:txBody>
      </p:sp>
      <p:sp>
        <p:nvSpPr>
          <p:cNvPr id="9" name="Rectangl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4BF0C5-EF04-4355-82B5-B330857523D9}"/>
              </a:ext>
            </a:extLst>
          </p:cNvPr>
          <p:cNvSpPr/>
          <p:nvPr/>
        </p:nvSpPr>
        <p:spPr>
          <a:xfrm>
            <a:off x="2011680" y="360217"/>
            <a:ext cx="7132320" cy="62472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5893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44658" y="1553877"/>
            <a:ext cx="5056398" cy="4985980"/>
          </a:xfrm>
          <a:prstGeom prst="rect">
            <a:avLst/>
          </a:prstGeom>
        </p:spPr>
        <p:txBody>
          <a:bodyPr wrap="square">
            <a:spAutoFit/>
          </a:bodyPr>
          <a:lstStyle/>
          <a:p>
            <a:r>
              <a:rPr lang="ka-GE" b="1" dirty="0" smtClean="0"/>
              <a:t>შიდასახელმწიფოებრივი საჯარო და კერძო თანამშრომლობა:</a:t>
            </a:r>
          </a:p>
          <a:p>
            <a:pPr marL="342900" indent="-342900">
              <a:buFont typeface="Wingdings" pitchFamily="2" charset="2"/>
              <a:buChar char="Ø"/>
            </a:pPr>
            <a:endParaRPr lang="ka-GE" sz="2200" b="1" dirty="0"/>
          </a:p>
          <a:p>
            <a:pPr marL="342900" lvl="0" indent="-342900" algn="just">
              <a:buFont typeface="Arial" panose="020B0604020202020204" pitchFamily="34" charset="0"/>
              <a:buChar char="•"/>
            </a:pPr>
            <a:r>
              <a:rPr lang="ka-GE" b="1" dirty="0" smtClean="0"/>
              <a:t>სავალდებულო თანამშრომლობა</a:t>
            </a:r>
            <a:r>
              <a:rPr lang="ka-GE" dirty="0" smtClean="0"/>
              <a:t> სამართლებრივი მიწერილობის საფუძველზე</a:t>
            </a:r>
          </a:p>
          <a:p>
            <a:pPr marL="342900" lvl="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b="1" dirty="0" smtClean="0"/>
              <a:t>ნებაყოფლობითი თანამშრომლობა</a:t>
            </a:r>
            <a:r>
              <a:rPr lang="ka-GE" dirty="0" smtClean="0"/>
              <a:t> სამართლებრივი მიწერილობის </a:t>
            </a:r>
            <a:r>
              <a:rPr lang="ka-GE" dirty="0" smtClean="0"/>
              <a:t>საფუძველზე </a:t>
            </a:r>
            <a:r>
              <a:rPr lang="en-US" i="1" dirty="0" smtClean="0"/>
              <a:t>(</a:t>
            </a:r>
            <a:r>
              <a:rPr lang="ka-GE" i="1" dirty="0" smtClean="0"/>
              <a:t>მაგ., ურთიერთგაგების მემორანდუმის საფუძველზე</a:t>
            </a:r>
            <a:r>
              <a:rPr lang="en-US" i="1" dirty="0" smtClean="0"/>
              <a:t>)</a:t>
            </a:r>
            <a:endParaRPr lang="en-US" i="1" dirty="0"/>
          </a:p>
          <a:p>
            <a:pPr marL="342900" indent="-342900" algn="just">
              <a:buFont typeface="Arial" panose="020B0604020202020204" pitchFamily="34" charset="0"/>
              <a:buChar char="•"/>
            </a:pPr>
            <a:endParaRPr lang="ka-GE" dirty="0" smtClean="0"/>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b="1" dirty="0" smtClean="0"/>
              <a:t>ნებაყოფლობითი თანამშრომლობა სამართლებრივი მიწერილობის მიუხედავად (შესაძლო სამართლებრივი საშუალებების გამოყენებით)</a:t>
            </a:r>
          </a:p>
        </p:txBody>
      </p:sp>
      <p:pic>
        <p:nvPicPr>
          <p:cNvPr id="12" name="Picture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0214C1E-BDF7-924A-AB09-5E9D09F0EA10}"/>
              </a:ext>
            </a:extLst>
          </p:cNvPr>
          <p:cNvPicPr>
            <a:picLocks noChangeAspect="1"/>
          </p:cNvPicPr>
          <p:nvPr/>
        </p:nvPicPr>
        <p:blipFill>
          <a:blip r:embed="rId3"/>
          <a:stretch>
            <a:fillRect/>
          </a:stretch>
        </p:blipFill>
        <p:spPr>
          <a:xfrm>
            <a:off x="5514377" y="2632710"/>
            <a:ext cx="3284965" cy="2181984"/>
          </a:xfrm>
          <a:prstGeom prst="rect">
            <a:avLst/>
          </a:prstGeom>
        </p:spPr>
      </p:pic>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5D37C8F-D04A-49A7-8872-0B72093CCCF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11</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7A760A3-FBF9-46F9-B6BF-A5BF4C477606}"/>
              </a:ext>
            </a:extLst>
          </p:cNvPr>
          <p:cNvSpPr/>
          <p:nvPr/>
        </p:nvSpPr>
        <p:spPr>
          <a:xfrm>
            <a:off x="2011680" y="346363"/>
            <a:ext cx="7132320" cy="63858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212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 y="984946"/>
            <a:ext cx="5256628" cy="5078313"/>
          </a:xfrm>
          <a:prstGeom prst="rect">
            <a:avLst/>
          </a:prstGeom>
        </p:spPr>
        <p:txBody>
          <a:bodyPr wrap="square">
            <a:spAutoFit/>
          </a:bodyPr>
          <a:lstStyle/>
          <a:p>
            <a:r>
              <a:rPr lang="ka-GE" b="1" dirty="0" smtClean="0"/>
              <a:t>საერთაშორისო საჯარო და კერძო თანამშრომლობა:</a:t>
            </a:r>
          </a:p>
          <a:p>
            <a:pPr marL="342900" indent="-342900">
              <a:buFont typeface="Wingdings" pitchFamily="2" charset="2"/>
              <a:buChar char="Ø"/>
            </a:pPr>
            <a:endParaRPr lang="ka-GE" sz="2400" b="1" dirty="0"/>
          </a:p>
          <a:p>
            <a:pPr marL="342900" lvl="0" indent="-342900" algn="just">
              <a:buFont typeface="Arial" panose="020B0604020202020204" pitchFamily="34" charset="0"/>
              <a:buChar char="•"/>
            </a:pPr>
            <a:r>
              <a:rPr lang="ka-GE" b="1" dirty="0" smtClean="0"/>
              <a:t>სავალდებულო თანამშრომლობა</a:t>
            </a:r>
            <a:r>
              <a:rPr lang="ka-GE" dirty="0" smtClean="0"/>
              <a:t> სამართლებრივი მიწერილობის საფუძველზე (სამართლებრივი </a:t>
            </a:r>
            <a:r>
              <a:rPr lang="ka-GE" sz="1600" dirty="0" smtClean="0"/>
              <a:t>ურთიერთდახმარების</a:t>
            </a:r>
            <a:r>
              <a:rPr lang="ka-GE" dirty="0" smtClean="0"/>
              <a:t> ხელშეკრულების ან ინფორმაციის გაცემის ბრძანების ფარგლებში)</a:t>
            </a:r>
          </a:p>
          <a:p>
            <a:pPr marL="342900" lvl="0" indent="-342900" algn="just">
              <a:buFont typeface="Arial" panose="020B0604020202020204" pitchFamily="34" charset="0"/>
              <a:buChar char="•"/>
            </a:pPr>
            <a:endParaRPr lang="ka-GE" sz="2400" dirty="0"/>
          </a:p>
          <a:p>
            <a:pPr marL="342900" lvl="0" indent="-342900" algn="just">
              <a:buFont typeface="Arial" panose="020B0604020202020204" pitchFamily="34" charset="0"/>
              <a:buChar char="•"/>
            </a:pPr>
            <a:r>
              <a:rPr lang="ka-GE" b="1" dirty="0" smtClean="0"/>
              <a:t>ნებაყოფლობითი თანამშრომლობა</a:t>
            </a:r>
            <a:r>
              <a:rPr lang="ka-GE" dirty="0" smtClean="0"/>
              <a:t> სამართლებრივი მიწერილობის საფუძველზე (მაგ., ბუდაპეშტის კონვენციის 32-ე მუხლი)</a:t>
            </a:r>
          </a:p>
          <a:p>
            <a:pPr marL="342900" indent="-342900" algn="just">
              <a:buFont typeface="Arial" panose="020B0604020202020204" pitchFamily="34" charset="0"/>
              <a:buChar char="•"/>
            </a:pPr>
            <a:endParaRPr lang="ka-GE" sz="2400" dirty="0"/>
          </a:p>
          <a:p>
            <a:pPr marL="342900" lvl="0" indent="-342900" algn="just">
              <a:buFont typeface="Arial" panose="020B0604020202020204" pitchFamily="34" charset="0"/>
              <a:buChar char="•"/>
            </a:pPr>
            <a:r>
              <a:rPr lang="ka-GE" b="1" dirty="0" smtClean="0"/>
              <a:t>ნებაყოფლობითი თანამშრომლობა</a:t>
            </a:r>
            <a:r>
              <a:rPr lang="ka-GE" dirty="0" smtClean="0"/>
              <a:t> სამართლებრივი მიწერილობის მიუხედავად (პირდაპირი თანამშრომლობა უცხო ქვეყნის მომსახურების მიმწოდებლებთან)</a:t>
            </a:r>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12</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24AB61-97C5-42B0-A182-0BEC9F6E843D}"/>
              </a:ext>
            </a:extLst>
          </p:cNvPr>
          <p:cNvSpPr/>
          <p:nvPr/>
        </p:nvSpPr>
        <p:spPr>
          <a:xfrm>
            <a:off x="2011680" y="351691"/>
            <a:ext cx="7132320" cy="63325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02EAB57-B6AF-447B-B24A-8408DB19681D}"/>
              </a:ext>
            </a:extLst>
          </p:cNvPr>
          <p:cNvPicPr>
            <a:picLocks noChangeAspect="1"/>
          </p:cNvPicPr>
          <p:nvPr/>
        </p:nvPicPr>
        <p:blipFill>
          <a:blip r:embed="rId3"/>
          <a:stretch>
            <a:fillRect/>
          </a:stretch>
        </p:blipFill>
        <p:spPr>
          <a:xfrm>
            <a:off x="5514377" y="2632710"/>
            <a:ext cx="3284965" cy="2181984"/>
          </a:xfrm>
          <a:prstGeom prst="rect">
            <a:avLst/>
          </a:prstGeom>
        </p:spPr>
      </p:pic>
    </p:spTree>
    <p:extLst>
      <p:ext uri="{BB962C8B-B14F-4D97-AF65-F5344CB8AC3E}">
        <p14:creationId xmlns:p14="http://schemas.microsoft.com/office/powerpoint/2010/main" val="842337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13</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24AB61-97C5-42B0-A182-0BEC9F6E843D}"/>
              </a:ext>
            </a:extLst>
          </p:cNvPr>
          <p:cNvSpPr/>
          <p:nvPr/>
        </p:nvSpPr>
        <p:spPr>
          <a:xfrm>
            <a:off x="2011680" y="297035"/>
            <a:ext cx="7132320" cy="68753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88962" y="1281981"/>
            <a:ext cx="8030033" cy="461665"/>
          </a:xfrm>
          <a:prstGeom prst="rect">
            <a:avLst/>
          </a:prstGeom>
          <a:solidFill>
            <a:srgbClr val="BDD8F3"/>
          </a:solidFill>
        </p:spPr>
        <p:txBody>
          <a:bodyPr wrap="square" rtlCol="0">
            <a:spAutoFit/>
          </a:bodyPr>
          <a:lstStyle/>
          <a:p>
            <a:pPr algn="ctr"/>
            <a:r>
              <a:rPr lang="ka-GE" sz="2400" dirty="0">
                <a:solidFill>
                  <a:schemeClr val="tx1">
                    <a:lumMod val="65000"/>
                    <a:lumOff val="35000"/>
                  </a:schemeClr>
                </a:solidFill>
                <a:latin typeface="+mj-lt"/>
              </a:rPr>
              <a:t>რისი საფუძველია ურთიერთგაგების მემორანდუმი?</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2828835"/>
            <a:ext cx="8030032" cy="2308324"/>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სავალდებულო </a:t>
            </a:r>
            <a:r>
              <a:rPr lang="ka-GE" sz="2400" dirty="0" smtClean="0">
                <a:solidFill>
                  <a:schemeClr val="bg1"/>
                </a:solidFill>
                <a:latin typeface="+mj-lt"/>
              </a:rPr>
              <a:t>თანამშრომლობის?</a:t>
            </a:r>
            <a:endParaRPr lang="ka-GE" sz="2400" dirty="0">
              <a:solidFill>
                <a:schemeClr val="bg1"/>
              </a:solidFill>
              <a:latin typeface="+mj-lt"/>
            </a:endParaRPr>
          </a:p>
          <a:p>
            <a:pPr marL="1828800" lvl="3" indent="-457200">
              <a:buAutoNum type="alphaUcPeriod"/>
            </a:pPr>
            <a:r>
              <a:rPr lang="ka-GE" sz="2400" dirty="0">
                <a:solidFill>
                  <a:schemeClr val="bg1"/>
                </a:solidFill>
                <a:latin typeface="+mj-lt"/>
              </a:rPr>
              <a:t>ნებაყოფლობითი </a:t>
            </a:r>
            <a:r>
              <a:rPr lang="ka-GE" sz="2400" dirty="0" smtClean="0">
                <a:solidFill>
                  <a:schemeClr val="bg1"/>
                </a:solidFill>
                <a:latin typeface="+mj-lt"/>
              </a:rPr>
              <a:t>თანამშრომლობის </a:t>
            </a:r>
            <a:r>
              <a:rPr lang="ka-GE" sz="2400" dirty="0">
                <a:solidFill>
                  <a:schemeClr val="bg1"/>
                </a:solidFill>
                <a:latin typeface="+mj-lt"/>
              </a:rPr>
              <a:t>სამართლებრივი მიწერილობის საფუძველზე?</a:t>
            </a:r>
          </a:p>
          <a:p>
            <a:pPr marL="1828800" lvl="3" indent="-457200">
              <a:buAutoNum type="alphaUcPeriod"/>
            </a:pPr>
            <a:r>
              <a:rPr lang="ka-GE" sz="2400" dirty="0">
                <a:solidFill>
                  <a:schemeClr val="bg1"/>
                </a:solidFill>
                <a:latin typeface="+mj-lt"/>
              </a:rPr>
              <a:t>ნებაყოფლობითი </a:t>
            </a:r>
            <a:r>
              <a:rPr lang="ka-GE" sz="2400" dirty="0" smtClean="0">
                <a:solidFill>
                  <a:schemeClr val="bg1"/>
                </a:solidFill>
                <a:latin typeface="+mj-lt"/>
              </a:rPr>
              <a:t>თანამშრომლობის </a:t>
            </a:r>
            <a:r>
              <a:rPr lang="ka-GE" sz="2400" dirty="0">
                <a:solidFill>
                  <a:schemeClr val="bg1"/>
                </a:solidFill>
                <a:latin typeface="+mj-lt"/>
              </a:rPr>
              <a:t>სამართლებრივი მიწერილობის გარეშე?</a:t>
            </a:r>
          </a:p>
        </p:txBody>
      </p:sp>
    </p:spTree>
    <p:extLst>
      <p:ext uri="{BB962C8B-B14F-4D97-AF65-F5344CB8AC3E}">
        <p14:creationId xmlns:p14="http://schemas.microsoft.com/office/powerpoint/2010/main" val="369822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pPr/>
              <a:t>14</a:t>
            </a:fld>
            <a:endParaRPr lang="ka-GE" dirty="0"/>
          </a:p>
        </p:txBody>
      </p:sp>
    </p:spTree>
    <p:extLst>
      <p:ext uri="{BB962C8B-B14F-4D97-AF65-F5344CB8AC3E}">
        <p14:creationId xmlns:p14="http://schemas.microsoft.com/office/powerpoint/2010/main" val="1334815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09489" y="4116222"/>
            <a:ext cx="8525021" cy="890115"/>
          </a:xfrm>
          <a:prstGeom prst="rect">
            <a:avLst/>
          </a:prstGeom>
        </p:spPr>
        <p:txBody>
          <a:bodyPr wrap="square">
            <a:spAutoFit/>
          </a:bodyPr>
          <a:lstStyle/>
          <a:p>
            <a:pPr>
              <a:lnSpc>
                <a:spcPct val="80000"/>
              </a:lnSpc>
            </a:pPr>
            <a:r>
              <a:rPr lang="ka-GE" sz="3200" b="1" dirty="0"/>
              <a:t>ბუდაპეშტის კონვენცია კიბერდანაშაულის შესახებ და საერთაშორისო თანამშრომლობის ინსტრუმენტები</a:t>
            </a:r>
          </a:p>
        </p:txBody>
      </p:sp>
      <p:sp>
        <p:nvSpPr>
          <p:cNvPr id="11"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C9F440E-2696-4F5C-AE32-3ADBCBC53F9D}"/>
              </a:ext>
            </a:extLst>
          </p:cNvPr>
          <p:cNvSpPr txBox="1">
            <a:spLocks/>
          </p:cNvSpPr>
          <p:nvPr/>
        </p:nvSpPr>
        <p:spPr>
          <a:xfrm>
            <a:off x="309489" y="3766294"/>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ka-GE" sz="2000" dirty="0">
                <a:solidFill>
                  <a:schemeClr val="tx1">
                    <a:tint val="75000"/>
                  </a:schemeClr>
                </a:solidFill>
                <a:latin typeface="+mn-lt"/>
              </a:rPr>
              <a:t>საერთაშორისო თანამშრომლობის ძირითადი </a:t>
            </a:r>
            <a:r>
              <a:rPr lang="ka-GE" sz="2000" dirty="0" smtClean="0">
                <a:solidFill>
                  <a:schemeClr val="tx1">
                    <a:tint val="75000"/>
                  </a:schemeClr>
                </a:solidFill>
                <a:latin typeface="+mn-lt"/>
              </a:rPr>
              <a:t>ცნებები</a:t>
            </a:r>
            <a:endParaRPr lang="ka-GE" sz="2000" dirty="0">
              <a:solidFill>
                <a:schemeClr val="tx1">
                  <a:tint val="75000"/>
                </a:schemeClr>
              </a:solidFill>
              <a:latin typeface="+mn-lt"/>
            </a:endParaRPr>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2AB7F6E-25AD-4FA2-A70B-6EF98C3FB0F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15</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7C2BF37-A48F-4EB2-97FF-059F74D9A439}"/>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ka-GE" sz="3200" dirty="0">
                <a:latin typeface="Verdana" panose="020B0604030504040204" pitchFamily="34" charset="0"/>
              </a:rPr>
              <a:t>ნაწილი ორი</a:t>
            </a:r>
          </a:p>
        </p:txBody>
      </p:sp>
    </p:spTree>
    <p:extLst>
      <p:ext uri="{BB962C8B-B14F-4D97-AF65-F5344CB8AC3E}">
        <p14:creationId xmlns:p14="http://schemas.microsoft.com/office/powerpoint/2010/main" val="3903092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TextBox 15"/>
          <p:cNvSpPr txBox="1"/>
          <p:nvPr/>
        </p:nvSpPr>
        <p:spPr>
          <a:xfrm>
            <a:off x="1222994" y="85986"/>
            <a:ext cx="7921006" cy="954107"/>
          </a:xfrm>
          <a:prstGeom prst="rect">
            <a:avLst/>
          </a:prstGeom>
          <a:noFill/>
        </p:spPr>
        <p:txBody>
          <a:bodyPr wrap="square" rtlCol="0">
            <a:spAutoFit/>
          </a:bodyPr>
          <a:lstStyle/>
          <a:p>
            <a:pPr marL="892175" indent="-892175" algn="r"/>
            <a:r>
              <a:rPr lang="ka-GE" sz="2800" dirty="0">
                <a:solidFill>
                  <a:schemeClr val="bg1"/>
                </a:solidFill>
                <a:latin typeface="Verdana" panose="020B0604030504040204" pitchFamily="34" charset="0"/>
              </a:rPr>
              <a:t>ბუდაპეშტის კონვენცია: </a:t>
            </a:r>
          </a:p>
          <a:p>
            <a:pPr marL="892175" indent="-892175" algn="r"/>
            <a:r>
              <a:rPr lang="ka-GE" sz="2800" dirty="0">
                <a:solidFill>
                  <a:schemeClr val="bg1"/>
                </a:solidFill>
                <a:latin typeface="Verdana" panose="020B0604030504040204" pitchFamily="34" charset="0"/>
              </a:rPr>
              <a:t>საერთაშორისო თანამშრომლობის პრინციპები</a:t>
            </a:r>
          </a:p>
        </p:txBody>
      </p:sp>
      <p:sp>
        <p:nvSpPr>
          <p:cNvPr id="6" name="TextBox 5"/>
          <p:cNvSpPr txBox="1"/>
          <p:nvPr/>
        </p:nvSpPr>
        <p:spPr>
          <a:xfrm>
            <a:off x="228600" y="1088371"/>
            <a:ext cx="8686800" cy="5124480"/>
          </a:xfrm>
          <a:prstGeom prst="rect">
            <a:avLst/>
          </a:prstGeom>
          <a:noFill/>
          <a:ln>
            <a:noFill/>
          </a:ln>
        </p:spPr>
        <p:txBody>
          <a:bodyPr wrap="square" rtlCol="0">
            <a:spAutoFit/>
          </a:bodyPr>
          <a:lstStyle/>
          <a:p>
            <a:pPr marL="342900" indent="-342900" algn="just">
              <a:spcAft>
                <a:spcPts val="1200"/>
              </a:spcAft>
              <a:buFont typeface="Arial" panose="020B0604020202020204" pitchFamily="34" charset="0"/>
              <a:buChar char="•"/>
            </a:pPr>
            <a:r>
              <a:rPr lang="ka-GE" sz="1600" b="1" dirty="0" smtClean="0"/>
              <a:t>თანამშრომლობა "შეძლებისდაგვარად ფართო მასშტაბით"</a:t>
            </a:r>
          </a:p>
          <a:p>
            <a:pPr marL="342900" indent="-342900" algn="just">
              <a:spcAft>
                <a:spcPts val="600"/>
              </a:spcAft>
              <a:buFont typeface="Arial" panose="020B0604020202020204" pitchFamily="34" charset="0"/>
              <a:buChar char="•"/>
            </a:pPr>
            <a:r>
              <a:rPr lang="ka-GE" sz="1600" b="1" dirty="0" smtClean="0"/>
              <a:t>თანამშრომლობა კომპიუტერთან დაკავშირებულ ყველა </a:t>
            </a:r>
            <a:r>
              <a:rPr lang="ka-GE" sz="1600" dirty="0" smtClean="0"/>
              <a:t>დანაშაულსა და ელექტრონულ მტკიცებულებაზე;</a:t>
            </a:r>
          </a:p>
          <a:p>
            <a:pPr marL="342900" indent="-342900" algn="just">
              <a:spcAft>
                <a:spcPts val="600"/>
              </a:spcAft>
              <a:buFont typeface="Arial" panose="020B0604020202020204" pitchFamily="34" charset="0"/>
              <a:buChar char="•"/>
            </a:pPr>
            <a:r>
              <a:rPr lang="ka-GE" sz="1600" b="1" dirty="0" smtClean="0"/>
              <a:t>თანამშრომლობა</a:t>
            </a:r>
            <a:r>
              <a:rPr lang="en-US" sz="1600" b="1" dirty="0" smtClean="0"/>
              <a:t>,</a:t>
            </a:r>
            <a:r>
              <a:rPr lang="ka-GE" sz="1600" b="1" dirty="0" smtClean="0"/>
              <a:t> დაფუძნებული</a:t>
            </a:r>
            <a:r>
              <a:rPr lang="ka-GE" sz="1600" dirty="0" smtClean="0"/>
              <a:t> კონვენციაზე, ასევე:</a:t>
            </a:r>
          </a:p>
          <a:p>
            <a:pPr lvl="1" algn="just">
              <a:spcAft>
                <a:spcPts val="600"/>
              </a:spcAft>
            </a:pPr>
            <a:r>
              <a:rPr lang="ka-GE" sz="1600" dirty="0"/>
              <a:t>სისხლის სამართლის </a:t>
            </a:r>
            <a:r>
              <a:rPr lang="ka-GE" sz="1600" dirty="0" smtClean="0"/>
              <a:t>საქმეებზე </a:t>
            </a:r>
            <a:r>
              <a:rPr lang="ka-GE" sz="1600" dirty="0"/>
              <a:t>საერთაშორისო </a:t>
            </a:r>
            <a:r>
              <a:rPr lang="ka-GE" sz="1600" dirty="0" smtClean="0"/>
              <a:t>თანამშრომლობის შესახებ </a:t>
            </a:r>
            <a:r>
              <a:rPr lang="ka-GE" sz="1600" dirty="0"/>
              <a:t>შესაბამისი საერთაშორისო ინსტრუმენტების გამოყენების მეშვეობით;</a:t>
            </a:r>
          </a:p>
          <a:p>
            <a:pPr lvl="1" algn="just">
              <a:spcAft>
                <a:spcPts val="600"/>
              </a:spcAft>
            </a:pPr>
            <a:r>
              <a:rPr lang="ka-GE" sz="1600" dirty="0" smtClean="0"/>
              <a:t>უნიფორმულ ან ორმხრივ კანონმდებლობასა და შიდასახელმწიფოებრივ კანონმდებლობაზე საფუძველზე მიღწეული შეთანხმებების მეშვეობით</a:t>
            </a:r>
            <a:r>
              <a:rPr lang="en-US" sz="1600" dirty="0" smtClean="0"/>
              <a:t>.</a:t>
            </a:r>
            <a:endParaRPr lang="ka-GE" sz="1600" b="1" dirty="0"/>
          </a:p>
          <a:p>
            <a:pPr marL="342900" lvl="1" indent="-342900" algn="just">
              <a:spcAft>
                <a:spcPts val="600"/>
              </a:spcAft>
              <a:buFont typeface="Arial" panose="020B0604020202020204" pitchFamily="34" charset="0"/>
              <a:buChar char="•"/>
            </a:pPr>
            <a:r>
              <a:rPr lang="ka-GE" sz="1600" b="1" dirty="0"/>
              <a:t>სამართლებრივი ურთიერთდახმარების პრინციპები:</a:t>
            </a:r>
          </a:p>
          <a:p>
            <a:pPr marL="457200" lvl="2" algn="just">
              <a:spcAft>
                <a:spcPts val="600"/>
              </a:spcAft>
            </a:pPr>
            <a:r>
              <a:rPr lang="ka-GE" sz="1600" dirty="0"/>
              <a:t>ეროვნული სამართლებრივი საფუძველი </a:t>
            </a:r>
            <a:r>
              <a:rPr lang="ka-GE" sz="1600" dirty="0" smtClean="0"/>
              <a:t>კონვენციის </a:t>
            </a:r>
            <a:r>
              <a:rPr lang="ka-GE" sz="1600" dirty="0"/>
              <a:t>29-ე-35-ე </a:t>
            </a:r>
            <a:r>
              <a:rPr lang="ka-GE" sz="1600" dirty="0" smtClean="0"/>
              <a:t>მუხლებით გათვალისწინებული ზომებისთვის;</a:t>
            </a:r>
            <a:endParaRPr lang="ka-GE" sz="1600" dirty="0"/>
          </a:p>
          <a:p>
            <a:pPr marL="457200" lvl="2" algn="just">
              <a:spcAft>
                <a:spcPts val="600"/>
              </a:spcAft>
            </a:pPr>
            <a:r>
              <a:rPr lang="ka-GE" sz="1600" dirty="0"/>
              <a:t>კომუნიკაციის დაჩქარებული საშუალებების გამოყენება;</a:t>
            </a:r>
          </a:p>
          <a:p>
            <a:pPr marL="457200" lvl="2" algn="just">
              <a:spcAft>
                <a:spcPts val="600"/>
              </a:spcAft>
            </a:pPr>
            <a:r>
              <a:rPr lang="ka-GE" sz="1600" dirty="0" smtClean="0"/>
              <a:t>გამოყენებადი </a:t>
            </a:r>
            <a:r>
              <a:rPr lang="ka-GE" sz="1600" dirty="0"/>
              <a:t>სამართლებრივი ურთიერთდახმარების </a:t>
            </a:r>
            <a:r>
              <a:rPr lang="ka-GE" sz="1600" dirty="0" smtClean="0"/>
              <a:t>მოთხოვნის </a:t>
            </a:r>
            <a:r>
              <a:rPr lang="ka-GE" sz="1600" dirty="0"/>
              <a:t>(</a:t>
            </a:r>
            <a:r>
              <a:rPr lang="ka-GE" sz="1600" dirty="0" smtClean="0"/>
              <a:t>MLAT) პირობებისა </a:t>
            </a:r>
            <a:r>
              <a:rPr lang="ka-GE" sz="1600" dirty="0"/>
              <a:t>და შიდასახელმწიფოებრივი კანონმდებლობის </a:t>
            </a:r>
            <a:r>
              <a:rPr lang="ka-GE" sz="1600" dirty="0" smtClean="0"/>
              <a:t>დაცვით;</a:t>
            </a:r>
            <a:endParaRPr lang="ka-GE" sz="1600" dirty="0"/>
          </a:p>
          <a:p>
            <a:pPr marL="457200" lvl="2" algn="just">
              <a:spcAft>
                <a:spcPts val="600"/>
              </a:spcAft>
            </a:pPr>
            <a:r>
              <a:rPr lang="ka-GE" sz="1600" dirty="0"/>
              <a:t>ორმაგი კრიმინალიზაციის პრინციპზე დაყრდნობა.</a:t>
            </a:r>
          </a:p>
          <a:p>
            <a:pPr marL="347663" lvl="1" indent="-342900" algn="just">
              <a:spcAft>
                <a:spcPts val="600"/>
              </a:spcAft>
              <a:buFont typeface="Arial" panose="020B0604020202020204" pitchFamily="34" charset="0"/>
              <a:buChar char="•"/>
            </a:pPr>
            <a:r>
              <a:rPr lang="ka-GE" sz="1600" b="1" dirty="0" smtClean="0"/>
              <a:t>სამართლებრივი ურთიერთდახმარება შესაძლებელია</a:t>
            </a:r>
            <a:r>
              <a:rPr lang="ka-GE" sz="1600" dirty="0" smtClean="0"/>
              <a:t> შესაბამისი შეთანხმების არარსებობის შემთხვევაში (მუხლი 27)</a:t>
            </a:r>
          </a:p>
        </p:txBody>
      </p:sp>
      <p:sp>
        <p:nvSpPr>
          <p:cNvPr id="17"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B66B4AB-A4EC-4F59-9260-BCD61587CD8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16</a:t>
            </a:fld>
            <a:endParaRPr lang="ka-GE" dirty="0"/>
          </a:p>
        </p:txBody>
      </p:sp>
    </p:spTree>
    <p:extLst>
      <p:ext uri="{BB962C8B-B14F-4D97-AF65-F5344CB8AC3E}">
        <p14:creationId xmlns:p14="http://schemas.microsoft.com/office/powerpoint/2010/main" val="830851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330548" y="1343814"/>
            <a:ext cx="8482904" cy="4939814"/>
          </a:xfrm>
          <a:prstGeom prst="rect">
            <a:avLst/>
          </a:prstGeom>
          <a:noFill/>
          <a:ln>
            <a:noFill/>
          </a:ln>
        </p:spPr>
        <p:txBody>
          <a:bodyPr wrap="square" rtlCol="0">
            <a:spAutoFit/>
          </a:bodyPr>
          <a:lstStyle/>
          <a:p>
            <a:pPr marL="342900" indent="-342900" algn="just">
              <a:spcAft>
                <a:spcPts val="1200"/>
              </a:spcAft>
              <a:buFont typeface="Arial" panose="020B0604020202020204" pitchFamily="34" charset="0"/>
              <a:buChar char="•"/>
            </a:pPr>
            <a:r>
              <a:rPr lang="ka-GE" b="1" dirty="0" smtClean="0"/>
              <a:t>შენახული კომპიუტერული მონაცემების დაჩქარებული დაცვა</a:t>
            </a:r>
            <a:r>
              <a:rPr lang="ka-GE" dirty="0" smtClean="0"/>
              <a:t> (მუხ. 29):</a:t>
            </a:r>
          </a:p>
          <a:p>
            <a:pPr lvl="1" algn="just">
              <a:spcAft>
                <a:spcPts val="600"/>
              </a:spcAft>
            </a:pPr>
            <a:r>
              <a:rPr lang="ka-GE" dirty="0" smtClean="0"/>
              <a:t>შესაბამისი შიდასახელმწიფოებრივი უფლებამოსილების გავრცელება საერთაშორისო კონტექსტზე;</a:t>
            </a:r>
          </a:p>
          <a:p>
            <a:pPr lvl="1" algn="just">
              <a:spcAft>
                <a:spcPts val="600"/>
              </a:spcAft>
            </a:pPr>
            <a:r>
              <a:rPr lang="ka-GE" dirty="0" smtClean="0"/>
              <a:t>ორმაგი კრიმინალიზაციის პირობა გამოიყენება მხოლოდ გამონაკლის შემთხვევებში</a:t>
            </a:r>
          </a:p>
          <a:p>
            <a:pPr lvl="1" algn="just">
              <a:spcAft>
                <a:spcPts val="600"/>
              </a:spcAft>
            </a:pPr>
            <a:r>
              <a:rPr lang="ka-GE" dirty="0" smtClean="0"/>
              <a:t>ინფორმაციის ფაქტობრივი გამჟღავნება მომდევნო ნაბიჯია, რომელსაც სამართლებრივი ურთიერთდახმარება მოითხოვს.</a:t>
            </a:r>
          </a:p>
          <a:p>
            <a:pPr marL="342900" lvl="1" indent="-342900" algn="just">
              <a:spcAft>
                <a:spcPts val="600"/>
              </a:spcAft>
              <a:buFont typeface="Arial" panose="020B0604020202020204" pitchFamily="34" charset="0"/>
              <a:buChar char="•"/>
            </a:pPr>
            <a:r>
              <a:rPr lang="ka-GE" b="1" dirty="0" smtClean="0"/>
              <a:t>დაცული ტრაფიკის მონაცემების დაჩქარებული გამჟღავნება</a:t>
            </a:r>
            <a:r>
              <a:rPr lang="ka-GE" dirty="0" smtClean="0"/>
              <a:t> (მუხ. 30)</a:t>
            </a:r>
          </a:p>
          <a:p>
            <a:pPr marL="342900" lvl="1" indent="-342900" algn="just">
              <a:spcAft>
                <a:spcPts val="600"/>
              </a:spcAft>
              <a:buFont typeface="Arial" panose="020B0604020202020204" pitchFamily="34" charset="0"/>
              <a:buChar char="•"/>
            </a:pPr>
            <a:r>
              <a:rPr lang="ka-GE" b="1" dirty="0" smtClean="0"/>
              <a:t>ურთიერთდახმარება, რომელიც ეხება შენახულ კომპიუტერულ მონაცემებზე წვდომას</a:t>
            </a:r>
            <a:r>
              <a:rPr lang="ka-GE" dirty="0" smtClean="0"/>
              <a:t> (მუხ. 31)</a:t>
            </a:r>
          </a:p>
          <a:p>
            <a:pPr marL="342900" lvl="1" indent="-342900" algn="just">
              <a:spcAft>
                <a:spcPts val="600"/>
              </a:spcAft>
              <a:buFont typeface="Arial" panose="020B0604020202020204" pitchFamily="34" charset="0"/>
              <a:buChar char="•"/>
            </a:pPr>
            <a:r>
              <a:rPr lang="ka-GE" b="1" dirty="0" smtClean="0"/>
              <a:t>ტრანსსასაზღვრო წვდომა შენახულ კომპიუტერულ მონაცემებზე თანხმობით ან როცა საჯაროდ ხელმისაწვდომია</a:t>
            </a:r>
            <a:r>
              <a:rPr lang="ka-GE" dirty="0" smtClean="0"/>
              <a:t> (მუხ. 32)</a:t>
            </a:r>
          </a:p>
          <a:p>
            <a:pPr marL="342900" lvl="1" indent="-342900" algn="just">
              <a:spcAft>
                <a:spcPts val="600"/>
              </a:spcAft>
              <a:buFont typeface="Arial" panose="020B0604020202020204" pitchFamily="34" charset="0"/>
              <a:buChar char="•"/>
            </a:pPr>
            <a:r>
              <a:rPr lang="ka-GE" b="1" dirty="0" smtClean="0"/>
              <a:t>ურთიერთდახმარება მონაცემთა გადასაჭერად </a:t>
            </a:r>
            <a:r>
              <a:rPr lang="ka-GE" dirty="0" smtClean="0"/>
              <a:t>(მუხ. 33 და 34)</a:t>
            </a:r>
          </a:p>
          <a:p>
            <a:pPr marL="342900" lvl="1" indent="-342900" algn="just">
              <a:spcAft>
                <a:spcPts val="600"/>
              </a:spcAft>
              <a:buFont typeface="Arial" panose="020B0604020202020204" pitchFamily="34" charset="0"/>
              <a:buChar char="•"/>
            </a:pPr>
            <a:r>
              <a:rPr lang="ka-GE" b="1" dirty="0" smtClean="0"/>
              <a:t>საკონტაქტო პუნქტების 24-საათიანი ქსელები</a:t>
            </a:r>
            <a:r>
              <a:rPr lang="ka-GE" dirty="0" smtClean="0"/>
              <a:t>: ავსებს, მაგრამ არ ცვლის სხვა არსებულ თანამშრომლობის არხებს (მუხ. 35)</a:t>
            </a:r>
          </a:p>
        </p:txBody>
      </p:sp>
      <p:sp>
        <p:nvSpPr>
          <p:cNvPr id="17"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F4ACEB7-7608-43E7-81E2-E71DE26A6EE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17</a:t>
            </a:fld>
            <a:endParaRPr lang="ka-GE" dirty="0"/>
          </a:p>
        </p:txBody>
      </p:sp>
      <p:sp>
        <p:nvSpPr>
          <p:cNvPr id="19" name="TextBox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0BBB239-1CA0-442E-855E-6CC9486F4FD1}"/>
              </a:ext>
            </a:extLst>
          </p:cNvPr>
          <p:cNvSpPr txBox="1"/>
          <p:nvPr/>
        </p:nvSpPr>
        <p:spPr>
          <a:xfrm>
            <a:off x="1222994" y="85986"/>
            <a:ext cx="7921006" cy="954107"/>
          </a:xfrm>
          <a:prstGeom prst="rect">
            <a:avLst/>
          </a:prstGeom>
          <a:noFill/>
        </p:spPr>
        <p:txBody>
          <a:bodyPr wrap="square" rtlCol="0">
            <a:spAutoFit/>
          </a:bodyPr>
          <a:lstStyle/>
          <a:p>
            <a:pPr marL="892175" indent="-892175" algn="r"/>
            <a:r>
              <a:rPr lang="ka-GE" sz="2800" dirty="0">
                <a:solidFill>
                  <a:schemeClr val="bg1"/>
                </a:solidFill>
                <a:latin typeface="Verdana" panose="020B0604030504040204" pitchFamily="34" charset="0"/>
              </a:rPr>
              <a:t>ბუდაპეშტის კონვენცია: </a:t>
            </a:r>
          </a:p>
          <a:p>
            <a:pPr marL="892175" indent="-892175" algn="r"/>
            <a:r>
              <a:rPr lang="ka-GE" sz="2800" dirty="0">
                <a:solidFill>
                  <a:schemeClr val="bg1"/>
                </a:solidFill>
                <a:latin typeface="Verdana" panose="020B0604030504040204" pitchFamily="34" charset="0"/>
              </a:rPr>
              <a:t>საერთაშორისო თანამშრომლობის პრინციპები</a:t>
            </a:r>
          </a:p>
        </p:txBody>
      </p:sp>
    </p:spTree>
    <p:extLst>
      <p:ext uri="{BB962C8B-B14F-4D97-AF65-F5344CB8AC3E}">
        <p14:creationId xmlns:p14="http://schemas.microsoft.com/office/powerpoint/2010/main" val="3210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713390" y="114659"/>
            <a:ext cx="743061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სამართლებრივი ურთიერთდახმარების ხელშეკრულებები</a:t>
            </a:r>
            <a:endParaRPr lang="ka-GE" sz="28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210321" y="1598539"/>
            <a:ext cx="4572000" cy="3939540"/>
          </a:xfrm>
          <a:prstGeom prst="rect">
            <a:avLst/>
          </a:prstGeom>
        </p:spPr>
        <p:txBody>
          <a:bodyPr>
            <a:spAutoFit/>
          </a:bodyPr>
          <a:lstStyle/>
          <a:p>
            <a:pPr marL="342900" indent="-342900" algn="just">
              <a:buFont typeface="Arial" panose="020B0604020202020204" pitchFamily="34" charset="0"/>
              <a:buChar char="•"/>
            </a:pPr>
            <a:r>
              <a:rPr lang="ka-GE" b="1" dirty="0" smtClean="0"/>
              <a:t>ოფიციალური თანამშრომლობა</a:t>
            </a:r>
            <a:r>
              <a:rPr lang="ka-GE" dirty="0" smtClean="0"/>
              <a:t> ორ ან მეტ ქვეყანას შორის</a:t>
            </a:r>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b="1" dirty="0" smtClean="0"/>
              <a:t>მოიცავს დებულებებს</a:t>
            </a:r>
            <a:r>
              <a:rPr lang="ka-GE" dirty="0" smtClean="0"/>
              <a:t> ინფორმაციის შეგროვებისა და გაცვლისთვის</a:t>
            </a:r>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b="1" dirty="0" smtClean="0"/>
              <a:t>ითვალისწინებს შემთხვევებს</a:t>
            </a:r>
            <a:r>
              <a:rPr lang="ka-GE" dirty="0" smtClean="0"/>
              <a:t>, როცა მოთხოვნა შეიძლება უარყოფილი იქნეს</a:t>
            </a:r>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b="1" dirty="0" smtClean="0"/>
              <a:t>ითვალისწინებს მოთხოვნებს</a:t>
            </a:r>
            <a:r>
              <a:rPr lang="ka-GE" dirty="0" smtClean="0"/>
              <a:t>, რომლებსაც უნდა შეესაბამებოდეს დახმარების შესახებ მოთხოვნები</a:t>
            </a:r>
            <a:r>
              <a:rPr lang="ka-GE" sz="2200" dirty="0" smtClean="0"/>
              <a:t> </a:t>
            </a:r>
            <a:endParaRPr lang="ka-GE" sz="2200" dirty="0"/>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9F931E1-1B62-F54C-92E1-046244028186}"/>
              </a:ext>
            </a:extLst>
          </p:cNvPr>
          <p:cNvPicPr>
            <a:picLocks noChangeAspect="1"/>
          </p:cNvPicPr>
          <p:nvPr/>
        </p:nvPicPr>
        <p:blipFill>
          <a:blip r:embed="rId3"/>
          <a:stretch>
            <a:fillRect/>
          </a:stretch>
        </p:blipFill>
        <p:spPr>
          <a:xfrm>
            <a:off x="5235421" y="2539920"/>
            <a:ext cx="3787035" cy="2272221"/>
          </a:xfrm>
          <a:prstGeom prst="rect">
            <a:avLst/>
          </a:prstGeom>
        </p:spPr>
      </p:pic>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8BB3433-60AA-4807-A6CA-2D20473EF06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18</a:t>
            </a:fld>
            <a:endParaRPr lang="ka-GE" dirty="0"/>
          </a:p>
        </p:txBody>
      </p:sp>
    </p:spTree>
    <p:extLst>
      <p:ext uri="{BB962C8B-B14F-4D97-AF65-F5344CB8AC3E}">
        <p14:creationId xmlns:p14="http://schemas.microsoft.com/office/powerpoint/2010/main" val="2358801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21544" y="1242259"/>
            <a:ext cx="4572000" cy="5478423"/>
          </a:xfrm>
          <a:prstGeom prst="rect">
            <a:avLst/>
          </a:prstGeom>
        </p:spPr>
        <p:txBody>
          <a:bodyPr>
            <a:spAutoFit/>
          </a:bodyPr>
          <a:lstStyle/>
          <a:p>
            <a:pPr marL="342900" indent="-342900" algn="just">
              <a:buFont typeface="Arial" panose="020B0604020202020204" pitchFamily="34" charset="0"/>
              <a:buChar char="•"/>
            </a:pPr>
            <a:r>
              <a:rPr lang="ka-GE" b="1" dirty="0" smtClean="0"/>
              <a:t>შიდასახელმწიფოებრივი კანონმდებლობა შესაძლებელია, ითვალისწინებდეს ქვეყნებთან თანამშრომლობის მექანიზმებს</a:t>
            </a:r>
            <a:r>
              <a:rPr lang="ka-GE" dirty="0" smtClean="0"/>
              <a:t> მათთან MLAT-მოთხოვნის არსებობის მიუხედავად</a:t>
            </a:r>
          </a:p>
          <a:p>
            <a:pPr marL="342900" indent="-342900" algn="just">
              <a:buFont typeface="Arial" panose="020B0604020202020204" pitchFamily="34" charset="0"/>
              <a:buChar char="•"/>
            </a:pPr>
            <a:endParaRPr lang="ka-GE" sz="2200" dirty="0"/>
          </a:p>
          <a:p>
            <a:pPr marL="342900" indent="-342900" algn="just">
              <a:buFont typeface="Arial" panose="020B0604020202020204" pitchFamily="34" charset="0"/>
              <a:buChar char="•"/>
            </a:pPr>
            <a:r>
              <a:rPr lang="ka-GE" b="1" dirty="0" smtClean="0"/>
              <a:t>ეს კანონები შეიძლება შეიცავდეს დებულებებს</a:t>
            </a:r>
            <a:r>
              <a:rPr lang="ka-GE" dirty="0" smtClean="0"/>
              <a:t>, რომლებიც იძლევა სხვადასხვა სფეროებში თანამშრომლობის შესაძლებლობას, მათ შორის, შენახული მონაცემების დაჩქარებული დაცვის მოთხოვნების განხორციელების ან გაკეთების, მონაცემთა ჩხრეკისა და ამოღების, შინაარსობრივი მონაცემების გადაჭერისა და ტრაფიკის მონაცემების შეგროვების საშუალებას</a:t>
            </a:r>
          </a:p>
          <a:p>
            <a:pPr marL="800100" lvl="1" indent="-342900">
              <a:buFont typeface="Wingdings" pitchFamily="2" charset="2"/>
              <a:buChar char="ü"/>
            </a:pPr>
            <a:endParaRPr lang="ka-GE" sz="2200" dirty="0"/>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ED91F3C-2E27-4822-B04B-2E33B178B5E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19</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678CF14-65FB-42CF-9CA4-15D646BDDABF}"/>
              </a:ext>
            </a:extLst>
          </p:cNvPr>
          <p:cNvSpPr/>
          <p:nvPr/>
        </p:nvSpPr>
        <p:spPr>
          <a:xfrm>
            <a:off x="1713390" y="114659"/>
            <a:ext cx="743061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სამართლებრივი ურთიერთდახმარების ხელშეკრულებები</a:t>
            </a:r>
            <a:endParaRPr lang="ka-GE" sz="2800" dirty="0">
              <a:latin typeface="Verdana" panose="020B0604030504040204" pitchFamily="34" charset="0"/>
              <a:ea typeface="Verdana" panose="020B0604030504040204" pitchFamily="34" charset="0"/>
            </a:endParaRPr>
          </a:p>
        </p:txBody>
      </p:sp>
      <p:pic>
        <p:nvPicPr>
          <p:cNvPr id="2" name="Picture 1"/>
          <p:cNvPicPr>
            <a:picLocks noChangeAspect="1"/>
          </p:cNvPicPr>
          <p:nvPr/>
        </p:nvPicPr>
        <p:blipFill>
          <a:blip r:embed="rId3"/>
          <a:stretch>
            <a:fillRect/>
          </a:stretch>
        </p:blipFill>
        <p:spPr>
          <a:xfrm>
            <a:off x="4967287" y="2947987"/>
            <a:ext cx="4086225" cy="2009775"/>
          </a:xfrm>
          <a:prstGeom prst="rect">
            <a:avLst/>
          </a:prstGeom>
        </p:spPr>
      </p:pic>
    </p:spTree>
    <p:extLst>
      <p:ext uri="{BB962C8B-B14F-4D97-AF65-F5344CB8AC3E}">
        <p14:creationId xmlns:p14="http://schemas.microsoft.com/office/powerpoint/2010/main" val="2834004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2</a:t>
            </a:fld>
            <a:endParaRPr lang="ka-GE"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solidFill>
                  <a:schemeClr val="bg1"/>
                </a:solidFill>
                <a:latin typeface="Verdana" charset="0"/>
              </a:rPr>
              <a:t>სესიის შინაარსი</a:t>
            </a:r>
            <a:endParaRPr lang="ka-GE" sz="2000" dirty="0">
              <a:solidFill>
                <a:schemeClr val="bg1"/>
              </a:solidFill>
              <a:latin typeface="Verdana" charset="0"/>
              <a:cs typeface="Verdana" charset="0"/>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518376" y="1413419"/>
            <a:ext cx="8369591" cy="4237442"/>
          </a:xfrm>
          <a:prstGeom prst="rect">
            <a:avLst/>
          </a:prstGeom>
        </p:spPr>
        <p:txBody>
          <a:bodyPr wrap="square">
            <a:spAutoFit/>
          </a:bodyPr>
          <a:lstStyle/>
          <a:p>
            <a:pPr marL="457200" indent="-457200" eaLnBrk="1" hangingPunct="1">
              <a:lnSpc>
                <a:spcPct val="80000"/>
              </a:lnSpc>
              <a:buFont typeface="+mj-lt"/>
              <a:buAutoNum type="arabicPeriod"/>
            </a:pPr>
            <a:r>
              <a:rPr lang="ka-GE" sz="2400" dirty="0"/>
              <a:t>კიბერდანაშაულის საერთაშორისო განზომილება</a:t>
            </a:r>
          </a:p>
          <a:p>
            <a:pPr marL="457200" indent="-457200" eaLnBrk="1" hangingPunct="1">
              <a:lnSpc>
                <a:spcPct val="80000"/>
              </a:lnSpc>
              <a:buFont typeface="+mj-lt"/>
              <a:buAutoNum type="arabicPeriod"/>
            </a:pPr>
            <a:endParaRPr lang="ka-GE" sz="2400" dirty="0"/>
          </a:p>
          <a:p>
            <a:pPr marL="457200" indent="-457200" eaLnBrk="1" hangingPunct="1">
              <a:lnSpc>
                <a:spcPct val="80000"/>
              </a:lnSpc>
              <a:buFont typeface="+mj-lt"/>
              <a:buAutoNum type="arabicPeriod"/>
            </a:pPr>
            <a:r>
              <a:rPr lang="ka-GE" sz="2400" dirty="0"/>
              <a:t>ბუდაპეშტის კონვენცია კიბერდანაშაულის შესახებ და საერთაშორისო თანამშრომლობის ინსტრუმენტები</a:t>
            </a:r>
          </a:p>
          <a:p>
            <a:pPr marL="457200" indent="-457200" eaLnBrk="1" hangingPunct="1">
              <a:lnSpc>
                <a:spcPct val="80000"/>
              </a:lnSpc>
              <a:buFont typeface="+mj-lt"/>
              <a:buAutoNum type="arabicPeriod"/>
            </a:pPr>
            <a:endParaRPr lang="ka-GE" sz="2400" dirty="0"/>
          </a:p>
          <a:p>
            <a:pPr marL="457200" indent="-457200">
              <a:lnSpc>
                <a:spcPct val="80000"/>
              </a:lnSpc>
              <a:buFont typeface="+mj-lt"/>
              <a:buAutoNum type="arabicPeriod"/>
            </a:pPr>
            <a:r>
              <a:rPr lang="ka-GE" sz="2400" dirty="0"/>
              <a:t>კიბერდანაშაულის შესახებ ევროპის საბჭოს კონვენციის ზოგადი </a:t>
            </a:r>
            <a:r>
              <a:rPr lang="ka-GE" sz="2400" dirty="0" smtClean="0"/>
              <a:t>მუხლები </a:t>
            </a:r>
            <a:r>
              <a:rPr lang="ka-GE" sz="2400" dirty="0"/>
              <a:t>სამართლებრივი ურთიერთდახმარების შესახებ</a:t>
            </a:r>
          </a:p>
          <a:p>
            <a:pPr marL="457200" indent="-457200">
              <a:lnSpc>
                <a:spcPct val="80000"/>
              </a:lnSpc>
              <a:buFont typeface="+mj-lt"/>
              <a:buAutoNum type="arabicPeriod"/>
            </a:pPr>
            <a:endParaRPr lang="ka-GE" sz="2400" dirty="0">
              <a:ea typeface="ＭＳ Ｐゴシック" charset="0"/>
            </a:endParaRPr>
          </a:p>
          <a:p>
            <a:pPr marL="457200" indent="-457200">
              <a:lnSpc>
                <a:spcPct val="80000"/>
              </a:lnSpc>
              <a:buFont typeface="+mj-lt"/>
              <a:buAutoNum type="arabicPeriod"/>
            </a:pPr>
            <a:r>
              <a:rPr lang="ka-GE" sz="2400" dirty="0"/>
              <a:t>კიბერდანაშაულის შესახებ ევროპის საბჭოს კონვენციის კონკრეტული </a:t>
            </a:r>
            <a:r>
              <a:rPr lang="ka-GE" sz="2400" dirty="0" smtClean="0"/>
              <a:t>მუხლები </a:t>
            </a:r>
            <a:r>
              <a:rPr lang="ka-GE" sz="2400" dirty="0"/>
              <a:t>სამართლებრივი ურთიერთდახმარების შესახებ</a:t>
            </a:r>
            <a:endParaRPr lang="ka-GE" sz="2400" b="1" dirty="0">
              <a:ea typeface="ＭＳ Ｐゴシック" charset="0"/>
              <a:cs typeface="ＭＳ Ｐゴシック" charset="0"/>
            </a:endParaRPr>
          </a:p>
          <a:p>
            <a:pPr marL="457200" indent="-457200">
              <a:lnSpc>
                <a:spcPct val="80000"/>
              </a:lnSpc>
              <a:buFont typeface="+mj-lt"/>
              <a:buAutoNum type="arabicPeriod"/>
            </a:pPr>
            <a:endParaRPr lang="ka-GE" sz="2400" dirty="0"/>
          </a:p>
          <a:p>
            <a:pPr marL="457200" indent="-457200">
              <a:lnSpc>
                <a:spcPct val="80000"/>
              </a:lnSpc>
              <a:buFont typeface="+mj-lt"/>
              <a:buAutoNum type="arabicPeriod"/>
            </a:pPr>
            <a:r>
              <a:rPr lang="ka-GE" sz="2400" dirty="0"/>
              <a:t>შეჯამება</a:t>
            </a:r>
            <a:endParaRPr lang="ka-GE" sz="2400" b="1" dirty="0">
              <a:ea typeface="ＭＳ Ｐゴシック" charset="0"/>
              <a:cs typeface="ＭＳ Ｐゴシック" charset="0"/>
            </a:endParaRPr>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A3FFC4F-A0C7-6241-A6A3-D4D1CB58E595}"/>
              </a:ext>
            </a:extLst>
          </p:cNvPr>
          <p:cNvSpPr/>
          <p:nvPr/>
        </p:nvSpPr>
        <p:spPr>
          <a:xfrm>
            <a:off x="4450456" y="1043731"/>
            <a:ext cx="4572000" cy="584775"/>
          </a:xfrm>
          <a:prstGeom prst="rect">
            <a:avLst/>
          </a:prstGeom>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Tree>
    <p:extLst>
      <p:ext uri="{BB962C8B-B14F-4D97-AF65-F5344CB8AC3E}">
        <p14:creationId xmlns:p14="http://schemas.microsoft.com/office/powerpoint/2010/main" val="229725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20</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24AB61-97C5-42B0-A182-0BEC9F6E843D}"/>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32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88962" y="1281981"/>
            <a:ext cx="8030033" cy="400110"/>
          </a:xfrm>
          <a:prstGeom prst="rect">
            <a:avLst/>
          </a:prstGeom>
          <a:solidFill>
            <a:srgbClr val="BDD8F3"/>
          </a:solidFill>
        </p:spPr>
        <p:txBody>
          <a:bodyPr wrap="square" rtlCol="0">
            <a:spAutoFit/>
          </a:bodyPr>
          <a:lstStyle/>
          <a:p>
            <a:pPr algn="ctr"/>
            <a:r>
              <a:rPr lang="ka-GE" sz="2000" dirty="0">
                <a:solidFill>
                  <a:schemeClr val="tx1">
                    <a:lumMod val="65000"/>
                    <a:lumOff val="35000"/>
                  </a:schemeClr>
                </a:solidFill>
                <a:latin typeface="+mj-lt"/>
              </a:rPr>
              <a:t>სამართლებრივი ურთიერთდახმარების ხელშეკრულებები ეხება:</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A</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2274838"/>
            <a:ext cx="8030032" cy="2308324"/>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ოფიციალურ თანამშრომლობას ორ ან მეტ ქვეყანას შორის?</a:t>
            </a:r>
          </a:p>
          <a:p>
            <a:pPr marL="1828800" lvl="3" indent="-457200">
              <a:buAutoNum type="alphaUcPeriod"/>
            </a:pPr>
            <a:r>
              <a:rPr lang="ka-GE" sz="2400" dirty="0">
                <a:solidFill>
                  <a:schemeClr val="bg1"/>
                </a:solidFill>
                <a:latin typeface="+mj-lt"/>
              </a:rPr>
              <a:t>ოფიციალურ თანამშრომლობას ორ ან მეტ კომპანიას შორის?</a:t>
            </a:r>
          </a:p>
          <a:p>
            <a:pPr marL="1828800" lvl="3" indent="-457200">
              <a:buAutoNum type="alphaUcPeriod"/>
            </a:pPr>
            <a:r>
              <a:rPr lang="ka-GE" sz="2400" dirty="0">
                <a:solidFill>
                  <a:schemeClr val="bg1"/>
                </a:solidFill>
                <a:latin typeface="+mj-lt"/>
              </a:rPr>
              <a:t>ოფიციალურ თანამშრომლობას ორ ან მეტ </a:t>
            </a:r>
            <a:r>
              <a:rPr lang="ka-GE" sz="2400" dirty="0" smtClean="0">
                <a:solidFill>
                  <a:schemeClr val="bg1"/>
                </a:solidFill>
                <a:latin typeface="+mj-lt"/>
              </a:rPr>
              <a:t>ორგანოს </a:t>
            </a:r>
            <a:r>
              <a:rPr lang="ka-GE" sz="2400" dirty="0">
                <a:solidFill>
                  <a:schemeClr val="bg1"/>
                </a:solidFill>
                <a:latin typeface="+mj-lt"/>
              </a:rPr>
              <a:t>შორის?</a:t>
            </a:r>
          </a:p>
        </p:txBody>
      </p:sp>
      <p:sp>
        <p:nvSpPr>
          <p:cNvPr id="11" name="Rectangle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91896F7-557D-472D-93AF-CCBDD4ABD0FD}"/>
              </a:ext>
            </a:extLst>
          </p:cNvPr>
          <p:cNvSpPr/>
          <p:nvPr/>
        </p:nvSpPr>
        <p:spPr>
          <a:xfrm>
            <a:off x="2011680" y="297035"/>
            <a:ext cx="7132320" cy="68791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2800" dirty="0">
                <a:latin typeface="Verdana" panose="020B0604030504040204" pitchFamily="34" charset="0"/>
              </a:rPr>
              <a:t>კიბერდანაშაულის საერთაშორისო განზომილება </a:t>
            </a:r>
          </a:p>
          <a:p>
            <a:pPr algn="r"/>
            <a:endParaRPr lang="ka-GE"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921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pPr/>
              <a:t>21</a:t>
            </a:fld>
            <a:endParaRPr lang="ka-GE" dirty="0"/>
          </a:p>
        </p:txBody>
      </p:sp>
    </p:spTree>
    <p:extLst>
      <p:ext uri="{BB962C8B-B14F-4D97-AF65-F5344CB8AC3E}">
        <p14:creationId xmlns:p14="http://schemas.microsoft.com/office/powerpoint/2010/main" val="2079787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09489" y="4124926"/>
            <a:ext cx="8525021" cy="890115"/>
          </a:xfrm>
          <a:prstGeom prst="rect">
            <a:avLst/>
          </a:prstGeom>
        </p:spPr>
        <p:txBody>
          <a:bodyPr wrap="square">
            <a:spAutoFit/>
          </a:bodyPr>
          <a:lstStyle/>
          <a:p>
            <a:pPr>
              <a:lnSpc>
                <a:spcPct val="80000"/>
              </a:lnSpc>
            </a:pPr>
            <a:r>
              <a:rPr lang="ka-GE" sz="3200" b="1" dirty="0"/>
              <a:t>კიბერდანაშაულის შესახებ ევროპის საბჭოს კონვენციის ზოგადი მუხლები სამართლებრივი ურთიერთდახმარების შესახებ</a:t>
            </a:r>
          </a:p>
        </p:txBody>
      </p:sp>
      <p:sp>
        <p:nvSpPr>
          <p:cNvPr id="11"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7ABE127-4C17-4CB2-85A7-DC9633FA0EAE}"/>
              </a:ext>
            </a:extLst>
          </p:cNvPr>
          <p:cNvSpPr txBox="1">
            <a:spLocks/>
          </p:cNvSpPr>
          <p:nvPr/>
        </p:nvSpPr>
        <p:spPr>
          <a:xfrm>
            <a:off x="304800" y="3754399"/>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ka-GE" sz="2000" dirty="0">
                <a:solidFill>
                  <a:schemeClr val="tx1">
                    <a:tint val="75000"/>
                  </a:schemeClr>
                </a:solidFill>
                <a:latin typeface="+mn-lt"/>
              </a:rPr>
              <a:t>საერთაშორისო თანამშრომლობის ძირითადი </a:t>
            </a:r>
            <a:r>
              <a:rPr lang="ka-GE" sz="2000" dirty="0" smtClean="0">
                <a:solidFill>
                  <a:schemeClr val="tx1">
                    <a:tint val="75000"/>
                  </a:schemeClr>
                </a:solidFill>
                <a:latin typeface="+mn-lt"/>
              </a:rPr>
              <a:t>ცნებები</a:t>
            </a:r>
            <a:endParaRPr lang="ka-GE" sz="2000" dirty="0">
              <a:solidFill>
                <a:schemeClr val="tx1">
                  <a:tint val="75000"/>
                </a:schemeClr>
              </a:solidFill>
              <a:latin typeface="+mn-lt"/>
            </a:endParaRPr>
          </a:p>
        </p:txBody>
      </p:sp>
      <p:sp>
        <p:nvSpPr>
          <p:cNvPr id="19"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0C5E45B-7371-422B-BD7B-D2C32A485BD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22</a:t>
            </a:fld>
            <a:endParaRPr lang="ka-GE" dirty="0"/>
          </a:p>
        </p:txBody>
      </p:sp>
      <p:sp>
        <p:nvSpPr>
          <p:cNvPr id="20" name="Rectangle 1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2642C6-F595-4A8F-8FFF-B8FEB6714A53}"/>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ka-GE" sz="3200" dirty="0">
                <a:latin typeface="Verdana" panose="020B0604030504040204" pitchFamily="34" charset="0"/>
              </a:rPr>
              <a:t>ნაწილი სამი</a:t>
            </a:r>
          </a:p>
        </p:txBody>
      </p:sp>
    </p:spTree>
    <p:extLst>
      <p:ext uri="{BB962C8B-B14F-4D97-AF65-F5344CB8AC3E}">
        <p14:creationId xmlns:p14="http://schemas.microsoft.com/office/powerpoint/2010/main" val="1056384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25</a:t>
            </a:r>
          </a:p>
          <a:p>
            <a:pPr algn="r">
              <a:lnSpc>
                <a:spcPct val="80000"/>
              </a:lnSpc>
            </a:pPr>
            <a:r>
              <a:rPr lang="ka-GE" sz="2400" dirty="0">
                <a:latin typeface="Verdana" panose="020B0604030504040204" pitchFamily="34" charset="0"/>
              </a:rPr>
              <a:t>ურთიერთდახმარებასთან დაკავშირებული ზოგადი პრინციპები</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090708"/>
            <a:ext cx="4819654" cy="5940088"/>
          </a:xfrm>
          <a:prstGeom prst="rect">
            <a:avLst/>
          </a:prstGeom>
        </p:spPr>
        <p:txBody>
          <a:bodyPr wrap="square">
            <a:spAutoFit/>
          </a:bodyPr>
          <a:lstStyle/>
          <a:p>
            <a:pPr marL="514350" indent="-514350" algn="just">
              <a:buFont typeface="+mj-lt"/>
              <a:buAutoNum type="arabicPeriod"/>
            </a:pPr>
            <a:r>
              <a:rPr lang="ka-GE" sz="2000" dirty="0"/>
              <a:t>მხარეებმა უნდა გაუწიონ ერთმანეთს </a:t>
            </a:r>
            <a:r>
              <a:rPr lang="ka-GE" sz="2000" b="1" dirty="0"/>
              <a:t>შეძლებისდაგვარად ფართო მასშტაბის ურთიერთდახმარება</a:t>
            </a:r>
            <a:r>
              <a:rPr lang="ka-GE" sz="2000" dirty="0"/>
              <a:t> გამოძიების ან </a:t>
            </a:r>
            <a:r>
              <a:rPr lang="ka-GE" sz="2000" dirty="0" smtClean="0"/>
              <a:t>დევნის </a:t>
            </a:r>
            <a:r>
              <a:rPr lang="ka-GE" sz="2000" dirty="0"/>
              <a:t>მიზნით, რომელიც ეხება კომპიუტერულ სისტემებთან და მონაცემებთან დაკავშირებულ სისხლის სამართლის დანაშაულებს, ასევე დახმარების გაწევას სისხლის სამართლის დანაშაულის მტკიცებულებების ელექტრონული ფორმით ამოღების მიზნით.</a:t>
            </a:r>
          </a:p>
          <a:p>
            <a:pPr marL="514350" indent="-514350" algn="just">
              <a:buFont typeface="+mj-lt"/>
              <a:buAutoNum type="arabicPeriod"/>
            </a:pPr>
            <a:endParaRPr lang="ka-GE" sz="2000" dirty="0"/>
          </a:p>
          <a:p>
            <a:pPr marL="514350" indent="-514350" algn="just">
              <a:buFont typeface="+mj-lt"/>
              <a:buAutoNum type="arabicPeriod"/>
            </a:pPr>
            <a:r>
              <a:rPr lang="ka-GE" sz="2000" dirty="0"/>
              <a:t>... </a:t>
            </a:r>
            <a:r>
              <a:rPr lang="ka-GE" sz="2000" b="1" dirty="0"/>
              <a:t>მიიღონ ასეთი კანონმდებლობა</a:t>
            </a:r>
            <a:r>
              <a:rPr lang="ka-GE" sz="2000" dirty="0"/>
              <a:t>... მუხლებში 27-35 ჩამოყალიბებული ვალდებულებების განსახორციელებლად.</a:t>
            </a:r>
          </a:p>
          <a:p>
            <a:pPr algn="just"/>
            <a:endParaRPr lang="ka-GE" sz="2000" dirty="0"/>
          </a:p>
        </p:txBody>
      </p:sp>
      <p:sp>
        <p:nvSpPr>
          <p:cNvPr id="19" name="TextBox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68BF9E-69E4-4C94-8087-A60BAB8E2C23}"/>
              </a:ext>
            </a:extLst>
          </p:cNvPr>
          <p:cNvSpPr txBox="1"/>
          <p:nvPr/>
        </p:nvSpPr>
        <p:spPr>
          <a:xfrm>
            <a:off x="5272115" y="1634447"/>
            <a:ext cx="3871885" cy="2308324"/>
          </a:xfrm>
          <a:prstGeom prst="rect">
            <a:avLst/>
          </a:prstGeom>
          <a:noFill/>
        </p:spPr>
        <p:txBody>
          <a:bodyPr wrap="square">
            <a:spAutoFit/>
          </a:bodyPr>
          <a:lstStyle/>
          <a:p>
            <a:pPr marL="342900" indent="-342900" algn="just">
              <a:buFont typeface="Arial" panose="020B0604020202020204" pitchFamily="34" charset="0"/>
              <a:buChar char="•"/>
            </a:pPr>
            <a:r>
              <a:rPr lang="ka-GE" sz="2400" b="1" dirty="0">
                <a:solidFill>
                  <a:srgbClr val="C00000"/>
                </a:solidFill>
                <a:effectLst/>
                <a:latin typeface="Arial" panose="020B0604020202020204" pitchFamily="34" charset="0"/>
              </a:rPr>
              <a:t>სამართლებრივი ურთიერთდახმარება შეძლებისდაგვარად ფართო მასშტაბით</a:t>
            </a:r>
          </a:p>
          <a:p>
            <a:pPr marL="342900" indent="-342900" algn="just">
              <a:buFont typeface="Arial" panose="020B0604020202020204" pitchFamily="34" charset="0"/>
              <a:buChar char="•"/>
            </a:pPr>
            <a:endParaRPr lang="ka-GE" sz="2400" b="1" dirty="0">
              <a:solidFill>
                <a:srgbClr val="C00000"/>
              </a:solidFill>
            </a:endParaRPr>
          </a:p>
          <a:p>
            <a:pPr marL="342900" indent="-342900" algn="just">
              <a:buFont typeface="Arial" panose="020B0604020202020204" pitchFamily="34" charset="0"/>
              <a:buChar char="•"/>
            </a:pPr>
            <a:r>
              <a:rPr lang="ka-GE" sz="2400" b="1" dirty="0">
                <a:solidFill>
                  <a:srgbClr val="C00000"/>
                </a:solidFill>
                <a:effectLst/>
                <a:latin typeface="Arial" panose="020B0604020202020204" pitchFamily="34" charset="0"/>
              </a:rPr>
              <a:t>საკანონმდებლო ბაზა თანამშრომლობის კონკრეტული ფორმების განსახორციელებლად</a:t>
            </a: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CDF576-F1C0-45B8-A691-9DAE42CD76A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23</a:t>
            </a:fld>
            <a:endParaRPr lang="ka-GE" dirty="0"/>
          </a:p>
        </p:txBody>
      </p:sp>
    </p:spTree>
    <p:extLst>
      <p:ext uri="{BB962C8B-B14F-4D97-AF65-F5344CB8AC3E}">
        <p14:creationId xmlns:p14="http://schemas.microsoft.com/office/powerpoint/2010/main" val="2448875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0" y="1090707"/>
            <a:ext cx="4806207" cy="5632311"/>
          </a:xfrm>
          <a:prstGeom prst="rect">
            <a:avLst/>
          </a:prstGeom>
        </p:spPr>
        <p:txBody>
          <a:bodyPr wrap="square">
            <a:spAutoFit/>
          </a:bodyPr>
          <a:lstStyle/>
          <a:p>
            <a:pPr marL="514350" indent="-514350" algn="just">
              <a:buFont typeface="+mj-lt"/>
              <a:buAutoNum type="arabicPeriod" startAt="3"/>
            </a:pPr>
            <a:r>
              <a:rPr lang="ka-GE" b="1" dirty="0" smtClean="0"/>
              <a:t>თითოეულ მხარეს შეუძლია გადაუდებელი აუცილებლობის შემთხვევაში გააკეთოს მოთხოვნა ... კომუნიკაციის დაჩქარებული საშუალებებით, როგორიცაა ფაქსი ან ელ. ფოსტა</a:t>
            </a:r>
            <a:r>
              <a:rPr lang="ka-GE" dirty="0" smtClean="0"/>
              <a:t> ... დაცვისა და ავთენტიფიკაციის შესაბამისი დონეები ... უნდა მოჰყვეს ოფიციალური დადასტურება...</a:t>
            </a:r>
            <a:r>
              <a:rPr lang="ka-GE" dirty="0"/>
              <a:t> მოთხოვნის მიმღები მხარე მიიღებს და უპასუხებს ... კომუნიკაციის დაჩქარებული საშუალებებით.</a:t>
            </a:r>
          </a:p>
          <a:p>
            <a:pPr marL="514350" indent="-514350" algn="just">
              <a:buFont typeface="+mj-lt"/>
              <a:buAutoNum type="arabicPeriod" startAt="3"/>
            </a:pPr>
            <a:endParaRPr lang="ka-GE" dirty="0"/>
          </a:p>
          <a:p>
            <a:pPr marL="514350" indent="-514350" algn="just">
              <a:buFont typeface="+mj-lt"/>
              <a:buAutoNum type="arabicPeriod" startAt="3"/>
            </a:pPr>
            <a:r>
              <a:rPr lang="ka-GE" dirty="0"/>
              <a:t>... ურთიერთდახმარება დაექვემდებარება იმ პირობებს, რომლებსაც ითვალისწინებს მოთხოვნის </a:t>
            </a:r>
            <a:r>
              <a:rPr lang="ka-GE" b="1" dirty="0"/>
              <a:t>მიმღები მხარის კანონმდებლობა ან მოქმედი ურთიერთდახმარების ხელშეკრულებები</a:t>
            </a:r>
            <a:r>
              <a:rPr lang="ka-GE" dirty="0"/>
              <a:t>...</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9E76F46-3DD5-4944-9941-2388DC7E4FFD}"/>
              </a:ext>
            </a:extLst>
          </p:cNvPr>
          <p:cNvSpPr txBox="1"/>
          <p:nvPr/>
        </p:nvSpPr>
        <p:spPr>
          <a:xfrm>
            <a:off x="5344357" y="2044567"/>
            <a:ext cx="3713079" cy="2862322"/>
          </a:xfrm>
          <a:prstGeom prst="rect">
            <a:avLst/>
          </a:prstGeom>
          <a:noFill/>
        </p:spPr>
        <p:txBody>
          <a:bodyPr wrap="square">
            <a:spAutoFit/>
          </a:bodyPr>
          <a:lstStyle/>
          <a:p>
            <a:pPr marL="342900" indent="-342900" algn="just">
              <a:buFont typeface="Arial" panose="020B0604020202020204" pitchFamily="34" charset="0"/>
              <a:buChar char="•"/>
            </a:pPr>
            <a:r>
              <a:rPr lang="ka-GE" sz="2000" b="1" dirty="0">
                <a:solidFill>
                  <a:srgbClr val="C00000"/>
                </a:solidFill>
                <a:effectLst/>
                <a:latin typeface="Arial" panose="020B0604020202020204" pitchFamily="34" charset="0"/>
              </a:rPr>
              <a:t>პროცესის დაჩქარება</a:t>
            </a:r>
          </a:p>
          <a:p>
            <a:pPr marL="342900" indent="-342900" algn="just">
              <a:buFont typeface="Arial" panose="020B0604020202020204" pitchFamily="34" charset="0"/>
              <a:buChar char="•"/>
            </a:pPr>
            <a:endParaRPr lang="ka-GE" sz="2000" b="1" dirty="0">
              <a:solidFill>
                <a:srgbClr val="C00000"/>
              </a:solidFill>
            </a:endParaRPr>
          </a:p>
          <a:p>
            <a:pPr marL="342900" indent="-342900" algn="just">
              <a:buFont typeface="Arial" panose="020B0604020202020204" pitchFamily="34" charset="0"/>
              <a:buChar char="•"/>
            </a:pPr>
            <a:r>
              <a:rPr lang="ka-GE" sz="2000" b="1" dirty="0">
                <a:solidFill>
                  <a:srgbClr val="C00000"/>
                </a:solidFill>
              </a:rPr>
              <a:t>ურთიერთდახმარება ექვემდებარება სამართლებრივი ურთიერთდახმარებისა და შიდასახელმწიფოებრივი კანონმდებლობის პირობებს</a:t>
            </a:r>
          </a:p>
        </p:txBody>
      </p:sp>
      <p:sp>
        <p:nvSpPr>
          <p:cNvPr id="19"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652A121-A836-48AD-9F6A-386747590A7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24</a:t>
            </a:fld>
            <a:endParaRPr lang="ka-GE" dirty="0"/>
          </a:p>
        </p:txBody>
      </p:sp>
      <p:sp>
        <p:nvSpPr>
          <p:cNvPr id="20" name="Rectangle 1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BA9868-5FAD-4485-B1E8-E692ADA5585D}"/>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25</a:t>
            </a:r>
          </a:p>
          <a:p>
            <a:pPr algn="r">
              <a:lnSpc>
                <a:spcPct val="80000"/>
              </a:lnSpc>
            </a:pPr>
            <a:r>
              <a:rPr lang="ka-GE" sz="2400" dirty="0">
                <a:latin typeface="Verdana" panose="020B0604030504040204" pitchFamily="34" charset="0"/>
              </a:rPr>
              <a:t>ურთიერთდახმარებასთან დაკავშირებული ზოგადი პრინციპები</a:t>
            </a:r>
          </a:p>
        </p:txBody>
      </p:sp>
    </p:spTree>
    <p:extLst>
      <p:ext uri="{BB962C8B-B14F-4D97-AF65-F5344CB8AC3E}">
        <p14:creationId xmlns:p14="http://schemas.microsoft.com/office/powerpoint/2010/main" val="1322621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Diagram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0F587E2-1A44-4A6A-BFF8-218D6C9FB3A7}"/>
              </a:ext>
            </a:extLst>
          </p:cNvPr>
          <p:cNvGraphicFramePr/>
          <p:nvPr>
            <p:extLst>
              <p:ext uri="{D42A27DB-BD31-4B8C-83A1-F6EECF244321}">
                <p14:modId xmlns:p14="http://schemas.microsoft.com/office/powerpoint/2010/main" val="2319015508"/>
              </p:ext>
            </p:extLst>
          </p:nvPr>
        </p:nvGraphicFramePr>
        <p:xfrm>
          <a:off x="88522" y="989546"/>
          <a:ext cx="8933934" cy="549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92681D1-470E-4FA2-8697-F97FAA4C65F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25</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A3EC9E6-83DE-4F2E-B181-E2BB4B4CBFEF}"/>
              </a:ext>
            </a:extLst>
          </p:cNvPr>
          <p:cNvSpPr/>
          <p:nvPr/>
        </p:nvSpPr>
        <p:spPr>
          <a:xfrm>
            <a:off x="1544715" y="84560"/>
            <a:ext cx="759928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25</a:t>
            </a:r>
          </a:p>
          <a:p>
            <a:pPr algn="r">
              <a:lnSpc>
                <a:spcPct val="80000"/>
              </a:lnSpc>
            </a:pPr>
            <a:r>
              <a:rPr lang="ka-GE" sz="2400" dirty="0">
                <a:latin typeface="Verdana" panose="020B0604030504040204" pitchFamily="34" charset="0"/>
              </a:rPr>
              <a:t>ურთიერთდახმარებასთან დაკავშირებული ზოგადი პრინციპები</a:t>
            </a:r>
          </a:p>
        </p:txBody>
      </p:sp>
    </p:spTree>
    <p:extLst>
      <p:ext uri="{BB962C8B-B14F-4D97-AF65-F5344CB8AC3E}">
        <p14:creationId xmlns:p14="http://schemas.microsoft.com/office/powerpoint/2010/main" val="5377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7022D918-0CA5-4D88-8D2D-6536F35688D9}"/>
                                            </p:graphicEl>
                                          </p:spTgt>
                                        </p:tgtEl>
                                        <p:attrNameLst>
                                          <p:attrName>style.visibility</p:attrName>
                                        </p:attrNameLst>
                                      </p:cBhvr>
                                      <p:to>
                                        <p:strVal val="visible"/>
                                      </p:to>
                                    </p:set>
                                    <p:anim calcmode="lin" valueType="num">
                                      <p:cBhvr additive="base">
                                        <p:cTn id="7" dur="500" fill="hold"/>
                                        <p:tgtEl>
                                          <p:spTgt spid="6">
                                            <p:graphicEl>
                                              <a:dgm id="{7022D918-0CA5-4D88-8D2D-6536F35688D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7022D918-0CA5-4D88-8D2D-6536F35688D9}"/>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graphicEl>
                                              <a:dgm id="{5E586836-6813-44D7-8945-9800C12A8FB4}"/>
                                            </p:graphicEl>
                                          </p:spTgt>
                                        </p:tgtEl>
                                        <p:attrNameLst>
                                          <p:attrName>style.visibility</p:attrName>
                                        </p:attrNameLst>
                                      </p:cBhvr>
                                      <p:to>
                                        <p:strVal val="visible"/>
                                      </p:to>
                                    </p:set>
                                    <p:anim calcmode="lin" valueType="num">
                                      <p:cBhvr additive="base">
                                        <p:cTn id="12" dur="500" fill="hold"/>
                                        <p:tgtEl>
                                          <p:spTgt spid="6">
                                            <p:graphicEl>
                                              <a:dgm id="{5E586836-6813-44D7-8945-9800C12A8FB4}"/>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graphicEl>
                                              <a:dgm id="{5E586836-6813-44D7-8945-9800C12A8FB4}"/>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B75CB205-DFCA-49F4-B42D-8726485D1790}"/>
                                            </p:graphicEl>
                                          </p:spTgt>
                                        </p:tgtEl>
                                        <p:attrNameLst>
                                          <p:attrName>style.visibility</p:attrName>
                                        </p:attrNameLst>
                                      </p:cBhvr>
                                      <p:to>
                                        <p:strVal val="visible"/>
                                      </p:to>
                                    </p:set>
                                    <p:anim calcmode="lin" valueType="num">
                                      <p:cBhvr additive="base">
                                        <p:cTn id="17" dur="750" fill="hold"/>
                                        <p:tgtEl>
                                          <p:spTgt spid="6">
                                            <p:graphicEl>
                                              <a:dgm id="{B75CB205-DFCA-49F4-B42D-8726485D1790}"/>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B75CB205-DFCA-49F4-B42D-8726485D179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3200" dirty="0">
                <a:latin typeface="Verdana" panose="020B0604030504040204" pitchFamily="34" charset="0"/>
              </a:rPr>
              <a:t>მუხლი 26</a:t>
            </a:r>
          </a:p>
          <a:p>
            <a:pPr algn="r">
              <a:lnSpc>
                <a:spcPct val="80000"/>
              </a:lnSpc>
            </a:pPr>
            <a:r>
              <a:rPr lang="ka-GE" sz="3200" dirty="0">
                <a:latin typeface="Verdana" panose="020B0604030504040204" pitchFamily="34" charset="0"/>
              </a:rPr>
              <a:t>სპონტანური ინფორმაცია</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6186" y="1432191"/>
            <a:ext cx="4994633" cy="4247317"/>
          </a:xfrm>
          <a:prstGeom prst="rect">
            <a:avLst/>
          </a:prstGeom>
        </p:spPr>
        <p:txBody>
          <a:bodyPr wrap="square">
            <a:spAutoFit/>
          </a:bodyPr>
          <a:lstStyle/>
          <a:p>
            <a:pPr marL="514350" indent="-514350" algn="just">
              <a:buFont typeface="+mj-lt"/>
              <a:buAutoNum type="arabicPeriod"/>
            </a:pPr>
            <a:r>
              <a:rPr lang="ka-GE" dirty="0" smtClean="0"/>
              <a:t>მხარეს შეუძლია, თავისი შიდასახელმწიფოებრივი კანონმდებლობის ფარგლებში და წინასწარი მოთხოვნის გარეშე</a:t>
            </a:r>
            <a:r>
              <a:rPr lang="ka-GE" b="1" dirty="0" smtClean="0"/>
              <a:t>, გადასცეს მეორე მხარეს თავისი გამოძიების ფარგლებში მოპოვებული ინფორმაცია</a:t>
            </a:r>
            <a:r>
              <a:rPr lang="ka-GE" dirty="0" smtClean="0"/>
              <a:t>, თუ ის თვლის, რომ ამ ინფორმაციის გამჟღავნება დაეხმარება მიმღებ ქვეყანას გამოძიების ან დევნის აღძვრასა და განხორციელებაში </a:t>
            </a:r>
            <a:r>
              <a:rPr lang="ka-GE" dirty="0"/>
              <a:t>წინამდებარე </a:t>
            </a:r>
            <a:r>
              <a:rPr lang="ka-GE" dirty="0" smtClean="0"/>
              <a:t>კონვენციით გათვალისწინებულ სისხლის სამართლის დანაშაულებთან მიმართებით, ან შეუძლია ამ მხარის თანამშრომლობის მოთხოვნამდე მიყვანა, წინამდებარე თავის თანახმად.</a:t>
            </a:r>
            <a:endParaRPr lang="ka-GE" dirty="0"/>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9B84EAB-7F25-4036-8122-44EEC4539E38}"/>
              </a:ext>
            </a:extLst>
          </p:cNvPr>
          <p:cNvSpPr txBox="1"/>
          <p:nvPr/>
        </p:nvSpPr>
        <p:spPr>
          <a:xfrm>
            <a:off x="4994633" y="2690038"/>
            <a:ext cx="4031533" cy="1938992"/>
          </a:xfrm>
          <a:prstGeom prst="rect">
            <a:avLst/>
          </a:prstGeom>
          <a:noFill/>
        </p:spPr>
        <p:txBody>
          <a:bodyPr wrap="square">
            <a:spAutoFit/>
          </a:bodyPr>
          <a:lstStyle/>
          <a:p>
            <a:pPr marL="342900" indent="-342900" algn="just">
              <a:buFont typeface="Arial" panose="020B0604020202020204" pitchFamily="34" charset="0"/>
              <a:buChar char="•"/>
            </a:pPr>
            <a:r>
              <a:rPr lang="ka-GE" sz="2000" b="1" dirty="0">
                <a:solidFill>
                  <a:srgbClr val="C00000"/>
                </a:solidFill>
                <a:effectLst/>
              </a:rPr>
              <a:t>უფლებამოსილებას აძლევს ინფორმაციის მფლობელ სახელმწიფოს, გადაამისამართოს ის სხვა სახელმწიფოში წინასწარი მოთხოვნის გარეშე</a:t>
            </a:r>
            <a:endParaRPr lang="ka-GE" sz="2000" b="1" dirty="0">
              <a:solidFill>
                <a:srgbClr val="C0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096A377-8E6B-435F-AF21-EAF19452DFCC}"/>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26</a:t>
            </a:fld>
            <a:endParaRPr lang="ka-GE" dirty="0"/>
          </a:p>
        </p:txBody>
      </p:sp>
    </p:spTree>
    <p:extLst>
      <p:ext uri="{BB962C8B-B14F-4D97-AF65-F5344CB8AC3E}">
        <p14:creationId xmlns:p14="http://schemas.microsoft.com/office/powerpoint/2010/main" val="115687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0" y="1236901"/>
            <a:ext cx="4572000" cy="5455340"/>
          </a:xfrm>
          <a:prstGeom prst="rect">
            <a:avLst/>
          </a:prstGeom>
        </p:spPr>
        <p:txBody>
          <a:bodyPr>
            <a:spAutoFit/>
          </a:bodyPr>
          <a:lstStyle/>
          <a:p>
            <a:pPr marL="514350" indent="-514350" algn="just">
              <a:buFont typeface="+mj-lt"/>
              <a:buAutoNum type="arabicPeriod" startAt="2"/>
            </a:pPr>
            <a:r>
              <a:rPr lang="ka-GE" sz="2050" dirty="0"/>
              <a:t>ასეთი ინფორმაციის მიწოდებამდე მიმწოდებელმა მხარემ შეიძლება მოითხოვოს მისი </a:t>
            </a:r>
            <a:r>
              <a:rPr lang="ka-GE" sz="2050" b="1" dirty="0"/>
              <a:t>კონფიდენციალურობის დაცვა ან გამოყენება გარკვეული პირობების შესაბამისად</a:t>
            </a:r>
            <a:r>
              <a:rPr lang="ka-GE" sz="2050" dirty="0"/>
              <a:t>. თუ მიმღები მხარე ვერ აკმაყოფილებს </a:t>
            </a:r>
            <a:r>
              <a:rPr lang="ka-GE" sz="2050" dirty="0" smtClean="0"/>
              <a:t>ასეთ </a:t>
            </a:r>
            <a:r>
              <a:rPr lang="ka-GE" sz="2050" dirty="0"/>
              <a:t>მოთხოვნას, მან უნდა შეატყობინოს მიმწოდებელ მხარეს, რომელიც შემდეგ განსაზღვრავს, უნდა მიაწოდოს თუ არა ინფორმაცია მიუხედავად ამისა. თუ მიმღები მხარე მიიღებს ინფორმაციას </a:t>
            </a:r>
            <a:r>
              <a:rPr lang="ka-GE" sz="2050" dirty="0" smtClean="0"/>
              <a:t>დაცვის პირობებით, </a:t>
            </a:r>
            <a:r>
              <a:rPr lang="ka-GE" sz="2050" dirty="0"/>
              <a:t>ის ვალდებული იქნება დაიცვას ისინი.</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463863A-F2F9-425F-89FB-EA57621A490A}"/>
              </a:ext>
            </a:extLst>
          </p:cNvPr>
          <p:cNvSpPr txBox="1"/>
          <p:nvPr/>
        </p:nvSpPr>
        <p:spPr>
          <a:xfrm>
            <a:off x="5174083" y="2521869"/>
            <a:ext cx="3715907" cy="2554545"/>
          </a:xfrm>
          <a:prstGeom prst="rect">
            <a:avLst/>
          </a:prstGeom>
          <a:noFill/>
        </p:spPr>
        <p:txBody>
          <a:bodyPr wrap="square">
            <a:spAutoFit/>
          </a:bodyPr>
          <a:lstStyle/>
          <a:p>
            <a:pPr marL="342900" indent="-342900" algn="just">
              <a:buFont typeface="Arial" panose="020B0604020202020204" pitchFamily="34" charset="0"/>
              <a:buChar char="•"/>
            </a:pPr>
            <a:r>
              <a:rPr lang="ka-GE" sz="2000" b="1" dirty="0">
                <a:solidFill>
                  <a:srgbClr val="C00000"/>
                </a:solidFill>
                <a:effectLst/>
              </a:rPr>
              <a:t>მხარე მხოლოდ მაშინ გადაამისამართებს ინფორმაციას სპონტანურად, თუ მოხდება </a:t>
            </a:r>
            <a:r>
              <a:rPr lang="ka-GE" sz="2000" b="1" dirty="0" smtClean="0">
                <a:solidFill>
                  <a:srgbClr val="C00000"/>
                </a:solidFill>
              </a:rPr>
              <a:t>სენსიტიური</a:t>
            </a:r>
            <a:r>
              <a:rPr lang="ka-GE" sz="2000" b="1" dirty="0" smtClean="0">
                <a:solidFill>
                  <a:srgbClr val="C00000"/>
                </a:solidFill>
                <a:effectLst/>
              </a:rPr>
              <a:t> </a:t>
            </a:r>
            <a:r>
              <a:rPr lang="ka-GE" sz="2000" b="1" dirty="0">
                <a:solidFill>
                  <a:srgbClr val="C00000"/>
                </a:solidFill>
                <a:effectLst/>
              </a:rPr>
              <a:t>ინფორმაციის კონფიდენციალურობის უზრუნველყოფა</a:t>
            </a:r>
            <a:endParaRPr lang="ka-GE" sz="2000" b="1" dirty="0">
              <a:solidFill>
                <a:srgbClr val="C00000"/>
              </a:solidFill>
            </a:endParaRPr>
          </a:p>
        </p:txBody>
      </p:sp>
      <p:sp>
        <p:nvSpPr>
          <p:cNvPr id="20"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A41D812-9F5C-4C4F-8DC7-32540F16148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27</a:t>
            </a:fld>
            <a:endParaRPr lang="ka-GE" dirty="0"/>
          </a:p>
        </p:txBody>
      </p:sp>
      <p:sp>
        <p:nvSpPr>
          <p:cNvPr id="21" name="Rectangle 2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23E69D9-8FE7-44A2-A87F-02AA64433207}"/>
              </a:ext>
            </a:extLst>
          </p:cNvPr>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3200" dirty="0">
                <a:latin typeface="Verdana" panose="020B0604030504040204" pitchFamily="34" charset="0"/>
              </a:rPr>
              <a:t>მუხლი 26</a:t>
            </a:r>
          </a:p>
          <a:p>
            <a:pPr algn="r">
              <a:lnSpc>
                <a:spcPct val="80000"/>
              </a:lnSpc>
            </a:pPr>
            <a:r>
              <a:rPr lang="ka-GE" sz="3200" dirty="0">
                <a:latin typeface="Verdana" panose="020B0604030504040204" pitchFamily="34" charset="0"/>
              </a:rPr>
              <a:t>სპონტანური ინფორმაცია</a:t>
            </a:r>
          </a:p>
        </p:txBody>
      </p:sp>
    </p:spTree>
    <p:extLst>
      <p:ext uri="{BB962C8B-B14F-4D97-AF65-F5344CB8AC3E}">
        <p14:creationId xmlns:p14="http://schemas.microsoft.com/office/powerpoint/2010/main" val="383579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Diagram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F675A6-2D60-41E4-9319-258232C26433}"/>
              </a:ext>
            </a:extLst>
          </p:cNvPr>
          <p:cNvGraphicFramePr/>
          <p:nvPr>
            <p:extLst>
              <p:ext uri="{D42A27DB-BD31-4B8C-83A1-F6EECF244321}">
                <p14:modId xmlns:p14="http://schemas.microsoft.com/office/powerpoint/2010/main" val="2313173532"/>
              </p:ext>
            </p:extLst>
          </p:nvPr>
        </p:nvGraphicFramePr>
        <p:xfrm>
          <a:off x="88522" y="1060117"/>
          <a:ext cx="8933934" cy="5327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09EEEDE-2BD2-4F20-8B5A-E24697AEA41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28</a:t>
            </a:fld>
            <a:endParaRPr lang="ka-GE" dirty="0"/>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4736DEE-D5C1-491B-810E-3A367A6ED97B}"/>
              </a:ext>
            </a:extLst>
          </p:cNvPr>
          <p:cNvSpPr/>
          <p:nvPr/>
        </p:nvSpPr>
        <p:spPr>
          <a:xfrm>
            <a:off x="2503503" y="42014"/>
            <a:ext cx="6640497"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3200" dirty="0">
                <a:latin typeface="Verdana" panose="020B0604030504040204" pitchFamily="34" charset="0"/>
              </a:rPr>
              <a:t>მუხლი 26</a:t>
            </a:r>
          </a:p>
          <a:p>
            <a:pPr algn="r">
              <a:lnSpc>
                <a:spcPct val="80000"/>
              </a:lnSpc>
            </a:pPr>
            <a:r>
              <a:rPr lang="ka-GE" sz="3200" dirty="0">
                <a:latin typeface="Verdana" panose="020B0604030504040204" pitchFamily="34" charset="0"/>
              </a:rPr>
              <a:t>სპონტანური ინფორმაცია</a:t>
            </a:r>
          </a:p>
        </p:txBody>
      </p:sp>
    </p:spTree>
    <p:extLst>
      <p:ext uri="{BB962C8B-B14F-4D97-AF65-F5344CB8AC3E}">
        <p14:creationId xmlns:p14="http://schemas.microsoft.com/office/powerpoint/2010/main" val="32794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5">
                                            <p:graphicEl>
                                              <a:dgm id="{E2C21E0C-02B7-4F18-B02B-9BDD0D2FF7E5}"/>
                                            </p:graphicEl>
                                          </p:spTgt>
                                        </p:tgtEl>
                                        <p:attrNameLst>
                                          <p:attrName>style.visibility</p:attrName>
                                        </p:attrNameLst>
                                      </p:cBhvr>
                                      <p:to>
                                        <p:strVal val="visible"/>
                                      </p:to>
                                    </p:set>
                                    <p:anim calcmode="lin" valueType="num">
                                      <p:cBhvr additive="base">
                                        <p:cTn id="7" dur="500" fill="hold"/>
                                        <p:tgtEl>
                                          <p:spTgt spid="5">
                                            <p:graphicEl>
                                              <a:dgm id="{E2C21E0C-02B7-4F18-B02B-9BDD0D2FF7E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E2C21E0C-02B7-4F18-B02B-9BDD0D2FF7E5}"/>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
                                            <p:graphicEl>
                                              <a:dgm id="{2FE32ED6-408C-4152-8FE0-3FCEA3386CB9}"/>
                                            </p:graphicEl>
                                          </p:spTgt>
                                        </p:tgtEl>
                                        <p:attrNameLst>
                                          <p:attrName>style.visibility</p:attrName>
                                        </p:attrNameLst>
                                      </p:cBhvr>
                                      <p:to>
                                        <p:strVal val="visible"/>
                                      </p:to>
                                    </p:set>
                                    <p:anim calcmode="lin" valueType="num">
                                      <p:cBhvr additive="base">
                                        <p:cTn id="12" dur="500" fill="hold"/>
                                        <p:tgtEl>
                                          <p:spTgt spid="5">
                                            <p:graphicEl>
                                              <a:dgm id="{2FE32ED6-408C-4152-8FE0-3FCEA3386CB9}"/>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2FE32ED6-408C-4152-8FE0-3FCEA3386CB9}"/>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5">
                                            <p:graphicEl>
                                              <a:dgm id="{A71F37D3-4190-4DA1-A608-8452A5BD3558}"/>
                                            </p:graphicEl>
                                          </p:spTgt>
                                        </p:tgtEl>
                                        <p:attrNameLst>
                                          <p:attrName>style.visibility</p:attrName>
                                        </p:attrNameLst>
                                      </p:cBhvr>
                                      <p:to>
                                        <p:strVal val="visible"/>
                                      </p:to>
                                    </p:set>
                                    <p:anim calcmode="lin" valueType="num">
                                      <p:cBhvr additive="base">
                                        <p:cTn id="17" dur="500" fill="hold"/>
                                        <p:tgtEl>
                                          <p:spTgt spid="5">
                                            <p:graphicEl>
                                              <a:dgm id="{A71F37D3-4190-4DA1-A608-8452A5BD355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A71F37D3-4190-4DA1-A608-8452A5BD3558}"/>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5">
                                            <p:graphicEl>
                                              <a:dgm id="{2B626917-7C54-423E-8EDF-BC9F401B05B6}"/>
                                            </p:graphicEl>
                                          </p:spTgt>
                                        </p:tgtEl>
                                        <p:attrNameLst>
                                          <p:attrName>style.visibility</p:attrName>
                                        </p:attrNameLst>
                                      </p:cBhvr>
                                      <p:to>
                                        <p:strVal val="visible"/>
                                      </p:to>
                                    </p:set>
                                    <p:anim calcmode="lin" valueType="num">
                                      <p:cBhvr additive="base">
                                        <p:cTn id="22" dur="500" fill="hold"/>
                                        <p:tgtEl>
                                          <p:spTgt spid="5">
                                            <p:graphicEl>
                                              <a:dgm id="{2B626917-7C54-423E-8EDF-BC9F401B05B6}"/>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2B626917-7C54-423E-8EDF-BC9F401B05B6}"/>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
                                            <p:graphicEl>
                                              <a:dgm id="{74A6A061-7CF3-4873-8E84-7FEC5E35DF51}"/>
                                            </p:graphicEl>
                                          </p:spTgt>
                                        </p:tgtEl>
                                        <p:attrNameLst>
                                          <p:attrName>style.visibility</p:attrName>
                                        </p:attrNameLst>
                                      </p:cBhvr>
                                      <p:to>
                                        <p:strVal val="visible"/>
                                      </p:to>
                                    </p:set>
                                    <p:anim calcmode="lin" valueType="num">
                                      <p:cBhvr additive="base">
                                        <p:cTn id="27" dur="500" fill="hold"/>
                                        <p:tgtEl>
                                          <p:spTgt spid="5">
                                            <p:graphicEl>
                                              <a:dgm id="{74A6A061-7CF3-4873-8E84-7FEC5E35DF51}"/>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74A6A061-7CF3-4873-8E84-7FEC5E35DF5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29</a:t>
            </a:fld>
            <a:endParaRPr lang="ka-GE" dirty="0"/>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88962" y="1281981"/>
            <a:ext cx="8030033" cy="707886"/>
          </a:xfrm>
          <a:prstGeom prst="rect">
            <a:avLst/>
          </a:prstGeom>
          <a:solidFill>
            <a:srgbClr val="BDD8F3"/>
          </a:solidFill>
        </p:spPr>
        <p:txBody>
          <a:bodyPr wrap="square" rtlCol="0">
            <a:spAutoFit/>
          </a:bodyPr>
          <a:lstStyle/>
          <a:p>
            <a:pPr algn="ctr"/>
            <a:r>
              <a:rPr lang="ka-GE" sz="2000" dirty="0" smtClean="0">
                <a:solidFill>
                  <a:schemeClr val="tx1">
                    <a:lumMod val="65000"/>
                    <a:lumOff val="35000"/>
                  </a:schemeClr>
                </a:solidFill>
                <a:latin typeface="+mj-lt"/>
              </a:rPr>
              <a:t>გადაუდებელ გარემოებებში </a:t>
            </a:r>
            <a:r>
              <a:rPr lang="ka-GE" sz="2000" dirty="0">
                <a:solidFill>
                  <a:schemeClr val="tx1">
                    <a:lumMod val="65000"/>
                    <a:lumOff val="35000"/>
                  </a:schemeClr>
                </a:solidFill>
                <a:latin typeface="+mj-lt"/>
              </a:rPr>
              <a:t>მოთხოვნები შეიძლება გაკეთდეს ელ. ფოსტის მეშვეობით.</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A</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3013501"/>
            <a:ext cx="8030032" cy="830997"/>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სწორია</a:t>
            </a:r>
          </a:p>
          <a:p>
            <a:pPr marL="1828800" lvl="3" indent="-457200">
              <a:buAutoNum type="alphaUcPeriod"/>
            </a:pPr>
            <a:r>
              <a:rPr lang="ka-GE" sz="2400" dirty="0">
                <a:solidFill>
                  <a:schemeClr val="bg1"/>
                </a:solidFill>
                <a:latin typeface="+mj-lt"/>
              </a:rPr>
              <a:t>მცდარია</a:t>
            </a:r>
          </a:p>
        </p:txBody>
      </p:sp>
      <p:sp>
        <p:nvSpPr>
          <p:cNvPr id="11" name="Rectangle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B6452B1-7568-44E3-90AA-A5543F206A47}"/>
              </a:ext>
            </a:extLst>
          </p:cNvPr>
          <p:cNvSpPr/>
          <p:nvPr/>
        </p:nvSpPr>
        <p:spPr>
          <a:xfrm>
            <a:off x="2011680" y="297035"/>
            <a:ext cx="7132320" cy="68791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842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3</a:t>
            </a:fld>
            <a:endParaRPr lang="ka-GE"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სესიის ამოცანები</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06706" y="1327587"/>
            <a:ext cx="5842990" cy="4535216"/>
          </a:xfrm>
          <a:prstGeom prst="rect">
            <a:avLst/>
          </a:prstGeom>
        </p:spPr>
        <p:txBody>
          <a:bodyPr wrap="square">
            <a:spAutoFit/>
          </a:bodyPr>
          <a:lstStyle/>
          <a:p>
            <a:pPr marL="342900" indent="-342900">
              <a:lnSpc>
                <a:spcPct val="80000"/>
              </a:lnSpc>
              <a:buFont typeface="Arial" panose="020B0604020202020204" pitchFamily="34" charset="0"/>
              <a:buChar char="•"/>
            </a:pPr>
            <a:r>
              <a:rPr lang="ka-GE" sz="2000" dirty="0"/>
              <a:t>კიბერდანაშაულის გლობალური განზომილებისა და კიბერდანაშაულის საერთაშორისო განზომილების </a:t>
            </a:r>
            <a:r>
              <a:rPr lang="ka-GE" sz="2000" dirty="0" smtClean="0"/>
              <a:t>გააზრება</a:t>
            </a:r>
            <a:endParaRPr lang="ka-GE" sz="2000" dirty="0"/>
          </a:p>
          <a:p>
            <a:pPr marL="342900" indent="-342900">
              <a:lnSpc>
                <a:spcPct val="80000"/>
              </a:lnSpc>
              <a:buFont typeface="Arial" panose="020B0604020202020204" pitchFamily="34" charset="0"/>
              <a:buChar char="•"/>
            </a:pPr>
            <a:endParaRPr lang="ka-GE" sz="2000" dirty="0"/>
          </a:p>
          <a:p>
            <a:pPr marL="342900" indent="-342900">
              <a:lnSpc>
                <a:spcPct val="80000"/>
              </a:lnSpc>
              <a:buFont typeface="Arial" panose="020B0604020202020204" pitchFamily="34" charset="0"/>
              <a:buChar char="•"/>
            </a:pPr>
            <a:r>
              <a:rPr lang="ka-GE" sz="2000" dirty="0"/>
              <a:t>კიბერდანაშაულის გამოწვევების საერთაშორისო გარემოში </a:t>
            </a:r>
            <a:r>
              <a:rPr lang="ka-GE" sz="2000" dirty="0" smtClean="0"/>
              <a:t>გააზრება</a:t>
            </a:r>
            <a:endParaRPr lang="ka-GE" sz="2000" dirty="0"/>
          </a:p>
          <a:p>
            <a:pPr marL="342900" indent="-342900">
              <a:lnSpc>
                <a:spcPct val="80000"/>
              </a:lnSpc>
              <a:buFont typeface="Arial" panose="020B0604020202020204" pitchFamily="34" charset="0"/>
              <a:buChar char="•"/>
            </a:pPr>
            <a:endParaRPr lang="ka-GE" sz="2000" dirty="0"/>
          </a:p>
          <a:p>
            <a:pPr marL="342900" indent="-342900">
              <a:lnSpc>
                <a:spcPct val="80000"/>
              </a:lnSpc>
              <a:buFont typeface="Arial" panose="020B0604020202020204" pitchFamily="34" charset="0"/>
              <a:buChar char="•"/>
            </a:pPr>
            <a:r>
              <a:rPr lang="ka-GE" sz="2000" dirty="0"/>
              <a:t>საერთაშორისო თანამშრომლობის მნიშვნელობის განმარტება და კიბერდანაშაულის სფეროში ხელმისაწვდომი საერთაშორისო თანამშრომლობის ინსტრუმენტების გააზრება</a:t>
            </a:r>
          </a:p>
          <a:p>
            <a:pPr marL="342900" indent="-342900">
              <a:lnSpc>
                <a:spcPct val="80000"/>
              </a:lnSpc>
              <a:buFont typeface="Arial" panose="020B0604020202020204" pitchFamily="34" charset="0"/>
              <a:buChar char="•"/>
            </a:pPr>
            <a:endParaRPr lang="ka-GE" sz="2000" dirty="0"/>
          </a:p>
          <a:p>
            <a:pPr marL="342900" indent="-342900">
              <a:lnSpc>
                <a:spcPct val="80000"/>
              </a:lnSpc>
              <a:buFont typeface="Arial" panose="020B0604020202020204" pitchFamily="34" charset="0"/>
              <a:buChar char="•"/>
            </a:pPr>
            <a:r>
              <a:rPr lang="ka-GE" sz="2000" dirty="0"/>
              <a:t>კიბერდანაშაულის შესახებ ბუდაპეშტის კონვენციის და სამართლებრივი ურთიერთდახმარების შესახებ მისი ზოგადი და კონკრეტული პრინციპებისა და მუხლების განხილვა</a:t>
            </a:r>
          </a:p>
        </p:txBody>
      </p:sp>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1301409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27</a:t>
            </a:r>
          </a:p>
          <a:p>
            <a:pPr algn="r">
              <a:lnSpc>
                <a:spcPct val="80000"/>
              </a:lnSpc>
            </a:pPr>
            <a:r>
              <a:rPr lang="ka-GE" sz="2400" dirty="0">
                <a:latin typeface="Verdana" panose="020B0604030504040204" pitchFamily="34" charset="0"/>
              </a:rPr>
              <a:t>ურთიერთდახმარებასთან დაკავშირებული პროცედურები...</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21544" y="1130068"/>
            <a:ext cx="5027972" cy="4770537"/>
          </a:xfrm>
          <a:prstGeom prst="rect">
            <a:avLst/>
          </a:prstGeom>
        </p:spPr>
        <p:txBody>
          <a:bodyPr wrap="square">
            <a:spAutoFit/>
          </a:bodyPr>
          <a:lstStyle/>
          <a:p>
            <a:pPr marL="457200" indent="-457200" algn="just">
              <a:buFont typeface="+mj-lt"/>
              <a:buAutoNum type="arabicPeriod" startAt="2"/>
            </a:pPr>
            <a:r>
              <a:rPr lang="ka-GE" sz="1600" dirty="0"/>
              <a:t>ა) </a:t>
            </a:r>
            <a:r>
              <a:rPr lang="ka-GE" sz="1600" b="1" dirty="0"/>
              <a:t>თითოეულმა მხარემ უნდა დანიშნოს </a:t>
            </a:r>
            <a:r>
              <a:rPr lang="ka-GE" sz="1600" b="1" dirty="0" smtClean="0"/>
              <a:t>ხელისუფლების </a:t>
            </a:r>
            <a:r>
              <a:rPr lang="ka-GE" sz="1600" b="1" dirty="0"/>
              <a:t>ცენტრალური ორგანო ან ორგანოები</a:t>
            </a:r>
            <a:r>
              <a:rPr lang="ka-GE" sz="1600" dirty="0"/>
              <a:t>, რომლებიც პასუხისმგებელი იქნება ურთიერთდახმარების მოთხოვნების გაგზავნასა და მათზე პასუხების გაცემაზე, ასეთი მოთხოვნების აღსრულებასა თუ კომპეტენტური ხელისუფლების ორგანოებისთვის აღსასრულებლად მათ გადაცემაზე </a:t>
            </a:r>
          </a:p>
          <a:p>
            <a:pPr algn="just"/>
            <a:r>
              <a:rPr lang="en-US" sz="1600" dirty="0"/>
              <a:t>	</a:t>
            </a:r>
            <a:r>
              <a:rPr lang="ka-GE" sz="1600" dirty="0"/>
              <a:t>ბ) </a:t>
            </a:r>
            <a:r>
              <a:rPr lang="ka-GE" sz="1600" b="1" dirty="0"/>
              <a:t>ხელისუფლების </a:t>
            </a:r>
            <a:r>
              <a:rPr lang="ka-GE" sz="1600" b="1" dirty="0" smtClean="0"/>
              <a:t>ცენტრალურმა </a:t>
            </a:r>
            <a:r>
              <a:rPr lang="ka-GE" sz="1600" b="1" dirty="0"/>
              <a:t>ორგანოებმა უნდა </a:t>
            </a:r>
            <a:r>
              <a:rPr lang="ka-GE" sz="1600" b="1" dirty="0" smtClean="0"/>
              <a:t>მოახდინონ </a:t>
            </a:r>
            <a:r>
              <a:rPr lang="ka-GE" sz="1600" b="1" dirty="0"/>
              <a:t>კომუნიკაცია </a:t>
            </a:r>
            <a:r>
              <a:rPr lang="ka-GE" sz="1600" b="1" dirty="0" smtClean="0"/>
              <a:t>უშუალოდ</a:t>
            </a:r>
            <a:r>
              <a:rPr lang="en-US" sz="1600" b="1" dirty="0"/>
              <a:t>	</a:t>
            </a:r>
            <a:r>
              <a:rPr lang="ka-GE" sz="1600" b="1" dirty="0" smtClean="0"/>
              <a:t>ერთმანეთთან</a:t>
            </a:r>
            <a:r>
              <a:rPr lang="ka-GE" sz="1600" dirty="0" smtClean="0"/>
              <a:t>;</a:t>
            </a:r>
            <a:endParaRPr lang="ka-GE" sz="1600" dirty="0"/>
          </a:p>
          <a:p>
            <a:pPr algn="just"/>
            <a:endParaRPr lang="ka-GE" sz="1600" b="1" dirty="0"/>
          </a:p>
          <a:p>
            <a:pPr marL="457200" indent="-457200" algn="just">
              <a:buClr>
                <a:schemeClr val="tx1"/>
              </a:buClr>
              <a:buFont typeface="+mj-lt"/>
              <a:buAutoNum type="arabicPeriod" startAt="3"/>
            </a:pPr>
            <a:r>
              <a:rPr lang="ka-GE" sz="1600" dirty="0" smtClean="0"/>
              <a:t>ამ მუხლის</a:t>
            </a:r>
            <a:r>
              <a:rPr lang="ka-GE" sz="1600" i="1" dirty="0" smtClean="0"/>
              <a:t> </a:t>
            </a:r>
            <a:r>
              <a:rPr lang="ka-GE" sz="1600" dirty="0" smtClean="0"/>
              <a:t>შესაბამისად, </a:t>
            </a:r>
            <a:r>
              <a:rPr lang="ka-GE" sz="1600" b="1" dirty="0" smtClean="0"/>
              <a:t>ურთიერთდახმარების მოთხოვნები უნდა აღსრულდეს მომთხოვნი მხარის მიერ განსაზღვრული პროცედურების შესაბამისად, გარდა იმ შემთხვევისა, როცა ისინი შეუთავსებელია მოთხოვნის მიმღები მხარის კანონმდებლობასთან.</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6FE3329-51E5-474A-9117-C35827CFA84A}"/>
              </a:ext>
            </a:extLst>
          </p:cNvPr>
          <p:cNvSpPr txBox="1"/>
          <p:nvPr/>
        </p:nvSpPr>
        <p:spPr>
          <a:xfrm>
            <a:off x="5822761" y="1433385"/>
            <a:ext cx="3171497" cy="3785652"/>
          </a:xfrm>
          <a:prstGeom prst="rect">
            <a:avLst/>
          </a:prstGeom>
          <a:noFill/>
        </p:spPr>
        <p:txBody>
          <a:bodyPr wrap="square">
            <a:spAutoFit/>
          </a:bodyPr>
          <a:lstStyle/>
          <a:p>
            <a:pPr marL="342900" indent="-342900" algn="just">
              <a:buFont typeface="Arial" panose="020B0604020202020204" pitchFamily="34" charset="0"/>
              <a:buChar char="•"/>
            </a:pPr>
            <a:r>
              <a:rPr lang="ka-GE" sz="2000" b="1" dirty="0">
                <a:solidFill>
                  <a:srgbClr val="C00000"/>
                </a:solidFill>
              </a:rPr>
              <a:t>ხელისუფლების </a:t>
            </a:r>
            <a:r>
              <a:rPr lang="ka-GE" sz="2000" b="1" dirty="0" smtClean="0">
                <a:solidFill>
                  <a:srgbClr val="C00000"/>
                </a:solidFill>
              </a:rPr>
              <a:t>ცენტრალურ </a:t>
            </a:r>
            <a:r>
              <a:rPr lang="ka-GE" sz="2000" b="1" dirty="0">
                <a:solidFill>
                  <a:srgbClr val="C00000"/>
                </a:solidFill>
              </a:rPr>
              <a:t>ორგანოს დანიშვნა და პირდაპირი კონტაქტის დამყარება</a:t>
            </a:r>
          </a:p>
          <a:p>
            <a:pPr algn="just"/>
            <a:endParaRPr lang="ka-GE" sz="2000" b="1" dirty="0">
              <a:solidFill>
                <a:srgbClr val="C00000"/>
              </a:solidFill>
            </a:endParaRPr>
          </a:p>
          <a:p>
            <a:pPr marL="342900" indent="-342900" algn="just">
              <a:buFont typeface="Arial" panose="020B0604020202020204" pitchFamily="34" charset="0"/>
              <a:buChar char="•"/>
            </a:pPr>
            <a:r>
              <a:rPr lang="ka-GE" sz="2000" b="1" dirty="0">
                <a:solidFill>
                  <a:srgbClr val="C00000"/>
                </a:solidFill>
                <a:effectLst/>
              </a:rPr>
              <a:t>ურთიერთდახმარება უნდა განხორციელდეს შესაბამისი ხელშეკრულებების გამოყენებით</a:t>
            </a:r>
          </a:p>
          <a:p>
            <a:pPr marL="342900" indent="-342900" algn="just">
              <a:buFont typeface="Arial" panose="020B0604020202020204" pitchFamily="34" charset="0"/>
              <a:buChar char="•"/>
            </a:pPr>
            <a:endParaRPr lang="ka-GE" sz="2000" b="1" dirty="0">
              <a:solidFill>
                <a:srgbClr val="FF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B7008CE-B9F2-4ACC-A843-8FF6901CE41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30</a:t>
            </a:fld>
            <a:endParaRPr lang="ka-GE" dirty="0"/>
          </a:p>
        </p:txBody>
      </p:sp>
    </p:spTree>
    <p:extLst>
      <p:ext uri="{BB962C8B-B14F-4D97-AF65-F5344CB8AC3E}">
        <p14:creationId xmlns:p14="http://schemas.microsoft.com/office/powerpoint/2010/main" val="1734736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27000" y="1184545"/>
            <a:ext cx="4817140" cy="5355312"/>
          </a:xfrm>
          <a:prstGeom prst="rect">
            <a:avLst/>
          </a:prstGeom>
        </p:spPr>
        <p:txBody>
          <a:bodyPr wrap="square">
            <a:spAutoFit/>
          </a:bodyPr>
          <a:lstStyle/>
          <a:p>
            <a:pPr marL="457200" indent="-457200" algn="just">
              <a:buFont typeface="+mj-lt"/>
              <a:buAutoNum type="arabicPeriod" startAt="9"/>
            </a:pPr>
            <a:r>
              <a:rPr lang="de-DE" dirty="0" smtClean="0"/>
              <a:t>a</a:t>
            </a:r>
            <a:r>
              <a:rPr lang="ka-GE" dirty="0" smtClean="0"/>
              <a:t>) </a:t>
            </a:r>
            <a:r>
              <a:rPr lang="ka-GE" dirty="0"/>
              <a:t>გადაუდებლობის შემთხვევაში ურთიერთდახმარების ან კომუნიკაციის მოთხოვნები ... </a:t>
            </a:r>
            <a:r>
              <a:rPr lang="ka-GE" b="1" dirty="0"/>
              <a:t>შეიძლება გააგზავნონ მომთხოვნი მხარის სასამართლო ხელისუფლების ორგანოებმა მოთხოვნის მიმღები მხარის ამავე ორგანოებთან.</a:t>
            </a:r>
            <a:r>
              <a:rPr lang="ka-GE" dirty="0"/>
              <a:t> ... ამავდროულად ასლი ეგზავნება ხელისუფლების </a:t>
            </a:r>
            <a:r>
              <a:rPr lang="ka-GE" dirty="0" smtClean="0"/>
              <a:t>ცენტრალურ ორგანოს</a:t>
            </a:r>
            <a:r>
              <a:rPr lang="ka-GE" dirty="0"/>
              <a:t>.</a:t>
            </a:r>
          </a:p>
          <a:p>
            <a:pPr algn="just"/>
            <a:r>
              <a:rPr lang="en-US" dirty="0"/>
              <a:t>	</a:t>
            </a:r>
            <a:r>
              <a:rPr lang="de-DE" dirty="0"/>
              <a:t>b</a:t>
            </a:r>
            <a:r>
              <a:rPr lang="ka-GE" dirty="0" smtClean="0"/>
              <a:t>) </a:t>
            </a:r>
            <a:r>
              <a:rPr lang="ka-GE" dirty="0"/>
              <a:t>ნებისმიერი მოთხოვნა ან კომუნიკაცია </a:t>
            </a:r>
            <a:r>
              <a:rPr lang="en-US" dirty="0"/>
              <a:t>	</a:t>
            </a:r>
            <a:r>
              <a:rPr lang="ka-GE" dirty="0"/>
              <a:t>ამ პუნქტის შესაბამისად შეიძლება </a:t>
            </a:r>
            <a:r>
              <a:rPr lang="en-US" dirty="0"/>
              <a:t>	</a:t>
            </a:r>
            <a:r>
              <a:rPr lang="ka-GE" b="1" dirty="0"/>
              <a:t>განხორციელდეს </a:t>
            </a:r>
            <a:r>
              <a:rPr lang="en-US" b="1" dirty="0"/>
              <a:t>	</a:t>
            </a:r>
            <a:r>
              <a:rPr lang="ka-GE" b="1" dirty="0"/>
              <a:t>საერთაშორისო </a:t>
            </a:r>
            <a:r>
              <a:rPr lang="en-US" b="1" dirty="0"/>
              <a:t>	</a:t>
            </a:r>
            <a:r>
              <a:rPr lang="ka-GE" b="1" dirty="0"/>
              <a:t>სისხლის სამართლის </a:t>
            </a:r>
            <a:r>
              <a:rPr lang="en-US" b="1" dirty="0"/>
              <a:t>	</a:t>
            </a:r>
            <a:r>
              <a:rPr lang="ka-GE" b="1" dirty="0"/>
              <a:t>პოლიციის </a:t>
            </a:r>
            <a:r>
              <a:rPr lang="en-US" b="1" dirty="0"/>
              <a:t>	</a:t>
            </a:r>
            <a:r>
              <a:rPr lang="ka-GE" b="1" dirty="0" smtClean="0"/>
              <a:t>ორგანიზაციის</a:t>
            </a:r>
            <a:r>
              <a:rPr lang="en-US" b="1" dirty="0" smtClean="0"/>
              <a:t> </a:t>
            </a:r>
            <a:r>
              <a:rPr lang="ka-GE" b="1" dirty="0" smtClean="0"/>
              <a:t>(ინტერპოლი)</a:t>
            </a:r>
            <a:r>
              <a:rPr lang="en-US" b="1" dirty="0" smtClean="0"/>
              <a:t> </a:t>
            </a:r>
            <a:r>
              <a:rPr lang="ka-GE" b="1" dirty="0" smtClean="0"/>
              <a:t>მეშვეობით ;</a:t>
            </a:r>
            <a:endParaRPr lang="ka-GE" b="1" dirty="0"/>
          </a:p>
          <a:p>
            <a:pPr algn="just"/>
            <a:r>
              <a:rPr lang="en-US" dirty="0"/>
              <a:t>	</a:t>
            </a:r>
            <a:r>
              <a:rPr lang="de-DE" dirty="0"/>
              <a:t>d</a:t>
            </a:r>
            <a:r>
              <a:rPr lang="ka-GE" dirty="0" smtClean="0"/>
              <a:t>) </a:t>
            </a:r>
            <a:r>
              <a:rPr lang="ka-GE" dirty="0"/>
              <a:t>კომუნიკაციის </a:t>
            </a:r>
            <a:r>
              <a:rPr lang="ka-GE" dirty="0" smtClean="0"/>
              <a:t>მოთხოვნები </a:t>
            </a:r>
            <a:r>
              <a:rPr lang="en-US" dirty="0"/>
              <a:t>	</a:t>
            </a:r>
            <a:r>
              <a:rPr lang="ka-GE" dirty="0"/>
              <a:t>... </a:t>
            </a:r>
            <a:r>
              <a:rPr lang="en-US" dirty="0"/>
              <a:t>	</a:t>
            </a:r>
            <a:r>
              <a:rPr lang="ka-GE" b="1" dirty="0"/>
              <a:t> რომლებიც არ </a:t>
            </a:r>
            <a:r>
              <a:rPr lang="ka-GE" b="1" dirty="0" smtClean="0"/>
              <a:t>ი</a:t>
            </a:r>
            <a:r>
              <a:rPr lang="ka-GE" b="1" dirty="0"/>
              <a:t>თ</a:t>
            </a:r>
            <a:r>
              <a:rPr lang="ka-GE" b="1" dirty="0" smtClean="0"/>
              <a:t>ვალისწინებს </a:t>
            </a:r>
            <a:r>
              <a:rPr lang="en-US" b="1" dirty="0"/>
              <a:t>	</a:t>
            </a:r>
            <a:r>
              <a:rPr lang="ka-GE" b="1" dirty="0"/>
              <a:t>იძულების </a:t>
            </a:r>
            <a:r>
              <a:rPr lang="en-US" b="1" dirty="0"/>
              <a:t>	</a:t>
            </a:r>
            <a:r>
              <a:rPr lang="ka-GE" b="1" dirty="0"/>
              <a:t>ღონისძიებებს </a:t>
            </a:r>
            <a:r>
              <a:rPr lang="en-US" b="1" dirty="0"/>
              <a:t>	</a:t>
            </a:r>
            <a:r>
              <a:rPr lang="ka-GE" b="1" dirty="0"/>
              <a:t>შეიძლება პირდაპირ გადაეცეს ...</a:t>
            </a:r>
            <a:r>
              <a:rPr lang="ka-GE" dirty="0"/>
              <a:t> </a:t>
            </a:r>
          </a:p>
        </p:txBody>
      </p:sp>
      <p:sp>
        <p:nvSpPr>
          <p:cNvPr id="16" name="TextBox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B149C2-1A12-4027-BEFF-CE6339B449DA}"/>
              </a:ext>
            </a:extLst>
          </p:cNvPr>
          <p:cNvSpPr txBox="1"/>
          <p:nvPr/>
        </p:nvSpPr>
        <p:spPr>
          <a:xfrm>
            <a:off x="4944141" y="2050243"/>
            <a:ext cx="4132517" cy="3477875"/>
          </a:xfrm>
          <a:prstGeom prst="rect">
            <a:avLst/>
          </a:prstGeom>
          <a:noFill/>
        </p:spPr>
        <p:txBody>
          <a:bodyPr wrap="square">
            <a:spAutoFit/>
          </a:bodyPr>
          <a:lstStyle/>
          <a:p>
            <a:pPr marL="342900" indent="-342900" algn="just">
              <a:buFont typeface="Arial" panose="020B0604020202020204" pitchFamily="34" charset="0"/>
              <a:buChar char="•"/>
            </a:pPr>
            <a:r>
              <a:rPr lang="ka-GE" sz="2000" b="1" dirty="0">
                <a:solidFill>
                  <a:srgbClr val="C00000"/>
                </a:solidFill>
                <a:effectLst/>
              </a:rPr>
              <a:t>მოთხოვნები შეიძლება მომთხოვნი მხარის მოსამართლეებმა და პროკურორებმა პირდაპირ გააგზავნონ მოთხოვნის მიმღები მხარის მოსამართლეებსა და პროკურორებთან</a:t>
            </a:r>
          </a:p>
          <a:p>
            <a:pPr marL="342900" indent="-342900" algn="just">
              <a:buFont typeface="Arial" panose="020B0604020202020204" pitchFamily="34" charset="0"/>
              <a:buChar char="•"/>
            </a:pPr>
            <a:endParaRPr lang="ka-GE" sz="2000" b="1" dirty="0">
              <a:solidFill>
                <a:srgbClr val="C00000"/>
              </a:solidFill>
            </a:endParaRPr>
          </a:p>
          <a:p>
            <a:pPr marL="342900" indent="-342900" algn="just">
              <a:buFont typeface="Arial" panose="020B0604020202020204" pitchFamily="34" charset="0"/>
              <a:buChar char="•"/>
            </a:pPr>
            <a:r>
              <a:rPr lang="ka-GE" sz="2000" b="1" dirty="0">
                <a:solidFill>
                  <a:srgbClr val="C00000"/>
                </a:solidFill>
              </a:rPr>
              <a:t>გამოიყენონ ინტერპოლის არხები</a:t>
            </a:r>
          </a:p>
        </p:txBody>
      </p:sp>
      <p:sp>
        <p:nvSpPr>
          <p:cNvPr id="19"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92A95A-CE8B-49D2-9652-D442E42A56A3}"/>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31</a:t>
            </a:fld>
            <a:endParaRPr lang="ka-GE" dirty="0"/>
          </a:p>
        </p:txBody>
      </p:sp>
      <p:sp>
        <p:nvSpPr>
          <p:cNvPr id="20" name="Rectangle 1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09DF53C-5FF4-41C6-808A-2420504CAB20}"/>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27</a:t>
            </a:r>
          </a:p>
          <a:p>
            <a:pPr algn="r">
              <a:lnSpc>
                <a:spcPct val="80000"/>
              </a:lnSpc>
            </a:pPr>
            <a:r>
              <a:rPr lang="ka-GE" sz="2400" dirty="0">
                <a:latin typeface="Verdana" panose="020B0604030504040204" pitchFamily="34" charset="0"/>
              </a:rPr>
              <a:t>ურთიერთდახმარებასთან დაკავშირებული პროცედურები...</a:t>
            </a:r>
          </a:p>
        </p:txBody>
      </p:sp>
    </p:spTree>
    <p:extLst>
      <p:ext uri="{BB962C8B-B14F-4D97-AF65-F5344CB8AC3E}">
        <p14:creationId xmlns:p14="http://schemas.microsoft.com/office/powerpoint/2010/main" val="2094790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4A32F7-EAA0-4D66-BCA0-E3CA6C2BEB7E}"/>
              </a:ext>
            </a:extLst>
          </p:cNvPr>
          <p:cNvGraphicFramePr/>
          <p:nvPr>
            <p:extLst>
              <p:ext uri="{D42A27DB-BD31-4B8C-83A1-F6EECF244321}">
                <p14:modId xmlns:p14="http://schemas.microsoft.com/office/powerpoint/2010/main" val="3107884285"/>
              </p:ext>
            </p:extLst>
          </p:nvPr>
        </p:nvGraphicFramePr>
        <p:xfrm>
          <a:off x="1524000" y="169170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0ACF6B-407F-49FF-A2BE-A2B9ADC82D14}"/>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32</a:t>
            </a:fld>
            <a:endParaRPr lang="ka-GE" dirty="0"/>
          </a:p>
        </p:txBody>
      </p:sp>
      <p:sp>
        <p:nvSpPr>
          <p:cNvPr id="16" name="Rectangle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1762F36-F693-4157-B448-088047D27577}"/>
              </a:ext>
            </a:extLst>
          </p:cNvPr>
          <p:cNvSpPr/>
          <p:nvPr/>
        </p:nvSpPr>
        <p:spPr>
          <a:xfrm>
            <a:off x="1677880" y="73409"/>
            <a:ext cx="74661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27</a:t>
            </a:r>
          </a:p>
          <a:p>
            <a:pPr algn="r">
              <a:lnSpc>
                <a:spcPct val="80000"/>
              </a:lnSpc>
            </a:pPr>
            <a:r>
              <a:rPr lang="ka-GE" sz="2400" dirty="0">
                <a:latin typeface="Verdana" panose="020B0604030504040204" pitchFamily="34" charset="0"/>
              </a:rPr>
              <a:t>ურთიერთდახმარებასთან დაკავშირებული პროცედურები...</a:t>
            </a:r>
          </a:p>
        </p:txBody>
      </p:sp>
    </p:spTree>
    <p:extLst>
      <p:ext uri="{BB962C8B-B14F-4D97-AF65-F5344CB8AC3E}">
        <p14:creationId xmlns:p14="http://schemas.microsoft.com/office/powerpoint/2010/main" val="20828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graphicEl>
                                              <a:dgm id="{48043CAD-7228-4326-807D-49A74039CA0C}"/>
                                            </p:graphicEl>
                                          </p:spTgt>
                                        </p:tgtEl>
                                        <p:attrNameLst>
                                          <p:attrName>style.visibility</p:attrName>
                                        </p:attrNameLst>
                                      </p:cBhvr>
                                      <p:to>
                                        <p:strVal val="visible"/>
                                      </p:to>
                                    </p:set>
                                    <p:animEffect transition="in" filter="randombar(horizontal)">
                                      <p:cBhvr>
                                        <p:cTn id="7" dur="500"/>
                                        <p:tgtEl>
                                          <p:spTgt spid="10">
                                            <p:graphicEl>
                                              <a:dgm id="{48043CAD-7228-4326-807D-49A74039CA0C}"/>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graphicEl>
                                              <a:dgm id="{A1D7765D-812F-4276-9313-2C74C923229F}"/>
                                            </p:graphicEl>
                                          </p:spTgt>
                                        </p:tgtEl>
                                        <p:attrNameLst>
                                          <p:attrName>style.visibility</p:attrName>
                                        </p:attrNameLst>
                                      </p:cBhvr>
                                      <p:to>
                                        <p:strVal val="visible"/>
                                      </p:to>
                                    </p:set>
                                    <p:animEffect transition="in" filter="randombar(horizontal)">
                                      <p:cBhvr>
                                        <p:cTn id="11" dur="500"/>
                                        <p:tgtEl>
                                          <p:spTgt spid="10">
                                            <p:graphicEl>
                                              <a:dgm id="{A1D7765D-812F-4276-9313-2C74C923229F}"/>
                                            </p:graphic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graphicEl>
                                              <a:dgm id="{F8A3965B-38B9-4F26-A8EC-A16B7E7679C4}"/>
                                            </p:graphicEl>
                                          </p:spTgt>
                                        </p:tgtEl>
                                        <p:attrNameLst>
                                          <p:attrName>style.visibility</p:attrName>
                                        </p:attrNameLst>
                                      </p:cBhvr>
                                      <p:to>
                                        <p:strVal val="visible"/>
                                      </p:to>
                                    </p:set>
                                    <p:animEffect transition="in" filter="randombar(horizontal)">
                                      <p:cBhvr>
                                        <p:cTn id="15" dur="500"/>
                                        <p:tgtEl>
                                          <p:spTgt spid="10">
                                            <p:graphicEl>
                                              <a:dgm id="{F8A3965B-38B9-4F26-A8EC-A16B7E7679C4}"/>
                                            </p:graphic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graphicEl>
                                              <a:dgm id="{ED2F326A-66D6-4800-827B-AE8FF9A6F28C}"/>
                                            </p:graphicEl>
                                          </p:spTgt>
                                        </p:tgtEl>
                                        <p:attrNameLst>
                                          <p:attrName>style.visibility</p:attrName>
                                        </p:attrNameLst>
                                      </p:cBhvr>
                                      <p:to>
                                        <p:strVal val="visible"/>
                                      </p:to>
                                    </p:set>
                                    <p:animEffect transition="in" filter="randombar(horizontal)">
                                      <p:cBhvr>
                                        <p:cTn id="19" dur="500"/>
                                        <p:tgtEl>
                                          <p:spTgt spid="10">
                                            <p:graphicEl>
                                              <a:dgm id="{ED2F326A-66D6-4800-827B-AE8FF9A6F28C}"/>
                                            </p:graphic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graphicEl>
                                              <a:dgm id="{4ABB35AB-43E9-45F9-B772-A62698B4D057}"/>
                                            </p:graphicEl>
                                          </p:spTgt>
                                        </p:tgtEl>
                                        <p:attrNameLst>
                                          <p:attrName>style.visibility</p:attrName>
                                        </p:attrNameLst>
                                      </p:cBhvr>
                                      <p:to>
                                        <p:strVal val="visible"/>
                                      </p:to>
                                    </p:set>
                                    <p:animEffect transition="in" filter="randombar(horizontal)">
                                      <p:cBhvr>
                                        <p:cTn id="23" dur="500"/>
                                        <p:tgtEl>
                                          <p:spTgt spid="10">
                                            <p:graphicEl>
                                              <a:dgm id="{4ABB35AB-43E9-45F9-B772-A62698B4D0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pPr/>
              <a:t>33</a:t>
            </a:fld>
            <a:endParaRPr lang="ka-GE" dirty="0"/>
          </a:p>
        </p:txBody>
      </p:sp>
    </p:spTree>
    <p:extLst>
      <p:ext uri="{BB962C8B-B14F-4D97-AF65-F5344CB8AC3E}">
        <p14:creationId xmlns:p14="http://schemas.microsoft.com/office/powerpoint/2010/main" val="2937071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09489" y="4156754"/>
            <a:ext cx="8525021" cy="890115"/>
          </a:xfrm>
          <a:prstGeom prst="rect">
            <a:avLst/>
          </a:prstGeom>
        </p:spPr>
        <p:txBody>
          <a:bodyPr wrap="square">
            <a:spAutoFit/>
          </a:bodyPr>
          <a:lstStyle/>
          <a:p>
            <a:pPr>
              <a:lnSpc>
                <a:spcPct val="80000"/>
              </a:lnSpc>
            </a:pPr>
            <a:r>
              <a:rPr lang="ka-GE" sz="3200" b="1" dirty="0"/>
              <a:t>კიბერდანაშაულის შესახებ ევროპის საბჭოს კონვენციის კონკრეტული მუხლები სამართლებრივი ურთიერთდახმარების შესახებ</a:t>
            </a:r>
          </a:p>
        </p:txBody>
      </p:sp>
      <p:sp>
        <p:nvSpPr>
          <p:cNvPr id="11"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E8DC93E-3AF5-48B0-A439-9C9523ABE00C}"/>
              </a:ext>
            </a:extLst>
          </p:cNvPr>
          <p:cNvSpPr txBox="1">
            <a:spLocks/>
          </p:cNvSpPr>
          <p:nvPr/>
        </p:nvSpPr>
        <p:spPr>
          <a:xfrm>
            <a:off x="309489" y="3806826"/>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ka-GE" sz="2000" dirty="0">
                <a:solidFill>
                  <a:schemeClr val="tx1">
                    <a:tint val="75000"/>
                  </a:schemeClr>
                </a:solidFill>
                <a:latin typeface="Sylfaen" panose="010A0502050306030303" pitchFamily="18" charset="0"/>
              </a:rPr>
              <a:t>საერთაშორისო თანამშრომლობის ძირითადი </a:t>
            </a:r>
            <a:r>
              <a:rPr lang="ka-GE" sz="2000" dirty="0" smtClean="0">
                <a:solidFill>
                  <a:schemeClr val="tx1">
                    <a:tint val="75000"/>
                  </a:schemeClr>
                </a:solidFill>
                <a:latin typeface="Sylfaen" panose="010A0502050306030303" pitchFamily="18" charset="0"/>
              </a:rPr>
              <a:t>ცნებები</a:t>
            </a:r>
            <a:endParaRPr lang="ka-GE" sz="2000" dirty="0">
              <a:solidFill>
                <a:schemeClr val="tx1">
                  <a:tint val="75000"/>
                </a:schemeClr>
              </a:solidFill>
              <a:latin typeface="Sylfaen" panose="010A0502050306030303" pitchFamily="18" charset="0"/>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A271922-A3BA-4963-9FBD-AA7A36BC801E}"/>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34</a:t>
            </a:fld>
            <a:endParaRPr lang="ka-GE" dirty="0"/>
          </a:p>
        </p:txBody>
      </p:sp>
      <p:sp>
        <p:nvSpPr>
          <p:cNvPr id="16" name="Rectangle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5C55953-C1D9-41D8-83CC-88FE952062F2}"/>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ka-GE" sz="3200" dirty="0">
                <a:latin typeface="Verdana" panose="020B0604030504040204" pitchFamily="34" charset="0"/>
              </a:rPr>
              <a:t>ნაწილი ოთხი</a:t>
            </a:r>
          </a:p>
        </p:txBody>
      </p:sp>
    </p:spTree>
    <p:extLst>
      <p:ext uri="{BB962C8B-B14F-4D97-AF65-F5344CB8AC3E}">
        <p14:creationId xmlns:p14="http://schemas.microsoft.com/office/powerpoint/2010/main" val="731303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29</a:t>
            </a:r>
          </a:p>
          <a:p>
            <a:pPr algn="r">
              <a:lnSpc>
                <a:spcPct val="80000"/>
              </a:lnSpc>
            </a:pPr>
            <a:r>
              <a:rPr lang="ka-GE" altLang="sr-Latn-RS" sz="2400" dirty="0">
                <a:latin typeface="Verdana" panose="020B0604030504040204" pitchFamily="34" charset="0"/>
              </a:rPr>
              <a:t>კომპიუტერულ სისტემაში</a:t>
            </a:r>
          </a:p>
          <a:p>
            <a:pPr algn="r" eaLnBrk="1" hangingPunct="1">
              <a:lnSpc>
                <a:spcPct val="80000"/>
              </a:lnSpc>
              <a:buFont typeface="Arial" charset="0"/>
              <a:buNone/>
            </a:pPr>
            <a:r>
              <a:rPr lang="ka-GE" altLang="sr-Latn-RS" sz="2400" dirty="0" smtClean="0">
                <a:latin typeface="Verdana" panose="020B0604030504040204" pitchFamily="34" charset="0"/>
              </a:rPr>
              <a:t> შენახული </a:t>
            </a:r>
            <a:r>
              <a:rPr lang="ka-GE" altLang="sr-Latn-RS" sz="2400" dirty="0">
                <a:latin typeface="Verdana" panose="020B0604030504040204" pitchFamily="34" charset="0"/>
              </a:rPr>
              <a:t>მონაცემების დაჩქარებული დაცვა </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21544" y="1690062"/>
            <a:ext cx="4572000" cy="4708981"/>
          </a:xfrm>
          <a:prstGeom prst="rect">
            <a:avLst/>
          </a:prstGeom>
        </p:spPr>
        <p:txBody>
          <a:bodyPr>
            <a:spAutoFit/>
          </a:bodyPr>
          <a:lstStyle/>
          <a:p>
            <a:pPr marL="514350" indent="-514350" algn="just">
              <a:buFont typeface="+mj-lt"/>
              <a:buAutoNum type="arabicPeriod"/>
            </a:pPr>
            <a:r>
              <a:rPr lang="ka-GE" sz="2000" dirty="0"/>
              <a:t>მხარემ შეიძლება მოსთხოვოს მეორე </a:t>
            </a:r>
            <a:r>
              <a:rPr lang="ka-GE" sz="2000" dirty="0" smtClean="0"/>
              <a:t>მხარეს, </a:t>
            </a:r>
            <a:r>
              <a:rPr lang="ka-GE" sz="2000" dirty="0"/>
              <a:t>გასცეს ბრძანება ან სხვაგვარად მოიპოვოს იმ კომპიუტერული სისტემების მეშვეობით შენახულ </a:t>
            </a:r>
            <a:r>
              <a:rPr lang="ka-GE" sz="2000" b="1" dirty="0"/>
              <a:t>მონაცემთა დაჩქარებული დაცვა</a:t>
            </a:r>
            <a:r>
              <a:rPr lang="ka-GE" sz="2000" dirty="0"/>
              <a:t>, რომლებიც განთავსებულია მეორე მხარის ტერიტორიაზე და რომელთან მიმართებით მომთხოვნი მხარე </a:t>
            </a:r>
            <a:r>
              <a:rPr lang="ka-GE" sz="2000" b="1" dirty="0" smtClean="0"/>
              <a:t>აპირებს, წარადგინოს </a:t>
            </a:r>
            <a:r>
              <a:rPr lang="ka-GE" sz="2000" b="1" dirty="0"/>
              <a:t>ურთიერთდახმარების მოთხოვნა ჩხრეკისა თუ </a:t>
            </a:r>
            <a:r>
              <a:rPr lang="ka-GE" sz="2000" b="1" dirty="0" smtClean="0"/>
              <a:t>მსგავსი </a:t>
            </a:r>
            <a:r>
              <a:rPr lang="ka-GE" sz="2000" b="1" dirty="0"/>
              <a:t>წვდომისთვის, ამოღებისა თუ </a:t>
            </a:r>
            <a:r>
              <a:rPr lang="ka-GE" sz="2000" b="1" dirty="0" smtClean="0"/>
              <a:t>მსგავსი </a:t>
            </a:r>
            <a:r>
              <a:rPr lang="ka-GE" sz="2000" b="1" dirty="0"/>
              <a:t>დაცვისთვის, ან მონაცემთა გასამჟღავნებლად.</a:t>
            </a:r>
            <a:endParaRPr lang="ka-GE" sz="2000" dirty="0"/>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DF412E0-B151-8140-826D-43D6C202058F}"/>
              </a:ext>
            </a:extLst>
          </p:cNvPr>
          <p:cNvSpPr/>
          <p:nvPr/>
        </p:nvSpPr>
        <p:spPr>
          <a:xfrm>
            <a:off x="4874456" y="2754206"/>
            <a:ext cx="4148000" cy="1631216"/>
          </a:xfrm>
          <a:prstGeom prst="rect">
            <a:avLst/>
          </a:prstGeom>
        </p:spPr>
        <p:txBody>
          <a:bodyPr wrap="square">
            <a:spAutoFit/>
          </a:bodyPr>
          <a:lstStyle/>
          <a:p>
            <a:pPr marL="285750" indent="-285750" algn="just">
              <a:buFont typeface="Arial" panose="020B0604020202020204" pitchFamily="34" charset="0"/>
              <a:buChar char="•"/>
            </a:pPr>
            <a:r>
              <a:rPr lang="ka-GE" sz="2000" b="1" dirty="0">
                <a:solidFill>
                  <a:srgbClr val="C00000"/>
                </a:solidFill>
              </a:rPr>
              <a:t>იმ კომპიუტერების მეშვეობით შენახული მონაცემების დაჩქარებული დაცვა, რომლებიც სხვა მხარის ტერიტორიაზე მდებარეობს </a:t>
            </a: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695757F-6BF8-4CFB-9361-35776D69D36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35</a:t>
            </a:fld>
            <a:endParaRPr lang="ka-GE" dirty="0"/>
          </a:p>
        </p:txBody>
      </p:sp>
    </p:spTree>
    <p:extLst>
      <p:ext uri="{BB962C8B-B14F-4D97-AF65-F5344CB8AC3E}">
        <p14:creationId xmlns:p14="http://schemas.microsoft.com/office/powerpoint/2010/main" val="2721874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21543" y="989546"/>
            <a:ext cx="5942373" cy="5093702"/>
          </a:xfrm>
          <a:prstGeom prst="rect">
            <a:avLst/>
          </a:prstGeom>
        </p:spPr>
        <p:txBody>
          <a:bodyPr wrap="square">
            <a:spAutoFit/>
          </a:bodyPr>
          <a:lstStyle/>
          <a:p>
            <a:pPr marL="457200" indent="-457200" algn="just">
              <a:buFont typeface="+mj-lt"/>
              <a:buAutoNum type="arabicPeriod" startAt="2"/>
              <a:defRPr/>
            </a:pPr>
            <a:r>
              <a:rPr lang="ka-GE" dirty="0" smtClean="0"/>
              <a:t>მოთხოვნაში ... უნდა მიეთითოს:</a:t>
            </a:r>
          </a:p>
          <a:p>
            <a:pPr algn="just">
              <a:defRPr/>
            </a:pPr>
            <a:endParaRPr lang="ka-GE" dirty="0">
              <a:cs typeface="Times New Roman" pitchFamily="18" charset="0"/>
            </a:endParaRPr>
          </a:p>
          <a:p>
            <a:pPr marL="857250" lvl="1" indent="-457200" algn="just">
              <a:buFont typeface="+mj-lt"/>
              <a:buAutoNum type="alphaLcParenR"/>
              <a:defRPr/>
            </a:pPr>
            <a:r>
              <a:rPr lang="ka-GE" sz="1700" b="1" dirty="0"/>
              <a:t>დაცვის მომთხოვნი ორგანო</a:t>
            </a:r>
            <a:r>
              <a:rPr lang="ka-GE" sz="1700" dirty="0"/>
              <a:t>;</a:t>
            </a:r>
          </a:p>
          <a:p>
            <a:pPr marL="857250" lvl="1" indent="-457200" algn="just">
              <a:buFont typeface="+mj-lt"/>
              <a:buAutoNum type="alphaLcParenR"/>
              <a:defRPr/>
            </a:pPr>
            <a:r>
              <a:rPr lang="ka-GE" sz="1700" b="1" dirty="0"/>
              <a:t>დანაშაული, რომელიც სისხლის სამართლის გამოძიების </a:t>
            </a:r>
            <a:r>
              <a:rPr lang="en-US" sz="1700" b="1" dirty="0"/>
              <a:t>	</a:t>
            </a:r>
            <a:r>
              <a:rPr lang="ka-GE" sz="1700" b="1" dirty="0"/>
              <a:t>ან </a:t>
            </a:r>
            <a:r>
              <a:rPr lang="ka-GE" sz="1700" b="1" dirty="0" smtClean="0"/>
              <a:t>დევნის </a:t>
            </a:r>
            <a:r>
              <a:rPr lang="ka-GE" sz="1700" b="1" dirty="0"/>
              <a:t>საგანს წარმოადგენს და დაკავშირებული ფაქტების მოკლე შეჯამება</a:t>
            </a:r>
            <a:r>
              <a:rPr lang="ka-GE" sz="1700" dirty="0"/>
              <a:t>;</a:t>
            </a:r>
          </a:p>
          <a:p>
            <a:pPr marL="857250" lvl="1" indent="-457200" algn="just">
              <a:buFont typeface="+mj-lt"/>
              <a:buAutoNum type="alphaLcParenR"/>
              <a:defRPr/>
            </a:pPr>
            <a:r>
              <a:rPr lang="ka-GE" sz="1700" b="1" dirty="0"/>
              <a:t>შენახული დასაცავი კომპიუტერული მონაცემები და მათი კავშირი </a:t>
            </a:r>
            <a:r>
              <a:rPr lang="en-US" sz="1700" b="1" dirty="0"/>
              <a:t>	</a:t>
            </a:r>
            <a:r>
              <a:rPr lang="ka-GE" sz="1700" b="1" dirty="0"/>
              <a:t>დანაშაულთან</a:t>
            </a:r>
            <a:r>
              <a:rPr lang="ka-GE" sz="1700" dirty="0"/>
              <a:t>;</a:t>
            </a:r>
          </a:p>
          <a:p>
            <a:pPr marL="857250" lvl="1" indent="-457200" algn="just">
              <a:buFont typeface="+mj-lt"/>
              <a:buAutoNum type="alphaLcParenR"/>
              <a:defRPr/>
            </a:pPr>
            <a:r>
              <a:rPr lang="ka-GE" sz="1700" b="1" dirty="0"/>
              <a:t>შენახული კომპიუტერული მონაცემების </a:t>
            </a:r>
            <a:r>
              <a:rPr lang="ka-GE" sz="1700" b="1" dirty="0" smtClean="0"/>
              <a:t>შენახვაზე </a:t>
            </a:r>
            <a:r>
              <a:rPr lang="ka-GE" sz="1700" b="1" dirty="0"/>
              <a:t>პასუხისმგებელი პირის მაიდენტიფიცირებელი ნებისმიერი ხელმისაწვდომი ინფორმაცია ან კომპიუტერული სისტემების ადგილმდებარეობა</a:t>
            </a:r>
            <a:r>
              <a:rPr lang="ka-GE" sz="1700" dirty="0"/>
              <a:t>;</a:t>
            </a:r>
          </a:p>
          <a:p>
            <a:pPr marL="857250" lvl="1" indent="-457200" algn="just">
              <a:buFont typeface="+mj-lt"/>
              <a:buAutoNum type="alphaLcParenR"/>
              <a:defRPr/>
            </a:pPr>
            <a:r>
              <a:rPr lang="ka-GE" sz="1700" b="1" dirty="0"/>
              <a:t>დაცვის აუცილებლობა</a:t>
            </a:r>
            <a:r>
              <a:rPr lang="ka-GE" sz="1700" dirty="0"/>
              <a:t>; და</a:t>
            </a:r>
          </a:p>
          <a:p>
            <a:pPr marL="857250" lvl="1" indent="-457200" algn="just">
              <a:buFont typeface="+mj-lt"/>
              <a:buAutoNum type="alphaLcParenR"/>
              <a:defRPr/>
            </a:pPr>
            <a:r>
              <a:rPr lang="ka-GE" sz="1700" dirty="0"/>
              <a:t>რომ </a:t>
            </a:r>
            <a:r>
              <a:rPr lang="ka-GE" sz="1700" b="1" dirty="0"/>
              <a:t>მხარე აპირებს წარადგინოს ურთიერთდახმარების მოთხოვნა</a:t>
            </a:r>
            <a:r>
              <a:rPr lang="ka-GE" sz="1700" dirty="0"/>
              <a:t> ჩხრეკისა თუ </a:t>
            </a:r>
            <a:r>
              <a:rPr lang="ka-GE" sz="1700" dirty="0" smtClean="0"/>
              <a:t>მსგავსი </a:t>
            </a:r>
            <a:r>
              <a:rPr lang="ka-GE" sz="1700" dirty="0"/>
              <a:t>წვდომისთვის, ამოღებისა თუ </a:t>
            </a:r>
            <a:r>
              <a:rPr lang="ka-GE" sz="1700" dirty="0" smtClean="0"/>
              <a:t>მსგავსი </a:t>
            </a:r>
            <a:r>
              <a:rPr lang="ka-GE" sz="1700" dirty="0"/>
              <a:t>დაცვისთვის, ან შენახული კომპიუტერული მონაცემების გასამჟღავნებლად.</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644F06A-B2A5-8E41-86AF-7D3651355637}"/>
              </a:ext>
            </a:extLst>
          </p:cNvPr>
          <p:cNvSpPr/>
          <p:nvPr/>
        </p:nvSpPr>
        <p:spPr>
          <a:xfrm>
            <a:off x="6489031" y="2875068"/>
            <a:ext cx="3176337" cy="1200329"/>
          </a:xfrm>
          <a:prstGeom prst="rect">
            <a:avLst/>
          </a:prstGeom>
        </p:spPr>
        <p:txBody>
          <a:bodyPr wrap="square">
            <a:spAutoFit/>
          </a:bodyPr>
          <a:lstStyle/>
          <a:p>
            <a:pPr marL="342900" indent="-342900" algn="just">
              <a:buFont typeface="Arial" panose="020B0604020202020204" pitchFamily="34" charset="0"/>
              <a:buChar char="•"/>
            </a:pPr>
            <a:r>
              <a:rPr lang="ka-GE" sz="2400" b="1" dirty="0">
                <a:solidFill>
                  <a:srgbClr val="C00000"/>
                </a:solidFill>
              </a:rPr>
              <a:t>დაცვის </a:t>
            </a:r>
            <a:r>
              <a:rPr lang="ka-GE" sz="2400" b="1" dirty="0" smtClean="0">
                <a:solidFill>
                  <a:srgbClr val="C00000"/>
                </a:solidFill>
              </a:rPr>
              <a:t>მოთხოვნის შინაარსი </a:t>
            </a:r>
            <a:endParaRPr lang="ka-GE" sz="2400" b="1" dirty="0">
              <a:solidFill>
                <a:srgbClr val="C00000"/>
              </a:solidFill>
            </a:endParaRPr>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D47C773-14ED-40A1-BF4F-CC4F646B9DF1}"/>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36</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C00E7ED-BBFC-44C0-B730-634C91BEA2F7}"/>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29</a:t>
            </a:r>
          </a:p>
          <a:p>
            <a:pPr algn="r">
              <a:lnSpc>
                <a:spcPct val="80000"/>
              </a:lnSpc>
            </a:pPr>
            <a:r>
              <a:rPr lang="ka-GE" altLang="sr-Latn-RS" sz="2400" dirty="0">
                <a:latin typeface="Verdana" panose="020B0604030504040204" pitchFamily="34" charset="0"/>
              </a:rPr>
              <a:t>კომპიუტერულ სისტემაში</a:t>
            </a:r>
          </a:p>
          <a:p>
            <a:pPr algn="r" eaLnBrk="1" hangingPunct="1">
              <a:lnSpc>
                <a:spcPct val="80000"/>
              </a:lnSpc>
              <a:buFont typeface="Arial" charset="0"/>
              <a:buNone/>
            </a:pPr>
            <a:r>
              <a:rPr lang="ka-GE" altLang="sr-Latn-RS" sz="2400" dirty="0" smtClean="0">
                <a:latin typeface="Verdana" panose="020B0604030504040204" pitchFamily="34" charset="0"/>
              </a:rPr>
              <a:t> შენახული </a:t>
            </a:r>
            <a:r>
              <a:rPr lang="ka-GE" altLang="sr-Latn-RS" sz="2400" dirty="0">
                <a:latin typeface="Verdana" panose="020B0604030504040204" pitchFamily="34" charset="0"/>
              </a:rPr>
              <a:t>მონაცემების დაჩქარებული დაცვა </a:t>
            </a:r>
          </a:p>
        </p:txBody>
      </p:sp>
    </p:spTree>
    <p:extLst>
      <p:ext uri="{BB962C8B-B14F-4D97-AF65-F5344CB8AC3E}">
        <p14:creationId xmlns:p14="http://schemas.microsoft.com/office/powerpoint/2010/main" val="2885986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107601"/>
            <a:ext cx="5397878" cy="5010602"/>
          </a:xfrm>
          <a:prstGeom prst="rect">
            <a:avLst/>
          </a:prstGeom>
        </p:spPr>
        <p:txBody>
          <a:bodyPr wrap="square">
            <a:spAutoFit/>
          </a:bodyPr>
          <a:lstStyle/>
          <a:p>
            <a:pPr marL="457200" indent="-457200" algn="just">
              <a:lnSpc>
                <a:spcPct val="90000"/>
              </a:lnSpc>
              <a:spcBef>
                <a:spcPts val="600"/>
              </a:spcBef>
              <a:spcAft>
                <a:spcPts val="1200"/>
              </a:spcAft>
              <a:buFont typeface="+mj-lt"/>
              <a:buAutoNum type="arabicPeriod" startAt="4"/>
            </a:pPr>
            <a:r>
              <a:rPr lang="ka-GE" dirty="0" smtClean="0"/>
              <a:t>მხარემ, რომელიც მოითხოვს ორმაგ კრიმინალიზაციას ... შეიძლება სხვა დანაშაულებთან მიმართებით ... </a:t>
            </a:r>
            <a:r>
              <a:rPr lang="ka-GE" b="1" dirty="0" smtClean="0"/>
              <a:t>გარდა მე-2-მე-11 მუხლებისა</a:t>
            </a:r>
            <a:r>
              <a:rPr lang="ka-GE" dirty="0" smtClean="0"/>
              <a:t> ... </a:t>
            </a:r>
            <a:r>
              <a:rPr lang="ka-GE" b="1" dirty="0" smtClean="0"/>
              <a:t>დაიტოვოს უფლება, უარი განაცხადოს</a:t>
            </a:r>
            <a:r>
              <a:rPr lang="ka-GE" dirty="0" smtClean="0"/>
              <a:t> დაცვის მოთხოვნაზე ... თუ მას აქვს მიზეზი, ივარაუდოს, რომ გამჟღავნების დროს </a:t>
            </a:r>
            <a:r>
              <a:rPr lang="ka-GE" b="1" dirty="0" smtClean="0"/>
              <a:t>ვერ შესრულდება ორმაგი კრიმინალიზაციის პირობა</a:t>
            </a:r>
            <a:r>
              <a:rPr lang="ka-GE" dirty="0" smtClean="0"/>
              <a:t>.</a:t>
            </a:r>
          </a:p>
          <a:p>
            <a:pPr marL="457200" indent="-457200" algn="just">
              <a:buFont typeface="+mj-lt"/>
              <a:buAutoNum type="arabicPeriod" startAt="5"/>
            </a:pPr>
            <a:r>
              <a:rPr lang="ka-GE" sz="2000" dirty="0"/>
              <a:t>... დაცვის მოთხოვნაზე უარი დასაშვებია მხოლოდ, თუ:</a:t>
            </a:r>
          </a:p>
          <a:p>
            <a:pPr marL="857250" lvl="1" indent="-457200" algn="just">
              <a:buFont typeface="+mj-lt"/>
              <a:buAutoNum type="alphaLcParenR"/>
            </a:pPr>
            <a:r>
              <a:rPr lang="ka-GE" sz="2000" dirty="0"/>
              <a:t>... სახეზეა </a:t>
            </a:r>
            <a:r>
              <a:rPr lang="ka-GE" sz="2000" b="1" dirty="0"/>
              <a:t>პოლიტიკური დანაშაული</a:t>
            </a:r>
            <a:r>
              <a:rPr lang="ka-GE" sz="2000" dirty="0"/>
              <a:t> ან </a:t>
            </a:r>
            <a:r>
              <a:rPr lang="ka-GE" sz="2000" b="1" dirty="0"/>
              <a:t>პოლიტიკურ დანაშაულთან დაკავშირებული დანაშაული</a:t>
            </a:r>
            <a:r>
              <a:rPr lang="ka-GE" sz="2000" dirty="0"/>
              <a:t>, ან</a:t>
            </a:r>
          </a:p>
          <a:p>
            <a:pPr marL="857250" lvl="1" indent="-457200" algn="just">
              <a:buFont typeface="+mj-lt"/>
              <a:buAutoNum type="alphaLcParenR"/>
            </a:pPr>
            <a:r>
              <a:rPr lang="ka-GE" sz="2000" dirty="0"/>
              <a:t>... მოთხოვნის აღსრულებამ შეიძლება </a:t>
            </a:r>
            <a:r>
              <a:rPr lang="ka-GE" sz="2000" b="1" dirty="0"/>
              <a:t>ზიანი მიაყენოს მის სუვერენულობას, უსაფრთხოებას, საზოგადოებრივ წესრიგს ან სხვა არსებით ინტერესს</a:t>
            </a:r>
            <a:r>
              <a:rPr lang="ka-GE" sz="2000" dirty="0"/>
              <a:t>.</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459FBD1-2A43-134B-A86C-DF3A3891552C}"/>
              </a:ext>
            </a:extLst>
          </p:cNvPr>
          <p:cNvSpPr/>
          <p:nvPr/>
        </p:nvSpPr>
        <p:spPr>
          <a:xfrm>
            <a:off x="5999747" y="2278742"/>
            <a:ext cx="2703458" cy="2554545"/>
          </a:xfrm>
          <a:prstGeom prst="rect">
            <a:avLst/>
          </a:prstGeom>
        </p:spPr>
        <p:txBody>
          <a:bodyPr wrap="square">
            <a:spAutoFit/>
          </a:bodyPr>
          <a:lstStyle/>
          <a:p>
            <a:pPr marL="342900" indent="-342900" algn="just">
              <a:buFont typeface="Arial" panose="020B0604020202020204" pitchFamily="34" charset="0"/>
              <a:buChar char="•"/>
            </a:pPr>
            <a:r>
              <a:rPr lang="ka-GE" sz="2000" b="1" dirty="0">
                <a:solidFill>
                  <a:srgbClr val="C00000"/>
                </a:solidFill>
              </a:rPr>
              <a:t>უარის უფლების დატოვება საქმეებზე, რომლებზეც </a:t>
            </a:r>
            <a:r>
              <a:rPr lang="ka-GE" sz="2000" b="1" dirty="0" smtClean="0">
                <a:solidFill>
                  <a:srgbClr val="C00000"/>
                </a:solidFill>
              </a:rPr>
              <a:t>ვერ შესრულდება </a:t>
            </a:r>
            <a:r>
              <a:rPr lang="ka-GE" sz="2000" b="1" dirty="0">
                <a:solidFill>
                  <a:srgbClr val="C00000"/>
                </a:solidFill>
              </a:rPr>
              <a:t>ორმაგი </a:t>
            </a:r>
            <a:r>
              <a:rPr lang="ka-GE" sz="2000" b="1" dirty="0" smtClean="0">
                <a:solidFill>
                  <a:srgbClr val="C00000"/>
                </a:solidFill>
              </a:rPr>
              <a:t>კრიმინალიზაციის </a:t>
            </a:r>
            <a:r>
              <a:rPr lang="ka-GE" sz="2000" b="1" dirty="0">
                <a:solidFill>
                  <a:srgbClr val="C00000"/>
                </a:solidFill>
              </a:rPr>
              <a:t>პირობა</a:t>
            </a:r>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645C436-EFA6-4B28-9DB7-7B55E48FDC0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37</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5601FA4-5DA4-47F5-BC12-FF4C6B2F15B5}"/>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29</a:t>
            </a:r>
          </a:p>
          <a:p>
            <a:pPr algn="r">
              <a:lnSpc>
                <a:spcPct val="80000"/>
              </a:lnSpc>
            </a:pPr>
            <a:r>
              <a:rPr lang="ka-GE" altLang="sr-Latn-RS" sz="2400" dirty="0">
                <a:latin typeface="Verdana" panose="020B0604030504040204" pitchFamily="34" charset="0"/>
              </a:rPr>
              <a:t>კომპიუტერულ სისტემაში</a:t>
            </a:r>
          </a:p>
          <a:p>
            <a:pPr algn="r" eaLnBrk="1" hangingPunct="1">
              <a:lnSpc>
                <a:spcPct val="80000"/>
              </a:lnSpc>
              <a:buFont typeface="Arial" charset="0"/>
              <a:buNone/>
            </a:pPr>
            <a:r>
              <a:rPr lang="ka-GE" altLang="sr-Latn-RS" sz="2400" dirty="0" smtClean="0">
                <a:latin typeface="Verdana" panose="020B0604030504040204" pitchFamily="34" charset="0"/>
              </a:rPr>
              <a:t> შენახული </a:t>
            </a:r>
            <a:r>
              <a:rPr lang="ka-GE" altLang="sr-Latn-RS" sz="2400" dirty="0">
                <a:latin typeface="Verdana" panose="020B0604030504040204" pitchFamily="34" charset="0"/>
              </a:rPr>
              <a:t>მონაცემების დაჩქარებული დაცვა </a:t>
            </a:r>
          </a:p>
        </p:txBody>
      </p:sp>
    </p:spTree>
    <p:extLst>
      <p:ext uri="{BB962C8B-B14F-4D97-AF65-F5344CB8AC3E}">
        <p14:creationId xmlns:p14="http://schemas.microsoft.com/office/powerpoint/2010/main" val="1785465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Diagram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BEFEE59-EBC3-4E6C-8F79-DC19E7BCB918}"/>
              </a:ext>
            </a:extLst>
          </p:cNvPr>
          <p:cNvGraphicFramePr/>
          <p:nvPr>
            <p:extLst>
              <p:ext uri="{D42A27DB-BD31-4B8C-83A1-F6EECF244321}">
                <p14:modId xmlns:p14="http://schemas.microsoft.com/office/powerpoint/2010/main" val="860385323"/>
              </p:ext>
            </p:extLst>
          </p:nvPr>
        </p:nvGraphicFramePr>
        <p:xfrm>
          <a:off x="320841" y="1274353"/>
          <a:ext cx="8678779" cy="499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3E8BB68-951D-44C9-84BC-C530A3616BC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38</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6FC7558-428B-443A-90E1-9A1A85DF1BF4}"/>
              </a:ext>
            </a:extLst>
          </p:cNvPr>
          <p:cNvSpPr/>
          <p:nvPr/>
        </p:nvSpPr>
        <p:spPr>
          <a:xfrm>
            <a:off x="1979720" y="99519"/>
            <a:ext cx="716428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29</a:t>
            </a:r>
          </a:p>
          <a:p>
            <a:pPr algn="r">
              <a:lnSpc>
                <a:spcPct val="80000"/>
              </a:lnSpc>
            </a:pPr>
            <a:r>
              <a:rPr lang="ka-GE" altLang="sr-Latn-RS" sz="2400" dirty="0">
                <a:latin typeface="Verdana" panose="020B0604030504040204" pitchFamily="34" charset="0"/>
              </a:rPr>
              <a:t>კომპიუტერულ სისტემაში</a:t>
            </a:r>
          </a:p>
          <a:p>
            <a:pPr algn="r" eaLnBrk="1" hangingPunct="1">
              <a:lnSpc>
                <a:spcPct val="80000"/>
              </a:lnSpc>
              <a:buFont typeface="Arial" charset="0"/>
              <a:buNone/>
            </a:pPr>
            <a:r>
              <a:rPr lang="ka-GE" altLang="sr-Latn-RS" sz="2400" dirty="0" smtClean="0">
                <a:latin typeface="Verdana" panose="020B0604030504040204" pitchFamily="34" charset="0"/>
              </a:rPr>
              <a:t> შენახული </a:t>
            </a:r>
            <a:r>
              <a:rPr lang="ka-GE" altLang="sr-Latn-RS" sz="2400" dirty="0">
                <a:latin typeface="Verdana" panose="020B0604030504040204" pitchFamily="34" charset="0"/>
              </a:rPr>
              <a:t>მონაცემების დაჩქარებული დაცვა </a:t>
            </a:r>
          </a:p>
        </p:txBody>
      </p:sp>
    </p:spTree>
    <p:extLst>
      <p:ext uri="{BB962C8B-B14F-4D97-AF65-F5344CB8AC3E}">
        <p14:creationId xmlns:p14="http://schemas.microsoft.com/office/powerpoint/2010/main" val="5363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9">
                                            <p:graphicEl>
                                              <a:dgm id="{31527D9E-5FA2-4597-8E2D-E5003C3C0A93}"/>
                                            </p:graphicEl>
                                          </p:spTgt>
                                        </p:tgtEl>
                                        <p:attrNameLst>
                                          <p:attrName>style.visibility</p:attrName>
                                        </p:attrNameLst>
                                      </p:cBhvr>
                                      <p:to>
                                        <p:strVal val="visible"/>
                                      </p:to>
                                    </p:set>
                                    <p:anim calcmode="lin" valueType="num">
                                      <p:cBhvr additive="base">
                                        <p:cTn id="7" dur="500" fill="hold"/>
                                        <p:tgtEl>
                                          <p:spTgt spid="9">
                                            <p:graphicEl>
                                              <a:dgm id="{31527D9E-5FA2-4597-8E2D-E5003C3C0A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31527D9E-5FA2-4597-8E2D-E5003C3C0A93}"/>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9">
                                            <p:graphicEl>
                                              <a:dgm id="{B4D5EB93-611D-4038-B168-500D1B32CA56}"/>
                                            </p:graphicEl>
                                          </p:spTgt>
                                        </p:tgtEl>
                                        <p:attrNameLst>
                                          <p:attrName>style.visibility</p:attrName>
                                        </p:attrNameLst>
                                      </p:cBhvr>
                                      <p:to>
                                        <p:strVal val="visible"/>
                                      </p:to>
                                    </p:set>
                                    <p:anim calcmode="lin" valueType="num">
                                      <p:cBhvr additive="base">
                                        <p:cTn id="12" dur="500" fill="hold"/>
                                        <p:tgtEl>
                                          <p:spTgt spid="9">
                                            <p:graphicEl>
                                              <a:dgm id="{B4D5EB93-611D-4038-B168-500D1B32CA56}"/>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B4D5EB93-611D-4038-B168-500D1B32CA56}"/>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500"/>
                                  </p:stCondLst>
                                  <p:childTnLst>
                                    <p:set>
                                      <p:cBhvr>
                                        <p:cTn id="16" dur="1" fill="hold">
                                          <p:stCondLst>
                                            <p:cond delay="0"/>
                                          </p:stCondLst>
                                        </p:cTn>
                                        <p:tgtEl>
                                          <p:spTgt spid="9">
                                            <p:graphicEl>
                                              <a:dgm id="{52E48DBB-AF6D-41DF-B170-D8F41A227E12}"/>
                                            </p:graphicEl>
                                          </p:spTgt>
                                        </p:tgtEl>
                                        <p:attrNameLst>
                                          <p:attrName>style.visibility</p:attrName>
                                        </p:attrNameLst>
                                      </p:cBhvr>
                                      <p:to>
                                        <p:strVal val="visible"/>
                                      </p:to>
                                    </p:set>
                                    <p:anim calcmode="lin" valueType="num">
                                      <p:cBhvr additive="base">
                                        <p:cTn id="17" dur="500" fill="hold"/>
                                        <p:tgtEl>
                                          <p:spTgt spid="9">
                                            <p:graphicEl>
                                              <a:dgm id="{52E48DBB-AF6D-41DF-B170-D8F41A227E1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52E48DBB-AF6D-41DF-B170-D8F41A227E12}"/>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500"/>
                                  </p:stCondLst>
                                  <p:childTnLst>
                                    <p:set>
                                      <p:cBhvr>
                                        <p:cTn id="21" dur="1" fill="hold">
                                          <p:stCondLst>
                                            <p:cond delay="0"/>
                                          </p:stCondLst>
                                        </p:cTn>
                                        <p:tgtEl>
                                          <p:spTgt spid="9">
                                            <p:graphicEl>
                                              <a:dgm id="{6CC64585-60A8-40E0-ADC9-12EB47EBEB83}"/>
                                            </p:graphicEl>
                                          </p:spTgt>
                                        </p:tgtEl>
                                        <p:attrNameLst>
                                          <p:attrName>style.visibility</p:attrName>
                                        </p:attrNameLst>
                                      </p:cBhvr>
                                      <p:to>
                                        <p:strVal val="visible"/>
                                      </p:to>
                                    </p:set>
                                    <p:anim calcmode="lin" valueType="num">
                                      <p:cBhvr additive="base">
                                        <p:cTn id="22" dur="500" fill="hold"/>
                                        <p:tgtEl>
                                          <p:spTgt spid="9">
                                            <p:graphicEl>
                                              <a:dgm id="{6CC64585-60A8-40E0-ADC9-12EB47EBEB83}"/>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6CC64585-60A8-40E0-ADC9-12EB47EBEB83}"/>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500"/>
                                  </p:stCondLst>
                                  <p:childTnLst>
                                    <p:set>
                                      <p:cBhvr>
                                        <p:cTn id="26" dur="1" fill="hold">
                                          <p:stCondLst>
                                            <p:cond delay="0"/>
                                          </p:stCondLst>
                                        </p:cTn>
                                        <p:tgtEl>
                                          <p:spTgt spid="9">
                                            <p:graphicEl>
                                              <a:dgm id="{D73EB49A-F08A-4ADC-BCC6-8D88F76D62B6}"/>
                                            </p:graphicEl>
                                          </p:spTgt>
                                        </p:tgtEl>
                                        <p:attrNameLst>
                                          <p:attrName>style.visibility</p:attrName>
                                        </p:attrNameLst>
                                      </p:cBhvr>
                                      <p:to>
                                        <p:strVal val="visible"/>
                                      </p:to>
                                    </p:set>
                                    <p:anim calcmode="lin" valueType="num">
                                      <p:cBhvr additive="base">
                                        <p:cTn id="27" dur="500" fill="hold"/>
                                        <p:tgtEl>
                                          <p:spTgt spid="9">
                                            <p:graphicEl>
                                              <a:dgm id="{D73EB49A-F08A-4ADC-BCC6-8D88F76D62B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D73EB49A-F08A-4ADC-BCC6-8D88F76D62B6}"/>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500"/>
                                  </p:stCondLst>
                                  <p:childTnLst>
                                    <p:set>
                                      <p:cBhvr>
                                        <p:cTn id="31" dur="1" fill="hold">
                                          <p:stCondLst>
                                            <p:cond delay="0"/>
                                          </p:stCondLst>
                                        </p:cTn>
                                        <p:tgtEl>
                                          <p:spTgt spid="9">
                                            <p:graphicEl>
                                              <a:dgm id="{A5F31CDA-115C-41E7-AE28-01F4D53E927C}"/>
                                            </p:graphicEl>
                                          </p:spTgt>
                                        </p:tgtEl>
                                        <p:attrNameLst>
                                          <p:attrName>style.visibility</p:attrName>
                                        </p:attrNameLst>
                                      </p:cBhvr>
                                      <p:to>
                                        <p:strVal val="visible"/>
                                      </p:to>
                                    </p:set>
                                    <p:anim calcmode="lin" valueType="num">
                                      <p:cBhvr additive="base">
                                        <p:cTn id="32" dur="500" fill="hold"/>
                                        <p:tgtEl>
                                          <p:spTgt spid="9">
                                            <p:graphicEl>
                                              <a:dgm id="{A5F31CDA-115C-41E7-AE28-01F4D53E927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graphicEl>
                                              <a:dgm id="{A5F31CDA-115C-41E7-AE28-01F4D53E927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500"/>
                                  </p:stCondLst>
                                  <p:childTnLst>
                                    <p:set>
                                      <p:cBhvr>
                                        <p:cTn id="36" dur="1" fill="hold">
                                          <p:stCondLst>
                                            <p:cond delay="0"/>
                                          </p:stCondLst>
                                        </p:cTn>
                                        <p:tgtEl>
                                          <p:spTgt spid="9">
                                            <p:graphicEl>
                                              <a:dgm id="{BBC99311-7DE7-4254-AAFC-4B74B3B2EFE0}"/>
                                            </p:graphicEl>
                                          </p:spTgt>
                                        </p:tgtEl>
                                        <p:attrNameLst>
                                          <p:attrName>style.visibility</p:attrName>
                                        </p:attrNameLst>
                                      </p:cBhvr>
                                      <p:to>
                                        <p:strVal val="visible"/>
                                      </p:to>
                                    </p:set>
                                    <p:anim calcmode="lin" valueType="num">
                                      <p:cBhvr additive="base">
                                        <p:cTn id="37" dur="500" fill="hold"/>
                                        <p:tgtEl>
                                          <p:spTgt spid="9">
                                            <p:graphicEl>
                                              <a:dgm id="{BBC99311-7DE7-4254-AAFC-4B74B3B2EFE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BBC99311-7DE7-4254-AAFC-4B74B3B2EFE0}"/>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1" fill="hold" grpId="0" nodeType="afterEffect">
                                  <p:stCondLst>
                                    <p:cond delay="500"/>
                                  </p:stCondLst>
                                  <p:childTnLst>
                                    <p:set>
                                      <p:cBhvr>
                                        <p:cTn id="41" dur="1" fill="hold">
                                          <p:stCondLst>
                                            <p:cond delay="0"/>
                                          </p:stCondLst>
                                        </p:cTn>
                                        <p:tgtEl>
                                          <p:spTgt spid="9">
                                            <p:graphicEl>
                                              <a:dgm id="{C5C71605-FA8E-47E8-9A57-50CBF5B28BB8}"/>
                                            </p:graphicEl>
                                          </p:spTgt>
                                        </p:tgtEl>
                                        <p:attrNameLst>
                                          <p:attrName>style.visibility</p:attrName>
                                        </p:attrNameLst>
                                      </p:cBhvr>
                                      <p:to>
                                        <p:strVal val="visible"/>
                                      </p:to>
                                    </p:set>
                                    <p:anim calcmode="lin" valueType="num">
                                      <p:cBhvr additive="base">
                                        <p:cTn id="42" dur="500" fill="hold"/>
                                        <p:tgtEl>
                                          <p:spTgt spid="9">
                                            <p:graphicEl>
                                              <a:dgm id="{C5C71605-FA8E-47E8-9A57-50CBF5B28BB8}"/>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C5C71605-FA8E-47E8-9A57-50CBF5B28BB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39</a:t>
            </a:fld>
            <a:endParaRPr lang="ka-GE" dirty="0"/>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88962" y="1281981"/>
            <a:ext cx="8030033" cy="400110"/>
          </a:xfrm>
          <a:prstGeom prst="rect">
            <a:avLst/>
          </a:prstGeom>
          <a:solidFill>
            <a:srgbClr val="BDD8F3"/>
          </a:solidFill>
        </p:spPr>
        <p:txBody>
          <a:bodyPr wrap="square" rtlCol="0">
            <a:spAutoFit/>
          </a:bodyPr>
          <a:lstStyle/>
          <a:p>
            <a:pPr algn="ctr"/>
            <a:r>
              <a:rPr lang="ka-GE" sz="2000" dirty="0">
                <a:solidFill>
                  <a:schemeClr val="tx1">
                    <a:lumMod val="65000"/>
                    <a:lumOff val="35000"/>
                  </a:schemeClr>
                </a:solidFill>
                <a:latin typeface="+mj-lt"/>
              </a:rPr>
              <a:t>შეიძლება თუ არა უარყოფილი იქნეს დაცვის მოთხოვნა?</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B</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2644170"/>
            <a:ext cx="8030032" cy="2308324"/>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ნებისმიერი მიზეზის არსებობის გარეშე, ვინაიდან ეს მოთხოვნის მიმღები მხარის დისკრეციული უფლებაა.</a:t>
            </a:r>
          </a:p>
          <a:p>
            <a:pPr marL="1828800" lvl="3" indent="-457200">
              <a:buAutoNum type="alphaUcPeriod"/>
            </a:pPr>
            <a:r>
              <a:rPr lang="ka-GE" sz="2400" dirty="0">
                <a:solidFill>
                  <a:schemeClr val="bg1"/>
                </a:solidFill>
                <a:latin typeface="+mj-lt"/>
              </a:rPr>
              <a:t>მხოლოდ შეზღუდული რაოდენობის </a:t>
            </a:r>
            <a:r>
              <a:rPr lang="ka-GE" sz="2400" dirty="0" smtClean="0">
                <a:solidFill>
                  <a:schemeClr val="bg1"/>
                </a:solidFill>
                <a:latin typeface="+mj-lt"/>
              </a:rPr>
              <a:t>შემთხვევეში</a:t>
            </a:r>
            <a:r>
              <a:rPr lang="ka-GE" sz="2400" dirty="0">
                <a:solidFill>
                  <a:schemeClr val="bg1"/>
                </a:solidFill>
                <a:latin typeface="+mj-lt"/>
              </a:rPr>
              <a:t>, კონკრეტულ მიზეზებზე დაყრდნობით.</a:t>
            </a:r>
          </a:p>
        </p:txBody>
      </p:sp>
      <p:sp>
        <p:nvSpPr>
          <p:cNvPr id="11" name="Rectangle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B6452B1-7568-44E3-90AA-A5543F206A47}"/>
              </a:ext>
            </a:extLst>
          </p:cNvPr>
          <p:cNvSpPr/>
          <p:nvPr/>
        </p:nvSpPr>
        <p:spPr>
          <a:xfrm>
            <a:off x="2011680" y="63359"/>
            <a:ext cx="71323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752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90093"/>
            <a:ext cx="2133600" cy="267907"/>
          </a:xfrm>
        </p:spPr>
        <p:txBody>
          <a:bodyPr/>
          <a:lstStyle/>
          <a:p>
            <a:fld id="{B517EF97-6CC0-48A9-BC0E-433EC7B55211}" type="slidenum">
              <a:rPr lang="en-GB" smtClean="0"/>
              <a:pPr/>
              <a:t>4</a:t>
            </a:fld>
            <a:endParaRPr lang="ka-GE"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ka-GE" sz="3200" dirty="0">
                <a:latin typeface="Verdana" panose="020B0604030504040204" pitchFamily="34" charset="0"/>
              </a:rPr>
              <a:t>ნაწილი ერთი</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469146" y="4115732"/>
            <a:ext cx="8933934" cy="496161"/>
          </a:xfrm>
          <a:prstGeom prst="rect">
            <a:avLst/>
          </a:prstGeom>
        </p:spPr>
        <p:txBody>
          <a:bodyPr wrap="square">
            <a:spAutoFit/>
          </a:bodyPr>
          <a:lstStyle/>
          <a:p>
            <a:pPr eaLnBrk="1" hangingPunct="1">
              <a:lnSpc>
                <a:spcPct val="80000"/>
              </a:lnSpc>
            </a:pPr>
            <a:r>
              <a:rPr lang="ka-GE" dirty="0" smtClean="0"/>
              <a:t>კიბერდანაშაულის საერთაშორისო განზომილება</a:t>
            </a:r>
          </a:p>
        </p:txBody>
      </p:sp>
      <p:sp>
        <p:nvSpPr>
          <p:cNvPr id="16"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52496FD-2590-461B-B606-089876CCC4C3}"/>
              </a:ext>
            </a:extLst>
          </p:cNvPr>
          <p:cNvSpPr txBox="1">
            <a:spLocks/>
          </p:cNvSpPr>
          <p:nvPr/>
        </p:nvSpPr>
        <p:spPr>
          <a:xfrm>
            <a:off x="469146" y="3765804"/>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ka-GE" sz="2000" dirty="0">
                <a:solidFill>
                  <a:schemeClr val="tx1">
                    <a:tint val="75000"/>
                  </a:schemeClr>
                </a:solidFill>
                <a:latin typeface="+mn-lt"/>
              </a:rPr>
              <a:t>საერთაშორისო თანამშრომლობის ძირითადი </a:t>
            </a:r>
            <a:r>
              <a:rPr lang="ka-GE" sz="2000" dirty="0" smtClean="0">
                <a:solidFill>
                  <a:schemeClr val="tx1">
                    <a:tint val="75000"/>
                  </a:schemeClr>
                </a:solidFill>
                <a:latin typeface="+mn-lt"/>
              </a:rPr>
              <a:t>ცნებები</a:t>
            </a:r>
            <a:endParaRPr lang="ka-GE" sz="2000" dirty="0">
              <a:solidFill>
                <a:schemeClr val="tx1">
                  <a:tint val="75000"/>
                </a:schemeClr>
              </a:solidFill>
              <a:latin typeface="+mn-lt"/>
            </a:endParaRPr>
          </a:p>
        </p:txBody>
      </p:sp>
    </p:spTree>
    <p:extLst>
      <p:ext uri="{BB962C8B-B14F-4D97-AF65-F5344CB8AC3E}">
        <p14:creationId xmlns:p14="http://schemas.microsoft.com/office/powerpoint/2010/main" val="2745530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30</a:t>
            </a:r>
          </a:p>
          <a:p>
            <a:pPr algn="r" eaLnBrk="1" hangingPunct="1">
              <a:lnSpc>
                <a:spcPct val="80000"/>
              </a:lnSpc>
              <a:buFont typeface="Arial" charset="0"/>
              <a:buNone/>
            </a:pPr>
            <a:r>
              <a:rPr lang="ka-GE" sz="2400" dirty="0">
                <a:solidFill>
                  <a:schemeClr val="bg1"/>
                </a:solidFill>
                <a:latin typeface="Verdana" panose="020B0604030504040204" pitchFamily="34" charset="0"/>
              </a:rPr>
              <a:t>დაცული ტრაფიკის მონაცემების დაჩქარებული გამჟღავნება</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209582"/>
            <a:ext cx="5157246" cy="5016758"/>
          </a:xfrm>
          <a:prstGeom prst="rect">
            <a:avLst/>
          </a:prstGeom>
        </p:spPr>
        <p:txBody>
          <a:bodyPr wrap="square">
            <a:spAutoFit/>
          </a:bodyPr>
          <a:lstStyle/>
          <a:p>
            <a:pPr marL="514350" indent="-514350" algn="just">
              <a:buFont typeface="Wingdings" charset="0"/>
              <a:buAutoNum type="arabicPeriod"/>
              <a:defRPr/>
            </a:pPr>
            <a:r>
              <a:rPr lang="ka-GE" sz="2000" dirty="0"/>
              <a:t>თუ, 29-ე მუხლის შესაბამისად გაკეთებული ტრაფიკის მონაცემების მოთხოვნის აღსრულებისას, რომელიც კონკრეტულ კომუნიკაციას ეხება, მოთხოვნის მიმღები მხარე აღმოაჩენს, </a:t>
            </a:r>
            <a:r>
              <a:rPr lang="ka-GE" sz="2000" b="1" dirty="0"/>
              <a:t>რომ მომსახურების მიმწოდებელი სხვა სახელმწიფოში ჩართული იყო კომუნიკაციის გადაცემაში</a:t>
            </a:r>
            <a:r>
              <a:rPr lang="ka-GE" sz="2000" dirty="0"/>
              <a:t>, </a:t>
            </a:r>
            <a:r>
              <a:rPr lang="ka-GE" sz="2000" b="1" dirty="0"/>
              <a:t>მოთხოვნის მიმღებმა მხარემ დაჩქარებულად უნდა გაუმჟღავნოს მომთხოვნ მხარეს საკმარისი მოცულობის ტრაფიკის მონაცემები, რათა მოხდეს ამ მომსახურების მიმწოდებლისა და გზის იდენტიფიცირება, რომლითაც გადაეცა კომუნიკაცია</a:t>
            </a:r>
            <a:r>
              <a:rPr lang="ka-GE" sz="2000" dirty="0"/>
              <a:t>.</a:t>
            </a:r>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F80527-D992-724A-AFAB-DF65C59C5F9B}"/>
              </a:ext>
            </a:extLst>
          </p:cNvPr>
          <p:cNvSpPr/>
          <p:nvPr/>
        </p:nvSpPr>
        <p:spPr>
          <a:xfrm>
            <a:off x="6080451" y="1724789"/>
            <a:ext cx="2983338" cy="4154984"/>
          </a:xfrm>
          <a:prstGeom prst="rect">
            <a:avLst/>
          </a:prstGeom>
        </p:spPr>
        <p:txBody>
          <a:bodyPr wrap="square">
            <a:spAutoFit/>
          </a:bodyPr>
          <a:lstStyle/>
          <a:p>
            <a:pPr marL="342900" indent="-342900" algn="just">
              <a:buFont typeface="Arial" panose="020B0604020202020204" pitchFamily="34" charset="0"/>
              <a:buChar char="•"/>
            </a:pPr>
            <a:r>
              <a:rPr lang="ka-GE" sz="2400" b="1" dirty="0">
                <a:solidFill>
                  <a:srgbClr val="C00000"/>
                </a:solidFill>
              </a:rPr>
              <a:t>საკმარისი მოცულობის ტრაფიკის მონაცემების დაჩქარებული გამჟღავნება გზის იდენტიფიცირებისთვის, რომლითაც გადაეცა კომუნიკაცია</a:t>
            </a:r>
            <a:endParaRPr lang="ka-GE" sz="2400" dirty="0">
              <a:solidFill>
                <a:srgbClr val="C0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77113FD-44A5-4D16-820F-BF9CE641E86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40</a:t>
            </a:fld>
            <a:endParaRPr lang="ka-GE" dirty="0"/>
          </a:p>
        </p:txBody>
      </p:sp>
    </p:spTree>
    <p:extLst>
      <p:ext uri="{BB962C8B-B14F-4D97-AF65-F5344CB8AC3E}">
        <p14:creationId xmlns:p14="http://schemas.microsoft.com/office/powerpoint/2010/main" val="2756386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1" y="1215323"/>
            <a:ext cx="4996825" cy="5139869"/>
          </a:xfrm>
          <a:prstGeom prst="rect">
            <a:avLst/>
          </a:prstGeom>
        </p:spPr>
        <p:txBody>
          <a:bodyPr wrap="square">
            <a:spAutoFit/>
          </a:bodyPr>
          <a:lstStyle/>
          <a:p>
            <a:pPr marL="514350" indent="-514350" algn="just">
              <a:buFont typeface="+mj-lt"/>
              <a:buAutoNum type="arabicPeriod" startAt="2"/>
              <a:defRPr/>
            </a:pPr>
            <a:r>
              <a:rPr lang="ka-GE" sz="2000" dirty="0"/>
              <a:t>ტრაფიკის მონაცემების გამჟღავნება 1-ელი პუნქტის შესაბამისად შეიძლება </a:t>
            </a:r>
            <a:r>
              <a:rPr lang="ka-GE" sz="2000" dirty="0" smtClean="0"/>
              <a:t>შეჩერებული </a:t>
            </a:r>
            <a:r>
              <a:rPr lang="ka-GE" sz="2000" dirty="0"/>
              <a:t>იქნეს მხოლოდ, თუ:</a:t>
            </a:r>
          </a:p>
          <a:p>
            <a:pPr marL="514350" indent="-514350" algn="just">
              <a:buFont typeface="+mj-lt"/>
              <a:buAutoNum type="arabicPeriod" startAt="2"/>
              <a:defRPr/>
            </a:pPr>
            <a:endParaRPr lang="ka-GE" sz="2000" dirty="0"/>
          </a:p>
          <a:p>
            <a:pPr marL="914400" lvl="1" indent="-514350" algn="just">
              <a:buFont typeface="+mj-lt"/>
              <a:buAutoNum type="alphaLcParenR"/>
              <a:defRPr/>
            </a:pPr>
            <a:r>
              <a:rPr lang="ka-GE" sz="2000" dirty="0"/>
              <a:t>მოთხოვნა ეხება დანაშაულს, რომელიც მოთხოვნის მიმღებ მხარეს მიაჩნია </a:t>
            </a:r>
            <a:r>
              <a:rPr lang="ka-GE" sz="2000" b="1" dirty="0"/>
              <a:t>პოლიტიკურ დანაშაულად ან პოლიტიკურ დანაშაულთან დაკავშირებულ დანაშაულად</a:t>
            </a:r>
            <a:r>
              <a:rPr lang="ka-GE" sz="2000" dirty="0"/>
              <a:t>; ან</a:t>
            </a:r>
          </a:p>
          <a:p>
            <a:pPr marL="914400" lvl="1" indent="-514350" algn="just">
              <a:buFont typeface="+mj-lt"/>
              <a:buAutoNum type="alphaLcParenR"/>
              <a:defRPr/>
            </a:pPr>
            <a:r>
              <a:rPr lang="ka-GE" dirty="0" smtClean="0"/>
              <a:t>მოთხოვნის მიმღებ მხარეს მიაჩნია, რომ მოთხოვნის აღსრულებამ შეიძლება </a:t>
            </a:r>
            <a:r>
              <a:rPr lang="ka-GE" b="1" dirty="0" smtClean="0"/>
              <a:t>ზიანი მიაყენოს მის სუვერენულობას, უსაფრთხოებას, საზოგადოებრივ წესრიგს ან სხვა არსებით ინტერესს</a:t>
            </a:r>
            <a:r>
              <a:rPr lang="ka-GE" dirty="0" smtClean="0"/>
              <a:t>.</a:t>
            </a:r>
            <a:endParaRPr lang="ka-GE" sz="2000" dirty="0">
              <a:ea typeface="ＭＳ Ｐゴシック" charset="0"/>
              <a:cs typeface="Times New Roman" charset="0"/>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28C68E0-C06E-FF41-A081-E219BB9C8803}"/>
              </a:ext>
            </a:extLst>
          </p:cNvPr>
          <p:cNvSpPr/>
          <p:nvPr/>
        </p:nvSpPr>
        <p:spPr>
          <a:xfrm>
            <a:off x="5823283" y="2094121"/>
            <a:ext cx="3178753" cy="3416320"/>
          </a:xfrm>
          <a:prstGeom prst="rect">
            <a:avLst/>
          </a:prstGeom>
        </p:spPr>
        <p:txBody>
          <a:bodyPr wrap="square">
            <a:spAutoFit/>
          </a:bodyPr>
          <a:lstStyle/>
          <a:p>
            <a:pPr marL="342900" indent="-342900" algn="just">
              <a:buFont typeface="Arial" panose="020B0604020202020204" pitchFamily="34" charset="0"/>
              <a:buChar char="•"/>
            </a:pPr>
            <a:r>
              <a:rPr lang="ka-GE" sz="2400" b="1" dirty="0">
                <a:solidFill>
                  <a:srgbClr val="C00000"/>
                </a:solidFill>
              </a:rPr>
              <a:t>ტრაფიკის მონაცემების გამჟღავნება შეიძლება </a:t>
            </a:r>
            <a:r>
              <a:rPr lang="ka-GE" sz="2400" b="1" dirty="0" smtClean="0">
                <a:solidFill>
                  <a:srgbClr val="C00000"/>
                </a:solidFill>
              </a:rPr>
              <a:t>შეჩერებული </a:t>
            </a:r>
            <a:r>
              <a:rPr lang="ka-GE" sz="2400" b="1" dirty="0">
                <a:solidFill>
                  <a:srgbClr val="C00000"/>
                </a:solidFill>
              </a:rPr>
              <a:t>იქნეს გარკვეული პირობების არსებობის შემთხვევაში</a:t>
            </a:r>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8510259-AA19-49E5-B308-77D783AC034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41</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FAD29AD-C0E7-4539-97AF-F799EA00A80B}"/>
              </a:ext>
            </a:extLst>
          </p:cNvPr>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30</a:t>
            </a:r>
          </a:p>
          <a:p>
            <a:pPr algn="r" eaLnBrk="1" hangingPunct="1">
              <a:lnSpc>
                <a:spcPct val="80000"/>
              </a:lnSpc>
              <a:buFont typeface="Arial" charset="0"/>
              <a:buNone/>
            </a:pPr>
            <a:r>
              <a:rPr lang="ka-GE" sz="2400" dirty="0">
                <a:solidFill>
                  <a:schemeClr val="bg1"/>
                </a:solidFill>
                <a:latin typeface="Verdana" panose="020B0604030504040204" pitchFamily="34" charset="0"/>
              </a:rPr>
              <a:t>დაცული ტრაფიკის მონაცემების დაჩქარებული გამჟღავნება</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807905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Comput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8741A34-6EEC-4B36-8392-FD5A6CCCF1EA}"/>
              </a:ext>
            </a:extLst>
          </p:cNvPr>
          <p:cNvPicPr>
            <a:picLocks noChangeAspect="1"/>
          </p:cNvPicPr>
          <p:nvPr/>
        </p:nvPicPr>
        <p:blipFill>
          <a:blip r:embed="rId3">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4"/>
              </a:ext>
            </a:extLst>
          </a:blip>
          <a:stretch>
            <a:fillRect/>
          </a:stretch>
        </p:blipFill>
        <p:spPr>
          <a:xfrm>
            <a:off x="614854" y="1872593"/>
            <a:ext cx="2307021" cy="2307021"/>
          </a:xfrm>
          <a:prstGeom prst="rect">
            <a:avLst/>
          </a:prstGeom>
        </p:spPr>
      </p:pic>
      <p:pic>
        <p:nvPicPr>
          <p:cNvPr id="10" name="Graphic 9" descr="Comput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19CFA6D-0E89-4584-8F48-326503BF7E44}"/>
              </a:ext>
            </a:extLst>
          </p:cNvPr>
          <p:cNvPicPr>
            <a:picLocks noChangeAspect="1"/>
          </p:cNvPicPr>
          <p:nvPr/>
        </p:nvPicPr>
        <p:blipFill>
          <a:blip r:embed="rId3">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4"/>
              </a:ext>
            </a:extLst>
          </a:blip>
          <a:stretch>
            <a:fillRect/>
          </a:stretch>
        </p:blipFill>
        <p:spPr>
          <a:xfrm>
            <a:off x="3418489" y="1893614"/>
            <a:ext cx="2307021" cy="2307021"/>
          </a:xfrm>
          <a:prstGeom prst="rect">
            <a:avLst/>
          </a:prstGeom>
        </p:spPr>
      </p:pic>
      <p:pic>
        <p:nvPicPr>
          <p:cNvPr id="11" name="Graphic 10" descr="Comput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3E179A7-91BC-4666-AA8B-1DAC83C488B5}"/>
              </a:ext>
            </a:extLst>
          </p:cNvPr>
          <p:cNvPicPr>
            <a:picLocks noChangeAspect="1"/>
          </p:cNvPicPr>
          <p:nvPr/>
        </p:nvPicPr>
        <p:blipFill>
          <a:blip r:embed="rId3">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4"/>
              </a:ext>
            </a:extLst>
          </a:blip>
          <a:stretch>
            <a:fillRect/>
          </a:stretch>
        </p:blipFill>
        <p:spPr>
          <a:xfrm>
            <a:off x="6279791" y="1922143"/>
            <a:ext cx="2307021" cy="2307021"/>
          </a:xfrm>
          <a:prstGeom prst="rect">
            <a:avLst/>
          </a:prstGeom>
        </p:spPr>
      </p:pic>
      <p:graphicFrame>
        <p:nvGraphicFramePr>
          <p:cNvPr id="12" name="Diagram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15DC01B-FEA5-4523-805C-33100EAC2EBE}"/>
              </a:ext>
            </a:extLst>
          </p:cNvPr>
          <p:cNvGraphicFramePr/>
          <p:nvPr>
            <p:extLst>
              <p:ext uri="{D42A27DB-BD31-4B8C-83A1-F6EECF244321}">
                <p14:modId xmlns:p14="http://schemas.microsoft.com/office/powerpoint/2010/main" val="2783190646"/>
              </p:ext>
            </p:extLst>
          </p:nvPr>
        </p:nvGraphicFramePr>
        <p:xfrm>
          <a:off x="714702" y="2623208"/>
          <a:ext cx="7696193"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Arrow: Right 1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3A44638-5D38-466C-91A6-AB708E9926DD}"/>
              </a:ext>
            </a:extLst>
          </p:cNvPr>
          <p:cNvSpPr/>
          <p:nvPr/>
        </p:nvSpPr>
        <p:spPr>
          <a:xfrm>
            <a:off x="2965230" y="2870701"/>
            <a:ext cx="409903" cy="409904"/>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B024FAC-27E2-445A-978D-13AE11194B53}"/>
              </a:ext>
            </a:extLst>
          </p:cNvPr>
          <p:cNvSpPr/>
          <p:nvPr/>
        </p:nvSpPr>
        <p:spPr>
          <a:xfrm>
            <a:off x="5833166" y="2870701"/>
            <a:ext cx="409903" cy="409904"/>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D640BD0-6187-4D83-A5C6-2E4DDF7C999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42</a:t>
            </a:fld>
            <a:endParaRPr lang="ka-GE" dirty="0"/>
          </a:p>
        </p:txBody>
      </p:sp>
      <p:sp>
        <p:nvSpPr>
          <p:cNvPr id="21" name="Rectangle 2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32DF72-C62D-43BC-B2C6-E9ED12440653}"/>
              </a:ext>
            </a:extLst>
          </p:cNvPr>
          <p:cNvSpPr/>
          <p:nvPr/>
        </p:nvSpPr>
        <p:spPr>
          <a:xfrm>
            <a:off x="1553592" y="99609"/>
            <a:ext cx="7590408"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30</a:t>
            </a:r>
          </a:p>
          <a:p>
            <a:pPr algn="r" eaLnBrk="1" hangingPunct="1">
              <a:lnSpc>
                <a:spcPct val="80000"/>
              </a:lnSpc>
              <a:buFont typeface="Arial" charset="0"/>
              <a:buNone/>
            </a:pPr>
            <a:r>
              <a:rPr lang="ka-GE" sz="2400" dirty="0">
                <a:solidFill>
                  <a:schemeClr val="bg1"/>
                </a:solidFill>
                <a:latin typeface="Verdana" panose="020B0604030504040204" pitchFamily="34" charset="0"/>
              </a:rPr>
              <a:t>დაცული ტრაფიკის მონაცემების დაჩქარებული გამჟღავნება</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1920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fill="hold"/>
                                        <p:tgtEl>
                                          <p:spTgt spid="20"/>
                                        </p:tgtEl>
                                        <p:attrNameLst>
                                          <p:attrName>ppt_x</p:attrName>
                                        </p:attrNameLst>
                                      </p:cBhvr>
                                      <p:tavLst>
                                        <p:tav tm="0">
                                          <p:val>
                                            <p:strVal val="0-#ppt_w/2"/>
                                          </p:val>
                                        </p:tav>
                                        <p:tav tm="100000">
                                          <p:val>
                                            <p:strVal val="#ppt_x"/>
                                          </p:val>
                                        </p:tav>
                                      </p:tavLst>
                                    </p:anim>
                                    <p:anim calcmode="lin" valueType="num">
                                      <p:cBhvr additive="base">
                                        <p:cTn id="13" dur="7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0-#ppt_w/2"/>
                                          </p:val>
                                        </p:tav>
                                        <p:tav tm="100000">
                                          <p:val>
                                            <p:strVal val="#ppt_x"/>
                                          </p:val>
                                        </p:tav>
                                      </p:tavLst>
                                    </p:anim>
                                    <p:anim calcmode="lin" valueType="num">
                                      <p:cBhvr additive="base">
                                        <p:cTn id="23" dur="75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0-#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grpId="0" nodeType="afterEffect">
                                  <p:stCondLst>
                                    <p:cond delay="0"/>
                                  </p:stCondLst>
                                  <p:childTnLst>
                                    <p:set>
                                      <p:cBhvr>
                                        <p:cTn id="31" dur="1" fill="hold">
                                          <p:stCondLst>
                                            <p:cond delay="0"/>
                                          </p:stCondLst>
                                        </p:cTn>
                                        <p:tgtEl>
                                          <p:spTgt spid="12">
                                            <p:graphicEl>
                                              <a:dgm id="{35A29870-0D19-40B0-B764-1D224889547E}"/>
                                            </p:graphicEl>
                                          </p:spTgt>
                                        </p:tgtEl>
                                        <p:attrNameLst>
                                          <p:attrName>style.visibility</p:attrName>
                                        </p:attrNameLst>
                                      </p:cBhvr>
                                      <p:to>
                                        <p:strVal val="visible"/>
                                      </p:to>
                                    </p:set>
                                    <p:anim calcmode="lin" valueType="num">
                                      <p:cBhvr additive="base">
                                        <p:cTn id="32" dur="500" fill="hold"/>
                                        <p:tgtEl>
                                          <p:spTgt spid="12">
                                            <p:graphicEl>
                                              <a:dgm id="{35A29870-0D19-40B0-B764-1D224889547E}"/>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
                                            <p:graphicEl>
                                              <a:dgm id="{35A29870-0D19-40B0-B764-1D224889547E}"/>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4250"/>
                            </p:stCondLst>
                            <p:childTnLst>
                              <p:par>
                                <p:cTn id="35" presetID="2" presetClass="entr" presetSubtype="8" fill="hold" grpId="0" nodeType="afterEffect">
                                  <p:stCondLst>
                                    <p:cond delay="0"/>
                                  </p:stCondLst>
                                  <p:childTnLst>
                                    <p:set>
                                      <p:cBhvr>
                                        <p:cTn id="36" dur="1" fill="hold">
                                          <p:stCondLst>
                                            <p:cond delay="0"/>
                                          </p:stCondLst>
                                        </p:cTn>
                                        <p:tgtEl>
                                          <p:spTgt spid="12">
                                            <p:graphicEl>
                                              <a:dgm id="{66314F9B-10CF-44C6-A95B-6D106D205273}"/>
                                            </p:graphicEl>
                                          </p:spTgt>
                                        </p:tgtEl>
                                        <p:attrNameLst>
                                          <p:attrName>style.visibility</p:attrName>
                                        </p:attrNameLst>
                                      </p:cBhvr>
                                      <p:to>
                                        <p:strVal val="visible"/>
                                      </p:to>
                                    </p:set>
                                    <p:anim calcmode="lin" valueType="num">
                                      <p:cBhvr additive="base">
                                        <p:cTn id="37" dur="500" fill="hold"/>
                                        <p:tgtEl>
                                          <p:spTgt spid="12">
                                            <p:graphicEl>
                                              <a:dgm id="{66314F9B-10CF-44C6-A95B-6D106D205273}"/>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graphicEl>
                                              <a:dgm id="{66314F9B-10CF-44C6-A95B-6D106D205273}"/>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4750"/>
                            </p:stCondLst>
                            <p:childTnLst>
                              <p:par>
                                <p:cTn id="40" presetID="2" presetClass="entr" presetSubtype="8" fill="hold" grpId="0" nodeType="afterEffect">
                                  <p:stCondLst>
                                    <p:cond delay="0"/>
                                  </p:stCondLst>
                                  <p:childTnLst>
                                    <p:set>
                                      <p:cBhvr>
                                        <p:cTn id="41" dur="1" fill="hold">
                                          <p:stCondLst>
                                            <p:cond delay="0"/>
                                          </p:stCondLst>
                                        </p:cTn>
                                        <p:tgtEl>
                                          <p:spTgt spid="12">
                                            <p:graphicEl>
                                              <a:dgm id="{9ABA3D6E-65D8-49C4-AABD-F1758CEAA15B}"/>
                                            </p:graphicEl>
                                          </p:spTgt>
                                        </p:tgtEl>
                                        <p:attrNameLst>
                                          <p:attrName>style.visibility</p:attrName>
                                        </p:attrNameLst>
                                      </p:cBhvr>
                                      <p:to>
                                        <p:strVal val="visible"/>
                                      </p:to>
                                    </p:set>
                                    <p:anim calcmode="lin" valueType="num">
                                      <p:cBhvr additive="base">
                                        <p:cTn id="42" dur="500" fill="hold"/>
                                        <p:tgtEl>
                                          <p:spTgt spid="12">
                                            <p:graphicEl>
                                              <a:dgm id="{9ABA3D6E-65D8-49C4-AABD-F1758CEAA15B}"/>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
                                            <p:graphicEl>
                                              <a:dgm id="{9ABA3D6E-65D8-49C4-AABD-F1758CEAA15B}"/>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5250"/>
                            </p:stCondLst>
                            <p:childTnLst>
                              <p:par>
                                <p:cTn id="45" presetID="2" presetClass="entr" presetSubtype="8" fill="hold" grpId="0" nodeType="afterEffect">
                                  <p:stCondLst>
                                    <p:cond delay="0"/>
                                  </p:stCondLst>
                                  <p:childTnLst>
                                    <p:set>
                                      <p:cBhvr>
                                        <p:cTn id="46" dur="1" fill="hold">
                                          <p:stCondLst>
                                            <p:cond delay="0"/>
                                          </p:stCondLst>
                                        </p:cTn>
                                        <p:tgtEl>
                                          <p:spTgt spid="12">
                                            <p:graphicEl>
                                              <a:dgm id="{41C79047-15CF-4FFE-BEF8-7E421503F124}"/>
                                            </p:graphicEl>
                                          </p:spTgt>
                                        </p:tgtEl>
                                        <p:attrNameLst>
                                          <p:attrName>style.visibility</p:attrName>
                                        </p:attrNameLst>
                                      </p:cBhvr>
                                      <p:to>
                                        <p:strVal val="visible"/>
                                      </p:to>
                                    </p:set>
                                    <p:anim calcmode="lin" valueType="num">
                                      <p:cBhvr additive="base">
                                        <p:cTn id="47" dur="500" fill="hold"/>
                                        <p:tgtEl>
                                          <p:spTgt spid="12">
                                            <p:graphicEl>
                                              <a:dgm id="{41C79047-15CF-4FFE-BEF8-7E421503F124}"/>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
                                            <p:graphicEl>
                                              <a:dgm id="{41C79047-15CF-4FFE-BEF8-7E421503F124}"/>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5750"/>
                            </p:stCondLst>
                            <p:childTnLst>
                              <p:par>
                                <p:cTn id="50" presetID="2" presetClass="entr" presetSubtype="8" fill="hold" grpId="0" nodeType="afterEffect">
                                  <p:stCondLst>
                                    <p:cond delay="0"/>
                                  </p:stCondLst>
                                  <p:childTnLst>
                                    <p:set>
                                      <p:cBhvr>
                                        <p:cTn id="51" dur="1" fill="hold">
                                          <p:stCondLst>
                                            <p:cond delay="0"/>
                                          </p:stCondLst>
                                        </p:cTn>
                                        <p:tgtEl>
                                          <p:spTgt spid="12">
                                            <p:graphicEl>
                                              <a:dgm id="{62574373-2E21-446F-959B-D8FA026EBE7F}"/>
                                            </p:graphicEl>
                                          </p:spTgt>
                                        </p:tgtEl>
                                        <p:attrNameLst>
                                          <p:attrName>style.visibility</p:attrName>
                                        </p:attrNameLst>
                                      </p:cBhvr>
                                      <p:to>
                                        <p:strVal val="visible"/>
                                      </p:to>
                                    </p:set>
                                    <p:anim calcmode="lin" valueType="num">
                                      <p:cBhvr additive="base">
                                        <p:cTn id="52" dur="500" fill="hold"/>
                                        <p:tgtEl>
                                          <p:spTgt spid="12">
                                            <p:graphicEl>
                                              <a:dgm id="{62574373-2E21-446F-959B-D8FA026EBE7F}"/>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2">
                                            <p:graphicEl>
                                              <a:dgm id="{62574373-2E21-446F-959B-D8FA026EBE7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20"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15231" y="131567"/>
            <a:ext cx="7128769" cy="76295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000" dirty="0">
                <a:latin typeface="Verdana" panose="020B0604030504040204" pitchFamily="34" charset="0"/>
              </a:rPr>
              <a:t>მუხლი 31</a:t>
            </a:r>
          </a:p>
          <a:p>
            <a:pPr algn="r" eaLnBrk="1" hangingPunct="1">
              <a:lnSpc>
                <a:spcPct val="80000"/>
              </a:lnSpc>
              <a:buFont typeface="Arial" charset="0"/>
              <a:buNone/>
            </a:pPr>
            <a:r>
              <a:rPr lang="ka-GE" sz="2000" dirty="0">
                <a:latin typeface="Verdana" panose="020B0604030504040204" pitchFamily="34" charset="0"/>
              </a:rPr>
              <a:t>ურთიერთთანამშრომლობა, რომელიც უკავშირდება </a:t>
            </a:r>
          </a:p>
          <a:p>
            <a:pPr algn="r" eaLnBrk="1" hangingPunct="1">
              <a:lnSpc>
                <a:spcPct val="80000"/>
              </a:lnSpc>
              <a:buFont typeface="Arial" charset="0"/>
              <a:buNone/>
            </a:pPr>
            <a:r>
              <a:rPr lang="ka-GE" sz="2000" dirty="0">
                <a:latin typeface="Verdana" panose="020B0604030504040204" pitchFamily="34" charset="0"/>
              </a:rPr>
              <a:t>შენახულ კომპიუტერულ მონაცემებზე წვდომას</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2" y="1484627"/>
            <a:ext cx="5413920" cy="4838248"/>
          </a:xfrm>
          <a:prstGeom prst="rect">
            <a:avLst/>
          </a:prstGeom>
        </p:spPr>
        <p:txBody>
          <a:bodyPr wrap="square">
            <a:spAutoFit/>
          </a:bodyPr>
          <a:lstStyle/>
          <a:p>
            <a:pPr marL="514350" indent="-514350" algn="just">
              <a:lnSpc>
                <a:spcPct val="90000"/>
              </a:lnSpc>
              <a:spcBef>
                <a:spcPts val="600"/>
              </a:spcBef>
              <a:spcAft>
                <a:spcPts val="1200"/>
              </a:spcAft>
              <a:buFont typeface="+mj-lt"/>
              <a:buAutoNum type="arabicPeriod"/>
            </a:pPr>
            <a:r>
              <a:rPr lang="ka-GE" sz="2000" dirty="0"/>
              <a:t>მხარემ შეიძლება სხვა მხარეს </a:t>
            </a:r>
            <a:r>
              <a:rPr lang="ka-GE" sz="2000" b="1" dirty="0"/>
              <a:t>მოსთხოვოს იმ კომპიუტერული სისტემის მეშვეობით შენახული მონაცემების ჩხრეკა ან </a:t>
            </a:r>
            <a:r>
              <a:rPr lang="ka-GE" sz="2000" b="1" dirty="0" smtClean="0"/>
              <a:t>მსგავსი </a:t>
            </a:r>
            <a:r>
              <a:rPr lang="ka-GE" sz="2000" b="1" dirty="0"/>
              <a:t>წვდომა, ამოღება ან </a:t>
            </a:r>
            <a:r>
              <a:rPr lang="ka-GE" sz="2000" b="1" dirty="0" smtClean="0"/>
              <a:t>მსგავსი </a:t>
            </a:r>
            <a:r>
              <a:rPr lang="ka-GE" sz="2000" b="1" dirty="0"/>
              <a:t>დაცვა და გამჟღავნება</a:t>
            </a:r>
            <a:r>
              <a:rPr lang="ka-GE" sz="2000" dirty="0"/>
              <a:t>, რომლებიც განთავსებულია მოთხოვნის მიმღები მხარის ტერიტორიაზე, </a:t>
            </a:r>
            <a:r>
              <a:rPr lang="ka-GE" sz="2000" b="1" dirty="0"/>
              <a:t>მათ შორის, მონაცემებისა, რომლებიც დაცულია 29-ე მუხლის შესაბამისად.</a:t>
            </a:r>
          </a:p>
          <a:p>
            <a:pPr marL="514350" indent="-514350" algn="just">
              <a:lnSpc>
                <a:spcPct val="90000"/>
              </a:lnSpc>
              <a:spcBef>
                <a:spcPts val="600"/>
              </a:spcBef>
              <a:spcAft>
                <a:spcPts val="1200"/>
              </a:spcAft>
              <a:buFont typeface="+mj-lt"/>
              <a:buAutoNum type="arabicPeriod"/>
            </a:pPr>
            <a:r>
              <a:rPr lang="ka-GE" b="1" dirty="0" smtClean="0"/>
              <a:t>მოთხოვნის მიმღებმა ქვეყანამ უნდა უპასუხოს </a:t>
            </a:r>
            <a:r>
              <a:rPr lang="ka-GE" dirty="0" smtClean="0"/>
              <a:t>მოთხოვნას საერთაშორისო ინსტრუმენტების, შეთანხმებებისა და კანონმდებლობების </a:t>
            </a:r>
            <a:r>
              <a:rPr lang="ka-GE" b="1" dirty="0" smtClean="0"/>
              <a:t>გამოყენების </a:t>
            </a:r>
            <a:r>
              <a:rPr lang="ka-GE" dirty="0" smtClean="0"/>
              <a:t>მეშვეობით, რომლებიც </a:t>
            </a:r>
            <a:r>
              <a:rPr lang="ka-GE" b="1" dirty="0" smtClean="0"/>
              <a:t>მოხსენიებულია 23-ე მუხლში</a:t>
            </a:r>
            <a:r>
              <a:rPr lang="ka-GE" dirty="0" smtClean="0"/>
              <a:t>, ასევე, ამ თავის სხვა შესაბამისი დებულებების შესაბამისად.</a:t>
            </a:r>
            <a:endParaRPr lang="ka-GE" sz="2000" dirty="0"/>
          </a:p>
        </p:txBody>
      </p:sp>
      <p:sp>
        <p:nvSpPr>
          <p:cNvPr id="8" name="Rectangle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5EA984C-4557-6749-8B7A-6861B895A10D}"/>
              </a:ext>
            </a:extLst>
          </p:cNvPr>
          <p:cNvSpPr/>
          <p:nvPr/>
        </p:nvSpPr>
        <p:spPr>
          <a:xfrm>
            <a:off x="6096000" y="1925434"/>
            <a:ext cx="2825827" cy="3416320"/>
          </a:xfrm>
          <a:prstGeom prst="rect">
            <a:avLst/>
          </a:prstGeom>
        </p:spPr>
        <p:txBody>
          <a:bodyPr wrap="square">
            <a:spAutoFit/>
          </a:bodyPr>
          <a:lstStyle/>
          <a:p>
            <a:pPr marL="342900" indent="-342900" algn="just">
              <a:buFont typeface="Arial" panose="020B0604020202020204" pitchFamily="34" charset="0"/>
              <a:buChar char="•"/>
            </a:pPr>
            <a:r>
              <a:rPr lang="ka-GE" sz="2400" b="1" dirty="0">
                <a:solidFill>
                  <a:srgbClr val="C00000"/>
                </a:solidFill>
              </a:rPr>
              <a:t>მოთხოვნის მიმღები ქვეყნის ტერიტორიაზე არსებული შენახული მონაცემების ამოღება ან </a:t>
            </a:r>
            <a:r>
              <a:rPr lang="ka-GE" sz="2400" b="1" dirty="0" smtClean="0">
                <a:solidFill>
                  <a:srgbClr val="C00000"/>
                </a:solidFill>
              </a:rPr>
              <a:t>მსგავსი დაცვა </a:t>
            </a:r>
            <a:r>
              <a:rPr lang="ka-GE" sz="2400" b="1" dirty="0">
                <a:solidFill>
                  <a:srgbClr val="C00000"/>
                </a:solidFill>
              </a:rPr>
              <a:t>და გამჟღავნება</a:t>
            </a: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6E754D6-304D-4D3F-9A84-1D72FC80496A}"/>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43</a:t>
            </a:fld>
            <a:endParaRPr lang="ka-GE" dirty="0"/>
          </a:p>
        </p:txBody>
      </p:sp>
    </p:spTree>
    <p:extLst>
      <p:ext uri="{BB962C8B-B14F-4D97-AF65-F5344CB8AC3E}">
        <p14:creationId xmlns:p14="http://schemas.microsoft.com/office/powerpoint/2010/main" val="974716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Graphical user interface, website&#10;&#10;Description automatically generated">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F080D95-2FA2-443C-A93B-6E9A6A5656BD}"/>
              </a:ext>
            </a:extLst>
          </p:cNvPr>
          <p:cNvPicPr>
            <a:picLocks noChangeAspect="1"/>
          </p:cNvPicPr>
          <p:nvPr/>
        </p:nvPicPr>
        <p:blipFill>
          <a:blip r:embed="rId3"/>
          <a:stretch>
            <a:fillRect/>
          </a:stretch>
        </p:blipFill>
        <p:spPr>
          <a:xfrm>
            <a:off x="1924726" y="1065060"/>
            <a:ext cx="5584679" cy="5370600"/>
          </a:xfrm>
          <a:prstGeom prst="rect">
            <a:avLst/>
          </a:prstGeom>
        </p:spPr>
      </p:pic>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30CD6B2-FA85-4946-ACCC-FB179A1B43A7}"/>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44</a:t>
            </a:fld>
            <a:endParaRPr lang="ka-GE" dirty="0"/>
          </a:p>
        </p:txBody>
      </p:sp>
      <p:sp>
        <p:nvSpPr>
          <p:cNvPr id="16" name="Rectangle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742B1EE-79F9-464F-AC73-9249268B1D64}"/>
              </a:ext>
            </a:extLst>
          </p:cNvPr>
          <p:cNvSpPr/>
          <p:nvPr/>
        </p:nvSpPr>
        <p:spPr>
          <a:xfrm>
            <a:off x="2015231" y="0"/>
            <a:ext cx="7128769" cy="105315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000" dirty="0">
                <a:latin typeface="Verdana" panose="020B0604030504040204" pitchFamily="34" charset="0"/>
              </a:rPr>
              <a:t>მუხლი 31</a:t>
            </a:r>
          </a:p>
          <a:p>
            <a:pPr algn="r" eaLnBrk="1" hangingPunct="1">
              <a:lnSpc>
                <a:spcPct val="80000"/>
              </a:lnSpc>
              <a:buFont typeface="Arial" charset="0"/>
              <a:buNone/>
            </a:pPr>
            <a:r>
              <a:rPr lang="ka-GE" sz="2000" dirty="0">
                <a:latin typeface="Verdana" panose="020B0604030504040204" pitchFamily="34" charset="0"/>
              </a:rPr>
              <a:t>ურთიერთთანამშრომლობა, რომელიც უკავშირდება </a:t>
            </a:r>
          </a:p>
          <a:p>
            <a:pPr algn="r" eaLnBrk="1" hangingPunct="1">
              <a:lnSpc>
                <a:spcPct val="80000"/>
              </a:lnSpc>
              <a:buFont typeface="Arial" charset="0"/>
              <a:buNone/>
            </a:pPr>
            <a:r>
              <a:rPr lang="ka-GE" sz="2000" dirty="0">
                <a:latin typeface="Verdana" panose="020B0604030504040204" pitchFamily="34" charset="0"/>
              </a:rPr>
              <a:t>შენახულ კომპიუტერულ მონაცემებზე წვდომას</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22870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dirty="0">
                <a:latin typeface="Verdana" panose="020B0604030504040204" pitchFamily="34" charset="0"/>
              </a:rPr>
              <a:t>მუხლი 32</a:t>
            </a:r>
          </a:p>
          <a:p>
            <a:pPr algn="r" eaLnBrk="1" hangingPunct="1">
              <a:lnSpc>
                <a:spcPct val="80000"/>
              </a:lnSpc>
              <a:buFont typeface="Arial" charset="0"/>
              <a:buNone/>
            </a:pPr>
            <a:r>
              <a:rPr lang="ka-GE" dirty="0">
                <a:latin typeface="Verdana" panose="020B0604030504040204" pitchFamily="34" charset="0"/>
              </a:rPr>
              <a:t>ტრანსსასაზღვრო წვდომა შენახულ კომპიუტერულ მონაცემებზე</a:t>
            </a:r>
          </a:p>
          <a:p>
            <a:pPr algn="r" eaLnBrk="1" hangingPunct="1">
              <a:lnSpc>
                <a:spcPct val="80000"/>
              </a:lnSpc>
              <a:buFont typeface="Arial" charset="0"/>
              <a:buNone/>
            </a:pPr>
            <a:r>
              <a:rPr lang="ka-GE" dirty="0">
                <a:latin typeface="Verdana" panose="020B0604030504040204" pitchFamily="34" charset="0"/>
              </a:rPr>
              <a:t> თანხმობით ან მათი </a:t>
            </a:r>
            <a:r>
              <a:rPr lang="ka-GE" dirty="0" smtClean="0">
                <a:latin typeface="Verdana" panose="020B0604030504040204" pitchFamily="34" charset="0"/>
              </a:rPr>
              <a:t>საჯაროდ </a:t>
            </a:r>
            <a:r>
              <a:rPr lang="ka-GE" dirty="0">
                <a:latin typeface="Verdana" panose="020B0604030504040204" pitchFamily="34" charset="0"/>
              </a:rPr>
              <a:t>ხელმისაწვდომობის შემთხვევაში</a:t>
            </a:r>
            <a:endParaRPr lang="ka-GE" altLang="sr-Latn-RS" dirty="0">
              <a:solidFill>
                <a:schemeClr val="bg1"/>
              </a:solidFill>
              <a:latin typeface="Verdana" panose="020B0604030504040204" pitchFamily="34" charset="0"/>
              <a:ea typeface="Verdana" panose="020B0604030504040204" pitchFamily="34" charset="0"/>
              <a:cs typeface="Times New Roman" pitchFamily="18"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21543" y="1127585"/>
            <a:ext cx="5509235" cy="5478423"/>
          </a:xfrm>
          <a:prstGeom prst="rect">
            <a:avLst/>
          </a:prstGeom>
        </p:spPr>
        <p:txBody>
          <a:bodyPr wrap="square">
            <a:spAutoFit/>
          </a:bodyPr>
          <a:lstStyle/>
          <a:p>
            <a:pPr marL="0" indent="0" algn="just">
              <a:spcBef>
                <a:spcPts val="600"/>
              </a:spcBef>
              <a:spcAft>
                <a:spcPts val="1200"/>
              </a:spcAft>
              <a:buFont typeface="Arial" pitchFamily="34" charset="0"/>
              <a:buNone/>
            </a:pPr>
            <a:r>
              <a:rPr lang="ka-GE" sz="2000" dirty="0"/>
              <a:t>მხარეს შეუძლია სხვა მხარის ავტორიზაციის გარეშე:</a:t>
            </a:r>
          </a:p>
          <a:p>
            <a:pPr marL="514350" indent="-514350" algn="just">
              <a:spcBef>
                <a:spcPts val="600"/>
              </a:spcBef>
              <a:spcAft>
                <a:spcPts val="1200"/>
              </a:spcAft>
              <a:buFont typeface="+mj-lt"/>
              <a:buAutoNum type="alphaLcParenR"/>
            </a:pPr>
            <a:r>
              <a:rPr lang="ka-GE" sz="2000" dirty="0"/>
              <a:t>წვდომა მოიპოვოს </a:t>
            </a:r>
            <a:r>
              <a:rPr lang="ka-GE" sz="2000" b="1" dirty="0"/>
              <a:t>საჯაროდ ხელმისაწვდომ (ღია წყარო)</a:t>
            </a:r>
            <a:r>
              <a:rPr lang="ka-GE" sz="2000" dirty="0"/>
              <a:t> შენახულ კომპიუტერულ მონაცემებზე, მიუხედავად მონაცემების გეოგრაფიული ადგილმდებარეობისა; ან</a:t>
            </a:r>
          </a:p>
          <a:p>
            <a:pPr marL="514350" indent="-514350" algn="just">
              <a:spcBef>
                <a:spcPts val="600"/>
              </a:spcBef>
              <a:spcAft>
                <a:spcPts val="1200"/>
              </a:spcAft>
              <a:buFont typeface="+mj-lt"/>
              <a:buAutoNum type="alphaLcParenR"/>
            </a:pPr>
            <a:r>
              <a:rPr lang="ka-GE" dirty="0" smtClean="0"/>
              <a:t>წვდომა მოიპოვოს ან მიიღოს </a:t>
            </a:r>
            <a:r>
              <a:rPr lang="ka-GE" b="1" dirty="0" smtClean="0"/>
              <a:t>მის ტერიტორიაზე კომპიუტერული სისტემის მეშვეობით შენახული კომპიუტერული მონაცემები, რომლებიც სხვა მხარის ტერიტორიაზეა, თუ მხარე მოიპოვებს კანონიერ და ნებაყოფლობით თანხმობას პირისგან, ვისაც კანონიერი უფლებამოსილება აქვს, გაუმჟღავნოს</a:t>
            </a:r>
            <a:r>
              <a:rPr lang="ka-GE" dirty="0" smtClean="0"/>
              <a:t> ამ მხარეს მონაცემები ამ კომპიუტერული სისტემის მეშვეობით.</a:t>
            </a:r>
            <a:endParaRPr lang="ka-GE" sz="2000" dirty="0"/>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5B5068-EBF2-A746-B53D-FD039A4974B8}"/>
              </a:ext>
            </a:extLst>
          </p:cNvPr>
          <p:cNvSpPr/>
          <p:nvPr/>
        </p:nvSpPr>
        <p:spPr>
          <a:xfrm>
            <a:off x="6031832" y="2928078"/>
            <a:ext cx="2990624" cy="2677656"/>
          </a:xfrm>
          <a:prstGeom prst="rect">
            <a:avLst/>
          </a:prstGeom>
        </p:spPr>
        <p:txBody>
          <a:bodyPr wrap="square">
            <a:spAutoFit/>
          </a:bodyPr>
          <a:lstStyle/>
          <a:p>
            <a:pPr marL="342900" indent="-342900" algn="just">
              <a:buFont typeface="Arial" panose="020B0604020202020204" pitchFamily="34" charset="0"/>
              <a:buChar char="•"/>
            </a:pPr>
            <a:r>
              <a:rPr lang="ka-GE" sz="2400" b="1" dirty="0">
                <a:solidFill>
                  <a:srgbClr val="C00000"/>
                </a:solidFill>
              </a:rPr>
              <a:t>ტრანსსასაზღვრო წვდომა შენახულ კომპიუტერულ მონაცემებზე თანხმობით ან </a:t>
            </a:r>
            <a:r>
              <a:rPr lang="ka-GE" sz="2400" b="1" dirty="0" smtClean="0">
                <a:solidFill>
                  <a:srgbClr val="C00000"/>
                </a:solidFill>
              </a:rPr>
              <a:t>როცა საჯაროდ ხელმისაწვდომია</a:t>
            </a:r>
            <a:endParaRPr lang="ka-GE" sz="2400" b="1" dirty="0">
              <a:solidFill>
                <a:srgbClr val="C0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D140C0-9E49-4497-89FE-061AC6E94AC8}"/>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45</a:t>
            </a:fld>
            <a:endParaRPr lang="ka-GE" dirty="0"/>
          </a:p>
        </p:txBody>
      </p:sp>
    </p:spTree>
    <p:extLst>
      <p:ext uri="{BB962C8B-B14F-4D97-AF65-F5344CB8AC3E}">
        <p14:creationId xmlns:p14="http://schemas.microsoft.com/office/powerpoint/2010/main" val="738149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ABEF74E-02B7-4642-B677-E1309908EAAB}"/>
              </a:ext>
            </a:extLst>
          </p:cNvPr>
          <p:cNvSpPr>
            <a:spLocks noGrp="1"/>
          </p:cNvSpPr>
          <p:nvPr>
            <p:ph type="sldNum" sz="quarter" idx="10"/>
          </p:nvPr>
        </p:nvSpPr>
        <p:spPr/>
        <p:txBody>
          <a:bodyPr/>
          <a:lstStyle/>
          <a:p>
            <a:fld id="{B517EF97-6CC0-48A9-BC0E-433EC7B55211}" type="slidenum">
              <a:rPr lang="en-GB" smtClean="0"/>
              <a:pPr/>
              <a:t>46</a:t>
            </a:fld>
            <a:endParaRPr lang="ka-GE" dirty="0"/>
          </a:p>
        </p:txBody>
      </p:sp>
      <p:sp>
        <p:nvSpPr>
          <p:cNvPr id="3" name="Text Placeholder 2"/>
          <p:cNvSpPr>
            <a:spLocks noGrp="1"/>
          </p:cNvSpPr>
          <p:nvPr>
            <p:ph type="body" sz="quarter" idx="11"/>
          </p:nvPr>
        </p:nvSpPr>
        <p:spPr/>
        <p:txBody>
          <a:bodyPr/>
          <a:lstStyle/>
          <a:p>
            <a:endParaRPr lang="de-DE"/>
          </a:p>
        </p:txBody>
      </p:sp>
      <p:sp>
        <p:nvSpPr>
          <p:cNvPr id="6" name="Rectangl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4500FB0-CF21-4C9A-A34C-45853CB86AF6}"/>
              </a:ext>
            </a:extLst>
          </p:cNvPr>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dirty="0">
                <a:latin typeface="Verdana" panose="020B0604030504040204" pitchFamily="34" charset="0"/>
              </a:rPr>
              <a:t>მუხლი 32</a:t>
            </a:r>
          </a:p>
          <a:p>
            <a:pPr algn="r" eaLnBrk="1" hangingPunct="1">
              <a:lnSpc>
                <a:spcPct val="80000"/>
              </a:lnSpc>
              <a:buFont typeface="Arial" charset="0"/>
              <a:buNone/>
            </a:pPr>
            <a:r>
              <a:rPr lang="ka-GE" dirty="0">
                <a:latin typeface="Verdana" panose="020B0604030504040204" pitchFamily="34" charset="0"/>
              </a:rPr>
              <a:t>ტრანსსასაზღვრო წვდომა შენახულ კომპიუტერულ მონაცემებზე</a:t>
            </a:r>
          </a:p>
          <a:p>
            <a:pPr algn="r" eaLnBrk="1" hangingPunct="1">
              <a:lnSpc>
                <a:spcPct val="80000"/>
              </a:lnSpc>
              <a:buFont typeface="Arial" charset="0"/>
              <a:buNone/>
            </a:pPr>
            <a:r>
              <a:rPr lang="ka-GE" dirty="0">
                <a:latin typeface="Verdana" panose="020B0604030504040204" pitchFamily="34" charset="0"/>
              </a:rPr>
              <a:t> თანხმობით ან მათი </a:t>
            </a:r>
            <a:r>
              <a:rPr lang="ka-GE" dirty="0" smtClean="0">
                <a:latin typeface="Verdana" panose="020B0604030504040204" pitchFamily="34" charset="0"/>
              </a:rPr>
              <a:t>საჯაროდ </a:t>
            </a:r>
            <a:r>
              <a:rPr lang="ka-GE" dirty="0">
                <a:latin typeface="Verdana" panose="020B0604030504040204" pitchFamily="34" charset="0"/>
              </a:rPr>
              <a:t>ხელმისაწვდომობის შემთხვევაში</a:t>
            </a:r>
            <a:endParaRPr lang="ka-GE" altLang="sr-Latn-RS" dirty="0">
              <a:solidFill>
                <a:schemeClr val="bg1"/>
              </a:solidFill>
              <a:latin typeface="Verdana" panose="020B0604030504040204" pitchFamily="34" charset="0"/>
              <a:ea typeface="Verdana" panose="020B0604030504040204" pitchFamily="34" charset="0"/>
              <a:cs typeface="Times New Roman" pitchFamily="18" charset="0"/>
            </a:endParaRPr>
          </a:p>
        </p:txBody>
      </p:sp>
      <p:pic>
        <p:nvPicPr>
          <p:cNvPr id="5" name="Picture 4"/>
          <p:cNvPicPr>
            <a:picLocks noChangeAspect="1"/>
          </p:cNvPicPr>
          <p:nvPr/>
        </p:nvPicPr>
        <p:blipFill>
          <a:blip r:embed="rId3"/>
          <a:stretch>
            <a:fillRect/>
          </a:stretch>
        </p:blipFill>
        <p:spPr>
          <a:xfrm>
            <a:off x="1660124" y="1146794"/>
            <a:ext cx="6171372" cy="5457825"/>
          </a:xfrm>
          <a:prstGeom prst="rect">
            <a:avLst/>
          </a:prstGeom>
        </p:spPr>
      </p:pic>
    </p:spTree>
    <p:extLst>
      <p:ext uri="{BB962C8B-B14F-4D97-AF65-F5344CB8AC3E}">
        <p14:creationId xmlns:p14="http://schemas.microsoft.com/office/powerpoint/2010/main" val="3856136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Graphic 6" descr="Internet">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9B5B0CB-3022-466A-8A5F-829F9CD44FE6}"/>
              </a:ext>
            </a:extLst>
          </p:cNvPr>
          <p:cNvPicPr>
            <a:picLocks noChangeAspect="1"/>
          </p:cNvPicPr>
          <p:nvPr/>
        </p:nvPicPr>
        <p:blipFill>
          <a:blip r:embed="rId3">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4"/>
              </a:ext>
            </a:extLst>
          </a:blip>
          <a:stretch>
            <a:fillRect/>
          </a:stretch>
        </p:blipFill>
        <p:spPr>
          <a:xfrm>
            <a:off x="3697346" y="1106729"/>
            <a:ext cx="1989414" cy="1989414"/>
          </a:xfrm>
          <a:prstGeom prst="rect">
            <a:avLst/>
          </a:prstGeom>
        </p:spPr>
      </p:pic>
      <p:sp>
        <p:nvSpPr>
          <p:cNvPr id="12" name="TextBox 1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648AAE3-8850-4602-A618-2C80543DE70D}"/>
              </a:ext>
            </a:extLst>
          </p:cNvPr>
          <p:cNvSpPr txBox="1"/>
          <p:nvPr/>
        </p:nvSpPr>
        <p:spPr>
          <a:xfrm>
            <a:off x="3631415" y="1010794"/>
            <a:ext cx="2287806" cy="369332"/>
          </a:xfrm>
          <a:prstGeom prst="rect">
            <a:avLst/>
          </a:prstGeom>
          <a:noFill/>
        </p:spPr>
        <p:txBody>
          <a:bodyPr wrap="none" rtlCol="0">
            <a:spAutoFit/>
          </a:bodyPr>
          <a:lstStyle/>
          <a:p>
            <a:r>
              <a:rPr lang="ka-GE" b="1" i="1" dirty="0"/>
              <a:t>ელ. ფოსტის კლიენტი ღიაა</a:t>
            </a:r>
          </a:p>
        </p:txBody>
      </p:sp>
      <p:pic>
        <p:nvPicPr>
          <p:cNvPr id="19" name="Graphic 18" descr="House">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9E96E60-C662-4994-BCB3-F7DFA5D74448}"/>
              </a:ext>
            </a:extLst>
          </p:cNvPr>
          <p:cNvPicPr>
            <a:picLocks noChangeAspect="1"/>
          </p:cNvPicPr>
          <p:nvPr/>
        </p:nvPicPr>
        <p:blipFill>
          <a:blip r:embed="rId5">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6"/>
              </a:ext>
            </a:extLst>
          </a:blip>
          <a:stretch>
            <a:fillRect/>
          </a:stretch>
        </p:blipFill>
        <p:spPr>
          <a:xfrm>
            <a:off x="532469" y="971261"/>
            <a:ext cx="1936531" cy="1936531"/>
          </a:xfrm>
          <a:prstGeom prst="rect">
            <a:avLst/>
          </a:prstGeom>
        </p:spPr>
      </p:pic>
      <p:pic>
        <p:nvPicPr>
          <p:cNvPr id="21" name="Graphic 20" descr="Earth globe: Africa and Europe">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61A7F05-35ED-4F66-8F7A-FB4AE795F0BF}"/>
              </a:ext>
            </a:extLst>
          </p:cNvPr>
          <p:cNvPicPr>
            <a:picLocks noChangeAspect="1"/>
          </p:cNvPicPr>
          <p:nvPr/>
        </p:nvPicPr>
        <p:blipFill>
          <a:blip r:embed="rId7">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8"/>
              </a:ext>
            </a:extLst>
          </a:blip>
          <a:stretch>
            <a:fillRect/>
          </a:stretch>
        </p:blipFill>
        <p:spPr>
          <a:xfrm>
            <a:off x="6863076" y="1308855"/>
            <a:ext cx="1590899" cy="1590899"/>
          </a:xfrm>
          <a:prstGeom prst="rect">
            <a:avLst/>
          </a:prstGeom>
        </p:spPr>
      </p:pic>
      <p:pic>
        <p:nvPicPr>
          <p:cNvPr id="23" name="Graphic 22" descr="Thumbs up sign">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58420D5-6145-4B11-A0FE-F949992AC45E}"/>
              </a:ext>
            </a:extLst>
          </p:cNvPr>
          <p:cNvPicPr>
            <a:picLocks noChangeAspect="1"/>
          </p:cNvPicPr>
          <p:nvPr/>
        </p:nvPicPr>
        <p:blipFill>
          <a:blip r:embed="rId9">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10"/>
              </a:ext>
            </a:extLst>
          </a:blip>
          <a:stretch>
            <a:fillRect/>
          </a:stretch>
        </p:blipFill>
        <p:spPr>
          <a:xfrm>
            <a:off x="4033930" y="3712155"/>
            <a:ext cx="1390530" cy="1390530"/>
          </a:xfrm>
          <a:prstGeom prst="rect">
            <a:avLst/>
          </a:prstGeom>
        </p:spPr>
      </p:pic>
      <p:pic>
        <p:nvPicPr>
          <p:cNvPr id="25" name="Graphic 24" descr="Serv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2B2C2FC-9640-43B7-9397-BA90621C07C5}"/>
              </a:ext>
            </a:extLst>
          </p:cNvPr>
          <p:cNvPicPr>
            <a:picLocks noChangeAspect="1"/>
          </p:cNvPicPr>
          <p:nvPr/>
        </p:nvPicPr>
        <p:blipFill>
          <a:blip r:embed="rId11">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12"/>
              </a:ext>
            </a:extLst>
          </a:blip>
          <a:stretch>
            <a:fillRect/>
          </a:stretch>
        </p:blipFill>
        <p:spPr>
          <a:xfrm>
            <a:off x="709303" y="3737387"/>
            <a:ext cx="1582862" cy="1582862"/>
          </a:xfrm>
          <a:prstGeom prst="rect">
            <a:avLst/>
          </a:prstGeom>
        </p:spPr>
      </p:pic>
      <p:sp>
        <p:nvSpPr>
          <p:cNvPr id="28" name="Arrow: Right 2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74D77B4-DCF3-4E1E-8212-61FB04E61894}"/>
              </a:ext>
            </a:extLst>
          </p:cNvPr>
          <p:cNvSpPr/>
          <p:nvPr/>
        </p:nvSpPr>
        <p:spPr>
          <a:xfrm>
            <a:off x="2666908" y="1832678"/>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rrow: Left 2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4157FC8-8D4A-4DB3-88BE-A74415626FD5}"/>
              </a:ext>
            </a:extLst>
          </p:cNvPr>
          <p:cNvSpPr/>
          <p:nvPr/>
        </p:nvSpPr>
        <p:spPr>
          <a:xfrm rot="20473948">
            <a:off x="2541272" y="3186683"/>
            <a:ext cx="4317089" cy="484632"/>
          </a:xfrm>
          <a:prstGeom prst="lef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B528200-7DB4-40EA-9CD7-7C124E488CC1}"/>
              </a:ext>
            </a:extLst>
          </p:cNvPr>
          <p:cNvSpPr/>
          <p:nvPr/>
        </p:nvSpPr>
        <p:spPr>
          <a:xfrm>
            <a:off x="5853211" y="1832678"/>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48D488A-7344-4F33-9C87-FE3580B2E435}"/>
              </a:ext>
            </a:extLst>
          </p:cNvPr>
          <p:cNvSpPr/>
          <p:nvPr/>
        </p:nvSpPr>
        <p:spPr>
          <a:xfrm>
            <a:off x="2664827" y="4286502"/>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D455E7B-E4D9-4BDD-BDC3-B300163F0BF7}"/>
              </a:ext>
            </a:extLst>
          </p:cNvPr>
          <p:cNvSpPr/>
          <p:nvPr/>
        </p:nvSpPr>
        <p:spPr>
          <a:xfrm>
            <a:off x="5790587" y="4240459"/>
            <a:ext cx="978408" cy="484632"/>
          </a:xfrm>
          <a:prstGeom prst="righ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86B3E58-F79D-42A4-86E5-F114DEA9169B}"/>
              </a:ext>
            </a:extLst>
          </p:cNvPr>
          <p:cNvSpPr txBox="1"/>
          <p:nvPr/>
        </p:nvSpPr>
        <p:spPr>
          <a:xfrm>
            <a:off x="481088" y="2851008"/>
            <a:ext cx="1774845" cy="646331"/>
          </a:xfrm>
          <a:prstGeom prst="rect">
            <a:avLst/>
          </a:prstGeom>
          <a:noFill/>
        </p:spPr>
        <p:txBody>
          <a:bodyPr wrap="none" rtlCol="0">
            <a:spAutoFit/>
          </a:bodyPr>
          <a:lstStyle/>
          <a:p>
            <a:r>
              <a:rPr lang="ka-GE" b="1" i="1" dirty="0"/>
              <a:t>სახლის ჩხრეკა </a:t>
            </a:r>
          </a:p>
          <a:p>
            <a:pPr algn="ctr"/>
            <a:r>
              <a:rPr lang="ka-GE" b="1" i="1" dirty="0"/>
              <a:t>A </a:t>
            </a:r>
            <a:r>
              <a:rPr lang="ka-GE" b="1" i="1" dirty="0" smtClean="0"/>
              <a:t>ქვეყანაში</a:t>
            </a:r>
            <a:endParaRPr lang="ka-GE" b="1" i="1" dirty="0"/>
          </a:p>
        </p:txBody>
      </p:sp>
      <p:sp>
        <p:nvSpPr>
          <p:cNvPr id="43" name="TextBox 4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AD91C68-59CF-49A2-A98C-BF40175BF3BA}"/>
              </a:ext>
            </a:extLst>
          </p:cNvPr>
          <p:cNvSpPr txBox="1"/>
          <p:nvPr/>
        </p:nvSpPr>
        <p:spPr>
          <a:xfrm>
            <a:off x="7241263" y="1034415"/>
            <a:ext cx="834524" cy="369332"/>
          </a:xfrm>
          <a:prstGeom prst="rect">
            <a:avLst/>
          </a:prstGeom>
          <a:noFill/>
        </p:spPr>
        <p:txBody>
          <a:bodyPr wrap="none" rtlCol="0">
            <a:spAutoFit/>
          </a:bodyPr>
          <a:lstStyle/>
          <a:p>
            <a:r>
              <a:rPr lang="ka-GE" b="1" i="1" dirty="0"/>
              <a:t>მსოფლიო</a:t>
            </a:r>
          </a:p>
        </p:txBody>
      </p:sp>
      <p:sp>
        <p:nvSpPr>
          <p:cNvPr id="45" name="TextBox 4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BF697B0-9FF7-4B9B-B96A-7D0800D0D4AE}"/>
              </a:ext>
            </a:extLst>
          </p:cNvPr>
          <p:cNvSpPr txBox="1"/>
          <p:nvPr/>
        </p:nvSpPr>
        <p:spPr>
          <a:xfrm>
            <a:off x="564442" y="5415591"/>
            <a:ext cx="2467515" cy="1200329"/>
          </a:xfrm>
          <a:prstGeom prst="rect">
            <a:avLst/>
          </a:prstGeom>
          <a:noFill/>
        </p:spPr>
        <p:txBody>
          <a:bodyPr wrap="square" rtlCol="0">
            <a:spAutoFit/>
          </a:bodyPr>
          <a:lstStyle/>
          <a:p>
            <a:r>
              <a:rPr lang="ka-GE" b="1" i="1" dirty="0"/>
              <a:t>ფოსტის შინაარსი ინტერნეტსერვისის პროვაიდერის</a:t>
            </a:r>
          </a:p>
          <a:p>
            <a:r>
              <a:rPr lang="ka-GE" b="1" i="1" dirty="0"/>
              <a:t>სერვერზე B ქვეყანაში</a:t>
            </a:r>
          </a:p>
        </p:txBody>
      </p:sp>
      <p:sp>
        <p:nvSpPr>
          <p:cNvPr id="47" name="TextBox 4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B2970FA-440D-4C86-B103-0B4B6837CA9E}"/>
              </a:ext>
            </a:extLst>
          </p:cNvPr>
          <p:cNvSpPr txBox="1"/>
          <p:nvPr/>
        </p:nvSpPr>
        <p:spPr>
          <a:xfrm>
            <a:off x="3178499" y="5371746"/>
            <a:ext cx="2674712" cy="923330"/>
          </a:xfrm>
          <a:prstGeom prst="rect">
            <a:avLst/>
          </a:prstGeom>
          <a:noFill/>
        </p:spPr>
        <p:txBody>
          <a:bodyPr wrap="square" rtlCol="0">
            <a:spAutoFit/>
          </a:bodyPr>
          <a:lstStyle/>
          <a:p>
            <a:r>
              <a:rPr lang="ka-GE" b="1" i="1" dirty="0"/>
              <a:t>თანხმობა </a:t>
            </a:r>
            <a:r>
              <a:rPr lang="ka-GE" b="1" i="1" dirty="0" smtClean="0"/>
              <a:t>ელ</a:t>
            </a:r>
            <a:r>
              <a:rPr lang="ka-GE" b="1" i="1" dirty="0"/>
              <a:t>. ფოსტის ანგარიშის მფლობელისგან </a:t>
            </a:r>
          </a:p>
        </p:txBody>
      </p:sp>
      <p:sp>
        <p:nvSpPr>
          <p:cNvPr id="49" name="TextBox 4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DC45FD8-6CA8-408F-8DE3-07209961F530}"/>
              </a:ext>
            </a:extLst>
          </p:cNvPr>
          <p:cNvSpPr txBox="1"/>
          <p:nvPr/>
        </p:nvSpPr>
        <p:spPr>
          <a:xfrm>
            <a:off x="5999753" y="5327258"/>
            <a:ext cx="3271958" cy="1077218"/>
          </a:xfrm>
          <a:prstGeom prst="rect">
            <a:avLst/>
          </a:prstGeom>
          <a:noFill/>
        </p:spPr>
        <p:txBody>
          <a:bodyPr wrap="square" rtlCol="0">
            <a:spAutoFit/>
          </a:bodyPr>
          <a:lstStyle/>
          <a:p>
            <a:r>
              <a:rPr lang="ka-GE" sz="1600" b="1" i="1" dirty="0" smtClean="0"/>
              <a:t>წვდომა </a:t>
            </a:r>
            <a:r>
              <a:rPr lang="ka-GE" sz="1600" b="1" i="1" dirty="0"/>
              <a:t>ან </a:t>
            </a:r>
            <a:r>
              <a:rPr lang="ka-GE" sz="1600" b="1" i="1" dirty="0"/>
              <a:t>ფოსტის </a:t>
            </a:r>
            <a:r>
              <a:rPr lang="ka-GE" sz="1600" b="1" i="1" dirty="0" smtClean="0"/>
              <a:t>შინაარსის გაგზავნის </a:t>
            </a:r>
            <a:r>
              <a:rPr lang="ka-GE" sz="1600" b="1" i="1" dirty="0"/>
              <a:t>ბრძანება </a:t>
            </a:r>
            <a:endParaRPr lang="ka-GE" sz="1600" b="1" i="1" dirty="0" smtClean="0"/>
          </a:p>
          <a:p>
            <a:r>
              <a:rPr lang="ka-GE" sz="1600" b="1" i="1" dirty="0" smtClean="0"/>
              <a:t>ინტერნეტსერვისის </a:t>
            </a:r>
            <a:r>
              <a:rPr lang="ka-GE" sz="1600" b="1" i="1" dirty="0"/>
              <a:t>პროვაიდერისგან B ქვეყანაში</a:t>
            </a:r>
          </a:p>
        </p:txBody>
      </p:sp>
      <p:pic>
        <p:nvPicPr>
          <p:cNvPr id="51" name="Graphic 50" descr="Server">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D9BF52B-6D6C-4499-968F-B24DD8694B1A}"/>
              </a:ext>
            </a:extLst>
          </p:cNvPr>
          <p:cNvPicPr>
            <a:picLocks noChangeAspect="1"/>
          </p:cNvPicPr>
          <p:nvPr/>
        </p:nvPicPr>
        <p:blipFill>
          <a:blip r:embed="rId11">
            <a:extLst>
              <a:ext uri="{96DAC541-7B7A-43D3-8B79-37D633B846F1}">
                <asvg:svgBlip xmlns:asvg="http://schemas.microsoft.com/office/drawing/2016/SVG/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mbed="rId12"/>
              </a:ext>
            </a:extLst>
          </a:blip>
          <a:stretch>
            <a:fillRect/>
          </a:stretch>
        </p:blipFill>
        <p:spPr>
          <a:xfrm>
            <a:off x="6936821" y="3737387"/>
            <a:ext cx="1582862" cy="1582862"/>
          </a:xfrm>
          <a:prstGeom prst="rect">
            <a:avLst/>
          </a:prstGeom>
        </p:spPr>
      </p:pic>
      <p:sp>
        <p:nvSpPr>
          <p:cNvPr id="57" name="Arrow: Left 5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B9112C5-73E5-4B1C-BF00-1CC3E8374670}"/>
              </a:ext>
            </a:extLst>
          </p:cNvPr>
          <p:cNvSpPr/>
          <p:nvPr/>
        </p:nvSpPr>
        <p:spPr>
          <a:xfrm rot="1320718">
            <a:off x="4930685" y="3058153"/>
            <a:ext cx="2216145" cy="484632"/>
          </a:xfrm>
          <a:prstGeom prst="leftArrow">
            <a:avLst/>
          </a:prstGeom>
          <a:solidFill>
            <a:srgbClr val="4B6A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C3A4510-1087-4EA7-8A09-98F0B374970F}"/>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47</a:t>
            </a:fld>
            <a:endParaRPr lang="ka-GE" dirty="0"/>
          </a:p>
        </p:txBody>
      </p:sp>
      <p:sp>
        <p:nvSpPr>
          <p:cNvPr id="24" name="Rectangle 2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FFB1848-70CE-4F20-9AC9-5DC6DF6D2A18}"/>
              </a:ext>
            </a:extLst>
          </p:cNvPr>
          <p:cNvSpPr/>
          <p:nvPr/>
        </p:nvSpPr>
        <p:spPr>
          <a:xfrm>
            <a:off x="1660124" y="102999"/>
            <a:ext cx="7483876"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dirty="0">
                <a:latin typeface="Verdana" panose="020B0604030504040204" pitchFamily="34" charset="0"/>
              </a:rPr>
              <a:t>მუხლი 32</a:t>
            </a:r>
          </a:p>
          <a:p>
            <a:pPr algn="r" eaLnBrk="1" hangingPunct="1">
              <a:lnSpc>
                <a:spcPct val="80000"/>
              </a:lnSpc>
              <a:buFont typeface="Arial" charset="0"/>
              <a:buNone/>
            </a:pPr>
            <a:r>
              <a:rPr lang="ka-GE" dirty="0">
                <a:latin typeface="Verdana" panose="020B0604030504040204" pitchFamily="34" charset="0"/>
              </a:rPr>
              <a:t>ტრანსსასაზღვრო წვდომა შენახულ კომპიუტერულ მონაცემებზე</a:t>
            </a:r>
          </a:p>
          <a:p>
            <a:pPr algn="r" eaLnBrk="1" hangingPunct="1">
              <a:lnSpc>
                <a:spcPct val="80000"/>
              </a:lnSpc>
              <a:buFont typeface="Arial" charset="0"/>
              <a:buNone/>
            </a:pPr>
            <a:r>
              <a:rPr lang="ka-GE" dirty="0">
                <a:latin typeface="Verdana" panose="020B0604030504040204" pitchFamily="34" charset="0"/>
              </a:rPr>
              <a:t> თანხმობით ან მათი საჯარო ხელმისაწვდომობის შემთხვევაში</a:t>
            </a:r>
            <a:endParaRPr lang="ka-GE" altLang="sr-Latn-RS" dirty="0">
              <a:solidFill>
                <a:schemeClr val="bg1"/>
              </a:solidFill>
              <a:latin typeface="Verdana" panose="020B0604030504040204" pitchFamily="34"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4120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9"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1250"/>
                            </p:stCondLst>
                            <p:childTnLst>
                              <p:par>
                                <p:cTn id="26" presetID="2" presetClass="entr" presetSubtype="9"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3"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1+#ppt_w/2"/>
                                          </p:val>
                                        </p:tav>
                                        <p:tav tm="100000">
                                          <p:val>
                                            <p:strVal val="#ppt_x"/>
                                          </p:val>
                                        </p:tav>
                                      </p:tavLst>
                                    </p:anim>
                                    <p:anim calcmode="lin" valueType="num">
                                      <p:cBhvr additive="base">
                                        <p:cTn id="40" dur="750" fill="hold"/>
                                        <p:tgtEl>
                                          <p:spTgt spid="21"/>
                                        </p:tgtEl>
                                        <p:attrNameLst>
                                          <p:attrName>ppt_y</p:attrName>
                                        </p:attrNameLst>
                                      </p:cBhvr>
                                      <p:tavLst>
                                        <p:tav tm="0">
                                          <p:val>
                                            <p:strVal val="0-#ppt_h/2"/>
                                          </p:val>
                                        </p:tav>
                                        <p:tav tm="100000">
                                          <p:val>
                                            <p:strVal val="#ppt_y"/>
                                          </p:val>
                                        </p:tav>
                                      </p:tavLst>
                                    </p:anim>
                                  </p:childTnLst>
                                </p:cTn>
                              </p:par>
                            </p:childTnLst>
                          </p:cTn>
                        </p:par>
                        <p:par>
                          <p:cTn id="41" fill="hold">
                            <p:stCondLst>
                              <p:cond delay="1250"/>
                            </p:stCondLst>
                            <p:childTnLst>
                              <p:par>
                                <p:cTn id="42" presetID="2" presetClass="entr" presetSubtype="3" fill="hold"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75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750" fill="hold"/>
                                        <p:tgtEl>
                                          <p:spTgt spid="25"/>
                                        </p:tgtEl>
                                        <p:attrNameLst>
                                          <p:attrName>ppt_x</p:attrName>
                                        </p:attrNameLst>
                                      </p:cBhvr>
                                      <p:tavLst>
                                        <p:tav tm="0">
                                          <p:val>
                                            <p:strVal val="0-#ppt_w/2"/>
                                          </p:val>
                                        </p:tav>
                                        <p:tav tm="100000">
                                          <p:val>
                                            <p:strVal val="#ppt_x"/>
                                          </p:val>
                                        </p:tav>
                                      </p:tavLst>
                                    </p:anim>
                                    <p:anim calcmode="lin" valueType="num">
                                      <p:cBhvr additive="base">
                                        <p:cTn id="56" dur="750" fill="hold"/>
                                        <p:tgtEl>
                                          <p:spTgt spid="25"/>
                                        </p:tgtEl>
                                        <p:attrNameLst>
                                          <p:attrName>ppt_y</p:attrName>
                                        </p:attrNameLst>
                                      </p:cBhvr>
                                      <p:tavLst>
                                        <p:tav tm="0">
                                          <p:val>
                                            <p:strVal val="#ppt_y"/>
                                          </p:val>
                                        </p:tav>
                                        <p:tav tm="100000">
                                          <p:val>
                                            <p:strVal val="#ppt_y"/>
                                          </p:val>
                                        </p:tav>
                                      </p:tavLst>
                                    </p:anim>
                                  </p:childTnLst>
                                </p:cTn>
                              </p:par>
                            </p:childTnLst>
                          </p:cTn>
                        </p:par>
                        <p:par>
                          <p:cTn id="57" fill="hold">
                            <p:stCondLst>
                              <p:cond delay="1250"/>
                            </p:stCondLst>
                            <p:childTnLst>
                              <p:par>
                                <p:cTn id="58" presetID="2" presetClass="entr" presetSubtype="8" fill="hold" nodeType="afterEffect">
                                  <p:stCondLst>
                                    <p:cond delay="0"/>
                                  </p:stCondLst>
                                  <p:childTnLst>
                                    <p:set>
                                      <p:cBhvr>
                                        <p:cTn id="59" dur="1" fill="hold">
                                          <p:stCondLst>
                                            <p:cond delay="0"/>
                                          </p:stCondLst>
                                        </p:cTn>
                                        <p:tgtEl>
                                          <p:spTgt spid="45">
                                            <p:txEl>
                                              <p:pRg st="0" end="0"/>
                                            </p:txEl>
                                          </p:spTgt>
                                        </p:tgtEl>
                                        <p:attrNameLst>
                                          <p:attrName>style.visibility</p:attrName>
                                        </p:attrNameLst>
                                      </p:cBhvr>
                                      <p:to>
                                        <p:strVal val="visible"/>
                                      </p:to>
                                    </p:set>
                                    <p:anim calcmode="lin" valueType="num">
                                      <p:cBhvr additive="base">
                                        <p:cTn id="60" dur="75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61" dur="75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2" presetClass="entr" presetSubtype="8" fill="hold" nodeType="afterEffect">
                                  <p:stCondLst>
                                    <p:cond delay="0"/>
                                  </p:stCondLst>
                                  <p:childTnLst>
                                    <p:set>
                                      <p:cBhvr>
                                        <p:cTn id="64" dur="1" fill="hold">
                                          <p:stCondLst>
                                            <p:cond delay="0"/>
                                          </p:stCondLst>
                                        </p:cTn>
                                        <p:tgtEl>
                                          <p:spTgt spid="45">
                                            <p:txEl>
                                              <p:pRg st="1" end="1"/>
                                            </p:txEl>
                                          </p:spTgt>
                                        </p:tgtEl>
                                        <p:attrNameLst>
                                          <p:attrName>style.visibility</p:attrName>
                                        </p:attrNameLst>
                                      </p:cBhvr>
                                      <p:to>
                                        <p:strVal val="visible"/>
                                      </p:to>
                                    </p:set>
                                    <p:anim calcmode="lin" valueType="num">
                                      <p:cBhvr additive="base">
                                        <p:cTn id="65" dur="750" fill="hold"/>
                                        <p:tgtEl>
                                          <p:spTgt spid="45">
                                            <p:txEl>
                                              <p:pRg st="1" end="1"/>
                                            </p:txEl>
                                          </p:spTgt>
                                        </p:tgtEl>
                                        <p:attrNameLst>
                                          <p:attrName>ppt_x</p:attrName>
                                        </p:attrNameLst>
                                      </p:cBhvr>
                                      <p:tavLst>
                                        <p:tav tm="0">
                                          <p:val>
                                            <p:strVal val="0-#ppt_w/2"/>
                                          </p:val>
                                        </p:tav>
                                        <p:tav tm="100000">
                                          <p:val>
                                            <p:strVal val="#ppt_x"/>
                                          </p:val>
                                        </p:tav>
                                      </p:tavLst>
                                    </p:anim>
                                    <p:anim calcmode="lin" valueType="num">
                                      <p:cBhvr additive="base">
                                        <p:cTn id="66" dur="750" fill="hold"/>
                                        <p:tgtEl>
                                          <p:spTgt spid="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0-#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45" presetClass="entr" presetSubtype="0"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0"/>
                                        <p:tgtEl>
                                          <p:spTgt spid="23"/>
                                        </p:tgtEl>
                                      </p:cBhvr>
                                    </p:animEffect>
                                    <p:anim calcmode="lin" valueType="num">
                                      <p:cBhvr>
                                        <p:cTn id="77" dur="2000" fill="hold"/>
                                        <p:tgtEl>
                                          <p:spTgt spid="23"/>
                                        </p:tgtEl>
                                        <p:attrNameLst>
                                          <p:attrName>ppt_w</p:attrName>
                                        </p:attrNameLst>
                                      </p:cBhvr>
                                      <p:tavLst>
                                        <p:tav tm="0" fmla="#ppt_w*sin(2.5*pi*$)">
                                          <p:val>
                                            <p:fltVal val="0"/>
                                          </p:val>
                                        </p:tav>
                                        <p:tav tm="100000">
                                          <p:val>
                                            <p:fltVal val="1"/>
                                          </p:val>
                                        </p:tav>
                                      </p:tavLst>
                                    </p:anim>
                                    <p:anim calcmode="lin" valueType="num">
                                      <p:cBhvr>
                                        <p:cTn id="78" dur="2000" fill="hold"/>
                                        <p:tgtEl>
                                          <p:spTgt spid="23"/>
                                        </p:tgtEl>
                                        <p:attrNameLst>
                                          <p:attrName>ppt_h</p:attrName>
                                        </p:attrNameLst>
                                      </p:cBhvr>
                                      <p:tavLst>
                                        <p:tav tm="0">
                                          <p:val>
                                            <p:strVal val="#ppt_h"/>
                                          </p:val>
                                        </p:tav>
                                        <p:tav tm="100000">
                                          <p:val>
                                            <p:strVal val="#ppt_h"/>
                                          </p:val>
                                        </p:tav>
                                      </p:tavLst>
                                    </p:anim>
                                  </p:childTnLst>
                                </p:cTn>
                              </p:par>
                            </p:childTnLst>
                          </p:cTn>
                        </p:par>
                        <p:par>
                          <p:cTn id="79" fill="hold">
                            <p:stCondLst>
                              <p:cond delay="2500"/>
                            </p:stCondLst>
                            <p:childTnLst>
                              <p:par>
                                <p:cTn id="80" presetID="45"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2000"/>
                                        <p:tgtEl>
                                          <p:spTgt spid="47"/>
                                        </p:tgtEl>
                                      </p:cBhvr>
                                    </p:animEffect>
                                    <p:anim calcmode="lin" valueType="num">
                                      <p:cBhvr>
                                        <p:cTn id="83" dur="2000" fill="hold"/>
                                        <p:tgtEl>
                                          <p:spTgt spid="47"/>
                                        </p:tgtEl>
                                        <p:attrNameLst>
                                          <p:attrName>ppt_w</p:attrName>
                                        </p:attrNameLst>
                                      </p:cBhvr>
                                      <p:tavLst>
                                        <p:tav tm="0" fmla="#ppt_w*sin(2.5*pi*$)">
                                          <p:val>
                                            <p:fltVal val="0"/>
                                          </p:val>
                                        </p:tav>
                                        <p:tav tm="100000">
                                          <p:val>
                                            <p:fltVal val="1"/>
                                          </p:val>
                                        </p:tav>
                                      </p:tavLst>
                                    </p:anim>
                                    <p:anim calcmode="lin" valueType="num">
                                      <p:cBhvr>
                                        <p:cTn id="84"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0-#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par>
                          <p:cTn id="91" fill="hold">
                            <p:stCondLst>
                              <p:cond delay="500"/>
                            </p:stCondLst>
                            <p:childTnLst>
                              <p:par>
                                <p:cTn id="92" presetID="2" presetClass="entr" presetSubtype="6" fill="hold" nodeType="afterEffect">
                                  <p:stCondLst>
                                    <p:cond delay="0"/>
                                  </p:stCondLst>
                                  <p:childTnLst>
                                    <p:set>
                                      <p:cBhvr>
                                        <p:cTn id="93" dur="1" fill="hold">
                                          <p:stCondLst>
                                            <p:cond delay="0"/>
                                          </p:stCondLst>
                                        </p:cTn>
                                        <p:tgtEl>
                                          <p:spTgt spid="51"/>
                                        </p:tgtEl>
                                        <p:attrNameLst>
                                          <p:attrName>style.visibility</p:attrName>
                                        </p:attrNameLst>
                                      </p:cBhvr>
                                      <p:to>
                                        <p:strVal val="visible"/>
                                      </p:to>
                                    </p:set>
                                    <p:anim calcmode="lin" valueType="num">
                                      <p:cBhvr additive="base">
                                        <p:cTn id="94" dur="750" fill="hold"/>
                                        <p:tgtEl>
                                          <p:spTgt spid="51"/>
                                        </p:tgtEl>
                                        <p:attrNameLst>
                                          <p:attrName>ppt_x</p:attrName>
                                        </p:attrNameLst>
                                      </p:cBhvr>
                                      <p:tavLst>
                                        <p:tav tm="0">
                                          <p:val>
                                            <p:strVal val="1+#ppt_w/2"/>
                                          </p:val>
                                        </p:tav>
                                        <p:tav tm="100000">
                                          <p:val>
                                            <p:strVal val="#ppt_x"/>
                                          </p:val>
                                        </p:tav>
                                      </p:tavLst>
                                    </p:anim>
                                    <p:anim calcmode="lin" valueType="num">
                                      <p:cBhvr additive="base">
                                        <p:cTn id="95" dur="750" fill="hold"/>
                                        <p:tgtEl>
                                          <p:spTgt spid="51"/>
                                        </p:tgtEl>
                                        <p:attrNameLst>
                                          <p:attrName>ppt_y</p:attrName>
                                        </p:attrNameLst>
                                      </p:cBhvr>
                                      <p:tavLst>
                                        <p:tav tm="0">
                                          <p:val>
                                            <p:strVal val="1+#ppt_h/2"/>
                                          </p:val>
                                        </p:tav>
                                        <p:tav tm="100000">
                                          <p:val>
                                            <p:strVal val="#ppt_y"/>
                                          </p:val>
                                        </p:tav>
                                      </p:tavLst>
                                    </p:anim>
                                  </p:childTnLst>
                                </p:cTn>
                              </p:par>
                            </p:childTnLst>
                          </p:cTn>
                        </p:par>
                        <p:par>
                          <p:cTn id="96" fill="hold">
                            <p:stCondLst>
                              <p:cond delay="1250"/>
                            </p:stCondLst>
                            <p:childTnLst>
                              <p:par>
                                <p:cTn id="97" presetID="2" presetClass="entr" presetSubtype="6"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additive="base">
                                        <p:cTn id="99" dur="750" fill="hold"/>
                                        <p:tgtEl>
                                          <p:spTgt spid="49"/>
                                        </p:tgtEl>
                                        <p:attrNameLst>
                                          <p:attrName>ppt_x</p:attrName>
                                        </p:attrNameLst>
                                      </p:cBhvr>
                                      <p:tavLst>
                                        <p:tav tm="0">
                                          <p:val>
                                            <p:strVal val="1+#ppt_w/2"/>
                                          </p:val>
                                        </p:tav>
                                        <p:tav tm="100000">
                                          <p:val>
                                            <p:strVal val="#ppt_x"/>
                                          </p:val>
                                        </p:tav>
                                      </p:tavLst>
                                    </p:anim>
                                    <p:anim calcmode="lin" valueType="num">
                                      <p:cBhvr additive="base">
                                        <p:cTn id="100"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500" fill="hold"/>
                                        <p:tgtEl>
                                          <p:spTgt spid="57"/>
                                        </p:tgtEl>
                                        <p:attrNameLst>
                                          <p:attrName>ppt_x</p:attrName>
                                        </p:attrNameLst>
                                      </p:cBhvr>
                                      <p:tavLst>
                                        <p:tav tm="0">
                                          <p:val>
                                            <p:strVal val="1+#ppt_w/2"/>
                                          </p:val>
                                        </p:tav>
                                        <p:tav tm="100000">
                                          <p:val>
                                            <p:strVal val="#ppt_x"/>
                                          </p:val>
                                        </p:tav>
                                      </p:tavLst>
                                    </p:anim>
                                    <p:anim calcmode="lin" valueType="num">
                                      <p:cBhvr additive="base">
                                        <p:cTn id="10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1" grpId="0" animBg="1"/>
      <p:bldP spid="33" grpId="0" animBg="1"/>
      <p:bldP spid="35" grpId="0" animBg="1"/>
      <p:bldP spid="39" grpId="0"/>
      <p:bldP spid="47" grpId="0"/>
      <p:bldP spid="49" grpId="0"/>
      <p:bldP spid="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CCF9CF1-5DED-49B5-B1AB-9E4EC6A17C69}"/>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48</a:t>
            </a:fld>
            <a:endParaRPr lang="ka-GE" dirty="0"/>
          </a:p>
        </p:txBody>
      </p:sp>
      <p:sp>
        <p:nvSpPr>
          <p:cNvPr id="8" name="TextBox 7">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4A5A40-4F3B-49B6-9081-1646BBF20341}"/>
              </a:ext>
            </a:extLst>
          </p:cNvPr>
          <p:cNvSpPr txBox="1"/>
          <p:nvPr/>
        </p:nvSpPr>
        <p:spPr>
          <a:xfrm>
            <a:off x="588962" y="1281981"/>
            <a:ext cx="8030033" cy="707886"/>
          </a:xfrm>
          <a:prstGeom prst="rect">
            <a:avLst/>
          </a:prstGeom>
          <a:solidFill>
            <a:srgbClr val="BDD8F3"/>
          </a:solidFill>
        </p:spPr>
        <p:txBody>
          <a:bodyPr wrap="square" rtlCol="0">
            <a:spAutoFit/>
          </a:bodyPr>
          <a:lstStyle/>
          <a:p>
            <a:pPr algn="ctr"/>
            <a:r>
              <a:rPr lang="ka-GE" sz="2000" dirty="0">
                <a:solidFill>
                  <a:schemeClr val="tx1">
                    <a:lumMod val="65000"/>
                    <a:lumOff val="35000"/>
                  </a:schemeClr>
                </a:solidFill>
                <a:latin typeface="+mj-lt"/>
              </a:rPr>
              <a:t>A ქვეყანას შეუძლია წვდომის მიღება B ქვეყანაში შენახულ მონაცემებზე:</a:t>
            </a:r>
          </a:p>
        </p:txBody>
      </p:sp>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8ECDF7C-815B-41D8-B138-D5734008F203}"/>
              </a:ext>
            </a:extLst>
          </p:cNvPr>
          <p:cNvSpPr txBox="1"/>
          <p:nvPr/>
        </p:nvSpPr>
        <p:spPr>
          <a:xfrm>
            <a:off x="556984" y="5824666"/>
            <a:ext cx="8030032" cy="461665"/>
          </a:xfrm>
          <a:prstGeom prst="rect">
            <a:avLst/>
          </a:prstGeom>
          <a:solidFill>
            <a:schemeClr val="tx1">
              <a:lumMod val="65000"/>
              <a:lumOff val="35000"/>
            </a:schemeClr>
          </a:solidFill>
        </p:spPr>
        <p:txBody>
          <a:bodyPr wrap="square" rtlCol="0">
            <a:spAutoFit/>
          </a:bodyPr>
          <a:lstStyle/>
          <a:p>
            <a:pPr algn="ctr"/>
            <a:r>
              <a:rPr lang="ka-GE" sz="2400" dirty="0">
                <a:solidFill>
                  <a:schemeClr val="bg1"/>
                </a:solidFill>
                <a:latin typeface="+mj-lt"/>
              </a:rPr>
              <a:t>სწორი პასუხია C</a:t>
            </a:r>
          </a:p>
        </p:txBody>
      </p:sp>
      <p:sp>
        <p:nvSpPr>
          <p:cNvPr id="10" name="TextBox 9">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5BF146C-DBC3-44BF-AA98-DDEC334987B8}"/>
              </a:ext>
            </a:extLst>
          </p:cNvPr>
          <p:cNvSpPr txBox="1"/>
          <p:nvPr/>
        </p:nvSpPr>
        <p:spPr>
          <a:xfrm>
            <a:off x="556984" y="2828835"/>
            <a:ext cx="8030032" cy="1938992"/>
          </a:xfrm>
          <a:prstGeom prst="rect">
            <a:avLst/>
          </a:prstGeom>
          <a:solidFill>
            <a:srgbClr val="F08A34"/>
          </a:solidFill>
        </p:spPr>
        <p:txBody>
          <a:bodyPr wrap="square" rtlCol="0">
            <a:spAutoFit/>
          </a:bodyPr>
          <a:lstStyle/>
          <a:p>
            <a:pPr marL="1828800" lvl="3" indent="-457200">
              <a:buAutoNum type="alphaUcPeriod"/>
            </a:pPr>
            <a:r>
              <a:rPr lang="ka-GE" sz="2400" dirty="0">
                <a:solidFill>
                  <a:schemeClr val="bg1"/>
                </a:solidFill>
                <a:latin typeface="+mj-lt"/>
              </a:rPr>
              <a:t>ორგანოს კომპეტენციის საფუძველზე.</a:t>
            </a:r>
          </a:p>
          <a:p>
            <a:pPr marL="1828800" lvl="3" indent="-457200">
              <a:buAutoNum type="alphaUcPeriod"/>
            </a:pPr>
            <a:r>
              <a:rPr lang="ka-GE" sz="2400" dirty="0">
                <a:solidFill>
                  <a:schemeClr val="bg1"/>
                </a:solidFill>
                <a:latin typeface="+mj-lt"/>
              </a:rPr>
              <a:t>საერთაშორისო უზენაესობის საფუძველზე.</a:t>
            </a:r>
          </a:p>
          <a:p>
            <a:pPr marL="1828800" lvl="3" indent="-457200">
              <a:buAutoNum type="alphaUcPeriod"/>
            </a:pPr>
            <a:r>
              <a:rPr lang="ka-GE" sz="2400" dirty="0">
                <a:solidFill>
                  <a:schemeClr val="bg1"/>
                </a:solidFill>
                <a:latin typeface="+mj-lt"/>
              </a:rPr>
              <a:t>მონაცემთა მფლობელის თანხმობის საფუძველზე.</a:t>
            </a:r>
          </a:p>
        </p:txBody>
      </p:sp>
      <p:sp>
        <p:nvSpPr>
          <p:cNvPr id="11" name="Rectangle 10">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B6452B1-7568-44E3-90AA-A5543F206A47}"/>
              </a:ext>
            </a:extLst>
          </p:cNvPr>
          <p:cNvSpPr/>
          <p:nvPr/>
        </p:nvSpPr>
        <p:spPr>
          <a:xfrm>
            <a:off x="2011680" y="297035"/>
            <a:ext cx="7132320" cy="68791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04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99821" y="77698"/>
            <a:ext cx="7244179"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000" dirty="0">
                <a:latin typeface="Verdana" panose="020B0604030504040204" pitchFamily="34" charset="0"/>
              </a:rPr>
              <a:t>მუხლი 33</a:t>
            </a:r>
          </a:p>
          <a:p>
            <a:pPr algn="r" eaLnBrk="1" hangingPunct="1">
              <a:lnSpc>
                <a:spcPct val="80000"/>
              </a:lnSpc>
              <a:buFont typeface="Arial" charset="0"/>
              <a:buNone/>
            </a:pPr>
            <a:r>
              <a:rPr lang="ka-GE" sz="2000" dirty="0" smtClean="0">
                <a:latin typeface="Verdana" panose="020B0604030504040204" pitchFamily="34" charset="0"/>
              </a:rPr>
              <a:t>ურთიერთდახმარება, </a:t>
            </a:r>
            <a:r>
              <a:rPr lang="ka-GE" sz="2000" dirty="0">
                <a:latin typeface="Verdana" panose="020B0604030504040204" pitchFamily="34" charset="0"/>
              </a:rPr>
              <a:t>რომელიც უკავშირდება </a:t>
            </a:r>
          </a:p>
          <a:p>
            <a:pPr algn="r" eaLnBrk="1" hangingPunct="1">
              <a:lnSpc>
                <a:spcPct val="80000"/>
              </a:lnSpc>
              <a:buFont typeface="Arial" charset="0"/>
              <a:buNone/>
            </a:pPr>
            <a:r>
              <a:rPr lang="ka-GE" sz="2000" dirty="0">
                <a:latin typeface="Verdana" panose="020B0604030504040204" pitchFamily="34" charset="0"/>
              </a:rPr>
              <a:t>ტრაფიკის მონაცემების რეალურ დროში შეგროვებას</a:t>
            </a:r>
            <a:endParaRPr lang="ka-GE" altLang="sr-Latn-RS" sz="2000" dirty="0">
              <a:solidFill>
                <a:schemeClr val="bg1"/>
              </a:solidFill>
              <a:latin typeface="Verdana" panose="020B0604030504040204" pitchFamily="34" charset="0"/>
              <a:ea typeface="Verdana" panose="020B0604030504040204" pitchFamily="34" charset="0"/>
              <a:cs typeface="Times New Roman" pitchFamily="18"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 y="1076983"/>
            <a:ext cx="5999747" cy="5424562"/>
          </a:xfrm>
          <a:prstGeom prst="rect">
            <a:avLst/>
          </a:prstGeom>
        </p:spPr>
        <p:txBody>
          <a:bodyPr wrap="square">
            <a:spAutoFit/>
          </a:bodyPr>
          <a:lstStyle/>
          <a:p>
            <a:pPr marL="514350" indent="-514350" algn="just">
              <a:spcBef>
                <a:spcPts val="600"/>
              </a:spcBef>
              <a:spcAft>
                <a:spcPts val="1200"/>
              </a:spcAft>
              <a:buFont typeface="+mj-lt"/>
              <a:buAutoNum type="arabicPeriod"/>
              <a:defRPr/>
            </a:pPr>
            <a:r>
              <a:rPr lang="ka-GE" sz="1950" dirty="0"/>
              <a:t>მხარეებმა უნდა გაუწიონ ურთიერთდახმარება ერთმანეთს </a:t>
            </a:r>
            <a:r>
              <a:rPr lang="ka-GE" sz="1950" b="1" dirty="0"/>
              <a:t>მათ ტერიტორიაზე კომპიუტერული სისტემის მეშვეობით გადაცემულ განსაზღვრულ კომუნიკაციებთან ასოცირებული ტრაფიკის მონაცემების რეალურ დროში შეგროვებასთან მიმართებით</a:t>
            </a:r>
            <a:r>
              <a:rPr lang="ka-GE" sz="1950" dirty="0"/>
              <a:t>. მე-2 პუნქტის შესაბამისად, დახმარება უნდა რეგულირდებოდეს შიდასახელმწიფოებრივი კანონმდებლობით გათვალისწინებული პირობებითა და პროცედურებით.</a:t>
            </a:r>
          </a:p>
          <a:p>
            <a:pPr marL="514350" indent="-514350" algn="just">
              <a:spcBef>
                <a:spcPts val="600"/>
              </a:spcBef>
              <a:spcAft>
                <a:spcPts val="1200"/>
              </a:spcAft>
              <a:buFont typeface="+mj-lt"/>
              <a:buAutoNum type="arabicPeriod"/>
              <a:defRPr/>
            </a:pPr>
            <a:r>
              <a:rPr lang="ka-GE" sz="1950" dirty="0"/>
              <a:t>თითოეულმა მხარემ უნდა უზრუნველყოს დახმარება, </a:t>
            </a:r>
            <a:r>
              <a:rPr lang="ka-GE" sz="1950" b="1" dirty="0"/>
              <a:t>სულ მცირე, იმ სისხლის სამართლის დანაშაულებთან მიმართებით, რომლებისთვისაც ტრაფიკის მონაცემების რეალურ დროში შეგროვება ხელმისაწვდომი იქნებოდა ანალოგიურ შიდასახელმწიფოებრივ საქმეზე.</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CA9A6A3-8468-F74D-A0B0-44D1CC2D147F}"/>
              </a:ext>
            </a:extLst>
          </p:cNvPr>
          <p:cNvSpPr/>
          <p:nvPr/>
        </p:nvSpPr>
        <p:spPr>
          <a:xfrm>
            <a:off x="6382341" y="2569176"/>
            <a:ext cx="2761659" cy="2800767"/>
          </a:xfrm>
          <a:prstGeom prst="rect">
            <a:avLst/>
          </a:prstGeom>
        </p:spPr>
        <p:txBody>
          <a:bodyPr wrap="square">
            <a:spAutoFit/>
          </a:bodyPr>
          <a:lstStyle/>
          <a:p>
            <a:pPr marL="342900" indent="-342900" algn="just">
              <a:buFont typeface="Arial" panose="020B0604020202020204" pitchFamily="34" charset="0"/>
              <a:buChar char="•"/>
            </a:pPr>
            <a:r>
              <a:rPr lang="ka-GE" sz="2200" b="1" dirty="0">
                <a:solidFill>
                  <a:srgbClr val="C00000"/>
                </a:solidFill>
              </a:rPr>
              <a:t>კომპიუტერული სისტემის მეშვეობით გადაცემული ტრაფიკის მონაცემების რეალურ დროში შეგროვება</a:t>
            </a:r>
            <a:endParaRPr lang="ka-GE" sz="2200" dirty="0">
              <a:solidFill>
                <a:srgbClr val="C0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7760FAB-654C-4384-AB96-632E7784639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49</a:t>
            </a:fld>
            <a:endParaRPr lang="ka-GE" dirty="0"/>
          </a:p>
        </p:txBody>
      </p:sp>
    </p:spTree>
    <p:extLst>
      <p:ext uri="{BB962C8B-B14F-4D97-AF65-F5344CB8AC3E}">
        <p14:creationId xmlns:p14="http://schemas.microsoft.com/office/powerpoint/2010/main" val="2907905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83365"/>
            <a:ext cx="2133600" cy="274635"/>
          </a:xfrm>
        </p:spPr>
        <p:txBody>
          <a:bodyPr/>
          <a:lstStyle/>
          <a:p>
            <a:fld id="{B517EF97-6CC0-48A9-BC0E-433EC7B55211}" type="slidenum">
              <a:rPr lang="en-GB" smtClean="0"/>
              <a:pPr/>
              <a:t>5</a:t>
            </a:fld>
            <a:endParaRPr lang="ka-GE"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14286" y="420913"/>
            <a:ext cx="7329714" cy="56403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88522" y="2068377"/>
            <a:ext cx="4216192" cy="4401205"/>
          </a:xfrm>
          <a:prstGeom prst="rect">
            <a:avLst/>
          </a:prstGeom>
        </p:spPr>
        <p:txBody>
          <a:bodyPr wrap="square">
            <a:spAutoFit/>
          </a:bodyPr>
          <a:lstStyle/>
          <a:p>
            <a:pPr marL="514350" indent="-514350">
              <a:buAutoNum type="arabicPeriod"/>
            </a:pPr>
            <a:r>
              <a:rPr lang="ka-GE" sz="2400" b="1" dirty="0">
                <a:solidFill>
                  <a:srgbClr val="C00000"/>
                </a:solidFill>
              </a:rPr>
              <a:t>სისხლის სამართლის დანაშაულის ადგილმდებარეობა: სად ჩაიდინეს ის?</a:t>
            </a:r>
          </a:p>
          <a:p>
            <a:pPr marL="514350" indent="-514350">
              <a:buAutoNum type="arabicPeriod"/>
            </a:pPr>
            <a:endParaRPr lang="ka-GE" sz="2400" i="1" dirty="0"/>
          </a:p>
          <a:p>
            <a:pPr marL="342900" indent="-342900">
              <a:buFont typeface="Arial" panose="020B0604020202020204" pitchFamily="34" charset="0"/>
              <a:buChar char="•"/>
            </a:pPr>
            <a:r>
              <a:rPr lang="ka-GE" sz="2000" dirty="0"/>
              <a:t>რა სახის ინფორმაცია თუ მტკიცებულებები გვაქვს დანაშაულის ადგილის შესახებ?</a:t>
            </a:r>
          </a:p>
          <a:p>
            <a:pPr marL="342900" indent="-342900" algn="just">
              <a:buFont typeface="Arial" panose="020B0604020202020204" pitchFamily="34" charset="0"/>
              <a:buChar char="•"/>
            </a:pPr>
            <a:endParaRPr lang="ka-GE" sz="2000" dirty="0"/>
          </a:p>
          <a:p>
            <a:pPr marL="342900" indent="-342900">
              <a:buFont typeface="Arial" panose="020B0604020202020204" pitchFamily="34" charset="0"/>
              <a:buChar char="•"/>
            </a:pPr>
            <a:r>
              <a:rPr lang="ka-GE" sz="2000" dirty="0"/>
              <a:t>რომელ ორგანოს უნდა დავუკავშირდეთ დახმარებისთვის და როგორ?</a:t>
            </a: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BE60575-DD4A-B441-877C-92F4E7FF41F7}"/>
              </a:ext>
            </a:extLst>
          </p:cNvPr>
          <p:cNvSpPr/>
          <p:nvPr/>
        </p:nvSpPr>
        <p:spPr>
          <a:xfrm>
            <a:off x="4503632" y="2033250"/>
            <a:ext cx="4183168" cy="3662541"/>
          </a:xfrm>
          <a:prstGeom prst="rect">
            <a:avLst/>
          </a:prstGeom>
        </p:spPr>
        <p:txBody>
          <a:bodyPr wrap="square">
            <a:spAutoFit/>
          </a:bodyPr>
          <a:lstStyle/>
          <a:p>
            <a:r>
              <a:rPr lang="ka-GE" sz="2400" b="1" dirty="0">
                <a:solidFill>
                  <a:srgbClr val="C00000"/>
                </a:solidFill>
              </a:rPr>
              <a:t>2.</a:t>
            </a:r>
            <a:r>
              <a:rPr lang="ka-GE" sz="1600" dirty="0" smtClean="0"/>
              <a:t> </a:t>
            </a:r>
            <a:r>
              <a:rPr lang="ka-GE" sz="2400" b="1" dirty="0">
                <a:solidFill>
                  <a:srgbClr val="C00000"/>
                </a:solidFill>
              </a:rPr>
              <a:t>იურისდიქცია: ვინ უნდა შეუდგეს საქმეს?</a:t>
            </a:r>
          </a:p>
          <a:p>
            <a:pPr algn="just"/>
            <a:endParaRPr lang="ka-GE" sz="2400" i="1" dirty="0"/>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smtClean="0"/>
              <a:t>რომელი </a:t>
            </a:r>
            <a:r>
              <a:rPr lang="ka-GE" sz="2000" dirty="0"/>
              <a:t>ორგანოა კომპეტენტური გამოძიებასა და საქმის სასამართლო განხილვაში?</a:t>
            </a:r>
          </a:p>
          <a:p>
            <a:pPr marL="342900" indent="-342900" algn="just">
              <a:buFont typeface="Arial" panose="020B0604020202020204" pitchFamily="34" charset="0"/>
              <a:buChar char="•"/>
            </a:pPr>
            <a:endParaRPr lang="ka-GE" sz="2000" dirty="0"/>
          </a:p>
          <a:p>
            <a:pPr marL="342900" indent="-342900" algn="just">
              <a:buFont typeface="Arial" panose="020B0604020202020204" pitchFamily="34" charset="0"/>
              <a:buChar char="•"/>
            </a:pPr>
            <a:r>
              <a:rPr lang="ka-GE" sz="2000" dirty="0"/>
              <a:t>არის თუ არა საჭირო ტრანსსასაზღვრო გამოძიება?</a:t>
            </a:r>
          </a:p>
        </p:txBody>
      </p:sp>
      <p:sp>
        <p:nvSpPr>
          <p:cNvPr id="16"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6858E7F-F8F6-F645-B08A-5A0BB30DDA54}"/>
              </a:ext>
            </a:extLst>
          </p:cNvPr>
          <p:cNvSpPr txBox="1">
            <a:spLocks/>
          </p:cNvSpPr>
          <p:nvPr/>
        </p:nvSpPr>
        <p:spPr>
          <a:xfrm>
            <a:off x="457200" y="1048305"/>
            <a:ext cx="8229600" cy="77311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ka-GE" altLang="en-US" b="1" dirty="0"/>
              <a:t>მთავარი კითხვები?</a:t>
            </a:r>
            <a:endParaRPr lang="ka-GE" b="1" dirty="0">
              <a:ea typeface="ＭＳ Ｐゴシック" pitchFamily="34" charset="-128"/>
            </a:endParaRPr>
          </a:p>
        </p:txBody>
      </p:sp>
    </p:spTree>
    <p:extLst>
      <p:ext uri="{BB962C8B-B14F-4D97-AF65-F5344CB8AC3E}">
        <p14:creationId xmlns:p14="http://schemas.microsoft.com/office/powerpoint/2010/main" val="1722714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032986" y="86465"/>
            <a:ext cx="711101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000" dirty="0">
                <a:latin typeface="Verdana" panose="020B0604030504040204" pitchFamily="34" charset="0"/>
              </a:rPr>
              <a:t>მუხლი 34</a:t>
            </a:r>
          </a:p>
          <a:p>
            <a:pPr algn="r" eaLnBrk="1" hangingPunct="1">
              <a:lnSpc>
                <a:spcPct val="80000"/>
              </a:lnSpc>
              <a:buFont typeface="Arial" charset="0"/>
              <a:buNone/>
            </a:pPr>
            <a:r>
              <a:rPr lang="ka-GE" sz="2000" dirty="0" smtClean="0">
                <a:solidFill>
                  <a:schemeClr val="bg1"/>
                </a:solidFill>
                <a:latin typeface="Verdana" panose="020B0604030504040204" pitchFamily="34" charset="0"/>
              </a:rPr>
              <a:t>ურთიერთდახმარება, </a:t>
            </a:r>
            <a:r>
              <a:rPr lang="ka-GE" sz="2000" dirty="0">
                <a:solidFill>
                  <a:schemeClr val="bg1"/>
                </a:solidFill>
                <a:latin typeface="Verdana" panose="020B0604030504040204" pitchFamily="34" charset="0"/>
              </a:rPr>
              <a:t>რომელიც უკავშირდება </a:t>
            </a:r>
          </a:p>
          <a:p>
            <a:pPr algn="r" eaLnBrk="1" hangingPunct="1">
              <a:lnSpc>
                <a:spcPct val="80000"/>
              </a:lnSpc>
              <a:buFont typeface="Arial" charset="0"/>
              <a:buNone/>
            </a:pPr>
            <a:r>
              <a:rPr lang="ka-GE" sz="2000" dirty="0">
                <a:solidFill>
                  <a:schemeClr val="bg1"/>
                </a:solidFill>
                <a:latin typeface="Verdana" panose="020B0604030504040204" pitchFamily="34" charset="0"/>
              </a:rPr>
              <a:t>შინაარსობრივი მონაცემების </a:t>
            </a:r>
            <a:r>
              <a:rPr lang="ka-GE" sz="2000" dirty="0" smtClean="0">
                <a:solidFill>
                  <a:schemeClr val="bg1"/>
                </a:solidFill>
                <a:latin typeface="Verdana" panose="020B0604030504040204" pitchFamily="34" charset="0"/>
              </a:rPr>
              <a:t>გადაჭერას</a:t>
            </a:r>
            <a:endParaRPr lang="ka-GE" altLang="sr-Latn-RS" sz="2000" dirty="0">
              <a:solidFill>
                <a:schemeClr val="bg1"/>
              </a:solidFill>
              <a:latin typeface="Verdana" panose="020B0604030504040204" pitchFamily="34" charset="0"/>
              <a:ea typeface="Verdana" panose="020B0604030504040204" pitchFamily="34" charset="0"/>
              <a:cs typeface="Times New Roman" pitchFamily="18"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339919" y="2175619"/>
            <a:ext cx="4572000" cy="2862322"/>
          </a:xfrm>
          <a:prstGeom prst="rect">
            <a:avLst/>
          </a:prstGeom>
        </p:spPr>
        <p:txBody>
          <a:bodyPr>
            <a:spAutoFit/>
          </a:bodyPr>
          <a:lstStyle/>
          <a:p>
            <a:pPr marL="0" indent="0" algn="just">
              <a:buNone/>
            </a:pPr>
            <a:r>
              <a:rPr lang="ka-GE" dirty="0" smtClean="0"/>
              <a:t>მხარეებმა ერთმანეთს </a:t>
            </a:r>
            <a:r>
              <a:rPr lang="ka-GE" b="1" dirty="0" smtClean="0"/>
              <a:t>უნდა გაუწიონ ურთიერთდახმარება </a:t>
            </a:r>
            <a:r>
              <a:rPr lang="ka-GE" dirty="0" smtClean="0"/>
              <a:t>კომპიუტერული სისტემის მეშვეობით გადაცემული განსაზღვრული კომუნიკაციების </a:t>
            </a:r>
            <a:r>
              <a:rPr lang="ka-GE" b="1" dirty="0" smtClean="0"/>
              <a:t>შინაარსობრივი მონაცემების რეალურ დროში შეგროვებასა და ჩაწერაში იმ მოცულობით, რის უფლებასაც მათი მოქმედი ხელშეკრულებები და შიდასახელმწიფოებრივი კანონმდებლობა იძლევა.</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16AA7D2-EA68-D846-B62C-65BDFB3671F3}"/>
              </a:ext>
            </a:extLst>
          </p:cNvPr>
          <p:cNvSpPr/>
          <p:nvPr/>
        </p:nvSpPr>
        <p:spPr>
          <a:xfrm>
            <a:off x="5230317" y="3075866"/>
            <a:ext cx="3683766" cy="830997"/>
          </a:xfrm>
          <a:prstGeom prst="rect">
            <a:avLst/>
          </a:prstGeom>
        </p:spPr>
        <p:txBody>
          <a:bodyPr wrap="square">
            <a:spAutoFit/>
          </a:bodyPr>
          <a:lstStyle/>
          <a:p>
            <a:pPr marL="285750" indent="-285750" algn="just">
              <a:buFont typeface="Arial" panose="020B0604020202020204" pitchFamily="34" charset="0"/>
              <a:buChar char="•"/>
            </a:pPr>
            <a:r>
              <a:rPr lang="ka-GE" sz="2400" b="1" dirty="0">
                <a:solidFill>
                  <a:srgbClr val="C00000"/>
                </a:solidFill>
              </a:rPr>
              <a:t>შინაარსობრივი მონაცემების რეალურ დროში შეგროვება და ჩაწერა </a:t>
            </a:r>
            <a:endParaRPr lang="ka-GE" sz="2400" dirty="0">
              <a:solidFill>
                <a:srgbClr val="C0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D0F1C8F-A1C1-4836-9FC6-CD1CF37007E2}"/>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50</a:t>
            </a:fld>
            <a:endParaRPr lang="ka-GE" dirty="0"/>
          </a:p>
        </p:txBody>
      </p:sp>
    </p:spTree>
    <p:extLst>
      <p:ext uri="{BB962C8B-B14F-4D97-AF65-F5344CB8AC3E}">
        <p14:creationId xmlns:p14="http://schemas.microsoft.com/office/powerpoint/2010/main" val="4141717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760955" y="82405"/>
            <a:ext cx="6383045"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მუხლები 33 და 34</a:t>
            </a:r>
          </a:p>
          <a:p>
            <a:pPr algn="r">
              <a:lnSpc>
                <a:spcPct val="80000"/>
              </a:lnSpc>
            </a:pPr>
            <a:r>
              <a:rPr lang="ka-GE" sz="2400" dirty="0">
                <a:latin typeface="Verdana" panose="020B0604030504040204" pitchFamily="34" charset="0"/>
              </a:rPr>
              <a:t>განხორციელება</a:t>
            </a:r>
          </a:p>
        </p:txBody>
      </p:sp>
      <p:graphicFrame>
        <p:nvGraphicFramePr>
          <p:cNvPr id="6" name="Diagram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7CCB2F0-CA86-D64D-A173-65134AEEF0C2}"/>
              </a:ext>
            </a:extLst>
          </p:cNvPr>
          <p:cNvGraphicFramePr/>
          <p:nvPr>
            <p:extLst>
              <p:ext uri="{D42A27DB-BD31-4B8C-83A1-F6EECF244321}">
                <p14:modId xmlns:p14="http://schemas.microsoft.com/office/powerpoint/2010/main" val="3144274021"/>
              </p:ext>
            </p:extLst>
          </p:nvPr>
        </p:nvGraphicFramePr>
        <p:xfrm>
          <a:off x="88522" y="1060466"/>
          <a:ext cx="8933934" cy="1995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990C710-CEC2-4BCB-9D59-CF6992D47552}"/>
              </a:ext>
            </a:extLst>
          </p:cNvPr>
          <p:cNvSpPr>
            <a:spLocks noGrp="1"/>
          </p:cNvSpPr>
          <p:nvPr>
            <p:ph type="sldNum" sz="quarter" idx="10"/>
          </p:nvPr>
        </p:nvSpPr>
        <p:spPr/>
        <p:txBody>
          <a:bodyPr/>
          <a:lstStyle/>
          <a:p>
            <a:fld id="{B517EF97-6CC0-48A9-BC0E-433EC7B55211}" type="slidenum">
              <a:rPr lang="en-GB" smtClean="0"/>
              <a:pPr/>
              <a:t>51</a:t>
            </a:fld>
            <a:endParaRPr lang="ka-GE" dirty="0"/>
          </a:p>
        </p:txBody>
      </p:sp>
      <p:pic>
        <p:nvPicPr>
          <p:cNvPr id="8" name="Picture 7"/>
          <p:cNvPicPr>
            <a:picLocks noChangeAspect="1"/>
          </p:cNvPicPr>
          <p:nvPr/>
        </p:nvPicPr>
        <p:blipFill>
          <a:blip r:embed="rId8"/>
          <a:stretch>
            <a:fillRect/>
          </a:stretch>
        </p:blipFill>
        <p:spPr>
          <a:xfrm>
            <a:off x="147637" y="3581173"/>
            <a:ext cx="8848725" cy="2714625"/>
          </a:xfrm>
          <a:prstGeom prst="rect">
            <a:avLst/>
          </a:prstGeom>
        </p:spPr>
      </p:pic>
    </p:spTree>
    <p:extLst>
      <p:ext uri="{BB962C8B-B14F-4D97-AF65-F5344CB8AC3E}">
        <p14:creationId xmlns:p14="http://schemas.microsoft.com/office/powerpoint/2010/main" val="33281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5C4F47A9-DF52-E94A-9314-84A0DE05EE87}"/>
                                            </p:graphicEl>
                                          </p:spTgt>
                                        </p:tgtEl>
                                        <p:attrNameLst>
                                          <p:attrName>style.visibility</p:attrName>
                                        </p:attrNameLst>
                                      </p:cBhvr>
                                      <p:to>
                                        <p:strVal val="visible"/>
                                      </p:to>
                                    </p:set>
                                    <p:anim calcmode="lin" valueType="num">
                                      <p:cBhvr additive="base">
                                        <p:cTn id="7" dur="750" fill="hold"/>
                                        <p:tgtEl>
                                          <p:spTgt spid="6">
                                            <p:graphicEl>
                                              <a:dgm id="{5C4F47A9-DF52-E94A-9314-84A0DE05EE87}"/>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graphicEl>
                                              <a:dgm id="{5C4F47A9-DF52-E94A-9314-84A0DE05EE87}"/>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6">
                                            <p:graphicEl>
                                              <a:dgm id="{575B4603-DEF0-5541-83A2-96EE904E758D}"/>
                                            </p:graphicEl>
                                          </p:spTgt>
                                        </p:tgtEl>
                                        <p:attrNameLst>
                                          <p:attrName>style.visibility</p:attrName>
                                        </p:attrNameLst>
                                      </p:cBhvr>
                                      <p:to>
                                        <p:strVal val="visible"/>
                                      </p:to>
                                    </p:set>
                                    <p:anim calcmode="lin" valueType="num">
                                      <p:cBhvr additive="base">
                                        <p:cTn id="12" dur="750" fill="hold"/>
                                        <p:tgtEl>
                                          <p:spTgt spid="6">
                                            <p:graphicEl>
                                              <a:dgm id="{575B4603-DEF0-5541-83A2-96EE904E758D}"/>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graphicEl>
                                              <a:dgm id="{575B4603-DEF0-5541-83A2-96EE904E758D}"/>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6">
                                            <p:graphicEl>
                                              <a:dgm id="{0208B717-D5D6-D14D-9793-A6B9B85D6CE5}"/>
                                            </p:graphicEl>
                                          </p:spTgt>
                                        </p:tgtEl>
                                        <p:attrNameLst>
                                          <p:attrName>style.visibility</p:attrName>
                                        </p:attrNameLst>
                                      </p:cBhvr>
                                      <p:to>
                                        <p:strVal val="visible"/>
                                      </p:to>
                                    </p:set>
                                    <p:anim calcmode="lin" valueType="num">
                                      <p:cBhvr additive="base">
                                        <p:cTn id="17" dur="750" fill="hold"/>
                                        <p:tgtEl>
                                          <p:spTgt spid="6">
                                            <p:graphicEl>
                                              <a:dgm id="{0208B717-D5D6-D14D-9793-A6B9B85D6CE5}"/>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6">
                                            <p:graphicEl>
                                              <a:dgm id="{0208B717-D5D6-D14D-9793-A6B9B85D6CE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6">
                                            <p:graphicEl>
                                              <a:dgm id="{2D7682A1-F91C-7942-AF4D-3E91EBC211EA}"/>
                                            </p:graphicEl>
                                          </p:spTgt>
                                        </p:tgtEl>
                                        <p:attrNameLst>
                                          <p:attrName>style.visibility</p:attrName>
                                        </p:attrNameLst>
                                      </p:cBhvr>
                                      <p:to>
                                        <p:strVal val="visible"/>
                                      </p:to>
                                    </p:set>
                                    <p:anim calcmode="lin" valueType="num">
                                      <p:cBhvr additive="base">
                                        <p:cTn id="22" dur="750" fill="hold"/>
                                        <p:tgtEl>
                                          <p:spTgt spid="6">
                                            <p:graphicEl>
                                              <a:dgm id="{2D7682A1-F91C-7942-AF4D-3E91EBC211EA}"/>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6">
                                            <p:graphicEl>
                                              <a:dgm id="{2D7682A1-F91C-7942-AF4D-3E91EBC211EA}"/>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6">
                                            <p:graphicEl>
                                              <a:dgm id="{CB3D899A-8E9B-E840-8698-AEB53FA7A099}"/>
                                            </p:graphicEl>
                                          </p:spTgt>
                                        </p:tgtEl>
                                        <p:attrNameLst>
                                          <p:attrName>style.visibility</p:attrName>
                                        </p:attrNameLst>
                                      </p:cBhvr>
                                      <p:to>
                                        <p:strVal val="visible"/>
                                      </p:to>
                                    </p:set>
                                    <p:anim calcmode="lin" valueType="num">
                                      <p:cBhvr additive="base">
                                        <p:cTn id="27" dur="750" fill="hold"/>
                                        <p:tgtEl>
                                          <p:spTgt spid="6">
                                            <p:graphicEl>
                                              <a:dgm id="{CB3D899A-8E9B-E840-8698-AEB53FA7A099}"/>
                                            </p:graphic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6">
                                            <p:graphicEl>
                                              <a:dgm id="{CB3D899A-8E9B-E840-8698-AEB53FA7A09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35</a:t>
            </a:r>
          </a:p>
          <a:p>
            <a:pPr algn="r" eaLnBrk="1" hangingPunct="1">
              <a:lnSpc>
                <a:spcPct val="80000"/>
              </a:lnSpc>
              <a:buFont typeface="Arial" charset="0"/>
              <a:buNone/>
            </a:pPr>
            <a:r>
              <a:rPr lang="ka-GE" sz="2400" dirty="0">
                <a:solidFill>
                  <a:schemeClr val="bg1"/>
                </a:solidFill>
                <a:latin typeface="Verdana" panose="020B0604030504040204" pitchFamily="34" charset="0"/>
              </a:rPr>
              <a:t>24-საათიანი ქსელი</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1" y="1504682"/>
            <a:ext cx="5967663" cy="5016758"/>
          </a:xfrm>
          <a:prstGeom prst="rect">
            <a:avLst/>
          </a:prstGeom>
        </p:spPr>
        <p:txBody>
          <a:bodyPr wrap="square">
            <a:spAutoFit/>
          </a:bodyPr>
          <a:lstStyle/>
          <a:p>
            <a:pPr marL="457200" indent="-457200" algn="just">
              <a:spcBef>
                <a:spcPts val="0"/>
              </a:spcBef>
              <a:spcAft>
                <a:spcPts val="0"/>
              </a:spcAft>
              <a:buFont typeface="+mj-lt"/>
              <a:buAutoNum type="arabicPeriod"/>
            </a:pPr>
            <a:r>
              <a:rPr lang="ka-GE" sz="2000" b="1" dirty="0"/>
              <a:t>24-საათიან რეჟიმში მომუშავე საკონტაქტო პუნქტის დანიშვნა</a:t>
            </a:r>
            <a:r>
              <a:rPr lang="ka-GE" sz="2000" dirty="0"/>
              <a:t>... სისხლის სამართლის დანაშაულთან დაკავშირებული გამოძიების ან საქმისწარმოების მიზნებისთვის დაუყოვნებლივი დახმარების ... ან ელექტრონული ფორმით მტკიცებულებების უზრუნველყოფა ... უნდა მოიცავდეს </a:t>
            </a:r>
            <a:r>
              <a:rPr lang="ka-GE" sz="2000" b="1" dirty="0"/>
              <a:t>დახმარებას</a:t>
            </a:r>
            <a:r>
              <a:rPr lang="ka-GE" sz="2000" dirty="0"/>
              <a:t> ან ... </a:t>
            </a:r>
            <a:r>
              <a:rPr lang="ka-GE" sz="2000" b="1" dirty="0"/>
              <a:t>პირდაპირ უნდა ახორციელებდეს</a:t>
            </a:r>
            <a:r>
              <a:rPr lang="ka-GE" sz="2000" dirty="0"/>
              <a:t> შემდეგ ზომებს:</a:t>
            </a:r>
          </a:p>
          <a:p>
            <a:pPr marL="857250" lvl="1" indent="-457200" algn="just">
              <a:spcBef>
                <a:spcPts val="0"/>
              </a:spcBef>
              <a:spcAft>
                <a:spcPts val="0"/>
              </a:spcAft>
              <a:buFont typeface="+mj-lt"/>
              <a:buAutoNum type="alphaLcParenR"/>
            </a:pPr>
            <a:r>
              <a:rPr lang="ka-GE" sz="2000" dirty="0"/>
              <a:t>ტექნიკური რჩევის მიწოდება;</a:t>
            </a:r>
          </a:p>
          <a:p>
            <a:pPr marL="857250" lvl="1" indent="-457200" algn="just">
              <a:spcBef>
                <a:spcPts val="0"/>
              </a:spcBef>
              <a:spcAft>
                <a:spcPts val="0"/>
              </a:spcAft>
              <a:buFont typeface="+mj-lt"/>
              <a:buAutoNum type="alphaLcParenR"/>
            </a:pPr>
            <a:r>
              <a:rPr lang="ka-GE" sz="2000" dirty="0"/>
              <a:t>მონაცემთა დაცვა 29-ე და 30-ე მუხლების შესაბამისად;</a:t>
            </a:r>
          </a:p>
          <a:p>
            <a:pPr marL="857250" lvl="1" indent="-457200" algn="just">
              <a:spcBef>
                <a:spcPts val="0"/>
              </a:spcBef>
              <a:spcAft>
                <a:spcPts val="0"/>
              </a:spcAft>
              <a:buFont typeface="+mj-lt"/>
              <a:buAutoNum type="alphaLcParenR"/>
            </a:pPr>
            <a:r>
              <a:rPr lang="ka-GE" sz="2000" dirty="0"/>
              <a:t>მტკიცებულებების ამოღება, სამართლებრივი ინფორმაციის მიწოდება და ეჭვმიტანილთა </a:t>
            </a:r>
            <a:r>
              <a:rPr lang="ka-GE" sz="2000" dirty="0" smtClean="0"/>
              <a:t>ადგილსამყოფლის </a:t>
            </a:r>
            <a:r>
              <a:rPr lang="ka-GE" sz="2000" dirty="0"/>
              <a:t>დადგენა.</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C62B5F6-FD37-284E-8A8F-7C045876F586}"/>
              </a:ext>
            </a:extLst>
          </p:cNvPr>
          <p:cNvSpPr/>
          <p:nvPr/>
        </p:nvSpPr>
        <p:spPr>
          <a:xfrm>
            <a:off x="6256778" y="3043565"/>
            <a:ext cx="2887222" cy="1938992"/>
          </a:xfrm>
          <a:prstGeom prst="rect">
            <a:avLst/>
          </a:prstGeom>
        </p:spPr>
        <p:txBody>
          <a:bodyPr wrap="square">
            <a:spAutoFit/>
          </a:bodyPr>
          <a:lstStyle/>
          <a:p>
            <a:pPr marL="342900" indent="-342900" algn="just">
              <a:buFont typeface="Arial" panose="020B0604020202020204" pitchFamily="34" charset="0"/>
              <a:buChar char="•"/>
            </a:pPr>
            <a:r>
              <a:rPr lang="ka-GE" sz="2400" b="1" dirty="0">
                <a:solidFill>
                  <a:srgbClr val="C00000"/>
                </a:solidFill>
              </a:rPr>
              <a:t>24-საათიან რეჟიმში მომუშავე საკონტაქტო პუნქტი</a:t>
            </a:r>
            <a:endParaRPr lang="ka-GE" sz="2400" dirty="0">
              <a:solidFill>
                <a:srgbClr val="C00000"/>
              </a:solidFill>
            </a:endParaRP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17366C7-1A05-4CE3-B9C7-4AB22175D865}"/>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52</a:t>
            </a:fld>
            <a:endParaRPr lang="ka-GE" dirty="0"/>
          </a:p>
        </p:txBody>
      </p:sp>
    </p:spTree>
    <p:extLst>
      <p:ext uri="{BB962C8B-B14F-4D97-AF65-F5344CB8AC3E}">
        <p14:creationId xmlns:p14="http://schemas.microsoft.com/office/powerpoint/2010/main" val="18360678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FCE5F71-B62F-4840-AD46-7690CB1F70D4}"/>
              </a:ext>
            </a:extLst>
          </p:cNvPr>
          <p:cNvSpPr/>
          <p:nvPr/>
        </p:nvSpPr>
        <p:spPr>
          <a:xfrm>
            <a:off x="88521" y="1338433"/>
            <a:ext cx="5131871" cy="4708981"/>
          </a:xfrm>
          <a:prstGeom prst="rect">
            <a:avLst/>
          </a:prstGeom>
        </p:spPr>
        <p:txBody>
          <a:bodyPr wrap="square">
            <a:spAutoFit/>
          </a:bodyPr>
          <a:lstStyle/>
          <a:p>
            <a:pPr marL="457200" indent="-457200" algn="just">
              <a:buFont typeface="+mj-lt"/>
              <a:buAutoNum type="arabicPeriod" startAt="2"/>
            </a:pPr>
            <a:r>
              <a:rPr lang="ka-GE" sz="1900" b="1" dirty="0"/>
              <a:t>A)</a:t>
            </a:r>
            <a:r>
              <a:rPr lang="en-US" sz="1900" dirty="0"/>
              <a:t>	</a:t>
            </a:r>
            <a:r>
              <a:rPr lang="ka-GE" sz="1900" dirty="0"/>
              <a:t>მხარის </a:t>
            </a:r>
            <a:r>
              <a:rPr lang="ka-GE" sz="1900" b="1" dirty="0"/>
              <a:t>საკონტაქტო პუნქტს უნდა ჰქონდეს </a:t>
            </a:r>
            <a:r>
              <a:rPr lang="en-US" sz="1900" b="1" dirty="0"/>
              <a:t>	</a:t>
            </a:r>
            <a:r>
              <a:rPr lang="ka-GE" sz="1900" b="1" dirty="0"/>
              <a:t>სხვა მხარის საკონტაქტო პუნქტთან დაჩქარებული კომუნიკაციის განხორციელების შესაძლებლობა.</a:t>
            </a:r>
          </a:p>
          <a:p>
            <a:pPr algn="just"/>
            <a:r>
              <a:rPr lang="en-US" sz="1900" b="1" dirty="0"/>
              <a:t>	</a:t>
            </a:r>
            <a:r>
              <a:rPr lang="ka-GE" sz="1900" b="1" dirty="0"/>
              <a:t>B)</a:t>
            </a:r>
            <a:r>
              <a:rPr lang="en-US" sz="1900" dirty="0"/>
              <a:t>	</a:t>
            </a:r>
            <a:r>
              <a:rPr lang="ka-GE" sz="1900" dirty="0"/>
              <a:t>თუ მხარის საკონტაქტო პუნქტი </a:t>
            </a:r>
            <a:r>
              <a:rPr lang="en-US" sz="1900" dirty="0"/>
              <a:t>	</a:t>
            </a:r>
            <a:r>
              <a:rPr lang="ka-GE" sz="1900" dirty="0"/>
              <a:t>არ </a:t>
            </a:r>
            <a:r>
              <a:rPr lang="en-US" sz="1900" dirty="0"/>
              <a:t>	</a:t>
            </a:r>
            <a:r>
              <a:rPr lang="ka-GE" sz="1900" dirty="0"/>
              <a:t>არის საერთაშორისო </a:t>
            </a:r>
            <a:r>
              <a:rPr lang="en-US" sz="1900" dirty="0"/>
              <a:t>	</a:t>
            </a:r>
            <a:r>
              <a:rPr lang="ka-GE" sz="1900" dirty="0"/>
              <a:t>ურთიერთდახმარების ან ექსტრადიციის ორგანოს ნაწილი </a:t>
            </a:r>
            <a:r>
              <a:rPr lang="en-US" sz="1900" dirty="0"/>
              <a:t>	</a:t>
            </a:r>
            <a:r>
              <a:rPr lang="ka-GE" sz="1900" dirty="0"/>
              <a:t>...</a:t>
            </a:r>
            <a:r>
              <a:rPr lang="en-US" sz="1900" dirty="0"/>
              <a:t>	</a:t>
            </a:r>
            <a:r>
              <a:rPr lang="ka-GE" sz="1900" dirty="0"/>
              <a:t>საკონტაქტო პუნქტმა უნდა </a:t>
            </a:r>
            <a:r>
              <a:rPr lang="en-US" sz="1900" dirty="0"/>
              <a:t>	</a:t>
            </a:r>
            <a:r>
              <a:rPr lang="ka-GE" sz="1900" dirty="0"/>
              <a:t> უზრუნველყოს, რომ </a:t>
            </a:r>
            <a:r>
              <a:rPr lang="en-US" sz="1900" dirty="0"/>
              <a:t>	</a:t>
            </a:r>
            <a:r>
              <a:rPr lang="ka-GE" sz="1900" dirty="0"/>
              <a:t>შეძლოს კოორდინირება </a:t>
            </a:r>
            <a:r>
              <a:rPr lang="en-US" sz="1900" dirty="0"/>
              <a:t>	</a:t>
            </a:r>
            <a:r>
              <a:rPr lang="ka-GE" sz="1900" dirty="0"/>
              <a:t>ასეთ ორგანოებთან ... დაჩქარებული გზით.</a:t>
            </a:r>
          </a:p>
          <a:p>
            <a:pPr marL="514350" indent="-514350" algn="just">
              <a:buFont typeface="+mj-lt"/>
              <a:buAutoNum type="arabicPeriod" startAt="3"/>
            </a:pPr>
            <a:endParaRPr lang="ka-GE" sz="1900" dirty="0"/>
          </a:p>
          <a:p>
            <a:pPr marL="514350" indent="-514350" algn="just">
              <a:buFont typeface="+mj-lt"/>
              <a:buAutoNum type="arabicPeriod" startAt="3"/>
            </a:pPr>
            <a:r>
              <a:rPr lang="ka-GE" b="1" dirty="0" smtClean="0"/>
              <a:t>თითოეულმა </a:t>
            </a:r>
            <a:r>
              <a:rPr lang="ka-GE" b="1" dirty="0" smtClean="0"/>
              <a:t>მხარემ უნდა უზრუნველყოს </a:t>
            </a:r>
            <a:r>
              <a:rPr lang="ka-GE" b="1" dirty="0" smtClean="0"/>
              <a:t>მომზადებული</a:t>
            </a:r>
            <a:r>
              <a:rPr lang="ka-GE" b="1" dirty="0" smtClean="0"/>
              <a:t> </a:t>
            </a:r>
            <a:r>
              <a:rPr lang="ka-GE" b="1" dirty="0" smtClean="0"/>
              <a:t>და აღჭურვილი თანამშრომლების ხელმისაწვდომობა, რათა ხელი შეუწყოს ქსელის მუშაობას.</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8A60E5F-B764-644B-906C-899DF4352ACC}"/>
              </a:ext>
            </a:extLst>
          </p:cNvPr>
          <p:cNvSpPr/>
          <p:nvPr/>
        </p:nvSpPr>
        <p:spPr>
          <a:xfrm>
            <a:off x="5719156" y="2938872"/>
            <a:ext cx="3184416" cy="2677656"/>
          </a:xfrm>
          <a:prstGeom prst="rect">
            <a:avLst/>
          </a:prstGeom>
        </p:spPr>
        <p:txBody>
          <a:bodyPr wrap="square">
            <a:spAutoFit/>
          </a:bodyPr>
          <a:lstStyle/>
          <a:p>
            <a:pPr marL="342900" indent="-342900" algn="just">
              <a:buFont typeface="Arial" panose="020B0604020202020204" pitchFamily="34" charset="0"/>
              <a:buChar char="•"/>
            </a:pPr>
            <a:r>
              <a:rPr lang="ka-GE" sz="2400" b="1" dirty="0" smtClean="0">
                <a:solidFill>
                  <a:srgbClr val="C00000"/>
                </a:solidFill>
              </a:rPr>
              <a:t>მომზადებული</a:t>
            </a:r>
            <a:r>
              <a:rPr lang="ka-GE" sz="2400" b="1" dirty="0" smtClean="0">
                <a:solidFill>
                  <a:srgbClr val="C00000"/>
                </a:solidFill>
              </a:rPr>
              <a:t> </a:t>
            </a:r>
            <a:r>
              <a:rPr lang="ka-GE" sz="2400" b="1" dirty="0">
                <a:solidFill>
                  <a:srgbClr val="C00000"/>
                </a:solidFill>
              </a:rPr>
              <a:t>და აღჭურვილი თანამშრომლების ხელმისაწვდომობა აუცილებელი თუ არა, ძალიან რეკომენდებულია</a:t>
            </a:r>
            <a:endParaRPr lang="ka-GE" sz="2400" dirty="0">
              <a:solidFill>
                <a:srgbClr val="C00000"/>
              </a:solidFill>
            </a:endParaRPr>
          </a:p>
        </p:txBody>
      </p:sp>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813275F-F0A8-44C2-9CFC-A4ED1CFC09A1}"/>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53</a:t>
            </a:fld>
            <a:endParaRPr lang="ka-GE" dirty="0"/>
          </a:p>
        </p:txBody>
      </p:sp>
      <p:sp>
        <p:nvSpPr>
          <p:cNvPr id="19" name="Rectangle 1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F23A14C-E064-4618-A05A-6A1676001096}"/>
              </a:ext>
            </a:extLst>
          </p:cNvPr>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35</a:t>
            </a:r>
          </a:p>
          <a:p>
            <a:pPr algn="r" eaLnBrk="1" hangingPunct="1">
              <a:lnSpc>
                <a:spcPct val="80000"/>
              </a:lnSpc>
              <a:buFont typeface="Arial" charset="0"/>
              <a:buNone/>
            </a:pPr>
            <a:r>
              <a:rPr lang="ka-GE" sz="2400" dirty="0">
                <a:solidFill>
                  <a:schemeClr val="bg1"/>
                </a:solidFill>
                <a:latin typeface="Verdana" panose="020B0604030504040204" pitchFamily="34" charset="0"/>
              </a:rPr>
              <a:t>24-საათიანი ქსელი</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spTree>
    <p:extLst>
      <p:ext uri="{BB962C8B-B14F-4D97-AF65-F5344CB8AC3E}">
        <p14:creationId xmlns:p14="http://schemas.microsoft.com/office/powerpoint/2010/main" val="3070388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DB0A26D-87C8-4084-BD55-CD592D6D1E29}"/>
              </a:ext>
            </a:extLst>
          </p:cNvPr>
          <p:cNvSpPr>
            <a:spLocks noGrp="1"/>
          </p:cNvSpPr>
          <p:nvPr>
            <p:ph type="sldNum" sz="quarter" idx="12"/>
          </p:nvPr>
        </p:nvSpPr>
        <p:spPr/>
        <p:txBody>
          <a:bodyPr/>
          <a:lstStyle/>
          <a:p>
            <a:fld id="{B517EF97-6CC0-48A9-BC0E-433EC7B55211}" type="slidenum">
              <a:rPr lang="en-GB" smtClean="0"/>
              <a:pPr/>
              <a:t>54</a:t>
            </a:fld>
            <a:endParaRPr lang="ka-GE" dirty="0"/>
          </a:p>
        </p:txBody>
      </p:sp>
      <p:sp>
        <p:nvSpPr>
          <p:cNvPr id="16" name="Rectangle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FED6DA2-0014-42C6-B04D-F4C1D05441BD}"/>
              </a:ext>
            </a:extLst>
          </p:cNvPr>
          <p:cNvSpPr/>
          <p:nvPr/>
        </p:nvSpPr>
        <p:spPr>
          <a:xfrm>
            <a:off x="1882066" y="87537"/>
            <a:ext cx="7261934"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ka-GE" sz="2400" dirty="0">
                <a:latin typeface="Verdana" panose="020B0604030504040204" pitchFamily="34" charset="0"/>
              </a:rPr>
              <a:t>მუხლი 35</a:t>
            </a:r>
          </a:p>
          <a:p>
            <a:pPr algn="r" eaLnBrk="1" hangingPunct="1">
              <a:lnSpc>
                <a:spcPct val="80000"/>
              </a:lnSpc>
              <a:buFont typeface="Arial" charset="0"/>
              <a:buNone/>
            </a:pPr>
            <a:r>
              <a:rPr lang="ka-GE" sz="2400" dirty="0">
                <a:solidFill>
                  <a:schemeClr val="bg1"/>
                </a:solidFill>
                <a:latin typeface="Verdana" panose="020B0604030504040204" pitchFamily="34" charset="0"/>
              </a:rPr>
              <a:t>24-საათიანი ქსელი</a:t>
            </a:r>
            <a:endParaRPr lang="ka-GE" altLang="sr-Latn-RS" sz="2400" dirty="0">
              <a:solidFill>
                <a:schemeClr val="bg1"/>
              </a:solidFill>
              <a:latin typeface="Verdana" panose="020B0604030504040204" pitchFamily="34" charset="0"/>
              <a:ea typeface="Verdana" panose="020B0604030504040204" pitchFamily="34" charset="0"/>
              <a:cs typeface="Times New Roman" pitchFamily="18" charset="0"/>
            </a:endParaRPr>
          </a:p>
        </p:txBody>
      </p:sp>
      <p:pic>
        <p:nvPicPr>
          <p:cNvPr id="4" name="Picture 3"/>
          <p:cNvPicPr>
            <a:picLocks noChangeAspect="1"/>
          </p:cNvPicPr>
          <p:nvPr/>
        </p:nvPicPr>
        <p:blipFill>
          <a:blip r:embed="rId3"/>
          <a:stretch>
            <a:fillRect/>
          </a:stretch>
        </p:blipFill>
        <p:spPr>
          <a:xfrm>
            <a:off x="1781175" y="1179250"/>
            <a:ext cx="5581650" cy="5238750"/>
          </a:xfrm>
          <a:prstGeom prst="rect">
            <a:avLst/>
          </a:prstGeom>
        </p:spPr>
      </p:pic>
    </p:spTree>
    <p:extLst>
      <p:ext uri="{BB962C8B-B14F-4D97-AF65-F5344CB8AC3E}">
        <p14:creationId xmlns:p14="http://schemas.microsoft.com/office/powerpoint/2010/main" val="3138967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pPr/>
              <a:t>55</a:t>
            </a:fld>
            <a:endParaRPr lang="ka-GE" dirty="0"/>
          </a:p>
        </p:txBody>
      </p:sp>
    </p:spTree>
    <p:extLst>
      <p:ext uri="{BB962C8B-B14F-4D97-AF65-F5344CB8AC3E}">
        <p14:creationId xmlns:p14="http://schemas.microsoft.com/office/powerpoint/2010/main" val="428584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09490" y="4156754"/>
            <a:ext cx="8525021" cy="496161"/>
          </a:xfrm>
          <a:prstGeom prst="rect">
            <a:avLst/>
          </a:prstGeom>
        </p:spPr>
        <p:txBody>
          <a:bodyPr wrap="square">
            <a:spAutoFit/>
          </a:bodyPr>
          <a:lstStyle/>
          <a:p>
            <a:pPr eaLnBrk="1" hangingPunct="1">
              <a:lnSpc>
                <a:spcPct val="80000"/>
              </a:lnSpc>
            </a:pPr>
            <a:r>
              <a:rPr lang="ka-GE" sz="3200" b="1" dirty="0"/>
              <a:t>შეჯამება</a:t>
            </a:r>
          </a:p>
        </p:txBody>
      </p:sp>
      <p:sp>
        <p:nvSpPr>
          <p:cNvPr id="11"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E62ED27-6515-43BC-964E-5A11EEDF3631}"/>
              </a:ext>
            </a:extLst>
          </p:cNvPr>
          <p:cNvSpPr txBox="1">
            <a:spLocks/>
          </p:cNvSpPr>
          <p:nvPr/>
        </p:nvSpPr>
        <p:spPr>
          <a:xfrm>
            <a:off x="309489" y="3806826"/>
            <a:ext cx="7772400" cy="349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ka-GE" sz="2000" dirty="0">
                <a:solidFill>
                  <a:schemeClr val="tx1">
                    <a:tint val="75000"/>
                  </a:schemeClr>
                </a:solidFill>
                <a:latin typeface="+mn-lt"/>
              </a:rPr>
              <a:t>საერთაშორისო თანამშრომლობის ძირითადი </a:t>
            </a:r>
            <a:r>
              <a:rPr lang="ka-GE" sz="2000" dirty="0" smtClean="0">
                <a:solidFill>
                  <a:schemeClr val="tx1">
                    <a:tint val="75000"/>
                  </a:schemeClr>
                </a:solidFill>
                <a:latin typeface="+mn-lt"/>
              </a:rPr>
              <a:t>ცნებები</a:t>
            </a:r>
            <a:endParaRPr lang="ka-GE" sz="2000" dirty="0">
              <a:solidFill>
                <a:schemeClr val="tx1">
                  <a:tint val="75000"/>
                </a:schemeClr>
              </a:solidFill>
              <a:latin typeface="+mn-lt"/>
            </a:endParaRPr>
          </a:p>
        </p:txBody>
      </p:sp>
      <p:sp>
        <p:nvSpPr>
          <p:cNvPr id="16" name="Rectangle 1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98D1100-463D-47ED-9471-5769898F0B9B}"/>
              </a:ext>
            </a:extLst>
          </p:cNvPr>
          <p:cNvSpPr/>
          <p:nvPr/>
        </p:nvSpPr>
        <p:spPr>
          <a:xfrm>
            <a:off x="1889760" y="114659"/>
            <a:ext cx="725424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ka-GE" sz="3200" dirty="0">
                <a:latin typeface="Verdana" panose="020B0604030504040204" pitchFamily="34" charset="0"/>
              </a:rPr>
              <a:t>ნაწილი ხუთი</a:t>
            </a:r>
          </a:p>
        </p:txBody>
      </p:sp>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04E39903-0793-4ADE-8CAD-600F8E42F20A}"/>
              </a:ext>
            </a:extLst>
          </p:cNvPr>
          <p:cNvSpPr>
            <a:spLocks noGrp="1"/>
          </p:cNvSpPr>
          <p:nvPr>
            <p:ph type="sldNum" sz="quarter" idx="12"/>
          </p:nvPr>
        </p:nvSpPr>
        <p:spPr>
          <a:xfrm>
            <a:off x="7086600" y="6588125"/>
            <a:ext cx="2057400" cy="285810"/>
          </a:xfrm>
        </p:spPr>
        <p:txBody>
          <a:bodyPr/>
          <a:lstStyle/>
          <a:p>
            <a:fld id="{B517EF97-6CC0-48A9-BC0E-433EC7B55211}" type="slidenum">
              <a:rPr lang="en-GB" smtClean="0"/>
              <a:pPr/>
              <a:t>56</a:t>
            </a:fld>
            <a:endParaRPr lang="ka-GE" dirty="0"/>
          </a:p>
        </p:txBody>
      </p:sp>
    </p:spTree>
    <p:extLst>
      <p:ext uri="{BB962C8B-B14F-4D97-AF65-F5344CB8AC3E}">
        <p14:creationId xmlns:p14="http://schemas.microsoft.com/office/powerpoint/2010/main" val="4167691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17EF97-6CC0-48A9-BC0E-433EC7B55211}" type="slidenum">
              <a:rPr lang="en-GB" smtClean="0"/>
              <a:pPr/>
              <a:t>57</a:t>
            </a:fld>
            <a:endParaRPr lang="ka-GE" dirty="0"/>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სესიის ამოცანები</a:t>
            </a:r>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06706" y="1327587"/>
            <a:ext cx="5842990" cy="4535216"/>
          </a:xfrm>
          <a:prstGeom prst="rect">
            <a:avLst/>
          </a:prstGeom>
        </p:spPr>
        <p:txBody>
          <a:bodyPr wrap="square">
            <a:spAutoFit/>
          </a:bodyPr>
          <a:lstStyle/>
          <a:p>
            <a:pPr marL="342900" indent="-342900">
              <a:lnSpc>
                <a:spcPct val="80000"/>
              </a:lnSpc>
              <a:buFont typeface="Arial" panose="020B0604020202020204" pitchFamily="34" charset="0"/>
              <a:buChar char="•"/>
            </a:pPr>
            <a:r>
              <a:rPr lang="ka-GE" sz="2000" dirty="0"/>
              <a:t>კიბერდანაშაულის გლობალური განზომილებისა და კიბერდანაშაულის საერთაშორისო განზომილების </a:t>
            </a:r>
            <a:r>
              <a:rPr lang="ka-GE" sz="2000" dirty="0" smtClean="0"/>
              <a:t>გააზრება</a:t>
            </a:r>
            <a:endParaRPr lang="ka-GE" sz="2000" dirty="0"/>
          </a:p>
          <a:p>
            <a:pPr marL="342900" indent="-342900">
              <a:lnSpc>
                <a:spcPct val="80000"/>
              </a:lnSpc>
              <a:buFont typeface="Arial" panose="020B0604020202020204" pitchFamily="34" charset="0"/>
              <a:buChar char="•"/>
            </a:pPr>
            <a:endParaRPr lang="ka-GE" sz="2000" dirty="0"/>
          </a:p>
          <a:p>
            <a:pPr marL="342900" indent="-342900">
              <a:lnSpc>
                <a:spcPct val="80000"/>
              </a:lnSpc>
              <a:buFont typeface="Arial" panose="020B0604020202020204" pitchFamily="34" charset="0"/>
              <a:buChar char="•"/>
            </a:pPr>
            <a:r>
              <a:rPr lang="ka-GE" sz="2000" dirty="0"/>
              <a:t>კიბერდანაშაულის გამოწვევების საერთაშორისო გარემოში გააზრება</a:t>
            </a:r>
          </a:p>
          <a:p>
            <a:pPr marL="342900" indent="-342900">
              <a:lnSpc>
                <a:spcPct val="80000"/>
              </a:lnSpc>
              <a:buFont typeface="Arial" panose="020B0604020202020204" pitchFamily="34" charset="0"/>
              <a:buChar char="•"/>
            </a:pPr>
            <a:endParaRPr lang="ka-GE" sz="2000" dirty="0"/>
          </a:p>
          <a:p>
            <a:pPr marL="342900" indent="-342900">
              <a:lnSpc>
                <a:spcPct val="80000"/>
              </a:lnSpc>
              <a:buFont typeface="Arial" panose="020B0604020202020204" pitchFamily="34" charset="0"/>
              <a:buChar char="•"/>
            </a:pPr>
            <a:r>
              <a:rPr lang="ka-GE" sz="2000" dirty="0"/>
              <a:t>საერთაშორისო თანამშრომლობის მნიშვნელობის განმარტება და კიბერდანაშაულის სფეროში ხელმისაწვდომი საერთაშორისო თანამშრომლობის ინსტრუმენტების გააზრება</a:t>
            </a:r>
          </a:p>
          <a:p>
            <a:pPr marL="342900" indent="-342900">
              <a:lnSpc>
                <a:spcPct val="80000"/>
              </a:lnSpc>
              <a:buFont typeface="Arial" panose="020B0604020202020204" pitchFamily="34" charset="0"/>
              <a:buChar char="•"/>
            </a:pPr>
            <a:endParaRPr lang="ka-GE" sz="2000" dirty="0"/>
          </a:p>
          <a:p>
            <a:pPr marL="342900" indent="-342900">
              <a:lnSpc>
                <a:spcPct val="80000"/>
              </a:lnSpc>
              <a:buFont typeface="Arial" panose="020B0604020202020204" pitchFamily="34" charset="0"/>
              <a:buChar char="•"/>
            </a:pPr>
            <a:r>
              <a:rPr lang="ka-GE" sz="2000" dirty="0"/>
              <a:t>კიბერდანაშაულის შესახებ ბუდაპეშტის კონვენციის და სამართლებრივი ურთიერთდახმარების შესახებ მისი ზოგადი და კონკრეტული პრინციპებისა და მუხლების განხილვა</a:t>
            </a:r>
          </a:p>
        </p:txBody>
      </p:sp>
      <p:pic>
        <p:nvPicPr>
          <p:cNvPr id="7" name="Pictur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42058871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848AB73-6CF7-4B50-ACEB-48BD4182E7C5}"/>
              </a:ext>
            </a:extLst>
          </p:cNvPr>
          <p:cNvSpPr>
            <a:spLocks noGrp="1"/>
          </p:cNvSpPr>
          <p:nvPr>
            <p:ph type="sldNum" sz="quarter" idx="10"/>
          </p:nvPr>
        </p:nvSpPr>
        <p:spPr/>
        <p:txBody>
          <a:bodyPr/>
          <a:lstStyle/>
          <a:p>
            <a:fld id="{49C04F3A-82BD-4011-AADB-1F79FD7DF4BC}" type="slidenum">
              <a:rPr lang="en-GB" smtClean="0"/>
              <a:pPr/>
              <a:t>58</a:t>
            </a:fld>
            <a:endParaRPr lang="ka-GE" dirty="0"/>
          </a:p>
        </p:txBody>
      </p:sp>
    </p:spTree>
    <p:extLst>
      <p:ext uri="{BB962C8B-B14F-4D97-AF65-F5344CB8AC3E}">
        <p14:creationId xmlns:p14="http://schemas.microsoft.com/office/powerpoint/2010/main" val="373264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0" y="984947"/>
            <a:ext cx="5208608" cy="5586145"/>
          </a:xfrm>
          <a:prstGeom prst="rect">
            <a:avLst/>
          </a:prstGeom>
        </p:spPr>
        <p:txBody>
          <a:bodyPr wrap="square">
            <a:spAutoFit/>
          </a:bodyPr>
          <a:lstStyle/>
          <a:p>
            <a:r>
              <a:rPr lang="ka-GE" sz="1700" b="1" dirty="0" smtClean="0"/>
              <a:t>გამოწვევები:</a:t>
            </a:r>
          </a:p>
          <a:p>
            <a:pPr marL="342900" indent="-342900">
              <a:buFont typeface="Wingdings" pitchFamily="2" charset="2"/>
              <a:buChar char="Ø"/>
            </a:pPr>
            <a:endParaRPr lang="ka-GE" sz="1700" b="1" dirty="0"/>
          </a:p>
          <a:p>
            <a:pPr marL="342900" indent="-342900">
              <a:buFont typeface="Arial" panose="020B0604020202020204" pitchFamily="34" charset="0"/>
              <a:buChar char="•"/>
            </a:pPr>
            <a:r>
              <a:rPr lang="ka-GE" sz="1700" dirty="0"/>
              <a:t>მონაცემებზე დაუყოვნებლივი წვდომის შესაძლებლობის დაკარგვა:</a:t>
            </a:r>
          </a:p>
          <a:p>
            <a:pPr marL="342900" indent="-342900">
              <a:buFont typeface="Wingdings" pitchFamily="2" charset="2"/>
              <a:buChar char="ü"/>
            </a:pPr>
            <a:endParaRPr lang="ka-GE" sz="1700" i="1" dirty="0"/>
          </a:p>
          <a:p>
            <a:pPr lvl="1"/>
            <a:r>
              <a:rPr lang="ka-GE" sz="1700" b="1" dirty="0" smtClean="0"/>
              <a:t>ცნობარი</a:t>
            </a:r>
            <a:r>
              <a:rPr lang="ka-GE" sz="1700" dirty="0" smtClean="0"/>
              <a:t> </a:t>
            </a:r>
            <a:r>
              <a:rPr lang="ka-GE" sz="1700" b="1" dirty="0"/>
              <a:t>WHOIS ”ხდება ბნელი” </a:t>
            </a:r>
            <a:r>
              <a:rPr lang="ka-GE" sz="1700" dirty="0"/>
              <a:t>– სამართალდამცავი ორგანოებისთვის, პროკურატურისა და სასამართლო ორგანოებისთვის საერთაშორისო კიბერდანაშაულის </a:t>
            </a:r>
            <a:r>
              <a:rPr lang="ka-GE" sz="1700" dirty="0" smtClean="0"/>
              <a:t>დაუყოვნებლივ</a:t>
            </a:r>
            <a:r>
              <a:rPr lang="ka-GE" sz="1700" dirty="0"/>
              <a:t>ი</a:t>
            </a:r>
            <a:r>
              <a:rPr lang="ka-GE" sz="1700" dirty="0" smtClean="0"/>
              <a:t> გამოძიების შესაძლებლობის დაკარგვა;</a:t>
            </a:r>
            <a:endParaRPr lang="ka-GE" sz="1700" dirty="0"/>
          </a:p>
          <a:p>
            <a:pPr lvl="1"/>
            <a:endParaRPr lang="ka-GE" sz="1700" dirty="0"/>
          </a:p>
          <a:p>
            <a:pPr lvl="1"/>
            <a:r>
              <a:rPr lang="ka-GE" sz="1700" b="1" dirty="0" smtClean="0"/>
              <a:t>ინტერნეტში სახელებისა და IP-მისამართების მინიჭების კორპორაციის (</a:t>
            </a:r>
            <a:r>
              <a:rPr lang="ka-GE" sz="1700" b="1" dirty="0"/>
              <a:t>ICAAN) შედეგები </a:t>
            </a:r>
            <a:r>
              <a:rPr lang="ka-GE" sz="1700" dirty="0"/>
              <a:t>– 2018 წელს სამართალდამცავი </a:t>
            </a:r>
            <a:r>
              <a:rPr lang="ka-GE" sz="1700" dirty="0" smtClean="0"/>
              <a:t>ორგანოების</a:t>
            </a:r>
            <a:r>
              <a:rPr lang="en-US" sz="1700" dirty="0"/>
              <a:t> </a:t>
            </a:r>
            <a:r>
              <a:rPr lang="ka-GE" sz="1700" dirty="0" smtClean="0"/>
              <a:t>მიერ  WHOIS</a:t>
            </a:r>
            <a:r>
              <a:rPr lang="en-US" sz="1700" dirty="0" smtClean="0"/>
              <a:t>-</a:t>
            </a:r>
            <a:r>
              <a:rPr lang="ka-GE" sz="1700" dirty="0" smtClean="0"/>
              <a:t>ცნობარში შეყვანილი </a:t>
            </a:r>
            <a:r>
              <a:rPr lang="ka-GE" sz="1700" dirty="0"/>
              <a:t>მოთხოვნების მხოლოდ 33% იყო წარმატებული, ცვლილებებამდე არსებულ 98%-თან შედარებით;</a:t>
            </a:r>
          </a:p>
          <a:p>
            <a:pPr lvl="1"/>
            <a:endParaRPr lang="ka-GE" sz="1700" dirty="0"/>
          </a:p>
          <a:p>
            <a:pPr lvl="1" algn="just"/>
            <a:r>
              <a:rPr lang="ka-GE" sz="1700" b="1" dirty="0"/>
              <a:t>დაშიფვრის საკითხები.</a:t>
            </a:r>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9419B6A-4B60-C74E-AD65-4422E5042231}"/>
              </a:ext>
            </a:extLst>
          </p:cNvPr>
          <p:cNvPicPr>
            <a:picLocks noChangeAspect="1"/>
          </p:cNvPicPr>
          <p:nvPr/>
        </p:nvPicPr>
        <p:blipFill>
          <a:blip r:embed="rId3"/>
          <a:stretch>
            <a:fillRect/>
          </a:stretch>
        </p:blipFill>
        <p:spPr>
          <a:xfrm>
            <a:off x="5430784" y="3493326"/>
            <a:ext cx="3529621" cy="1452187"/>
          </a:xfrm>
          <a:prstGeom prst="rect">
            <a:avLst/>
          </a:prstGeom>
        </p:spPr>
      </p:pic>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E678534-7B1B-4C9C-BB0A-98C7A6D2AA56}"/>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6</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32092C8-3A10-4BE4-A8C8-A351BF2F2759}"/>
              </a:ext>
            </a:extLst>
          </p:cNvPr>
          <p:cNvSpPr/>
          <p:nvPr/>
        </p:nvSpPr>
        <p:spPr>
          <a:xfrm>
            <a:off x="2011680" y="300251"/>
            <a:ext cx="7132320" cy="684696"/>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721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44658" y="1399989"/>
            <a:ext cx="4572000" cy="4770537"/>
          </a:xfrm>
          <a:prstGeom prst="rect">
            <a:avLst/>
          </a:prstGeom>
        </p:spPr>
        <p:txBody>
          <a:bodyPr>
            <a:spAutoFit/>
          </a:bodyPr>
          <a:lstStyle/>
          <a:p>
            <a:r>
              <a:rPr lang="ka-GE" sz="2400" b="1" dirty="0"/>
              <a:t>გამოწვევები:</a:t>
            </a:r>
          </a:p>
          <a:p>
            <a:pPr marL="342900" indent="-342900">
              <a:buFont typeface="Wingdings" pitchFamily="2" charset="2"/>
              <a:buChar char="Ø"/>
            </a:pPr>
            <a:endParaRPr lang="ka-GE" sz="2000" b="1" dirty="0"/>
          </a:p>
          <a:p>
            <a:pPr marL="342900" indent="-342900">
              <a:buFont typeface="Arial" panose="020B0604020202020204" pitchFamily="34" charset="0"/>
              <a:buChar char="•"/>
            </a:pPr>
            <a:r>
              <a:rPr lang="ka-GE" sz="2000" dirty="0"/>
              <a:t>მონაცემთა მომხმარებლის, მფლობელის, მწარმოებლის ადგილმდებარეობის დაკარგვა.</a:t>
            </a:r>
          </a:p>
          <a:p>
            <a:pPr marL="342900" indent="-342900">
              <a:buFont typeface="Wingdings" pitchFamily="2" charset="2"/>
              <a:buChar char="ü"/>
            </a:pPr>
            <a:endParaRPr lang="ka-GE" sz="2000" i="1" dirty="0"/>
          </a:p>
          <a:p>
            <a:pPr lvl="1"/>
            <a:r>
              <a:rPr lang="ka-GE" sz="2000" dirty="0"/>
              <a:t>დაშიფვრისა და ანონიმიზაციის ინსტრუმენტების გამოყენება;</a:t>
            </a:r>
          </a:p>
          <a:p>
            <a:pPr marL="800100" lvl="1" indent="-342900">
              <a:buFont typeface="Arial" panose="020B0604020202020204" pitchFamily="34" charset="0"/>
              <a:buChar char="•"/>
            </a:pPr>
            <a:endParaRPr lang="ka-GE" sz="2000" dirty="0"/>
          </a:p>
          <a:p>
            <a:pPr lvl="1"/>
            <a:r>
              <a:rPr lang="ka-GE" sz="2000" dirty="0"/>
              <a:t>კრიპტოვალუტები;</a:t>
            </a:r>
          </a:p>
          <a:p>
            <a:pPr marL="800100" lvl="1" indent="-342900">
              <a:buFont typeface="Arial" panose="020B0604020202020204" pitchFamily="34" charset="0"/>
              <a:buChar char="•"/>
            </a:pPr>
            <a:endParaRPr lang="ka-GE" sz="2000" dirty="0"/>
          </a:p>
          <a:p>
            <a:pPr lvl="1"/>
            <a:r>
              <a:rPr lang="ka-GE" sz="2000" dirty="0"/>
              <a:t>ბნელი ინტერნეტი;</a:t>
            </a:r>
          </a:p>
          <a:p>
            <a:pPr marL="800100" lvl="1" indent="-342900">
              <a:buFont typeface="Arial" panose="020B0604020202020204" pitchFamily="34" charset="0"/>
              <a:buChar char="•"/>
            </a:pPr>
            <a:endParaRPr lang="ka-GE" sz="2000" dirty="0"/>
          </a:p>
          <a:p>
            <a:pPr lvl="1"/>
            <a:r>
              <a:rPr lang="ka-GE" sz="2000" dirty="0"/>
              <a:t>ღრუბლოვანი შენახვის საშუალებები და მომსახურებები.</a:t>
            </a:r>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BB5D606-35A2-2F46-ACD0-2DA9FB9F0DE9}"/>
              </a:ext>
            </a:extLst>
          </p:cNvPr>
          <p:cNvPicPr>
            <a:picLocks noChangeAspect="1"/>
          </p:cNvPicPr>
          <p:nvPr/>
        </p:nvPicPr>
        <p:blipFill>
          <a:blip r:embed="rId3"/>
          <a:stretch>
            <a:fillRect/>
          </a:stretch>
        </p:blipFill>
        <p:spPr>
          <a:xfrm>
            <a:off x="5118596" y="2237391"/>
            <a:ext cx="3680746" cy="2383217"/>
          </a:xfrm>
          <a:prstGeom prst="rect">
            <a:avLst/>
          </a:prstGeom>
        </p:spPr>
      </p:pic>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EF9D7630-5925-44E9-ABC3-73EEE8952C17}"/>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7</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05E12AF-6307-47A5-9A86-72E78DF465DA}"/>
              </a:ext>
            </a:extLst>
          </p:cNvPr>
          <p:cNvSpPr/>
          <p:nvPr/>
        </p:nvSpPr>
        <p:spPr>
          <a:xfrm>
            <a:off x="2011680" y="344838"/>
            <a:ext cx="7132320" cy="71031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048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1" y="1213817"/>
            <a:ext cx="5127524" cy="5416868"/>
          </a:xfrm>
          <a:prstGeom prst="rect">
            <a:avLst/>
          </a:prstGeom>
        </p:spPr>
        <p:txBody>
          <a:bodyPr wrap="square">
            <a:spAutoFit/>
          </a:bodyPr>
          <a:lstStyle/>
          <a:p>
            <a:r>
              <a:rPr lang="ka-GE" sz="2200" b="1" dirty="0" smtClean="0"/>
              <a:t>გამოწვევები:</a:t>
            </a:r>
          </a:p>
          <a:p>
            <a:pPr marL="342900" indent="-342900">
              <a:buFont typeface="Wingdings" pitchFamily="2" charset="2"/>
              <a:buChar char="Ø"/>
            </a:pPr>
            <a:endParaRPr lang="ka-GE" b="1" dirty="0"/>
          </a:p>
          <a:p>
            <a:pPr marL="342900" indent="-342900">
              <a:buFont typeface="Arial" panose="020B0604020202020204" pitchFamily="34" charset="0"/>
              <a:buChar char="•"/>
            </a:pPr>
            <a:r>
              <a:rPr lang="ka-GE" dirty="0"/>
              <a:t>სამართლებრივი ურთიერთდახმარების ეროვნული სამართლებრივი ჩარჩოების განსხვავებები და შეუსაბამობები:</a:t>
            </a:r>
          </a:p>
          <a:p>
            <a:pPr marL="342900" indent="-342900">
              <a:buFont typeface="Wingdings" pitchFamily="2" charset="2"/>
              <a:buChar char="ü"/>
            </a:pPr>
            <a:endParaRPr lang="ka-GE" i="1" dirty="0"/>
          </a:p>
          <a:p>
            <a:pPr lvl="1"/>
            <a:r>
              <a:rPr lang="ka-GE" dirty="0"/>
              <a:t>განსხვავებები შიდასახელმწიფოებრივ და საერთაშორისო სამართლებრივი ურთიერთდახმარების კანონმდებლობებს შორის;</a:t>
            </a:r>
          </a:p>
          <a:p>
            <a:pPr marL="800100" lvl="1" indent="-342900">
              <a:buFont typeface="Arial" panose="020B0604020202020204" pitchFamily="34" charset="0"/>
              <a:buChar char="•"/>
            </a:pPr>
            <a:endParaRPr lang="ka-GE" dirty="0"/>
          </a:p>
          <a:p>
            <a:pPr lvl="1"/>
            <a:r>
              <a:rPr lang="ka-GE" dirty="0"/>
              <a:t>განსხვავებები მატერიალური სამართლის დონეზე;</a:t>
            </a:r>
          </a:p>
          <a:p>
            <a:pPr marL="800100" lvl="1" indent="-342900">
              <a:buFont typeface="Arial" panose="020B0604020202020204" pitchFamily="34" charset="0"/>
              <a:buChar char="•"/>
            </a:pPr>
            <a:endParaRPr lang="ka-GE" dirty="0"/>
          </a:p>
          <a:p>
            <a:pPr lvl="1"/>
            <a:r>
              <a:rPr lang="ka-GE" dirty="0"/>
              <a:t>განსხვავებები საპროცესო კანონმდებლობის დონეზე;</a:t>
            </a:r>
          </a:p>
          <a:p>
            <a:pPr marL="800100" lvl="1" indent="-342900">
              <a:buFont typeface="Arial" panose="020B0604020202020204" pitchFamily="34" charset="0"/>
              <a:buChar char="•"/>
            </a:pPr>
            <a:endParaRPr lang="ka-GE" dirty="0"/>
          </a:p>
          <a:p>
            <a:pPr lvl="1"/>
            <a:r>
              <a:rPr lang="ka-GE" dirty="0" smtClean="0"/>
              <a:t>„ელექტრონული მტკიცებულებების“ </a:t>
            </a:r>
            <a:r>
              <a:rPr lang="ka-GE" dirty="0"/>
              <a:t>განმარტებები (არსებობის შემთხვევაში).</a:t>
            </a:r>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720D5C7-BAC1-CA49-B774-E6BB1F2CA074}"/>
              </a:ext>
            </a:extLst>
          </p:cNvPr>
          <p:cNvPicPr>
            <a:picLocks noChangeAspect="1"/>
          </p:cNvPicPr>
          <p:nvPr/>
        </p:nvPicPr>
        <p:blipFill>
          <a:blip r:embed="rId3"/>
          <a:stretch>
            <a:fillRect/>
          </a:stretch>
        </p:blipFill>
        <p:spPr>
          <a:xfrm>
            <a:off x="5127524" y="2618210"/>
            <a:ext cx="3777930" cy="2115641"/>
          </a:xfrm>
          <a:prstGeom prst="rect">
            <a:avLst/>
          </a:prstGeom>
        </p:spPr>
      </p:pic>
      <p:sp>
        <p:nvSpPr>
          <p:cNvPr id="12"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771A2C2-D5D1-47C4-91EF-9E52CF0C43DB}"/>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8</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F7DCA380-17DA-4100-9C66-AE7C86DB94A0}"/>
              </a:ext>
            </a:extLst>
          </p:cNvPr>
          <p:cNvSpPr/>
          <p:nvPr/>
        </p:nvSpPr>
        <p:spPr>
          <a:xfrm>
            <a:off x="1895566" y="235459"/>
            <a:ext cx="7132320" cy="7429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86091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FA81925-418B-D44C-9255-2AEBBFBC0ADA}"/>
              </a:ext>
            </a:extLst>
          </p:cNvPr>
          <p:cNvSpPr/>
          <p:nvPr/>
        </p:nvSpPr>
        <p:spPr>
          <a:xfrm>
            <a:off x="389386" y="744850"/>
            <a:ext cx="4572000" cy="5586145"/>
          </a:xfrm>
          <a:prstGeom prst="rect">
            <a:avLst/>
          </a:prstGeom>
        </p:spPr>
        <p:txBody>
          <a:bodyPr>
            <a:spAutoFit/>
          </a:bodyPr>
          <a:lstStyle/>
          <a:p>
            <a:endParaRPr lang="ka-GE" sz="1700" b="1" dirty="0"/>
          </a:p>
          <a:p>
            <a:r>
              <a:rPr lang="ka-GE" sz="1700" b="1" dirty="0" smtClean="0"/>
              <a:t>გამოწვევები:</a:t>
            </a:r>
          </a:p>
          <a:p>
            <a:pPr marL="342900" indent="-342900">
              <a:buFont typeface="Wingdings" pitchFamily="2" charset="2"/>
              <a:buChar char="Ø"/>
            </a:pPr>
            <a:endParaRPr lang="ka-GE" sz="1700" b="1" dirty="0"/>
          </a:p>
          <a:p>
            <a:pPr marL="342900" indent="-342900">
              <a:buFont typeface="Arial" panose="020B0604020202020204" pitchFamily="34" charset="0"/>
              <a:buChar char="•"/>
            </a:pPr>
            <a:r>
              <a:rPr lang="ka-GE" sz="1700" dirty="0"/>
              <a:t>საერთაშორისო თანამშრომლობის დაბრკოლებები:</a:t>
            </a:r>
          </a:p>
          <a:p>
            <a:pPr marL="342900" indent="-342900">
              <a:buFont typeface="Wingdings" pitchFamily="2" charset="2"/>
              <a:buChar char="ü"/>
            </a:pPr>
            <a:endParaRPr lang="ka-GE" sz="1700" i="1" dirty="0"/>
          </a:p>
          <a:p>
            <a:pPr lvl="1"/>
            <a:r>
              <a:rPr lang="ka-GE" sz="1700" dirty="0"/>
              <a:t>ზოგ </a:t>
            </a:r>
            <a:r>
              <a:rPr lang="ka-GE" sz="1700" dirty="0" smtClean="0"/>
              <a:t>ქვეყანაში ერთიანი </a:t>
            </a:r>
            <a:r>
              <a:rPr lang="ka-GE" sz="1700" dirty="0"/>
              <a:t>სამართლებრივი ჩარჩოს </a:t>
            </a:r>
            <a:r>
              <a:rPr lang="ka-GE" sz="1700" b="1" dirty="0"/>
              <a:t>არარსებობა</a:t>
            </a:r>
            <a:r>
              <a:rPr lang="ka-GE" sz="1700" dirty="0"/>
              <a:t>;</a:t>
            </a:r>
          </a:p>
          <a:p>
            <a:pPr marL="800100" lvl="1" indent="-342900">
              <a:buFont typeface="Arial" panose="020B0604020202020204" pitchFamily="34" charset="0"/>
              <a:buChar char="•"/>
            </a:pPr>
            <a:endParaRPr lang="ka-GE" sz="1700" dirty="0"/>
          </a:p>
          <a:p>
            <a:pPr lvl="1"/>
            <a:r>
              <a:rPr lang="ka-GE" sz="1700" b="1" dirty="0" smtClean="0"/>
              <a:t>სამართლებრივი ურთიერთდახმარების ოფიციალური პროცედურები ბევრად ნელია</a:t>
            </a:r>
            <a:r>
              <a:rPr lang="ka-GE" sz="1700" dirty="0" smtClean="0"/>
              <a:t> არაოფიციალურ სამართლებრივი ურთიერთდახმარების პროცედურებთან შედარებით, რომლებიც ბევრად სწრაფია;</a:t>
            </a:r>
          </a:p>
          <a:p>
            <a:pPr marL="800100" lvl="1" indent="-342900">
              <a:buFont typeface="Arial" panose="020B0604020202020204" pitchFamily="34" charset="0"/>
              <a:buChar char="•"/>
            </a:pPr>
            <a:endParaRPr lang="ka-GE" sz="1700" dirty="0"/>
          </a:p>
          <a:p>
            <a:pPr lvl="1"/>
            <a:r>
              <a:rPr lang="ka-GE" sz="1700" dirty="0" smtClean="0"/>
              <a:t>კიბერდანაშაულის ჩახშობის ფართომასშტაბიან საერთაშორისო მოქმედებებსა და გამოძიებებში </a:t>
            </a:r>
            <a:r>
              <a:rPr lang="ka-GE" sz="1700" b="1" dirty="0" smtClean="0"/>
              <a:t>თანამშრომლობის </a:t>
            </a:r>
            <a:r>
              <a:rPr lang="ka-GE" sz="1700" dirty="0" smtClean="0"/>
              <a:t>ან მონაწილეობის </a:t>
            </a:r>
            <a:r>
              <a:rPr lang="ka-GE" sz="1700" b="1" dirty="0" smtClean="0"/>
              <a:t>შეუძლებლობა.</a:t>
            </a:r>
          </a:p>
        </p:txBody>
      </p:sp>
      <p:pic>
        <p:nvPicPr>
          <p:cNvPr id="6" name="Picture 5">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0FB6227-149E-CA4D-AAEE-74F9AF7951BC}"/>
              </a:ext>
            </a:extLst>
          </p:cNvPr>
          <p:cNvPicPr>
            <a:picLocks noChangeAspect="1"/>
          </p:cNvPicPr>
          <p:nvPr/>
        </p:nvPicPr>
        <p:blipFill>
          <a:blip r:embed="rId3"/>
          <a:stretch>
            <a:fillRect/>
          </a:stretch>
        </p:blipFill>
        <p:spPr>
          <a:xfrm>
            <a:off x="4961386" y="2649074"/>
            <a:ext cx="3837956" cy="2149255"/>
          </a:xfrm>
          <a:prstGeom prst="rect">
            <a:avLst/>
          </a:prstGeom>
        </p:spPr>
      </p:pic>
      <p:sp>
        <p:nvSpPr>
          <p:cNvPr id="16" name="Slide Number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123D8D0-5D50-4308-9348-6A19A488FC20}"/>
              </a:ext>
            </a:extLst>
          </p:cNvPr>
          <p:cNvSpPr>
            <a:spLocks noGrp="1"/>
          </p:cNvSpPr>
          <p:nvPr>
            <p:ph type="sldNum" sz="quarter" idx="12"/>
          </p:nvPr>
        </p:nvSpPr>
        <p:spPr>
          <a:xfrm>
            <a:off x="7010400" y="6583365"/>
            <a:ext cx="2133600" cy="274635"/>
          </a:xfrm>
        </p:spPr>
        <p:txBody>
          <a:bodyPr/>
          <a:lstStyle/>
          <a:p>
            <a:fld id="{B517EF97-6CC0-48A9-BC0E-433EC7B55211}" type="slidenum">
              <a:rPr lang="en-GB" smtClean="0"/>
              <a:pPr/>
              <a:t>9</a:t>
            </a:fld>
            <a:endParaRPr lang="ka-GE" dirty="0"/>
          </a:p>
        </p:txBody>
      </p:sp>
      <p:sp>
        <p:nvSpPr>
          <p:cNvPr id="7" name="Rectangle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7C95DD0-4BC7-428A-895D-3ED83F3A2664}"/>
              </a:ext>
            </a:extLst>
          </p:cNvPr>
          <p:cNvSpPr/>
          <p:nvPr/>
        </p:nvSpPr>
        <p:spPr>
          <a:xfrm>
            <a:off x="2011680" y="322729"/>
            <a:ext cx="7132320" cy="66221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ka-GE" sz="3200" dirty="0">
                <a:latin typeface="Verdana" panose="020B0604030504040204" pitchFamily="34" charset="0"/>
              </a:rPr>
              <a:t>კიბერდანაშაულის საერთაშორისო განზომილება </a:t>
            </a:r>
          </a:p>
          <a:p>
            <a:pPr algn="r"/>
            <a:endParaRPr lang="ka-GE"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9662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7280</Words>
  <Application>Microsoft Office PowerPoint</Application>
  <PresentationFormat>On-screen Show (4:3)</PresentationFormat>
  <Paragraphs>636</Paragraphs>
  <Slides>58</Slides>
  <Notes>49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ＭＳ Ｐゴシック</vt:lpstr>
      <vt:lpstr>ＭＳ Ｐゴシック</vt:lpstr>
      <vt:lpstr>Arial</vt:lpstr>
      <vt:lpstr>Arial Narrow</vt:lpstr>
      <vt:lpstr>Calibri</vt:lpstr>
      <vt:lpstr>Calibri (heading)</vt:lpstr>
      <vt:lpstr>Calibri Light</vt:lpstr>
      <vt:lpstr>MinionPro-Regular</vt:lpstr>
      <vt:lpstr>Sylfaen</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Nino Ali</cp:lastModifiedBy>
  <cp:revision>154</cp:revision>
  <dcterms:created xsi:type="dcterms:W3CDTF">2020-10-07T11:36:01Z</dcterms:created>
  <dcterms:modified xsi:type="dcterms:W3CDTF">2021-03-23T19:02:35Z</dcterms:modified>
</cp:coreProperties>
</file>