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418" r:id="rId2"/>
    <p:sldId id="454" r:id="rId3"/>
    <p:sldId id="1436" r:id="rId4"/>
    <p:sldId id="570" r:id="rId5"/>
    <p:sldId id="1437" r:id="rId6"/>
    <p:sldId id="569" r:id="rId7"/>
    <p:sldId id="1438" r:id="rId8"/>
    <p:sldId id="1435" r:id="rId9"/>
    <p:sldId id="45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D8423E-0CCD-48E0-A715-3EC094151D76}">
          <p14:sldIdLst>
            <p14:sldId id="418"/>
          </p14:sldIdLst>
        </p14:section>
        <p14:section name="Section 1" id="{DEED0A68-EF9C-4733-ADAA-766A859E58BB}">
          <p14:sldIdLst>
            <p14:sldId id="454"/>
            <p14:sldId id="1436"/>
            <p14:sldId id="570"/>
            <p14:sldId id="1437"/>
            <p14:sldId id="569"/>
            <p14:sldId id="1438"/>
            <p14:sldId id="1435"/>
          </p14:sldIdLst>
        </p14:section>
        <p14:section name="Conclusions" id="{AD901706-933A-4282-831D-2F305081F9D7}">
          <p14:sldIdLst>
            <p14:sldId id="45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073" autoAdjust="0"/>
  </p:normalViewPr>
  <p:slideViewPr>
    <p:cSldViewPr snapToGrid="0">
      <p:cViewPr varScale="1">
        <p:scale>
          <a:sx n="51" d="100"/>
          <a:sy n="51" d="100"/>
        </p:scale>
        <p:origin x="18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20/03/2021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smtClean="0"/>
              <a:t>ამ სესიის ხანგრძლივობა 90 წუთია.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7488A-2FD4-4187-AAA7-AE40009BFB6A}" type="slidenum">
              <a:rPr lang="en-US" altLang="en-US" smtClean="0"/>
              <a:pPr/>
              <a:t>1</a:t>
            </a:fld>
            <a:endParaRPr lang="ka-GE" altLang="en-US"/>
          </a:p>
        </p:txBody>
      </p:sp>
    </p:spTree>
    <p:extLst>
      <p:ext uri="{BB962C8B-B14F-4D97-AF65-F5344CB8AC3E}">
        <p14:creationId xmlns:p14="http://schemas.microsoft.com/office/powerpoint/2010/main" val="157566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21687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888027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5783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8947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3989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0896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88319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9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6607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249599-89B8-4E5B-8E53-25E3A1D3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1E52-A942-4EA4-AB65-A06FB2ABB356}" type="datetimeFigureOut">
              <a:rPr lang="en-GB"/>
              <a:pPr>
                <a:defRPr/>
              </a:pPr>
              <a:t>20/03/2021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78A98B-0E09-4612-9346-46C6FC3C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23F55A-8CF0-4C9C-A0A6-604CE946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B3521C2-0219-4B01-9135-CC48710C75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638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8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</a:t>
            </a: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xmlns="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xmlns="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xmlns="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xmlns="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</a:t>
            </a: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</a:rPr>
              <a:t>			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07588A1-E747-44DA-B866-F09C9C76894B}"/>
              </a:ext>
            </a:extLst>
          </p:cNvPr>
          <p:cNvSpPr txBox="1">
            <a:spLocks/>
          </p:cNvSpPr>
          <p:nvPr userDrawn="1"/>
        </p:nvSpPr>
        <p:spPr>
          <a:xfrm>
            <a:off x="7086600" y="6588125"/>
            <a:ext cx="2057400" cy="285810"/>
          </a:xfr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9C04F3A-82BD-4011-AADB-1F79FD7DF4BC}" type="slidenum">
              <a:rPr lang="en-GB" sz="9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 algn="r"/>
              <a:t>‹#›</a:t>
            </a:fld>
            <a:endParaRPr lang="ka-GE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8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ka-GE" altLang="en-US" sz="1400" b="1" dirty="0">
                <a:latin typeface="+mn-lt"/>
              </a:rPr>
              <a:t>კუმასი, განა</a:t>
            </a:r>
          </a:p>
          <a:p>
            <a:pPr algn="ctr">
              <a:spcBef>
                <a:spcPct val="0"/>
              </a:spcBef>
              <a:buNone/>
            </a:pPr>
            <a:r>
              <a:rPr lang="ka-GE" altLang="en-US" sz="1400" b="1" dirty="0">
                <a:latin typeface="+mn-lt"/>
              </a:rPr>
              <a:t>2020 წლის 19-23 ოქტომბერი</a:t>
            </a:r>
            <a:endParaRPr lang="ka-GE" altLang="en-US" sz="1600" b="1" dirty="0">
              <a:latin typeface="+mn-lt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a-GE" altLang="en-US" sz="1600" b="1" dirty="0">
                <a:latin typeface="+mn-lt"/>
              </a:rPr>
              <a:t>გაცნობითი სასწავლო კურსი მოსამართლეებისთვის კიბერდანაშაულისა და ელექტრონული მტკიცებულებების თემაზე</a:t>
            </a:r>
            <a:endParaRPr lang="ka-GE" altLang="en-US" sz="1600" i="1" dirty="0">
              <a:latin typeface="+mn-lt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E10D22F-0195-4591-8749-8E5AC458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2782669"/>
            <a:ext cx="8599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ka-GE" altLang="en-US" sz="3600" b="1" dirty="0" smtClean="0">
                <a:latin typeface="+mn-lt"/>
              </a:rPr>
              <a:t>წინასწარი </a:t>
            </a:r>
            <a:r>
              <a:rPr lang="ka-GE" altLang="en-US" sz="3600" b="1" dirty="0">
                <a:latin typeface="+mn-lt"/>
              </a:rPr>
              <a:t>და პოსტ-გამოკითხვის შედეგები</a:t>
            </a:r>
            <a:endParaRPr lang="ka-GE" altLang="en-US" sz="16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 smtClean="0">
                <a:solidFill>
                  <a:schemeClr val="bg1"/>
                </a:solidFill>
                <a:latin typeface="Verdana" charset="0"/>
              </a:rPr>
              <a:t>წინასწარი გამოკითხვის </a:t>
            </a:r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შედეგები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ka-GE" b="1" dirty="0" smtClean="0"/>
              <a:t>25</a:t>
            </a:r>
            <a:r>
              <a:rPr lang="ka-GE" dirty="0" smtClean="0"/>
              <a:t> სწორი ან მცდარი მტკიცება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dirty="0" smtClean="0"/>
              <a:t>წინასწარი გამოკითხვის </a:t>
            </a:r>
            <a:r>
              <a:rPr lang="ka-GE" b="1" dirty="0"/>
              <a:t>38</a:t>
            </a:r>
            <a:r>
              <a:rPr lang="ka-GE" dirty="0"/>
              <a:t> რესპონდენტი</a:t>
            </a:r>
            <a:endParaRPr lang="ka-GE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dirty="0"/>
              <a:t>გასვლითი ქულა: </a:t>
            </a:r>
            <a:r>
              <a:rPr lang="ka-GE" b="1" dirty="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ka-GE" sz="3200" b="1" dirty="0"/>
              <a:t>38</a:t>
            </a:r>
            <a:r>
              <a:rPr lang="ka-GE" sz="3200" dirty="0"/>
              <a:t> რესპონდენტიდან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ka-GE" sz="3200" dirty="0" smtClean="0"/>
              <a:t>  </a:t>
            </a:r>
            <a:r>
              <a:rPr lang="ka-GE" sz="3200" b="1" dirty="0" smtClean="0"/>
              <a:t>34</a:t>
            </a:r>
            <a:r>
              <a:rPr lang="ka-GE" sz="3200" dirty="0" smtClean="0"/>
              <a:t>-მა მიიღო 13 ან მეტი ქულა</a:t>
            </a:r>
            <a:r>
              <a:rPr lang="ka-GE" sz="3200" dirty="0"/>
              <a:t>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a-GE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sz="3800" dirty="0"/>
              <a:t>ჩააბარა რესპონდენტების </a:t>
            </a:r>
            <a:r>
              <a:rPr lang="ka-GE" sz="3800" b="1" dirty="0">
                <a:solidFill>
                  <a:srgbClr val="C00000"/>
                </a:solidFill>
              </a:rPr>
              <a:t>89%-</a:t>
            </a:r>
            <a:r>
              <a:rPr lang="ka-GE" sz="3800" b="1" dirty="0" smtClean="0">
                <a:solidFill>
                  <a:srgbClr val="C00000"/>
                </a:solidFill>
              </a:rPr>
              <a:t>მა</a:t>
            </a:r>
            <a:endParaRPr lang="ka-GE" sz="3800" dirty="0"/>
          </a:p>
        </p:txBody>
      </p:sp>
    </p:spTree>
    <p:extLst>
      <p:ext uri="{BB962C8B-B14F-4D97-AF65-F5344CB8AC3E}">
        <p14:creationId xmlns:p14="http://schemas.microsoft.com/office/powerpoint/2010/main" val="27357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 smtClean="0">
                <a:solidFill>
                  <a:schemeClr val="bg1"/>
                </a:solidFill>
                <a:latin typeface="Verdana" charset="0"/>
              </a:rPr>
              <a:t>წინასწარი გამოკითხვის </a:t>
            </a:r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შედეგები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ka-GE" b="1" dirty="0" smtClean="0"/>
              <a:t>25</a:t>
            </a:r>
            <a:r>
              <a:rPr lang="ka-GE" dirty="0" smtClean="0"/>
              <a:t> სწორი ან მცდარი მტკიცება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dirty="0" smtClean="0"/>
              <a:t>წინასწარი გამოკითხვის </a:t>
            </a:r>
            <a:r>
              <a:rPr lang="ka-GE" b="1" dirty="0"/>
              <a:t>38</a:t>
            </a:r>
            <a:r>
              <a:rPr lang="ka-GE" dirty="0"/>
              <a:t> რესპონდენტი</a:t>
            </a:r>
            <a:endParaRPr lang="ka-GE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dirty="0"/>
              <a:t>გასვლითი ქულა: </a:t>
            </a:r>
            <a:r>
              <a:rPr lang="ka-GE" b="1" dirty="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ka-GE" sz="3200" b="1" dirty="0"/>
              <a:t>38</a:t>
            </a:r>
            <a:r>
              <a:rPr lang="ka-GE" sz="3200" dirty="0"/>
              <a:t> რესპონდენტიდან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ka-GE" sz="3200" dirty="0" smtClean="0"/>
              <a:t>  </a:t>
            </a:r>
            <a:r>
              <a:rPr lang="ka-GE" sz="3200" b="1" dirty="0" smtClean="0"/>
              <a:t>X</a:t>
            </a:r>
            <a:r>
              <a:rPr lang="ka-GE" sz="3200" dirty="0" smtClean="0"/>
              <a:t>-მა მიიღო 13 ან მეტი ქულა</a:t>
            </a:r>
            <a:r>
              <a:rPr lang="ka-GE" sz="3200" dirty="0"/>
              <a:t>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a-GE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ka-GE" sz="3800" dirty="0"/>
              <a:t>ჩააბარა რესპონდენტების </a:t>
            </a:r>
            <a:r>
              <a:rPr lang="ka-GE" sz="3800" b="1" dirty="0">
                <a:solidFill>
                  <a:srgbClr val="C00000"/>
                </a:solidFill>
              </a:rPr>
              <a:t>X%-</a:t>
            </a:r>
            <a:r>
              <a:rPr lang="ka-GE" sz="3800" b="1" dirty="0" smtClean="0">
                <a:solidFill>
                  <a:srgbClr val="C00000"/>
                </a:solidFill>
              </a:rPr>
              <a:t>მა</a:t>
            </a:r>
            <a:endParaRPr lang="ka-GE" sz="3800" dirty="0"/>
          </a:p>
        </p:txBody>
      </p:sp>
    </p:spTree>
    <p:extLst>
      <p:ext uri="{BB962C8B-B14F-4D97-AF65-F5344CB8AC3E}">
        <p14:creationId xmlns:p14="http://schemas.microsoft.com/office/powerpoint/2010/main" val="199961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 smtClean="0">
                <a:solidFill>
                  <a:schemeClr val="bg1"/>
                </a:solidFill>
                <a:latin typeface="Verdana" charset="0"/>
              </a:rPr>
              <a:t>წინასწარი გამოკითხვის </a:t>
            </a:r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შედეგები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5073041"/>
            <a:ext cx="8229600" cy="1442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sz="2800" dirty="0"/>
              <a:t>უმაღლესი ქულა = </a:t>
            </a:r>
            <a:r>
              <a:rPr lang="ka-GE" sz="3600" b="1" dirty="0">
                <a:solidFill>
                  <a:srgbClr val="C00000"/>
                </a:solidFill>
              </a:rPr>
              <a:t>22</a:t>
            </a:r>
            <a:r>
              <a:rPr lang="ka-GE" sz="28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sz="2800" dirty="0"/>
              <a:t>ყველაზე დაბალი ქულა = </a:t>
            </a:r>
            <a:r>
              <a:rPr lang="ka-GE" sz="3600" b="1" dirty="0">
                <a:solidFill>
                  <a:srgbClr val="C00000"/>
                </a:solidFill>
              </a:rPr>
              <a:t>3</a:t>
            </a:r>
            <a:r>
              <a:rPr lang="ka-GE" sz="28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b="1" dirty="0" smtClean="0"/>
              <a:t>38</a:t>
            </a:r>
            <a:r>
              <a:rPr lang="ka-GE" dirty="0" smtClean="0"/>
              <a:t> რესპონდენტის საშუალო ქულა: </a:t>
            </a:r>
            <a:r>
              <a:rPr lang="ka-GE" sz="3900" b="1" dirty="0">
                <a:solidFill>
                  <a:srgbClr val="C00000"/>
                </a:solidFill>
              </a:rPr>
              <a:t>16</a:t>
            </a:r>
            <a:r>
              <a:rPr lang="ka-GE" b="1" dirty="0"/>
              <a:t>/25</a:t>
            </a:r>
            <a:r>
              <a:rPr lang="ka-GE" dirty="0" smtClean="0"/>
              <a:t> </a:t>
            </a:r>
            <a:endParaRPr lang="ka-GE" sz="2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a-GE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706536"/>
              </p:ext>
            </p:extLst>
          </p:nvPr>
        </p:nvGraphicFramePr>
        <p:xfrm>
          <a:off x="772391" y="1298779"/>
          <a:ext cx="3283528" cy="3695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dirty="0">
                          <a:latin typeface="Sylfaen" panose="010A0502050306030303" pitchFamily="18" charset="0"/>
                        </a:rPr>
                        <a:t>(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სულ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= 25)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რესპონდენტების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რაოდენობა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,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რომლებმაც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მიიღეს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22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21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4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20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19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18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5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47528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17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>
                          <a:latin typeface="Sylfaen" panose="010A0502050306030303" pitchFamily="18" charset="0"/>
                        </a:rPr>
                        <a:t>6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1605968499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94665"/>
              </p:ext>
            </p:extLst>
          </p:nvPr>
        </p:nvGraphicFramePr>
        <p:xfrm>
          <a:off x="5088081" y="1298779"/>
          <a:ext cx="3283528" cy="3688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dirty="0">
                          <a:latin typeface="Sylfaen" panose="010A0502050306030303" pitchFamily="18" charset="0"/>
                        </a:rPr>
                        <a:t>(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სულ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= 25)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რესპონდენტების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რაოდენობა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, </a:t>
                      </a:r>
                      <a:r>
                        <a:rPr dirty="0" err="1" smtClean="0">
                          <a:latin typeface="Sylfaen" panose="010A0502050306030303" pitchFamily="18" charset="0"/>
                        </a:rPr>
                        <a:t>რომლებმაც</a:t>
                      </a:r>
                      <a:r>
                        <a:rPr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მიიღეს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3648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16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6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28821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15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7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117863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14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3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83950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2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420722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10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68472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3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>
                          <a:latin typeface="Sylfaen" panose="010A0502050306030303" pitchFamily="18" charset="0"/>
                        </a:rPr>
                        <a:t>1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11462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5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პოსტ-გამოკითხვის შედეგები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26971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sz="2800" dirty="0"/>
              <a:t>უმაღლესი ქულა = </a:t>
            </a:r>
            <a:r>
              <a:rPr lang="ka-GE" sz="3600" b="1" dirty="0">
                <a:solidFill>
                  <a:srgbClr val="C00000"/>
                </a:solidFill>
              </a:rPr>
              <a:t>X</a:t>
            </a:r>
            <a:r>
              <a:rPr lang="ka-GE" sz="28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sz="2800" dirty="0"/>
              <a:t>ყველაზე დაბალი ქულა = </a:t>
            </a:r>
            <a:r>
              <a:rPr lang="ka-GE" sz="3600" b="1" dirty="0">
                <a:solidFill>
                  <a:srgbClr val="C00000"/>
                </a:solidFill>
              </a:rPr>
              <a:t>X</a:t>
            </a:r>
            <a:r>
              <a:rPr lang="ka-GE" sz="28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a-GE" b="1" smtClean="0"/>
              <a:t>38</a:t>
            </a:r>
            <a:r>
              <a:rPr lang="ka-GE" smtClean="0"/>
              <a:t> რესპონდენტის საშუალო ქულა: </a:t>
            </a:r>
            <a:r>
              <a:rPr lang="ka-GE" sz="3900" b="1" dirty="0">
                <a:solidFill>
                  <a:srgbClr val="C00000"/>
                </a:solidFill>
              </a:rPr>
              <a:t>X</a:t>
            </a:r>
            <a:r>
              <a:rPr lang="ka-GE" b="1" dirty="0"/>
              <a:t>/25</a:t>
            </a:r>
            <a:r>
              <a:rPr lang="ka-GE" smtClean="0"/>
              <a:t> </a:t>
            </a:r>
            <a:endParaRPr lang="ka-GE" sz="2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a-GE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667053"/>
              </p:ext>
            </p:extLst>
          </p:nvPr>
        </p:nvGraphicFramePr>
        <p:xfrm>
          <a:off x="772390" y="1407653"/>
          <a:ext cx="3283528" cy="3325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dirty="0">
                          <a:latin typeface="Sylfaen" panose="010A0502050306030303" pitchFamily="18" charset="0"/>
                        </a:rPr>
                        <a:t>(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სულ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= 25)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Sylfaen" panose="010A0502050306030303" pitchFamily="18" charset="0"/>
                        </a:rPr>
                        <a:t>რესპონდენტების რაოდენობა, რომლებმაც მიიღეს 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475285751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039176"/>
              </p:ext>
            </p:extLst>
          </p:nvPr>
        </p:nvGraphicFramePr>
        <p:xfrm>
          <a:off x="5088082" y="1407653"/>
          <a:ext cx="3283528" cy="3325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dirty="0" err="1">
                          <a:latin typeface="Sylfaen" panose="010A0502050306030303" pitchFamily="18" charset="0"/>
                        </a:rPr>
                        <a:t>ქულა</a:t>
                      </a:r>
                      <a:endParaRPr dirty="0">
                        <a:latin typeface="Sylfaen" panose="010A0502050306030303" pitchFamily="18" charset="0"/>
                      </a:endParaRPr>
                    </a:p>
                    <a:p>
                      <a:pPr algn="ctr"/>
                      <a:r>
                        <a:rPr dirty="0">
                          <a:latin typeface="Sylfaen" panose="010A0502050306030303" pitchFamily="18" charset="0"/>
                        </a:rPr>
                        <a:t>(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სულ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= 25)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Sylfaen" panose="010A0502050306030303" pitchFamily="18" charset="0"/>
                        </a:rPr>
                        <a:t>რესპონდენტების რაოდენობა, რომლებმაც მიიღეს 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47528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54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r>
              <a:rPr lang="ka-GE" sz="2800" dirty="0" smtClean="0"/>
              <a:t>წინასწარი გამოკითხვის რესპონდენტებმა </a:t>
            </a:r>
            <a:r>
              <a:rPr lang="ka-GE" sz="2800" b="1" dirty="0" smtClean="0"/>
              <a:t>მტკიცება N24</a:t>
            </a:r>
            <a:r>
              <a:rPr lang="ka-GE" sz="2800" dirty="0" smtClean="0"/>
              <a:t> მიიჩნიეს უმარტივესად, რადგან მას </a:t>
            </a:r>
            <a:r>
              <a:rPr lang="ka-GE" sz="2800" b="1" dirty="0" smtClean="0"/>
              <a:t>38 რესპონდენტიდან 36-მა</a:t>
            </a:r>
            <a:r>
              <a:rPr lang="ka-GE" sz="2800" dirty="0" smtClean="0"/>
              <a:t> უპასუხა</a:t>
            </a:r>
            <a:r>
              <a:rPr lang="de-DE" sz="2800" dirty="0" smtClean="0"/>
              <a:t> </a:t>
            </a:r>
            <a:r>
              <a:rPr lang="ka-GE" sz="2800" dirty="0" smtClean="0"/>
              <a:t>სწორად.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ka-GE" altLang="en-US" sz="2800" dirty="0"/>
          </a:p>
          <a:p>
            <a:pPr eaLnBrk="1" hangingPunct="1">
              <a:buNone/>
            </a:pPr>
            <a:r>
              <a:rPr lang="ka-GE" sz="2800" dirty="0"/>
              <a:t>წინასწარი გამოკითხვის </a:t>
            </a:r>
            <a:r>
              <a:rPr lang="ka-GE" sz="2800" dirty="0" smtClean="0"/>
              <a:t>რესპონდენტებმა </a:t>
            </a:r>
            <a:r>
              <a:rPr lang="ka-GE" sz="2800" b="1" dirty="0" smtClean="0"/>
              <a:t>მტკიცება N12</a:t>
            </a:r>
            <a:r>
              <a:rPr lang="ka-GE" sz="2800" dirty="0" smtClean="0"/>
              <a:t> მიიჩნიეს ურთულესად, რადგან მას </a:t>
            </a:r>
            <a:r>
              <a:rPr lang="ka-GE" sz="2800" b="1" dirty="0" smtClean="0"/>
              <a:t>38 რესპონდენტიდან 1-მა</a:t>
            </a:r>
            <a:r>
              <a:rPr lang="ka-GE" sz="2800" dirty="0" smtClean="0"/>
              <a:t> უპასუხა სწორად.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ka-GE" altLang="en-US" sz="2800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 smtClean="0">
                <a:solidFill>
                  <a:schemeClr val="bg1"/>
                </a:solidFill>
                <a:latin typeface="Verdana" charset="0"/>
              </a:rPr>
              <a:t>წინასწარი გამოკითხვის </a:t>
            </a:r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შედეგები</a:t>
            </a:r>
          </a:p>
        </p:txBody>
      </p:sp>
    </p:spTree>
    <p:extLst>
      <p:ext uri="{BB962C8B-B14F-4D97-AF65-F5344CB8AC3E}">
        <p14:creationId xmlns:p14="http://schemas.microsoft.com/office/powerpoint/2010/main" val="54346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ka-GE" sz="2800" dirty="0" smtClean="0"/>
              <a:t>პოსტ-გამოკითხვის რესპონდენტებმა </a:t>
            </a:r>
            <a:r>
              <a:rPr lang="ka-GE" sz="2800" b="1" dirty="0" smtClean="0"/>
              <a:t>მტკიცება NX</a:t>
            </a:r>
            <a:r>
              <a:rPr lang="ka-GE" sz="2800" dirty="0" smtClean="0"/>
              <a:t> მიიჩნიეს უმარტივესად, რადგან მას </a:t>
            </a:r>
            <a:r>
              <a:rPr lang="ka-GE" sz="2800" b="1" dirty="0" smtClean="0"/>
              <a:t>38 რესპონდენტიდან X-მა</a:t>
            </a:r>
            <a:r>
              <a:rPr lang="ka-GE" sz="2800" dirty="0" smtClean="0"/>
              <a:t> უპასუხა სწორად.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ka-GE" altLang="en-US" sz="28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ka-GE" sz="2800" dirty="0" smtClean="0"/>
              <a:t>პოსტ-გამოკითხვის რესპონდენტებმა </a:t>
            </a:r>
            <a:r>
              <a:rPr lang="ka-GE" sz="2800" b="1" dirty="0" smtClean="0"/>
              <a:t>მტკიცება NX</a:t>
            </a:r>
            <a:r>
              <a:rPr lang="ka-GE" sz="2800" dirty="0" smtClean="0"/>
              <a:t> მიიჩნიეს ურთულესად, რადგან მას </a:t>
            </a:r>
            <a:r>
              <a:rPr lang="ka-GE" sz="2800" b="1" dirty="0" smtClean="0"/>
              <a:t>38 რესპონდენტიდან X-მა</a:t>
            </a:r>
            <a:r>
              <a:rPr lang="ka-GE" sz="2800" dirty="0" smtClean="0"/>
              <a:t> უპასუხა სწორად.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ka-GE" altLang="en-US" sz="2800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პოსტ-გამოკითხვის შედეგები</a:t>
            </a:r>
          </a:p>
        </p:txBody>
      </p:sp>
    </p:spTree>
    <p:extLst>
      <p:ext uri="{BB962C8B-B14F-4D97-AF65-F5344CB8AC3E}">
        <p14:creationId xmlns:p14="http://schemas.microsoft.com/office/powerpoint/2010/main" val="220540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77ABFA3-3903-4670-A522-D6F7BBE61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526600"/>
              </p:ext>
            </p:extLst>
          </p:nvPr>
        </p:nvGraphicFramePr>
        <p:xfrm>
          <a:off x="1207008" y="1457959"/>
          <a:ext cx="6729984" cy="5272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3328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350817507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060214925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906894239"/>
                    </a:ext>
                  </a:extLst>
                </a:gridCol>
              </a:tblGrid>
              <a:tr h="444912"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 err="1" smtClean="0">
                          <a:latin typeface="Sylfaen" panose="010A0502050306030303" pitchFamily="18" charset="0"/>
                        </a:rPr>
                        <a:t>წინასწარი</a:t>
                      </a:r>
                      <a:r>
                        <a:rPr dirty="0" smtClean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 smtClean="0">
                          <a:latin typeface="Sylfaen" panose="010A0502050306030303" pitchFamily="18" charset="0"/>
                        </a:rPr>
                        <a:t>გამოკითხვა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Sylfaen" panose="010A0502050306030303" pitchFamily="18" charset="0"/>
                        </a:rPr>
                        <a:t>პოსტ-გამოკითხვა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1999559034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უმაღლესი 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22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/25</a:t>
                      </a:r>
                      <a:endParaRPr lang="ka-GE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633416170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ყველაზე დაბალი 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3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/25</a:t>
                      </a:r>
                      <a:endParaRPr lang="ka-GE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2834702168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dirty="0" err="1">
                          <a:latin typeface="Sylfaen" panose="010A0502050306030303" pitchFamily="18" charset="0"/>
                        </a:rPr>
                        <a:t>რესპონდენტების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%,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ვინც</a:t>
                      </a:r>
                      <a:r>
                        <a:rPr dirty="0">
                          <a:latin typeface="Sylfaen" panose="010A0502050306030303" pitchFamily="18" charset="0"/>
                        </a:rPr>
                        <a:t> </a:t>
                      </a:r>
                      <a:r>
                        <a:rPr dirty="0" err="1">
                          <a:latin typeface="Sylfaen" panose="010A0502050306030303" pitchFamily="18" charset="0"/>
                        </a:rPr>
                        <a:t>ჩააბარა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89%</a:t>
                      </a:r>
                      <a:endParaRPr lang="ka-GE" b="1" dirty="0">
                        <a:solidFill>
                          <a:srgbClr val="C00000"/>
                        </a:solidFill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637056634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მონაწილეების საშუალო ქულა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Sylfaen" panose="010A0502050306030303" pitchFamily="18" charset="0"/>
                        </a:rPr>
                        <a:t>16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Sylfaen" panose="010A0502050306030303" pitchFamily="18" charset="0"/>
                        </a:rPr>
                        <a:t>/</a:t>
                      </a:r>
                      <a:r>
                        <a:rPr lang="en-US" b="1" dirty="0">
                          <a:latin typeface="Sylfaen" panose="010A0502050306030303" pitchFamily="18" charset="0"/>
                        </a:rPr>
                        <a:t>25</a:t>
                      </a:r>
                      <a:endParaRPr lang="ka-GE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1254354755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პასუხის გასაცემად უმარტივესი მტკიცება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N24</a:t>
                      </a:r>
                    </a:p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38-დან 36</a:t>
                      </a:r>
                      <a:endParaRPr lang="ka-GE" b="1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836169129"/>
                  </a:ext>
                </a:extLst>
              </a:tr>
              <a:tr h="1097043">
                <a:tc>
                  <a:txBody>
                    <a:bodyPr/>
                    <a:lstStyle/>
                    <a:p>
                      <a:r>
                        <a:rPr>
                          <a:latin typeface="Sylfaen" panose="010A0502050306030303" pitchFamily="18" charset="0"/>
                        </a:rPr>
                        <a:t>პასუხის გასაცემად ურთულესი მტკიცება</a:t>
                      </a:r>
                      <a:endParaRPr lang="ka-GE" dirty="0">
                        <a:latin typeface="Sylfaen" panose="010A05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N12</a:t>
                      </a:r>
                    </a:p>
                    <a:p>
                      <a:pPr algn="ctr"/>
                      <a:r>
                        <a:rPr lang="en-US" b="1" dirty="0">
                          <a:latin typeface="Sylfaen" panose="010A0502050306030303" pitchFamily="18" charset="0"/>
                        </a:rPr>
                        <a:t>38-დან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Sylfaen" panose="010A050205030603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7254096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60E308D-F9E4-4CF8-A0EC-AD336D01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ka-GE" sz="3200" dirty="0" smtClean="0">
                <a:solidFill>
                  <a:schemeClr val="bg1"/>
                </a:solidFill>
                <a:latin typeface="Verdana" charset="0"/>
              </a:rPr>
              <a:t>წინასწარი </a:t>
            </a:r>
            <a:r>
              <a:rPr lang="ka-GE" sz="3200" dirty="0">
                <a:solidFill>
                  <a:schemeClr val="bg1"/>
                </a:solidFill>
                <a:latin typeface="Verdana" charset="0"/>
              </a:rPr>
              <a:t>და პოსტ-გამოკითხვის შედეგები</a:t>
            </a:r>
          </a:p>
        </p:txBody>
      </p:sp>
    </p:spTree>
    <p:extLst>
      <p:ext uri="{BB962C8B-B14F-4D97-AF65-F5344CB8AC3E}">
        <p14:creationId xmlns:p14="http://schemas.microsoft.com/office/powerpoint/2010/main" val="79245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3105834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a-GE" altLang="en-US" sz="3600" b="1" dirty="0">
                <a:latin typeface="Verdana" panose="020B0604030504040204" pitchFamily="34" charset="0"/>
              </a:rPr>
              <a:t>გმადლობთ!</a:t>
            </a:r>
            <a:endParaRPr lang="ka-GE" altLang="en-US" sz="1600" b="1" dirty="0">
              <a:latin typeface="Verdana" panose="020B060403050404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a-GE" altLang="en-US" sz="1400" b="1" dirty="0">
                <a:latin typeface="Sylfaen" panose="010A0502050306030303" pitchFamily="18" charset="0"/>
              </a:rPr>
              <a:t>გაცნობითი სასწავლო კურსი მოსამართლეებისთვის კიბერდანაშაულისა და ელექტრონული მტკიცებულებების თემაზე</a:t>
            </a:r>
            <a:endParaRPr lang="ka-GE" altLang="en-US" sz="1400" i="1" dirty="0">
              <a:latin typeface="Sylfaen" panose="010A0502050306030303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870E6EC-4437-41D0-9C89-3670EB3E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ka-GE" altLang="en-US" sz="1400" b="1" dirty="0">
                <a:latin typeface="Sylfaen" panose="010A0502050306030303" pitchFamily="18" charset="0"/>
              </a:rPr>
              <a:t>კუმასი, განა</a:t>
            </a:r>
          </a:p>
          <a:p>
            <a:pPr algn="ctr">
              <a:spcBef>
                <a:spcPct val="0"/>
              </a:spcBef>
              <a:buNone/>
            </a:pPr>
            <a:r>
              <a:rPr lang="ka-GE" altLang="en-US" sz="1400" b="1" dirty="0">
                <a:latin typeface="Sylfaen" panose="010A0502050306030303" pitchFamily="18" charset="0"/>
              </a:rPr>
              <a:t>2020 წლის 19-23 ოქტომბერი</a:t>
            </a:r>
            <a:endParaRPr lang="ka-GE" altLang="en-US" sz="16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318</Words>
  <Application>Microsoft Office PowerPoint</Application>
  <PresentationFormat>On-screen Show (4:3)</PresentationFormat>
  <Paragraphs>96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ＭＳ Ｐゴシック</vt:lpstr>
      <vt:lpstr>Arial</vt:lpstr>
      <vt:lpstr>Calibri</vt:lpstr>
      <vt:lpstr>Calibri (heading)</vt:lpstr>
      <vt:lpstr>Calibri Light</vt:lpstr>
      <vt:lpstr>Sylfaen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Nino Ali</cp:lastModifiedBy>
  <cp:revision>123</cp:revision>
  <dcterms:created xsi:type="dcterms:W3CDTF">2020-10-07T11:36:01Z</dcterms:created>
  <dcterms:modified xsi:type="dcterms:W3CDTF">2021-03-20T07:36:41Z</dcterms:modified>
</cp:coreProperties>
</file>