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48"/>
  </p:notesMasterIdLst>
  <p:sldIdLst>
    <p:sldId id="260" r:id="rId2"/>
    <p:sldId id="264" r:id="rId3"/>
    <p:sldId id="265" r:id="rId4"/>
    <p:sldId id="266" r:id="rId5"/>
    <p:sldId id="267" r:id="rId6"/>
    <p:sldId id="336" r:id="rId7"/>
    <p:sldId id="337" r:id="rId8"/>
    <p:sldId id="338" r:id="rId9"/>
    <p:sldId id="339" r:id="rId10"/>
    <p:sldId id="340" r:id="rId11"/>
    <p:sldId id="341" r:id="rId12"/>
    <p:sldId id="342" r:id="rId13"/>
    <p:sldId id="343" r:id="rId14"/>
    <p:sldId id="344"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8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li" id="{2CD8423E-0CCD-48E0-A715-3EC094151D76}">
          <p14:sldIdLst>
            <p14:sldId id="260"/>
          </p14:sldIdLst>
        </p14:section>
        <p14:section name="Hyrje" id="{DEED0A68-EF9C-4733-ADAA-766A859E58BB}">
          <p14:sldIdLst>
            <p14:sldId id="264"/>
            <p14:sldId id="265"/>
            <p14:sldId id="266"/>
          </p14:sldIdLst>
        </p14:section>
        <p14:section name="Seksioni 1" id="{1F767E79-2A4A-4837-8114-C2475E36F49A}">
          <p14:sldIdLst>
            <p14:sldId id="267"/>
            <p14:sldId id="336"/>
            <p14:sldId id="337"/>
            <p14:sldId id="338"/>
            <p14:sldId id="339"/>
            <p14:sldId id="340"/>
            <p14:sldId id="341"/>
            <p14:sldId id="342"/>
            <p14:sldId id="343"/>
            <p14:sldId id="344"/>
          </p14:sldIdLst>
        </p14:section>
        <p14:section name="Seksioni 2" id="{E1F705E1-42CB-4473-AB41-62ED9A13F8E1}">
          <p14:sldIdLst>
            <p14:sldId id="346"/>
            <p14:sldId id="347"/>
            <p14:sldId id="348"/>
            <p14:sldId id="349"/>
            <p14:sldId id="350"/>
            <p14:sldId id="351"/>
          </p14:sldIdLst>
        </p14:section>
        <p14:section name="Seksioni 3" id="{6D691E9D-4CA8-400B-938D-24BD61081A9F}">
          <p14:sldIdLst>
            <p14:sldId id="352"/>
            <p14:sldId id="353"/>
            <p14:sldId id="354"/>
            <p14:sldId id="355"/>
            <p14:sldId id="356"/>
            <p14:sldId id="357"/>
            <p14:sldId id="358"/>
            <p14:sldId id="359"/>
            <p14:sldId id="360"/>
            <p14:sldId id="361"/>
            <p14:sldId id="362"/>
          </p14:sldIdLst>
        </p14:section>
        <p14:section name="Seksioni 4" id="{D3C7888B-FA46-4AC6-BBD4-B61C20276A53}">
          <p14:sldIdLst>
            <p14:sldId id="363"/>
            <p14:sldId id="364"/>
            <p14:sldId id="365"/>
            <p14:sldId id="366"/>
            <p14:sldId id="367"/>
            <p14:sldId id="368"/>
            <p14:sldId id="369"/>
            <p14:sldId id="370"/>
          </p14:sldIdLst>
        </p14:section>
        <p14:section name="Seksioni 5" id="{B9B1D7AD-7CFA-4836-A3B4-C645489F4CEB}">
          <p14:sldIdLst>
            <p14:sldId id="371"/>
            <p14:sldId id="372"/>
            <p14:sldId id="373"/>
            <p14:sldId id="374"/>
            <p14:sldId id="375"/>
            <p14:sldId id="376"/>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499" autoAdjust="0"/>
  </p:normalViewPr>
  <p:slideViewPr>
    <p:cSldViewPr snapToGrid="0">
      <p:cViewPr varScale="1">
        <p:scale>
          <a:sx n="72" d="100"/>
          <a:sy n="72" d="100"/>
        </p:scale>
        <p:origin x="1747" y="67"/>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Kjo seancë është e gjatë 90 minuta</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7 të Konventës së Budapestit me një element</a:t>
            </a:r>
            <a:r>
              <a:rPr lang="sq-AL" dirty="1" b="0"/>
              <a:t> (“</a:t>
            </a:r>
            <a:r>
              <a:rPr lang="sq-AL" dirty="1" sz="1200" b="0">
                <a:solidFill>
                  <a:srgbClr val="FF0000"/>
                </a:solidFill>
                <a:latin typeface="+mj-lt"/>
              </a:rPr>
              <a:t>futja, ndryshimi, fshirja ose heqja</a:t>
            </a:r>
            <a:r>
              <a:rPr lang="sq-AL" dirty="1"/>
              <a:t>”)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r>
              <a:rPr lang="sq-AL" dirty="1"/>
              <a:t>Kjo rendit katër mënyrat me të cilat mund të ndodhë falsifikimi i një dokumenti origjinal sipas Nenit 7.</a:t>
            </a:r>
            <a:r>
              <a:rPr lang="sq-AL" dirty="1"/>
              <a:t> </a:t>
            </a:r>
            <a:r>
              <a:rPr lang="sq-AL" dirty="1"/>
              <a:t>Ato janë:</a:t>
            </a:r>
          </a:p>
          <a:p>
            <a:pPr marL="228600" indent="-228600" eaLnBrk="1" hangingPunct="1">
              <a:buFontTx/>
              <a:buAutoNum type="arabicPeriod"/>
              <a:defRPr/>
            </a:pPr>
            <a:r>
              <a:rPr lang="sq-AL" dirty="1"/>
              <a:t>Futja e të dhënave të sakta ose të pasakta (në kohën e krijimit ose futjes së të dhënave)</a:t>
            </a:r>
          </a:p>
          <a:p>
            <a:pPr marL="228600" indent="-228600" eaLnBrk="1" hangingPunct="1">
              <a:buFontTx/>
              <a:buAutoNum type="arabicPeriod"/>
              <a:defRPr/>
            </a:pPr>
            <a:r>
              <a:rPr lang="sq-AL" dirty="1"/>
              <a:t>Ndryshimi më pas (përfshirë modifikimet, variacionet, ndryshimet e pjesshme)</a:t>
            </a:r>
          </a:p>
          <a:p>
            <a:pPr marL="228600" indent="-228600" eaLnBrk="1" hangingPunct="1">
              <a:buFontTx/>
              <a:buAutoNum type="arabicPeriod"/>
              <a:defRPr/>
            </a:pPr>
            <a:r>
              <a:rPr lang="sq-AL" dirty="1"/>
              <a:t>Fshirja (heqja e të dhënave nga një medium i të dhënave)</a:t>
            </a:r>
          </a:p>
          <a:p>
            <a:pPr marL="228600" indent="-228600" eaLnBrk="1" hangingPunct="1">
              <a:buFontTx/>
              <a:buAutoNum type="arabicPeriod"/>
              <a:defRPr/>
            </a:pPr>
            <a:r>
              <a:rPr lang="sq-AL" dirty="1"/>
              <a:t>Heqja (mbajtja apo fshehja e të dhënave)</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p>
        </p:txBody>
      </p:sp>
    </p:spTree>
    <p:extLst>
      <p:ext uri="{BB962C8B-B14F-4D97-AF65-F5344CB8AC3E}">
        <p14:creationId xmlns:p14="http://schemas.microsoft.com/office/powerpoint/2010/main" val="97439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7 të Konventës së Budapestit me një element</a:t>
            </a:r>
            <a:r>
              <a:rPr lang="sq-AL" dirty="1"/>
              <a:t> (“</a:t>
            </a:r>
            <a:r>
              <a:rPr lang="sq-AL" dirty="1"/>
              <a:t>të dhëna jo autentike”)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Siç është përmendur në Raportin Shpjegues për Konventën e Budapestit, “konceptet kombëtare të falsifikimit ndryshojnë shumë.</a:t>
            </a:r>
            <a:r>
              <a:rPr lang="sq-AL" dirty="1"/>
              <a:t> </a:t>
            </a:r>
            <a:r>
              <a:rPr lang="sq-AL" dirty="1"/>
              <a:t>Një koncept bazohet në vërtetësinë e autorit të dokumentit dhe të tjerët bazohen në vërtetësinë e deklaratës që përmbahet në dokument.</a:t>
            </a:r>
            <a:r>
              <a:rPr lang="sq-AL" dirty="1"/>
              <a:t> </a:t>
            </a:r>
            <a:r>
              <a:rPr lang="sq-AL" dirty="1"/>
              <a:t>Sidoqoftë, është arritur pajtimi që mashtrimi për sa i përket autenticitetit i referohet së paku lëshuesit të të dhënave, pavarësisht nga korrektësia ose vërtetësia e përmbajtjes së të dhënave.</a:t>
            </a:r>
            <a:r>
              <a:rPr lang="sq-AL" dirty="1"/>
              <a:t> </a:t>
            </a:r>
            <a:r>
              <a:rPr lang="sq-AL" dirty="1"/>
              <a:t>Palët mund të shkojnë më tej dhe të përfshijnë nën termin "autentik" origjinalitetin e të dhënave."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p>
        </p:txBody>
      </p:sp>
    </p:spTree>
    <p:extLst>
      <p:ext uri="{BB962C8B-B14F-4D97-AF65-F5344CB8AC3E}">
        <p14:creationId xmlns:p14="http://schemas.microsoft.com/office/powerpoint/2010/main" val="135967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7 të Konventës së Budapestit me një element ("dashja që të konsiderohet ose veprohet për qëllime ligjore sikur të ishte autentik") i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Përveç kushtit që falsifikimi lidhur me kompjuterë të kryhet me dashje, neni 7 gjithashtu kërkon që një person të kryejë sjelljen e nevojshme me qëllim që dokumenti i falsifikuar të konsiderohet ose të veprohet për qëllime ligjore (p.sh. transaksionet ligjore dhe dokumentet që janë juridikisht të rëndësishme).</a:t>
            </a:r>
            <a:r>
              <a:rPr lang="sq-AL" dirty="1"/>
              <a:t> </a:t>
            </a:r>
            <a:r>
              <a:rPr lang="sq-AL" dirty="1"/>
              <a:t>Për më tepër, Palët mund të kërkojnë që sjellja të kryhet me qëllim për të mashtruar një person tjetër.</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p>
        </p:txBody>
      </p:sp>
    </p:spTree>
    <p:extLst>
      <p:ext uri="{BB962C8B-B14F-4D97-AF65-F5344CB8AC3E}">
        <p14:creationId xmlns:p14="http://schemas.microsoft.com/office/powerpoint/2010/main" val="270147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7 të Konventës së Budapestit me një element ("pavarësisht… të lexueshme dhe të kuptueshme drejtpërdrejt ... qëllim i ngjashëm i pandershëm") të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sz="1200">
                <a:latin typeface="+mj-lt"/>
              </a:rPr>
              <a:t>Të dhënat jo-autentike nuk duhet të jenë domosdoshmërisht të lexueshme ose të kuptueshme nga një qenie njerëzore.</a:t>
            </a:r>
            <a:r>
              <a:rPr lang="sq-AL" dirty="1" sz="1200">
                <a:latin typeface="+mj-lt"/>
              </a:rPr>
              <a:t> </a:t>
            </a:r>
            <a:r>
              <a:rPr lang="sq-AL" dirty="1" sz="1200">
                <a:latin typeface="+mj-lt"/>
              </a:rPr>
              <a:t>Ky është një aspekt unik i falsifikimit të lidhur me kompjuterë, i cili ndryshe nga falsifikimi tradicional, nuk kërkon domosdoshmërisht lexueshmërinë e të dhënave të falsifikuara nga njerëzit.</a:t>
            </a:r>
            <a:r>
              <a:rPr lang="sq-AL" dirty="1" sz="1200">
                <a:latin typeface="+mj-lt"/>
              </a:rPr>
              <a:t> </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p>
        </p:txBody>
      </p:sp>
    </p:spTree>
    <p:extLst>
      <p:ext uri="{BB962C8B-B14F-4D97-AF65-F5344CB8AC3E}">
        <p14:creationId xmlns:p14="http://schemas.microsoft.com/office/powerpoint/2010/main" val="422808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7 të Konventës së Budapestit me një element të theksuar ("qëllimi për të mashtruar ... qëllim i ngjashëm i pandershëm").</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Palët mund të ngushtojnë fushën e Nenit 7, i cili parasheh kriminalizimin e përgjithshëm të falsifikimit lidhur me kompjuterë, me disa elementë kualifikues.</a:t>
            </a:r>
            <a:r>
              <a:rPr lang="sq-AL" dirty="1"/>
              <a:t> </a:t>
            </a:r>
            <a:r>
              <a:rPr lang="sq-AL" dirty="1"/>
              <a:t>Në veçanti, palët mund të kërkojnë që falsifikimi i lidhur me kompjuterë të kryhet me qëllim mashtrimi ose me qëllim të ngjashëm të pandershëm.</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p>
        </p:txBody>
      </p:sp>
    </p:spTree>
    <p:extLst>
      <p:ext uri="{BB962C8B-B14F-4D97-AF65-F5344CB8AC3E}">
        <p14:creationId xmlns:p14="http://schemas.microsoft.com/office/powerpoint/2010/main" val="12798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1"/>
              <a:t>Grupi i slajdeve të para do të shqyrtojnë veprën e mashtrimit të lidhur me kompjuterë sipas Nenit 8 të Konventës së Budapestit.</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15</a:t>
            </a:fld>
          </a:p>
        </p:txBody>
      </p:sp>
    </p:spTree>
    <p:extLst>
      <p:ext uri="{BB962C8B-B14F-4D97-AF65-F5344CB8AC3E}">
        <p14:creationId xmlns:p14="http://schemas.microsoft.com/office/powerpoint/2010/main" val="179469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q-AL" dirty="1"/>
              <a:t>Mashtrimi në lidhje me kompjuterë, siç është elaboruar në nenin 8 të Konventës së Budapestit, kriminalizon shkaktimin e humbjes së pasurisë tek një person tjetër qëllimisht dhe pa të drejtë, me anë të çdo futjeje, ndryshimi, fshirjeje ose shtypjeje të të dhënave kompjuterike, ose ndonjë ndërhyrje në funksionimin e një sistemi kompjuterik, me qëllim mashtrues ose të pandershëm për të arritur, pa të drejtë, një përfitim ekonomik për veten ose për një person tjetër.</a:t>
            </a:r>
          </a:p>
          <a:p>
            <a:pPr eaLnBrk="1" hangingPunct="1"/>
            <a:endParaRPr lang="en-GB" altLang="sr-Latn-RS" dirty="0"/>
          </a:p>
          <a:p>
            <a:pPr eaLnBrk="1" hangingPunct="1"/>
            <a:r>
              <a:rPr lang="sq-AL" dirty="1"/>
              <a:t>Kjo është një vepër e rëndësishme, veçanërisht sepse pasuritë e përfaqësuara ose të administruara në sistemet kompjuterike, të tilla si fondet elektronike, paratë e depozitave, etj. Janë bërë shënjestër e manipulimeve, ngjashëm me format tradicionale të pronës.</a:t>
            </a:r>
            <a:r>
              <a:rPr lang="sq-AL" dirty="1"/>
              <a:t> </a:t>
            </a:r>
            <a:r>
              <a:rPr lang="sq-AL" dirty="1"/>
              <a:t>Për shkak të natyrës unike të mënyrës se si mund të kryhet mashtrimi në lidhje me pasuritë e administruara në sistemet kompjuterike (d.m.th. përmes manipulimeve të të dhënave ose manipulimeve të programeve), Konventa e Budapestit kërkon që palët të ndërmarrin masa legjislative për të kriminalizuar këtë.</a:t>
            </a:r>
          </a:p>
        </p:txBody>
      </p:sp>
    </p:spTree>
    <p:extLst>
      <p:ext uri="{BB962C8B-B14F-4D97-AF65-F5344CB8AC3E}">
        <p14:creationId xmlns:p14="http://schemas.microsoft.com/office/powerpoint/2010/main" val="270169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q-AL" dirty="1"/>
              <a:t>Slajdi tregon një pamje të ekranit të një artikulli në faqen e internetit që përshkruan se si një burrë në Kenia u akuzua për mashtrim elektronik të kryer duke hakuar faqen e internetit të Autoritetit të të Ardhurave të Kenias.</a:t>
            </a:r>
            <a:r>
              <a:rPr lang="sq-AL" dirty="1"/>
              <a:t>  </a:t>
            </a:r>
            <a:r>
              <a:rPr lang="sq-AL" dirty="1"/>
              <a:t>Një 28-vjeçar është akuzuar për hakimin e sistemeve të Autoritetit të të Ardhurave të Kenias (KRA) dhe shkaktimin e humbjes së rreth $4 miliardë.</a:t>
            </a:r>
            <a:r>
              <a:rPr lang="sq-AL" dirty="1"/>
              <a:t> </a:t>
            </a:r>
            <a:r>
              <a:rPr lang="sq-AL" dirty="1"/>
              <a:t>"Është një rast i hakimit në distancë ku të dyshuarit veprojnë normalisht me makineritë e tyre dhe në minutën tjetër e kupton se nuk ke para në llogarinë tënde.</a:t>
            </a:r>
            <a:r>
              <a:rPr lang="sq-AL" dirty="1"/>
              <a:t> </a:t>
            </a:r>
            <a:r>
              <a:rPr lang="sq-AL" dirty="1"/>
              <a:t>Informacioni që kemi është vetëm një majë e ajsbergut.</a:t>
            </a:r>
            <a:r>
              <a:rPr lang="sq-AL" dirty="1"/>
              <a:t> </a:t>
            </a:r>
            <a:r>
              <a:rPr lang="sq-AL" dirty="1"/>
              <a:t>Raketa është e madhe dhe përfshin njerëz jashtë vendit, ", tha një prokuror në Kenia.</a:t>
            </a:r>
            <a:r>
              <a:rPr lang="sq-AL" dirty="1"/>
              <a:t> </a:t>
            </a:r>
          </a:p>
          <a:p>
            <a:endParaRPr lang="en-US" dirty="0"/>
          </a:p>
          <a:p>
            <a:r>
              <a:rPr lang="sq-AL" dirty="1"/>
              <a:t>Lidhja me artikullin e faqes në internet është në dispozicion këtu: https://www.bbc.com/news/world-africa-39351172</a:t>
            </a:r>
            <a:r>
              <a:rPr lang="sq-AL" dirty="1"/>
              <a:t> </a:t>
            </a:r>
          </a:p>
        </p:txBody>
      </p:sp>
    </p:spTree>
    <p:extLst>
      <p:ext uri="{BB962C8B-B14F-4D97-AF65-F5344CB8AC3E}">
        <p14:creationId xmlns:p14="http://schemas.microsoft.com/office/powerpoint/2010/main" val="351482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8 të Konventës së Budapestit me një element</a:t>
            </a:r>
            <a:r>
              <a:rPr lang="sq-AL" dirty="1" b="0"/>
              <a:t> (“</a:t>
            </a:r>
            <a:r>
              <a:rPr lang="sq-AL" dirty="1" sz="1200" b="0">
                <a:solidFill>
                  <a:srgbClr val="FF0000"/>
                </a:solidFill>
                <a:latin typeface="+mj-lt"/>
              </a:rPr>
              <a:t>futja, ndryshimi, fshirja ose heqja e të dhënave kompjuterike….</a:t>
            </a:r>
            <a:r>
              <a:rPr lang="sq-AL" dirty="1" sz="1200" b="0">
                <a:solidFill>
                  <a:srgbClr val="FF0000"/>
                </a:solidFill>
                <a:latin typeface="+mj-lt"/>
              </a:rPr>
              <a:t> </a:t>
            </a:r>
            <a:r>
              <a:rPr lang="sq-AL" dirty="1" sz="1200" b="0">
                <a:solidFill>
                  <a:srgbClr val="FF0000"/>
                </a:solidFill>
                <a:latin typeface="+mj-lt"/>
              </a:rPr>
              <a:t>ndërhyrja… funksionimi i një sistemi kompjuterik</a:t>
            </a:r>
            <a:r>
              <a:rPr lang="sq-AL" dirty="1"/>
              <a:t>”)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Kjo rendit pesë mënyrat me të cilat mund të shkaktohet humbja e pasurisë sipas nenit 8.</a:t>
            </a:r>
            <a:r>
              <a:rPr lang="sq-AL" dirty="1"/>
              <a:t> </a:t>
            </a:r>
            <a:r>
              <a:rPr lang="sq-AL" dirty="1"/>
              <a:t>Ato janë:</a:t>
            </a:r>
          </a:p>
          <a:p>
            <a:pPr marL="228600" indent="-228600" eaLnBrk="1" hangingPunct="1">
              <a:buFontTx/>
              <a:buAutoNum type="arabicPeriod"/>
              <a:defRPr/>
            </a:pPr>
            <a:r>
              <a:rPr lang="sq-AL" dirty="1"/>
              <a:t>Futja e të dhënave të sakta ose të pasakta (në kohën e krijimit ose futjes së të dhënave)</a:t>
            </a:r>
          </a:p>
          <a:p>
            <a:pPr marL="228600" indent="-228600" eaLnBrk="1" hangingPunct="1">
              <a:buFontTx/>
              <a:buAutoNum type="arabicPeriod"/>
              <a:defRPr/>
            </a:pPr>
            <a:r>
              <a:rPr lang="sq-AL" dirty="1"/>
              <a:t>Ndryshimi më pas (përfshirë modifikimet, variacionet, ndryshimet e pjesshme)</a:t>
            </a:r>
          </a:p>
          <a:p>
            <a:pPr marL="228600" indent="-228600" eaLnBrk="1" hangingPunct="1">
              <a:buFontTx/>
              <a:buAutoNum type="arabicPeriod"/>
              <a:defRPr/>
            </a:pPr>
            <a:r>
              <a:rPr lang="sq-AL" dirty="1"/>
              <a:t>Fshirja (heqja e të dhënave nga një medium i të dhënave)</a:t>
            </a:r>
          </a:p>
          <a:p>
            <a:pPr marL="228600" indent="-228600" eaLnBrk="1" hangingPunct="1">
              <a:buFontTx/>
              <a:buAutoNum type="arabicPeriod"/>
              <a:defRPr/>
            </a:pPr>
            <a:r>
              <a:rPr lang="sq-AL" dirty="1"/>
              <a:t>Heqja (mbajtja apo fshehja e të dhënave)</a:t>
            </a:r>
          </a:p>
          <a:p>
            <a:pPr marL="228600" indent="-228600" eaLnBrk="1" hangingPunct="1">
              <a:buFontTx/>
              <a:buAutoNum type="arabicPeriod"/>
              <a:defRPr/>
            </a:pPr>
            <a:r>
              <a:rPr lang="sq-AL" dirty="1"/>
              <a:t>Ndërhyrja (në funksionimin e një sistemi kompjuterik)</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p>
        </p:txBody>
      </p:sp>
    </p:spTree>
    <p:extLst>
      <p:ext uri="{BB962C8B-B14F-4D97-AF65-F5344CB8AC3E}">
        <p14:creationId xmlns:p14="http://schemas.microsoft.com/office/powerpoint/2010/main" val="55647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8 të Konventës së Budapestit me një element të theksuar</a:t>
            </a:r>
            <a:r>
              <a:rPr lang="sq-AL" dirty="1" b="0"/>
              <a:t> (“</a:t>
            </a:r>
            <a:r>
              <a:rPr lang="sq-AL" dirty="1" sz="1200" b="0">
                <a:solidFill>
                  <a:srgbClr val="FF0000"/>
                </a:solidFill>
                <a:latin typeface="+mj-lt"/>
              </a:rPr>
              <a:t>humbja e pronës</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lidhje me veprën e mashtrimit lidhur me kompjuterë, është e nevojshme që sjellja të rezultojë në humbje të drejtpërdrejtë ekonomike ose poseduese të pasurisë së një personi tjetër.</a:t>
            </a:r>
            <a:r>
              <a:rPr lang="sq-AL" dirty="1"/>
              <a:t> </a:t>
            </a:r>
            <a:r>
              <a:rPr lang="sq-AL" dirty="1"/>
              <a:t>Kjo mund të përfshijë humbjen e parave, mjetet e prekshme dhe ato jomateriale me një vlerë ekonomike.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p>
        </p:txBody>
      </p:sp>
    </p:spTree>
    <p:extLst>
      <p:ext uri="{BB962C8B-B14F-4D97-AF65-F5344CB8AC3E}">
        <p14:creationId xmlns:p14="http://schemas.microsoft.com/office/powerpoint/2010/main" val="115732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t>Seanca do të ndahet në 5 pjesë.</a:t>
            </a:r>
          </a:p>
          <a:p>
            <a:r>
              <a:rPr lang="sq-AL" dirty="1" sz="1200"/>
              <a:t>Pjesa e parë e seancës do të shqyrtojë veprën e falsifikimit lidhur me kompjuterë në nenin 7 të Konventës së Budapestit</a:t>
            </a:r>
            <a:r>
              <a:rPr lang="sq-AL" dirty="1" sz="1200"/>
              <a:t> </a:t>
            </a:r>
          </a:p>
          <a:p>
            <a:r>
              <a:rPr lang="sq-AL" dirty="1" sz="1200"/>
              <a:t>Pjesa e dytë e seancës do të fokusohet në veprat e mashtrimeve të lidhura me kompjuterë siç parashihet në nenin 8 të Konventës së Budapestit.</a:t>
            </a:r>
            <a:r>
              <a:rPr lang="sq-AL" dirty="1" sz="1200"/>
              <a:t> </a:t>
            </a:r>
          </a:p>
          <a:p>
            <a:r>
              <a:rPr lang="sq-AL" dirty="1" sz="1200"/>
              <a:t>Pjesa e tretë e seancës do të fokusojë veprën e pornografisë me fëmijë siç parashihet në nenin 9 të Konventës së Budapestit.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t>Pjesa e katërt e seancës do të shqyrtojë veprën e shkeljes së të drejtës së autorit dhe të drejtave të përafërta siç parashihet në nenin 10 të Konventës së Budapestit.</a:t>
            </a:r>
          </a:p>
          <a:p>
            <a:r>
              <a:rPr lang="sq-AL" dirty="1" sz="1200"/>
              <a:t>Pjesa e pestë e seancës do të shqyrtojë veprën e përgjegjësia për ndihmë (tentimi, ndihma apo nxitja dhe përgjegjësia e korporatës) siç parashihet në nenin 11 dhe 12 të Konventës së Budapestit.</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8 të Konventës së Budapestit me një element</a:t>
            </a:r>
            <a:r>
              <a:rPr lang="sq-AL" dirty="1" b="0"/>
              <a:t> të theksuar (“</a:t>
            </a:r>
            <a:r>
              <a:rPr lang="sq-AL" dirty="1" sz="1200" b="0">
                <a:solidFill>
                  <a:srgbClr val="FF0000"/>
                </a:solidFill>
                <a:latin typeface="+mj-lt"/>
              </a:rPr>
              <a:t>qëllim mashtrues…  i pandershëm për prokurimin, pa të drejtë të një dobie ekonomike për vete apo për një person tjetër</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Përveç kërkesës që mashtrimi lidhur me kompjuterë të kryhet me dashje, neni 8 gjithashtu kërkon që një person të kryejë sjelljen e nevojshme me qëllim mashtrues ose të pandershëm të prokurimit pa të drejtë të një përfitimi ekonomik për veten ose një person tjetër.</a:t>
            </a:r>
            <a:r>
              <a:rPr lang="sq-AL" dirty="1"/>
              <a:t> </a:t>
            </a:r>
            <a:r>
              <a:rPr lang="sq-AL" dirty="1"/>
              <a:t>Si shembull, praktikat tregtare në lidhje me konkurrencën e tregut që mund të shkaktojnë dëm ekonomik për një person dhe përfitim për një tjetër, por që nuk kryhen me qëllim mashtrues ose të pandershëm, nuk do të përfshihen në vepër.</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p>
        </p:txBody>
      </p:sp>
    </p:spTree>
    <p:extLst>
      <p:ext uri="{BB962C8B-B14F-4D97-AF65-F5344CB8AC3E}">
        <p14:creationId xmlns:p14="http://schemas.microsoft.com/office/powerpoint/2010/main" val="242374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Konventa e Budapestit - një dokument vizionar dhe i qëndrueshëm - shkon përtej kriminalizimit të imazheve online të shfrytëzimit seksual të fëmijëve përmes nenit 9.</a:t>
            </a:r>
            <a:r>
              <a:rPr lang="sq-AL" dirty="1"/>
              <a:t> </a:t>
            </a:r>
            <a:r>
              <a:rPr lang="sq-AL" dirty="1"/>
              <a:t>Kjo sepse neni 9 kriminalizon pornografinë me fëmijë që përbëhet nga përshkrime vizuale të imazheve reale, përfshirë animacione, të cilat nuk përfshijnë shfrytëzimin e fëmijës.</a:t>
            </a:r>
            <a:r>
              <a:rPr lang="sq-AL" dirty="1"/>
              <a:t> </a:t>
            </a:r>
          </a:p>
          <a:p>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Grupi i këtyre slajdeve do të shqyrtojnë veprën e pornografisë me fëmijë sipas Nenit 9 të Konventës së Budapestit.</a:t>
            </a:r>
          </a:p>
          <a:p>
            <a:endParaRPr lang="en-GB" dirty="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21</a:t>
            </a:fld>
          </a:p>
        </p:txBody>
      </p:sp>
    </p:spTree>
    <p:extLst>
      <p:ext uri="{BB962C8B-B14F-4D97-AF65-F5344CB8AC3E}">
        <p14:creationId xmlns:p14="http://schemas.microsoft.com/office/powerpoint/2010/main" val="412555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sq-AL" dirty="1"/>
              <a:t>Neni 9 i Konventës së Budapestit zbulon një nga risitë më të mëdha të këtij traktati: ai kriminalizon aktet e pornografisë me fëmijë të kryera me anë të një sistemi kompjuterik.</a:t>
            </a:r>
          </a:p>
          <a:p>
            <a:pPr algn="just">
              <a:defRPr/>
            </a:pPr>
            <a:r>
              <a:rPr lang="sq-AL" dirty="1"/>
              <a:t> </a:t>
            </a:r>
          </a:p>
          <a:p>
            <a:pPr algn="just">
              <a:defRPr/>
            </a:pPr>
            <a:r>
              <a:rPr lang="sq-AL" dirty="1"/>
              <a:t>Tregtia me pornografinë me fëmijë u rrit jashtëzakonisht shumë me ardhjen e internetit.</a:t>
            </a:r>
            <a:r>
              <a:rPr lang="sq-AL" dirty="1"/>
              <a:t> </a:t>
            </a:r>
            <a:r>
              <a:rPr lang="sq-AL" dirty="1"/>
              <a:t>Rrjetet e komunikimit dhe informacionit ofrojnë një numër të madh avantazhesh dhe mundësish për ata që kërkojnë një lloj të tillë përmbajtjeje.</a:t>
            </a:r>
            <a:r>
              <a:rPr lang="sq-AL" dirty="1"/>
              <a:t> </a:t>
            </a:r>
            <a:r>
              <a:rPr lang="sq-AL" dirty="1"/>
              <a:t>Përveç kësaj, në internet përdoruesit mund të jenë anonimë, ndërsa kanë qasje në materialin e abuzimit të fëmijëve në internet.</a:t>
            </a:r>
          </a:p>
          <a:p>
            <a:pPr algn="just">
              <a:defRPr/>
            </a:pPr>
            <a:endParaRPr lang="en-GB" altLang="en-US" dirty="0">
              <a:ea typeface="ＭＳ Ｐゴシック" panose="020B0600070205080204" pitchFamily="34" charset="-128"/>
            </a:endParaRPr>
          </a:p>
          <a:p>
            <a:pPr algn="just">
              <a:defRPr/>
            </a:pPr>
            <a:r>
              <a:rPr lang="sq-AL" dirty="1"/>
              <a:t>Lidhur me veprat e pornografisë me fëmijë, një aspekt është veçanërisht i diskutueshëm: kriminalizimi i "pseudo imazheve".</a:t>
            </a:r>
            <a:r>
              <a:rPr lang="sq-AL" dirty="1"/>
              <a:t> </a:t>
            </a:r>
            <a:r>
              <a:rPr lang="sq-AL" dirty="1"/>
              <a:t>Nenet e Konventës përfshijnë jo vetëm situatat e fotove ku një fëmijë i vërtetë fotografohet gjatë aktivitetit seksual, por edhe paraqitje të rreme të fëmijëve - për shembull, fotografi të fëmijëve të krijuar plotësisht nga kompjuterët (duke përshtatur kokën e një fëmije në trup) i të rriturit që kryen aktin seksual) ose fotografi nga të rriturit (bindshëm) duke pretenduar (duke vepruar ose veshur si) të jenë fëmijë.</a:t>
            </a:r>
            <a:r>
              <a:rPr lang="sq-AL" dirty="1"/>
              <a:t> </a:t>
            </a:r>
          </a:p>
          <a:p>
            <a:pPr algn="just">
              <a:defRPr/>
            </a:pPr>
            <a:endParaRPr lang="en-GB" altLang="en-US" dirty="0">
              <a:ea typeface="ＭＳ Ｐゴシック" panose="020B0600070205080204" pitchFamily="34" charset="-128"/>
            </a:endParaRPr>
          </a:p>
          <a:p>
            <a:pPr algn="just">
              <a:defRPr/>
            </a:pPr>
            <a:r>
              <a:rPr lang="sq-AL" dirty="1"/>
              <a:t>Një aspekt i dytë i rëndësishëm duhet të diskutohet, sepse ai është konsideruar gjerësisht në tekstin e Konventës: dënimi thjeshtë i posedimit të materialeve pornografike të fëmijëve.</a:t>
            </a:r>
            <a:r>
              <a:rPr lang="sq-AL" dirty="1"/>
              <a:t> </a:t>
            </a:r>
            <a:r>
              <a:rPr lang="sq-AL" dirty="1"/>
              <a:t>Neni 9, 1 përcakton si shkelje posedimin e thjeshtë të këtij lloji të materialit, brenda një sistemi kompjuterik dhe gjithashtu prokurimin e imazheve të tilla për përdorim thjesht personal.</a:t>
            </a:r>
            <a:r>
              <a:rPr lang="sq-AL" dirty="1"/>
              <a:t> </a:t>
            </a:r>
            <a:r>
              <a:rPr lang="sq-AL" dirty="1"/>
              <a:t>Kjo qasje zakonisht miratohet nga forume tjera ndërkombëtare që kanë studiuar temën.</a:t>
            </a:r>
          </a:p>
          <a:p>
            <a:pPr>
              <a:defRPr/>
            </a:pPr>
            <a:r>
              <a:rPr lang="sq-AL" dirty="1"/>
              <a:t> </a:t>
            </a:r>
          </a:p>
          <a:p>
            <a:pPr>
              <a:defRPr/>
            </a:pPr>
            <a:r>
              <a:rPr lang="sq-AL" dirty="1"/>
              <a:t>Kriminalizimi thjesht i posedimit të materialit pornografik të fëmijëve po e bën shumë më të lehtë kryerjen e një hetimi penal mbi këtë temë, pasi që sipas kësaj dispozite kushdo që ka në zotërim të tij këtë lloj materiali mund të ndiqet penalisht, dhe qëllimi specifik për të përdorur fotografitë në një mënyrë të caktuar (për shembull shitja e tyre) ose pjesëmarrja në prodhimin e tyre nuk ka nevojë të provohet.</a:t>
            </a:r>
            <a:r>
              <a:rPr lang="sq-AL" dirty="1"/>
              <a:t> </a:t>
            </a:r>
            <a:r>
              <a:rPr lang="sq-AL" dirty="1"/>
              <a:t>Kjo gjithashtu do të thotë që pedofilët e dyshuar mund të ndëshkohen pa ndonjë provë se ata kanë vepruar sipas impulseve të tyre ndaj një fëmije.</a:t>
            </a:r>
            <a:r>
              <a:rPr lang="sq-AL" dirty="1"/>
              <a:t> </a:t>
            </a:r>
            <a:r>
              <a:rPr lang="sq-AL" dirty="1"/>
              <a:t>Dhe sigurisht, policia dhe gjykatat mund të hetojnë dhe të dënojnë në këtë mënyrë furnitorë të dyshuar të pornografisë së fëmijëve (edhe nëse thjesht posedojnë ato), me ose pa prova që tregtia aktuale ka ndodhur.</a:t>
            </a:r>
            <a:r>
              <a:rPr lang="sq-AL" dirty="1"/>
              <a:t> </a:t>
            </a:r>
          </a:p>
          <a:p>
            <a:pPr>
              <a:defRPr/>
            </a:pPr>
            <a:r>
              <a:rPr lang="sq-AL" dirty="1"/>
              <a:t> </a:t>
            </a:r>
          </a:p>
          <a:p>
            <a:pPr>
              <a:defRPr/>
            </a:pPr>
            <a:r>
              <a:rPr lang="sq-AL" dirty="1"/>
              <a:t>Në këtë drejtim, është e rëndësishme të merret parasysh edhe opsioni ligjor nga Bashkimi Evropian.</a:t>
            </a:r>
            <a:r>
              <a:rPr lang="sq-AL" dirty="1"/>
              <a:t> </a:t>
            </a:r>
            <a:r>
              <a:rPr lang="sq-AL" dirty="1"/>
              <a:t>Për shumë vite, Bashkimi Evropian vendosi të kriminalizojë posedimin e thjeshtë të materialeve të pornografisë me fëmijë - që nga Vendimi i Këshillit nga 29 maj 2000.</a:t>
            </a:r>
            <a:r>
              <a:rPr lang="sq-AL" dirty="1"/>
              <a:t> </a:t>
            </a:r>
            <a:r>
              <a:rPr lang="sq-AL" dirty="1"/>
              <a:t>Kohët e fundit, Direktiva 2011/92/EU e Parlamentit Evropian dhe e Këshillit e 13 dhjetorit 2011, për luftimin e abuzimit seksual dhe shfrytëzimin seksual të fëmijëve dhe pornografinë me fëmijë, dhe zëvendësimin e Vendimit Kornizë të Këshillit 2004/68/JHA, deklaroi se shtetet anëtare nga Bashkimi Evropian duhet të kriminalizojnë, në mesin e sjelljeve tjera të jashtëligjshme, blerjen ose posedimin e pornografisë me fëmijë (neni 5, 2).</a:t>
            </a:r>
            <a:r>
              <a:rPr lang="sq-AL" dirty="1"/>
              <a:t> </a:t>
            </a:r>
            <a:r>
              <a:rPr lang="sq-AL" dirty="1"/>
              <a:t>Sidoqoftë, i njëjti dokument i jep diskrecion secilit prej shteteve anëtare për të vendosur nëse ky inkriminim zbatohet për rastet kur ai material pornografik i poseduar nga prodhuesi vetëm për përdorimin e tij privat (për aq kohë sa asnjë material pornografik nuk është përdorur për qëllim të prodhimit të tij dhe me kusht që akti të mos përfshijë rrezik për përhapjen e materialit).</a:t>
            </a:r>
          </a:p>
          <a:p>
            <a:pPr>
              <a:defRPr/>
            </a:pPr>
            <a:r>
              <a:rPr lang="sq-AL" dirty="1"/>
              <a:t> </a:t>
            </a:r>
          </a:p>
          <a:p>
            <a:pPr>
              <a:defRPr/>
            </a:pPr>
            <a:r>
              <a:rPr lang="sq-AL" dirty="1"/>
              <a:t>Ky opsion nga Bashkimi Evropian është absolutisht në përputhje me nenin 9 të Konventës së Budapestit që inkriminon prodhimin, ofrimin ose vënien në dispozicion, shpërndarjen ose transmetimin, prokurimin ose thjesht posedimin e pornografisë së fëmijëve në një sistem kompjuterik ose në një medium për ruajtjen e të dhënave kompjuterike.</a:t>
            </a:r>
            <a:r>
              <a:rPr lang="sq-AL" dirty="1"/>
              <a:t> </a:t>
            </a:r>
            <a:r>
              <a:rPr lang="sq-AL" dirty="1"/>
              <a:t>Sidoqoftë, përfshirja e "prokurimit" ose "posedimit" lejon rezervimin nga Palët në Konventë.</a:t>
            </a:r>
          </a:p>
          <a:p>
            <a:pPr>
              <a:defRPr/>
            </a:pPr>
            <a:r>
              <a:rPr lang="sq-AL" dirty="1"/>
              <a:t> </a:t>
            </a:r>
          </a:p>
          <a:p>
            <a:pPr>
              <a:defRPr/>
            </a:pPr>
            <a:r>
              <a:rPr lang="sq-AL" dirty="1"/>
              <a:t>Ky opsion u përforcua nga Konventa për Mbrojtjen e Fëmijëve (CETS 201), lëshuar nga Këshilli i Evropës dhe e hapur për nënshkrim në vitin 2007.</a:t>
            </a:r>
            <a:r>
              <a:rPr lang="sq-AL" dirty="1"/>
              <a:t> </a:t>
            </a:r>
            <a:r>
              <a:rPr lang="sq-AL" dirty="1"/>
              <a:t>Qëllimi i këtij traktati është të harmonizojë dispozitat e ligjit penal, brenda Palëve, që synojnë të mbrojnë fëmijët nga shfrytëzimi seksual.</a:t>
            </a:r>
            <a:r>
              <a:rPr lang="sq-AL" dirty="1"/>
              <a:t> </a:t>
            </a:r>
            <a:r>
              <a:rPr lang="sq-AL" dirty="1"/>
              <a:t>Sipas nenit 20, në mes tjerash “</a:t>
            </a:r>
            <a:r>
              <a:rPr lang="sq-AL" dirty="1" i="1"/>
              <a:t>prokurimi i pornografisë së fëmijëve për veten ose për një person tjetër” </a:t>
            </a:r>
            <a:r>
              <a:rPr lang="sq-AL" dirty="1"/>
              <a:t>dhe</a:t>
            </a:r>
            <a:r>
              <a:rPr lang="sq-AL" dirty="1" i="1"/>
              <a:t> “posedimi i pornografisë së fëmijëve</a:t>
            </a:r>
            <a:r>
              <a:rPr lang="sq-AL" dirty="1"/>
              <a:t>” duhet të kriminalizohen.</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p>
        </p:txBody>
      </p:sp>
    </p:spTree>
    <p:extLst>
      <p:ext uri="{BB962C8B-B14F-4D97-AF65-F5344CB8AC3E}">
        <p14:creationId xmlns:p14="http://schemas.microsoft.com/office/powerpoint/2010/main" val="35939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ka një pamje në ekran të një artikulli të lajmeve që përshkruan se si 43 individë u arrestuan në një operacion kundër pornografisë me fëmijë në Brazil të kryer në koordinim me agjencitë e zbatimit të ligjit në SH.B.A., Kolumbi, Panama dhe Paraguaj.</a:t>
            </a:r>
            <a:r>
              <a:rPr lang="sq-AL" dirty="1"/>
              <a:t> </a:t>
            </a:r>
            <a:r>
              <a:rPr lang="sq-AL" dirty="1"/>
              <a:t>Individët besohej se ishin të përfshirë në prodhimin, posedimin dhe shpërndarjen e pornografisë së fëmijëve përmes sistemeve kompjuterike - të gjitha këto janë vepra penale sipas Konventës së Budapestit.</a:t>
            </a:r>
            <a:r>
              <a:rPr lang="sq-AL" dirty="1"/>
              <a:t> </a:t>
            </a:r>
            <a:r>
              <a:rPr lang="sq-AL" dirty="1"/>
              <a:t>Raporti gjithashtu shpjegon se si u sekuestruan 187,000 fajla për qëllim të analizës.</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Linku për artikullin e shkruar: https://www.thestatesman.com/world/43-arrested-anti-child-porn-operation-brazil-1502857436.html</a:t>
            </a:r>
            <a:r>
              <a:rPr lang="sq-AL" dirty="1"/>
              <a:t> </a:t>
            </a:r>
          </a:p>
          <a:p>
            <a:endParaRPr lang="aa-ET"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p>
        </p:txBody>
      </p:sp>
    </p:spTree>
    <p:extLst>
      <p:ext uri="{BB962C8B-B14F-4D97-AF65-F5344CB8AC3E}">
        <p14:creationId xmlns:p14="http://schemas.microsoft.com/office/powerpoint/2010/main" val="3197341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ka një pamje të ekranit të një njoftimi për shtyp të Departamentit të Drejtësisë të SHBA-së rreth asaj se si qindra individë në të gjithë botën u akuzuan në lidhje me uebfaqen më të madhe të pornografisë së fëmijëve darknet.</a:t>
            </a:r>
            <a:r>
              <a:rPr lang="sq-AL" dirty="1"/>
              <a:t> </a:t>
            </a:r>
            <a:r>
              <a:rPr lang="sq-AL" dirty="1"/>
              <a:t>Një shtetas i Koresë së Jugut u akuzua për funksionimin e faqes në internet Welcome to the Video ndërsa 337 përdorues të faqeve u arrestuan gjithashtu dhe u akuzuan.</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p>
        </p:txBody>
      </p:sp>
    </p:spTree>
    <p:extLst>
      <p:ext uri="{BB962C8B-B14F-4D97-AF65-F5344CB8AC3E}">
        <p14:creationId xmlns:p14="http://schemas.microsoft.com/office/powerpoint/2010/main" val="65367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pa të drejtë</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eaLnBrk="1" hangingPunct="1"/>
            <a:r>
              <a:rPr lang="sq-AL" dirty="1"/>
              <a:t>Shumë prej veprave penale në Konventën e Budapestit kërkohet të kryhen "pa të drejtë", ose pa autorizim nga personi ose entiteti përkatës.</a:t>
            </a:r>
            <a:r>
              <a:rPr lang="sq-AL" dirty="1"/>
              <a:t> </a:t>
            </a:r>
            <a:r>
              <a:rPr lang="sq-AL" dirty="1"/>
              <a:t>Është e mundur që sjellja e përshkruar në Nenin 9 të bëhet "me të drejtë".</a:t>
            </a:r>
            <a:r>
              <a:rPr lang="sq-AL" dirty="1"/>
              <a:t> </a:t>
            </a:r>
            <a:r>
              <a:rPr lang="sq-AL" dirty="1"/>
              <a:t>Ka disa mbrojtje tjera për sjelljen e përshkruar në Nenin 9; p.sh. që materiali pornografik ka merita artistike, mjekësore, shkencore ose tjera të ngjashme.</a:t>
            </a:r>
          </a:p>
          <a:p>
            <a:endParaRPr lang="en-US" altLang="fr-F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p>
        </p:txBody>
      </p:sp>
    </p:spTree>
    <p:extLst>
      <p:ext uri="{BB962C8B-B14F-4D97-AF65-F5344CB8AC3E}">
        <p14:creationId xmlns:p14="http://schemas.microsoft.com/office/powerpoint/2010/main" val="1347236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prodhimin... ofrimin... vënien në dispozicion</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p>
        </p:txBody>
      </p:sp>
    </p:spTree>
    <p:extLst>
      <p:ext uri="{BB962C8B-B14F-4D97-AF65-F5344CB8AC3E}">
        <p14:creationId xmlns:p14="http://schemas.microsoft.com/office/powerpoint/2010/main" val="151548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shpërndarjen... transmetimin... prokurimin... posedimin </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p>
        </p:txBody>
      </p:sp>
    </p:spTree>
    <p:extLst>
      <p:ext uri="{BB962C8B-B14F-4D97-AF65-F5344CB8AC3E}">
        <p14:creationId xmlns:p14="http://schemas.microsoft.com/office/powerpoint/2010/main" val="3604724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material pornografik…. vizualisht paraqet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r>
              <a:rPr lang="sq-AL" dirty="1"/>
              <a:t>Në veçanti ky slajd shpjegon kriteret me të cilat do të përcaktohet nëse një material i caktuar është me natyrë pornografike.</a:t>
            </a:r>
            <a:r>
              <a:rPr lang="sq-AL" dirty="1"/>
              <a:t>  </a:t>
            </a:r>
            <a:r>
              <a:rPr lang="sq-AL" dirty="1"/>
              <a:t>Përmbajtja duhet të përcaktohet nga standardet kombëtare që kanë të bëjnë me turpin, moralin publik etj.</a:t>
            </a:r>
          </a:p>
          <a:p>
            <a:endParaRPr lang="en-US" altLang="fr-FR" dirty="0"/>
          </a:p>
          <a:p>
            <a:r>
              <a:rPr lang="sq-AL" dirty="1"/>
              <a:t>Megjithëse gjuha e Nenit 9 sugjeron që materiali pornografik duhet të përbëjë një përshkrim vizual, ai gjithashtu synon të përfshijë të dhëna të ruajtura në një sistem kompjuterik ose një mjet për ruajtjen e të dhënave kompjuterike që është i aftë të bisedojë në një imazh vizual.</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p>
        </p:txBody>
      </p:sp>
    </p:spTree>
    <p:extLst>
      <p:ext uri="{BB962C8B-B14F-4D97-AF65-F5344CB8AC3E}">
        <p14:creationId xmlns:p14="http://schemas.microsoft.com/office/powerpoint/2010/main" val="1895411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sjellja e qartë seksuale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Ai përshkruan një kriter minimal për të përcaktuar nëse një material i caktuar përshkruan "sjellje të qartë seksuale".</a:t>
            </a:r>
            <a:r>
              <a:rPr lang="sq-AL" dirty="1"/>
              <a:t> </a:t>
            </a:r>
            <a:r>
              <a:rPr lang="sq-AL" dirty="1"/>
              <a:t>Palët janë të lira të përdorin një përkufizim më të gjerë.</a:t>
            </a:r>
            <a:r>
              <a:rPr lang="sq-AL" dirty="1"/>
              <a:t> </a:t>
            </a:r>
            <a:r>
              <a:rPr lang="sq-AL" dirty="1"/>
              <a:t>Është e rëndësishme të theksohet se sjellja e qartë seksuale që përshkruhet nuk duhet të jetë sjellje e qartë e hapur seksuale; dhe mund të simulohet.</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p>
        </p:txBody>
      </p:sp>
    </p:spTree>
    <p:extLst>
      <p:ext uri="{BB962C8B-B14F-4D97-AF65-F5344CB8AC3E}">
        <p14:creationId xmlns:p14="http://schemas.microsoft.com/office/powerpoint/2010/main" val="79953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t>Qëllimi i seancës është t'u ofrojë pjesëmarrësve një kuptim gjithëpërfshirës të përkufizimeve dhe veprave kundër konfidencialitetit, disponueshmërisë dhe integritetit të sistemeve kompjuterike dhe të dhënave kompjuterike, siç parashihet në Konventën e Budapestit.</a:t>
            </a:r>
          </a:p>
          <a:p>
            <a:endParaRPr lang="en-GB" sz="1200" dirty="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paraqet… i mitur… person që duket të jetë i mitur… imazhe reale që paraqesin të miturit</a:t>
            </a:r>
            <a:r>
              <a:rPr lang="sq-AL" dirty="1"/>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Ai rendit dhe shpjegon temën e përshkrimit sipas Nenit 9.</a:t>
            </a:r>
            <a:r>
              <a:rPr lang="sq-AL" dirty="1"/>
              <a:t> </a:t>
            </a:r>
            <a:r>
              <a:rPr lang="sq-AL" dirty="1"/>
              <a:t>Paraqitjet e abuzimit seksual të fëmijëve të vërtetë; imazhe të cilat përshkruajnë një person që duket se është i mitur (pavarësisht nëse është i mitur apo jo) duke kryer veprime të qarta seksuale; dhe imazhe të cilat edhe pse janë realiste në fakt nuk përfshijnë një fëmijë të vërtetë të përfshirë në sjellje të qarta seksuale.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p>
        </p:txBody>
      </p:sp>
    </p:spTree>
    <p:extLst>
      <p:ext uri="{BB962C8B-B14F-4D97-AF65-F5344CB8AC3E}">
        <p14:creationId xmlns:p14="http://schemas.microsoft.com/office/powerpoint/2010/main" val="1025501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9 të Konventës së Budapestit me një element të theksuar</a:t>
            </a:r>
            <a:r>
              <a:rPr lang="sq-AL" dirty="1" b="0"/>
              <a:t> (“</a:t>
            </a:r>
            <a:r>
              <a:rPr lang="sq-AL" dirty="1" sz="1200" b="0">
                <a:solidFill>
                  <a:srgbClr val="FF0000"/>
                </a:solidFill>
                <a:latin typeface="+mj-lt"/>
              </a:rPr>
              <a:t>i mitur”… nën moshën 18 vjeç</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r>
              <a:rPr lang="sq-AL" dirty="1"/>
              <a:t>Ai përcakton termin "i mitur" siç përdoret në nenin 9.</a:t>
            </a:r>
            <a:r>
              <a:rPr lang="sq-AL" dirty="1"/>
              <a:t>  </a:t>
            </a:r>
            <a:r>
              <a:rPr lang="sq-AL" dirty="1"/>
              <a:t>Fusha e këtij përkufizimi është e kufizuar në përshkrimin e fëmijëve të vërtetë/fiktivë si objekte seksuale; dhe nuk ka të bëjë në asnjë mënyrë me përcaktimin e moshës së pëlqimit për marrëdhëniet seksuale.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p>
        </p:txBody>
      </p:sp>
    </p:spTree>
    <p:extLst>
      <p:ext uri="{BB962C8B-B14F-4D97-AF65-F5344CB8AC3E}">
        <p14:creationId xmlns:p14="http://schemas.microsoft.com/office/powerpoint/2010/main" val="3490890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Këto slajde do të fokusohen në veprën e shkeljes së të drejtës së autorit dhe të drejtave të përafërta sipas nenit 10 të Konventës së Budapestit.</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32</a:t>
            </a:fld>
          </a:p>
        </p:txBody>
      </p:sp>
    </p:spTree>
    <p:extLst>
      <p:ext uri="{BB962C8B-B14F-4D97-AF65-F5344CB8AC3E}">
        <p14:creationId xmlns:p14="http://schemas.microsoft.com/office/powerpoint/2010/main" val="121765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Konventa e Budapestit nuk përfshin ndonjë shkelje specifike mbi të drejtat e autorit.</a:t>
            </a:r>
            <a:r>
              <a:rPr lang="sq-AL" dirty="1"/>
              <a:t> </a:t>
            </a:r>
            <a:r>
              <a:rPr lang="sq-AL" dirty="1"/>
              <a:t>Përkundrazi, Neni 10 i Konventës së Budapestit vetëm thekson se rregullat ekzistuese dhe të vendosura mirë për të drejtat e autorit sipas ligjit ndërkombëtar duhet të zbatohen për mjedisin në internet: ajo që është e ndaluar në jetën reale duhet të ndalohet gjithashtu në internet.</a:t>
            </a:r>
            <a:r>
              <a:rPr lang="sq-AL" dirty="1"/>
              <a:t> </a:t>
            </a:r>
            <a:r>
              <a:rPr lang="sq-AL" dirty="1"/>
              <a:t>shkeljet e të drejtave të autorit online, ose të kryera me anë të një sistemi kompjuterik, duhet të dënohen sikur të jenë kryer në botën reale.</a:t>
            </a:r>
            <a:r>
              <a:rPr lang="sq-AL" dirty="1"/>
              <a:t> </a:t>
            </a:r>
            <a:r>
              <a:rPr lang="sq-AL" dirty="1"/>
              <a:t>Për këtë arsye, Konventa e Budapestit u referohet traktateve dhe marrëveshjeve ndërkombëtare ekzistuese për këtë çështje (Marrëveshja e Parisit e 24 korriku 1971, Konventa e Bernës dhe traktatet e WIPO).</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p>
        </p:txBody>
      </p:sp>
    </p:spTree>
    <p:extLst>
      <p:ext uri="{BB962C8B-B14F-4D97-AF65-F5344CB8AC3E}">
        <p14:creationId xmlns:p14="http://schemas.microsoft.com/office/powerpoint/2010/main" val="640618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imazh në slajdin e majtë tregon një pamje të ekranit të një uebfaqeje të njohur e cila bën të disponueshme lidhjen për të shkarkuar materiale pirate përmes një rrjeti peer-to-peer.</a:t>
            </a:r>
            <a:r>
              <a:rPr lang="sq-AL" dirty="1"/>
              <a:t> </a:t>
            </a:r>
          </a:p>
          <a:p>
            <a:endParaRPr lang="en-US" dirty="0"/>
          </a:p>
          <a:p>
            <a:r>
              <a:rPr lang="sq-AL" dirty="1"/>
              <a:t>Trajneri mund të përdorë imazhin në të djathtë për të shpjeguar se si themeluesit e faqes në internet The Pirate Bay u dënuan nga një gjykatë suedeze për shkelje të së drejtës së autorit.</a:t>
            </a:r>
            <a:r>
              <a:rPr lang="sq-AL" dirty="1"/>
              <a:t> </a:t>
            </a:r>
            <a:r>
              <a:rPr lang="sq-AL" dirty="1"/>
              <a:t>Kjo mund të përdoret për të shpjeguar se si neni 10 i Konventës së Budapestit u zbatua nga Suedia.</a:t>
            </a:r>
          </a:p>
          <a:p>
            <a:endParaRPr lang="en-US" dirty="0"/>
          </a:p>
          <a:p>
            <a:r>
              <a:rPr lang="sq-AL" dirty="1"/>
              <a:t>Linku për artikullin e plotë: https://uk.reuters.com/article/us-sweden-piratebay/pirate-bay-co-founder-arrested-in-sweden-to-serve-copyright-violation-sentence-idUKKBN0EB0XF20140531</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p>
        </p:txBody>
      </p:sp>
    </p:spTree>
    <p:extLst>
      <p:ext uri="{BB962C8B-B14F-4D97-AF65-F5344CB8AC3E}">
        <p14:creationId xmlns:p14="http://schemas.microsoft.com/office/powerpoint/2010/main" val="3233884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Slajdi ka një pamje të ekranit të një faqe në internet që vë në dispozicion versione pirate të softuerit Adobe.</a:t>
            </a:r>
            <a:r>
              <a:rPr lang="sq-AL" dirty="1"/>
              <a:t> </a:t>
            </a:r>
            <a:r>
              <a:rPr lang="sq-AL" dirty="1"/>
              <a:t>Trajneri mund ta tregojë këtë si një shembull tjetër të shkeljes së të drejtës së autorit të kryer përmes përdorimit të një sistemi kompjuterik.</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p>
        </p:txBody>
      </p:sp>
    </p:spTree>
    <p:extLst>
      <p:ext uri="{BB962C8B-B14F-4D97-AF65-F5344CB8AC3E}">
        <p14:creationId xmlns:p14="http://schemas.microsoft.com/office/powerpoint/2010/main" val="3359985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10 të Konventës së Budapestit me një element të theksuar</a:t>
            </a:r>
            <a:r>
              <a:rPr lang="sq-AL" dirty="1" b="0"/>
              <a:t> (“</a:t>
            </a:r>
            <a:r>
              <a:rPr lang="sq-AL" dirty="1" sz="1200" b="0">
                <a:solidFill>
                  <a:srgbClr val="FF0000"/>
                </a:solidFill>
                <a:latin typeface="+mj-lt"/>
              </a:rPr>
              <a:t>shkelje e së drejtës së autorit… e përcaktuar në ligj... në përputhje me detyrimet që ka marrë në bazë të Aktit të Parisit të 24 korrikut 1971 që rishikon Konventën e Bernës për Mbrojtjen e Veprave Letrare dhe Artistike, Marrëveshjen për Aspektet e Tregtisë të të Drejtave të Pronës Intelektuale dhe Traktatin e të Drejtave të Autorit WIP… me dashje….</a:t>
            </a:r>
            <a:r>
              <a:rPr lang="sq-AL" dirty="1" sz="1200" b="0">
                <a:solidFill>
                  <a:srgbClr val="FF0000"/>
                </a:solidFill>
                <a:latin typeface="+mj-lt"/>
              </a:rPr>
              <a:t> </a:t>
            </a:r>
            <a:r>
              <a:rPr lang="sq-AL" dirty="1" sz="1200" b="0">
                <a:solidFill>
                  <a:srgbClr val="FF0000"/>
                </a:solidFill>
                <a:latin typeface="+mj-lt"/>
              </a:rPr>
              <a:t>me anë të një sistemi kompjuterik</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r>
              <a:rPr lang="sq-AL" dirty="1"/>
              <a:t>Neni 10 shtrihet në shkeljen e të drejtave të autorit (dhe të drejtat e përafërta); por jo të drejtat morale.</a:t>
            </a:r>
            <a:r>
              <a:rPr lang="sq-AL" dirty="1"/>
              <a:t> </a:t>
            </a:r>
            <a:r>
              <a:rPr lang="sq-AL" dirty="1"/>
              <a:t>Konventa e Budapestit vetëm mandaton që një palë të shtrijë detyrimet e saj ekzistuese nën instrumente të ndryshme ndërkombëtare në lidhje me shkeljet e kryera me anë të një sistemi kompjuterik.</a:t>
            </a:r>
            <a:r>
              <a:rPr lang="sq-AL" dirty="1"/>
              <a:t> </a:t>
            </a:r>
            <a:r>
              <a:rPr lang="sq-AL" dirty="1"/>
              <a:t>Nëse për shembull, një palë nuk ka ndonjë detyrim të tillë, ajo nuk ka nevojë të zbatojë nenin 10 të Konventës së Budapestit.</a:t>
            </a:r>
            <a:r>
              <a:rPr lang="sq-AL" dirty="1"/>
              <a:t> </a:t>
            </a:r>
            <a:r>
              <a:rPr lang="sq-AL" dirty="1"/>
              <a:t>Në mënyrë të ngjashme, nëse një palë ka rezerva ndaj instrumenteve ekzistuese ndërkombëtare në lidhje me të drejtat e autorit, ajo mund të zbatojë të njëjtat rezerva në lidhje me zbatimin e Nenit 10.</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p>
        </p:txBody>
      </p:sp>
    </p:spTree>
    <p:extLst>
      <p:ext uri="{BB962C8B-B14F-4D97-AF65-F5344CB8AC3E}">
        <p14:creationId xmlns:p14="http://schemas.microsoft.com/office/powerpoint/2010/main" val="1547273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10 të Konventës së Budapestit me një element të theksuar (“</a:t>
            </a:r>
            <a:r>
              <a:rPr lang="sq-AL" dirty="1" b="0"/>
              <a:t>shkalla tregtare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fr-F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Neni 10 shtrihet në shkeljet e së drejtës së autorit për një shitje komerciale, e cila synon të jetë në përputhje me kornizën ekzistuese ndërkombëtare sipas Marrëveshjes TRIPS.</a:t>
            </a:r>
            <a:r>
              <a:rPr lang="sq-AL" dirty="1"/>
              <a:t> </a:t>
            </a:r>
            <a:r>
              <a:rPr lang="sq-AL" dirty="1"/>
              <a:t>Palët mund të kërkojnë ta shtrijnë më gjerë këtë në të gjitha format e shkeljes, edhe nëse nuk janë kryer në një shkallë tregtare.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p>
        </p:txBody>
      </p:sp>
    </p:spTree>
    <p:extLst>
      <p:ext uri="{BB962C8B-B14F-4D97-AF65-F5344CB8AC3E}">
        <p14:creationId xmlns:p14="http://schemas.microsoft.com/office/powerpoint/2010/main" val="3557953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10 të Konventës së Budapestit me një element të theksuar</a:t>
            </a:r>
            <a:r>
              <a:rPr lang="sq-AL" dirty="1" b="0"/>
              <a:t> (“</a:t>
            </a:r>
            <a:r>
              <a:rPr lang="sq-AL" dirty="1" sz="1200" b="0">
                <a:solidFill>
                  <a:srgbClr val="FF0000"/>
                </a:solidFill>
                <a:latin typeface="+mj-lt"/>
              </a:rPr>
              <a:t>shkelja e të drejtave të përafërta... Konventa Ndërkombëtare për Mbrojtjen e Interpretuesve, Prodhuesve të Fonogrameve dhe Organizatave të Transmetimit (Konventa e Romës), Marrëveshja për Aspektet e Lidhura me Tregtinë e të Drejtave të Pronësisë Intelektuale dhe Traktati i Performancave dhe Fonogrameve të WIPO… me dashje…. me anë të një sistemi kompjuterik</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r>
              <a:rPr lang="sq-AL" dirty="1"/>
              <a:t>Kjo është identike me slajdin e mëparshëm, megjithëse në vend që të mbulojë "të drejtat e autorit", ajo mbulon "të drejtat e përafërta".</a:t>
            </a:r>
            <a:r>
              <a:rPr lang="sq-AL" dirty="1"/>
              <a:t> </a:t>
            </a:r>
            <a:r>
              <a:rPr lang="sq-AL" dirty="1"/>
              <a:t>Të drejtat e përafërta, të referuara gjithashtu si "të drejta fqinje", u referohen të drejtave të një vepre krijuese që nuk lidhen me autorin aktual të veprës, siç janë për shembull të drejtat e interpretuesve.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p>
        </p:txBody>
      </p:sp>
    </p:spTree>
    <p:extLst>
      <p:ext uri="{BB962C8B-B14F-4D97-AF65-F5344CB8AC3E}">
        <p14:creationId xmlns:p14="http://schemas.microsoft.com/office/powerpoint/2010/main" val="2297519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10 të Konventës së Budapestit me një element të theksuar</a:t>
            </a:r>
            <a:r>
              <a:rPr lang="sq-AL" dirty="1" b="0"/>
              <a:t> (“</a:t>
            </a:r>
            <a:r>
              <a:rPr lang="sq-AL" dirty="1" sz="1200" b="0">
                <a:solidFill>
                  <a:srgbClr val="FF0000"/>
                </a:solidFill>
                <a:latin typeface="+mj-lt"/>
              </a:rPr>
              <a:t>rrethana të kufizuara... mjete tjera juridike efektive... rezervimi nuk përjashton nga detyrimet ndërkombëtare të Palës</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aa-ET" dirty="0"/>
          </a:p>
          <a:p>
            <a:r>
              <a:rPr lang="sq-AL" dirty="1"/>
              <a:t>Ai sqaron se ekziston një përjashtim i gjerë nga vendosja e përgjegjësisë penale kur ka mjete tjera juridike efektive, të tilla si masat civile ose administrative.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p>
        </p:txBody>
      </p:sp>
    </p:spTree>
    <p:extLst>
      <p:ext uri="{BB962C8B-B14F-4D97-AF65-F5344CB8AC3E}">
        <p14:creationId xmlns:p14="http://schemas.microsoft.com/office/powerpoint/2010/main" val="229633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1" sz="1200"/>
              <a:t>Ky slajd përshkruan objektivat e kësaj seance.</a:t>
            </a:r>
            <a:r>
              <a:rPr lang="sq-AL" dirty="1" sz="1200"/>
              <a:t> </a:t>
            </a:r>
            <a:r>
              <a:rPr lang="sq-AL" dirty="1" sz="1200"/>
              <a:t>Ai nënvizon atë që pjesëmarrësit duhet të presin të mësojnë nga slajdet.</a:t>
            </a:r>
            <a:r>
              <a:rPr lang="sq-AL" dirty="1" sz="1200"/>
              <a:t> </a:t>
            </a:r>
            <a:r>
              <a:rPr lang="sq-AL" dirty="1" sz="1200"/>
              <a:t>Pjesëmarrësit mund të informohen se ky slajd do të rishikohet në fund të seancës për të vlerësuar nëse janë përmbushur objektivat.</a:t>
            </a:r>
            <a:r>
              <a:rPr lang="sq-AL" dirty="1" sz="1200"/>
              <a:t>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Këto grupe slajdesh do të shqyrtojnë dispozitat që lidhen me përgjegjësinë ndihmëse (tentim dhe ndihmë apo nxitje, përgjegjësi e korporatës) siç parashihet në nenin 11 dhe nenin 12 të Konventës së Budapestit.</a:t>
            </a:r>
            <a:r>
              <a:rPr lang="sq-AL" dirty="1"/>
              <a:t> </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40</a:t>
            </a:fld>
          </a:p>
        </p:txBody>
      </p:sp>
    </p:spTree>
    <p:extLst>
      <p:ext uri="{BB962C8B-B14F-4D97-AF65-F5344CB8AC3E}">
        <p14:creationId xmlns:p14="http://schemas.microsoft.com/office/powerpoint/2010/main" val="307211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11 të Konventës së Budapestit me një element të theksuar</a:t>
            </a:r>
            <a:r>
              <a:rPr lang="sq-AL" dirty="1" b="0"/>
              <a:t> (“</a:t>
            </a:r>
            <a:r>
              <a:rPr lang="sq-AL" dirty="1" sz="1200" b="0">
                <a:solidFill>
                  <a:srgbClr val="FF0000"/>
                </a:solidFill>
                <a:latin typeface="+mj-lt"/>
              </a:rPr>
              <a:t>qëllimisht, ndihmon apo nxitë... Me qëllimin që vepra penale të kryhet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r>
              <a:rPr lang="sq-AL" dirty="1"/>
              <a:t>Kjo kërkon të kriminalizojë ndihmën ose nxitjen me dashje të çdo vepre penale të përcaktuar në përputhje me Konventën e Budapestit (neni 2-10).</a:t>
            </a:r>
            <a:r>
              <a:rPr lang="sq-AL" dirty="1"/>
              <a:t> </a:t>
            </a:r>
            <a:r>
              <a:rPr lang="sq-AL" dirty="1"/>
              <a:t>Kryerësi duhet të ketë qëllim që një vepër e tillë të kryhet që kjo dispozitë të aplikohet.</a:t>
            </a:r>
            <a:r>
              <a:rPr lang="sq-AL" dirty="1"/>
              <a:t> </a:t>
            </a:r>
            <a:r>
              <a:rPr lang="sq-AL" dirty="1"/>
              <a:t>Kjo është një kërkesë e rëndësishme pasi do të përjashtonte ofruesit e shërbimeve, të cilët mund të ndihmojnë ose të nxisin një shkelje duke siguruar një kanal, por nuk do të kishin qëllim kriminal.</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p>
        </p:txBody>
      </p:sp>
    </p:spTree>
    <p:extLst>
      <p:ext uri="{BB962C8B-B14F-4D97-AF65-F5344CB8AC3E}">
        <p14:creationId xmlns:p14="http://schemas.microsoft.com/office/powerpoint/2010/main" val="2874921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11 të Konventës së Budapestit me një element të theksuar</a:t>
            </a:r>
            <a:r>
              <a:rPr lang="sq-AL" dirty="1" b="0"/>
              <a:t> (“</a:t>
            </a:r>
            <a:r>
              <a:rPr lang="sq-AL" dirty="1" sz="1200" b="0">
                <a:solidFill>
                  <a:srgbClr val="FF0000"/>
                </a:solidFill>
                <a:latin typeface="+mj-lt"/>
              </a:rPr>
              <a:t>tentim për të kryer ndonjë nga veprat penale - neni 3 deri në 5, 6, 7, 8 dhe 9.1.a dhe c… mund të rezervojë të drejtën për të mos aplikuar në tërësi ose pjesërisht paragrafin 2</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r>
              <a:rPr lang="sq-AL" dirty="1"/>
              <a:t>Pjesa e theksuar kriminalizon tentimin për vepra të caktuara sipas Konventës së Budapestit.</a:t>
            </a:r>
            <a:r>
              <a:rPr lang="sq-AL" dirty="1"/>
              <a:t> </a:t>
            </a:r>
            <a:r>
              <a:rPr lang="sq-AL" dirty="1"/>
              <a:t>Për shembull, tentimi për qasje të jashtëligjshme, keqpërdorim të pajisjeve dhe aspekte të caktuara të pornografisë së fëmijëve nuk do të penalizohen, sepse është e vështirë të konstatosh tentativë për vepra penale.</a:t>
            </a:r>
            <a:r>
              <a:rPr lang="sq-AL" dirty="1"/>
              <a:t> </a:t>
            </a:r>
            <a:r>
              <a:rPr lang="sq-AL" dirty="1"/>
              <a:t>Konventa e Budapestit kërkon që tentimet duhet të jenë të qëllimshme për të tërhequr përgjegjësi penale.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p>
        </p:txBody>
      </p:sp>
    </p:spTree>
    <p:extLst>
      <p:ext uri="{BB962C8B-B14F-4D97-AF65-F5344CB8AC3E}">
        <p14:creationId xmlns:p14="http://schemas.microsoft.com/office/powerpoint/2010/main" val="131851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12 të Konventës së Budapestit me një element të theksuar</a:t>
            </a:r>
            <a:r>
              <a:rPr lang="sq-AL" dirty="1" b="0"/>
              <a:t> </a:t>
            </a:r>
            <a:r>
              <a:rPr lang="sq-AL" dirty="1" b="0"/>
              <a:t> (“</a:t>
            </a:r>
            <a:r>
              <a:rPr lang="sq-AL" dirty="1" sz="1200" b="0">
                <a:solidFill>
                  <a:srgbClr val="FF0000"/>
                </a:solidFill>
                <a:latin typeface="+mj-lt"/>
              </a:rPr>
              <a:t>personat juridikë mund të mbajnë përgjegjësi... kryer për përfitimin e tyre nga ndonjë person fizik... pozicion udhëheqës... autorizimi i përfaqësimit… autoriteti për të marrë vendime... autoriteti për të ushtruar kontroll</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r>
              <a:rPr lang="sq-AL" dirty="1"/>
              <a:t>Të dy perspektivat e Bashkimit Evropian dhe të Këshillit të Evropës përfshijnë, të paktën, ndonjë lloj përgjegjësie (kriminale ose jo) të kompanive dhe personave të tjerë juridikë nga veprimet kriminale të përfaqësuesve të tyre, duke vepruar në përfaqësimin dhe interesin e tyre.</a:t>
            </a:r>
            <a:r>
              <a:rPr lang="sq-AL" dirty="1"/>
              <a:t> </a:t>
            </a:r>
            <a:r>
              <a:rPr lang="sq-AL" dirty="1"/>
              <a:t>Për më tepër, Konventa shprehet se përgjegjësia e personave juridikë ndodh gjithashtu në rast të mungesës së mbikëqyrjes ose kontrollit të një përfaqësuesi ligjor të shoqërisë ose personit tjetër juridik mbi dikë nën mbikëqyrjen e saj.</a:t>
            </a:r>
            <a:r>
              <a:rPr lang="sq-AL" dirty="1"/>
              <a:t> </a:t>
            </a:r>
            <a:r>
              <a:rPr lang="sq-AL" dirty="1"/>
              <a:t>Sa u përket parakushteve për tërheqjen e përgjegjësisë së korporatave, Konventa e Budapestit kërkon katër kushtet e përshkruara në slajd.</a:t>
            </a:r>
            <a:r>
              <a:rPr lang="sq-AL" dirty="1"/>
              <a:t> </a:t>
            </a:r>
            <a:r>
              <a:rPr lang="sq-AL" dirty="1"/>
              <a:t>Kjo është për të siguruar që personat juridikë nuk penalizohen padrejtësisht për sjelljen e kryer nga persona fizikë në cilësinë e tyre individuale.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p>
        </p:txBody>
      </p:sp>
    </p:spTree>
    <p:extLst>
      <p:ext uri="{BB962C8B-B14F-4D97-AF65-F5344CB8AC3E}">
        <p14:creationId xmlns:p14="http://schemas.microsoft.com/office/powerpoint/2010/main" val="1529787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12 të Konventës së Budapestit me një element të theksuar</a:t>
            </a:r>
            <a:r>
              <a:rPr lang="sq-AL" dirty="1" b="0"/>
              <a:t> (“</a:t>
            </a:r>
            <a:r>
              <a:rPr lang="sq-AL" dirty="1" sz="1200" b="0">
                <a:solidFill>
                  <a:srgbClr val="FF0000"/>
                </a:solidFill>
                <a:latin typeface="+mj-lt"/>
              </a:rPr>
              <a:t>mungesa e mbikëqyrjes ose kontrollit nga një person fizik i referuar në paragrafin 1….</a:t>
            </a:r>
            <a:r>
              <a:rPr lang="sq-AL" dirty="1" sz="1200" b="0">
                <a:solidFill>
                  <a:srgbClr val="FF0000"/>
                </a:solidFill>
                <a:latin typeface="+mj-lt"/>
              </a:rPr>
              <a:t> </a:t>
            </a:r>
            <a:r>
              <a:rPr lang="sq-AL" dirty="1" sz="1200" b="0">
                <a:solidFill>
                  <a:srgbClr val="FF0000"/>
                </a:solidFill>
                <a:latin typeface="+mj-lt"/>
              </a:rPr>
              <a:t>Ka bërë të mundur….</a:t>
            </a:r>
            <a:r>
              <a:rPr lang="sq-AL" dirty="1" sz="1200" b="0">
                <a:solidFill>
                  <a:srgbClr val="FF0000"/>
                </a:solidFill>
                <a:latin typeface="+mj-lt"/>
              </a:rPr>
              <a:t> </a:t>
            </a:r>
            <a:r>
              <a:rPr lang="sq-AL" dirty="1" sz="1200" b="0">
                <a:solidFill>
                  <a:srgbClr val="FF0000"/>
                </a:solidFill>
                <a:latin typeface="+mj-lt"/>
              </a:rPr>
              <a:t>Kryerja...</a:t>
            </a:r>
            <a:r>
              <a:rPr lang="sq-AL" dirty="1" sz="1200" b="0">
                <a:solidFill>
                  <a:srgbClr val="FF0000"/>
                </a:solidFill>
                <a:latin typeface="+mj-lt"/>
              </a:rPr>
              <a:t> </a:t>
            </a:r>
            <a:r>
              <a:rPr lang="sq-AL" dirty="1" sz="1200" b="0">
                <a:solidFill>
                  <a:srgbClr val="FF0000"/>
                </a:solidFill>
                <a:latin typeface="+mj-lt"/>
              </a:rPr>
              <a:t>Për përfitimin e atij personi juridik nga një person fizik nën autoritetin e tij</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US" dirty="0"/>
          </a:p>
          <a:p>
            <a:r>
              <a:rPr lang="sq-AL" dirty="1"/>
              <a:t>Ky element sugjeron që përveç katër kushteve të përshkruara në slajdin e mëparshëm, një person juridik mund të mbajë përgjegjësi nëse kryerja e veprës penale është bërë e mundur për shkak të mungesës së mbikëqyrjes, por kjo kërkon që vepra të jetë kryer për dobinë e personit juridik nga një person fizik që vepron nën autoritetin e personit juridik.</a:t>
            </a:r>
            <a:r>
              <a:rPr lang="sq-AL" dirty="1"/>
              <a:t> </a:t>
            </a:r>
          </a:p>
          <a:p>
            <a:endParaRPr lang="aa-ET"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p>
        </p:txBody>
      </p:sp>
    </p:spTree>
    <p:extLst>
      <p:ext uri="{BB962C8B-B14F-4D97-AF65-F5344CB8AC3E}">
        <p14:creationId xmlns:p14="http://schemas.microsoft.com/office/powerpoint/2010/main" val="3768023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përsërit objektivat e kësaj seance.</a:t>
            </a:r>
            <a:r>
              <a:rPr lang="sq-AL" dirty="1" sz="3600"/>
              <a:t> </a:t>
            </a:r>
            <a:r>
              <a:rPr lang="sq-AL" dirty="1" sz="3600"/>
              <a:t>Trajneri mund të kalojë nëpër këto objektiva për të siguruar që këto aspekte janë mbuluar në këtë modul.</a:t>
            </a:r>
            <a:r>
              <a:rPr lang="sq-AL" dirty="1" sz="3600"/>
              <a:t> </a:t>
            </a:r>
          </a:p>
        </p:txBody>
      </p:sp>
    </p:spTree>
    <p:extLst>
      <p:ext uri="{BB962C8B-B14F-4D97-AF65-F5344CB8AC3E}">
        <p14:creationId xmlns:p14="http://schemas.microsoft.com/office/powerpoint/2010/main" val="397115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dirty="1"/>
              <a:t>Grupi i slajdeve të para do të shqyrtojnë veprën e falsifikimit të lidhur me kompjuterë në Nenin 7 të Konventës së Budapestit.</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q-AL" dirty="1"/>
              <a:t>Falsifikimi i lidhur me kompjuterë, i përshkruar në Nenin 7 të Konventës së Budapestit është një modalitet i veçantë i falsifikimit.</a:t>
            </a:r>
            <a:r>
              <a:rPr lang="sq-AL" dirty="1"/>
              <a:t> </a:t>
            </a:r>
            <a:r>
              <a:rPr lang="sq-AL" dirty="1"/>
              <a:t>Në shumicën e vendeve falsifikimi është vepër penale tradicionale.</a:t>
            </a:r>
            <a:r>
              <a:rPr lang="sq-AL" dirty="1"/>
              <a:t> </a:t>
            </a:r>
            <a:r>
              <a:rPr lang="sq-AL" dirty="1"/>
              <a:t>Por normalisht, kjo u referohet objekteve të prekshme dhe nganjëherë nuk mund të përdoret për të kriminalizuar falsifikimin kompjuterik, ose falsifikimin e të dhënave kompjuterike që nuk kërkon lexueshmëri vizuale të deklaratave të integruara në një dokument fizik.</a:t>
            </a:r>
            <a:r>
              <a:rPr lang="sq-AL" dirty="1"/>
              <a:t> </a:t>
            </a:r>
          </a:p>
          <a:p>
            <a:endParaRPr lang="en-GB" altLang="en-US" dirty="0"/>
          </a:p>
          <a:p>
            <a:r>
              <a:rPr lang="sq-AL" dirty="1"/>
              <a:t>Kjo ishte arsyeja e futjes së Nenit 7 në Konventën e  Budapestit.</a:t>
            </a:r>
          </a:p>
          <a:p>
            <a:r>
              <a:rPr lang="sq-AL" dirty="1"/>
              <a:t> </a:t>
            </a:r>
          </a:p>
          <a:p>
            <a:r>
              <a:rPr lang="sq-AL" dirty="1"/>
              <a:t>Në këtë pikë, Konventa synon të fusë një vepër paralele në falsifikimin tradicional të dokumenteve (dokumente të prekshme).</a:t>
            </a:r>
            <a:r>
              <a:rPr lang="sq-AL" dirty="1"/>
              <a:t> </a:t>
            </a:r>
            <a:r>
              <a:rPr lang="sq-AL" dirty="1"/>
              <a:t>Por në këtë rast, objekt i krimit janë të dhënat kompjuterike.</a:t>
            </a:r>
            <a:r>
              <a:rPr lang="sq-AL" dirty="1"/>
              <a:t> </a:t>
            </a:r>
            <a:r>
              <a:rPr lang="sq-AL" dirty="1"/>
              <a:t>Ky krim kryhet nga ata që futin, ndryshojnë, fshijnë ose shtypin të dhëna kompjuterike, duke rezultuar në të dhëna jo autentike me qëllim që ato të dhëna të konsiderohen ose veprohen për qëllime ligjore sikur të ishin autentike.</a:t>
            </a:r>
          </a:p>
          <a:p>
            <a:r>
              <a:rPr lang="sq-AL" dirty="1"/>
              <a:t> </a:t>
            </a:r>
          </a:p>
          <a:p>
            <a:r>
              <a:rPr lang="sq-AL" dirty="1"/>
              <a:t>Ky krim bëhet natyrisht me dashje dhe pa veprim të drejtë.</a:t>
            </a:r>
          </a:p>
        </p:txBody>
      </p:sp>
    </p:spTree>
    <p:extLst>
      <p:ext uri="{BB962C8B-B14F-4D97-AF65-F5344CB8AC3E}">
        <p14:creationId xmlns:p14="http://schemas.microsoft.com/office/powerpoint/2010/main" val="67878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Kjo slajd tregon një pamje në ekran të një artikulli të lajmeve në lidhje me një mjek dhe bashkëpunëtorin e tij të cilët ishin arrestuar në Indi për gjoja përgatitjen e raporteve të falsifikuara të testeve për COVID-19.</a:t>
            </a:r>
            <a:r>
              <a:rPr lang="sq-AL" dirty="1"/>
              <a:t> </a:t>
            </a:r>
            <a:r>
              <a:rPr lang="sq-AL" dirty="1"/>
              <a:t>Sipas artikullit, mjeku mblidhte mostra nga pacientët, por nuk i dërgonte për testim.</a:t>
            </a:r>
            <a:r>
              <a:rPr lang="sq-AL" dirty="1"/>
              <a:t> </a:t>
            </a:r>
            <a:r>
              <a:rPr lang="sq-AL" dirty="1"/>
              <a:t>Në vend të kësaj, ai të përgatiste rezultate të falsifikuara të testeve duke ndryshuar formatin PDF për testet në kompjuter.</a:t>
            </a:r>
            <a:r>
              <a:rPr lang="sq-AL" dirty="1"/>
              <a:t> </a:t>
            </a:r>
            <a:r>
              <a:rPr lang="sq-AL" dirty="1"/>
              <a:t>Ai iu dërgonte pacientëve rezultatet e testeve në WhatsApp.</a:t>
            </a:r>
          </a:p>
          <a:p>
            <a:endParaRPr lang="en-US" dirty="0"/>
          </a:p>
          <a:p>
            <a:r>
              <a:rPr lang="sq-AL" dirty="1"/>
              <a:t>Linku për artikullin e shkruar: https://www.thehindu.com/news/cities/Delhi/doctor-aide-arrested-for-giving-forged-covid-19-test-reports/article32526435.ece</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p>
        </p:txBody>
      </p:sp>
    </p:spTree>
    <p:extLst>
      <p:ext uri="{BB962C8B-B14F-4D97-AF65-F5344CB8AC3E}">
        <p14:creationId xmlns:p14="http://schemas.microsoft.com/office/powerpoint/2010/main" val="259678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Ky slajd tregon një shembull tjetër të falsifikimit në lidhje me kompjuterë (phishing). Trajneri mund të tregojë tekstin e emailit (përfshirë logon dhe emrin e dërguesit), të cilat sugjerojnë që emaili është marrë nga HSBC.</a:t>
            </a:r>
            <a:r>
              <a:rPr lang="sq-AL" dirty="1"/>
              <a:t> </a:t>
            </a:r>
            <a:r>
              <a:rPr lang="sq-AL" dirty="1"/>
              <a:t>Trajneri mund të shpjegojë se emailat e tillë shpesh dërgohen me qëllimin që ato të konsiderohen ose veprohen për qëllime ligjore, të tilla si për të iniciuar transaksione.</a:t>
            </a:r>
            <a:r>
              <a:rPr lang="sq-AL" dirty="1"/>
              <a:t> </a:t>
            </a:r>
          </a:p>
        </p:txBody>
      </p:sp>
    </p:spTree>
    <p:extLst>
      <p:ext uri="{BB962C8B-B14F-4D97-AF65-F5344CB8AC3E}">
        <p14:creationId xmlns:p14="http://schemas.microsoft.com/office/powerpoint/2010/main" val="20537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1"/>
              <a:t>Ky slajd tregon një shembull tjetër të falsifikimit në lidhje me kompjuterë (phishing). Trajneri mund të tregojë tekstin e emailit (përfshirë logon dhe emrin e dërguesit), të cilat sugjerojnë që emaili është marrë nga sistemi bankar në internet i Bankës së Amerikës.</a:t>
            </a:r>
            <a:r>
              <a:rPr lang="sq-AL" dirty="1"/>
              <a:t> </a:t>
            </a:r>
            <a:r>
              <a:rPr lang="sq-AL" dirty="1"/>
              <a:t>Trajneri më pas mund të shpjegojë që URL në email në të vërtetë zgjidhet në një faqe të mashtruar të një pale të tretë që nuk ka të bëjë me Bankën e Amerikës.</a:t>
            </a:r>
            <a:r>
              <a:rPr lang="sq-AL" dirty="1"/>
              <a:t> </a:t>
            </a:r>
            <a:r>
              <a:rPr lang="sq-AL" dirty="1"/>
              <a:t>Trajneri mund të shpjegojë se emailat e tillë shpesh dërgohen me qëllimin që ato të konsiderohen ose veprohen për qëllime ligjore, të tilla si për të iniciuar transaksione.</a:t>
            </a:r>
            <a:r>
              <a:rPr lang="sq-AL" dirty="1"/>
              <a:t> </a:t>
            </a:r>
          </a:p>
        </p:txBody>
      </p:sp>
    </p:spTree>
    <p:extLst>
      <p:ext uri="{BB962C8B-B14F-4D97-AF65-F5344CB8AC3E}">
        <p14:creationId xmlns:p14="http://schemas.microsoft.com/office/powerpoint/2010/main" val="53189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dirty="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tteo.lucchetti@coe.i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DBB67D73-B6F5-4B2A-AAA2-032087A05B37}"/>
              </a:ext>
            </a:extLst>
          </p:cNvPr>
          <p:cNvSpPr>
            <a:spLocks noGrp="1"/>
          </p:cNvSpPr>
          <p:nvPr>
            <p:ph sz="quarter" idx="11"/>
          </p:nvPr>
        </p:nvSpPr>
        <p:spPr>
          <a:xfrm>
            <a:off x="448274" y="1251039"/>
            <a:ext cx="8074025" cy="724409"/>
          </a:xfrm>
        </p:spPr>
        <p:txBody>
          <a:bodyPr>
            <a:normAutofit/>
          </a:bodyPr>
          <a:lstStyle/>
          <a:p>
            <a:pPr lvl="0" fontAlgn="base">
              <a:lnSpc>
                <a:spcPct val="100000"/>
              </a:lnSpc>
              <a:spcBef>
                <a:spcPct val="0"/>
              </a:spcBef>
              <a:spcAft>
                <a:spcPct val="0"/>
              </a:spcAft>
            </a:pPr>
            <a:r>
              <a:rPr lang="sq-AL" dirty="1" sz="1400">
                <a:solidFill>
                  <a:prstClr val="black"/>
                </a:solidFill>
                <a:latin typeface="Verdana" panose="020B0604030504040204" pitchFamily="34" charset="0"/>
                <a:ea typeface="MS PGothic" panose="020B0600070205080204" pitchFamily="34" charset="-128"/>
              </a:rPr>
              <a:t>Trajnim hyrës gjyqësor për krimin kibernetik dhe provat elektronike</a:t>
            </a:r>
          </a:p>
          <a:p>
            <a:endParaRPr lang="en-GB" dirty="0"/>
          </a:p>
        </p:txBody>
      </p:sp>
      <p:sp>
        <p:nvSpPr>
          <p:cNvPr id="31" name="Text Placeholder 30">
            <a:extLst>
              <a:ext uri="{FF2B5EF4-FFF2-40B4-BE49-F238E27FC236}">
                <a16:creationId xmlns:a16="http://schemas.microsoft.com/office/drawing/2014/main" id="{A3637711-684D-4890-8B1A-C347F5BBB59D}"/>
              </a:ext>
            </a:extLst>
          </p:cNvPr>
          <p:cNvSpPr>
            <a:spLocks noGrp="1"/>
          </p:cNvSpPr>
          <p:nvPr>
            <p:ph type="body" sz="quarter" idx="12"/>
          </p:nvPr>
        </p:nvSpPr>
        <p:spPr/>
        <p:txBody>
          <a:bodyPr>
            <a:normAutofit lnSpcReduction="10000"/>
          </a:bodyPr>
          <a:lstStyle/>
          <a:p>
            <a:pPr>
              <a:spcBef>
                <a:spcPct val="0"/>
              </a:spcBef>
            </a:pPr>
            <a:r>
              <a:rPr lang="sq-AL" dirty="1" sz="3200">
                <a:latin typeface="+mn-lt"/>
              </a:rPr>
              <a:t>Dispozitat Materiale të Konventës së Budapestit - Pjesa 2</a:t>
            </a: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100" dirty="0">
              <a:latin typeface="+mn-lt"/>
            </a:endParaRPr>
          </a:p>
          <a:p>
            <a:pPr>
              <a:spcBef>
                <a:spcPct val="0"/>
              </a:spcBef>
            </a:pPr>
            <a:endParaRPr lang="en-GB" altLang="en-US" sz="1400" dirty="0">
              <a:latin typeface="+mn-lt"/>
            </a:endParaRPr>
          </a:p>
          <a:p>
            <a:pPr>
              <a:spcBef>
                <a:spcPct val="0"/>
              </a:spcBef>
            </a:pPr>
            <a:r>
              <a:rPr lang="sq-AL" dirty="1" sz="1400">
                <a:latin typeface="+mn-lt"/>
              </a:rPr>
              <a:t>Xxxxx XXXXXXXX</a:t>
            </a:r>
          </a:p>
          <a:p>
            <a:pPr>
              <a:spcBef>
                <a:spcPct val="0"/>
              </a:spcBef>
            </a:pPr>
            <a:endParaRPr lang="en-GB" altLang="en-US" sz="1400" dirty="0">
              <a:latin typeface="+mn-lt"/>
            </a:endParaRPr>
          </a:p>
          <a:p>
            <a:pPr>
              <a:spcBef>
                <a:spcPct val="0"/>
              </a:spcBef>
            </a:pPr>
            <a:r>
              <a:rPr lang="sq-AL" dirty="1" sz="1400" i="1">
                <a:latin typeface="+mn-lt"/>
              </a:rPr>
              <a:t>Këshilli i Evropës</a:t>
            </a:r>
          </a:p>
          <a:p>
            <a:pPr>
              <a:spcBef>
                <a:spcPct val="0"/>
              </a:spcBef>
            </a:pPr>
            <a:endParaRPr lang="en-GB" altLang="en-US" sz="1400" dirty="0">
              <a:solidFill>
                <a:srgbClr val="2F618F"/>
              </a:solidFill>
              <a:latin typeface="+mn-lt"/>
              <a:hlinkClick r:id="rId3"/>
            </a:endParaRPr>
          </a:p>
          <a:p>
            <a:pPr>
              <a:spcBef>
                <a:spcPct val="0"/>
              </a:spcBef>
            </a:pPr>
            <a:r>
              <a:rPr lang="sq-AL" dirty="1" sz="1400">
                <a:solidFill>
                  <a:srgbClr val="2F618F"/>
                </a:solidFill>
                <a:latin typeface="+mn-lt"/>
              </a:rPr>
              <a:t>email</a:t>
            </a:r>
          </a:p>
          <a:p>
            <a:pPr>
              <a:spcBef>
                <a:spcPct val="0"/>
              </a:spcBef>
            </a:pPr>
            <a:endParaRPr lang="en-GB" altLang="en-US" sz="14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endParaRPr lang="en-GB" altLang="en-US" sz="1200" dirty="0">
              <a:latin typeface="Verdana" panose="020B0604030504040204" pitchFamily="34" charset="0"/>
            </a:endParaRPr>
          </a:p>
          <a:p>
            <a:pPr>
              <a:spcBef>
                <a:spcPct val="0"/>
              </a:spcBef>
            </a:pPr>
            <a:endParaRPr lang="en-GB" altLang="en-US" sz="1400" dirty="0">
              <a:latin typeface="Verdana" panose="020B0604030504040204" pitchFamily="34" charset="0"/>
            </a:endParaRPr>
          </a:p>
          <a:p>
            <a:pPr>
              <a:spcBef>
                <a:spcPct val="0"/>
              </a:spcBef>
            </a:pPr>
            <a:endParaRPr lang="en-GB" altLang="en-US" sz="1200" dirty="0">
              <a:latin typeface="Verdana" panose="020B0604030504040204" pitchFamily="34" charset="0"/>
            </a:endParaRPr>
          </a:p>
          <a:p>
            <a:endParaRPr lang="en-GB" dirty="0"/>
          </a:p>
        </p:txBody>
      </p:sp>
      <p:sp>
        <p:nvSpPr>
          <p:cNvPr id="32" name="Text Placeholder 31">
            <a:extLst>
              <a:ext uri="{FF2B5EF4-FFF2-40B4-BE49-F238E27FC236}">
                <a16:creationId xmlns:a16="http://schemas.microsoft.com/office/drawing/2014/main" id="{4E9FDC2C-93EC-4C8A-9ECF-4C1E10889CE9}"/>
              </a:ext>
            </a:extLst>
          </p:cNvPr>
          <p:cNvSpPr>
            <a:spLocks noGrp="1"/>
          </p:cNvSpPr>
          <p:nvPr>
            <p:ph type="body" sz="quarter" idx="13"/>
          </p:nvPr>
        </p:nvSpPr>
        <p:spPr/>
        <p:txBody>
          <a:bodyPr/>
          <a:lstStyle/>
          <a:p>
            <a:pPr>
              <a:spcBef>
                <a:spcPct val="0"/>
              </a:spcBef>
            </a:pPr>
            <a:r>
              <a:rPr lang="sq-AL" dirty="1">
                <a:latin typeface="Verdana" panose="020B0604030504040204" pitchFamily="34" charset="0"/>
              </a:rPr>
              <a:t>DD Muaji VVVV</a:t>
            </a:r>
          </a:p>
          <a:p>
            <a:endParaRPr lang="en-GB" dirty="0"/>
          </a:p>
        </p:txBody>
      </p:sp>
    </p:spTree>
    <p:extLst>
      <p:ext uri="{BB962C8B-B14F-4D97-AF65-F5344CB8AC3E}">
        <p14:creationId xmlns:p14="http://schemas.microsoft.com/office/powerpoint/2010/main" val="233730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65172" y="1366616"/>
            <a:ext cx="3889351" cy="4539704"/>
          </a:xfrm>
          <a:prstGeom prst="rect">
            <a:avLst/>
          </a:prstGeom>
        </p:spPr>
        <p:txBody>
          <a:bodyPr wrap="square">
            <a:spAutoFit/>
          </a:bodyPr>
          <a:lstStyle/>
          <a:p>
            <a:pPr marL="342900" indent="-342900" algn="just">
              <a:buFont typeface="Wingdings" pitchFamily="2" charset="2"/>
              <a:buChar char="Ø"/>
            </a:pPr>
            <a:r>
              <a:rPr lang="sq-AL" dirty="1" sz="1700"/>
              <a:t>Secila palë miraton masa të tilla legjislative dhe masa të tjera që mund të jenë të nevojshme për të vendosur si vepra penale sipas ligjit të tyre vendor, kur kryhen me dashje dhe pa të drejtë </a:t>
            </a:r>
            <a:r>
              <a:rPr lang="sq-AL" dirty="1" b="1" sz="1700">
                <a:solidFill>
                  <a:srgbClr val="FF0000"/>
                </a:solidFill>
              </a:rPr>
              <a:t>futjen</a:t>
            </a:r>
            <a:r>
              <a:rPr lang="sq-AL" dirty="1" sz="1700"/>
              <a:t>,</a:t>
            </a:r>
            <a:r>
              <a:rPr lang="sq-AL" dirty="1" b="1" sz="1700">
                <a:solidFill>
                  <a:srgbClr val="FF0000"/>
                </a:solidFill>
              </a:rPr>
              <a:t> ndryshimin</a:t>
            </a:r>
            <a:r>
              <a:rPr lang="sq-AL" dirty="1" sz="1700"/>
              <a:t>,</a:t>
            </a:r>
            <a:r>
              <a:rPr lang="sq-AL" dirty="1" b="1" sz="1700">
                <a:solidFill>
                  <a:srgbClr val="FF0000"/>
                </a:solidFill>
              </a:rPr>
              <a:t> fshirjen </a:t>
            </a:r>
            <a:r>
              <a:rPr lang="sq-AL" dirty="1" sz="1700"/>
              <a:t>ose</a:t>
            </a:r>
            <a:r>
              <a:rPr lang="sq-AL" dirty="1" b="1" sz="1700">
                <a:solidFill>
                  <a:srgbClr val="FF0000"/>
                </a:solidFill>
              </a:rPr>
              <a:t> shuarjen</a:t>
            </a:r>
            <a:r>
              <a:rPr lang="sq-AL" dirty="1" sz="1700"/>
              <a:t> e të dhënave kompjuterike, duke rezultuar në të dhëna joautentike me qëllimin që ato të konsiderohen ose përdoren për qëllime ligjore sikur të ishin autentike, pavarësisht nëse të dhënat janë apo jo drejtpërsëdrejti të lexueshme dhe të kuptueshme.</a:t>
            </a:r>
            <a:r>
              <a:rPr lang="sq-AL" dirty="1" sz="1700"/>
              <a:t> </a:t>
            </a:r>
          </a:p>
          <a:p>
            <a:pPr marL="342900" indent="-342900" algn="just">
              <a:buFont typeface="Wingdings" pitchFamily="2" charset="2"/>
              <a:buChar char="Ø"/>
            </a:pPr>
            <a:endParaRPr lang="en-US" sz="1700" dirty="0"/>
          </a:p>
          <a:p>
            <a:pPr marL="342900" indent="-342900" algn="just">
              <a:buFont typeface="Wingdings" pitchFamily="2" charset="2"/>
              <a:buChar char="Ø"/>
            </a:pPr>
            <a:r>
              <a:rPr lang="sq-AL" dirty="1" sz="1700"/>
              <a:t>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518673" y="1366616"/>
            <a:ext cx="4127487" cy="2970044"/>
          </a:xfrm>
          <a:prstGeom prst="rect">
            <a:avLst/>
          </a:prstGeom>
        </p:spPr>
        <p:txBody>
          <a:bodyPr wrap="square">
            <a:spAutoFit/>
          </a:bodyPr>
          <a:lstStyle/>
          <a:p>
            <a:pPr marL="342900" indent="-342900" algn="just">
              <a:buFont typeface="Wingdings" panose="05000000000000000000" pitchFamily="2" charset="2"/>
              <a:buChar char="Ø"/>
            </a:pPr>
            <a:r>
              <a:rPr lang="sq-AL" dirty="1" sz="1700"/>
              <a:t>Qëllimi i kësaj vepre është i kufizuar në falsifikimin e dokumenteve duke:</a:t>
            </a:r>
            <a:r>
              <a:rPr lang="sq-AL" dirty="1" sz="1700"/>
              <a:t> </a:t>
            </a:r>
          </a:p>
          <a:p>
            <a:pPr algn="just"/>
            <a:endParaRPr lang="en-US" sz="1700" dirty="0"/>
          </a:p>
          <a:p>
            <a:pPr marL="800100" lvl="1" indent="-342900" algn="just">
              <a:buFont typeface="Wingdings" panose="05000000000000000000" pitchFamily="2" charset="2"/>
              <a:buChar char="Ø"/>
            </a:pPr>
            <a:r>
              <a:rPr lang="sq-AL" dirty="1" sz="1700"/>
              <a:t>Vendosur të dhëna të sakta apo jo të sakta</a:t>
            </a:r>
          </a:p>
          <a:p>
            <a:pPr marL="800100" lvl="1" indent="-342900" algn="just">
              <a:buFont typeface="Wingdings" panose="05000000000000000000" pitchFamily="2" charset="2"/>
              <a:buChar char="Ø"/>
            </a:pPr>
            <a:r>
              <a:rPr lang="sq-AL" dirty="1" sz="1700"/>
              <a:t>Ndryshuar më pas (modifikimet, variacionet, ndryshimet e pjesshme)</a:t>
            </a:r>
          </a:p>
          <a:p>
            <a:pPr marL="800100" lvl="1" indent="-342900" algn="just">
              <a:buFont typeface="Wingdings" panose="05000000000000000000" pitchFamily="2" charset="2"/>
              <a:buChar char="Ø"/>
            </a:pPr>
            <a:r>
              <a:rPr lang="sq-AL" dirty="1" sz="1700"/>
              <a:t>Fshirja (heqja e të dhënave nga një medium i të dhënave)</a:t>
            </a:r>
            <a:r>
              <a:rPr lang="sq-AL" dirty="1" sz="1700"/>
              <a:t> </a:t>
            </a:r>
          </a:p>
          <a:p>
            <a:pPr marL="800100" lvl="1" indent="-342900" algn="just">
              <a:buFont typeface="Wingdings" panose="05000000000000000000" pitchFamily="2" charset="2"/>
              <a:buChar char="Ø"/>
            </a:pPr>
            <a:r>
              <a:rPr lang="sq-AL" dirty="1" sz="1700"/>
              <a:t>Heqja (mbajtja, fshehja e të dhënave)</a:t>
            </a: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 (futja, ndryshimi…</a:t>
            </a:r>
          </a:p>
        </p:txBody>
      </p:sp>
    </p:spTree>
    <p:extLst>
      <p:ext uri="{BB962C8B-B14F-4D97-AF65-F5344CB8AC3E}">
        <p14:creationId xmlns:p14="http://schemas.microsoft.com/office/powerpoint/2010/main" val="34701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3412" y="1368584"/>
            <a:ext cx="3889351" cy="453970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futja e të dhënave, ndryshimi, fshirja, apo heqja e të dhënave kompjuterike që rezultojnë në </a:t>
            </a:r>
            <a:r>
              <a:rPr lang="sq-AL" dirty="1" b="1" sz="1700">
                <a:solidFill>
                  <a:srgbClr val="FF0000"/>
                </a:solidFill>
              </a:rPr>
              <a:t>të dhëna jo autentike </a:t>
            </a:r>
            <a:r>
              <a:rPr lang="sq-AL" dirty="1" sz="1700"/>
              <a:t>me qëllim që ato të konsiderohen apo të veprohet mbi to për qëllime ligjore sikurse ato të ishin autentike, pavarësisht nëse të dhënat janë të lexueshme apo të kuptueshme direkt.</a:t>
            </a:r>
            <a:r>
              <a:rPr lang="sq-AL" dirty="1" sz="1700"/>
              <a:t> </a:t>
            </a:r>
          </a:p>
          <a:p>
            <a:pPr marL="342900" indent="-342900" algn="just">
              <a:buFont typeface="Wingdings" pitchFamily="2" charset="2"/>
              <a:buChar char="Ø"/>
            </a:pPr>
            <a:endParaRPr lang="en-US" sz="1700" dirty="0"/>
          </a:p>
          <a:p>
            <a:pPr marL="342900" indent="-342900" algn="just">
              <a:buFont typeface="Wingdings" pitchFamily="2" charset="2"/>
              <a:buChar char="Ø"/>
            </a:pPr>
            <a:r>
              <a:rPr lang="sq-AL" dirty="1" sz="1700"/>
              <a:t>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480559" y="1400726"/>
            <a:ext cx="4094481" cy="4016484"/>
          </a:xfrm>
          <a:prstGeom prst="rect">
            <a:avLst/>
          </a:prstGeom>
        </p:spPr>
        <p:txBody>
          <a:bodyPr wrap="square">
            <a:spAutoFit/>
          </a:bodyPr>
          <a:lstStyle/>
          <a:p>
            <a:pPr marL="342900" indent="-342900" algn="just">
              <a:buFont typeface="Wingdings" panose="05000000000000000000" pitchFamily="2" charset="2"/>
              <a:buChar char="Ø"/>
            </a:pPr>
            <a:r>
              <a:rPr lang="sq-AL" dirty="1" sz="1700"/>
              <a:t>Zakonisht, termi autenticitet ka të bëjë me:</a:t>
            </a:r>
            <a:r>
              <a:rPr lang="sq-AL" dirty="1" sz="1700"/>
              <a:t>	</a:t>
            </a:r>
          </a:p>
          <a:p>
            <a:pPr marL="800100" lvl="1" indent="-342900" algn="just">
              <a:buFont typeface="Wingdings" panose="05000000000000000000" pitchFamily="2" charset="2"/>
              <a:buChar char="Ø"/>
            </a:pPr>
            <a:r>
              <a:rPr lang="sq-AL" dirty="1" sz="1700"/>
              <a:t>Autenticitetin sa i përket autorit të një dokumenti</a:t>
            </a:r>
            <a:r>
              <a:rPr lang="sq-AL" dirty="1" sz="1700"/>
              <a:t> </a:t>
            </a:r>
          </a:p>
          <a:p>
            <a:pPr marL="800100" lvl="1" indent="-342900" algn="just">
              <a:buFont typeface="Wingdings" panose="05000000000000000000" pitchFamily="2" charset="2"/>
              <a:buChar char="Ø"/>
            </a:pPr>
            <a:r>
              <a:rPr lang="sq-AL" dirty="1" sz="1700"/>
              <a:t>Autenticitetin sa i përket vërtetësisë së deklaratës që gjendet në dokument</a:t>
            </a:r>
          </a:p>
          <a:p>
            <a:pPr marL="800100" lvl="1"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sq-AL" dirty="1" sz="1700"/>
              <a:t>Autenticitetin në lidhje me të dhënat në minimum që i referohen lëshuesit të të dhënave (pavarësisht nga korrektësia/vërtetësia e përmbajtjes së tyre)</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sq-AL" dirty="1" sz="1700"/>
              <a:t>Autenticiteti gjithashtu mund të ketë të bëjë me origjinalitetin e të dhënave</a:t>
            </a:r>
          </a:p>
        </p:txBody>
      </p:sp>
      <p:sp>
        <p:nvSpPr>
          <p:cNvPr id="2" name="TextBox 7">
            <a:extLst>
              <a:ext uri="{FF2B5EF4-FFF2-40B4-BE49-F238E27FC236}">
                <a16:creationId xmlns:a16="http://schemas.microsoft.com/office/drawing/2014/main" id="{BEAF62CB-F43E-4908-A7A3-1F2EB3F33569}"/>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 (“të dhënat jo autentike”	</a:t>
            </a:r>
          </a:p>
        </p:txBody>
      </p:sp>
    </p:spTree>
    <p:extLst>
      <p:ext uri="{BB962C8B-B14F-4D97-AF65-F5344CB8AC3E}">
        <p14:creationId xmlns:p14="http://schemas.microsoft.com/office/powerpoint/2010/main" val="33129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02612" y="1509936"/>
            <a:ext cx="3889351" cy="453970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futja e të dhënave, ndryshimi, fshirja, apo heqja e të dhënave kompjuterike që rezultojnë në të dhëna jo autentike </a:t>
            </a:r>
            <a:r>
              <a:rPr lang="sq-AL" dirty="1" b="1" sz="1700">
                <a:solidFill>
                  <a:srgbClr val="FF0000"/>
                </a:solidFill>
              </a:rPr>
              <a:t>me qëllim që ato të konsiderohen apo të veprohet mbi to për qëllime ligjore sikurse ato të ishin autentike</a:t>
            </a:r>
            <a:r>
              <a:rPr lang="sq-AL" dirty="1" sz="1700"/>
              <a:t>, pavarësisht nëse të dhënat janë të lexueshme dhe të kuptueshme.</a:t>
            </a:r>
            <a:r>
              <a:rPr lang="sq-AL" dirty="1" sz="1700"/>
              <a:t> </a:t>
            </a:r>
          </a:p>
          <a:p>
            <a:pPr marL="342900" indent="-342900" algn="just">
              <a:buFont typeface="Wingdings" pitchFamily="2" charset="2"/>
              <a:buChar char="Ø"/>
            </a:pPr>
            <a:endParaRPr lang="en-US" sz="1700" dirty="0"/>
          </a:p>
          <a:p>
            <a:pPr marL="342900" indent="-342900" algn="just">
              <a:buFont typeface="Wingdings" pitchFamily="2" charset="2"/>
              <a:buChar char="Ø"/>
            </a:pPr>
            <a:r>
              <a:rPr lang="sq-AL" dirty="1" sz="1700"/>
              <a:t>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380472" y="1509936"/>
            <a:ext cx="4143768" cy="1400383"/>
          </a:xfrm>
          <a:prstGeom prst="rect">
            <a:avLst/>
          </a:prstGeom>
        </p:spPr>
        <p:txBody>
          <a:bodyPr wrap="square">
            <a:spAutoFit/>
          </a:bodyPr>
          <a:lstStyle/>
          <a:p>
            <a:pPr marL="342900" indent="-342900" algn="just">
              <a:buFont typeface="Wingdings" panose="05000000000000000000" pitchFamily="2" charset="2"/>
              <a:buChar char="Ø"/>
            </a:pPr>
            <a:r>
              <a:rPr lang="sq-AL" dirty="1" sz="1700"/>
              <a:t>Kërkesë shtesë për dashjen</a:t>
            </a:r>
            <a:r>
              <a:rPr lang="sq-AL" dirty="1" sz="1700"/>
              <a:t> </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sq-AL" dirty="1" sz="1700"/>
              <a:t>“për qëllime ligjore” përfshin transaksione ligjore dhe dokumente të cilat janë juridikisht të rëndësishme</a:t>
            </a:r>
            <a:r>
              <a:rPr lang="sq-AL" dirty="1" sz="1700"/>
              <a:t> </a:t>
            </a:r>
          </a:p>
        </p:txBody>
      </p:sp>
      <p:sp>
        <p:nvSpPr>
          <p:cNvPr id="2" name="TextBox 7">
            <a:extLst>
              <a:ext uri="{FF2B5EF4-FFF2-40B4-BE49-F238E27FC236}">
                <a16:creationId xmlns:a16="http://schemas.microsoft.com/office/drawing/2014/main" id="{9D1A153A-976F-4A26-897A-EC8F5C517FC0}"/>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p>
          <a:p>
            <a:pPr algn="r"/>
            <a:r>
              <a:rPr lang="sq-AL" dirty="1" sz="3200">
                <a:solidFill>
                  <a:schemeClr val="bg1"/>
                </a:solidFill>
                <a:latin typeface="Verdana" panose="020B0604030504040204" pitchFamily="34" charset="0"/>
                <a:ea typeface="Verdana" panose="020B0604030504040204" pitchFamily="34" charset="0"/>
                <a:cs typeface="Verdana" charset="0"/>
              </a:rPr>
              <a:t>(“Dashja, qoftë…”)</a:t>
            </a:r>
          </a:p>
        </p:txBody>
      </p:sp>
    </p:spTree>
    <p:extLst>
      <p:ext uri="{BB962C8B-B14F-4D97-AF65-F5344CB8AC3E}">
        <p14:creationId xmlns:p14="http://schemas.microsoft.com/office/powerpoint/2010/main" val="254168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63572" y="1571784"/>
            <a:ext cx="3889351" cy="453970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futja e të dhënave, ndryshimi, fshirja, apo heqja e të dhënave kompjuterike që rezultojnë në të dhëna jo autentike me qëllim që ato të konsiderohen apo të veprohet mbi to për qëllime ligjore sikurse ato të ishin autentike </a:t>
            </a:r>
            <a:r>
              <a:rPr lang="sq-AL" dirty="1" b="1" sz="1700">
                <a:solidFill>
                  <a:srgbClr val="FF0000"/>
                </a:solidFill>
              </a:rPr>
              <a:t>pavarësisht </a:t>
            </a:r>
            <a:r>
              <a:rPr lang="sq-AL" dirty="1" sz="1700"/>
              <a:t>nëse të dhënat janë të </a:t>
            </a:r>
            <a:r>
              <a:rPr lang="sq-AL" dirty="1" b="1" sz="1700">
                <a:solidFill>
                  <a:srgbClr val="FF0000"/>
                </a:solidFill>
              </a:rPr>
              <a:t>lexueshme dhe të kuptueshme drejtpërdrejt</a:t>
            </a:r>
            <a:r>
              <a:rPr lang="sq-AL" dirty="1" sz="1700"/>
              <a:t>.</a:t>
            </a:r>
            <a:r>
              <a:rPr lang="sq-AL" dirty="1" sz="1700"/>
              <a:t> </a:t>
            </a:r>
          </a:p>
          <a:p>
            <a:pPr marL="342900" indent="-342900" algn="just">
              <a:buFont typeface="Wingdings" pitchFamily="2" charset="2"/>
              <a:buChar char="Ø"/>
            </a:pPr>
            <a:endParaRPr lang="en-US" sz="1700" dirty="0"/>
          </a:p>
          <a:p>
            <a:pPr marL="342900" indent="-342900" algn="just">
              <a:buFont typeface="Wingdings" pitchFamily="2" charset="2"/>
              <a:buChar char="Ø"/>
            </a:pPr>
            <a:r>
              <a:rPr lang="sq-AL" dirty="1" sz="1700"/>
              <a:t>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531360" y="1571784"/>
            <a:ext cx="4226560" cy="1215717"/>
          </a:xfrm>
          <a:prstGeom prst="rect">
            <a:avLst/>
          </a:prstGeom>
        </p:spPr>
        <p:txBody>
          <a:bodyPr wrap="square">
            <a:spAutoFit/>
          </a:bodyPr>
          <a:lstStyle/>
          <a:p>
            <a:pPr marL="342900" indent="-342900" algn="just">
              <a:buFont typeface="Wingdings" panose="05000000000000000000" pitchFamily="2" charset="2"/>
              <a:buChar char="Ø"/>
            </a:pPr>
            <a:r>
              <a:rPr lang="sq-AL" dirty="1" sz="1700"/>
              <a:t>Të dhënat jo-autentike nuk duhet të jenë domosdoshmërisht të lexueshme ose të kuptueshme nga një qenie njerëzore</a:t>
            </a:r>
            <a:r>
              <a:rPr lang="sq-AL" dirty="1" sz="1700"/>
              <a:t> </a:t>
            </a:r>
          </a:p>
          <a:p>
            <a:pPr marL="342900" indent="-342900" algn="just">
              <a:buFont typeface="Wingdings" pitchFamily="2" charset="2"/>
              <a:buChar char="ü"/>
            </a:pPr>
            <a:endParaRPr lang="en-US" sz="2200" dirty="0">
              <a:latin typeface="+mj-lt"/>
            </a:endParaRPr>
          </a:p>
        </p:txBody>
      </p:sp>
      <p:sp>
        <p:nvSpPr>
          <p:cNvPr id="2" name="TextBox 7">
            <a:extLst>
              <a:ext uri="{FF2B5EF4-FFF2-40B4-BE49-F238E27FC236}">
                <a16:creationId xmlns:a16="http://schemas.microsoft.com/office/drawing/2014/main" id="{FF58A1EE-D31D-43F4-A03D-C97C3BAB9326}"/>
              </a:ext>
            </a:extLst>
          </p:cNvPr>
          <p:cNvSpPr txBox="1">
            <a:spLocks noChangeArrowheads="1"/>
          </p:cNvSpPr>
          <p:nvPr/>
        </p:nvSpPr>
        <p:spPr bwMode="auto">
          <a:xfrm>
            <a:off x="1177924" y="-27384"/>
            <a:ext cx="7858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 (“pavarësisht...të lexueshme drejtpërdrejt…”)</a:t>
            </a:r>
          </a:p>
        </p:txBody>
      </p:sp>
    </p:spTree>
    <p:extLst>
      <p:ext uri="{BB962C8B-B14F-4D97-AF65-F5344CB8AC3E}">
        <p14:creationId xmlns:p14="http://schemas.microsoft.com/office/powerpoint/2010/main" val="216794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33092" y="1533465"/>
            <a:ext cx="3889351" cy="453970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futja e të dhënave, ndryshimi, fshirja, apo heqja e të dhënave kompjuterike që rezultojnë në të dhëna joautentike, me qëllim që ato të konsiderohen apo të veprohet mbi to për qëllime ligjore sikurse ato të ishin autentike, pavarësisht nëse të dhënat janë të lexueshme apo të kuptueshme direkt.</a:t>
            </a:r>
            <a:r>
              <a:rPr lang="sq-AL" dirty="1" sz="1700"/>
              <a:t> </a:t>
            </a:r>
          </a:p>
          <a:p>
            <a:pPr marL="342900" indent="-342900" algn="just">
              <a:buFont typeface="Wingdings" pitchFamily="2" charset="2"/>
              <a:buChar char="Ø"/>
            </a:pPr>
            <a:endParaRPr lang="en-US" sz="1700" dirty="0"/>
          </a:p>
          <a:p>
            <a:pPr marL="342900" indent="-342900" algn="just">
              <a:buFont typeface="Wingdings" pitchFamily="2" charset="2"/>
              <a:buChar char="Ø"/>
            </a:pPr>
            <a:r>
              <a:rPr lang="sq-AL" dirty="1" sz="1700"/>
              <a:t>Një Palë mund të kërkojë </a:t>
            </a:r>
            <a:r>
              <a:rPr lang="sq-AL" dirty="1" b="1" sz="1700">
                <a:solidFill>
                  <a:srgbClr val="FF0000"/>
                </a:solidFill>
              </a:rPr>
              <a:t>qëllimin për mashtrim</a:t>
            </a:r>
            <a:r>
              <a:rPr lang="sq-AL" dirty="1" sz="1700"/>
              <a:t>, apo </a:t>
            </a:r>
            <a:r>
              <a:rPr lang="sq-AL" dirty="1" b="1" sz="1700">
                <a:solidFill>
                  <a:srgbClr val="FF0000"/>
                </a:solidFill>
              </a:rPr>
              <a:t>qëllim të ngjashëm të pandershëm</a:t>
            </a:r>
            <a:r>
              <a:rPr lang="sq-AL" dirty="1" sz="1700"/>
              <a:t>, përpara lindjes së përgjegjësisë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451592" y="1522610"/>
            <a:ext cx="4092968" cy="1400383"/>
          </a:xfrm>
          <a:prstGeom prst="rect">
            <a:avLst/>
          </a:prstGeom>
        </p:spPr>
        <p:txBody>
          <a:bodyPr wrap="square">
            <a:spAutoFit/>
          </a:bodyPr>
          <a:lstStyle/>
          <a:p>
            <a:pPr marL="342900" indent="-342900" algn="just">
              <a:buFont typeface="Wingdings" pitchFamily="2" charset="2"/>
              <a:buChar char="ü"/>
            </a:pPr>
            <a:r>
              <a:rPr lang="sq-AL" dirty="1" sz="1700"/>
              <a:t>Palët mund të kufizojnë kriminalizimin e falsifikimit lidhur me kompjuterë me elementët e mëposhtëm kualifikues:</a:t>
            </a:r>
          </a:p>
          <a:p>
            <a:pPr marL="800100" lvl="1" indent="-342900" algn="just">
              <a:buFont typeface="Wingdings" pitchFamily="2" charset="2"/>
              <a:buChar char="ü"/>
            </a:pPr>
            <a:r>
              <a:rPr lang="sq-AL" dirty="1" sz="1700"/>
              <a:t>Qëllimi për mashtrim</a:t>
            </a:r>
          </a:p>
          <a:p>
            <a:pPr marL="800100" lvl="1" indent="-342900" algn="just">
              <a:buFont typeface="Wingdings" pitchFamily="2" charset="2"/>
              <a:buChar char="ü"/>
            </a:pPr>
            <a:r>
              <a:rPr lang="sq-AL" dirty="1" sz="1700"/>
              <a:t>Qëllimi i pandershëm</a:t>
            </a:r>
            <a:r>
              <a:rPr lang="sq-AL" dirty="1" sz="1700"/>
              <a:t> </a:t>
            </a:r>
          </a:p>
        </p:txBody>
      </p:sp>
      <p:sp>
        <p:nvSpPr>
          <p:cNvPr id="2" name="TextBox 7">
            <a:extLst>
              <a:ext uri="{FF2B5EF4-FFF2-40B4-BE49-F238E27FC236}">
                <a16:creationId xmlns:a16="http://schemas.microsoft.com/office/drawing/2014/main" id="{DC63C6C5-275C-4E83-9E37-95E8A8022984}"/>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p>
          <a:p>
            <a:pPr algn="r"/>
            <a:r>
              <a:rPr lang="sq-AL" dirty="1" sz="3200">
                <a:solidFill>
                  <a:schemeClr val="bg1"/>
                </a:solidFill>
                <a:latin typeface="Verdana" panose="020B0604030504040204" pitchFamily="34" charset="0"/>
                <a:ea typeface="Verdana" panose="020B0604030504040204" pitchFamily="34" charset="0"/>
                <a:cs typeface="Verdana" charset="0"/>
              </a:rPr>
              <a:t>(“qëllimi për mashtrim…”)</a:t>
            </a:r>
          </a:p>
        </p:txBody>
      </p:sp>
    </p:spTree>
    <p:extLst>
      <p:ext uri="{BB962C8B-B14F-4D97-AF65-F5344CB8AC3E}">
        <p14:creationId xmlns:p14="http://schemas.microsoft.com/office/powerpoint/2010/main" val="404338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Mashtrimet e lidhura me kompjuterë</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15</a:t>
            </a:fld>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sq-AL" dirty="1">
                <a:latin typeface="Verdana" charset="0"/>
                <a:cs typeface="Verdana" charset="0"/>
              </a:rPr>
              <a:t>Seksioni 2</a:t>
            </a:r>
          </a:p>
          <a:p>
            <a:endParaRPr lang="en-US" dirty="0"/>
          </a:p>
        </p:txBody>
      </p:sp>
    </p:spTree>
    <p:extLst>
      <p:ext uri="{BB962C8B-B14F-4D97-AF65-F5344CB8AC3E}">
        <p14:creationId xmlns:p14="http://schemas.microsoft.com/office/powerpoint/2010/main" val="286311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Mashtrimet e lidhura me kompjuterë</a:t>
            </a:r>
          </a:p>
        </p:txBody>
      </p:sp>
      <p:sp>
        <p:nvSpPr>
          <p:cNvPr id="21" name="Rectangle 3">
            <a:extLst>
              <a:ext uri="{FF2B5EF4-FFF2-40B4-BE49-F238E27FC236}">
                <a16:creationId xmlns:a16="http://schemas.microsoft.com/office/drawing/2014/main" id="{A2DE72C8-3B66-4BD5-8E45-72248E01534A}"/>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1400" b="1" i="1" dirty="0">
              <a:cs typeface="Times New Roman" pitchFamily="18" charset="0"/>
            </a:endParaRPr>
          </a:p>
          <a:p>
            <a:pPr marL="0" indent="0" algn="ctr" eaLnBrk="1" hangingPunct="1">
              <a:lnSpc>
                <a:spcPct val="90000"/>
              </a:lnSpc>
              <a:buFont typeface="Arial" panose="020B0604020202020204" pitchFamily="34" charset="0"/>
              <a:buNone/>
              <a:defRPr/>
            </a:pPr>
            <a:r>
              <a:rPr lang="sq-AL" dirty="1" b="1" i="1">
                <a:cs typeface="Times New Roman" pitchFamily="18" charset="0"/>
              </a:rPr>
              <a:t>Mashtrimet e lidhura me kompjuterë</a:t>
            </a:r>
          </a:p>
          <a:p>
            <a:pPr marL="0" indent="0" algn="ctr" eaLnBrk="1" hangingPunct="1">
              <a:lnSpc>
                <a:spcPct val="90000"/>
              </a:lnSpc>
              <a:buFont typeface="Arial" panose="020B0604020202020204" pitchFamily="34" charset="0"/>
              <a:buNone/>
              <a:defRPr/>
            </a:pPr>
            <a:r>
              <a:rPr lang="sq-AL" dirty="1" b="1" i="1">
                <a:cs typeface="Times New Roman" pitchFamily="18" charset="0"/>
              </a:rPr>
              <a:t>(Neni 8 i Konventës së Budapestit)</a:t>
            </a:r>
          </a:p>
          <a:p>
            <a:pPr algn="ctr" eaLnBrk="1" hangingPunct="1">
              <a:lnSpc>
                <a:spcPct val="90000"/>
              </a:lnSpc>
              <a:defRPr/>
            </a:pPr>
            <a:endParaRPr lang="en-GB" altLang="fr-FR" i="1" dirty="0">
              <a:cs typeface="Times New Roman" pitchFamily="18" charset="0"/>
            </a:endParaRPr>
          </a:p>
          <a:p>
            <a:pPr algn="ctr" eaLnBrk="1" hangingPunct="1">
              <a:lnSpc>
                <a:spcPct val="90000"/>
              </a:lnSpc>
              <a:defRPr/>
            </a:pPr>
            <a:r>
              <a:rPr lang="sq-AL" dirty="1" sz="2800" i="1">
                <a:cs typeface="Times New Roman" pitchFamily="18" charset="0"/>
              </a:rPr>
              <a:t>Krijon veprën paralele të mashtrimit në lidhje me veprat e prekshme</a:t>
            </a:r>
          </a:p>
        </p:txBody>
      </p:sp>
    </p:spTree>
    <p:extLst>
      <p:ext uri="{BB962C8B-B14F-4D97-AF65-F5344CB8AC3E}">
        <p14:creationId xmlns:p14="http://schemas.microsoft.com/office/powerpoint/2010/main" val="334550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13510" y="180113"/>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Mashtrimet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r>
              <a:rPr lang="sq-AL" dirty="1" sz="3200">
                <a:solidFill>
                  <a:schemeClr val="bg1"/>
                </a:solidFill>
                <a:latin typeface="Verdana" panose="020B0604030504040204" pitchFamily="34" charset="0"/>
                <a:ea typeface="Verdana" panose="020B0604030504040204" pitchFamily="34" charset="0"/>
                <a:cs typeface="Verdana" charset="0"/>
              </a:rPr>
              <a:t>Shembull</a:t>
            </a:r>
          </a:p>
        </p:txBody>
      </p:sp>
      <p:pic>
        <p:nvPicPr>
          <p:cNvPr id="5" name="Picture 4">
            <a:extLst>
              <a:ext uri="{FF2B5EF4-FFF2-40B4-BE49-F238E27FC236}">
                <a16:creationId xmlns:a16="http://schemas.microsoft.com/office/drawing/2014/main" id="{A5DB64D2-0B02-47FD-AFD5-CCC5932292F5}"/>
              </a:ext>
            </a:extLst>
          </p:cNvPr>
          <p:cNvPicPr>
            <a:picLocks noChangeAspect="1"/>
          </p:cNvPicPr>
          <p:nvPr/>
        </p:nvPicPr>
        <p:blipFill>
          <a:blip r:embed="rId3"/>
          <a:stretch>
            <a:fillRect/>
          </a:stretch>
        </p:blipFill>
        <p:spPr>
          <a:xfrm>
            <a:off x="7937" y="1062038"/>
            <a:ext cx="9144000" cy="5460682"/>
          </a:xfrm>
          <a:prstGeom prst="rect">
            <a:avLst/>
          </a:prstGeom>
        </p:spPr>
      </p:pic>
    </p:spTree>
    <p:extLst>
      <p:ext uri="{BB962C8B-B14F-4D97-AF65-F5344CB8AC3E}">
        <p14:creationId xmlns:p14="http://schemas.microsoft.com/office/powerpoint/2010/main" val="68902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756"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Mashtrimet e lidhura me kompjuterë (“futja, ndryshimi, fshirja…”).</a:t>
            </a:r>
          </a:p>
        </p:txBody>
      </p:sp>
      <p:sp>
        <p:nvSpPr>
          <p:cNvPr id="23" name="Rectangle 22">
            <a:extLst>
              <a:ext uri="{FF2B5EF4-FFF2-40B4-BE49-F238E27FC236}">
                <a16:creationId xmlns:a16="http://schemas.microsoft.com/office/drawing/2014/main" id="{2F249C7A-C0AF-47C6-8876-946DBD6E0AA3}"/>
              </a:ext>
            </a:extLst>
          </p:cNvPr>
          <p:cNvSpPr/>
          <p:nvPr/>
        </p:nvSpPr>
        <p:spPr>
          <a:xfrm>
            <a:off x="304424" y="1287212"/>
            <a:ext cx="3889351" cy="480131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shkaktimin e humbjes së pasurisë të një tjetri nëpërmjet:</a:t>
            </a:r>
            <a:r>
              <a:rPr lang="sq-AL" dirty="1" sz="1700"/>
              <a:t> </a:t>
            </a:r>
          </a:p>
          <a:p>
            <a:pPr marL="342900" indent="-342900" algn="just">
              <a:buFont typeface="Wingdings" pitchFamily="2" charset="2"/>
              <a:buChar char="Ø"/>
            </a:pPr>
            <a:endParaRPr lang="en-US" sz="1700" dirty="0"/>
          </a:p>
          <a:p>
            <a:pPr marL="800100" lvl="1" indent="-342900" algn="just">
              <a:buFont typeface="+mj-lt"/>
              <a:buAutoNum type="alphaLcParenR"/>
            </a:pPr>
            <a:r>
              <a:rPr lang="sq-AL" dirty="1" sz="1700"/>
              <a:t>ndonjë </a:t>
            </a:r>
            <a:r>
              <a:rPr lang="sq-AL" dirty="1" b="1" sz="1700">
                <a:solidFill>
                  <a:srgbClr val="FF0000"/>
                </a:solidFill>
              </a:rPr>
              <a:t>futje</a:t>
            </a:r>
            <a:r>
              <a:rPr lang="sq-AL" dirty="1" sz="1700"/>
              <a:t>, </a:t>
            </a:r>
            <a:r>
              <a:rPr lang="sq-AL" dirty="1" b="1" sz="1700">
                <a:solidFill>
                  <a:srgbClr val="FF0000"/>
                </a:solidFill>
              </a:rPr>
              <a:t>ndryshimi</a:t>
            </a:r>
            <a:r>
              <a:rPr lang="sq-AL" dirty="1" sz="1700"/>
              <a:t>, </a:t>
            </a:r>
            <a:r>
              <a:rPr lang="sq-AL" dirty="1" b="1" sz="1700">
                <a:solidFill>
                  <a:srgbClr val="FF0000"/>
                </a:solidFill>
              </a:rPr>
              <a:t>fshirje</a:t>
            </a:r>
            <a:r>
              <a:rPr lang="sq-AL" dirty="1" sz="1700"/>
              <a:t> apo </a:t>
            </a:r>
            <a:r>
              <a:rPr lang="sq-AL" dirty="1" b="1" sz="1700">
                <a:solidFill>
                  <a:srgbClr val="FF0000"/>
                </a:solidFill>
              </a:rPr>
              <a:t>shtypjeje të të dhënave kompjuterike</a:t>
            </a:r>
            <a:r>
              <a:rPr lang="sq-AL" dirty="1" sz="1700"/>
              <a:t>,</a:t>
            </a:r>
            <a:r>
              <a:rPr lang="sq-AL" dirty="1" sz="1700"/>
              <a:t> </a:t>
            </a:r>
          </a:p>
          <a:p>
            <a:pPr lvl="1" algn="just"/>
            <a:endParaRPr lang="en-US" sz="1700" dirty="0"/>
          </a:p>
          <a:p>
            <a:pPr marL="800100" lvl="1" indent="-342900" algn="just">
              <a:buFont typeface="+mj-lt"/>
              <a:buAutoNum type="alphaLcParenR"/>
            </a:pPr>
            <a:r>
              <a:rPr lang="sq-AL" dirty="1" sz="1700"/>
              <a:t>ndonjë </a:t>
            </a:r>
            <a:r>
              <a:rPr lang="sq-AL" dirty="1" b="1" sz="1700">
                <a:solidFill>
                  <a:srgbClr val="FF0000"/>
                </a:solidFill>
              </a:rPr>
              <a:t>ndërhyrje</a:t>
            </a:r>
            <a:r>
              <a:rPr lang="sq-AL" dirty="1" sz="1700"/>
              <a:t> në </a:t>
            </a:r>
            <a:r>
              <a:rPr lang="sq-AL" dirty="1" b="1" sz="1700">
                <a:solidFill>
                  <a:srgbClr val="FF0000"/>
                </a:solidFill>
              </a:rPr>
              <a:t>funksionimin e një sistemi kompjuterik</a:t>
            </a:r>
            <a:r>
              <a:rPr lang="sq-AL" dirty="1" sz="1700"/>
              <a:t>, me qëllim mashtrues ose të pandershëm të prokurimit, pa të drejtë, të një përfitimi ekonomik për veten ose për një person tjetër.</a:t>
            </a:r>
          </a:p>
        </p:txBody>
      </p:sp>
      <p:sp>
        <p:nvSpPr>
          <p:cNvPr id="25" name="Rectangle 24">
            <a:extLst>
              <a:ext uri="{FF2B5EF4-FFF2-40B4-BE49-F238E27FC236}">
                <a16:creationId xmlns:a16="http://schemas.microsoft.com/office/drawing/2014/main" id="{6835138B-B564-4190-A328-AFB4CD3FE797}"/>
              </a:ext>
            </a:extLst>
          </p:cNvPr>
          <p:cNvSpPr/>
          <p:nvPr/>
        </p:nvSpPr>
        <p:spPr>
          <a:xfrm>
            <a:off x="4582160" y="1287212"/>
            <a:ext cx="4074160" cy="3754874"/>
          </a:xfrm>
          <a:prstGeom prst="rect">
            <a:avLst/>
          </a:prstGeom>
        </p:spPr>
        <p:txBody>
          <a:bodyPr wrap="square">
            <a:spAutoFit/>
          </a:bodyPr>
          <a:lstStyle/>
          <a:p>
            <a:pPr marL="342900" indent="-342900" algn="just">
              <a:buFont typeface="Wingdings" panose="05000000000000000000" pitchFamily="2" charset="2"/>
              <a:buChar char="Ø"/>
            </a:pPr>
            <a:r>
              <a:rPr lang="sq-AL" dirty="1" sz="1700"/>
              <a:t>Qëllimi i kësaj vepre penale është i kufizuar në shkaktimin e humbjes së pasurisë te një person tjetër duke:</a:t>
            </a:r>
            <a:r>
              <a:rPr lang="sq-AL" dirty="1" sz="1700"/>
              <a:t> </a:t>
            </a:r>
          </a:p>
          <a:p>
            <a:pPr marL="285750" indent="-285750" algn="just">
              <a:buFont typeface="Wingdings" panose="05000000000000000000" pitchFamily="2" charset="2"/>
              <a:buChar char="Ø"/>
            </a:pPr>
            <a:endParaRPr lang="en-US" sz="1700" dirty="0"/>
          </a:p>
          <a:p>
            <a:pPr marL="800100" lvl="1" indent="-342900" algn="just">
              <a:buFont typeface="Wingdings" panose="05000000000000000000" pitchFamily="2" charset="2"/>
              <a:buChar char="Ø"/>
            </a:pPr>
            <a:r>
              <a:rPr lang="sq-AL" dirty="1" sz="1700"/>
              <a:t>Vendosur të dhëna të sakta apo jo të sakta</a:t>
            </a:r>
          </a:p>
          <a:p>
            <a:pPr marL="800100" lvl="1" indent="-342900" algn="just">
              <a:buFont typeface="Wingdings" panose="05000000000000000000" pitchFamily="2" charset="2"/>
              <a:buChar char="Ø"/>
            </a:pPr>
            <a:r>
              <a:rPr lang="sq-AL" dirty="1" sz="1700"/>
              <a:t>Ndryshuar më pas (modifikimet, variacionet, ndryshimet e pjesshme)</a:t>
            </a:r>
          </a:p>
          <a:p>
            <a:pPr marL="800100" lvl="1" indent="-342900" algn="just">
              <a:buFont typeface="Wingdings" panose="05000000000000000000" pitchFamily="2" charset="2"/>
              <a:buChar char="Ø"/>
            </a:pPr>
            <a:r>
              <a:rPr lang="sq-AL" dirty="1" sz="1700"/>
              <a:t>Fshirja (heqja e të dhënave nga një medium i të dhënave)</a:t>
            </a:r>
            <a:r>
              <a:rPr lang="sq-AL" dirty="1" sz="1700"/>
              <a:t> </a:t>
            </a:r>
          </a:p>
          <a:p>
            <a:pPr marL="800100" lvl="1" indent="-342900" algn="just">
              <a:buFont typeface="Wingdings" panose="05000000000000000000" pitchFamily="2" charset="2"/>
              <a:buChar char="Ø"/>
            </a:pPr>
            <a:r>
              <a:rPr lang="sq-AL" dirty="1" sz="1700"/>
              <a:t>Heqja (mbajtja, fshehja e të dhënave)</a:t>
            </a:r>
          </a:p>
          <a:p>
            <a:pPr marL="800100" lvl="1" indent="-342900" algn="just">
              <a:buFont typeface="Wingdings" panose="05000000000000000000" pitchFamily="2" charset="2"/>
              <a:buChar char="Ø"/>
            </a:pPr>
            <a:r>
              <a:rPr lang="sq-AL" dirty="1" sz="1700"/>
              <a:t>Ndërhyrja në funksionimin e një sistemi kompjuterik</a:t>
            </a:r>
            <a:r>
              <a:rPr lang="sq-AL" dirty="1" sz="1700"/>
              <a:t> </a:t>
            </a:r>
          </a:p>
        </p:txBody>
      </p:sp>
    </p:spTree>
    <p:extLst>
      <p:ext uri="{BB962C8B-B14F-4D97-AF65-F5344CB8AC3E}">
        <p14:creationId xmlns:p14="http://schemas.microsoft.com/office/powerpoint/2010/main" val="350243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7FADD-3E6B-406F-9B66-C841DF391B79}"/>
              </a:ext>
            </a:extLst>
          </p:cNvPr>
          <p:cNvSpPr/>
          <p:nvPr/>
        </p:nvSpPr>
        <p:spPr>
          <a:xfrm>
            <a:off x="294264" y="1313457"/>
            <a:ext cx="3889351" cy="506292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shkaktimin e </a:t>
            </a:r>
            <a:r>
              <a:rPr lang="sq-AL" dirty="1" b="1" sz="1700">
                <a:solidFill>
                  <a:srgbClr val="FF0000"/>
                </a:solidFill>
              </a:rPr>
              <a:t>humbjes së pasurisë </a:t>
            </a:r>
            <a:r>
              <a:rPr lang="sq-AL" dirty="1" sz="1700"/>
              <a:t>një personi tjetër duke:</a:t>
            </a:r>
            <a:r>
              <a:rPr lang="sq-AL" dirty="1" sz="1700"/>
              <a:t> </a:t>
            </a:r>
          </a:p>
          <a:p>
            <a:pPr algn="just"/>
            <a:endParaRPr lang="en-US" sz="1700" dirty="0"/>
          </a:p>
          <a:p>
            <a:pPr marL="800100" lvl="1" indent="-342900" algn="just">
              <a:buFont typeface="+mj-lt"/>
              <a:buAutoNum type="alphaLcParenR"/>
            </a:pPr>
            <a:r>
              <a:rPr lang="sq-AL" dirty="1" sz="1700"/>
              <a:t>ndonjë futjeje, ndryshimi, shlyerjeje ose suprimimi të të dhënave kompjuterike,</a:t>
            </a:r>
            <a:r>
              <a:rPr lang="sq-AL" dirty="1" sz="1700"/>
              <a:t> </a:t>
            </a:r>
          </a:p>
          <a:p>
            <a:pPr lvl="1" algn="just"/>
            <a:endParaRPr lang="en-US" sz="1700" dirty="0"/>
          </a:p>
          <a:p>
            <a:pPr marL="800100" lvl="1" indent="-342900" algn="just">
              <a:buFont typeface="+mj-lt"/>
              <a:buAutoNum type="alphaLcParenR"/>
            </a:pPr>
            <a:r>
              <a:rPr lang="sq-AL" dirty="1" sz="1700"/>
              <a:t>ndonjë ndërhyrje në funksionimin e një sistemi kompjuterik, me qëllim mashtrues ose të pandershëm të prokurimit, pa të drejtë, të një përfitimi ekonomik për veten ose për një person tjetër.</a:t>
            </a:r>
          </a:p>
        </p:txBody>
      </p:sp>
      <p:sp>
        <p:nvSpPr>
          <p:cNvPr id="3" name="Rectangle 2">
            <a:extLst>
              <a:ext uri="{FF2B5EF4-FFF2-40B4-BE49-F238E27FC236}">
                <a16:creationId xmlns:a16="http://schemas.microsoft.com/office/drawing/2014/main" id="{A67DD044-0EFC-4C9C-9F28-8A71A6074482}"/>
              </a:ext>
            </a:extLst>
          </p:cNvPr>
          <p:cNvSpPr/>
          <p:nvPr/>
        </p:nvSpPr>
        <p:spPr>
          <a:xfrm>
            <a:off x="4673600" y="1313457"/>
            <a:ext cx="3891280" cy="2708434"/>
          </a:xfrm>
          <a:prstGeom prst="rect">
            <a:avLst/>
          </a:prstGeom>
        </p:spPr>
        <p:txBody>
          <a:bodyPr wrap="square">
            <a:spAutoFit/>
          </a:bodyPr>
          <a:lstStyle/>
          <a:p>
            <a:pPr marL="342900" indent="-342900" algn="just">
              <a:buFont typeface="Wingdings" panose="05000000000000000000" pitchFamily="2" charset="2"/>
              <a:buChar char="Ø"/>
            </a:pPr>
            <a:r>
              <a:rPr lang="sq-AL" dirty="1" sz="1700"/>
              <a:t>Akti i mashtrimit në lidhje me kompjuterë duhet të prodhojë humbje të drejtpërdrejtë ekonomike ose poseduese të pasurisë së një personi tjetër</a:t>
            </a:r>
            <a:r>
              <a:rPr lang="sq-AL" dirty="1" sz="1700"/>
              <a:t> </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sq-AL" dirty="1" sz="1700"/>
              <a:t>Kjo do të përfshinte humbjen e:</a:t>
            </a:r>
            <a:r>
              <a:rPr lang="sq-AL" dirty="1" sz="1700"/>
              <a:t> </a:t>
            </a:r>
          </a:p>
          <a:p>
            <a:pPr marL="800100" lvl="1" indent="-342900" algn="just">
              <a:buFont typeface="Wingdings" panose="05000000000000000000" pitchFamily="2" charset="2"/>
              <a:buChar char="Ø"/>
            </a:pPr>
            <a:r>
              <a:rPr lang="sq-AL" dirty="1" sz="1700"/>
              <a:t>Paraja</a:t>
            </a:r>
            <a:r>
              <a:rPr lang="sq-AL" dirty="1" sz="1700"/>
              <a:t> </a:t>
            </a:r>
          </a:p>
          <a:p>
            <a:pPr marL="800100" lvl="1" indent="-342900" algn="just">
              <a:buFont typeface="Wingdings" panose="05000000000000000000" pitchFamily="2" charset="2"/>
              <a:buChar char="Ø"/>
            </a:pPr>
            <a:r>
              <a:rPr lang="sq-AL" dirty="1" sz="1700"/>
              <a:t>Të prekshme</a:t>
            </a:r>
            <a:r>
              <a:rPr lang="sq-AL" dirty="1" sz="1700"/>
              <a:t> </a:t>
            </a:r>
          </a:p>
          <a:p>
            <a:pPr marL="800100" lvl="1" indent="-342900" algn="just">
              <a:buFont typeface="Wingdings" panose="05000000000000000000" pitchFamily="2" charset="2"/>
              <a:buChar char="Ø"/>
            </a:pPr>
            <a:r>
              <a:rPr lang="sq-AL" dirty="1" sz="1700"/>
              <a:t>Të paprekshme me vlerë ekonomike</a:t>
            </a:r>
            <a:r>
              <a:rPr lang="sq-AL" dirty="1" sz="1700"/>
              <a:t> </a:t>
            </a:r>
          </a:p>
        </p:txBody>
      </p:sp>
      <p:sp>
        <p:nvSpPr>
          <p:cNvPr id="4" name="TextBox 7">
            <a:extLst>
              <a:ext uri="{FF2B5EF4-FFF2-40B4-BE49-F238E27FC236}">
                <a16:creationId xmlns:a16="http://schemas.microsoft.com/office/drawing/2014/main" id="{C9EE4C34-3507-421D-80D6-016CD4B162C0}"/>
              </a:ext>
            </a:extLst>
          </p:cNvPr>
          <p:cNvSpPr txBox="1">
            <a:spLocks noChangeArrowheads="1"/>
          </p:cNvSpPr>
          <p:nvPr/>
        </p:nvSpPr>
        <p:spPr bwMode="auto">
          <a:xfrm>
            <a:off x="1413510" y="1016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Mashtrimet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p>
          <a:p>
            <a:pPr algn="r"/>
            <a:r>
              <a:rPr lang="sq-AL" dirty="1" sz="3200">
                <a:solidFill>
                  <a:schemeClr val="bg1"/>
                </a:solidFill>
                <a:latin typeface="Verdana" panose="020B0604030504040204" pitchFamily="34" charset="0"/>
                <a:ea typeface="Verdana" panose="020B0604030504040204" pitchFamily="34" charset="0"/>
                <a:cs typeface="Verdana" charset="0"/>
              </a:rPr>
              <a:t>(“humbja e pronës”)</a:t>
            </a:r>
          </a:p>
        </p:txBody>
      </p:sp>
    </p:spTree>
    <p:extLst>
      <p:ext uri="{BB962C8B-B14F-4D97-AF65-F5344CB8AC3E}">
        <p14:creationId xmlns:p14="http://schemas.microsoft.com/office/powerpoint/2010/main" val="104763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3C051-7F78-4EAF-8CA3-B9689E461A1C}"/>
              </a:ext>
            </a:extLst>
          </p:cNvPr>
          <p:cNvSpPr>
            <a:spLocks noGrp="1"/>
          </p:cNvSpPr>
          <p:nvPr>
            <p:ph idx="1"/>
          </p:nvPr>
        </p:nvSpPr>
        <p:spPr/>
        <p:txBody>
          <a:bodyPr/>
          <a:lstStyle/>
          <a:p>
            <a:pPr marL="514350" indent="-514350">
              <a:lnSpc>
                <a:spcPct val="150000"/>
              </a:lnSpc>
              <a:buFont typeface="+mj-lt"/>
              <a:buAutoNum type="arabicPeriod"/>
            </a:pPr>
            <a:r>
              <a:rPr lang="sq-AL" dirty="1"/>
              <a:t>Falsifikimet e lidhura me kompjuterë</a:t>
            </a:r>
          </a:p>
          <a:p>
            <a:pPr marL="514350" indent="-514350">
              <a:lnSpc>
                <a:spcPct val="150000"/>
              </a:lnSpc>
              <a:buFont typeface="+mj-lt"/>
              <a:buAutoNum type="arabicPeriod"/>
            </a:pPr>
            <a:r>
              <a:rPr lang="sq-AL" dirty="1"/>
              <a:t>Mashtrimet e lidhura me kompjuterë</a:t>
            </a:r>
          </a:p>
          <a:p>
            <a:pPr marL="514350" indent="-514350">
              <a:lnSpc>
                <a:spcPct val="150000"/>
              </a:lnSpc>
              <a:buFont typeface="+mj-lt"/>
              <a:buAutoNum type="arabicPeriod"/>
            </a:pPr>
            <a:r>
              <a:rPr lang="sq-AL" dirty="1"/>
              <a:t>Pornografia me fëmijë</a:t>
            </a:r>
            <a:r>
              <a:rPr lang="sq-AL" dirty="1"/>
              <a:t> </a:t>
            </a:r>
          </a:p>
          <a:p>
            <a:pPr marL="514350" indent="-514350">
              <a:lnSpc>
                <a:spcPct val="150000"/>
              </a:lnSpc>
              <a:buFont typeface="+mj-lt"/>
              <a:buAutoNum type="arabicPeriod"/>
            </a:pPr>
            <a:r>
              <a:rPr lang="sq-AL" dirty="1"/>
              <a:t>Shkeljet e të drejtës së autorit dhe të drejtave të përafërta</a:t>
            </a:r>
          </a:p>
          <a:p>
            <a:pPr marL="514350" indent="-514350">
              <a:lnSpc>
                <a:spcPct val="150000"/>
              </a:lnSpc>
              <a:buFont typeface="+mj-lt"/>
              <a:buAutoNum type="arabicPeriod"/>
            </a:pPr>
            <a:r>
              <a:rPr lang="sq-AL" dirty="1"/>
              <a:t>Përgjegjësia për ndihmë</a:t>
            </a:r>
          </a:p>
          <a:p>
            <a:pPr marL="0" indent="0">
              <a:buNone/>
            </a:pPr>
            <a:endParaRPr lang="en-GB" dirty="0"/>
          </a:p>
        </p:txBody>
      </p:sp>
      <p:sp>
        <p:nvSpPr>
          <p:cNvPr id="3" name="Slide Number Placeholder 2">
            <a:extLst>
              <a:ext uri="{FF2B5EF4-FFF2-40B4-BE49-F238E27FC236}">
                <a16:creationId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pPr/>
              <a:t>2</a:t>
            </a:fld>
          </a:p>
        </p:txBody>
      </p:sp>
      <p:sp>
        <p:nvSpPr>
          <p:cNvPr id="4" name="Text Placeholder 3">
            <a:extLst>
              <a:ext uri="{FF2B5EF4-FFF2-40B4-BE49-F238E27FC236}">
                <a16:creationId xmlns:a16="http://schemas.microsoft.com/office/drawing/2014/main" id="{B9B1F5F5-B558-4D71-96FB-A9C9C54C9C78}"/>
              </a:ext>
            </a:extLst>
          </p:cNvPr>
          <p:cNvSpPr>
            <a:spLocks noGrp="1"/>
          </p:cNvSpPr>
          <p:nvPr>
            <p:ph type="body" sz="quarter" idx="11"/>
          </p:nvPr>
        </p:nvSpPr>
        <p:spPr/>
        <p:txBody>
          <a:bodyPr/>
          <a:lstStyle/>
          <a:p>
            <a:endParaRPr lang="en-GB" dirty="0">
              <a:latin typeface="Verdana" charset="0"/>
              <a:cs typeface="Verdana" charset="0"/>
            </a:endParaRPr>
          </a:p>
          <a:p>
            <a:r>
              <a:rPr lang="sq-AL" dirty="1">
                <a:latin typeface="Verdana" charset="0"/>
                <a:cs typeface="Verdana" charset="0"/>
              </a:rPr>
              <a:t>Përmbajtja e seancës</a:t>
            </a:r>
          </a:p>
          <a:p>
            <a:endParaRPr lang="en-GB" dirty="0"/>
          </a:p>
        </p:txBody>
      </p:sp>
    </p:spTree>
    <p:extLst>
      <p:ext uri="{BB962C8B-B14F-4D97-AF65-F5344CB8AC3E}">
        <p14:creationId xmlns:p14="http://schemas.microsoft.com/office/powerpoint/2010/main" val="24857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7FADD-3E6B-406F-9B66-C841DF391B79}"/>
              </a:ext>
            </a:extLst>
          </p:cNvPr>
          <p:cNvSpPr/>
          <p:nvPr/>
        </p:nvSpPr>
        <p:spPr>
          <a:xfrm>
            <a:off x="304424" y="1325195"/>
            <a:ext cx="3889351" cy="4801314"/>
          </a:xfrm>
          <a:prstGeom prst="rect">
            <a:avLst/>
          </a:prstGeom>
        </p:spPr>
        <p:txBody>
          <a:bodyPr wrap="square">
            <a:spAutoFit/>
          </a:bodyPr>
          <a:lstStyle/>
          <a:p>
            <a:pPr marL="342900" indent="-342900" algn="just">
              <a:buFont typeface="Wingdings" pitchFamily="2" charset="2"/>
              <a:buChar char="Ø"/>
            </a:pPr>
            <a:r>
              <a:rPr lang="sq-AL" dirty="1" sz="1700"/>
              <a:t>Çdo Palë do të adaptojë legjislacion të tillë dhe masa të tjera, që mund të jenë të nevojshme të përcaktojnë si vepra penale sipas ligjit të brendshëm, kur kryhet me qëllim dhe pa të drejtë, shkaktimin e humbjes së pasurisë të një tjetri nëpërmjet:</a:t>
            </a:r>
            <a:r>
              <a:rPr lang="sq-AL" dirty="1" sz="1700"/>
              <a:t> </a:t>
            </a:r>
          </a:p>
          <a:p>
            <a:pPr algn="just"/>
            <a:endParaRPr lang="en-US" sz="1700" dirty="0"/>
          </a:p>
          <a:p>
            <a:pPr marL="800100" lvl="1" indent="-342900" algn="just">
              <a:buFont typeface="+mj-lt"/>
              <a:buAutoNum type="alphaLcParenR"/>
            </a:pPr>
            <a:r>
              <a:rPr lang="sq-AL" dirty="1" sz="1700"/>
              <a:t>futjes së ndonjë të dhëne, ndryshimin, fshirjen apo heqjen e të dhënave kompjuterike</a:t>
            </a:r>
            <a:r>
              <a:rPr lang="sq-AL" dirty="1" sz="1700"/>
              <a:t> </a:t>
            </a:r>
          </a:p>
          <a:p>
            <a:pPr lvl="1" algn="just"/>
            <a:endParaRPr lang="en-US" sz="1700" dirty="0"/>
          </a:p>
          <a:p>
            <a:pPr marL="800100" lvl="1" indent="-342900" algn="just">
              <a:buFont typeface="+mj-lt"/>
              <a:buAutoNum type="alphaLcParenR"/>
            </a:pPr>
            <a:r>
              <a:rPr lang="sq-AL" dirty="1" sz="1700"/>
              <a:t>ndonjë ndërhyrje në funksionimin e një sistemi kompjuterik, me </a:t>
            </a:r>
            <a:r>
              <a:rPr lang="sq-AL" dirty="1" b="1" sz="1700">
                <a:solidFill>
                  <a:srgbClr val="FF0000"/>
                </a:solidFill>
              </a:rPr>
              <a:t>qëllim mashtrues </a:t>
            </a:r>
            <a:r>
              <a:rPr lang="sq-AL" dirty="1" sz="1700"/>
              <a:t>ose </a:t>
            </a:r>
            <a:r>
              <a:rPr lang="sq-AL" dirty="1" b="1" sz="1700">
                <a:solidFill>
                  <a:srgbClr val="FF0000"/>
                </a:solidFill>
              </a:rPr>
              <a:t>të pandershëm të prokurimit, pa të drejtë, të një përfitimi ekonomik për veten ose për një person tjetër</a:t>
            </a:r>
            <a:r>
              <a:rPr lang="sq-AL" dirty="1" sz="1700"/>
              <a:t>.</a:t>
            </a:r>
          </a:p>
        </p:txBody>
      </p:sp>
      <p:sp>
        <p:nvSpPr>
          <p:cNvPr id="3" name="Rectangle 2">
            <a:extLst>
              <a:ext uri="{FF2B5EF4-FFF2-40B4-BE49-F238E27FC236}">
                <a16:creationId xmlns:a16="http://schemas.microsoft.com/office/drawing/2014/main" id="{A67DD044-0EFC-4C9C-9F28-8A71A6074482}"/>
              </a:ext>
            </a:extLst>
          </p:cNvPr>
          <p:cNvSpPr/>
          <p:nvPr/>
        </p:nvSpPr>
        <p:spPr>
          <a:xfrm>
            <a:off x="4958080" y="1436955"/>
            <a:ext cx="3627120" cy="1661993"/>
          </a:xfrm>
          <a:prstGeom prst="rect">
            <a:avLst/>
          </a:prstGeom>
        </p:spPr>
        <p:txBody>
          <a:bodyPr wrap="square">
            <a:spAutoFit/>
          </a:bodyPr>
          <a:lstStyle/>
          <a:p>
            <a:pPr marL="342900" indent="-342900" algn="just">
              <a:buFont typeface="Wingdings" panose="05000000000000000000" pitchFamily="2" charset="2"/>
              <a:buChar char="Ø"/>
            </a:pPr>
            <a:r>
              <a:rPr lang="sq-AL" dirty="1" sz="1700"/>
              <a:t>Kërkesë shtesë për dashjen</a:t>
            </a:r>
            <a:r>
              <a:rPr lang="sq-AL" dirty="1" sz="1700"/>
              <a:t> </a:t>
            </a:r>
          </a:p>
          <a:p>
            <a:pPr marL="342900" indent="-342900" algn="just">
              <a:buFont typeface="Wingdings" panose="05000000000000000000" pitchFamily="2" charset="2"/>
              <a:buChar char="Ø"/>
            </a:pPr>
            <a:endParaRPr lang="en-US" sz="1700" dirty="0"/>
          </a:p>
          <a:p>
            <a:pPr marL="342900" indent="-342900" algn="just">
              <a:buFont typeface="Wingdings" panose="05000000000000000000" pitchFamily="2" charset="2"/>
              <a:buChar char="Ø"/>
            </a:pPr>
            <a:r>
              <a:rPr lang="sq-AL" dirty="1" sz="1700"/>
              <a:t>Akti duhet të kryhet nga kryesi me qëllim të sigurimit të përfitimeve të jashtëligjshme për vete ose për një person tjetër</a:t>
            </a:r>
          </a:p>
        </p:txBody>
      </p:sp>
      <p:sp>
        <p:nvSpPr>
          <p:cNvPr id="4" name="TextBox 7">
            <a:extLst>
              <a:ext uri="{FF2B5EF4-FFF2-40B4-BE49-F238E27FC236}">
                <a16:creationId xmlns:a16="http://schemas.microsoft.com/office/drawing/2014/main" id="{30DA473C-36CF-4C97-B879-84956D695215}"/>
              </a:ext>
            </a:extLst>
          </p:cNvPr>
          <p:cNvSpPr txBox="1">
            <a:spLocks noChangeArrowheads="1"/>
          </p:cNvSpPr>
          <p:nvPr/>
        </p:nvSpPr>
        <p:spPr bwMode="auto">
          <a:xfrm>
            <a:off x="1511300" y="4137"/>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Mashtrimet e lidhura me kompjuterë (“mashtrues... pandershëm…”)</a:t>
            </a:r>
          </a:p>
        </p:txBody>
      </p:sp>
    </p:spTree>
    <p:extLst>
      <p:ext uri="{BB962C8B-B14F-4D97-AF65-F5344CB8AC3E}">
        <p14:creationId xmlns:p14="http://schemas.microsoft.com/office/powerpoint/2010/main" val="142017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SHFRYTËZIMI SEKSUAL I FËMIJËVE ONLINE</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21</a:t>
            </a:fld>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sq-AL" dirty="1">
                <a:latin typeface="Verdana" charset="0"/>
                <a:cs typeface="Verdana" charset="0"/>
              </a:rPr>
              <a:t>Seksioni 3</a:t>
            </a:r>
          </a:p>
          <a:p>
            <a:endParaRPr lang="en-US" dirty="0"/>
          </a:p>
        </p:txBody>
      </p:sp>
    </p:spTree>
    <p:extLst>
      <p:ext uri="{BB962C8B-B14F-4D97-AF65-F5344CB8AC3E}">
        <p14:creationId xmlns:p14="http://schemas.microsoft.com/office/powerpoint/2010/main" val="302814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a:t>
            </a:r>
            <a:r>
              <a:rPr lang="sq-AL" dirty="1" sz="3200">
                <a:solidFill>
                  <a:schemeClr val="bg1"/>
                </a:solidFill>
                <a:latin typeface="Verdana" panose="020B0604030504040204" pitchFamily="34" charset="0"/>
                <a:ea typeface="Verdana" panose="020B0604030504040204" pitchFamily="34" charset="0"/>
                <a:cs typeface="Verdana" charset="0"/>
              </a:rPr>
              <a:t> </a:t>
            </a:r>
          </a:p>
        </p:txBody>
      </p:sp>
      <p:sp>
        <p:nvSpPr>
          <p:cNvPr id="3" name="Rectangle 3">
            <a:extLst>
              <a:ext uri="{FF2B5EF4-FFF2-40B4-BE49-F238E27FC236}">
                <a16:creationId xmlns:a16="http://schemas.microsoft.com/office/drawing/2014/main" id="{15B39241-1CAB-4C56-A927-C36C98C7F5E8}"/>
              </a:ext>
            </a:extLst>
          </p:cNvPr>
          <p:cNvSpPr txBox="1">
            <a:spLocks/>
          </p:cNvSpPr>
          <p:nvPr/>
        </p:nvSpPr>
        <p:spPr>
          <a:xfrm>
            <a:off x="442913" y="1270001"/>
            <a:ext cx="8367712" cy="515201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endParaRPr lang="en-GB" altLang="sr-Latn-RS" sz="1000" b="1" i="1" dirty="0">
              <a:ea typeface="ＭＳ Ｐゴシック" pitchFamily="34" charset="-128"/>
            </a:endParaRPr>
          </a:p>
          <a:p>
            <a:pPr marL="0" indent="0" algn="ctr" eaLnBrk="1" hangingPunct="1">
              <a:lnSpc>
                <a:spcPct val="80000"/>
              </a:lnSpc>
              <a:buFont typeface="Arial" panose="020B0604020202020204" pitchFamily="34" charset="0"/>
              <a:buNone/>
              <a:defRPr/>
            </a:pPr>
            <a:r>
              <a:rPr lang="sq-AL" dirty="1" sz="2700" b="1" i="1">
                <a:ea typeface="ＭＳ Ｐゴシック" pitchFamily="34" charset="-128"/>
              </a:rPr>
              <a:t>Pornografia me fëmijë</a:t>
            </a:r>
          </a:p>
          <a:p>
            <a:pPr marL="0" indent="0" algn="ctr" eaLnBrk="1" hangingPunct="1">
              <a:lnSpc>
                <a:spcPct val="80000"/>
              </a:lnSpc>
              <a:buFont typeface="Arial" panose="020B0604020202020204" pitchFamily="34" charset="0"/>
              <a:buNone/>
              <a:defRPr/>
            </a:pPr>
            <a:r>
              <a:rPr lang="sq-AL" dirty="1" sz="2700" b="1" i="1">
                <a:ea typeface="ＭＳ Ｐゴシック" pitchFamily="34" charset="-128"/>
              </a:rPr>
              <a:t>(Neni 9 – Konventa e Budapestit)</a:t>
            </a:r>
          </a:p>
          <a:p>
            <a:pPr eaLnBrk="1" hangingPunct="1">
              <a:lnSpc>
                <a:spcPct val="80000"/>
              </a:lnSpc>
              <a:buFont typeface="Arial" charset="0"/>
              <a:buChar char="•"/>
              <a:defRPr/>
            </a:pPr>
            <a:endParaRPr lang="en-GB" altLang="sr-Latn-RS" sz="2000" dirty="0">
              <a:ea typeface="ＭＳ Ｐゴシック" pitchFamily="34" charset="-128"/>
            </a:endParaRPr>
          </a:p>
          <a:p>
            <a:pPr algn="ctr" eaLnBrk="1" hangingPunct="1">
              <a:lnSpc>
                <a:spcPct val="80000"/>
              </a:lnSpc>
              <a:buFont typeface="Arial" charset="0"/>
              <a:buChar char="•"/>
              <a:defRPr/>
            </a:pPr>
            <a:r>
              <a:rPr lang="sq-AL" dirty="1" sz="2400" i="1">
                <a:ea typeface="ＭＳ Ｐゴシック" pitchFamily="34" charset="-128"/>
              </a:rPr>
              <a:t>Inovacion i madh</a:t>
            </a:r>
            <a:r>
              <a:rPr lang="sq-AL" dirty="1" sz="2400" i="1">
                <a:ea typeface="ＭＳ Ｐゴシック" pitchFamily="34" charset="-128"/>
              </a:rPr>
              <a:t> </a:t>
            </a:r>
          </a:p>
          <a:p>
            <a:pPr algn="ctr" eaLnBrk="1" hangingPunct="1">
              <a:lnSpc>
                <a:spcPct val="80000"/>
              </a:lnSpc>
              <a:buFont typeface="Arial" charset="0"/>
              <a:buChar char="•"/>
              <a:defRPr/>
            </a:pPr>
            <a:r>
              <a:rPr lang="sq-AL" dirty="1" sz="2400" i="1">
                <a:ea typeface="ＭＳ Ｐゴシック" pitchFamily="34" charset="-128"/>
              </a:rPr>
              <a:t>Kriminalizimi i akteve të pornografisë me fëmijë të kryera nëpërmjet një sistemi kompjuterik</a:t>
            </a:r>
          </a:p>
          <a:p>
            <a:pPr eaLnBrk="1" hangingPunct="1">
              <a:lnSpc>
                <a:spcPct val="80000"/>
              </a:lnSpc>
              <a:buFont typeface="Arial" charset="0"/>
              <a:buChar char="•"/>
              <a:defRPr/>
            </a:pPr>
            <a:endParaRPr lang="en-GB" altLang="sr-Latn-RS" sz="1800" i="1" dirty="0">
              <a:ea typeface="ＭＳ Ｐゴシック" pitchFamily="34" charset="-128"/>
            </a:endParaRPr>
          </a:p>
          <a:p>
            <a:pPr eaLnBrk="1" hangingPunct="1">
              <a:lnSpc>
                <a:spcPct val="80000"/>
              </a:lnSpc>
              <a:buFont typeface="Arial" charset="0"/>
              <a:buChar char="•"/>
              <a:defRPr/>
            </a:pPr>
            <a:r>
              <a:rPr lang="sq-AL" dirty="1" sz="2400" i="1">
                <a:ea typeface="ＭＳ Ｐゴシック" pitchFamily="34" charset="-128"/>
              </a:rPr>
              <a:t>Aspektet e rëndësishme:</a:t>
            </a:r>
            <a:r>
              <a:rPr lang="sq-AL" dirty="1" sz="2400" i="1">
                <a:ea typeface="ＭＳ Ｐゴシック" pitchFamily="34" charset="-128"/>
              </a:rPr>
              <a:t> </a:t>
            </a:r>
          </a:p>
          <a:p>
            <a:pPr lvl="1" eaLnBrk="1" hangingPunct="1">
              <a:lnSpc>
                <a:spcPct val="80000"/>
              </a:lnSpc>
              <a:buFont typeface="Arial" charset="0"/>
              <a:buChar char="•"/>
              <a:defRPr/>
            </a:pPr>
            <a:r>
              <a:rPr lang="sq-AL" dirty="1" sz="2000" i="1">
                <a:ea typeface="ＭＳ Ｐゴシック" charset="0"/>
              </a:rPr>
              <a:t>Kriminalizimi i “pseudo imazheve”;</a:t>
            </a:r>
          </a:p>
          <a:p>
            <a:pPr lvl="1" eaLnBrk="1" hangingPunct="1">
              <a:lnSpc>
                <a:spcPct val="80000"/>
              </a:lnSpc>
              <a:buFont typeface="Arial" charset="0"/>
              <a:buChar char="•"/>
              <a:defRPr/>
            </a:pPr>
            <a:r>
              <a:rPr lang="sq-AL" dirty="1" sz="2000" i="1">
                <a:ea typeface="ＭＳ Ｐゴシック" pitchFamily="34" charset="-128"/>
              </a:rPr>
              <a:t>Ndëshkimi i vetëm posedimit të materialeve pornografike me fëmijë</a:t>
            </a:r>
            <a:r>
              <a:rPr lang="sq-AL" dirty="1" sz="2000" i="1">
                <a:ea typeface="ＭＳ Ｐゴシック" pitchFamily="34" charset="-128"/>
              </a:rPr>
              <a:t> </a:t>
            </a:r>
          </a:p>
          <a:p>
            <a:pPr lvl="2" eaLnBrk="1" hangingPunct="1">
              <a:lnSpc>
                <a:spcPct val="80000"/>
              </a:lnSpc>
              <a:buFont typeface="Arial" charset="0"/>
              <a:buChar char="•"/>
              <a:defRPr/>
            </a:pPr>
            <a:r>
              <a:rPr lang="sq-AL" dirty="1" sz="1500" i="1">
                <a:ea typeface="ＭＳ Ｐゴシック" pitchFamily="34" charset="-128"/>
              </a:rPr>
              <a:t>Nuk mbulohet nga shumë legjislacione</a:t>
            </a:r>
          </a:p>
          <a:p>
            <a:pPr lvl="2" eaLnBrk="1" hangingPunct="1">
              <a:lnSpc>
                <a:spcPct val="80000"/>
              </a:lnSpc>
              <a:buFont typeface="Arial" charset="0"/>
              <a:buChar char="•"/>
              <a:defRPr/>
            </a:pPr>
            <a:r>
              <a:rPr lang="sq-AL" dirty="1" sz="1500" i="1">
                <a:ea typeface="ＭＳ Ｐゴシック" pitchFamily="34" charset="-128"/>
              </a:rPr>
              <a:t>Qasje shumë e zakonshme nga të gjitha forumet ndërkombëtare (p.sh. OKB)</a:t>
            </a:r>
          </a:p>
          <a:p>
            <a:pPr lvl="2" eaLnBrk="1" hangingPunct="1">
              <a:lnSpc>
                <a:spcPct val="80000"/>
              </a:lnSpc>
              <a:buFont typeface="Arial" charset="0"/>
              <a:buChar char="•"/>
              <a:defRPr/>
            </a:pPr>
            <a:r>
              <a:rPr lang="sq-AL" dirty="1" sz="1500" i="1">
                <a:ea typeface="ＭＳ Ｐゴシック" pitchFamily="34" charset="-128"/>
              </a:rPr>
              <a:t>Bashkimi Evropian</a:t>
            </a:r>
            <a:r>
              <a:rPr lang="sq-AL" dirty="1" sz="1500" i="1">
                <a:ea typeface="ＭＳ Ｐゴシック" pitchFamily="34" charset="-128"/>
              </a:rPr>
              <a:t> </a:t>
            </a:r>
          </a:p>
          <a:p>
            <a:pPr lvl="3" eaLnBrk="1" hangingPunct="1">
              <a:lnSpc>
                <a:spcPct val="80000"/>
              </a:lnSpc>
              <a:buFont typeface="Arial" charset="0"/>
              <a:buChar char="•"/>
              <a:defRPr/>
            </a:pPr>
            <a:r>
              <a:rPr lang="sq-AL" dirty="1" sz="1500" i="1">
                <a:ea typeface="ＭＳ Ｐゴシック" pitchFamily="34" charset="-128"/>
              </a:rPr>
              <a:t>Ndëshkon qoftë edhe vetëm posedimin e materialeve pornografike me fëmijë</a:t>
            </a:r>
          </a:p>
          <a:p>
            <a:pPr lvl="3" eaLnBrk="1" hangingPunct="1">
              <a:lnSpc>
                <a:spcPct val="80000"/>
              </a:lnSpc>
              <a:buFont typeface="Arial" charset="0"/>
              <a:buChar char="•"/>
              <a:defRPr/>
            </a:pPr>
            <a:r>
              <a:rPr lang="sq-AL" dirty="1" sz="1500" i="1">
                <a:ea typeface="ＭＳ Ｐゴシック" pitchFamily="34" charset="-128"/>
              </a:rPr>
              <a:t>Direktiva 2011/92/EU, e Parlamenti Evropian dhe e Këshillit</a:t>
            </a:r>
          </a:p>
        </p:txBody>
      </p:sp>
    </p:spTree>
    <p:extLst>
      <p:ext uri="{BB962C8B-B14F-4D97-AF65-F5344CB8AC3E}">
        <p14:creationId xmlns:p14="http://schemas.microsoft.com/office/powerpoint/2010/main" val="46054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BA2B5-8219-457C-83B4-864F46895EAF}"/>
              </a:ext>
            </a:extLst>
          </p:cNvPr>
          <p:cNvPicPr>
            <a:picLocks noChangeAspect="1"/>
          </p:cNvPicPr>
          <p:nvPr/>
        </p:nvPicPr>
        <p:blipFill>
          <a:blip r:embed="rId3"/>
          <a:stretch>
            <a:fillRect/>
          </a:stretch>
        </p:blipFill>
        <p:spPr>
          <a:xfrm>
            <a:off x="107504" y="1187018"/>
            <a:ext cx="9144000" cy="5373905"/>
          </a:xfrm>
          <a:prstGeom prst="rect">
            <a:avLst/>
          </a:prstGeom>
        </p:spPr>
      </p:pic>
      <p:sp>
        <p:nvSpPr>
          <p:cNvPr id="10" name="TextBox 7">
            <a:extLst>
              <a:ext uri="{FF2B5EF4-FFF2-40B4-BE49-F238E27FC236}">
                <a16:creationId xmlns:a16="http://schemas.microsoft.com/office/drawing/2014/main" id="{1BC04928-54A3-4734-AFE0-AD397A5960B5}"/>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a:t>
            </a:r>
            <a:r>
              <a:rPr lang="sq-AL" dirty="1" sz="3200">
                <a:solidFill>
                  <a:schemeClr val="bg1"/>
                </a:solidFill>
                <a:latin typeface="Verdana" panose="020B0604030504040204" pitchFamily="34" charset="0"/>
                <a:ea typeface="Verdana" panose="020B0604030504040204" pitchFamily="34" charset="0"/>
                <a:cs typeface="Verdana" charset="0"/>
              </a:rPr>
              <a:t> </a:t>
            </a:r>
            <a:r>
              <a:rPr lang="sq-AL" dirty="1" sz="3200">
                <a:solidFill>
                  <a:schemeClr val="bg1"/>
                </a:solidFill>
                <a:latin typeface="Verdana" panose="020B0604030504040204" pitchFamily="34" charset="0"/>
                <a:ea typeface="Verdana" panose="020B0604030504040204" pitchFamily="34" charset="0"/>
                <a:cs typeface="Verdana" charset="0"/>
              </a:rPr>
              <a:t>Shembull</a:t>
            </a:r>
          </a:p>
        </p:txBody>
      </p:sp>
    </p:spTree>
    <p:extLst>
      <p:ext uri="{BB962C8B-B14F-4D97-AF65-F5344CB8AC3E}">
        <p14:creationId xmlns:p14="http://schemas.microsoft.com/office/powerpoint/2010/main" val="255900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a:t>
            </a:r>
            <a:r>
              <a:rPr lang="sq-AL" dirty="1" sz="3200">
                <a:solidFill>
                  <a:schemeClr val="bg1"/>
                </a:solidFill>
                <a:latin typeface="Verdana" panose="020B0604030504040204" pitchFamily="34" charset="0"/>
                <a:ea typeface="Verdana" panose="020B0604030504040204" pitchFamily="34" charset="0"/>
                <a:cs typeface="Verdana" charset="0"/>
              </a:rPr>
              <a:t> </a:t>
            </a:r>
            <a:r>
              <a:rPr lang="sq-AL" dirty="1" sz="3200">
                <a:solidFill>
                  <a:schemeClr val="bg1"/>
                </a:solidFill>
                <a:latin typeface="Verdana" panose="020B0604030504040204" pitchFamily="34" charset="0"/>
                <a:ea typeface="Verdana" panose="020B0604030504040204" pitchFamily="34" charset="0"/>
                <a:cs typeface="Verdana" charset="0"/>
              </a:rPr>
              <a:t>Shembull</a:t>
            </a:r>
          </a:p>
        </p:txBody>
      </p:sp>
      <p:pic>
        <p:nvPicPr>
          <p:cNvPr id="2" name="Picture 1">
            <a:extLst>
              <a:ext uri="{FF2B5EF4-FFF2-40B4-BE49-F238E27FC236}">
                <a16:creationId xmlns:a16="http://schemas.microsoft.com/office/drawing/2014/main" id="{1EE1B024-E3ED-4217-A3EE-8C4FE35A2752}"/>
              </a:ext>
            </a:extLst>
          </p:cNvPr>
          <p:cNvPicPr>
            <a:picLocks noChangeAspect="1"/>
          </p:cNvPicPr>
          <p:nvPr/>
        </p:nvPicPr>
        <p:blipFill rotWithShape="1">
          <a:blip r:embed="rId3"/>
          <a:srcRect t="4314"/>
          <a:stretch/>
        </p:blipFill>
        <p:spPr>
          <a:xfrm>
            <a:off x="7937" y="992188"/>
            <a:ext cx="9128125" cy="5605462"/>
          </a:xfrm>
          <a:prstGeom prst="rect">
            <a:avLst/>
          </a:prstGeom>
        </p:spPr>
      </p:pic>
    </p:spTree>
    <p:extLst>
      <p:ext uri="{BB962C8B-B14F-4D97-AF65-F5344CB8AC3E}">
        <p14:creationId xmlns:p14="http://schemas.microsoft.com/office/powerpoint/2010/main" val="144412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sq-AL" dirty="1" sz="1500"/>
              <a:t>1 Secila Palë miraton masa të tilla legjislative dhe masa të tjera që mund të jenë të nevojshme për ta vendosur si vepër penale sipas ligjit të tyre vendor, kur kryhet me dashje dhe </a:t>
            </a:r>
            <a:r>
              <a:rPr lang="sq-AL" dirty="1" b="1" sz="1500">
                <a:solidFill>
                  <a:srgbClr val="FF0000"/>
                </a:solidFill>
              </a:rPr>
              <a:t>pa të drejtë</a:t>
            </a:r>
            <a:r>
              <a:rPr lang="sq-AL" dirty="1" sz="1500"/>
              <a:t>, sjelljen në vijim:</a:t>
            </a:r>
            <a:r>
              <a:rPr lang="sq-AL" dirty="1" sz="1500"/>
              <a:t> </a:t>
            </a:r>
          </a:p>
          <a:p>
            <a:pPr marL="342900" indent="-342900" algn="just">
              <a:buFont typeface="Wingdings" pitchFamily="2" charset="2"/>
              <a:buChar char="Ø"/>
            </a:pPr>
            <a:endParaRPr lang="en-US" sz="1500" dirty="0"/>
          </a:p>
          <a:p>
            <a:pPr lvl="1" algn="just"/>
            <a:r>
              <a:rPr lang="sq-AL" dirty="1" sz="1500"/>
              <a:t>a prodhimin e pornografisë së fëmijëve me qëllim të shpërndarjes së saj përmes një sistemi kompjuterik;</a:t>
            </a:r>
            <a:r>
              <a:rPr lang="sq-AL" dirty="1" sz="1500"/>
              <a:t> </a:t>
            </a:r>
          </a:p>
          <a:p>
            <a:pPr lvl="1" algn="just"/>
            <a:r>
              <a:rPr lang="sq-AL" dirty="1" sz="1500"/>
              <a:t>b ofrimin ose vënien në dispozicion të pornografisë së fëmijëve përmes një sistemi kompjuterik;</a:t>
            </a:r>
            <a:r>
              <a:rPr lang="sq-AL" dirty="1" sz="1500"/>
              <a:t> </a:t>
            </a:r>
          </a:p>
          <a:p>
            <a:pPr lvl="1" algn="just"/>
            <a:r>
              <a:rPr lang="sq-AL" dirty="1" sz="1500"/>
              <a:t>c shpërndarjen ose transmetimin e pornografisë së fëmijëve përmes një sistemi kompjuterik;</a:t>
            </a:r>
            <a:r>
              <a:rPr lang="sq-AL" dirty="1" sz="1500"/>
              <a:t> </a:t>
            </a:r>
          </a:p>
          <a:p>
            <a:pPr lvl="1" algn="just"/>
            <a:r>
              <a:rPr lang="sq-AL" dirty="1" sz="1500"/>
              <a:t>d prokurimin e pornografisë së fëmijëve përmes një sistemi kompjuterik për veten ose për një person tjetër;</a:t>
            </a:r>
            <a:r>
              <a:rPr lang="sq-AL" dirty="1" sz="1500"/>
              <a:t> </a:t>
            </a:r>
          </a:p>
          <a:p>
            <a:pPr lvl="1" algn="just"/>
            <a:r>
              <a:rPr lang="sq-AL" dirty="1" sz="1500"/>
              <a:t>e posedimin e pornografisë së fëmijëve në një sistem kompjuterik ose në një mjet kompjuterik për ruajtjen e të dhënave.</a:t>
            </a:r>
          </a:p>
        </p:txBody>
      </p:sp>
      <p:sp>
        <p:nvSpPr>
          <p:cNvPr id="6" name="Rectangle 5">
            <a:extLst>
              <a:ext uri="{FF2B5EF4-FFF2-40B4-BE49-F238E27FC236}">
                <a16:creationId xmlns:a16="http://schemas.microsoft.com/office/drawing/2014/main" id="{524B6456-681F-2F44-A01A-AD3514E81BD2}"/>
              </a:ext>
            </a:extLst>
          </p:cNvPr>
          <p:cNvSpPr/>
          <p:nvPr/>
        </p:nvSpPr>
        <p:spPr>
          <a:xfrm>
            <a:off x="4549758" y="1336957"/>
            <a:ext cx="3893202" cy="3046988"/>
          </a:xfrm>
          <a:prstGeom prst="rect">
            <a:avLst/>
          </a:prstGeom>
        </p:spPr>
        <p:txBody>
          <a:bodyPr wrap="square">
            <a:spAutoFit/>
          </a:bodyPr>
          <a:lstStyle/>
          <a:p>
            <a:pPr marL="342900" indent="-342900" algn="just">
              <a:buFont typeface="Wingdings" panose="05000000000000000000" pitchFamily="2" charset="2"/>
              <a:buChar char="Ø"/>
            </a:pPr>
            <a:r>
              <a:rPr lang="sq-AL" dirty="1" sz="1600"/>
              <a:t>Mund të ketë mbrojtje ligjore, justifikime ose parime të ngjashme përkatëse që çlirojnë një person nga përgjegjësia penale</a:t>
            </a:r>
            <a:r>
              <a:rPr lang="sq-AL" dirty="1" sz="1600"/>
              <a:t> </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sq-AL" dirty="1" sz="1600"/>
              <a:t>Këto mbrojtje mund të bazohen në lirinë e shprehjes, lirinë e mendimit dhe të drejtën e privatësisë</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sq-AL" dirty="1" sz="1600"/>
              <a:t>Palët gjithashtu mund të lejojnë një mbrojtje në lidhje me materialet pornografike që kanë merita artistike, mjekësore, shkencore ose të ngjashme</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215612"/>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 (“pa të drejtë”)</a:t>
            </a:r>
          </a:p>
        </p:txBody>
      </p:sp>
    </p:spTree>
    <p:extLst>
      <p:ext uri="{BB962C8B-B14F-4D97-AF65-F5344CB8AC3E}">
        <p14:creationId xmlns:p14="http://schemas.microsoft.com/office/powerpoint/2010/main" val="235719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170646"/>
          </a:xfrm>
          <a:prstGeom prst="rect">
            <a:avLst/>
          </a:prstGeom>
        </p:spPr>
        <p:txBody>
          <a:bodyPr wrap="square">
            <a:spAutoFit/>
          </a:bodyPr>
          <a:lstStyle/>
          <a:p>
            <a:pPr marL="342900" indent="-342900" algn="just">
              <a:buFont typeface="Wingdings" pitchFamily="2" charset="2"/>
              <a:buChar char="Ø"/>
            </a:pPr>
            <a:r>
              <a:rPr lang="sq-AL" dirty="1" sz="1500">
                <a:cs typeface="Arial" panose="020B0604020202020204" pitchFamily="34" charset="0"/>
              </a:rPr>
              <a:t>1 Secila Palë miraton masa të tilla legjislative dhe masa të tjera që mund të jenë të nevojshme për ta vendosur si vepër penale sipas ligjit të tyre vendor, kur kryhet me dashje dhe pa të drejtë:</a:t>
            </a:r>
            <a:r>
              <a:rPr lang="sq-AL" dirty="1" sz="1500">
                <a:cs typeface="Arial" panose="020B0604020202020204" pitchFamily="34" charset="0"/>
              </a:rPr>
              <a:t> </a:t>
            </a:r>
          </a:p>
          <a:p>
            <a:pPr marL="342900" indent="-342900" algn="just">
              <a:buFont typeface="Wingdings" pitchFamily="2" charset="2"/>
              <a:buChar char="Ø"/>
            </a:pPr>
            <a:endParaRPr lang="en-US" sz="1500" dirty="0">
              <a:cs typeface="Arial" panose="020B0604020202020204" pitchFamily="34" charset="0"/>
            </a:endParaRPr>
          </a:p>
          <a:p>
            <a:pPr marL="800100" lvl="1" indent="-342900" algn="just">
              <a:buFont typeface="+mj-lt"/>
              <a:buAutoNum type="alphaLcParenR"/>
            </a:pPr>
            <a:r>
              <a:rPr lang="sq-AL" dirty="1" b="1" sz="1500">
                <a:cs typeface="Arial" panose="020B0604020202020204" pitchFamily="34" charset="0"/>
              </a:rPr>
              <a:t>prodhimin</a:t>
            </a:r>
            <a:r>
              <a:rPr lang="sq-AL" dirty="1" sz="1500">
                <a:cs typeface="Arial" panose="020B0604020202020204" pitchFamily="34" charset="0"/>
              </a:rPr>
              <a:t> e pornografisë me fëmijë, me qëllimin e shpërndarjes së tij nëpërmjet një sistemi kompjuterik;</a:t>
            </a:r>
            <a:r>
              <a:rPr lang="sq-AL" dirty="1" sz="1500">
                <a:cs typeface="Arial" panose="020B0604020202020204" pitchFamily="34" charset="0"/>
              </a:rPr>
              <a:t> </a:t>
            </a:r>
          </a:p>
          <a:p>
            <a:pPr marL="800100" lvl="1" indent="-342900" algn="just">
              <a:buFont typeface="+mj-lt"/>
              <a:buAutoNum type="alphaLcParenR"/>
            </a:pPr>
            <a:r>
              <a:rPr lang="sq-AL" dirty="1" b="1" sz="1500">
                <a:cs typeface="Arial" panose="020B0604020202020204" pitchFamily="34" charset="0"/>
              </a:rPr>
              <a:t>ofrimi apo vënia në disponim</a:t>
            </a:r>
            <a:r>
              <a:rPr lang="sq-AL" dirty="1" sz="1500">
                <a:cs typeface="Arial" panose="020B0604020202020204" pitchFamily="34" charset="0"/>
              </a:rPr>
              <a:t> e pornografisë për fëmijë nëpërmjet një sistemi kompjuterik;</a:t>
            </a:r>
            <a:r>
              <a:rPr lang="sq-AL" dirty="1" sz="1500">
                <a:cs typeface="Arial" panose="020B0604020202020204" pitchFamily="34" charset="0"/>
              </a:rPr>
              <a:t> </a:t>
            </a:r>
          </a:p>
          <a:p>
            <a:pPr marL="800100" lvl="1" indent="-342900" algn="just">
              <a:buFont typeface="+mj-lt"/>
              <a:buAutoNum type="alphaLcParenR"/>
            </a:pPr>
            <a:r>
              <a:rPr lang="sq-AL" dirty="1" sz="1500">
                <a:cs typeface="Arial" panose="020B0604020202020204" pitchFamily="34" charset="0"/>
              </a:rPr>
              <a:t>shpërndarja apo transmetimi i pornografisë për fëmijë nëpërmjet një sistemi kompjuterik;</a:t>
            </a:r>
            <a:r>
              <a:rPr lang="sq-AL" dirty="1" sz="1500">
                <a:cs typeface="Arial" panose="020B0604020202020204" pitchFamily="34" charset="0"/>
              </a:rPr>
              <a:t> </a:t>
            </a:r>
          </a:p>
          <a:p>
            <a:pPr marL="800100" lvl="1" indent="-342900" algn="just">
              <a:buFont typeface="+mj-lt"/>
              <a:buAutoNum type="alphaLcParenR"/>
            </a:pPr>
            <a:r>
              <a:rPr lang="sq-AL" dirty="1" sz="1500">
                <a:cs typeface="Arial" panose="020B0604020202020204" pitchFamily="34" charset="0"/>
              </a:rPr>
              <a:t>prokurimi i pornografisë për fëmijë nëpërmjet një sistemi kompjuterik për vete apo për një tjetër;</a:t>
            </a:r>
            <a:r>
              <a:rPr lang="sq-AL" dirty="1" sz="1500">
                <a:cs typeface="Arial" panose="020B0604020202020204" pitchFamily="34" charset="0"/>
              </a:rPr>
              <a:t> </a:t>
            </a:r>
          </a:p>
          <a:p>
            <a:pPr marL="800100" lvl="1" indent="-342900" algn="just">
              <a:buFont typeface="+mj-lt"/>
              <a:buAutoNum type="alphaLcParenR"/>
            </a:pPr>
            <a:r>
              <a:rPr lang="sq-AL" dirty="1" sz="1500">
                <a:cs typeface="Arial" panose="020B0604020202020204" pitchFamily="34" charset="0"/>
              </a:rPr>
              <a:t>zotërimi i pornografisë për fëmijë nëpërmjet një sistemi kompjuterik apo në një mjet të memorizimit të të dhënave kompjuterike.</a:t>
            </a:r>
          </a:p>
        </p:txBody>
      </p:sp>
      <p:sp>
        <p:nvSpPr>
          <p:cNvPr id="6" name="Rectangle 5">
            <a:extLst>
              <a:ext uri="{FF2B5EF4-FFF2-40B4-BE49-F238E27FC236}">
                <a16:creationId xmlns:a16="http://schemas.microsoft.com/office/drawing/2014/main" id="{524B6456-681F-2F44-A01A-AD3514E81BD2}"/>
              </a:ext>
            </a:extLst>
          </p:cNvPr>
          <p:cNvSpPr/>
          <p:nvPr/>
        </p:nvSpPr>
        <p:spPr>
          <a:xfrm>
            <a:off x="4417678" y="1336957"/>
            <a:ext cx="4035442" cy="3539430"/>
          </a:xfrm>
          <a:prstGeom prst="rect">
            <a:avLst/>
          </a:prstGeom>
        </p:spPr>
        <p:txBody>
          <a:bodyPr wrap="square">
            <a:spAutoFit/>
          </a:bodyPr>
          <a:lstStyle/>
          <a:p>
            <a:pPr marL="342900" indent="-342900" algn="just">
              <a:buFont typeface="Wingdings" pitchFamily="2" charset="2"/>
              <a:buChar char="ü"/>
            </a:pPr>
            <a:r>
              <a:rPr lang="sq-AL" dirty="1" sz="1600"/>
              <a:t>Pasoja kriminale që i bashkëngjiten secilit pjesëmarrës në zinxhir nga prodhimi në posedim të pornografisë së fëmijëve</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Penalizon:</a:t>
            </a:r>
            <a:r>
              <a:rPr lang="sq-AL" dirty="1" sz="1600"/>
              <a:t> </a:t>
            </a:r>
          </a:p>
          <a:p>
            <a:pPr marL="800100" lvl="1" indent="-342900" algn="just">
              <a:buFont typeface="Wingdings" pitchFamily="2" charset="2"/>
              <a:buChar char="ü"/>
            </a:pPr>
            <a:r>
              <a:rPr lang="sq-AL" dirty="1" sz="1600"/>
              <a:t>Prodhimin e pornografisë së fëmijëve (me qëllim të shpërndarjes me anë të sistemit kompjuterik)</a:t>
            </a:r>
          </a:p>
          <a:p>
            <a:pPr marL="800100" lvl="1" indent="-342900" algn="just">
              <a:buFont typeface="Wingdings" pitchFamily="2" charset="2"/>
              <a:buChar char="ü"/>
            </a:pPr>
            <a:r>
              <a:rPr lang="sq-AL" dirty="1" sz="1600"/>
              <a:t>Ofrimin e pornografisë për fëmijë (duke bindur të tjerët për të marrë pornografi me fëmijë)</a:t>
            </a:r>
            <a:r>
              <a:rPr lang="sq-AL" dirty="1" sz="1600"/>
              <a:t> </a:t>
            </a:r>
          </a:p>
          <a:p>
            <a:pPr marL="800100" lvl="1" indent="-342900" algn="just">
              <a:buFont typeface="Wingdings" pitchFamily="2" charset="2"/>
              <a:buChar char="ü"/>
            </a:pPr>
            <a:r>
              <a:rPr lang="sq-AL" dirty="1" sz="1600"/>
              <a:t>Vënien në dispozicion të pornografisë me fëmijë (vendosja e pornografisë me fëmijë në internet për përdorimin e të tjerëve, duke përfshirë krijimin e faqeve të pornografisë për fëmijë)</a:t>
            </a:r>
          </a:p>
        </p:txBody>
      </p:sp>
      <p:sp>
        <p:nvSpPr>
          <p:cNvPr id="2" name="TextBox 7">
            <a:extLst>
              <a:ext uri="{FF2B5EF4-FFF2-40B4-BE49-F238E27FC236}">
                <a16:creationId xmlns:a16="http://schemas.microsoft.com/office/drawing/2014/main" id="{B0D3FB4C-F5C7-453D-B22B-4F18A750B895}"/>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a:t>
            </a:r>
            <a:r>
              <a:rPr lang="sq-AL" dirty="1" sz="3200">
                <a:solidFill>
                  <a:schemeClr val="bg1"/>
                </a:solidFill>
                <a:latin typeface="Verdana" panose="020B0604030504040204" pitchFamily="34" charset="0"/>
                <a:ea typeface="Verdana" panose="020B0604030504040204" pitchFamily="34" charset="0"/>
                <a:cs typeface="Verdana" charset="0"/>
              </a:rPr>
              <a:t> </a:t>
            </a:r>
          </a:p>
          <a:p>
            <a:pPr algn="r"/>
            <a:r>
              <a:rPr lang="sq-AL" dirty="1" sz="3200">
                <a:solidFill>
                  <a:schemeClr val="bg1"/>
                </a:solidFill>
                <a:latin typeface="Verdana" panose="020B0604030504040204" pitchFamily="34" charset="0"/>
                <a:ea typeface="Verdana" panose="020B0604030504040204" pitchFamily="34" charset="0"/>
                <a:cs typeface="Verdana" charset="0"/>
              </a:rPr>
              <a:t>(“prodhim… ofrim…”)</a:t>
            </a:r>
          </a:p>
        </p:txBody>
      </p:sp>
    </p:spTree>
    <p:extLst>
      <p:ext uri="{BB962C8B-B14F-4D97-AF65-F5344CB8AC3E}">
        <p14:creationId xmlns:p14="http://schemas.microsoft.com/office/powerpoint/2010/main" val="34157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170646"/>
          </a:xfrm>
          <a:prstGeom prst="rect">
            <a:avLst/>
          </a:prstGeom>
        </p:spPr>
        <p:txBody>
          <a:bodyPr wrap="square">
            <a:spAutoFit/>
          </a:bodyPr>
          <a:lstStyle/>
          <a:p>
            <a:pPr marL="342900" indent="-342900" algn="just">
              <a:buFont typeface="Wingdings" pitchFamily="2" charset="2"/>
              <a:buChar char="Ø"/>
            </a:pPr>
            <a:r>
              <a:rPr lang="sq-AL" dirty="1" sz="1500"/>
              <a:t>1 Secila Palë miraton masa të tilla legjislative dhe masa të tjera që mund të jenë të nevojshme për ta vendosur si vepër penale sipas ligjit të tyre vendor, kur kryhet me dashje dhe pa të drejtë:</a:t>
            </a:r>
            <a:r>
              <a:rPr lang="sq-AL" dirty="1" sz="1500"/>
              <a:t> </a:t>
            </a:r>
          </a:p>
          <a:p>
            <a:pPr algn="just"/>
            <a:endParaRPr lang="en-US" sz="1500" dirty="0"/>
          </a:p>
          <a:p>
            <a:pPr marL="800100" lvl="1" indent="-342900" algn="just">
              <a:buFont typeface="+mj-lt"/>
              <a:buAutoNum type="alphaLcParenR"/>
            </a:pPr>
            <a:r>
              <a:rPr lang="sq-AL" dirty="1" sz="1500"/>
              <a:t>prodhimin e pornografisë me fëmijë, me qëllimin e shpërndarjes së tij nëpërmjet një sistemi kompjuterik;</a:t>
            </a:r>
            <a:r>
              <a:rPr lang="sq-AL" dirty="1" sz="1500"/>
              <a:t> </a:t>
            </a:r>
          </a:p>
          <a:p>
            <a:pPr marL="800100" lvl="1" indent="-342900" algn="just">
              <a:buFont typeface="+mj-lt"/>
              <a:buAutoNum type="alphaLcParenR"/>
            </a:pPr>
            <a:r>
              <a:rPr lang="sq-AL" dirty="1" sz="1500"/>
              <a:t>ofrimi apo vënia në disponim e pornografisë për fëmijë nëpërmjet një sistemi kompjuterik;</a:t>
            </a:r>
            <a:r>
              <a:rPr lang="sq-AL" dirty="1" sz="1500"/>
              <a:t> </a:t>
            </a:r>
          </a:p>
          <a:p>
            <a:pPr marL="800100" lvl="1" indent="-342900" algn="just">
              <a:buFont typeface="+mj-lt"/>
              <a:buAutoNum type="alphaLcParenR"/>
            </a:pPr>
            <a:r>
              <a:rPr lang="sq-AL" dirty="1" b="1" sz="1500">
                <a:solidFill>
                  <a:srgbClr val="FF0000"/>
                </a:solidFill>
              </a:rPr>
              <a:t>shpërndarja</a:t>
            </a:r>
            <a:r>
              <a:rPr lang="sq-AL" dirty="1" sz="1500"/>
              <a:t> apo </a:t>
            </a:r>
            <a:r>
              <a:rPr lang="sq-AL" dirty="1" b="1" sz="1500">
                <a:solidFill>
                  <a:srgbClr val="FF0000"/>
                </a:solidFill>
              </a:rPr>
              <a:t>transmetimi</a:t>
            </a:r>
            <a:r>
              <a:rPr lang="sq-AL" dirty="1" sz="1500"/>
              <a:t> i pornografisë për fëmijë nëpërmjet një sistemi kompjuterik;</a:t>
            </a:r>
            <a:r>
              <a:rPr lang="sq-AL" dirty="1" sz="1500"/>
              <a:t> </a:t>
            </a:r>
          </a:p>
          <a:p>
            <a:pPr marL="800100" lvl="1" indent="-342900" algn="just">
              <a:buFont typeface="+mj-lt"/>
              <a:buAutoNum type="alphaLcParenR"/>
            </a:pPr>
            <a:r>
              <a:rPr lang="sq-AL" dirty="1" b="1" sz="1500">
                <a:solidFill>
                  <a:srgbClr val="FF0000"/>
                </a:solidFill>
              </a:rPr>
              <a:t>prokurimi</a:t>
            </a:r>
            <a:r>
              <a:rPr lang="sq-AL" dirty="1" sz="1500"/>
              <a:t> i pornografisë me fëmijë nëpërmjet një sistemi kompjuterik për vete apo për një tjetër;</a:t>
            </a:r>
            <a:r>
              <a:rPr lang="sq-AL" dirty="1" sz="1500"/>
              <a:t> </a:t>
            </a:r>
          </a:p>
          <a:p>
            <a:pPr marL="800100" lvl="1" indent="-342900" algn="just">
              <a:buFont typeface="+mj-lt"/>
              <a:buAutoNum type="alphaLcParenR"/>
            </a:pPr>
            <a:r>
              <a:rPr lang="sq-AL" dirty="1" b="1" sz="1500">
                <a:solidFill>
                  <a:srgbClr val="FF0000"/>
                </a:solidFill>
              </a:rPr>
              <a:t>zotërimi</a:t>
            </a:r>
            <a:r>
              <a:rPr lang="sq-AL" dirty="1" sz="1500"/>
              <a:t> i pornografisë për fëmijë nëpërmjet një sistemi kompjuterik apo në një mjet të memorizimit të të dhënave kompjuterike.</a:t>
            </a:r>
          </a:p>
        </p:txBody>
      </p:sp>
      <p:sp>
        <p:nvSpPr>
          <p:cNvPr id="6" name="Rectangle 5">
            <a:extLst>
              <a:ext uri="{FF2B5EF4-FFF2-40B4-BE49-F238E27FC236}">
                <a16:creationId xmlns:a16="http://schemas.microsoft.com/office/drawing/2014/main" id="{524B6456-681F-2F44-A01A-AD3514E81BD2}"/>
              </a:ext>
            </a:extLst>
          </p:cNvPr>
          <p:cNvSpPr/>
          <p:nvPr/>
        </p:nvSpPr>
        <p:spPr>
          <a:xfrm>
            <a:off x="4285598" y="1336957"/>
            <a:ext cx="4045602" cy="3539430"/>
          </a:xfrm>
          <a:prstGeom prst="rect">
            <a:avLst/>
          </a:prstGeom>
        </p:spPr>
        <p:txBody>
          <a:bodyPr wrap="square">
            <a:spAutoFit/>
          </a:bodyPr>
          <a:lstStyle/>
          <a:p>
            <a:pPr marL="342900" indent="-342900" algn="just">
              <a:buFont typeface="Wingdings" pitchFamily="2" charset="2"/>
              <a:buChar char="ü"/>
            </a:pPr>
            <a:r>
              <a:rPr lang="sq-AL" dirty="1" sz="1600"/>
              <a:t>Penalizon:</a:t>
            </a:r>
            <a:r>
              <a:rPr lang="sq-AL" dirty="1" sz="1600"/>
              <a:t> </a:t>
            </a:r>
          </a:p>
          <a:p>
            <a:pPr marL="800100" lvl="1" indent="-342900" algn="just">
              <a:buFont typeface="Wingdings" pitchFamily="2" charset="2"/>
              <a:buChar char="ü"/>
            </a:pPr>
            <a:r>
              <a:rPr lang="sq-AL" dirty="1" sz="1600"/>
              <a:t>Shpërndarjen e pornografisë me fëmijë (përhapjen aktive të pornografisë me fëmijëve)</a:t>
            </a:r>
            <a:r>
              <a:rPr lang="sq-AL" dirty="1" sz="1600"/>
              <a:t> </a:t>
            </a:r>
          </a:p>
          <a:p>
            <a:pPr marL="800100" lvl="1" indent="-342900" algn="just">
              <a:buFont typeface="Wingdings" pitchFamily="2" charset="2"/>
              <a:buChar char="ü"/>
            </a:pPr>
            <a:r>
              <a:rPr lang="sq-AL" dirty="1" sz="1600"/>
              <a:t>Transmetimin e pornografisë me fëmijë (dërgimi i pornografisë së fëmijëve përmes sistemit kompjuterik)</a:t>
            </a:r>
            <a:r>
              <a:rPr lang="sq-AL" dirty="1" sz="1600"/>
              <a:t> </a:t>
            </a:r>
          </a:p>
          <a:p>
            <a:pPr marL="800100" lvl="1" indent="-342900" algn="just">
              <a:buFont typeface="Wingdings" pitchFamily="2" charset="2"/>
              <a:buChar char="ü"/>
            </a:pPr>
            <a:r>
              <a:rPr lang="sq-AL" dirty="1" sz="1600"/>
              <a:t>Prokurimin e pornografisë së fëmijëve për vete ose për ndonjë tjetër (marrja aktive e pornografisë për fëmijë, përfshirë edhe shkarkimin e saj)</a:t>
            </a:r>
            <a:r>
              <a:rPr lang="sq-AL" dirty="1" sz="1600"/>
              <a:t> </a:t>
            </a:r>
          </a:p>
          <a:p>
            <a:pPr marL="800100" lvl="1" indent="-342900" algn="just">
              <a:buFont typeface="Wingdings" pitchFamily="2" charset="2"/>
              <a:buChar char="ü"/>
            </a:pPr>
            <a:r>
              <a:rPr lang="sq-AL" dirty="1" sz="1600"/>
              <a:t>Posedimin e pornografisë së fëmijëve (posedimi në sistemin kompjuterik ose bartësin e të dhënave)</a:t>
            </a:r>
          </a:p>
        </p:txBody>
      </p:sp>
      <p:sp>
        <p:nvSpPr>
          <p:cNvPr id="2" name="TextBox 7">
            <a:extLst>
              <a:ext uri="{FF2B5EF4-FFF2-40B4-BE49-F238E27FC236}">
                <a16:creationId xmlns:a16="http://schemas.microsoft.com/office/drawing/2014/main" id="{27E3E54C-1985-4F48-9849-4EEA7632CAF0}"/>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 (“shpërndarja…transmetimi…”)</a:t>
            </a:r>
          </a:p>
        </p:txBody>
      </p:sp>
    </p:spTree>
    <p:extLst>
      <p:ext uri="{BB962C8B-B14F-4D97-AF65-F5344CB8AC3E}">
        <p14:creationId xmlns:p14="http://schemas.microsoft.com/office/powerpoint/2010/main" val="405307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939814"/>
          </a:xfrm>
          <a:prstGeom prst="rect">
            <a:avLst/>
          </a:prstGeom>
        </p:spPr>
        <p:txBody>
          <a:bodyPr wrap="square">
            <a:spAutoFit/>
          </a:bodyPr>
          <a:lstStyle/>
          <a:p>
            <a:pPr marL="342900" indent="-342900" algn="just">
              <a:buFont typeface="Wingdings" pitchFamily="2" charset="2"/>
              <a:buChar char="Ø"/>
            </a:pPr>
            <a:r>
              <a:rPr lang="sq-AL" dirty="1" sz="1500"/>
              <a:t>2 Për qëllimet e paragrafit 1 më lart, termi "pornografi e fëmijëve" përfshin </a:t>
            </a:r>
            <a:r>
              <a:rPr lang="sq-AL" dirty="1" b="1" sz="1500">
                <a:solidFill>
                  <a:srgbClr val="FF0000"/>
                </a:solidFill>
              </a:rPr>
              <a:t>materialin pornografik</a:t>
            </a:r>
            <a:r>
              <a:rPr lang="sq-AL" dirty="1" sz="1500"/>
              <a:t> që </a:t>
            </a:r>
            <a:r>
              <a:rPr lang="sq-AL" dirty="1" b="1" sz="1500">
                <a:solidFill>
                  <a:srgbClr val="FF0000"/>
                </a:solidFill>
              </a:rPr>
              <a:t>vizualisht paraqet</a:t>
            </a:r>
            <a:r>
              <a:rPr lang="sq-AL" dirty="1" sz="1500"/>
              <a:t>:</a:t>
            </a:r>
            <a:r>
              <a:rPr lang="sq-AL" dirty="1" sz="1500"/>
              <a:t> </a:t>
            </a:r>
          </a:p>
          <a:p>
            <a:pPr marL="800100" lvl="1" indent="-342900" algn="just">
              <a:buFont typeface="+mj-lt"/>
              <a:buAutoNum type="alphaLcParenR"/>
            </a:pPr>
            <a:r>
              <a:rPr lang="sq-AL" dirty="1" sz="1500"/>
              <a:t>një i mitur, i cili përfshihet në sjellje të qarta seksuale;</a:t>
            </a:r>
            <a:r>
              <a:rPr lang="sq-AL" dirty="1" sz="1500"/>
              <a:t> </a:t>
            </a:r>
          </a:p>
          <a:p>
            <a:pPr marL="800100" lvl="1" indent="-342900" algn="just">
              <a:buFont typeface="+mj-lt"/>
              <a:buAutoNum type="alphaLcParenR"/>
            </a:pPr>
            <a:r>
              <a:rPr lang="sq-AL" dirty="1" sz="1500"/>
              <a:t>një person, i cili duket që është minoren, i përfshirë në sjellje të qarta seksuale;</a:t>
            </a:r>
            <a:r>
              <a:rPr lang="sq-AL" dirty="1" sz="1500"/>
              <a:t> </a:t>
            </a:r>
          </a:p>
          <a:p>
            <a:pPr marL="800100" lvl="1" indent="-342900" algn="just">
              <a:buFont typeface="+mj-lt"/>
              <a:buAutoNum type="alphaLcParenR"/>
            </a:pPr>
            <a:r>
              <a:rPr lang="sq-AL" dirty="1" sz="1500"/>
              <a:t>imazhe realiste që prezantojnë një të mitur të përfshirë në veprime të qarta seksuale;</a:t>
            </a:r>
            <a:r>
              <a:rPr lang="sq-AL" dirty="1" sz="1500"/>
              <a:t> </a:t>
            </a:r>
          </a:p>
          <a:p>
            <a:pPr algn="just"/>
            <a:endParaRPr lang="en-US" sz="1500" dirty="0"/>
          </a:p>
          <a:p>
            <a:pPr marL="285750" indent="-285750" algn="just">
              <a:buFont typeface="Wingdings" panose="05000000000000000000" pitchFamily="2" charset="2"/>
              <a:buChar char="Ø"/>
            </a:pPr>
            <a:r>
              <a:rPr lang="sq-AL" dirty="1" sz="1500"/>
              <a:t>3 Për qëllimet e paragrafit 2 më lart, termi "i mitur" përfshin të gjithë personat nën moshën 18 vjeç.</a:t>
            </a:r>
            <a:r>
              <a:rPr lang="sq-AL" dirty="1" sz="1500"/>
              <a:t> </a:t>
            </a:r>
            <a:r>
              <a:rPr lang="sq-AL" dirty="1" sz="1500"/>
              <a:t>Një Palë mundet, megjithatë, të kërkojë një limit moshe më të vogël, e cila nuk duhet të jetë më pak se 16 vjeç.</a:t>
            </a:r>
            <a:r>
              <a:rPr lang="sq-AL" dirty="1" sz="1500"/>
              <a:t>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sq-AL" dirty="1" sz="150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id="{524B6456-681F-2F44-A01A-AD3514E81BD2}"/>
              </a:ext>
            </a:extLst>
          </p:cNvPr>
          <p:cNvSpPr/>
          <p:nvPr/>
        </p:nvSpPr>
        <p:spPr>
          <a:xfrm>
            <a:off x="4600558" y="1336957"/>
            <a:ext cx="4116722" cy="3293209"/>
          </a:xfrm>
          <a:prstGeom prst="rect">
            <a:avLst/>
          </a:prstGeom>
        </p:spPr>
        <p:txBody>
          <a:bodyPr wrap="square">
            <a:spAutoFit/>
          </a:bodyPr>
          <a:lstStyle/>
          <a:p>
            <a:pPr marL="342900" indent="-342900" algn="just">
              <a:buFont typeface="Wingdings" pitchFamily="2" charset="2"/>
              <a:buChar char="ü"/>
            </a:pPr>
            <a:r>
              <a:rPr lang="sq-AL" dirty="1" sz="1600"/>
              <a:t>Qeverisur nga standardet kombëtare që kanë të bëjnë me klasifikimin e materialeve si:</a:t>
            </a:r>
            <a:r>
              <a:rPr lang="sq-AL" dirty="1" sz="1600"/>
              <a:t> </a:t>
            </a:r>
          </a:p>
          <a:p>
            <a:pPr marL="800100" lvl="1" indent="-342900" algn="just">
              <a:buFont typeface="Wingdings" pitchFamily="2" charset="2"/>
              <a:buChar char="ü"/>
            </a:pPr>
            <a:r>
              <a:rPr lang="sq-AL" dirty="1" sz="1600"/>
              <a:t>Të turpshme</a:t>
            </a:r>
          </a:p>
          <a:p>
            <a:pPr marL="800100" lvl="1" indent="-342900" algn="just">
              <a:buFont typeface="Wingdings" pitchFamily="2" charset="2"/>
              <a:buChar char="ü"/>
            </a:pPr>
            <a:r>
              <a:rPr lang="sq-AL" dirty="1" sz="1600"/>
              <a:t>Në shpërputhje me moralin publik</a:t>
            </a:r>
          </a:p>
          <a:p>
            <a:pPr marL="800100" lvl="1" indent="-342900" algn="just">
              <a:buFont typeface="Wingdings" pitchFamily="2" charset="2"/>
              <a:buChar char="ü"/>
            </a:pPr>
            <a:r>
              <a:rPr lang="sq-AL" dirty="1" sz="1600"/>
              <a:t>Ngjashëm të korruptuara</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Materialet që kanë merita artistike, mjekësore, shkencore ose të ngjashme nuk mund të klasifikohen si pornografike</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Paraqitja vizuale përfshin të dhënat e ruajtura në sistemin kompjuterik ose në hapësirën e ruajtjes, e cila është e aftë të shndërrohet në imazh vizual</a:t>
            </a:r>
          </a:p>
        </p:txBody>
      </p:sp>
      <p:sp>
        <p:nvSpPr>
          <p:cNvPr id="3" name="TextBox 7">
            <a:extLst>
              <a:ext uri="{FF2B5EF4-FFF2-40B4-BE49-F238E27FC236}">
                <a16:creationId xmlns:a16="http://schemas.microsoft.com/office/drawing/2014/main" id="{931BF0EC-278D-401A-8819-1BC807104473}"/>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a:t>
            </a:r>
            <a:r>
              <a:rPr lang="sq-AL" dirty="1" sz="3200">
                <a:solidFill>
                  <a:schemeClr val="bg1"/>
                </a:solidFill>
                <a:latin typeface="Verdana" panose="020B0604030504040204" pitchFamily="34" charset="0"/>
                <a:ea typeface="Verdana" panose="020B0604030504040204" pitchFamily="34" charset="0"/>
                <a:cs typeface="Verdana" charset="0"/>
              </a:rPr>
              <a:t> </a:t>
            </a:r>
          </a:p>
          <a:p>
            <a:pPr algn="r"/>
            <a:r>
              <a:rPr lang="sq-AL" dirty="1" sz="3200">
                <a:solidFill>
                  <a:schemeClr val="bg1"/>
                </a:solidFill>
                <a:latin typeface="Verdana" panose="020B0604030504040204" pitchFamily="34" charset="0"/>
                <a:ea typeface="Verdana" panose="020B0604030504040204" pitchFamily="34" charset="0"/>
                <a:cs typeface="Verdana" charset="0"/>
              </a:rPr>
              <a:t>(“materiali pornografik…”)</a:t>
            </a:r>
          </a:p>
        </p:txBody>
      </p:sp>
    </p:spTree>
    <p:extLst>
      <p:ext uri="{BB962C8B-B14F-4D97-AF65-F5344CB8AC3E}">
        <p14:creationId xmlns:p14="http://schemas.microsoft.com/office/powerpoint/2010/main" val="1395653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sq-AL" dirty="1" sz="1500"/>
              <a:t>2 Për qëllimet e paragrafit 1 më lart, termi "pornografi e fëmijëve" përfshin materialin pornografik që vizualisht paraqet:</a:t>
            </a:r>
            <a:r>
              <a:rPr lang="sq-AL" dirty="1" sz="1500"/>
              <a:t> </a:t>
            </a:r>
          </a:p>
          <a:p>
            <a:pPr lvl="1" algn="just"/>
            <a:r>
              <a:rPr lang="sq-AL" dirty="1" sz="1500"/>
              <a:t>a një të mitur të përfshirë në </a:t>
            </a:r>
            <a:r>
              <a:rPr lang="sq-AL" dirty="1" b="1" sz="1500">
                <a:solidFill>
                  <a:srgbClr val="FF0000"/>
                </a:solidFill>
              </a:rPr>
              <a:t>sjellje të qartë seksuale</a:t>
            </a:r>
            <a:r>
              <a:rPr lang="sq-AL" dirty="1" sz="1500"/>
              <a:t>;</a:t>
            </a:r>
            <a:r>
              <a:rPr lang="sq-AL" dirty="1" sz="1500"/>
              <a:t> </a:t>
            </a:r>
          </a:p>
          <a:p>
            <a:pPr lvl="1" algn="just"/>
            <a:r>
              <a:rPr lang="sq-AL" dirty="1" sz="1500"/>
              <a:t>b një person që duket si i mitur i përfshirë në sjellje të qarta seksuale;</a:t>
            </a:r>
            <a:r>
              <a:rPr lang="sq-AL" dirty="1" sz="1500"/>
              <a:t> </a:t>
            </a:r>
          </a:p>
          <a:p>
            <a:pPr lvl="1" algn="just"/>
            <a:r>
              <a:rPr lang="sq-AL" dirty="1" sz="1500"/>
              <a:t>c imazhe reale që tregojnë një të mitur të përfshirë në sjellje të qarta seksuale.</a:t>
            </a:r>
            <a:r>
              <a:rPr lang="sq-AL" dirty="1" sz="1500"/>
              <a:t> </a:t>
            </a:r>
          </a:p>
          <a:p>
            <a:pPr algn="just"/>
            <a:endParaRPr lang="en-US" sz="1500" dirty="0"/>
          </a:p>
          <a:p>
            <a:pPr marL="285750" indent="-285750" algn="just">
              <a:buFont typeface="Wingdings" panose="05000000000000000000" pitchFamily="2" charset="2"/>
              <a:buChar char="Ø"/>
            </a:pPr>
            <a:r>
              <a:rPr lang="sq-AL" dirty="1" sz="1500"/>
              <a:t>3 Për qëllimet e paragrafit 2 më lart, termi "i mitur" përfshin të gjithë personat nën moshën 18 vjeç.</a:t>
            </a:r>
            <a:r>
              <a:rPr lang="sq-AL" dirty="1" sz="1500"/>
              <a:t> </a:t>
            </a:r>
            <a:r>
              <a:rPr lang="sq-AL" dirty="1" sz="1500"/>
              <a:t>Një Palë mundet, megjithatë, të kërkojë një limit moshe më të vogël, e cila nuk duhet të jetë më pak se 16 vjeç.</a:t>
            </a:r>
            <a:r>
              <a:rPr lang="sq-AL" dirty="1" sz="1500"/>
              <a:t>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sq-AL" dirty="1" sz="150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id="{524B6456-681F-2F44-A01A-AD3514E81BD2}"/>
              </a:ext>
            </a:extLst>
          </p:cNvPr>
          <p:cNvSpPr/>
          <p:nvPr/>
        </p:nvSpPr>
        <p:spPr>
          <a:xfrm>
            <a:off x="4622800" y="1287212"/>
            <a:ext cx="3860800" cy="3785652"/>
          </a:xfrm>
          <a:prstGeom prst="rect">
            <a:avLst/>
          </a:prstGeom>
        </p:spPr>
        <p:txBody>
          <a:bodyPr wrap="square">
            <a:spAutoFit/>
          </a:bodyPr>
          <a:lstStyle/>
          <a:p>
            <a:pPr marL="342900" indent="-342900" algn="just">
              <a:buFont typeface="Wingdings" pitchFamily="2" charset="2"/>
              <a:buChar char="ü"/>
            </a:pPr>
            <a:r>
              <a:rPr lang="sq-AL" dirty="1" sz="1500"/>
              <a:t>Mbulon së paku:</a:t>
            </a:r>
            <a:r>
              <a:rPr lang="sq-AL" dirty="1" sz="1500"/>
              <a:t> </a:t>
            </a:r>
          </a:p>
          <a:p>
            <a:pPr marL="800100" lvl="1" indent="-342900" algn="just">
              <a:buFont typeface="Wingdings" pitchFamily="2" charset="2"/>
              <a:buChar char="ü"/>
            </a:pPr>
            <a:r>
              <a:rPr lang="sq-AL" dirty="1" sz="1500"/>
              <a:t>Marrëdhëniet seksuale përfshirë organet gjenitale-gjenitale, oral-gjenitale, anal-gjenitale ose oral-anale ndërmjet të miturve, ose ndërmjet një të rrituri dhe një të mituri, të seksit të njëjtë ose të kundërt</a:t>
            </a:r>
          </a:p>
          <a:p>
            <a:pPr marL="800100" lvl="1" indent="-342900" algn="just">
              <a:buFont typeface="Wingdings" pitchFamily="2" charset="2"/>
              <a:buChar char="ü"/>
            </a:pPr>
            <a:r>
              <a:rPr lang="sq-AL" dirty="1" sz="1500"/>
              <a:t>Shtazëria</a:t>
            </a:r>
          </a:p>
          <a:p>
            <a:pPr marL="800100" lvl="1" indent="-342900" algn="just">
              <a:buFont typeface="Wingdings" pitchFamily="2" charset="2"/>
              <a:buChar char="ü"/>
            </a:pPr>
            <a:r>
              <a:rPr lang="sq-AL" dirty="1" sz="1500"/>
              <a:t>Masturbimi</a:t>
            </a:r>
          </a:p>
          <a:p>
            <a:pPr marL="800100" lvl="1" indent="-342900" algn="just">
              <a:buFont typeface="Wingdings" pitchFamily="2" charset="2"/>
              <a:buChar char="ü"/>
            </a:pPr>
            <a:r>
              <a:rPr lang="sq-AL" dirty="1" sz="1500"/>
              <a:t>Abuzimi sadist ose mazokist në sjelljen seksuale</a:t>
            </a:r>
          </a:p>
          <a:p>
            <a:pPr marL="800100" lvl="1" indent="-342900" algn="just">
              <a:buFont typeface="Wingdings" pitchFamily="2" charset="2"/>
              <a:buChar char="ü"/>
            </a:pPr>
            <a:r>
              <a:rPr lang="sq-AL" dirty="1" sz="1500"/>
              <a:t>Ekspozitë me interes të organeve gjenitale ose të zonës pubike të të miturve.</a:t>
            </a:r>
            <a:r>
              <a:rPr lang="sq-AL" dirty="1" sz="1500"/>
              <a:t> </a:t>
            </a:r>
          </a:p>
          <a:p>
            <a:pPr marL="342900" indent="-342900" algn="just">
              <a:buFont typeface="Wingdings" pitchFamily="2" charset="2"/>
              <a:buChar char="ü"/>
            </a:pPr>
            <a:r>
              <a:rPr lang="sq-AL" dirty="1" sz="1500"/>
              <a:t>Pala mund të përdorë një përkufizim më të gjerë të sjelljes së qartë seksuale</a:t>
            </a:r>
            <a:r>
              <a:rPr lang="sq-AL" dirty="1" sz="1500"/>
              <a:t> </a:t>
            </a:r>
          </a:p>
          <a:p>
            <a:pPr marL="342900" indent="-342900" algn="just">
              <a:buFont typeface="Wingdings" pitchFamily="2" charset="2"/>
              <a:buChar char="ü"/>
            </a:pPr>
            <a:r>
              <a:rPr lang="sq-AL" dirty="1" sz="1500"/>
              <a:t>Nuk është e rëndësishme nëse sjellja është e vërtetë apo e simuluar</a:t>
            </a:r>
          </a:p>
        </p:txBody>
      </p:sp>
      <p:sp>
        <p:nvSpPr>
          <p:cNvPr id="2" name="TextBox 7">
            <a:extLst>
              <a:ext uri="{FF2B5EF4-FFF2-40B4-BE49-F238E27FC236}">
                <a16:creationId xmlns:a16="http://schemas.microsoft.com/office/drawing/2014/main" id="{94EAFBE6-2A92-4D61-9499-6BB3EDD3AC0F}"/>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 (“sjellje e qartë seksuale…”)</a:t>
            </a:r>
          </a:p>
        </p:txBody>
      </p:sp>
    </p:spTree>
    <p:extLst>
      <p:ext uri="{BB962C8B-B14F-4D97-AF65-F5344CB8AC3E}">
        <p14:creationId xmlns:p14="http://schemas.microsoft.com/office/powerpoint/2010/main" val="362391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sq-AL" dirty="1"/>
              <a:t>T’u ofrojë pjesëmarrësve një kuptim gjithëpërfshirës të elementeve të veprave të lidhura me kompjuterë, veprave të lidhura me përmbajtjen dhe veprave në lidhje me shkeljen e të drejtës së autorit dhe të drejtave të përafërta, të vendosura në përputhje me Konventën e Budapestit.</a:t>
            </a:r>
          </a:p>
          <a:p>
            <a:pPr marL="0" indent="0">
              <a:buNone/>
            </a:pPr>
            <a:endParaRPr lang="en-US" dirty="0"/>
          </a:p>
        </p:txBody>
      </p:sp>
      <p:sp>
        <p:nvSpPr>
          <p:cNvPr id="3" name="Slide Number Placeholder 2"/>
          <p:cNvSpPr>
            <a:spLocks noGrp="1"/>
          </p:cNvSpPr>
          <p:nvPr>
            <p:ph type="sldNum" sz="quarter" idx="10"/>
          </p:nvPr>
        </p:nvSpPr>
        <p:spPr/>
        <p:txBody>
          <a:bodyPr/>
          <a:lstStyle/>
          <a:p>
            <a:fld id="{49C04F3A-82BD-4011-AADB-1F79FD7DF4BC}" type="slidenum">
              <a:rPr lang="en-GB" smtClean="0"/>
              <a:pPr/>
              <a:t>3</a:t>
            </a:fld>
          </a:p>
        </p:txBody>
      </p:sp>
      <p:sp>
        <p:nvSpPr>
          <p:cNvPr id="4" name="Text Placeholder 3"/>
          <p:cNvSpPr>
            <a:spLocks noGrp="1"/>
          </p:cNvSpPr>
          <p:nvPr>
            <p:ph type="body" sz="quarter" idx="11"/>
          </p:nvPr>
        </p:nvSpPr>
        <p:spPr/>
        <p:txBody>
          <a:bodyPr/>
          <a:lstStyle/>
          <a:p>
            <a:endParaRPr lang="en-GB" dirty="0">
              <a:latin typeface="Verdana" charset="0"/>
              <a:cs typeface="Verdana" charset="0"/>
            </a:endParaRPr>
          </a:p>
          <a:p>
            <a:r>
              <a:rPr lang="sq-AL" dirty="1">
                <a:latin typeface="Verdana" charset="0"/>
                <a:cs typeface="Verdana" charset="0"/>
              </a:rPr>
              <a:t>Qëllimi i seancës</a:t>
            </a:r>
          </a:p>
          <a:p>
            <a:endParaRPr lang="en-US" dirty="0"/>
          </a:p>
        </p:txBody>
      </p:sp>
    </p:spTree>
    <p:extLst>
      <p:ext uri="{BB962C8B-B14F-4D97-AF65-F5344CB8AC3E}">
        <p14:creationId xmlns:p14="http://schemas.microsoft.com/office/powerpoint/2010/main" val="358018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sq-AL" dirty="1" sz="1500"/>
              <a:t>2 Për qëllimet e paragrafit 1 më lart, termi "pornografi e fëmijëve" përfshin materialin pornografik që vizualisht </a:t>
            </a:r>
            <a:r>
              <a:rPr lang="sq-AL" dirty="1" b="1" sz="1500">
                <a:solidFill>
                  <a:srgbClr val="FF0000"/>
                </a:solidFill>
              </a:rPr>
              <a:t>paraqet</a:t>
            </a:r>
            <a:r>
              <a:rPr lang="sq-AL" dirty="1" sz="1500"/>
              <a:t>:</a:t>
            </a:r>
            <a:r>
              <a:rPr lang="sq-AL" dirty="1" sz="1500"/>
              <a:t> </a:t>
            </a:r>
          </a:p>
          <a:p>
            <a:pPr lvl="1" algn="just"/>
            <a:r>
              <a:rPr lang="sq-AL" dirty="1" sz="1500"/>
              <a:t>a një </a:t>
            </a:r>
            <a:r>
              <a:rPr lang="sq-AL" dirty="1" b="1" sz="1500">
                <a:solidFill>
                  <a:srgbClr val="FF0000"/>
                </a:solidFill>
              </a:rPr>
              <a:t>i mitur</a:t>
            </a:r>
            <a:r>
              <a:rPr lang="sq-AL" dirty="1" sz="1500"/>
              <a:t> i përfshirë në sjellje të qarta seksuale;</a:t>
            </a:r>
            <a:r>
              <a:rPr lang="sq-AL" dirty="1" sz="1500"/>
              <a:t> </a:t>
            </a:r>
          </a:p>
          <a:p>
            <a:pPr lvl="1" algn="just"/>
            <a:r>
              <a:rPr lang="sq-AL" dirty="1" sz="1500"/>
              <a:t>b një </a:t>
            </a:r>
            <a:r>
              <a:rPr lang="sq-AL" dirty="1" b="1" sz="1500">
                <a:solidFill>
                  <a:srgbClr val="FF0000"/>
                </a:solidFill>
              </a:rPr>
              <a:t>person që duket si i mitur </a:t>
            </a:r>
            <a:r>
              <a:rPr lang="sq-AL" dirty="1" sz="1500"/>
              <a:t>i përfshirë në sjellje të qarta seksuale;</a:t>
            </a:r>
            <a:r>
              <a:rPr lang="sq-AL" dirty="1" sz="1500"/>
              <a:t> </a:t>
            </a:r>
          </a:p>
          <a:p>
            <a:pPr lvl="1" algn="just"/>
            <a:r>
              <a:rPr lang="sq-AL" dirty="1" sz="1500"/>
              <a:t>c </a:t>
            </a:r>
            <a:r>
              <a:rPr lang="sq-AL" dirty="1" b="1" sz="1500">
                <a:solidFill>
                  <a:srgbClr val="FF0000"/>
                </a:solidFill>
              </a:rPr>
              <a:t>imazhe reale që tregojnë një të mitur </a:t>
            </a:r>
            <a:r>
              <a:rPr lang="sq-AL" dirty="1" sz="1500"/>
              <a:t>të përfshirë në sjellje të qarta seksuale.</a:t>
            </a:r>
            <a:r>
              <a:rPr lang="sq-AL" dirty="1" sz="1500"/>
              <a:t> </a:t>
            </a:r>
          </a:p>
          <a:p>
            <a:pPr algn="just"/>
            <a:endParaRPr lang="en-US" sz="1500" dirty="0"/>
          </a:p>
          <a:p>
            <a:pPr marL="285750" indent="-285750" algn="just">
              <a:buFont typeface="Wingdings" panose="05000000000000000000" pitchFamily="2" charset="2"/>
              <a:buChar char="Ø"/>
            </a:pPr>
            <a:r>
              <a:rPr lang="sq-AL" dirty="1" sz="1500"/>
              <a:t>3 Për qëllimet e paragrafit 2 më lart, termi "i mitur" përfshin të gjithë personat nën moshën 18 vjeç.</a:t>
            </a:r>
            <a:r>
              <a:rPr lang="sq-AL" dirty="1" sz="1500"/>
              <a:t> </a:t>
            </a:r>
            <a:r>
              <a:rPr lang="sq-AL" dirty="1" sz="1500"/>
              <a:t>Një Palë mundet, megjithatë, të kërkojë një limit moshe më të vogël, e cila nuk duhet të jetë më pak se 16 vjeç.</a:t>
            </a:r>
            <a:r>
              <a:rPr lang="sq-AL" dirty="1" sz="1500"/>
              <a:t>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sq-AL" dirty="1" sz="150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id="{524B6456-681F-2F44-A01A-AD3514E81BD2}"/>
              </a:ext>
            </a:extLst>
          </p:cNvPr>
          <p:cNvSpPr/>
          <p:nvPr/>
        </p:nvSpPr>
        <p:spPr>
          <a:xfrm>
            <a:off x="4570078" y="1353114"/>
            <a:ext cx="3913522" cy="3093154"/>
          </a:xfrm>
          <a:prstGeom prst="rect">
            <a:avLst/>
          </a:prstGeom>
        </p:spPr>
        <p:txBody>
          <a:bodyPr wrap="square">
            <a:spAutoFit/>
          </a:bodyPr>
          <a:lstStyle/>
          <a:p>
            <a:pPr marL="342900" indent="-342900" algn="just">
              <a:buFont typeface="Wingdings" pitchFamily="2" charset="2"/>
              <a:buChar char="ü"/>
            </a:pPr>
            <a:r>
              <a:rPr lang="sq-AL" dirty="1" sz="1500"/>
              <a:t>Mbulohen përshkrimet e mëposhtme:</a:t>
            </a:r>
            <a:r>
              <a:rPr lang="sq-AL" dirty="1" sz="1500"/>
              <a:t> </a:t>
            </a:r>
          </a:p>
          <a:p>
            <a:pPr algn="just"/>
            <a:endParaRPr lang="en-US" sz="1500" dirty="0"/>
          </a:p>
          <a:p>
            <a:pPr marL="800100" lvl="1" indent="-342900" algn="just">
              <a:buFont typeface="Wingdings" pitchFamily="2" charset="2"/>
              <a:buChar char="ü"/>
            </a:pPr>
            <a:r>
              <a:rPr lang="sq-AL" dirty="1" sz="1500"/>
              <a:t>Abuzimi seksual i një fëmije të vërtetë</a:t>
            </a:r>
            <a:r>
              <a:rPr lang="sq-AL" dirty="1" sz="1500"/>
              <a:t> </a:t>
            </a:r>
          </a:p>
          <a:p>
            <a:pPr marL="800100" lvl="1" indent="-342900" algn="just">
              <a:buFont typeface="Wingdings" pitchFamily="2" charset="2"/>
              <a:buChar char="ü"/>
            </a:pPr>
            <a:r>
              <a:rPr lang="sq-AL" dirty="1" sz="1500"/>
              <a:t>Imazhe të cilat përshkruajnë një person që duket se është i mitur i përfshirë në sjellje të qarta seksuale</a:t>
            </a:r>
            <a:r>
              <a:rPr lang="sq-AL" dirty="1" sz="1500"/>
              <a:t> </a:t>
            </a:r>
          </a:p>
          <a:p>
            <a:pPr marL="800100" lvl="1" indent="-342900" algn="just">
              <a:buFont typeface="Wingdings" pitchFamily="2" charset="2"/>
              <a:buChar char="ü"/>
            </a:pPr>
            <a:r>
              <a:rPr lang="sq-AL" dirty="1" sz="1500"/>
              <a:t>Imazhet, të cilat, megjithëse "reale", në të vërtetë nuk përfshijnë një fëmijë të vërtetë të përfshirë në sjellje të qarta seksuale; duke përfshirë fotografi të cilat janë ndryshuar, të tilla si imazhe të riformuara të personave fizikë, ose edhe nëse gjenerohen tërësisht nga një kompjuter</a:t>
            </a:r>
          </a:p>
        </p:txBody>
      </p:sp>
      <p:sp>
        <p:nvSpPr>
          <p:cNvPr id="2" name="TextBox 7">
            <a:extLst>
              <a:ext uri="{FF2B5EF4-FFF2-40B4-BE49-F238E27FC236}">
                <a16:creationId xmlns:a16="http://schemas.microsoft.com/office/drawing/2014/main" id="{F80B7E4C-CAF6-45F2-8408-A290F8703AC2}"/>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Pornografia me fëmijë</a:t>
            </a:r>
            <a:r>
              <a:rPr lang="sq-AL" dirty="1" sz="3200">
                <a:solidFill>
                  <a:schemeClr val="bg1"/>
                </a:solidFill>
                <a:latin typeface="Verdana" panose="020B0604030504040204" pitchFamily="34" charset="0"/>
                <a:ea typeface="Verdana" panose="020B0604030504040204" pitchFamily="34" charset="0"/>
                <a:cs typeface="Verdana" charset="0"/>
              </a:rPr>
              <a:t> </a:t>
            </a:r>
          </a:p>
          <a:p>
            <a:pPr algn="r"/>
            <a:r>
              <a:rPr lang="sq-AL" dirty="1" sz="3200">
                <a:solidFill>
                  <a:schemeClr val="bg1"/>
                </a:solidFill>
                <a:latin typeface="Verdana" panose="020B0604030504040204" pitchFamily="34" charset="0"/>
                <a:ea typeface="Verdana" panose="020B0604030504040204" pitchFamily="34" charset="0"/>
                <a:cs typeface="Verdana" charset="0"/>
              </a:rPr>
              <a:t>(“paraqet… i/e mitur…”)</a:t>
            </a:r>
          </a:p>
        </p:txBody>
      </p:sp>
    </p:spTree>
    <p:extLst>
      <p:ext uri="{BB962C8B-B14F-4D97-AF65-F5344CB8AC3E}">
        <p14:creationId xmlns:p14="http://schemas.microsoft.com/office/powerpoint/2010/main" val="42614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708981"/>
          </a:xfrm>
          <a:prstGeom prst="rect">
            <a:avLst/>
          </a:prstGeom>
        </p:spPr>
        <p:txBody>
          <a:bodyPr wrap="square">
            <a:spAutoFit/>
          </a:bodyPr>
          <a:lstStyle/>
          <a:p>
            <a:pPr marL="342900" indent="-342900" algn="just">
              <a:buFont typeface="Wingdings" pitchFamily="2" charset="2"/>
              <a:buChar char="Ø"/>
            </a:pPr>
            <a:r>
              <a:rPr lang="sq-AL" dirty="1" sz="1500"/>
              <a:t>2 Për qëllimet e paragrafit 1 më lart, termi "pornografi e fëmijëve" përfshin materialin pornografik që vizualisht paraqet:</a:t>
            </a:r>
            <a:r>
              <a:rPr lang="sq-AL" dirty="1" sz="1500"/>
              <a:t> </a:t>
            </a:r>
          </a:p>
          <a:p>
            <a:pPr lvl="1" algn="just"/>
            <a:r>
              <a:rPr lang="sq-AL" dirty="1" sz="1500"/>
              <a:t>a një të mitur të përfshirë në sjellje të qarta seksuale;</a:t>
            </a:r>
            <a:r>
              <a:rPr lang="sq-AL" dirty="1" sz="1500"/>
              <a:t> </a:t>
            </a:r>
          </a:p>
          <a:p>
            <a:pPr lvl="1" algn="just"/>
            <a:r>
              <a:rPr lang="sq-AL" dirty="1" sz="1500"/>
              <a:t>b një person që duket si i mitur i përfshirë në sjellje të qarta seksuale;</a:t>
            </a:r>
            <a:r>
              <a:rPr lang="sq-AL" dirty="1" sz="1500"/>
              <a:t> </a:t>
            </a:r>
          </a:p>
          <a:p>
            <a:pPr lvl="1" algn="just"/>
            <a:r>
              <a:rPr lang="sq-AL" dirty="1" sz="1500"/>
              <a:t>c imazhe reale që tregojnë një të mitur të përfshirë në sjellje të qarta seksuale.</a:t>
            </a:r>
            <a:r>
              <a:rPr lang="sq-AL" dirty="1" sz="1500"/>
              <a:t> </a:t>
            </a:r>
          </a:p>
          <a:p>
            <a:pPr algn="just"/>
            <a:endParaRPr lang="en-US" sz="1500" dirty="0"/>
          </a:p>
          <a:p>
            <a:pPr marL="285750" indent="-285750" algn="just">
              <a:buFont typeface="Wingdings" panose="05000000000000000000" pitchFamily="2" charset="2"/>
              <a:buChar char="Ø"/>
            </a:pPr>
            <a:r>
              <a:rPr lang="sq-AL" dirty="1" sz="1500"/>
              <a:t>3 Për qëllimet e paragrafit 2 më lart, termi "</a:t>
            </a:r>
            <a:r>
              <a:rPr lang="sq-AL" dirty="1" b="1" sz="1500">
                <a:solidFill>
                  <a:srgbClr val="FF0000"/>
                </a:solidFill>
              </a:rPr>
              <a:t>i mitur</a:t>
            </a:r>
            <a:r>
              <a:rPr lang="sq-AL" dirty="1" sz="1500"/>
              <a:t>" përfshin të gjithë personat </a:t>
            </a:r>
            <a:r>
              <a:rPr lang="sq-AL" dirty="1" b="1" sz="1500">
                <a:solidFill>
                  <a:srgbClr val="FF0000"/>
                </a:solidFill>
              </a:rPr>
              <a:t>nën moshën 18 vjeç</a:t>
            </a:r>
            <a:r>
              <a:rPr lang="sq-AL" dirty="1" sz="1500"/>
              <a:t>.</a:t>
            </a:r>
            <a:r>
              <a:rPr lang="sq-AL" dirty="1" sz="1500"/>
              <a:t> </a:t>
            </a:r>
            <a:r>
              <a:rPr lang="sq-AL" dirty="1" sz="1500"/>
              <a:t>Një Palë mundet, megjithatë, të kërkojë një limit moshe më të vogël, e cila nuk duhet të jetë më pak se 16 vjeç.</a:t>
            </a:r>
            <a:r>
              <a:rPr lang="sq-AL" dirty="1" sz="1500"/>
              <a:t> </a:t>
            </a:r>
          </a:p>
          <a:p>
            <a:pPr marL="285750" indent="-285750" algn="just">
              <a:buFont typeface="Wingdings" panose="05000000000000000000" pitchFamily="2" charset="2"/>
              <a:buChar char="Ø"/>
            </a:pPr>
            <a:endParaRPr lang="en-US" sz="1500" dirty="0"/>
          </a:p>
          <a:p>
            <a:pPr marL="285750" indent="-285750" algn="just">
              <a:buFont typeface="Wingdings" panose="05000000000000000000" pitchFamily="2" charset="2"/>
              <a:buChar char="Ø"/>
            </a:pPr>
            <a:r>
              <a:rPr lang="sq-AL" dirty="1" sz="150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id="{524B6456-681F-2F44-A01A-AD3514E81BD2}"/>
              </a:ext>
            </a:extLst>
          </p:cNvPr>
          <p:cNvSpPr/>
          <p:nvPr/>
        </p:nvSpPr>
        <p:spPr>
          <a:xfrm>
            <a:off x="4712318" y="1403914"/>
            <a:ext cx="4015122" cy="2631490"/>
          </a:xfrm>
          <a:prstGeom prst="rect">
            <a:avLst/>
          </a:prstGeom>
        </p:spPr>
        <p:txBody>
          <a:bodyPr wrap="square">
            <a:spAutoFit/>
          </a:bodyPr>
          <a:lstStyle/>
          <a:p>
            <a:pPr marL="342900" indent="-342900" algn="just">
              <a:buFont typeface="Wingdings" pitchFamily="2" charset="2"/>
              <a:buChar char="ü"/>
            </a:pPr>
            <a:r>
              <a:rPr lang="sq-AL" dirty="1" sz="1500"/>
              <a:t>Në përputhje me përkufizimin e fëmijës në Nenin 1 të Konventës së OKB-së për të Drejtat e Fëmijëve</a:t>
            </a:r>
            <a:r>
              <a:rPr lang="sq-AL" dirty="1" sz="1500"/>
              <a:t> </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Në përgjithësi, me të mitur nënkuptohen të gjithë personat nën moshën 18 vjeç, Palët mund të kërkojnë një kufi më të ulët moshe me kusht që të mos jetë më pak se 16 vjet</a:t>
            </a:r>
            <a:r>
              <a:rPr lang="sq-AL" dirty="1" sz="1500"/>
              <a:t> </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Mosha i referohet përdorimit të fëmijëve (realë ose fiktivë) si objekte seksuale; dhe jo mosha e pëlqimit për marrëdhëniet seksuale</a:t>
            </a:r>
          </a:p>
        </p:txBody>
      </p:sp>
      <p:sp>
        <p:nvSpPr>
          <p:cNvPr id="2" name="TextBox 7">
            <a:extLst>
              <a:ext uri="{FF2B5EF4-FFF2-40B4-BE49-F238E27FC236}">
                <a16:creationId xmlns:a16="http://schemas.microsoft.com/office/drawing/2014/main" id="{9956BE49-BD59-4A6C-8636-069D99BCD03C}"/>
              </a:ext>
            </a:extLst>
          </p:cNvPr>
          <p:cNvSpPr txBox="1">
            <a:spLocks noChangeArrowheads="1"/>
          </p:cNvSpPr>
          <p:nvPr/>
        </p:nvSpPr>
        <p:spPr bwMode="auto">
          <a:xfrm>
            <a:off x="1403350" y="-27384"/>
            <a:ext cx="76327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100">
                <a:solidFill>
                  <a:schemeClr val="bg1"/>
                </a:solidFill>
                <a:latin typeface="Verdana" panose="020B0604030504040204" pitchFamily="34" charset="0"/>
                <a:ea typeface="Verdana" panose="020B0604030504040204" pitchFamily="34" charset="0"/>
                <a:cs typeface="Verdana" charset="0"/>
              </a:rPr>
              <a:t>Pornografia me fëmijë</a:t>
            </a:r>
            <a:r>
              <a:rPr lang="sq-AL" dirty="1" sz="3100">
                <a:solidFill>
                  <a:schemeClr val="bg1"/>
                </a:solidFill>
                <a:latin typeface="Verdana" panose="020B0604030504040204" pitchFamily="34" charset="0"/>
                <a:ea typeface="Verdana" panose="020B0604030504040204" pitchFamily="34" charset="0"/>
                <a:cs typeface="Verdana" charset="0"/>
              </a:rPr>
              <a:t> </a:t>
            </a:r>
          </a:p>
          <a:p>
            <a:pPr algn="r"/>
            <a:r>
              <a:rPr lang="sq-AL" dirty="1" sz="3100">
                <a:solidFill>
                  <a:schemeClr val="bg1"/>
                </a:solidFill>
                <a:latin typeface="Verdana" panose="020B0604030504040204" pitchFamily="34" charset="0"/>
                <a:ea typeface="Verdana" panose="020B0604030504040204" pitchFamily="34" charset="0"/>
                <a:cs typeface="Verdana" charset="0"/>
              </a:rPr>
              <a:t>(“i mitur…nën 18 vjeç moshë”)</a:t>
            </a:r>
          </a:p>
        </p:txBody>
      </p:sp>
    </p:spTree>
    <p:extLst>
      <p:ext uri="{BB962C8B-B14F-4D97-AF65-F5344CB8AC3E}">
        <p14:creationId xmlns:p14="http://schemas.microsoft.com/office/powerpoint/2010/main" val="107149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SHKELJET E TË DREJTËS SË AUTORIT DHE TË DREJTAVE TË PËRAFËRTA</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32</a:t>
            </a:fld>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sq-AL" dirty="1">
                <a:latin typeface="Verdana" charset="0"/>
                <a:cs typeface="Verdana" charset="0"/>
              </a:rPr>
              <a:t>Seksioni 4</a:t>
            </a:r>
          </a:p>
          <a:p>
            <a:endParaRPr lang="en-US" dirty="0"/>
          </a:p>
        </p:txBody>
      </p:sp>
    </p:spTree>
    <p:extLst>
      <p:ext uri="{BB962C8B-B14F-4D97-AF65-F5344CB8AC3E}">
        <p14:creationId xmlns:p14="http://schemas.microsoft.com/office/powerpoint/2010/main" val="349827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Shkelja e të drejtës së autorit</a:t>
            </a:r>
            <a:r>
              <a:rPr lang="sq-AL" dirty="1" sz="2500">
                <a:solidFill>
                  <a:schemeClr val="bg1"/>
                </a:solidFill>
                <a:latin typeface="Verdana" panose="020B0604030504040204" pitchFamily="34" charset="0"/>
                <a:ea typeface="Verdana" panose="020B0604030504040204" pitchFamily="34" charset="0"/>
                <a:cs typeface="Verdana" charset="0"/>
              </a:rPr>
              <a:t> </a:t>
            </a:r>
          </a:p>
          <a:p>
            <a:pPr algn="r"/>
            <a:r>
              <a:rPr lang="sq-AL" dirty="1" sz="2500">
                <a:solidFill>
                  <a:schemeClr val="bg1"/>
                </a:solidFill>
                <a:latin typeface="Verdana" panose="020B0604030504040204" pitchFamily="34" charset="0"/>
                <a:ea typeface="Verdana" panose="020B0604030504040204" pitchFamily="34" charset="0"/>
                <a:cs typeface="Verdana" charset="0"/>
              </a:rPr>
              <a:t>dhe të drejtave të përafërta</a:t>
            </a:r>
          </a:p>
        </p:txBody>
      </p:sp>
      <p:sp>
        <p:nvSpPr>
          <p:cNvPr id="3" name="Rectangle 3">
            <a:extLst>
              <a:ext uri="{FF2B5EF4-FFF2-40B4-BE49-F238E27FC236}">
                <a16:creationId xmlns:a16="http://schemas.microsoft.com/office/drawing/2014/main" id="{FF1DE2C0-37CE-43E9-B756-EA2E41D69D72}"/>
              </a:ext>
            </a:extLst>
          </p:cNvPr>
          <p:cNvSpPr txBox="1">
            <a:spLocks/>
          </p:cNvSpPr>
          <p:nvPr/>
        </p:nvSpPr>
        <p:spPr>
          <a:xfrm>
            <a:off x="196850" y="1196752"/>
            <a:ext cx="8750300" cy="525658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sq-AL" dirty="1" sz="2600" b="1" i="1"/>
              <a:t>Të Drejtat e pronës intelektuale</a:t>
            </a:r>
          </a:p>
          <a:p>
            <a:pPr marL="0" indent="0" algn="ctr" eaLnBrk="1" hangingPunct="1">
              <a:lnSpc>
                <a:spcPct val="90000"/>
              </a:lnSpc>
              <a:buFont typeface="Arial" panose="020B0604020202020204" pitchFamily="34" charset="0"/>
              <a:buNone/>
              <a:defRPr/>
            </a:pPr>
            <a:r>
              <a:rPr lang="sq-AL" dirty="1" b="1" i="1" sz="2600"/>
              <a:t>(Neni 10 – Konventa e Budapestit)</a:t>
            </a:r>
            <a:r>
              <a:rPr lang="sq-AL" dirty="1" sz="2600"/>
              <a:t> </a:t>
            </a:r>
          </a:p>
          <a:p>
            <a:pPr algn="ctr" eaLnBrk="1" hangingPunct="1">
              <a:lnSpc>
                <a:spcPct val="90000"/>
              </a:lnSpc>
              <a:defRPr/>
            </a:pPr>
            <a:endParaRPr lang="en-GB" altLang="sr-Latn-RS" sz="2400" dirty="0"/>
          </a:p>
          <a:p>
            <a:pPr algn="ctr" eaLnBrk="1" hangingPunct="1">
              <a:lnSpc>
                <a:spcPct val="90000"/>
              </a:lnSpc>
              <a:defRPr/>
            </a:pPr>
            <a:r>
              <a:rPr lang="sq-AL" dirty="1" sz="2200" i="1"/>
              <a:t>nuk krijon një rregullore të re për këtë temë</a:t>
            </a:r>
          </a:p>
          <a:p>
            <a:pPr algn="ctr" eaLnBrk="1" hangingPunct="1">
              <a:lnSpc>
                <a:spcPct val="90000"/>
              </a:lnSpc>
              <a:defRPr/>
            </a:pPr>
            <a:r>
              <a:rPr lang="sq-AL" dirty="1" sz="2200" i="1"/>
              <a:t>qëllimi i Konventës së Budapestit</a:t>
            </a:r>
          </a:p>
          <a:p>
            <a:pPr lvl="1" algn="ctr" eaLnBrk="1" hangingPunct="1">
              <a:lnSpc>
                <a:spcPct val="90000"/>
              </a:lnSpc>
              <a:defRPr/>
            </a:pPr>
            <a:r>
              <a:rPr lang="sq-AL" dirty="1" sz="1800" i="1"/>
              <a:t>për të zbatuar rregullat e mëparshme mbi të drejtat e autorit: ajo që përputhet me botën reale duhet gjithashtu të respektohet brenda realitetit online</a:t>
            </a:r>
          </a:p>
          <a:p>
            <a:pPr lvl="1" algn="ctr" eaLnBrk="1" hangingPunct="1">
              <a:lnSpc>
                <a:spcPct val="90000"/>
              </a:lnSpc>
              <a:defRPr/>
            </a:pPr>
            <a:r>
              <a:rPr lang="sq-AL" dirty="1" sz="1800" i="1"/>
              <a:t>shkeljet e të drejtave të autorit online, ose të kryera me anë të një sistemi kompjuterik, duhet të dënohen sikur të jenë kryer në botën reale</a:t>
            </a:r>
          </a:p>
          <a:p>
            <a:pPr lvl="2" eaLnBrk="1" hangingPunct="1">
              <a:lnSpc>
                <a:spcPct val="90000"/>
              </a:lnSpc>
              <a:defRPr/>
            </a:pPr>
            <a:endParaRPr lang="en-GB" altLang="sr-Latn-RS" sz="2000" dirty="0"/>
          </a:p>
          <a:p>
            <a:pPr eaLnBrk="1" hangingPunct="1">
              <a:lnSpc>
                <a:spcPct val="90000"/>
              </a:lnSpc>
              <a:defRPr/>
            </a:pPr>
            <a:r>
              <a:rPr lang="sq-AL" dirty="1" sz="2200"/>
              <a:t>Konventa e Budapestit u referohet traktateve ekzistuese ndërkombëtare</a:t>
            </a:r>
            <a:r>
              <a:rPr lang="sq-AL" dirty="1" sz="2200"/>
              <a:t> </a:t>
            </a:r>
          </a:p>
          <a:p>
            <a:pPr lvl="1" eaLnBrk="1" hangingPunct="1">
              <a:lnSpc>
                <a:spcPct val="90000"/>
              </a:lnSpc>
              <a:defRPr/>
            </a:pPr>
            <a:r>
              <a:rPr lang="sq-AL" dirty="1" sz="1800"/>
              <a:t>Marrëveshja e Parisit e 24 korrikut 1971</a:t>
            </a:r>
          </a:p>
          <a:p>
            <a:pPr lvl="1" eaLnBrk="1" hangingPunct="1">
              <a:lnSpc>
                <a:spcPct val="90000"/>
              </a:lnSpc>
              <a:defRPr/>
            </a:pPr>
            <a:r>
              <a:rPr lang="sq-AL" dirty="1" sz="1800"/>
              <a:t>Konventa e Bernit</a:t>
            </a:r>
          </a:p>
          <a:p>
            <a:pPr lvl="1" eaLnBrk="1" hangingPunct="1">
              <a:lnSpc>
                <a:spcPct val="90000"/>
              </a:lnSpc>
              <a:defRPr/>
            </a:pPr>
            <a:r>
              <a:rPr lang="sq-AL" dirty="1" sz="1800"/>
              <a:t>Traktatet WIPO</a:t>
            </a:r>
          </a:p>
        </p:txBody>
      </p:sp>
    </p:spTree>
    <p:extLst>
      <p:ext uri="{BB962C8B-B14F-4D97-AF65-F5344CB8AC3E}">
        <p14:creationId xmlns:p14="http://schemas.microsoft.com/office/powerpoint/2010/main" val="8825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Shkelja e të drejtës së autorit</a:t>
            </a:r>
            <a:r>
              <a:rPr lang="sq-AL" dirty="1" sz="2500">
                <a:solidFill>
                  <a:schemeClr val="bg1"/>
                </a:solidFill>
                <a:latin typeface="Verdana" panose="020B0604030504040204" pitchFamily="34" charset="0"/>
                <a:ea typeface="Verdana" panose="020B0604030504040204" pitchFamily="34" charset="0"/>
                <a:cs typeface="Verdana" charset="0"/>
              </a:rPr>
              <a:t> </a:t>
            </a:r>
          </a:p>
          <a:p>
            <a:pPr algn="r"/>
            <a:r>
              <a:rPr lang="sq-AL" dirty="1" sz="2500">
                <a:solidFill>
                  <a:schemeClr val="bg1"/>
                </a:solidFill>
                <a:latin typeface="Verdana" panose="020B0604030504040204" pitchFamily="34" charset="0"/>
                <a:ea typeface="Verdana" panose="020B0604030504040204" pitchFamily="34" charset="0"/>
                <a:cs typeface="Verdana" charset="0"/>
              </a:rPr>
              <a:t>dhe të drejtave të përafërta</a:t>
            </a:r>
          </a:p>
        </p:txBody>
      </p:sp>
      <p:pic>
        <p:nvPicPr>
          <p:cNvPr id="2" name="Picture 3">
            <a:extLst>
              <a:ext uri="{FF2B5EF4-FFF2-40B4-BE49-F238E27FC236}">
                <a16:creationId xmlns:a16="http://schemas.microsoft.com/office/drawing/2014/main" id="{1C17FBF9-54C5-433D-AEBE-C095EFA9E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4551702" cy="473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38E3CC7-696C-4932-9C01-72868DCFF664}"/>
              </a:ext>
            </a:extLst>
          </p:cNvPr>
          <p:cNvPicPr>
            <a:picLocks noChangeAspect="1"/>
          </p:cNvPicPr>
          <p:nvPr/>
        </p:nvPicPr>
        <p:blipFill>
          <a:blip r:embed="rId4"/>
          <a:stretch>
            <a:fillRect/>
          </a:stretch>
        </p:blipFill>
        <p:spPr>
          <a:xfrm>
            <a:off x="4592299" y="1916832"/>
            <a:ext cx="4551233" cy="4392488"/>
          </a:xfrm>
          <a:prstGeom prst="rect">
            <a:avLst/>
          </a:prstGeom>
        </p:spPr>
      </p:pic>
    </p:spTree>
    <p:extLst>
      <p:ext uri="{BB962C8B-B14F-4D97-AF65-F5344CB8AC3E}">
        <p14:creationId xmlns:p14="http://schemas.microsoft.com/office/powerpoint/2010/main" val="2418055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93190" y="9906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Shkelja e të drejtës së autorit</a:t>
            </a:r>
            <a:r>
              <a:rPr lang="sq-AL" dirty="1" sz="2500">
                <a:solidFill>
                  <a:schemeClr val="bg1"/>
                </a:solidFill>
                <a:latin typeface="Verdana" panose="020B0604030504040204" pitchFamily="34" charset="0"/>
                <a:ea typeface="Verdana" panose="020B0604030504040204" pitchFamily="34" charset="0"/>
                <a:cs typeface="Verdana" charset="0"/>
              </a:rPr>
              <a:t> </a:t>
            </a:r>
          </a:p>
          <a:p>
            <a:pPr algn="r"/>
            <a:r>
              <a:rPr lang="sq-AL" dirty="1" sz="2500">
                <a:solidFill>
                  <a:schemeClr val="bg1"/>
                </a:solidFill>
                <a:latin typeface="Verdana" panose="020B0604030504040204" pitchFamily="34" charset="0"/>
                <a:ea typeface="Verdana" panose="020B0604030504040204" pitchFamily="34" charset="0"/>
                <a:cs typeface="Verdana" charset="0"/>
              </a:rPr>
              <a:t>dhe të drejtave të përafërta</a:t>
            </a:r>
          </a:p>
        </p:txBody>
      </p:sp>
      <p:pic>
        <p:nvPicPr>
          <p:cNvPr id="3" name="Picture 3">
            <a:extLst>
              <a:ext uri="{FF2B5EF4-FFF2-40B4-BE49-F238E27FC236}">
                <a16:creationId xmlns:a16="http://schemas.microsoft.com/office/drawing/2014/main" id="{23DB36BD-73D9-41EC-A5A1-C3C3EC35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275"/>
            <a:ext cx="9144000" cy="554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2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500"/>
              <a:t>1 Secila palë do të miratojë masa të tilla legjislative dhe masa tjera që mund të jenë të nevojshme për të përcaktuar si vepra penale sipas ligjit të saj të brendshëm </a:t>
            </a:r>
            <a:r>
              <a:rPr lang="sq-AL" dirty="1" b="1" sz="1500">
                <a:solidFill>
                  <a:srgbClr val="FF0000"/>
                </a:solidFill>
              </a:rPr>
              <a:t>shkeljen e të drejtës së autorit</a:t>
            </a:r>
            <a:r>
              <a:rPr lang="sq-AL" dirty="1" sz="1500"/>
              <a:t>, siç </a:t>
            </a:r>
            <a:r>
              <a:rPr lang="sq-AL" dirty="1" b="1" sz="1500">
                <a:solidFill>
                  <a:srgbClr val="FF0000"/>
                </a:solidFill>
              </a:rPr>
              <a:t>është përcaktuar në ligjet </a:t>
            </a:r>
            <a:r>
              <a:rPr lang="sq-AL" dirty="1" sz="1500"/>
              <a:t>e asaj Pale, </a:t>
            </a:r>
            <a:r>
              <a:rPr lang="sq-AL" dirty="1" b="1" sz="1500">
                <a:solidFill>
                  <a:srgbClr val="FF0000"/>
                </a:solidFill>
              </a:rPr>
              <a:t>në pajtim me detyrimet që ajo ka marrë sipas Aktit të Parisit të 24 korrikut 1971 të Konventës së Bernës për Mbrojtjen e Veprave Letrare dhe Artistike, Marrëveshjen në Aspektet e Lidhura me Tregtimin e të Drejtave të Pronës Intelektuale dhe të Traktatit WIPO të të drejtave të autorit</a:t>
            </a:r>
            <a:r>
              <a:rPr lang="sq-AL" dirty="1" sz="1500"/>
              <a:t>, me përjashtim të të drejtave morale të nënkuptuara nga kjo Konventë, ku akte të tilla janë kryer </a:t>
            </a:r>
            <a:r>
              <a:rPr lang="sq-AL" dirty="1" b="1" sz="1500">
                <a:solidFill>
                  <a:srgbClr val="FF0000"/>
                </a:solidFill>
              </a:rPr>
              <a:t>me dashje</a:t>
            </a:r>
            <a:r>
              <a:rPr lang="sq-AL" dirty="1" sz="1500"/>
              <a:t>, në shkallë komerciale dhe </a:t>
            </a:r>
            <a:r>
              <a:rPr lang="sq-AL" dirty="1" b="1" sz="1500">
                <a:solidFill>
                  <a:srgbClr val="FF0000"/>
                </a:solidFill>
              </a:rPr>
              <a:t>nëpërmjet një sistemi kompjuterik.</a:t>
            </a:r>
            <a:r>
              <a:rPr lang="sq-AL" dirty="1" b="1" sz="1500">
                <a:solidFill>
                  <a:srgbClr val="FF0000"/>
                </a:solidFill>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653280" y="1336957"/>
            <a:ext cx="3992880" cy="2631490"/>
          </a:xfrm>
          <a:prstGeom prst="rect">
            <a:avLst/>
          </a:prstGeom>
        </p:spPr>
        <p:txBody>
          <a:bodyPr wrap="square">
            <a:spAutoFit/>
          </a:bodyPr>
          <a:lstStyle/>
          <a:p>
            <a:pPr marL="342900" indent="-342900" algn="just">
              <a:buFont typeface="Wingdings" pitchFamily="2" charset="2"/>
              <a:buChar char="ü"/>
            </a:pPr>
            <a:r>
              <a:rPr lang="sq-AL" dirty="1" sz="1500"/>
              <a:t>Kriminalizon shkeljet e qëllimshme të të drejtave të autorit dhe të drejtave të përafërta që dalin nga marrëveshjet e renditura në nen, kur shkelje të tilla janë kryer me anë të një sistemi kompjuterik dhe në një shkallë tregtare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Dispozitat thjesht parashohin që veprat ekzistuese të së drejtës së autorit të miratuara në përputhje me detyrimet ndërkombëtare të zbatohen për veprimet e kryera përmes sistemit kompjuterik</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44624"/>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Shkeljet e të drejtës së autorit dhe të drejtave të përafërta (“shkelja e të drejtës së autorit…”)</a:t>
            </a:r>
          </a:p>
        </p:txBody>
      </p:sp>
    </p:spTree>
    <p:extLst>
      <p:ext uri="{BB962C8B-B14F-4D97-AF65-F5344CB8AC3E}">
        <p14:creationId xmlns:p14="http://schemas.microsoft.com/office/powerpoint/2010/main" val="286002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500"/>
              <a:t>1 Secila palë do të miratojë masa të tilla legjislative dhe masa tjera që mund të jenë të nevojshme për të përcaktuar si vepra penale sipas ligjit të saj të brendshëm shkeljen e të drejtës së autorit, siç është përcaktuar në ligjet e asaj Pale, në pajtim me detyrimet që ajo ka marrë sipas Aktit të Parisit të 24 korrikut 1971 të Konventës së Bernës për Mbrojtjen e Veprave Letrare dhe Artistike, Marrëveshjen në Aspektet e Lidhura me Tregtimin e të Drejtave të Pronës Intelektuale dhe të Traktatit WIPO të të drejtave të autorit, me përjashtim të të drejtave morale të nënkuptuara nga kjo Konventë, ku akte të tilla janë kryer me dashje,</a:t>
            </a:r>
            <a:r>
              <a:rPr lang="sq-AL" dirty="1" b="1" sz="1500">
                <a:solidFill>
                  <a:srgbClr val="FF0000"/>
                </a:solidFill>
              </a:rPr>
              <a:t> në shkallë tregtare </a:t>
            </a:r>
            <a:r>
              <a:rPr lang="sq-AL" dirty="1" sz="1500"/>
              <a:t>dhe nëpërmjet një sistemi kompjuterik.</a:t>
            </a:r>
            <a:r>
              <a:rPr lang="sq-AL" dirty="1" sz="1500"/>
              <a:t> </a:t>
            </a:r>
          </a:p>
        </p:txBody>
      </p:sp>
      <p:sp>
        <p:nvSpPr>
          <p:cNvPr id="6" name="Rectangle 5">
            <a:extLst>
              <a:ext uri="{FF2B5EF4-FFF2-40B4-BE49-F238E27FC236}">
                <a16:creationId xmlns:a16="http://schemas.microsoft.com/office/drawing/2014/main" id="{524B6456-681F-2F44-A01A-AD3514E81BD2}"/>
              </a:ext>
            </a:extLst>
          </p:cNvPr>
          <p:cNvSpPr/>
          <p:nvPr/>
        </p:nvSpPr>
        <p:spPr>
          <a:xfrm>
            <a:off x="4622800" y="1336957"/>
            <a:ext cx="4003040" cy="1815882"/>
          </a:xfrm>
          <a:prstGeom prst="rect">
            <a:avLst/>
          </a:prstGeom>
        </p:spPr>
        <p:txBody>
          <a:bodyPr wrap="square">
            <a:spAutoFit/>
          </a:bodyPr>
          <a:lstStyle/>
          <a:p>
            <a:pPr marL="342900" indent="-342900" algn="just">
              <a:buFont typeface="Wingdings" pitchFamily="2" charset="2"/>
              <a:buChar char="ü"/>
            </a:pPr>
            <a:r>
              <a:rPr lang="sq-AL" dirty="1" sz="1600"/>
              <a:t>Në përputhje me nenin 61 të marrëveshjes TRIPS</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Merret me pirateri në një shkallë tregtare</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Palët mund të tejkalojnë pragun e piraterisë në një shkallë tregtare dhe të kriminalizojnë raste tjera të shkeljes së të drejtës së autorit</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7112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Shkelja e të drejtës së autorit dhe</a:t>
            </a:r>
            <a:r>
              <a:rPr lang="sq-AL" dirty="1" sz="2500">
                <a:solidFill>
                  <a:schemeClr val="bg1"/>
                </a:solidFill>
                <a:latin typeface="Verdana" panose="020B0604030504040204" pitchFamily="34" charset="0"/>
                <a:ea typeface="Verdana" panose="020B0604030504040204" pitchFamily="34" charset="0"/>
                <a:cs typeface="Verdana" charset="0"/>
              </a:rPr>
              <a:t> </a:t>
            </a:r>
          </a:p>
          <a:p>
            <a:pPr algn="r"/>
            <a:r>
              <a:rPr lang="sq-AL" dirty="1" sz="2500">
                <a:solidFill>
                  <a:schemeClr val="bg1"/>
                </a:solidFill>
                <a:latin typeface="Verdana" panose="020B0604030504040204" pitchFamily="34" charset="0"/>
                <a:ea typeface="Verdana" panose="020B0604030504040204" pitchFamily="34" charset="0"/>
                <a:cs typeface="Verdana" charset="0"/>
              </a:rPr>
              <a:t>të drejtat e përafërta (“shkalla tregtare”)</a:t>
            </a:r>
          </a:p>
        </p:txBody>
      </p:sp>
    </p:spTree>
    <p:extLst>
      <p:ext uri="{BB962C8B-B14F-4D97-AF65-F5344CB8AC3E}">
        <p14:creationId xmlns:p14="http://schemas.microsoft.com/office/powerpoint/2010/main" val="1062163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9437" y="1336957"/>
            <a:ext cx="3889351" cy="4247317"/>
          </a:xfrm>
          <a:prstGeom prst="rect">
            <a:avLst/>
          </a:prstGeom>
        </p:spPr>
        <p:txBody>
          <a:bodyPr wrap="square">
            <a:spAutoFit/>
          </a:bodyPr>
          <a:lstStyle/>
          <a:p>
            <a:pPr marL="342900" indent="-342900" algn="just">
              <a:buFont typeface="Wingdings" pitchFamily="2" charset="2"/>
              <a:buChar char="Ø"/>
            </a:pPr>
            <a:r>
              <a:rPr lang="sq-AL" dirty="1" sz="1500"/>
              <a:t>2 Secila palë do të miratojë masa të tilla legjislative dhe masa tjera që mund të jenë të nevojshme për të përcaktuar si vepra penale sipas ligjit të saj të brendshëm </a:t>
            </a:r>
            <a:r>
              <a:rPr lang="sq-AL" dirty="1" b="1" sz="1500">
                <a:solidFill>
                  <a:srgbClr val="FF0000"/>
                </a:solidFill>
              </a:rPr>
              <a:t>shkeljen e të drejtave të përafërta</a:t>
            </a:r>
            <a:r>
              <a:rPr lang="sq-AL" dirty="1" sz="1500"/>
              <a:t>, siç përcaktohet në ligjin e asaj Pale, në përputhje me detyrimet që ajo ka marrë në bazë të </a:t>
            </a:r>
            <a:r>
              <a:rPr lang="sq-AL" dirty="1" b="1" sz="1500">
                <a:solidFill>
                  <a:srgbClr val="FF0000"/>
                </a:solidFill>
              </a:rPr>
              <a:t>Konventave Ndërkombëtare për Mbrojtjen e Interpretuesve, Prodhuesve të Fonogrameve dhe Organizatave të Transmetimit (Konventa e Romës), Marrëveshja për Aspektet e Lidhura me Tregtinë e të Drejtave të Pronësisë Intelektuale dhe Traktati i Performancave dhe Fonogrameve të WIPO</a:t>
            </a:r>
            <a:r>
              <a:rPr lang="sq-AL" dirty="1" sz="1500"/>
              <a:t>, me përjashtim të ndonjë të drejte morale të dhënë nga konventa të tilla, kur kryhen veprime të tilla </a:t>
            </a:r>
            <a:r>
              <a:rPr lang="sq-AL" dirty="1" b="1" sz="1500">
                <a:solidFill>
                  <a:srgbClr val="FF0000"/>
                </a:solidFill>
              </a:rPr>
              <a:t>me dashje</a:t>
            </a:r>
            <a:r>
              <a:rPr lang="sq-AL" dirty="1" sz="1500"/>
              <a:t>, në </a:t>
            </a:r>
            <a:r>
              <a:rPr lang="sq-AL" dirty="1" b="1" sz="1500">
                <a:solidFill>
                  <a:srgbClr val="FF0000"/>
                </a:solidFill>
              </a:rPr>
              <a:t>shkallë tregtare</a:t>
            </a:r>
            <a:r>
              <a:rPr lang="sq-AL" dirty="1" sz="1500"/>
              <a:t> dhe </a:t>
            </a:r>
            <a:r>
              <a:rPr lang="sq-AL" dirty="1" b="1" sz="1500">
                <a:solidFill>
                  <a:srgbClr val="FF0000"/>
                </a:solidFill>
              </a:rPr>
              <a:t>nëpërmjet sistemeve kompjuterike.</a:t>
            </a:r>
            <a:r>
              <a:rPr lang="sq-AL" dirty="1" b="1" sz="1500">
                <a:solidFill>
                  <a:srgbClr val="FF0000"/>
                </a:solidFill>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575968" y="1336957"/>
            <a:ext cx="4245839" cy="2400657"/>
          </a:xfrm>
          <a:prstGeom prst="rect">
            <a:avLst/>
          </a:prstGeom>
        </p:spPr>
        <p:txBody>
          <a:bodyPr wrap="square">
            <a:spAutoFit/>
          </a:bodyPr>
          <a:lstStyle/>
          <a:p>
            <a:pPr marL="342900" indent="-342900" algn="just">
              <a:buFont typeface="Wingdings" pitchFamily="2" charset="2"/>
              <a:buChar char="ü"/>
            </a:pPr>
            <a:r>
              <a:rPr lang="sq-AL" dirty="1" sz="1500"/>
              <a:t>Kriminalizon shkeljet e qëllimshme të të drejtave të të drejtave të përafërta që dalin nga marrëveshjet e renditura në nen, kur shkelje të tilla janë kryer me anë të një sistemi kompjuterik dhe në një shkallë tregtare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Dispozitat thjesht parashohin që veprat ekzistuese lidhur me të drejtat e përafërta të miratuara në përputhje me detyrimet ndërkombëtare të zbatohen për veprimet e kryera përmes sistemit kompjuterik</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13510" y="129540"/>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a:solidFill>
                  <a:schemeClr val="bg1"/>
                </a:solidFill>
                <a:latin typeface="Verdana" panose="020B0604030504040204" pitchFamily="34" charset="0"/>
                <a:ea typeface="Verdana" panose="020B0604030504040204" pitchFamily="34" charset="0"/>
                <a:cs typeface="Verdana" charset="0"/>
              </a:rPr>
              <a:t>Shkeljet e të drejtës së autorit dhe të drejtave të përafërta (“shkelja e të drejtave të përafërta…”)</a:t>
            </a:r>
          </a:p>
        </p:txBody>
      </p:sp>
    </p:spTree>
    <p:extLst>
      <p:ext uri="{BB962C8B-B14F-4D97-AF65-F5344CB8AC3E}">
        <p14:creationId xmlns:p14="http://schemas.microsoft.com/office/powerpoint/2010/main" val="3297079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2400657"/>
          </a:xfrm>
          <a:prstGeom prst="rect">
            <a:avLst/>
          </a:prstGeom>
        </p:spPr>
        <p:txBody>
          <a:bodyPr wrap="square">
            <a:spAutoFit/>
          </a:bodyPr>
          <a:lstStyle/>
          <a:p>
            <a:pPr marL="342900" indent="-342900" algn="just">
              <a:buFont typeface="Wingdings" pitchFamily="2" charset="2"/>
              <a:buChar char="Ø"/>
            </a:pPr>
            <a:r>
              <a:rPr lang="sq-AL" dirty="1" sz="1500"/>
              <a:t>3 Një Palë mund të rezervojë të drejtën për të mos vendosur përgjegjësi penale sipas paragrafëve 1 dhe 2 të këtij neni në </a:t>
            </a:r>
            <a:r>
              <a:rPr lang="sq-AL" dirty="1" b="1" sz="1500">
                <a:solidFill>
                  <a:srgbClr val="FF0000"/>
                </a:solidFill>
              </a:rPr>
              <a:t>rrethana të kufizuara</a:t>
            </a:r>
            <a:r>
              <a:rPr lang="sq-AL" dirty="1" sz="1500"/>
              <a:t>, me kusht që </a:t>
            </a:r>
            <a:r>
              <a:rPr lang="sq-AL" dirty="1" b="1" sz="1500">
                <a:solidFill>
                  <a:srgbClr val="FF0000"/>
                </a:solidFill>
              </a:rPr>
              <a:t>mjetet tjera efektive</a:t>
            </a:r>
            <a:r>
              <a:rPr lang="sq-AL" dirty="1" sz="1500"/>
              <a:t> janë në dispozicion dhe se </a:t>
            </a:r>
            <a:r>
              <a:rPr lang="sq-AL" dirty="1" b="1" sz="1500">
                <a:solidFill>
                  <a:srgbClr val="FF0000"/>
                </a:solidFill>
              </a:rPr>
              <a:t>një rezervim i tillë të mos heqë detyrimet ndërkombëtare të Palës </a:t>
            </a:r>
            <a:r>
              <a:rPr lang="sq-AL" dirty="1" sz="1500"/>
              <a:t>të përcaktuara në instrumentet ndërkombëtare të referuara në paragrafët 1 dhe 2 të këtij neni.</a:t>
            </a: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073119" cy="2400657"/>
          </a:xfrm>
          <a:prstGeom prst="rect">
            <a:avLst/>
          </a:prstGeom>
        </p:spPr>
        <p:txBody>
          <a:bodyPr wrap="square">
            <a:spAutoFit/>
          </a:bodyPr>
          <a:lstStyle/>
          <a:p>
            <a:pPr marL="342900" indent="-342900" algn="just">
              <a:buFont typeface="Wingdings" pitchFamily="2" charset="2"/>
              <a:buChar char="ü"/>
            </a:pPr>
            <a:r>
              <a:rPr lang="sq-AL" dirty="1" sz="1500"/>
              <a:t>Rrethanat e kufizuara mund të justifikojnë mosvendosjen e përgjegjësisë penale për shkelje të së drejtës së autorit dhe të drejtave të përafërta, të tilla si:</a:t>
            </a:r>
          </a:p>
          <a:p>
            <a:pPr algn="just"/>
            <a:endParaRPr lang="en-US" sz="1500" dirty="0"/>
          </a:p>
          <a:p>
            <a:pPr marL="800100" lvl="1" indent="-342900" algn="just">
              <a:buFont typeface="Wingdings" pitchFamily="2" charset="2"/>
              <a:buChar char="ü"/>
            </a:pPr>
            <a:r>
              <a:rPr lang="sq-AL" dirty="1" sz="1500"/>
              <a:t>Importet paralele</a:t>
            </a:r>
          </a:p>
          <a:p>
            <a:pPr marL="800100" lvl="1" indent="-342900" algn="just">
              <a:buFont typeface="Wingdings" pitchFamily="2" charset="2"/>
              <a:buChar char="ü"/>
            </a:pPr>
            <a:r>
              <a:rPr lang="sq-AL" dirty="1" sz="1500"/>
              <a:t>Të drejtat e qirasë</a:t>
            </a:r>
          </a:p>
          <a:p>
            <a:pPr marL="800100" lvl="1" indent="-342900" algn="just">
              <a:buFont typeface="Wingdings" pitchFamily="2" charset="2"/>
              <a:buChar char="ü"/>
            </a:pPr>
            <a:endParaRPr lang="en-US" sz="1500" dirty="0"/>
          </a:p>
          <a:p>
            <a:pPr marL="342900" indent="-342900" algn="just">
              <a:buFont typeface="Wingdings" pitchFamily="2" charset="2"/>
              <a:buChar char="ü"/>
            </a:pPr>
            <a:r>
              <a:rPr lang="sq-AL" dirty="1" sz="1500"/>
              <a:t>Sidoqoftë, mjetet juridike efektive (p.sh. masat civile ose administrative) duhet të jenë në dispozicion në këtë rast</a:t>
            </a:r>
            <a:r>
              <a:rPr lang="sq-AL" dirty="1" sz="1500"/>
              <a:t> </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13970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Shkeljet e të drejtës së autorit dhe të drejtave të përafërta (“rrethanat e kufizuara…”)</a:t>
            </a:r>
          </a:p>
        </p:txBody>
      </p:sp>
    </p:spTree>
    <p:extLst>
      <p:ext uri="{BB962C8B-B14F-4D97-AF65-F5344CB8AC3E}">
        <p14:creationId xmlns:p14="http://schemas.microsoft.com/office/powerpoint/2010/main" val="112052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70" y="1524404"/>
            <a:ext cx="7886700" cy="4351338"/>
          </a:xfrm>
        </p:spPr>
        <p:txBody>
          <a:bodyPr>
            <a:normAutofit lnSpcReduction="10000"/>
          </a:bodyPr>
          <a:lstStyle/>
          <a:p>
            <a:pPr marL="0" indent="0" algn="just">
              <a:buNone/>
            </a:pPr>
            <a:r>
              <a:rPr lang="sq-AL" dirty="1"/>
              <a:t>Deri në fund të kësaj seance, pjesëmarrësit do të jenë në gjendje të:</a:t>
            </a:r>
          </a:p>
          <a:p>
            <a:pPr marL="0" indent="0" algn="just">
              <a:buNone/>
            </a:pPr>
            <a:r>
              <a:rPr lang="sq-AL" dirty="1"/>
              <a:t>Identifikojnë elementet që përbëjnë vepër penale të:</a:t>
            </a:r>
          </a:p>
          <a:p>
            <a:r>
              <a:rPr lang="sq-AL" dirty="1"/>
              <a:t>Falsifikimeve të lidhura me kompjuterë</a:t>
            </a:r>
          </a:p>
          <a:p>
            <a:r>
              <a:rPr lang="sq-AL" dirty="1"/>
              <a:t>Mashtrimeve të lidhura me kompjuterë</a:t>
            </a:r>
          </a:p>
          <a:p>
            <a:r>
              <a:rPr lang="sq-AL" dirty="1"/>
              <a:t>Pornografisë me fëmijë</a:t>
            </a:r>
            <a:r>
              <a:rPr lang="sq-AL" dirty="1"/>
              <a:t> </a:t>
            </a:r>
          </a:p>
          <a:p>
            <a:r>
              <a:rPr lang="sq-AL" dirty="1"/>
              <a:t>Shkeljet e të drejtës së autorit dhe të drejtave të përafërta</a:t>
            </a:r>
          </a:p>
          <a:p>
            <a:pPr marL="0" indent="0" algn="just">
              <a:buNone/>
            </a:pPr>
            <a:r>
              <a:rPr lang="sq-AL" dirty="1"/>
              <a:t>Kuptimi se si Konventa e Budapestit kriminalizon veprat e ndihmës, nxitjes dhe tentimit, dhe fushën e përgjegjësisë së korporatave</a:t>
            </a:r>
          </a:p>
          <a:p>
            <a:pPr marL="0" indent="0">
              <a:buNone/>
            </a:pPr>
            <a:endParaRPr lang="en-US" dirty="0"/>
          </a:p>
        </p:txBody>
      </p:sp>
      <p:sp>
        <p:nvSpPr>
          <p:cNvPr id="3" name="Slide Number Placeholder 2"/>
          <p:cNvSpPr>
            <a:spLocks noGrp="1"/>
          </p:cNvSpPr>
          <p:nvPr>
            <p:ph type="sldNum" sz="quarter" idx="10"/>
          </p:nvPr>
        </p:nvSpPr>
        <p:spPr/>
        <p:txBody>
          <a:bodyPr/>
          <a:lstStyle/>
          <a:p>
            <a:fld id="{49C04F3A-82BD-4011-AADB-1F79FD7DF4BC}" type="slidenum">
              <a:rPr lang="en-GB" smtClean="0"/>
              <a:pPr/>
              <a:t>4</a:t>
            </a:fld>
          </a:p>
        </p:txBody>
      </p:sp>
      <p:sp>
        <p:nvSpPr>
          <p:cNvPr id="4" name="Text Placeholder 3"/>
          <p:cNvSpPr>
            <a:spLocks noGrp="1"/>
          </p:cNvSpPr>
          <p:nvPr>
            <p:ph type="body" sz="quarter" idx="11"/>
          </p:nvPr>
        </p:nvSpPr>
        <p:spPr/>
        <p:txBody>
          <a:bodyPr/>
          <a:lstStyle/>
          <a:p>
            <a:endParaRPr lang="en-GB" dirty="0">
              <a:latin typeface="Verdana" charset="0"/>
              <a:cs typeface="Verdana" charset="0"/>
            </a:endParaRPr>
          </a:p>
          <a:p>
            <a:r>
              <a:rPr lang="sq-AL" dirty="1">
                <a:latin typeface="Verdana" charset="0"/>
                <a:cs typeface="Verdana" charset="0"/>
              </a:rPr>
              <a:t>Objektivat e seancës</a:t>
            </a:r>
          </a:p>
          <a:p>
            <a:endParaRPr lang="en-US" dirty="0"/>
          </a:p>
        </p:txBody>
      </p:sp>
    </p:spTree>
    <p:extLst>
      <p:ext uri="{BB962C8B-B14F-4D97-AF65-F5344CB8AC3E}">
        <p14:creationId xmlns:p14="http://schemas.microsoft.com/office/powerpoint/2010/main" val="96239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PËRGJEGJËSIA PËR NDIHMË</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40</a:t>
            </a:fld>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sq-AL" dirty="1">
                <a:latin typeface="Verdana" charset="0"/>
                <a:cs typeface="Verdana" charset="0"/>
              </a:rPr>
              <a:t>Seksioni 5</a:t>
            </a:r>
          </a:p>
          <a:p>
            <a:endParaRPr lang="en-US" dirty="0"/>
          </a:p>
        </p:txBody>
      </p:sp>
    </p:spTree>
    <p:extLst>
      <p:ext uri="{BB962C8B-B14F-4D97-AF65-F5344CB8AC3E}">
        <p14:creationId xmlns:p14="http://schemas.microsoft.com/office/powerpoint/2010/main" val="262999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81517" y="1302314"/>
            <a:ext cx="3889351" cy="5170646"/>
          </a:xfrm>
          <a:prstGeom prst="rect">
            <a:avLst/>
          </a:prstGeom>
        </p:spPr>
        <p:txBody>
          <a:bodyPr wrap="square">
            <a:spAutoFit/>
          </a:bodyPr>
          <a:lstStyle/>
          <a:p>
            <a:pPr marL="342900" indent="-342900" algn="just">
              <a:buFont typeface="Wingdings" pitchFamily="2" charset="2"/>
              <a:buChar char="Ø"/>
            </a:pPr>
            <a:r>
              <a:rPr lang="sq-AL" dirty="1" sz="1500"/>
              <a:t>1 Secila Palë do të miratojë legjislacion të tillë dhe masa të tjera, që mund të jenë të nevojshme të përcaktojnë si vepra penale sipas ligjit të brendshëm, kur kryhet </a:t>
            </a:r>
            <a:r>
              <a:rPr lang="sq-AL" dirty="1" b="1" sz="1500">
                <a:solidFill>
                  <a:srgbClr val="FF0000"/>
                </a:solidFill>
              </a:rPr>
              <a:t>me qëllim, ndihma apo nxitja </a:t>
            </a:r>
            <a:r>
              <a:rPr lang="sq-AL" dirty="1" sz="1500"/>
              <a:t>për kryerjen e çfarëdo vepre të përcaktuar në pajtim me nenet 2 deri 10 të kësaj Konvente </a:t>
            </a:r>
            <a:r>
              <a:rPr lang="sq-AL" dirty="1" b="1" sz="1500">
                <a:solidFill>
                  <a:srgbClr val="FF0000"/>
                </a:solidFill>
              </a:rPr>
              <a:t>me qëllimin që kjo vepër penale të kryhet.</a:t>
            </a:r>
            <a:r>
              <a:rPr lang="sq-AL" dirty="1" b="1" sz="1500">
                <a:solidFill>
                  <a:srgbClr val="FF0000"/>
                </a:solidFill>
              </a:rPr>
              <a:t> </a:t>
            </a:r>
          </a:p>
          <a:p>
            <a:pPr marL="342900" indent="-342900" algn="just">
              <a:buFont typeface="Wingdings" pitchFamily="2" charset="2"/>
              <a:buChar char="Ø"/>
            </a:pPr>
            <a:endParaRPr lang="en-US" sz="1500" dirty="0"/>
          </a:p>
          <a:p>
            <a:pPr marL="342900" indent="-342900" algn="just">
              <a:buFont typeface="Wingdings" pitchFamily="2" charset="2"/>
              <a:buChar char="Ø"/>
            </a:pPr>
            <a:r>
              <a:rPr lang="sq-AL" dirty="1" sz="1500"/>
              <a:t>2 Secila palë miraton masa të tilla legjislative dhe tjera që mund të jenë të nevojshme për të përcaktuar si vepra penale sipas ligjit të saj vendor, kur kryhen me dashje, përpjekjen për të kryer ndonjë nga veprat penale të përcaktuara në përputhje me nenet 3 deri në 5, 7, 8 dhe 9.1.a dhe c. të kësaj Konvente.</a:t>
            </a:r>
            <a:r>
              <a:rPr lang="sq-AL" dirty="1" sz="1500"/>
              <a:t> </a:t>
            </a:r>
          </a:p>
          <a:p>
            <a:pPr marL="342900" indent="-342900" algn="just">
              <a:buFont typeface="Wingdings" pitchFamily="2" charset="2"/>
              <a:buChar char="Ø"/>
            </a:pPr>
            <a:endParaRPr lang="en-US" sz="1500" dirty="0"/>
          </a:p>
          <a:p>
            <a:pPr marL="342900" indent="-342900" algn="just">
              <a:buFont typeface="Wingdings" pitchFamily="2" charset="2"/>
              <a:buChar char="Ø"/>
            </a:pPr>
            <a:r>
              <a:rPr lang="sq-AL" dirty="1" sz="1500"/>
              <a:t>3 Secila palë mund të rezervojë të drejtën të mos zbatojë, plotësisht ose pjesërisht, paragrafin 2 të këtij neni.</a:t>
            </a:r>
          </a:p>
        </p:txBody>
      </p:sp>
      <p:sp>
        <p:nvSpPr>
          <p:cNvPr id="6" name="Rectangle 5">
            <a:extLst>
              <a:ext uri="{FF2B5EF4-FFF2-40B4-BE49-F238E27FC236}">
                <a16:creationId xmlns:a16="http://schemas.microsoft.com/office/drawing/2014/main" id="{524B6456-681F-2F44-A01A-AD3514E81BD2}"/>
              </a:ext>
            </a:extLst>
          </p:cNvPr>
          <p:cNvSpPr/>
          <p:nvPr/>
        </p:nvSpPr>
        <p:spPr>
          <a:xfrm>
            <a:off x="4815840" y="1336957"/>
            <a:ext cx="3779520" cy="3046988"/>
          </a:xfrm>
          <a:prstGeom prst="rect">
            <a:avLst/>
          </a:prstGeom>
        </p:spPr>
        <p:txBody>
          <a:bodyPr wrap="square">
            <a:spAutoFit/>
          </a:bodyPr>
          <a:lstStyle/>
          <a:p>
            <a:pPr marL="342900" indent="-342900" algn="just">
              <a:buFont typeface="Wingdings" pitchFamily="2" charset="2"/>
              <a:buChar char="ü"/>
            </a:pPr>
            <a:r>
              <a:rPr lang="sq-AL" dirty="1" sz="1600"/>
              <a:t>Konventa e Budapestit kërkon kriminalizimin e ndihmës ose nxitjes së çdo vepre penale të përcaktuar në përputhje me dispozitat e saj</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Duhet të ekzistojë qëllimi që vepra të kryhet</a:t>
            </a:r>
            <a:r>
              <a:rPr lang="sq-AL" dirty="1" sz="1600"/>
              <a:t> </a:t>
            </a:r>
          </a:p>
          <a:p>
            <a:pPr marL="342900" indent="-342900" algn="just">
              <a:buFont typeface="Wingdings" pitchFamily="2" charset="2"/>
              <a:buChar char="ü"/>
            </a:pPr>
            <a:endParaRPr lang="en-US" sz="1600" dirty="0"/>
          </a:p>
          <a:p>
            <a:pPr marL="342900" indent="-342900" algn="just">
              <a:buFont typeface="Wingdings" pitchFamily="2" charset="2"/>
              <a:buChar char="ü"/>
            </a:pPr>
            <a:r>
              <a:rPr lang="sq-AL" dirty="1" sz="1600"/>
              <a:t>Një ofrues i shërbimit i cili siguron një kanal për një vepër penale për tu kryer por që nuk ka qëllim kriminal nuk mund të pësojë përgjegjësi</a:t>
            </a:r>
            <a:r>
              <a:rPr lang="sq-AL" dirty="1" sz="1600"/>
              <a:t> </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88176"/>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600">
                <a:solidFill>
                  <a:schemeClr val="bg1"/>
                </a:solidFill>
                <a:latin typeface="Verdana" panose="020B0604030504040204" pitchFamily="34" charset="0"/>
                <a:ea typeface="Verdana" panose="020B0604030504040204" pitchFamily="34" charset="0"/>
                <a:cs typeface="Verdana" charset="0"/>
              </a:rPr>
              <a:t>Tentativa, ndihma ose nxitja (“ndihma ose nxitja qëllimisht…”)</a:t>
            </a:r>
          </a:p>
        </p:txBody>
      </p:sp>
    </p:spTree>
    <p:extLst>
      <p:ext uri="{BB962C8B-B14F-4D97-AF65-F5344CB8AC3E}">
        <p14:creationId xmlns:p14="http://schemas.microsoft.com/office/powerpoint/2010/main" val="2211560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10397" y="1336957"/>
            <a:ext cx="3889351" cy="5170646"/>
          </a:xfrm>
          <a:prstGeom prst="rect">
            <a:avLst/>
          </a:prstGeom>
        </p:spPr>
        <p:txBody>
          <a:bodyPr wrap="square">
            <a:spAutoFit/>
          </a:bodyPr>
          <a:lstStyle/>
          <a:p>
            <a:pPr marL="342900" indent="-342900" algn="just">
              <a:buFont typeface="Wingdings" pitchFamily="2" charset="2"/>
              <a:buChar char="Ø"/>
            </a:pPr>
            <a:r>
              <a:rPr lang="sq-AL" dirty="1" sz="1500"/>
              <a:t>1 Secila Palë do të miratojë legjislacion të tillë dhe masa të tjera, që mund të jenë të nevojshme të përcaktojnë si vepra penale sipas ligjit të brendshëm, kur kryhet </a:t>
            </a:r>
            <a:r>
              <a:rPr lang="sq-AL" dirty="1" sz="1500"/>
              <a:t>me qëllim, ndihma apo nxitja </a:t>
            </a:r>
            <a:r>
              <a:rPr lang="sq-AL" dirty="1" sz="1500"/>
              <a:t>për kryerjen e çfarëdo vepre të përcaktuar në pajtim me nenet 2 deri 10 të kësaj Konvente </a:t>
            </a:r>
            <a:r>
              <a:rPr lang="sq-AL" dirty="1" sz="1500"/>
              <a:t>me qëllimin që kjo vepër penale të kryhet.</a:t>
            </a:r>
            <a:r>
              <a:rPr lang="sq-AL" dirty="1" sz="1500"/>
              <a:t> </a:t>
            </a:r>
          </a:p>
          <a:p>
            <a:pPr marL="342900" indent="-342900" algn="just">
              <a:buFont typeface="Wingdings" pitchFamily="2" charset="2"/>
              <a:buChar char="Ø"/>
            </a:pPr>
            <a:endParaRPr lang="en-US" sz="1500" dirty="0"/>
          </a:p>
          <a:p>
            <a:pPr marL="342900" indent="-342900" algn="just">
              <a:buFont typeface="Wingdings" pitchFamily="2" charset="2"/>
              <a:buChar char="Ø"/>
            </a:pPr>
            <a:r>
              <a:rPr lang="sq-AL" dirty="1" sz="1500"/>
              <a:t>2 Secila palë miraton masa të tilla legjislative dhe tjera që mund të jenë të nevojshme për të përcaktuar si vepra penale sipas ligjit të saj vendor, kur kryhen me dashje, </a:t>
            </a:r>
            <a:r>
              <a:rPr lang="sq-AL" dirty="1" b="1" sz="1500">
                <a:solidFill>
                  <a:srgbClr val="FF0000"/>
                </a:solidFill>
              </a:rPr>
              <a:t>përpjekjen për të kryer ndonjë nga veprat penale</a:t>
            </a:r>
            <a:r>
              <a:rPr lang="sq-AL" dirty="1" sz="1500"/>
              <a:t> të përcaktuara në përputhje me  </a:t>
            </a:r>
            <a:r>
              <a:rPr lang="sq-AL" dirty="1" b="1" sz="1500">
                <a:solidFill>
                  <a:srgbClr val="FF0000"/>
                </a:solidFill>
              </a:rPr>
              <a:t>nenet 3 deri në 5, 7, 8 dhe 9.1.a dhe c. </a:t>
            </a:r>
            <a:r>
              <a:rPr lang="sq-AL" dirty="1" sz="1500"/>
              <a:t> të kësaj Konvente.</a:t>
            </a:r>
            <a:r>
              <a:rPr lang="sq-AL" dirty="1" sz="1500"/>
              <a:t> </a:t>
            </a:r>
          </a:p>
          <a:p>
            <a:pPr marL="342900" indent="-342900" algn="just">
              <a:buFont typeface="Wingdings" pitchFamily="2" charset="2"/>
              <a:buChar char="Ø"/>
            </a:pPr>
            <a:endParaRPr lang="en-US" sz="1500" dirty="0"/>
          </a:p>
          <a:p>
            <a:pPr marL="342900" indent="-342900" algn="just">
              <a:buFont typeface="Wingdings" pitchFamily="2" charset="2"/>
              <a:buChar char="Ø"/>
            </a:pPr>
            <a:r>
              <a:rPr lang="sq-AL" dirty="1" sz="1500"/>
              <a:t>3 Secila palë </a:t>
            </a:r>
            <a:r>
              <a:rPr lang="sq-AL" dirty="1" b="1" sz="1500">
                <a:solidFill>
                  <a:srgbClr val="FF0000"/>
                </a:solidFill>
              </a:rPr>
              <a:t>mund të rezervojë të drejtën të mos zbatojë, plotësisht ose pjesërisht, paragrafin 2 </a:t>
            </a:r>
            <a:r>
              <a:rPr lang="sq-AL" dirty="1" sz="1500"/>
              <a:t>të këtij neni.</a:t>
            </a:r>
          </a:p>
        </p:txBody>
      </p:sp>
      <p:sp>
        <p:nvSpPr>
          <p:cNvPr id="6" name="Rectangle 5">
            <a:extLst>
              <a:ext uri="{FF2B5EF4-FFF2-40B4-BE49-F238E27FC236}">
                <a16:creationId xmlns:a16="http://schemas.microsoft.com/office/drawing/2014/main" id="{524B6456-681F-2F44-A01A-AD3514E81BD2}"/>
              </a:ext>
            </a:extLst>
          </p:cNvPr>
          <p:cNvSpPr/>
          <p:nvPr/>
        </p:nvSpPr>
        <p:spPr>
          <a:xfrm>
            <a:off x="4480560" y="1336957"/>
            <a:ext cx="3992880" cy="3093154"/>
          </a:xfrm>
          <a:prstGeom prst="rect">
            <a:avLst/>
          </a:prstGeom>
        </p:spPr>
        <p:txBody>
          <a:bodyPr wrap="square">
            <a:spAutoFit/>
          </a:bodyPr>
          <a:lstStyle/>
          <a:p>
            <a:pPr marL="342900" indent="-342900" algn="just">
              <a:buFont typeface="Wingdings" pitchFamily="2" charset="2"/>
              <a:buChar char="ü"/>
            </a:pPr>
            <a:r>
              <a:rPr lang="sq-AL" dirty="1" sz="1500"/>
              <a:t>Konventa e Budapestit nuk kërkon kriminalizimin e tentimeve për të gjitha veprat penale</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Kjo sepse është e vështirë të parashikosh përpjekje për shkelje të caktuara (për shembull, tentime për të ofruar ose vënë në dispozicion pornografi me fëmijë)</a:t>
            </a:r>
            <a:r>
              <a:rPr lang="sq-AL" dirty="1" sz="1500"/>
              <a:t> </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Tentimet duhet të jenë të qëllimshme për të tërhequr përgjegjësi penale</a:t>
            </a:r>
            <a:r>
              <a:rPr lang="sq-AL" dirty="1" sz="1500"/>
              <a:t> </a:t>
            </a:r>
          </a:p>
          <a:p>
            <a:pPr marL="342900" indent="-342900" algn="just">
              <a:buFont typeface="Wingdings" pitchFamily="2" charset="2"/>
              <a:buChar char="ü"/>
            </a:pPr>
            <a:endParaRPr lang="en-US" sz="1500" dirty="0"/>
          </a:p>
          <a:p>
            <a:pPr marL="342900" indent="-342900" algn="just">
              <a:buFont typeface="Wingdings" pitchFamily="2" charset="2"/>
              <a:buChar char="ü"/>
            </a:pPr>
            <a:r>
              <a:rPr lang="sq-AL" dirty="1" sz="1500"/>
              <a:t>Palët kanë diskrecionin që të mos kriminalizojnë përpjekjet në tërësi ose pjesërisht</a:t>
            </a:r>
            <a:r>
              <a:rPr lang="sq-AL" dirty="1" sz="1500"/>
              <a:t> </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88176"/>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Tentativa, ndihma ose nxitja</a:t>
            </a:r>
            <a:r>
              <a:rPr lang="sq-AL" dirty="1" sz="2500">
                <a:solidFill>
                  <a:schemeClr val="bg1"/>
                </a:solidFill>
                <a:latin typeface="Verdana" panose="020B0604030504040204" pitchFamily="34" charset="0"/>
                <a:ea typeface="Verdana" panose="020B0604030504040204" pitchFamily="34" charset="0"/>
                <a:cs typeface="Verdana" charset="0"/>
              </a:rPr>
              <a:t> </a:t>
            </a:r>
          </a:p>
          <a:p>
            <a:pPr algn="r"/>
            <a:r>
              <a:rPr lang="sq-AL" dirty="1" sz="2500">
                <a:solidFill>
                  <a:schemeClr val="bg1"/>
                </a:solidFill>
                <a:latin typeface="Verdana" panose="020B0604030504040204" pitchFamily="34" charset="0"/>
                <a:ea typeface="Verdana" panose="020B0604030504040204" pitchFamily="34" charset="0"/>
                <a:cs typeface="Verdana" charset="0"/>
              </a:rPr>
              <a:t>(“tentimi për të kryer…”</a:t>
            </a:r>
          </a:p>
        </p:txBody>
      </p:sp>
    </p:spTree>
    <p:extLst>
      <p:ext uri="{BB962C8B-B14F-4D97-AF65-F5344CB8AC3E}">
        <p14:creationId xmlns:p14="http://schemas.microsoft.com/office/powerpoint/2010/main" val="2232797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3785652"/>
          </a:xfrm>
          <a:prstGeom prst="rect">
            <a:avLst/>
          </a:prstGeom>
        </p:spPr>
        <p:txBody>
          <a:bodyPr wrap="square">
            <a:spAutoFit/>
          </a:bodyPr>
          <a:lstStyle/>
          <a:p>
            <a:pPr marL="342900" indent="-342900" algn="just">
              <a:buFont typeface="Wingdings" pitchFamily="2" charset="2"/>
              <a:buChar char="Ø"/>
            </a:pPr>
            <a:r>
              <a:rPr lang="sq-AL" dirty="1" sz="1500"/>
              <a:t>1 Secila palë miraton masa të tilla legjislative dhe të tjera që mund të jenë të nevojshme për të siguruar që </a:t>
            </a:r>
            <a:r>
              <a:rPr lang="sq-AL" dirty="1" b="1" sz="1500">
                <a:solidFill>
                  <a:srgbClr val="FF0000"/>
                </a:solidFill>
              </a:rPr>
              <a:t>personat juridikë mund të mbahen përgjegjës</a:t>
            </a:r>
            <a:r>
              <a:rPr lang="sq-AL" dirty="1" sz="1500"/>
              <a:t> për një vepër penale të përcaktuar në përputhje me këtë Konventë, </a:t>
            </a:r>
            <a:r>
              <a:rPr lang="sq-AL" dirty="1" b="1" sz="1500">
                <a:solidFill>
                  <a:srgbClr val="FF0000"/>
                </a:solidFill>
              </a:rPr>
              <a:t>të kryer për përfitimin e tyre nga çdo person fizik</a:t>
            </a:r>
            <a:r>
              <a:rPr lang="sq-AL" dirty="1" sz="1500"/>
              <a:t>, duke vepruar individualisht ose si një organ i personit juridik, i cili ka</a:t>
            </a:r>
            <a:r>
              <a:rPr lang="sq-AL" dirty="1" b="1" sz="1500">
                <a:solidFill>
                  <a:srgbClr val="FF0000"/>
                </a:solidFill>
              </a:rPr>
              <a:t> një pozicion drejtues </a:t>
            </a:r>
            <a:r>
              <a:rPr lang="sq-AL" dirty="1" sz="1500"/>
              <a:t>brenda tij, bazuar në:</a:t>
            </a:r>
            <a:r>
              <a:rPr lang="sq-AL" dirty="1" sz="1500"/>
              <a:t> </a:t>
            </a:r>
          </a:p>
          <a:p>
            <a:pPr algn="just"/>
            <a:endParaRPr lang="en-US" sz="1500" dirty="0"/>
          </a:p>
          <a:p>
            <a:pPr lvl="1" algn="just"/>
            <a:r>
              <a:rPr lang="sq-AL" dirty="1" sz="1500"/>
              <a:t>a </a:t>
            </a:r>
            <a:r>
              <a:rPr lang="sq-AL" dirty="1" b="1" sz="1500">
                <a:solidFill>
                  <a:srgbClr val="FF0000"/>
                </a:solidFill>
              </a:rPr>
              <a:t>autorizimit për të përfaqësuar </a:t>
            </a:r>
            <a:r>
              <a:rPr lang="sq-AL" dirty="1" sz="1500"/>
              <a:t>personin juridik;</a:t>
            </a:r>
            <a:r>
              <a:rPr lang="sq-AL" dirty="1" sz="1500"/>
              <a:t> </a:t>
            </a:r>
          </a:p>
          <a:p>
            <a:pPr lvl="1" algn="just"/>
            <a:r>
              <a:rPr lang="sq-AL" dirty="1" sz="1500"/>
              <a:t>b </a:t>
            </a:r>
            <a:r>
              <a:rPr lang="sq-AL" dirty="1" b="1" sz="1500">
                <a:solidFill>
                  <a:srgbClr val="FF0000"/>
                </a:solidFill>
              </a:rPr>
              <a:t>autoritetin për të marrë vendime </a:t>
            </a:r>
            <a:r>
              <a:rPr lang="sq-AL" dirty="1" sz="1500"/>
              <a:t>në emër të personit juridik;</a:t>
            </a:r>
            <a:r>
              <a:rPr lang="sq-AL" dirty="1" sz="1500"/>
              <a:t> </a:t>
            </a:r>
          </a:p>
          <a:p>
            <a:pPr lvl="1" algn="just"/>
            <a:r>
              <a:rPr lang="sq-AL" dirty="1" sz="1500"/>
              <a:t>c </a:t>
            </a:r>
            <a:r>
              <a:rPr lang="sq-AL" dirty="1" b="1" sz="1500">
                <a:solidFill>
                  <a:srgbClr val="FF0000"/>
                </a:solidFill>
              </a:rPr>
              <a:t>autoritetin për të ushtruar kontroll</a:t>
            </a:r>
            <a:r>
              <a:rPr lang="sq-AL" dirty="1" sz="1500"/>
              <a:t> në kuadër të personit juridik.</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360562" cy="3323987"/>
          </a:xfrm>
          <a:prstGeom prst="rect">
            <a:avLst/>
          </a:prstGeom>
        </p:spPr>
        <p:txBody>
          <a:bodyPr wrap="square">
            <a:spAutoFit/>
          </a:bodyPr>
          <a:lstStyle/>
          <a:p>
            <a:pPr marL="342900" indent="-342900" algn="just">
              <a:buFont typeface="Wingdings" pitchFamily="2" charset="2"/>
              <a:buChar char="ü"/>
            </a:pPr>
            <a:r>
              <a:rPr lang="sq-AL" dirty="1" sz="1500"/>
              <a:t>Katër kushte duhet të plotësohen që të tërhiqet përgjegjësia e korporatave:</a:t>
            </a:r>
          </a:p>
          <a:p>
            <a:pPr marL="800100" lvl="1" indent="-342900" algn="just">
              <a:buFont typeface="Wingdings" pitchFamily="2" charset="2"/>
              <a:buChar char="ü"/>
            </a:pPr>
            <a:r>
              <a:rPr lang="sq-AL" dirty="1" sz="1500"/>
              <a:t>Kryerja e veprës penale sipas Konventës së Budapestit</a:t>
            </a:r>
          </a:p>
          <a:p>
            <a:pPr marL="800100" lvl="1" indent="-342900" algn="just">
              <a:buFont typeface="Wingdings" pitchFamily="2" charset="2"/>
              <a:buChar char="ü"/>
            </a:pPr>
            <a:r>
              <a:rPr lang="sq-AL" dirty="1" sz="1500"/>
              <a:t>Vepra penale duhet të jetë kryer në dobi të personit juridik</a:t>
            </a:r>
          </a:p>
          <a:p>
            <a:pPr marL="800100" lvl="1" indent="-342900" algn="just">
              <a:buFont typeface="Wingdings" pitchFamily="2" charset="2"/>
              <a:buChar char="ü"/>
            </a:pPr>
            <a:r>
              <a:rPr lang="sq-AL" dirty="1" sz="1500"/>
              <a:t>Personi i cili ka një "pozitë udhëheqëse" (pozitë të lartë në organizatë) duhet të ketë kryer veprën penale</a:t>
            </a:r>
            <a:r>
              <a:rPr lang="sq-AL" dirty="1" sz="1500"/>
              <a:t> </a:t>
            </a:r>
          </a:p>
          <a:p>
            <a:pPr marL="800100" lvl="1" indent="-342900" algn="just">
              <a:buFont typeface="Wingdings" pitchFamily="2" charset="2"/>
              <a:buChar char="ü"/>
            </a:pPr>
            <a:r>
              <a:rPr lang="sq-AL" dirty="1" sz="1500"/>
              <a:t>Personi udhëheqës me pozicionin drejtues duhet të ketë vepruar në bazë të:</a:t>
            </a:r>
          </a:p>
          <a:p>
            <a:pPr marL="1257300" lvl="2" indent="-342900" algn="just">
              <a:buFont typeface="Wingdings" pitchFamily="2" charset="2"/>
              <a:buChar char="ü"/>
            </a:pPr>
            <a:r>
              <a:rPr lang="sq-AL" dirty="1" sz="1500"/>
              <a:t>autorizimit për përfaqësim</a:t>
            </a:r>
          </a:p>
          <a:p>
            <a:pPr marL="1257300" lvl="2" indent="-342900" algn="just">
              <a:buFont typeface="Wingdings" pitchFamily="2" charset="2"/>
              <a:buChar char="ü"/>
            </a:pPr>
            <a:r>
              <a:rPr lang="sq-AL" dirty="1" sz="1500"/>
              <a:t>autoritetit për të marrë vendime</a:t>
            </a:r>
          </a:p>
          <a:p>
            <a:pPr marL="1257300" lvl="2" indent="-342900" algn="just">
              <a:buFont typeface="Wingdings" pitchFamily="2" charset="2"/>
              <a:buChar char="ü"/>
            </a:pPr>
            <a:r>
              <a:rPr lang="sq-AL" dirty="1" sz="1500"/>
              <a:t>autoritetit për të ushtruar kontroll</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89756" y="86152"/>
            <a:ext cx="76327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500">
                <a:solidFill>
                  <a:schemeClr val="bg1"/>
                </a:solidFill>
                <a:latin typeface="Verdana" panose="020B0604030504040204" pitchFamily="34" charset="0"/>
                <a:ea typeface="Verdana" panose="020B0604030504040204" pitchFamily="34" charset="0"/>
                <a:cs typeface="Verdana" charset="0"/>
              </a:rPr>
              <a:t>Përgjegjësia e korporatës</a:t>
            </a:r>
            <a:r>
              <a:rPr lang="sq-AL" dirty="1" sz="2500">
                <a:solidFill>
                  <a:schemeClr val="bg1"/>
                </a:solidFill>
                <a:latin typeface="Verdana" panose="020B0604030504040204" pitchFamily="34" charset="0"/>
                <a:ea typeface="Verdana" panose="020B0604030504040204" pitchFamily="34" charset="0"/>
                <a:cs typeface="Verdana" charset="0"/>
              </a:rPr>
              <a:t> </a:t>
            </a:r>
          </a:p>
          <a:p>
            <a:pPr algn="r"/>
            <a:r>
              <a:rPr lang="sq-AL" dirty="1" sz="2500">
                <a:solidFill>
                  <a:schemeClr val="bg1"/>
                </a:solidFill>
                <a:latin typeface="Verdana" panose="020B0604030504040204" pitchFamily="34" charset="0"/>
                <a:ea typeface="Verdana" panose="020B0604030504040204" pitchFamily="34" charset="0"/>
                <a:cs typeface="Verdana" charset="0"/>
              </a:rPr>
              <a:t>(“personat juridikë mund të mbajnë përgjegjësi…”</a:t>
            </a:r>
          </a:p>
        </p:txBody>
      </p:sp>
    </p:spTree>
    <p:extLst>
      <p:ext uri="{BB962C8B-B14F-4D97-AF65-F5344CB8AC3E}">
        <p14:creationId xmlns:p14="http://schemas.microsoft.com/office/powerpoint/2010/main" val="110097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770537"/>
          </a:xfrm>
          <a:prstGeom prst="rect">
            <a:avLst/>
          </a:prstGeom>
        </p:spPr>
        <p:txBody>
          <a:bodyPr wrap="square">
            <a:spAutoFit/>
          </a:bodyPr>
          <a:lstStyle/>
          <a:p>
            <a:pPr marL="342900" indent="-342900" algn="just">
              <a:buFont typeface="Wingdings" pitchFamily="2" charset="2"/>
              <a:buChar char="Ø"/>
            </a:pPr>
            <a:r>
              <a:rPr lang="sq-AL" dirty="1" sz="1600"/>
              <a:t>2 Përveç rasteve të parapara tashmë në paragrafin 1 të këtij neni, secila Palë ndërmerr masat e nevojshme për të siguruar që një person juridik mund të mbahet përgjegjës kur </a:t>
            </a:r>
            <a:r>
              <a:rPr lang="sq-AL" dirty="1" b="1" sz="1600">
                <a:solidFill>
                  <a:srgbClr val="FF0000"/>
                </a:solidFill>
              </a:rPr>
              <a:t>mungesa e mbikëqyrjes ose kontrollit nga një person fizik, e përmendur në paragrafin 1, </a:t>
            </a:r>
            <a:r>
              <a:rPr lang="sq-AL" dirty="1" sz="1600"/>
              <a:t>e ka</a:t>
            </a:r>
            <a:r>
              <a:rPr lang="sq-AL" dirty="1" b="1" sz="1600">
                <a:solidFill>
                  <a:srgbClr val="FF0000"/>
                </a:solidFill>
              </a:rPr>
              <a:t> bërë të mundur kryerjen </a:t>
            </a:r>
            <a:r>
              <a:rPr lang="sq-AL" dirty="1" sz="1600"/>
              <a:t>e një vepre penale të përcaktuar në përputhje me këtë Konventë </a:t>
            </a:r>
            <a:r>
              <a:rPr lang="sq-AL" dirty="1" b="1" sz="1600">
                <a:solidFill>
                  <a:srgbClr val="FF0000"/>
                </a:solidFill>
              </a:rPr>
              <a:t>për përfitimin e atij personi juridik nga një person fizik që vepron nën autoritetin e tij.</a:t>
            </a:r>
            <a:r>
              <a:rPr lang="sq-AL" dirty="1" sz="1600"/>
              <a:t> </a:t>
            </a:r>
          </a:p>
          <a:p>
            <a:pPr marL="342900" indent="-342900" algn="just">
              <a:buFont typeface="Wingdings" pitchFamily="2" charset="2"/>
              <a:buChar char="Ø"/>
            </a:pPr>
            <a:r>
              <a:rPr lang="sq-AL" dirty="1" sz="1600"/>
              <a:t>3 Në varësi të parimeve ligjore të Palës, përgjegjësia e një personi juridik mund të jetë penale, civile ose administrative.</a:t>
            </a:r>
            <a:r>
              <a:rPr lang="sq-AL" dirty="1" sz="1600"/>
              <a:t> </a:t>
            </a:r>
          </a:p>
          <a:p>
            <a:pPr marL="342900" indent="-342900" algn="just">
              <a:buFont typeface="Wingdings" pitchFamily="2" charset="2"/>
              <a:buChar char="Ø"/>
            </a:pPr>
            <a:r>
              <a:rPr lang="sq-AL" dirty="1" sz="1600"/>
              <a:t>4 Përgjegjësia e tillë nuk e paragjykon përgjegjësinë penale të personave fizikë që kanë kryer veprën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417678" y="1336957"/>
            <a:ext cx="4147202" cy="3323987"/>
          </a:xfrm>
          <a:prstGeom prst="rect">
            <a:avLst/>
          </a:prstGeom>
        </p:spPr>
        <p:txBody>
          <a:bodyPr wrap="square">
            <a:spAutoFit/>
          </a:bodyPr>
          <a:lstStyle/>
          <a:p>
            <a:pPr marL="342900" indent="-342900" algn="just">
              <a:buFont typeface="Wingdings" pitchFamily="2" charset="2"/>
              <a:buChar char="ü"/>
            </a:pPr>
            <a:r>
              <a:rPr lang="sq-AL" dirty="1" sz="1500"/>
              <a:t>Personi juridik gjithashtu mund të mbahet përgjegjës nëse krimi i kryer nga dikush tjetër përveç personit udhëheqës (për shembull, punonjësi ose agjenti që vepron brenda fushës së autorizimit) nëse:</a:t>
            </a:r>
          </a:p>
          <a:p>
            <a:pPr marL="800100" lvl="1" indent="-342900" algn="just">
              <a:buFont typeface="Wingdings" pitchFamily="2" charset="2"/>
              <a:buChar char="ü"/>
            </a:pPr>
            <a:r>
              <a:rPr lang="sq-AL" dirty="1" sz="1500"/>
              <a:t>vepra penale e kryer nga një punonjës ose agjent i tillë</a:t>
            </a:r>
            <a:r>
              <a:rPr lang="sq-AL" dirty="1" sz="1500"/>
              <a:t> </a:t>
            </a:r>
          </a:p>
          <a:p>
            <a:pPr marL="800100" lvl="1" indent="-342900" algn="just">
              <a:buFont typeface="Wingdings" pitchFamily="2" charset="2"/>
              <a:buChar char="ü"/>
            </a:pPr>
            <a:r>
              <a:rPr lang="sq-AL" dirty="1" sz="1500"/>
              <a:t>vepra penale kryer në dobi të personit juridik</a:t>
            </a:r>
          </a:p>
          <a:p>
            <a:pPr marL="800100" lvl="1" indent="-342900" algn="just">
              <a:buFont typeface="Wingdings" pitchFamily="2" charset="2"/>
              <a:buChar char="ü"/>
            </a:pPr>
            <a:r>
              <a:rPr lang="sq-AL" dirty="1" sz="1500"/>
              <a:t>kryerja është bërë e mundur për shkak të personit udhëheqës që nuk kishte marrë masa të arsyeshme ose të përshtatshme për të mbikëqyrur punonjësin ose agjentin</a:t>
            </a:r>
          </a:p>
          <a:p>
            <a:pPr marL="342900" indent="-342900" algn="just">
              <a:buFont typeface="Wingdings" pitchFamily="2" charset="2"/>
              <a:buChar char="ü"/>
            </a:pPr>
            <a:r>
              <a:rPr lang="sq-AL" dirty="1" sz="1500"/>
              <a:t>Nuk mandaton mbikëqyrje të përgjithshme mbi komunikimet e punonjësve</a:t>
            </a: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228392"/>
            <a:ext cx="76327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600">
                <a:solidFill>
                  <a:schemeClr val="bg1"/>
                </a:solidFill>
                <a:latin typeface="Verdana" panose="020B0604030504040204" pitchFamily="34" charset="0"/>
                <a:ea typeface="Verdana" panose="020B0604030504040204" pitchFamily="34" charset="0"/>
                <a:cs typeface="Verdana" charset="0"/>
              </a:rPr>
              <a:t>Përgjegjësia e korporatës (“mungesa e mbikëqyrjes…”)</a:t>
            </a:r>
          </a:p>
        </p:txBody>
      </p:sp>
    </p:spTree>
    <p:extLst>
      <p:ext uri="{BB962C8B-B14F-4D97-AF65-F5344CB8AC3E}">
        <p14:creationId xmlns:p14="http://schemas.microsoft.com/office/powerpoint/2010/main" val="1506125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Objektivat e seancës</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sq-AL" dirty="1" sz="2400" b="1">
                <a:ea typeface="Verdana" panose="020B0604030504040204" pitchFamily="34" charset="0"/>
              </a:rPr>
              <a:t>Deri në fund të kësaj seance, pjesëmarrësit do të jenë në gjendje të:</a:t>
            </a:r>
          </a:p>
          <a:p>
            <a:pPr marL="0" indent="0" algn="just">
              <a:buNone/>
            </a:pPr>
            <a:endParaRPr lang="en-GB" sz="2400" b="1" dirty="0">
              <a:ea typeface="Verdana" panose="020B0604030504040204" pitchFamily="34" charset="0"/>
            </a:endParaRPr>
          </a:p>
          <a:p>
            <a:pPr algn="just"/>
            <a:r>
              <a:rPr lang="sq-AL" dirty="1" sz="2400">
                <a:ea typeface="Verdana" panose="020B0604030504040204" pitchFamily="34" charset="0"/>
              </a:rPr>
              <a:t>Identifikojnë elementet që përbëjnë vepër penale të:</a:t>
            </a:r>
          </a:p>
          <a:p>
            <a:pPr lvl="1" algn="just"/>
            <a:r>
              <a:rPr lang="sq-AL" dirty="1"/>
              <a:t>Falsifikimet e lidhura me kompjuterë</a:t>
            </a:r>
          </a:p>
          <a:p>
            <a:pPr lvl="1" algn="just"/>
            <a:r>
              <a:rPr lang="sq-AL" dirty="1"/>
              <a:t>Mashtrimet e lidhura me kompjuterë</a:t>
            </a:r>
          </a:p>
          <a:p>
            <a:pPr lvl="1" algn="just"/>
            <a:r>
              <a:rPr lang="sq-AL" dirty="1"/>
              <a:t>Pornografia me fëmijë</a:t>
            </a:r>
            <a:r>
              <a:rPr lang="sq-AL" dirty="1"/>
              <a:t> </a:t>
            </a:r>
          </a:p>
          <a:p>
            <a:pPr lvl="1" algn="just"/>
            <a:r>
              <a:rPr lang="sq-AL" dirty="1"/>
              <a:t>Shkeljet e të drejtës së autorit dhe të drejtave të përafërta</a:t>
            </a:r>
          </a:p>
          <a:p>
            <a:pPr algn="just"/>
            <a:r>
              <a:rPr lang="sq-AL" dirty="1" sz="2400">
                <a:ea typeface="Verdana" panose="020B0604030504040204" pitchFamily="34" charset="0"/>
              </a:rPr>
              <a:t>Kuptimi se si Konventa e Budapestit kriminalizon veprat e ndihmës, mbështetjes dhe përpjekjen, dhe fushën e përgjegjësisë së korporatave</a:t>
            </a:r>
          </a:p>
        </p:txBody>
      </p:sp>
    </p:spTree>
    <p:extLst>
      <p:ext uri="{BB962C8B-B14F-4D97-AF65-F5344CB8AC3E}">
        <p14:creationId xmlns:p14="http://schemas.microsoft.com/office/powerpoint/2010/main" val="63887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Verdana" panose="020B0604030504040204" pitchFamily="34" charset="0"/>
              </a:rPr>
              <a:t>Faleminderit</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sq-AL" dirty="1"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sq-AL" dirty="1" sz="1400" i="1">
                <a:latin typeface="Verdana" panose="020B0604030504040204" pitchFamily="34" charset="0"/>
              </a:rPr>
              <a:t>Këshilli i Evropës</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4"/>
            </a:endParaRPr>
          </a:p>
          <a:p>
            <a:pPr algn="ctr" eaLnBrk="1" hangingPunct="1">
              <a:spcBef>
                <a:spcPct val="0"/>
              </a:spcBef>
              <a:buFontTx/>
              <a:buNone/>
            </a:pPr>
            <a:r>
              <a:rPr lang="sq-AL" dirty="1"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sq-AL" dirty="1" sz="1600" b="1">
                <a:latin typeface="Verdana" panose="020B0604030504040204" pitchFamily="34" charset="0"/>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400" b="1">
                <a:latin typeface="Verdana" panose="020B0604030504040204" pitchFamily="34" charset="0"/>
              </a:rPr>
              <a:t>Trajnim hyrës gjyqësor për krimin kibernetik dhe provat elektronike</a:t>
            </a:r>
          </a:p>
        </p:txBody>
      </p:sp>
    </p:spTree>
    <p:extLst>
      <p:ext uri="{BB962C8B-B14F-4D97-AF65-F5344CB8AC3E}">
        <p14:creationId xmlns:p14="http://schemas.microsoft.com/office/powerpoint/2010/main" val="54643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dirty="1" sz="3200">
                <a:latin typeface="+mn-lt"/>
              </a:rPr>
              <a:t>Falsifikimet e lidhura me kompjuterë</a:t>
            </a:r>
          </a:p>
        </p:txBody>
      </p:sp>
      <p:sp>
        <p:nvSpPr>
          <p:cNvPr id="3" name="Text Placeholder 2"/>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Dispozitat Materiale të Konventës së Budapestit (Pjesa 2)</a:t>
            </a:r>
          </a:p>
          <a:p>
            <a:endParaRPr lang="en-US"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5</a:t>
            </a:fld>
          </a:p>
        </p:txBody>
      </p:sp>
      <p:sp>
        <p:nvSpPr>
          <p:cNvPr id="5" name="Text Placeholder 4"/>
          <p:cNvSpPr>
            <a:spLocks noGrp="1"/>
          </p:cNvSpPr>
          <p:nvPr>
            <p:ph type="body" sz="quarter" idx="11"/>
          </p:nvPr>
        </p:nvSpPr>
        <p:spPr/>
        <p:txBody>
          <a:bodyPr>
            <a:normAutofit lnSpcReduction="10000"/>
          </a:bodyPr>
          <a:lstStyle/>
          <a:p>
            <a:endParaRPr lang="en-GB" dirty="0">
              <a:latin typeface="Verdana" charset="0"/>
              <a:cs typeface="Verdana" charset="0"/>
            </a:endParaRPr>
          </a:p>
          <a:p>
            <a:r>
              <a:rPr lang="sq-AL" dirty="1">
                <a:latin typeface="Verdana" charset="0"/>
                <a:cs typeface="Verdana" charset="0"/>
              </a:rPr>
              <a:t>Seksioni 1</a:t>
            </a:r>
          </a:p>
          <a:p>
            <a:endParaRPr lang="en-US" dirty="0"/>
          </a:p>
        </p:txBody>
      </p:sp>
    </p:spTree>
    <p:extLst>
      <p:ext uri="{BB962C8B-B14F-4D97-AF65-F5344CB8AC3E}">
        <p14:creationId xmlns:p14="http://schemas.microsoft.com/office/powerpoint/2010/main" val="256818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Falsifikimeve të lidhura me kompjuterë</a:t>
            </a:r>
          </a:p>
        </p:txBody>
      </p:sp>
      <p:sp>
        <p:nvSpPr>
          <p:cNvPr id="6" name="Rectangle 3">
            <a:extLst>
              <a:ext uri="{FF2B5EF4-FFF2-40B4-BE49-F238E27FC236}">
                <a16:creationId xmlns:a16="http://schemas.microsoft.com/office/drawing/2014/main" id="{60D72BD2-7DEB-40EA-B8B7-1649768A83B5}"/>
              </a:ext>
            </a:extLst>
          </p:cNvPr>
          <p:cNvSpPr txBox="1">
            <a:spLocks/>
          </p:cNvSpPr>
          <p:nvPr/>
        </p:nvSpPr>
        <p:spPr>
          <a:xfrm>
            <a:off x="457200" y="1187763"/>
            <a:ext cx="8229600" cy="5265112"/>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2500" b="1" i="1" dirty="0">
              <a:cs typeface="Times New Roman" pitchFamily="18" charset="0"/>
            </a:endParaRPr>
          </a:p>
          <a:p>
            <a:pPr marL="0" indent="0" algn="ctr" eaLnBrk="1" hangingPunct="1">
              <a:lnSpc>
                <a:spcPct val="90000"/>
              </a:lnSpc>
              <a:buFont typeface="Arial" panose="020B0604020202020204" pitchFamily="34" charset="0"/>
              <a:buNone/>
              <a:defRPr/>
            </a:pPr>
            <a:r>
              <a:rPr lang="sq-AL" dirty="1" sz="2500" b="1" i="1">
                <a:cs typeface="Times New Roman" pitchFamily="18" charset="0"/>
              </a:rPr>
              <a:t>Falsifikimet e lidhura me kompjuterë</a:t>
            </a:r>
          </a:p>
          <a:p>
            <a:pPr marL="0" indent="0" algn="ctr" eaLnBrk="1" hangingPunct="1">
              <a:lnSpc>
                <a:spcPct val="90000"/>
              </a:lnSpc>
              <a:buFont typeface="Arial" panose="020B0604020202020204" pitchFamily="34" charset="0"/>
              <a:buNone/>
              <a:defRPr/>
            </a:pPr>
            <a:r>
              <a:rPr lang="sq-AL" dirty="1" sz="2500" b="1" i="1">
                <a:cs typeface="Times New Roman" pitchFamily="18" charset="0"/>
              </a:rPr>
              <a:t>(Neni 7 i Konventës së Budapestit)</a:t>
            </a:r>
          </a:p>
          <a:p>
            <a:pPr algn="ctr" eaLnBrk="1" hangingPunct="1">
              <a:lnSpc>
                <a:spcPct val="90000"/>
              </a:lnSpc>
              <a:defRPr/>
            </a:pPr>
            <a:endParaRPr lang="en-GB" altLang="fr-FR" sz="2500" i="1" dirty="0">
              <a:cs typeface="Times New Roman" pitchFamily="18" charset="0"/>
            </a:endParaRPr>
          </a:p>
          <a:p>
            <a:pPr algn="ctr" eaLnBrk="1" hangingPunct="1">
              <a:lnSpc>
                <a:spcPct val="90000"/>
              </a:lnSpc>
              <a:defRPr/>
            </a:pPr>
            <a:r>
              <a:rPr lang="sq-AL" dirty="1" sz="2500" i="1">
                <a:cs typeface="Times New Roman" pitchFamily="18" charset="0"/>
              </a:rPr>
              <a:t>Krijon veprën paralele të falsifikimit të veprave të prekshme</a:t>
            </a:r>
          </a:p>
          <a:p>
            <a:pPr algn="ctr" eaLnBrk="1" hangingPunct="1">
              <a:lnSpc>
                <a:spcPct val="90000"/>
              </a:lnSpc>
              <a:defRPr/>
            </a:pPr>
            <a:endParaRPr lang="en-GB" altLang="fr-FR" sz="2500" i="1" dirty="0">
              <a:cs typeface="Times New Roman" pitchFamily="18" charset="0"/>
            </a:endParaRPr>
          </a:p>
          <a:p>
            <a:pPr algn="ctr" eaLnBrk="1" hangingPunct="1">
              <a:lnSpc>
                <a:spcPct val="90000"/>
              </a:lnSpc>
              <a:defRPr/>
            </a:pPr>
            <a:r>
              <a:rPr lang="sq-AL" dirty="1" sz="2500" i="1">
                <a:cs typeface="Times New Roman" pitchFamily="18" charset="0"/>
              </a:rPr>
              <a:t>Hendeku në të drejtën penale si falsifikim tradicional zakonisht kërkon lexueshmëri vizuale të deklaratave të mishëruara në dokument</a:t>
            </a:r>
          </a:p>
          <a:p>
            <a:pPr algn="ctr" eaLnBrk="1" hangingPunct="1">
              <a:lnSpc>
                <a:spcPct val="90000"/>
              </a:lnSpc>
              <a:defRPr/>
            </a:pPr>
            <a:endParaRPr lang="en-GB" altLang="fr-FR" sz="2500" i="1" dirty="0">
              <a:cs typeface="Times New Roman" pitchFamily="18" charset="0"/>
            </a:endParaRPr>
          </a:p>
          <a:p>
            <a:pPr algn="ctr" eaLnBrk="1" hangingPunct="1">
              <a:lnSpc>
                <a:spcPct val="90000"/>
              </a:lnSpc>
              <a:defRPr/>
            </a:pPr>
            <a:r>
              <a:rPr lang="sq-AL" dirty="1" sz="2500" i="1">
                <a:cs typeface="Times New Roman" pitchFamily="18" charset="0"/>
              </a:rPr>
              <a:t>Falsifikimi tradicional nuk mund të zbatohet për të dhënat elektronike</a:t>
            </a:r>
            <a:r>
              <a:rPr lang="sq-AL" dirty="1" sz="2500" i="1">
                <a:cs typeface="Times New Roman" pitchFamily="18" charset="0"/>
              </a:rPr>
              <a:t> </a:t>
            </a:r>
          </a:p>
        </p:txBody>
      </p:sp>
    </p:spTree>
    <p:extLst>
      <p:ext uri="{BB962C8B-B14F-4D97-AF65-F5344CB8AC3E}">
        <p14:creationId xmlns:p14="http://schemas.microsoft.com/office/powerpoint/2010/main" val="404601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C1CD1-455E-4441-B7E8-8DC3A848E3BE}"/>
              </a:ext>
            </a:extLst>
          </p:cNvPr>
          <p:cNvSpPr>
            <a:spLocks noGrp="1"/>
          </p:cNvSpPr>
          <p:nvPr>
            <p:ph idx="1"/>
          </p:nvPr>
        </p:nvSpPr>
        <p:spPr/>
        <p:txBody>
          <a:bodyPr/>
          <a:lstStyle/>
          <a:p>
            <a:endParaRPr lang="aa-ET"/>
          </a:p>
        </p:txBody>
      </p:sp>
      <p:pic>
        <p:nvPicPr>
          <p:cNvPr id="4" name="Picture 3">
            <a:extLst>
              <a:ext uri="{FF2B5EF4-FFF2-40B4-BE49-F238E27FC236}">
                <a16:creationId xmlns:a16="http://schemas.microsoft.com/office/drawing/2014/main" id="{F9EC127C-B31F-4EB3-9156-31EED6CA9437}"/>
              </a:ext>
            </a:extLst>
          </p:cNvPr>
          <p:cNvPicPr>
            <a:picLocks noChangeAspect="1"/>
          </p:cNvPicPr>
          <p:nvPr/>
        </p:nvPicPr>
        <p:blipFill>
          <a:blip r:embed="rId3"/>
          <a:stretch>
            <a:fillRect/>
          </a:stretch>
        </p:blipFill>
        <p:spPr>
          <a:xfrm>
            <a:off x="-7937" y="1014970"/>
            <a:ext cx="9144000" cy="5563629"/>
          </a:xfrm>
          <a:prstGeom prst="rect">
            <a:avLst/>
          </a:prstGeom>
        </p:spPr>
      </p:pic>
      <p:sp>
        <p:nvSpPr>
          <p:cNvPr id="14" name="TextBox 7">
            <a:extLst>
              <a:ext uri="{FF2B5EF4-FFF2-40B4-BE49-F238E27FC236}">
                <a16:creationId xmlns:a16="http://schemas.microsoft.com/office/drawing/2014/main" id="{712B6374-4177-455B-9A08-01DF6F9C3252}"/>
              </a:ext>
            </a:extLst>
          </p:cNvPr>
          <p:cNvSpPr txBox="1">
            <a:spLocks noChangeArrowheads="1"/>
          </p:cNvSpPr>
          <p:nvPr/>
        </p:nvSpPr>
        <p:spPr bwMode="auto">
          <a:xfrm>
            <a:off x="1503363" y="236776"/>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r>
              <a:rPr lang="sq-AL" dirty="1" sz="3200">
                <a:solidFill>
                  <a:schemeClr val="bg1"/>
                </a:solidFill>
                <a:latin typeface="Verdana" panose="020B0604030504040204" pitchFamily="34" charset="0"/>
                <a:ea typeface="Verdana" panose="020B0604030504040204" pitchFamily="34" charset="0"/>
                <a:cs typeface="Verdana" charset="0"/>
              </a:rPr>
              <a:t>Shembull</a:t>
            </a:r>
          </a:p>
        </p:txBody>
      </p:sp>
    </p:spTree>
    <p:extLst>
      <p:ext uri="{BB962C8B-B14F-4D97-AF65-F5344CB8AC3E}">
        <p14:creationId xmlns:p14="http://schemas.microsoft.com/office/powerpoint/2010/main" val="2989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D75550C-3B83-439D-B990-10AA618DE2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51879"/>
            <a:ext cx="9162204" cy="5521642"/>
          </a:xfrm>
        </p:spPr>
      </p:pic>
      <p:sp>
        <p:nvSpPr>
          <p:cNvPr id="4" name="TextBox 7">
            <a:extLst>
              <a:ext uri="{FF2B5EF4-FFF2-40B4-BE49-F238E27FC236}">
                <a16:creationId xmlns:a16="http://schemas.microsoft.com/office/drawing/2014/main" id="{92E6C53D-0B80-4306-8426-BF1A397CDE1D}"/>
              </a:ext>
            </a:extLst>
          </p:cNvPr>
          <p:cNvSpPr txBox="1">
            <a:spLocks noChangeArrowheads="1"/>
          </p:cNvSpPr>
          <p:nvPr/>
        </p:nvSpPr>
        <p:spPr bwMode="auto">
          <a:xfrm>
            <a:off x="1511300"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r>
              <a:rPr lang="sq-AL" dirty="1" sz="3200">
                <a:solidFill>
                  <a:schemeClr val="bg1"/>
                </a:solidFill>
                <a:latin typeface="Verdana" panose="020B0604030504040204" pitchFamily="34" charset="0"/>
                <a:ea typeface="Verdana" panose="020B0604030504040204" pitchFamily="34" charset="0"/>
                <a:cs typeface="Verdana" charset="0"/>
              </a:rPr>
              <a:t>Shembull</a:t>
            </a:r>
          </a:p>
        </p:txBody>
      </p:sp>
    </p:spTree>
    <p:extLst>
      <p:ext uri="{BB962C8B-B14F-4D97-AF65-F5344CB8AC3E}">
        <p14:creationId xmlns:p14="http://schemas.microsoft.com/office/powerpoint/2010/main" val="81380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80397" y="22037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Falsifikimet e lidhura me kompjuterë:</a:t>
            </a:r>
            <a:r>
              <a:rPr lang="sq-AL" dirty="1" sz="3200">
                <a:solidFill>
                  <a:schemeClr val="bg1"/>
                </a:solidFill>
                <a:latin typeface="Verdana" panose="020B0604030504040204" pitchFamily="34" charset="0"/>
                <a:ea typeface="Verdana" panose="020B0604030504040204" pitchFamily="34" charset="0"/>
                <a:cs typeface="Verdana" charset="0"/>
              </a:rPr>
              <a:t> </a:t>
            </a:r>
            <a:r>
              <a:rPr lang="sq-AL" dirty="1" sz="3200">
                <a:solidFill>
                  <a:schemeClr val="bg1"/>
                </a:solidFill>
                <a:latin typeface="Verdana" panose="020B0604030504040204" pitchFamily="34" charset="0"/>
                <a:ea typeface="Verdana" panose="020B0604030504040204" pitchFamily="34" charset="0"/>
                <a:cs typeface="Verdana" charset="0"/>
              </a:rPr>
              <a:t>Shembull</a:t>
            </a:r>
          </a:p>
        </p:txBody>
      </p:sp>
      <p:pic>
        <p:nvPicPr>
          <p:cNvPr id="7" name="Picture 3">
            <a:extLst>
              <a:ext uri="{FF2B5EF4-FFF2-40B4-BE49-F238E27FC236}">
                <a16:creationId xmlns:a16="http://schemas.microsoft.com/office/drawing/2014/main" id="{CD5E5AD0-E361-464F-BA3F-6854D86E6E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91" y="1052513"/>
            <a:ext cx="9089406" cy="5526087"/>
          </a:xfrm>
        </p:spPr>
      </p:pic>
      <p:sp>
        <p:nvSpPr>
          <p:cNvPr id="5" name="Rectangle 4">
            <a:extLst>
              <a:ext uri="{FF2B5EF4-FFF2-40B4-BE49-F238E27FC236}">
                <a16:creationId xmlns:a16="http://schemas.microsoft.com/office/drawing/2014/main" id="{61715B66-5A58-4266-B526-792CB8F58E8E}"/>
              </a:ext>
            </a:extLst>
          </p:cNvPr>
          <p:cNvSpPr/>
          <p:nvPr/>
        </p:nvSpPr>
        <p:spPr>
          <a:xfrm>
            <a:off x="3419872" y="5013176"/>
            <a:ext cx="3096344" cy="2049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3975065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9439</Words>
  <Application>Microsoft Office PowerPoint</Application>
  <PresentationFormat>On-screen Show (4:3)</PresentationFormat>
  <Paragraphs>627</Paragraphs>
  <Slides>46</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(heading)</vt:lpstr>
      <vt:lpstr>Calibri Light</vt:lpstr>
      <vt:lpstr>Verdana</vt:lpstr>
      <vt:lpstr>Wingdings</vt:lpstr>
      <vt:lpstr>Office Theme</vt:lpstr>
      <vt:lpstr>PowerPoint Presentation</vt:lpstr>
      <vt:lpstr>PowerPoint Presentation</vt:lpstr>
      <vt:lpstr>PowerPoint Presentation</vt:lpstr>
      <vt:lpstr>PowerPoint Presentation</vt:lpstr>
      <vt:lpstr>Computer-related forgery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Computer-related fraud</vt:lpstr>
      <vt:lpstr>PowerPoint Presentation</vt:lpstr>
      <vt:lpstr>PowerPoint Presentation</vt:lpstr>
      <vt:lpstr>PowerPoint Presentation</vt:lpstr>
      <vt:lpstr>PowerPoint Presentation</vt:lpstr>
      <vt:lpstr>PowerPoint Presentation</vt:lpstr>
      <vt:lpstr>ONLINE CHILD SEXUAL EXPLOITATION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INFRINGEMENT OF COPYRIGHT AND  RELATED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ANCILLARY LIABILITY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DUTA Elena</cp:lastModifiedBy>
  <cp:revision>211</cp:revision>
  <dcterms:created xsi:type="dcterms:W3CDTF">2020-10-07T11:36:01Z</dcterms:created>
  <dcterms:modified xsi:type="dcterms:W3CDTF">2020-10-16T19:19:01Z</dcterms:modified>
</cp:coreProperties>
</file>