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3"/>
  </p:notesMasterIdLst>
  <p:sldIdLst>
    <p:sldId id="355" r:id="rId2"/>
    <p:sldId id="567" r:id="rId3"/>
    <p:sldId id="568" r:id="rId4"/>
    <p:sldId id="569" r:id="rId5"/>
    <p:sldId id="570" r:id="rId6"/>
    <p:sldId id="571" r:id="rId7"/>
    <p:sldId id="573" r:id="rId8"/>
    <p:sldId id="747" r:id="rId9"/>
    <p:sldId id="748" r:id="rId10"/>
    <p:sldId id="749" r:id="rId11"/>
    <p:sldId id="750" r:id="rId12"/>
    <p:sldId id="770" r:id="rId13"/>
    <p:sldId id="751" r:id="rId14"/>
    <p:sldId id="780" r:id="rId15"/>
    <p:sldId id="781" r:id="rId16"/>
    <p:sldId id="263" r:id="rId17"/>
    <p:sldId id="587" r:id="rId18"/>
    <p:sldId id="588" r:id="rId19"/>
    <p:sldId id="356" r:id="rId20"/>
    <p:sldId id="357" r:id="rId21"/>
    <p:sldId id="584" r:id="rId22"/>
    <p:sldId id="585" r:id="rId23"/>
    <p:sldId id="782" r:id="rId24"/>
    <p:sldId id="590" r:id="rId25"/>
    <p:sldId id="737" r:id="rId26"/>
    <p:sldId id="738" r:id="rId27"/>
    <p:sldId id="739" r:id="rId28"/>
    <p:sldId id="771" r:id="rId29"/>
    <p:sldId id="734" r:id="rId30"/>
    <p:sldId id="735" r:id="rId31"/>
    <p:sldId id="772" r:id="rId32"/>
    <p:sldId id="736" r:id="rId33"/>
    <p:sldId id="741" r:id="rId34"/>
    <p:sldId id="742" r:id="rId35"/>
    <p:sldId id="743" r:id="rId36"/>
    <p:sldId id="773" r:id="rId37"/>
    <p:sldId id="783" r:id="rId38"/>
    <p:sldId id="752" r:id="rId39"/>
    <p:sldId id="753" r:id="rId40"/>
    <p:sldId id="754" r:id="rId41"/>
    <p:sldId id="755" r:id="rId42"/>
    <p:sldId id="774" r:id="rId43"/>
    <p:sldId id="757" r:id="rId44"/>
    <p:sldId id="758" r:id="rId45"/>
    <p:sldId id="775" r:id="rId46"/>
    <p:sldId id="760" r:id="rId47"/>
    <p:sldId id="761" r:id="rId48"/>
    <p:sldId id="776" r:id="rId49"/>
    <p:sldId id="763" r:id="rId50"/>
    <p:sldId id="777" r:id="rId51"/>
    <p:sldId id="785" r:id="rId52"/>
    <p:sldId id="765" r:id="rId53"/>
    <p:sldId id="766" r:id="rId54"/>
    <p:sldId id="778" r:id="rId55"/>
    <p:sldId id="767" r:id="rId56"/>
    <p:sldId id="768" r:id="rId57"/>
    <p:sldId id="779" r:id="rId58"/>
    <p:sldId id="784" r:id="rId59"/>
    <p:sldId id="616" r:id="rId60"/>
    <p:sldId id="787" r:id="rId61"/>
    <p:sldId id="786"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ulli" id="{2CD8423E-0CCD-48E0-A715-3EC094151D76}">
          <p14:sldIdLst>
            <p14:sldId id="355"/>
          </p14:sldIdLst>
        </p14:section>
        <p14:section name="Hyrje" id="{DEED0A68-EF9C-4733-ADAA-766A859E58BB}">
          <p14:sldIdLst>
            <p14:sldId id="567"/>
            <p14:sldId id="568"/>
          </p14:sldIdLst>
        </p14:section>
        <p14:section name="Seksioni 1" id="{1F767E79-2A4A-4837-8114-C2475E36F49A}">
          <p14:sldIdLst>
            <p14:sldId id="569"/>
            <p14:sldId id="570"/>
            <p14:sldId id="571"/>
            <p14:sldId id="573"/>
            <p14:sldId id="747"/>
            <p14:sldId id="748"/>
            <p14:sldId id="749"/>
            <p14:sldId id="750"/>
            <p14:sldId id="770"/>
            <p14:sldId id="751"/>
            <p14:sldId id="780"/>
            <p14:sldId id="781"/>
            <p14:sldId id="263"/>
          </p14:sldIdLst>
        </p14:section>
        <p14:section name="Seksioni 2" id="{892BF753-DF49-4689-9CE1-D4C545F1375F}">
          <p14:sldIdLst>
            <p14:sldId id="587"/>
            <p14:sldId id="588"/>
            <p14:sldId id="356"/>
            <p14:sldId id="357"/>
            <p14:sldId id="584"/>
            <p14:sldId id="585"/>
            <p14:sldId id="782"/>
          </p14:sldIdLst>
        </p14:section>
        <p14:section name="Seksioni 3" id="{5AFCBE4C-7AC2-4AB5-A2A2-EA953BE29FEB}">
          <p14:sldIdLst>
            <p14:sldId id="590"/>
            <p14:sldId id="737"/>
            <p14:sldId id="738"/>
            <p14:sldId id="739"/>
            <p14:sldId id="771"/>
            <p14:sldId id="734"/>
            <p14:sldId id="735"/>
            <p14:sldId id="772"/>
            <p14:sldId id="736"/>
            <p14:sldId id="741"/>
            <p14:sldId id="742"/>
            <p14:sldId id="743"/>
            <p14:sldId id="773"/>
            <p14:sldId id="783"/>
          </p14:sldIdLst>
        </p14:section>
        <p14:section name="Seksioni 4" id="{42AB9B2C-602D-4C4D-9B15-02487831F694}">
          <p14:sldIdLst>
            <p14:sldId id="752"/>
            <p14:sldId id="753"/>
            <p14:sldId id="754"/>
            <p14:sldId id="755"/>
            <p14:sldId id="774"/>
            <p14:sldId id="757"/>
            <p14:sldId id="758"/>
            <p14:sldId id="775"/>
            <p14:sldId id="760"/>
            <p14:sldId id="761"/>
            <p14:sldId id="776"/>
            <p14:sldId id="763"/>
            <p14:sldId id="777"/>
            <p14:sldId id="785"/>
            <p14:sldId id="765"/>
            <p14:sldId id="766"/>
            <p14:sldId id="778"/>
            <p14:sldId id="767"/>
            <p14:sldId id="768"/>
            <p14:sldId id="779"/>
            <p14:sldId id="784"/>
          </p14:sldIdLst>
        </p14:section>
        <p14:section name="Seksioni 5" id="{67F623D0-C5EF-430D-958D-01C4D44E7904}">
          <p14:sldIdLst>
            <p14:sldId id="616"/>
            <p14:sldId id="787"/>
            <p14:sldId id="786"/>
          </p14:sldIdLst>
        </p14:section>
        <p14:section name="Konkluzione" id="{AD901706-933A-4282-831D-2F305081F9D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DREA Andrei-Stefan" initials="CA" lastIdx="8" clrIdx="0">
    <p:extLst>
      <p:ext uri="{19B8F6BF-5375-455C-9EA6-DF929625EA0E}">
        <p15:presenceInfo xmlns:p15="http://schemas.microsoft.com/office/powerpoint/2012/main" userId="S::Andrei-Stefan.CANDREA@coe.int::076b47cf-5c95-4213-8990-00bd8775d9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1A6B8"/>
    <a:srgbClr val="2F618F"/>
    <a:srgbClr val="4B6A90"/>
    <a:srgbClr val="91BE9E"/>
    <a:srgbClr val="0E3D8A"/>
    <a:srgbClr val="0E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7" d="100"/>
          <a:sy n="77" d="100"/>
        </p:scale>
        <p:origin x="160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209E3-5BD1-479D-9A9D-EC950BFB9D49}" type="doc">
      <dgm:prSet loTypeId="urn:microsoft.com/office/officeart/2005/8/layout/chevron1" loCatId="process" qsTypeId="urn:microsoft.com/office/officeart/2005/8/quickstyle/simple1" qsCatId="simple" csTypeId="urn:microsoft.com/office/officeart/2005/8/colors/accent1_2" csCatId="accent1" phldr="1"/>
      <dgm:spPr/>
    </dgm:pt>
    <dgm:pt modelId="{3FAEE33B-CCEB-485C-AC5B-67735DE8D9C7}">
      <dgm:prSet phldrT="[Text]" custT="1"/>
      <dgm:spPr>
        <a:solidFill>
          <a:srgbClr val="2F618F"/>
        </a:solidFill>
      </dgm:spPr>
      <dgm:t>
        <a:bodyPr/>
        <a:lstStyle/>
        <a:p>
          <a:r>
            <a:rPr lang="sq-AL" dirty="1" sz="2800"/>
            <a:t>NJN në masën më të gjerë të mundshme</a:t>
          </a:r>
        </a:p>
      </dgm:t>
    </dgm:pt>
    <dgm:pt modelId="{374BB377-0977-4117-820D-8FADA24B61DC}" type="parTrans" cxnId="{D6EFF1A9-2DA5-4411-BB31-74A280F97207}">
      <dgm:prSet/>
      <dgm:spPr/>
      <dgm:t>
        <a:bodyPr/>
        <a:lstStyle/>
        <a:p>
          <a:endParaRPr lang="en-GB"/>
        </a:p>
      </dgm:t>
    </dgm:pt>
    <dgm:pt modelId="{72FE9C1E-FAC2-4ED4-8DFE-515903A299CB}" type="sibTrans" cxnId="{D6EFF1A9-2DA5-4411-BB31-74A280F97207}">
      <dgm:prSet/>
      <dgm:spPr/>
      <dgm:t>
        <a:bodyPr/>
        <a:lstStyle/>
        <a:p>
          <a:endParaRPr lang="en-GB"/>
        </a:p>
      </dgm:t>
    </dgm:pt>
    <dgm:pt modelId="{38020291-BF5A-4F3A-95D7-FA81D27566E6}">
      <dgm:prSet phldrT="[Text]" custT="1"/>
      <dgm:spPr>
        <a:solidFill>
          <a:srgbClr val="2F618F"/>
        </a:solidFill>
      </dgm:spPr>
      <dgm:t>
        <a:bodyPr/>
        <a:lstStyle/>
        <a:p>
          <a:r>
            <a:rPr lang="sq-AL" dirty="1" sz="2800"/>
            <a:t>Legjislacioni në fuqi</a:t>
          </a:r>
        </a:p>
      </dgm:t>
    </dgm:pt>
    <dgm:pt modelId="{16F4076F-CEC4-46C9-BBE0-0D0F9D479C21}" type="parTrans" cxnId="{FB31E709-7152-4FD9-A40C-C1F993A9E6CB}">
      <dgm:prSet/>
      <dgm:spPr/>
      <dgm:t>
        <a:bodyPr/>
        <a:lstStyle/>
        <a:p>
          <a:endParaRPr lang="en-GB"/>
        </a:p>
      </dgm:t>
    </dgm:pt>
    <dgm:pt modelId="{B4D3D51F-A12F-474E-AA7F-7E5FCD8FDFBB}" type="sibTrans" cxnId="{FB31E709-7152-4FD9-A40C-C1F993A9E6CB}">
      <dgm:prSet/>
      <dgm:spPr/>
      <dgm:t>
        <a:bodyPr/>
        <a:lstStyle/>
        <a:p>
          <a:endParaRPr lang="en-GB"/>
        </a:p>
      </dgm:t>
    </dgm:pt>
    <dgm:pt modelId="{8FB3AF02-29CB-4B7E-A232-6E9A77E58566}">
      <dgm:prSet phldrT="[Text]" custT="1"/>
      <dgm:spPr>
        <a:solidFill>
          <a:srgbClr val="2F618F"/>
        </a:solidFill>
      </dgm:spPr>
      <dgm:t>
        <a:bodyPr/>
        <a:lstStyle/>
        <a:p>
          <a:r>
            <a:rPr lang="sq-AL" dirty="1" sz="2700"/>
            <a:t>Përshpejtimi</a:t>
          </a:r>
        </a:p>
      </dgm:t>
    </dgm:pt>
    <dgm:pt modelId="{DE7DB939-1A7F-49D7-83E5-6CE1271073BA}" type="parTrans" cxnId="{0E32092E-BB4E-4B3C-95C7-827FB7E99BFF}">
      <dgm:prSet/>
      <dgm:spPr/>
      <dgm:t>
        <a:bodyPr/>
        <a:lstStyle/>
        <a:p>
          <a:endParaRPr lang="en-GB"/>
        </a:p>
      </dgm:t>
    </dgm:pt>
    <dgm:pt modelId="{5ABFB04F-1702-4647-8D75-3A29A8C40B71}" type="sibTrans" cxnId="{0E32092E-BB4E-4B3C-95C7-827FB7E99BFF}">
      <dgm:prSet/>
      <dgm:spPr/>
      <dgm:t>
        <a:bodyPr/>
        <a:lstStyle/>
        <a:p>
          <a:endParaRPr lang="en-GB"/>
        </a:p>
      </dgm:t>
    </dgm:pt>
    <dgm:pt modelId="{FCE7FA39-DE66-41A1-A306-3F67DA86831A}" type="pres">
      <dgm:prSet presAssocID="{FA3209E3-5BD1-479D-9A9D-EC950BFB9D49}" presName="Name0" presStyleCnt="0">
        <dgm:presLayoutVars>
          <dgm:dir/>
          <dgm:animLvl val="lvl"/>
          <dgm:resizeHandles val="exact"/>
        </dgm:presLayoutVars>
      </dgm:prSet>
      <dgm:spPr/>
    </dgm:pt>
    <dgm:pt modelId="{7022D918-0CA5-4D88-8D2D-6536F35688D9}" type="pres">
      <dgm:prSet presAssocID="{3FAEE33B-CCEB-485C-AC5B-67735DE8D9C7}" presName="parTxOnly" presStyleLbl="node1" presStyleIdx="0" presStyleCnt="3">
        <dgm:presLayoutVars>
          <dgm:chMax val="0"/>
          <dgm:chPref val="0"/>
          <dgm:bulletEnabled val="1"/>
        </dgm:presLayoutVars>
      </dgm:prSet>
      <dgm:spPr/>
    </dgm:pt>
    <dgm:pt modelId="{1E5673C7-F506-4AA2-AFA4-4D0B2F340F9E}" type="pres">
      <dgm:prSet presAssocID="{72FE9C1E-FAC2-4ED4-8DFE-515903A299CB}" presName="parTxOnlySpace" presStyleCnt="0"/>
      <dgm:spPr/>
    </dgm:pt>
    <dgm:pt modelId="{5E586836-6813-44D7-8945-9800C12A8FB4}" type="pres">
      <dgm:prSet presAssocID="{38020291-BF5A-4F3A-95D7-FA81D27566E6}" presName="parTxOnly" presStyleLbl="node1" presStyleIdx="1" presStyleCnt="3">
        <dgm:presLayoutVars>
          <dgm:chMax val="0"/>
          <dgm:chPref val="0"/>
          <dgm:bulletEnabled val="1"/>
        </dgm:presLayoutVars>
      </dgm:prSet>
      <dgm:spPr/>
    </dgm:pt>
    <dgm:pt modelId="{0C192BF8-DA12-434C-858A-31667771BCE8}" type="pres">
      <dgm:prSet presAssocID="{B4D3D51F-A12F-474E-AA7F-7E5FCD8FDFBB}" presName="parTxOnlySpace" presStyleCnt="0"/>
      <dgm:spPr/>
    </dgm:pt>
    <dgm:pt modelId="{B75CB205-DFCA-49F4-B42D-8726485D1790}" type="pres">
      <dgm:prSet presAssocID="{8FB3AF02-29CB-4B7E-A232-6E9A77E58566}" presName="parTxOnly" presStyleLbl="node1" presStyleIdx="2" presStyleCnt="3">
        <dgm:presLayoutVars>
          <dgm:chMax val="0"/>
          <dgm:chPref val="0"/>
          <dgm:bulletEnabled val="1"/>
        </dgm:presLayoutVars>
      </dgm:prSet>
      <dgm:spPr/>
    </dgm:pt>
  </dgm:ptLst>
  <dgm:cxnLst>
    <dgm:cxn modelId="{FB31E709-7152-4FD9-A40C-C1F993A9E6CB}" srcId="{FA3209E3-5BD1-479D-9A9D-EC950BFB9D49}" destId="{38020291-BF5A-4F3A-95D7-FA81D27566E6}" srcOrd="1" destOrd="0" parTransId="{16F4076F-CEC4-46C9-BBE0-0D0F9D479C21}" sibTransId="{B4D3D51F-A12F-474E-AA7F-7E5FCD8FDFBB}"/>
    <dgm:cxn modelId="{0E32092E-BB4E-4B3C-95C7-827FB7E99BFF}" srcId="{FA3209E3-5BD1-479D-9A9D-EC950BFB9D49}" destId="{8FB3AF02-29CB-4B7E-A232-6E9A77E58566}" srcOrd="2" destOrd="0" parTransId="{DE7DB939-1A7F-49D7-83E5-6CE1271073BA}" sibTransId="{5ABFB04F-1702-4647-8D75-3A29A8C40B71}"/>
    <dgm:cxn modelId="{32D83A6E-3328-43AB-93FB-AD29AD79855D}" type="presOf" srcId="{FA3209E3-5BD1-479D-9A9D-EC950BFB9D49}" destId="{FCE7FA39-DE66-41A1-A306-3F67DA86831A}" srcOrd="0" destOrd="0" presId="urn:microsoft.com/office/officeart/2005/8/layout/chevron1"/>
    <dgm:cxn modelId="{96C5BE9C-C9CC-459E-9641-97DF530082DE}" type="presOf" srcId="{8FB3AF02-29CB-4B7E-A232-6E9A77E58566}" destId="{B75CB205-DFCA-49F4-B42D-8726485D1790}" srcOrd="0" destOrd="0" presId="urn:microsoft.com/office/officeart/2005/8/layout/chevron1"/>
    <dgm:cxn modelId="{8B4D759E-80B0-4CAC-9CB1-643070B97C2F}" type="presOf" srcId="{38020291-BF5A-4F3A-95D7-FA81D27566E6}" destId="{5E586836-6813-44D7-8945-9800C12A8FB4}" srcOrd="0" destOrd="0" presId="urn:microsoft.com/office/officeart/2005/8/layout/chevron1"/>
    <dgm:cxn modelId="{D6EFF1A9-2DA5-4411-BB31-74A280F97207}" srcId="{FA3209E3-5BD1-479D-9A9D-EC950BFB9D49}" destId="{3FAEE33B-CCEB-485C-AC5B-67735DE8D9C7}" srcOrd="0" destOrd="0" parTransId="{374BB377-0977-4117-820D-8FADA24B61DC}" sibTransId="{72FE9C1E-FAC2-4ED4-8DFE-515903A299CB}"/>
    <dgm:cxn modelId="{B5BB4DB7-B179-4316-BE07-BDE307EB56BE}" type="presOf" srcId="{3FAEE33B-CCEB-485C-AC5B-67735DE8D9C7}" destId="{7022D918-0CA5-4D88-8D2D-6536F35688D9}" srcOrd="0" destOrd="0" presId="urn:microsoft.com/office/officeart/2005/8/layout/chevron1"/>
    <dgm:cxn modelId="{5F8B6CD6-F404-4CDD-8F81-8046395AC1E0}" type="presParOf" srcId="{FCE7FA39-DE66-41A1-A306-3F67DA86831A}" destId="{7022D918-0CA5-4D88-8D2D-6536F35688D9}" srcOrd="0" destOrd="0" presId="urn:microsoft.com/office/officeart/2005/8/layout/chevron1"/>
    <dgm:cxn modelId="{235B87DE-7205-4244-820B-115980724318}" type="presParOf" srcId="{FCE7FA39-DE66-41A1-A306-3F67DA86831A}" destId="{1E5673C7-F506-4AA2-AFA4-4D0B2F340F9E}" srcOrd="1" destOrd="0" presId="urn:microsoft.com/office/officeart/2005/8/layout/chevron1"/>
    <dgm:cxn modelId="{33301BBD-833C-4C49-9669-B43EEAE55AE3}" type="presParOf" srcId="{FCE7FA39-DE66-41A1-A306-3F67DA86831A}" destId="{5E586836-6813-44D7-8945-9800C12A8FB4}" srcOrd="2" destOrd="0" presId="urn:microsoft.com/office/officeart/2005/8/layout/chevron1"/>
    <dgm:cxn modelId="{B9C76B3F-A290-4BE7-986B-B387F0AB2916}" type="presParOf" srcId="{FCE7FA39-DE66-41A1-A306-3F67DA86831A}" destId="{0C192BF8-DA12-434C-858A-31667771BCE8}" srcOrd="3" destOrd="0" presId="urn:microsoft.com/office/officeart/2005/8/layout/chevron1"/>
    <dgm:cxn modelId="{A9752BD6-205B-43ED-979E-D8459933BE7D}" type="presParOf" srcId="{FCE7FA39-DE66-41A1-A306-3F67DA86831A}" destId="{B75CB205-DFCA-49F4-B42D-8726485D179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5CBB0-4DF4-4B15-B16E-2911B2197939}" type="doc">
      <dgm:prSet loTypeId="urn:microsoft.com/office/officeart/2005/8/layout/equation1" loCatId="process" qsTypeId="urn:microsoft.com/office/officeart/2005/8/quickstyle/simple1" qsCatId="simple" csTypeId="urn:microsoft.com/office/officeart/2005/8/colors/accent1_2" csCatId="accent1" phldr="1"/>
      <dgm:spPr/>
    </dgm:pt>
    <dgm:pt modelId="{46FA69C8-9DAA-45F7-A1BD-1B1CF5AD2B39}">
      <dgm:prSet phldrT="[Text]" custT="1"/>
      <dgm:spPr>
        <a:solidFill>
          <a:srgbClr val="2F618F"/>
        </a:solidFill>
      </dgm:spPr>
      <dgm:t>
        <a:bodyPr/>
        <a:lstStyle/>
        <a:p>
          <a:r>
            <a:rPr lang="sq-AL" dirty="1" sz="1700" b="1"/>
            <a:t>Vendi A dërgon me e-mail AZL-ve informacion në lidhje me krimin e mundshëm</a:t>
          </a:r>
        </a:p>
      </dgm:t>
    </dgm:pt>
    <dgm:pt modelId="{B566B3A6-9FE6-474E-8E89-40B89F5FD601}" type="parTrans" cxnId="{5A0BE251-C574-4064-8F82-3419B6A9575C}">
      <dgm:prSet/>
      <dgm:spPr/>
      <dgm:t>
        <a:bodyPr/>
        <a:lstStyle/>
        <a:p>
          <a:endParaRPr lang="en-GB"/>
        </a:p>
      </dgm:t>
    </dgm:pt>
    <dgm:pt modelId="{DF31BF74-8A58-45D6-8969-8749D3F49D4D}" type="sibTrans" cxnId="{5A0BE251-C574-4064-8F82-3419B6A9575C}">
      <dgm:prSet/>
      <dgm:spPr>
        <a:solidFill>
          <a:srgbClr val="91A6B8"/>
        </a:solidFill>
      </dgm:spPr>
      <dgm:t>
        <a:bodyPr/>
        <a:lstStyle/>
        <a:p>
          <a:endParaRPr lang="en-GB"/>
        </a:p>
      </dgm:t>
    </dgm:pt>
    <dgm:pt modelId="{78F7585E-335D-44DF-8E8E-A30CF166D3E7}">
      <dgm:prSet phldrT="[Text]" custT="1"/>
      <dgm:spPr>
        <a:solidFill>
          <a:srgbClr val="2F618F"/>
        </a:solidFill>
      </dgm:spPr>
      <dgm:t>
        <a:bodyPr/>
        <a:lstStyle/>
        <a:p>
          <a:r>
            <a:rPr lang="sq-AL" dirty="1" sz="1700" b="1"/>
            <a:t>Vendi B merr informacionin dhe fillon kontrollin lokal të fakteve para-hetimore</a:t>
          </a:r>
        </a:p>
      </dgm:t>
    </dgm:pt>
    <dgm:pt modelId="{7E1731B6-6397-41DC-8ADB-17C7DA5CC516}" type="parTrans" cxnId="{B69BD430-C656-459E-AAD8-EF206AC98F2B}">
      <dgm:prSet/>
      <dgm:spPr/>
      <dgm:t>
        <a:bodyPr/>
        <a:lstStyle/>
        <a:p>
          <a:endParaRPr lang="en-GB"/>
        </a:p>
      </dgm:t>
    </dgm:pt>
    <dgm:pt modelId="{ABE11BC1-DADD-4959-A162-AD191F6F8DEA}" type="sibTrans" cxnId="{B69BD430-C656-459E-AAD8-EF206AC98F2B}">
      <dgm:prSet/>
      <dgm:spPr>
        <a:solidFill>
          <a:srgbClr val="91A6B8"/>
        </a:solidFill>
      </dgm:spPr>
      <dgm:t>
        <a:bodyPr/>
        <a:lstStyle/>
        <a:p>
          <a:endParaRPr lang="en-GB"/>
        </a:p>
      </dgm:t>
    </dgm:pt>
    <dgm:pt modelId="{C82AE4C0-0BF1-4522-8963-AA4C2C799037}">
      <dgm:prSet phldrT="[Text]" custT="1"/>
      <dgm:spPr>
        <a:solidFill>
          <a:srgbClr val="2F618F"/>
        </a:solidFill>
      </dgm:spPr>
      <dgm:t>
        <a:bodyPr/>
        <a:lstStyle/>
        <a:p>
          <a:r>
            <a:rPr lang="sq-AL" dirty="1" sz="1600" b="1"/>
            <a:t>Vendi B gjen prova se informacioni ishte i vërtetë dhe fillohet hetimi i plotë</a:t>
          </a:r>
        </a:p>
      </dgm:t>
    </dgm:pt>
    <dgm:pt modelId="{A37964C6-D74F-437B-9420-4CB638F99EF6}" type="parTrans" cxnId="{E9B54940-5687-4CA3-B0A0-57764C74C280}">
      <dgm:prSet/>
      <dgm:spPr/>
      <dgm:t>
        <a:bodyPr/>
        <a:lstStyle/>
        <a:p>
          <a:endParaRPr lang="en-GB"/>
        </a:p>
      </dgm:t>
    </dgm:pt>
    <dgm:pt modelId="{EF8E77A0-FF32-4BA8-B1E0-D3129C1CD286}" type="sibTrans" cxnId="{E9B54940-5687-4CA3-B0A0-57764C74C280}">
      <dgm:prSet/>
      <dgm:spPr/>
      <dgm:t>
        <a:bodyPr/>
        <a:lstStyle/>
        <a:p>
          <a:endParaRPr lang="en-GB"/>
        </a:p>
      </dgm:t>
    </dgm:pt>
    <dgm:pt modelId="{B6080CFD-6EC2-42ED-8743-C516B71FA0CD}" type="pres">
      <dgm:prSet presAssocID="{A7E5CBB0-4DF4-4B15-B16E-2911B2197939}" presName="linearFlow" presStyleCnt="0">
        <dgm:presLayoutVars>
          <dgm:dir/>
          <dgm:resizeHandles val="exact"/>
        </dgm:presLayoutVars>
      </dgm:prSet>
      <dgm:spPr/>
    </dgm:pt>
    <dgm:pt modelId="{E2C21E0C-02B7-4F18-B02B-9BDD0D2FF7E5}" type="pres">
      <dgm:prSet presAssocID="{46FA69C8-9DAA-45F7-A1BD-1B1CF5AD2B39}" presName="node" presStyleLbl="node1" presStyleIdx="0" presStyleCnt="3" custLinFactNeighborX="929" custLinFactNeighborY="-1244">
        <dgm:presLayoutVars>
          <dgm:bulletEnabled val="1"/>
        </dgm:presLayoutVars>
      </dgm:prSet>
      <dgm:spPr/>
    </dgm:pt>
    <dgm:pt modelId="{BA4DA225-E3C6-487C-8208-351735A176DD}" type="pres">
      <dgm:prSet presAssocID="{DF31BF74-8A58-45D6-8969-8749D3F49D4D}" presName="spacerL" presStyleCnt="0"/>
      <dgm:spPr/>
    </dgm:pt>
    <dgm:pt modelId="{2FE32ED6-408C-4152-8FE0-3FCEA3386CB9}" type="pres">
      <dgm:prSet presAssocID="{DF31BF74-8A58-45D6-8969-8749D3F49D4D}" presName="sibTrans" presStyleLbl="sibTrans2D1" presStyleIdx="0" presStyleCnt="2" custLinFactNeighborX="929" custLinFactNeighborY="-2145"/>
      <dgm:spPr/>
    </dgm:pt>
    <dgm:pt modelId="{96CA33CA-B01C-4B2C-A7D8-3A54F891A4BF}" type="pres">
      <dgm:prSet presAssocID="{DF31BF74-8A58-45D6-8969-8749D3F49D4D}" presName="spacerR" presStyleCnt="0"/>
      <dgm:spPr/>
    </dgm:pt>
    <dgm:pt modelId="{A71F37D3-4190-4DA1-A608-8452A5BD3558}" type="pres">
      <dgm:prSet presAssocID="{78F7585E-335D-44DF-8E8E-A30CF166D3E7}" presName="node" presStyleLbl="node1" presStyleIdx="1" presStyleCnt="3" custLinFactNeighborX="929" custLinFactNeighborY="-1244">
        <dgm:presLayoutVars>
          <dgm:bulletEnabled val="1"/>
        </dgm:presLayoutVars>
      </dgm:prSet>
      <dgm:spPr/>
    </dgm:pt>
    <dgm:pt modelId="{243CC7F2-FE91-46EB-8D63-5ED6228629E7}" type="pres">
      <dgm:prSet presAssocID="{ABE11BC1-DADD-4959-A162-AD191F6F8DEA}" presName="spacerL" presStyleCnt="0"/>
      <dgm:spPr/>
    </dgm:pt>
    <dgm:pt modelId="{2B626917-7C54-423E-8EDF-BC9F401B05B6}" type="pres">
      <dgm:prSet presAssocID="{ABE11BC1-DADD-4959-A162-AD191F6F8DEA}" presName="sibTrans" presStyleLbl="sibTrans2D1" presStyleIdx="1" presStyleCnt="2" custLinFactNeighborX="929" custLinFactNeighborY="-2145"/>
      <dgm:spPr/>
    </dgm:pt>
    <dgm:pt modelId="{77350F22-26E3-49B7-8225-B2569E28B59C}" type="pres">
      <dgm:prSet presAssocID="{ABE11BC1-DADD-4959-A162-AD191F6F8DEA}" presName="spacerR" presStyleCnt="0"/>
      <dgm:spPr/>
    </dgm:pt>
    <dgm:pt modelId="{74A6A061-7CF3-4873-8E84-7FEC5E35DF51}" type="pres">
      <dgm:prSet presAssocID="{C82AE4C0-0BF1-4522-8963-AA4C2C799037}" presName="node" presStyleLbl="node1" presStyleIdx="2" presStyleCnt="3" custLinFactNeighborX="929" custLinFactNeighborY="-1244">
        <dgm:presLayoutVars>
          <dgm:bulletEnabled val="1"/>
        </dgm:presLayoutVars>
      </dgm:prSet>
      <dgm:spPr/>
    </dgm:pt>
  </dgm:ptLst>
  <dgm:cxnLst>
    <dgm:cxn modelId="{B69BD430-C656-459E-AAD8-EF206AC98F2B}" srcId="{A7E5CBB0-4DF4-4B15-B16E-2911B2197939}" destId="{78F7585E-335D-44DF-8E8E-A30CF166D3E7}" srcOrd="1" destOrd="0" parTransId="{7E1731B6-6397-41DC-8ADB-17C7DA5CC516}" sibTransId="{ABE11BC1-DADD-4959-A162-AD191F6F8DEA}"/>
    <dgm:cxn modelId="{E9B54940-5687-4CA3-B0A0-57764C74C280}" srcId="{A7E5CBB0-4DF4-4B15-B16E-2911B2197939}" destId="{C82AE4C0-0BF1-4522-8963-AA4C2C799037}" srcOrd="2" destOrd="0" parTransId="{A37964C6-D74F-437B-9420-4CB638F99EF6}" sibTransId="{EF8E77A0-FF32-4BA8-B1E0-D3129C1CD286}"/>
    <dgm:cxn modelId="{71382E4B-20B5-4C24-A25F-1E6513AF5F88}" type="presOf" srcId="{A7E5CBB0-4DF4-4B15-B16E-2911B2197939}" destId="{B6080CFD-6EC2-42ED-8743-C516B71FA0CD}" srcOrd="0" destOrd="0" presId="urn:microsoft.com/office/officeart/2005/8/layout/equation1"/>
    <dgm:cxn modelId="{5A0BE251-C574-4064-8F82-3419B6A9575C}" srcId="{A7E5CBB0-4DF4-4B15-B16E-2911B2197939}" destId="{46FA69C8-9DAA-45F7-A1BD-1B1CF5AD2B39}" srcOrd="0" destOrd="0" parTransId="{B566B3A6-9FE6-474E-8E89-40B89F5FD601}" sibTransId="{DF31BF74-8A58-45D6-8969-8749D3F49D4D}"/>
    <dgm:cxn modelId="{0064138A-FCD6-45F2-AADB-D103FA7BD939}" type="presOf" srcId="{46FA69C8-9DAA-45F7-A1BD-1B1CF5AD2B39}" destId="{E2C21E0C-02B7-4F18-B02B-9BDD0D2FF7E5}" srcOrd="0" destOrd="0" presId="urn:microsoft.com/office/officeart/2005/8/layout/equation1"/>
    <dgm:cxn modelId="{F000A48F-74B2-4502-B63A-1AD9C132AEFC}" type="presOf" srcId="{C82AE4C0-0BF1-4522-8963-AA4C2C799037}" destId="{74A6A061-7CF3-4873-8E84-7FEC5E35DF51}" srcOrd="0" destOrd="0" presId="urn:microsoft.com/office/officeart/2005/8/layout/equation1"/>
    <dgm:cxn modelId="{616E50A7-A25C-4F50-8D1C-BDC81B98E542}" type="presOf" srcId="{78F7585E-335D-44DF-8E8E-A30CF166D3E7}" destId="{A71F37D3-4190-4DA1-A608-8452A5BD3558}" srcOrd="0" destOrd="0" presId="urn:microsoft.com/office/officeart/2005/8/layout/equation1"/>
    <dgm:cxn modelId="{6F62D8B4-D659-4A4E-9437-E449E54B3AE5}" type="presOf" srcId="{ABE11BC1-DADD-4959-A162-AD191F6F8DEA}" destId="{2B626917-7C54-423E-8EDF-BC9F401B05B6}" srcOrd="0" destOrd="0" presId="urn:microsoft.com/office/officeart/2005/8/layout/equation1"/>
    <dgm:cxn modelId="{6A2597BD-E001-420B-8FC6-C378FEC4D2AA}" type="presOf" srcId="{DF31BF74-8A58-45D6-8969-8749D3F49D4D}" destId="{2FE32ED6-408C-4152-8FE0-3FCEA3386CB9}" srcOrd="0" destOrd="0" presId="urn:microsoft.com/office/officeart/2005/8/layout/equation1"/>
    <dgm:cxn modelId="{3B26BC2A-D434-4744-8259-6CE04D37D556}" type="presParOf" srcId="{B6080CFD-6EC2-42ED-8743-C516B71FA0CD}" destId="{E2C21E0C-02B7-4F18-B02B-9BDD0D2FF7E5}" srcOrd="0" destOrd="0" presId="urn:microsoft.com/office/officeart/2005/8/layout/equation1"/>
    <dgm:cxn modelId="{EC948D94-DCB5-461C-B970-E667230B6415}" type="presParOf" srcId="{B6080CFD-6EC2-42ED-8743-C516B71FA0CD}" destId="{BA4DA225-E3C6-487C-8208-351735A176DD}" srcOrd="1" destOrd="0" presId="urn:microsoft.com/office/officeart/2005/8/layout/equation1"/>
    <dgm:cxn modelId="{E451ABA4-C557-46A7-8B7D-35157CF5322A}" type="presParOf" srcId="{B6080CFD-6EC2-42ED-8743-C516B71FA0CD}" destId="{2FE32ED6-408C-4152-8FE0-3FCEA3386CB9}" srcOrd="2" destOrd="0" presId="urn:microsoft.com/office/officeart/2005/8/layout/equation1"/>
    <dgm:cxn modelId="{2E37CFD8-9FFA-406D-8501-47E527B950ED}" type="presParOf" srcId="{B6080CFD-6EC2-42ED-8743-C516B71FA0CD}" destId="{96CA33CA-B01C-4B2C-A7D8-3A54F891A4BF}" srcOrd="3" destOrd="0" presId="urn:microsoft.com/office/officeart/2005/8/layout/equation1"/>
    <dgm:cxn modelId="{8F603D78-F2FC-480F-A5D1-CD3FA2F7C39C}" type="presParOf" srcId="{B6080CFD-6EC2-42ED-8743-C516B71FA0CD}" destId="{A71F37D3-4190-4DA1-A608-8452A5BD3558}" srcOrd="4" destOrd="0" presId="urn:microsoft.com/office/officeart/2005/8/layout/equation1"/>
    <dgm:cxn modelId="{86C8D557-66CC-4FB1-8D7A-3502FC06B073}" type="presParOf" srcId="{B6080CFD-6EC2-42ED-8743-C516B71FA0CD}" destId="{243CC7F2-FE91-46EB-8D63-5ED6228629E7}" srcOrd="5" destOrd="0" presId="urn:microsoft.com/office/officeart/2005/8/layout/equation1"/>
    <dgm:cxn modelId="{2D3CB958-7B2C-46CC-8E7D-2FB9DA65F2D5}" type="presParOf" srcId="{B6080CFD-6EC2-42ED-8743-C516B71FA0CD}" destId="{2B626917-7C54-423E-8EDF-BC9F401B05B6}" srcOrd="6" destOrd="0" presId="urn:microsoft.com/office/officeart/2005/8/layout/equation1"/>
    <dgm:cxn modelId="{0027BD2C-3E8E-4338-AAF8-1CD54C041B8D}" type="presParOf" srcId="{B6080CFD-6EC2-42ED-8743-C516B71FA0CD}" destId="{77350F22-26E3-49B7-8225-B2569E28B59C}" srcOrd="7" destOrd="0" presId="urn:microsoft.com/office/officeart/2005/8/layout/equation1"/>
    <dgm:cxn modelId="{FDECBA1C-C827-4AA2-BCDA-0A15F5CB27DE}" type="presParOf" srcId="{B6080CFD-6EC2-42ED-8743-C516B71FA0CD}" destId="{74A6A061-7CF3-4873-8E84-7FEC5E35DF51}"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F75AFB-F130-4FCF-B60D-6B1AC94A26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5D1B636-D175-4028-9284-1550E54BFD19}">
      <dgm:prSet phldrT="[Text]"/>
      <dgm:spPr>
        <a:solidFill>
          <a:srgbClr val="2F618F"/>
        </a:solidFill>
      </dgm:spPr>
      <dgm:t>
        <a:bodyPr/>
        <a:lstStyle/>
        <a:p>
          <a:r>
            <a:rPr lang="sq-AL" dirty="1"/>
            <a:t>Autoriteti qendror</a:t>
          </a:r>
        </a:p>
      </dgm:t>
    </dgm:pt>
    <dgm:pt modelId="{80C748EB-DD84-479E-988D-002539AFADE3}" type="parTrans" cxnId="{9F232018-AB22-4655-8E07-E857126E2406}">
      <dgm:prSet/>
      <dgm:spPr/>
      <dgm:t>
        <a:bodyPr/>
        <a:lstStyle/>
        <a:p>
          <a:endParaRPr lang="en-GB"/>
        </a:p>
      </dgm:t>
    </dgm:pt>
    <dgm:pt modelId="{8F5D4BC6-F592-4CE4-AAE5-3774771E6A22}" type="sibTrans" cxnId="{9F232018-AB22-4655-8E07-E857126E2406}">
      <dgm:prSet/>
      <dgm:spPr/>
      <dgm:t>
        <a:bodyPr/>
        <a:lstStyle/>
        <a:p>
          <a:endParaRPr lang="en-GB"/>
        </a:p>
      </dgm:t>
    </dgm:pt>
    <dgm:pt modelId="{BE6B433B-011A-48FE-80A0-81DC91A17C46}">
      <dgm:prSet phldrT="[Text]"/>
      <dgm:spPr>
        <a:solidFill>
          <a:srgbClr val="2F618F"/>
        </a:solidFill>
      </dgm:spPr>
      <dgm:t>
        <a:bodyPr/>
        <a:lstStyle/>
        <a:p>
          <a:r>
            <a:rPr lang="sq-AL" dirty="1"/>
            <a:t>Aplikimi i traktatit</a:t>
          </a:r>
        </a:p>
      </dgm:t>
    </dgm:pt>
    <dgm:pt modelId="{30ED4AEC-FDB2-4292-9FEA-194F1132C2F1}" type="parTrans" cxnId="{DCCB179E-1352-4A91-A514-D0E90670215F}">
      <dgm:prSet/>
      <dgm:spPr/>
      <dgm:t>
        <a:bodyPr/>
        <a:lstStyle/>
        <a:p>
          <a:endParaRPr lang="en-GB"/>
        </a:p>
      </dgm:t>
    </dgm:pt>
    <dgm:pt modelId="{7677688E-19F9-494C-88CF-4475FBB5E701}" type="sibTrans" cxnId="{DCCB179E-1352-4A91-A514-D0E90670215F}">
      <dgm:prSet/>
      <dgm:spPr/>
      <dgm:t>
        <a:bodyPr/>
        <a:lstStyle/>
        <a:p>
          <a:endParaRPr lang="en-GB"/>
        </a:p>
      </dgm:t>
    </dgm:pt>
    <dgm:pt modelId="{23C4106E-C2E7-4668-8185-9B881F2CBFC9}">
      <dgm:prSet phldrT="[Text]"/>
      <dgm:spPr>
        <a:solidFill>
          <a:srgbClr val="2F618F"/>
        </a:solidFill>
      </dgm:spPr>
      <dgm:t>
        <a:bodyPr/>
        <a:lstStyle/>
        <a:p>
          <a:r>
            <a:rPr lang="sq-AL" dirty="1"/>
            <a:t>Bazat për refuzim</a:t>
          </a:r>
        </a:p>
      </dgm:t>
    </dgm:pt>
    <dgm:pt modelId="{BFE9947F-D2D5-42FD-B965-1915A2C779E6}" type="parTrans" cxnId="{6254C0D3-B7D4-4EB2-AC92-E77FE2A1A7BA}">
      <dgm:prSet/>
      <dgm:spPr/>
      <dgm:t>
        <a:bodyPr/>
        <a:lstStyle/>
        <a:p>
          <a:endParaRPr lang="en-GB"/>
        </a:p>
      </dgm:t>
    </dgm:pt>
    <dgm:pt modelId="{A8D9C4FF-7F0C-4EA9-AF20-029C7680B5E6}" type="sibTrans" cxnId="{6254C0D3-B7D4-4EB2-AC92-E77FE2A1A7BA}">
      <dgm:prSet/>
      <dgm:spPr/>
      <dgm:t>
        <a:bodyPr/>
        <a:lstStyle/>
        <a:p>
          <a:endParaRPr lang="en-GB"/>
        </a:p>
      </dgm:t>
    </dgm:pt>
    <dgm:pt modelId="{B49108A2-02A4-4F59-9E6B-54CDA22F79A7}">
      <dgm:prSet phldrT="[Text]"/>
      <dgm:spPr>
        <a:solidFill>
          <a:srgbClr val="2F618F"/>
        </a:solidFill>
      </dgm:spPr>
      <dgm:t>
        <a:bodyPr/>
        <a:lstStyle/>
        <a:p>
          <a:r>
            <a:rPr lang="sq-AL" dirty="1"/>
            <a:t>Mbajtja të informuar</a:t>
          </a:r>
        </a:p>
      </dgm:t>
    </dgm:pt>
    <dgm:pt modelId="{94DBD357-9353-4DDF-BEEF-442075842228}" type="parTrans" cxnId="{871FBC5E-A5A1-410B-A815-03EA8BAFE764}">
      <dgm:prSet/>
      <dgm:spPr/>
      <dgm:t>
        <a:bodyPr/>
        <a:lstStyle/>
        <a:p>
          <a:endParaRPr lang="en-GB"/>
        </a:p>
      </dgm:t>
    </dgm:pt>
    <dgm:pt modelId="{77D440F9-8A5A-4835-9529-59DD9E276791}" type="sibTrans" cxnId="{871FBC5E-A5A1-410B-A815-03EA8BAFE764}">
      <dgm:prSet/>
      <dgm:spPr/>
      <dgm:t>
        <a:bodyPr/>
        <a:lstStyle/>
        <a:p>
          <a:endParaRPr lang="en-GB"/>
        </a:p>
      </dgm:t>
    </dgm:pt>
    <dgm:pt modelId="{8FF7BCED-2F72-44A3-9BD9-DB669D6EE95E}">
      <dgm:prSet phldrT="[Text]"/>
      <dgm:spPr>
        <a:solidFill>
          <a:srgbClr val="2F618F"/>
        </a:solidFill>
      </dgm:spPr>
      <dgm:t>
        <a:bodyPr/>
        <a:lstStyle/>
        <a:p>
          <a:r>
            <a:rPr lang="sq-AL" dirty="1"/>
            <a:t>Bashkëpunimi i drejtpërdrejtë</a:t>
          </a:r>
        </a:p>
      </dgm:t>
    </dgm:pt>
    <dgm:pt modelId="{A251F1FB-624C-46FF-918C-2D9928ECDEB2}" type="parTrans" cxnId="{634377D0-8F78-4AC2-A101-82644F7D43F8}">
      <dgm:prSet/>
      <dgm:spPr/>
      <dgm:t>
        <a:bodyPr/>
        <a:lstStyle/>
        <a:p>
          <a:endParaRPr lang="en-GB"/>
        </a:p>
      </dgm:t>
    </dgm:pt>
    <dgm:pt modelId="{6B95A33C-B871-416C-9016-1D4DD8AFEC6E}" type="sibTrans" cxnId="{634377D0-8F78-4AC2-A101-82644F7D43F8}">
      <dgm:prSet/>
      <dgm:spPr/>
      <dgm:t>
        <a:bodyPr/>
        <a:lstStyle/>
        <a:p>
          <a:endParaRPr lang="en-GB"/>
        </a:p>
      </dgm:t>
    </dgm:pt>
    <dgm:pt modelId="{896159CF-BA7F-4498-98DF-61790BFA6179}" type="pres">
      <dgm:prSet presAssocID="{BBF75AFB-F130-4FCF-B60D-6B1AC94A267E}" presName="diagram" presStyleCnt="0">
        <dgm:presLayoutVars>
          <dgm:dir/>
          <dgm:resizeHandles val="exact"/>
        </dgm:presLayoutVars>
      </dgm:prSet>
      <dgm:spPr/>
    </dgm:pt>
    <dgm:pt modelId="{48043CAD-7228-4326-807D-49A74039CA0C}" type="pres">
      <dgm:prSet presAssocID="{75D1B636-D175-4028-9284-1550E54BFD19}" presName="node" presStyleLbl="node1" presStyleIdx="0" presStyleCnt="5">
        <dgm:presLayoutVars>
          <dgm:bulletEnabled val="1"/>
        </dgm:presLayoutVars>
      </dgm:prSet>
      <dgm:spPr/>
    </dgm:pt>
    <dgm:pt modelId="{25122436-B542-4ACF-801A-6F5FED071975}" type="pres">
      <dgm:prSet presAssocID="{8F5D4BC6-F592-4CE4-AAE5-3774771E6A22}" presName="sibTrans" presStyleCnt="0"/>
      <dgm:spPr/>
    </dgm:pt>
    <dgm:pt modelId="{A1D7765D-812F-4276-9313-2C74C923229F}" type="pres">
      <dgm:prSet presAssocID="{BE6B433B-011A-48FE-80A0-81DC91A17C46}" presName="node" presStyleLbl="node1" presStyleIdx="1" presStyleCnt="5">
        <dgm:presLayoutVars>
          <dgm:bulletEnabled val="1"/>
        </dgm:presLayoutVars>
      </dgm:prSet>
      <dgm:spPr/>
    </dgm:pt>
    <dgm:pt modelId="{E76F3F4A-AFFD-49AA-B640-AFC3538E4F54}" type="pres">
      <dgm:prSet presAssocID="{7677688E-19F9-494C-88CF-4475FBB5E701}" presName="sibTrans" presStyleCnt="0"/>
      <dgm:spPr/>
    </dgm:pt>
    <dgm:pt modelId="{F8A3965B-38B9-4F26-A8EC-A16B7E7679C4}" type="pres">
      <dgm:prSet presAssocID="{23C4106E-C2E7-4668-8185-9B881F2CBFC9}" presName="node" presStyleLbl="node1" presStyleIdx="2" presStyleCnt="5">
        <dgm:presLayoutVars>
          <dgm:bulletEnabled val="1"/>
        </dgm:presLayoutVars>
      </dgm:prSet>
      <dgm:spPr/>
    </dgm:pt>
    <dgm:pt modelId="{169CFD64-AAA8-4570-9D1D-69F1EED825A2}" type="pres">
      <dgm:prSet presAssocID="{A8D9C4FF-7F0C-4EA9-AF20-029C7680B5E6}" presName="sibTrans" presStyleCnt="0"/>
      <dgm:spPr/>
    </dgm:pt>
    <dgm:pt modelId="{ED2F326A-66D6-4800-827B-AE8FF9A6F28C}" type="pres">
      <dgm:prSet presAssocID="{B49108A2-02A4-4F59-9E6B-54CDA22F79A7}" presName="node" presStyleLbl="node1" presStyleIdx="3" presStyleCnt="5">
        <dgm:presLayoutVars>
          <dgm:bulletEnabled val="1"/>
        </dgm:presLayoutVars>
      </dgm:prSet>
      <dgm:spPr/>
    </dgm:pt>
    <dgm:pt modelId="{AD41AB3C-A129-4A3F-A5F2-60AAECCB4A7D}" type="pres">
      <dgm:prSet presAssocID="{77D440F9-8A5A-4835-9529-59DD9E276791}" presName="sibTrans" presStyleCnt="0"/>
      <dgm:spPr/>
    </dgm:pt>
    <dgm:pt modelId="{4ABB35AB-43E9-45F9-B772-A62698B4D057}" type="pres">
      <dgm:prSet presAssocID="{8FF7BCED-2F72-44A3-9BD9-DB669D6EE95E}" presName="node" presStyleLbl="node1" presStyleIdx="4" presStyleCnt="5">
        <dgm:presLayoutVars>
          <dgm:bulletEnabled val="1"/>
        </dgm:presLayoutVars>
      </dgm:prSet>
      <dgm:spPr/>
    </dgm:pt>
  </dgm:ptLst>
  <dgm:cxnLst>
    <dgm:cxn modelId="{87502106-8D3C-4087-8BB3-566CC61A4E16}" type="presOf" srcId="{BBF75AFB-F130-4FCF-B60D-6B1AC94A267E}" destId="{896159CF-BA7F-4498-98DF-61790BFA6179}" srcOrd="0" destOrd="0" presId="urn:microsoft.com/office/officeart/2005/8/layout/default"/>
    <dgm:cxn modelId="{8731130C-1689-4A2B-ACEA-0AF3ADD9DB5D}" type="presOf" srcId="{75D1B636-D175-4028-9284-1550E54BFD19}" destId="{48043CAD-7228-4326-807D-49A74039CA0C}" srcOrd="0" destOrd="0" presId="urn:microsoft.com/office/officeart/2005/8/layout/default"/>
    <dgm:cxn modelId="{9F232018-AB22-4655-8E07-E857126E2406}" srcId="{BBF75AFB-F130-4FCF-B60D-6B1AC94A267E}" destId="{75D1B636-D175-4028-9284-1550E54BFD19}" srcOrd="0" destOrd="0" parTransId="{80C748EB-DD84-479E-988D-002539AFADE3}" sibTransId="{8F5D4BC6-F592-4CE4-AAE5-3774771E6A22}"/>
    <dgm:cxn modelId="{033F8518-71FE-4F46-AAC7-0537532EA4FA}" type="presOf" srcId="{8FF7BCED-2F72-44A3-9BD9-DB669D6EE95E}" destId="{4ABB35AB-43E9-45F9-B772-A62698B4D057}" srcOrd="0" destOrd="0" presId="urn:microsoft.com/office/officeart/2005/8/layout/default"/>
    <dgm:cxn modelId="{871FBC5E-A5A1-410B-A815-03EA8BAFE764}" srcId="{BBF75AFB-F130-4FCF-B60D-6B1AC94A267E}" destId="{B49108A2-02A4-4F59-9E6B-54CDA22F79A7}" srcOrd="3" destOrd="0" parTransId="{94DBD357-9353-4DDF-BEEF-442075842228}" sibTransId="{77D440F9-8A5A-4835-9529-59DD9E276791}"/>
    <dgm:cxn modelId="{E076475F-06D7-4AFC-8F85-52A6612F4713}" type="presOf" srcId="{23C4106E-C2E7-4668-8185-9B881F2CBFC9}" destId="{F8A3965B-38B9-4F26-A8EC-A16B7E7679C4}" srcOrd="0" destOrd="0" presId="urn:microsoft.com/office/officeart/2005/8/layout/default"/>
    <dgm:cxn modelId="{A976CD6F-CB06-474F-9C2D-50B392E19E01}" type="presOf" srcId="{BE6B433B-011A-48FE-80A0-81DC91A17C46}" destId="{A1D7765D-812F-4276-9313-2C74C923229F}" srcOrd="0" destOrd="0" presId="urn:microsoft.com/office/officeart/2005/8/layout/default"/>
    <dgm:cxn modelId="{DABBB08E-81C4-4F8F-B99E-711C1D86F462}" type="presOf" srcId="{B49108A2-02A4-4F59-9E6B-54CDA22F79A7}" destId="{ED2F326A-66D6-4800-827B-AE8FF9A6F28C}" srcOrd="0" destOrd="0" presId="urn:microsoft.com/office/officeart/2005/8/layout/default"/>
    <dgm:cxn modelId="{DCCB179E-1352-4A91-A514-D0E90670215F}" srcId="{BBF75AFB-F130-4FCF-B60D-6B1AC94A267E}" destId="{BE6B433B-011A-48FE-80A0-81DC91A17C46}" srcOrd="1" destOrd="0" parTransId="{30ED4AEC-FDB2-4292-9FEA-194F1132C2F1}" sibTransId="{7677688E-19F9-494C-88CF-4475FBB5E701}"/>
    <dgm:cxn modelId="{634377D0-8F78-4AC2-A101-82644F7D43F8}" srcId="{BBF75AFB-F130-4FCF-B60D-6B1AC94A267E}" destId="{8FF7BCED-2F72-44A3-9BD9-DB669D6EE95E}" srcOrd="4" destOrd="0" parTransId="{A251F1FB-624C-46FF-918C-2D9928ECDEB2}" sibTransId="{6B95A33C-B871-416C-9016-1D4DD8AFEC6E}"/>
    <dgm:cxn modelId="{6254C0D3-B7D4-4EB2-AC92-E77FE2A1A7BA}" srcId="{BBF75AFB-F130-4FCF-B60D-6B1AC94A267E}" destId="{23C4106E-C2E7-4668-8185-9B881F2CBFC9}" srcOrd="2" destOrd="0" parTransId="{BFE9947F-D2D5-42FD-B965-1915A2C779E6}" sibTransId="{A8D9C4FF-7F0C-4EA9-AF20-029C7680B5E6}"/>
    <dgm:cxn modelId="{4079B7FE-7706-498B-8A82-438D242B72BD}" type="presParOf" srcId="{896159CF-BA7F-4498-98DF-61790BFA6179}" destId="{48043CAD-7228-4326-807D-49A74039CA0C}" srcOrd="0" destOrd="0" presId="urn:microsoft.com/office/officeart/2005/8/layout/default"/>
    <dgm:cxn modelId="{7A33C540-A983-424E-ACD4-D303640EC69F}" type="presParOf" srcId="{896159CF-BA7F-4498-98DF-61790BFA6179}" destId="{25122436-B542-4ACF-801A-6F5FED071975}" srcOrd="1" destOrd="0" presId="urn:microsoft.com/office/officeart/2005/8/layout/default"/>
    <dgm:cxn modelId="{0D92EEC6-41DF-4528-84DF-29F25433DB0E}" type="presParOf" srcId="{896159CF-BA7F-4498-98DF-61790BFA6179}" destId="{A1D7765D-812F-4276-9313-2C74C923229F}" srcOrd="2" destOrd="0" presId="urn:microsoft.com/office/officeart/2005/8/layout/default"/>
    <dgm:cxn modelId="{637F5D36-CCAB-4FC5-902F-ADC143874294}" type="presParOf" srcId="{896159CF-BA7F-4498-98DF-61790BFA6179}" destId="{E76F3F4A-AFFD-49AA-B640-AFC3538E4F54}" srcOrd="3" destOrd="0" presId="urn:microsoft.com/office/officeart/2005/8/layout/default"/>
    <dgm:cxn modelId="{A5BA2041-A33D-4E5A-8DAC-266F2A8B31B7}" type="presParOf" srcId="{896159CF-BA7F-4498-98DF-61790BFA6179}" destId="{F8A3965B-38B9-4F26-A8EC-A16B7E7679C4}" srcOrd="4" destOrd="0" presId="urn:microsoft.com/office/officeart/2005/8/layout/default"/>
    <dgm:cxn modelId="{C507B2EE-AFF0-4F34-B9F3-E10D76674CB3}" type="presParOf" srcId="{896159CF-BA7F-4498-98DF-61790BFA6179}" destId="{169CFD64-AAA8-4570-9D1D-69F1EED825A2}" srcOrd="5" destOrd="0" presId="urn:microsoft.com/office/officeart/2005/8/layout/default"/>
    <dgm:cxn modelId="{C0CDDBDE-3B09-4724-8BA6-6AF4658A95BC}" type="presParOf" srcId="{896159CF-BA7F-4498-98DF-61790BFA6179}" destId="{ED2F326A-66D6-4800-827B-AE8FF9A6F28C}" srcOrd="6" destOrd="0" presId="urn:microsoft.com/office/officeart/2005/8/layout/default"/>
    <dgm:cxn modelId="{626A0EB3-CC6A-45E8-B5C1-654A7237C2D9}" type="presParOf" srcId="{896159CF-BA7F-4498-98DF-61790BFA6179}" destId="{AD41AB3C-A129-4A3F-A5F2-60AAECCB4A7D}" srcOrd="7" destOrd="0" presId="urn:microsoft.com/office/officeart/2005/8/layout/default"/>
    <dgm:cxn modelId="{84DC8438-244F-421B-BE8C-62FF226D4DC7}" type="presParOf" srcId="{896159CF-BA7F-4498-98DF-61790BFA6179}" destId="{4ABB35AB-43E9-45F9-B772-A62698B4D05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018D3C-0F91-4A08-90F6-BB16C7CF8F8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67EB3051-92A7-4139-B292-34CB9B6860A0}">
      <dgm:prSet phldrT="[Text]" custT="1"/>
      <dgm:spPr>
        <a:solidFill>
          <a:srgbClr val="2F618F"/>
        </a:solidFill>
      </dgm:spPr>
      <dgm:t>
        <a:bodyPr/>
        <a:lstStyle/>
        <a:p>
          <a:r>
            <a:rPr lang="sq-AL" dirty="1" sz="2100" b="1"/>
            <a:t>Kërkesa për ruajtje të përshpejtuar</a:t>
          </a:r>
        </a:p>
      </dgm:t>
    </dgm:pt>
    <dgm:pt modelId="{79E9A809-BA37-4853-AA8E-39C2539F98BB}" type="parTrans" cxnId="{E349022D-13EB-4D8E-9B9B-4682AA06D704}">
      <dgm:prSet/>
      <dgm:spPr/>
      <dgm:t>
        <a:bodyPr/>
        <a:lstStyle/>
        <a:p>
          <a:endParaRPr lang="en-GB" sz="2100"/>
        </a:p>
      </dgm:t>
    </dgm:pt>
    <dgm:pt modelId="{493AE93D-B296-4EF7-A9A2-2B322187866D}" type="sibTrans" cxnId="{E349022D-13EB-4D8E-9B9B-4682AA06D704}">
      <dgm:prSet/>
      <dgm:spPr/>
      <dgm:t>
        <a:bodyPr/>
        <a:lstStyle/>
        <a:p>
          <a:endParaRPr lang="en-GB" sz="2100"/>
        </a:p>
      </dgm:t>
    </dgm:pt>
    <dgm:pt modelId="{7489F11D-E032-46E1-BC8C-E5B20ADC2D0A}">
      <dgm:prSet phldrT="[Text]" custT="1"/>
      <dgm:spPr/>
      <dgm:t>
        <a:bodyPr/>
        <a:lstStyle/>
        <a:p>
          <a:r>
            <a:rPr lang="sq-AL" dirty="1" sz="2100" b="1"/>
            <a:t>Nuk ka regjim të mbajtjes së të dhënave</a:t>
          </a:r>
        </a:p>
      </dgm:t>
    </dgm:pt>
    <dgm:pt modelId="{4A2EB988-6CEF-45BA-823A-54398DF9D33E}" type="parTrans" cxnId="{25710B08-62B9-447C-9CB0-FC6F405928CC}">
      <dgm:prSet/>
      <dgm:spPr/>
      <dgm:t>
        <a:bodyPr/>
        <a:lstStyle/>
        <a:p>
          <a:endParaRPr lang="en-GB" sz="2100"/>
        </a:p>
      </dgm:t>
    </dgm:pt>
    <dgm:pt modelId="{4A6C80DB-9439-4FEB-BFE2-206CE08D744E}" type="sibTrans" cxnId="{25710B08-62B9-447C-9CB0-FC6F405928CC}">
      <dgm:prSet/>
      <dgm:spPr/>
      <dgm:t>
        <a:bodyPr/>
        <a:lstStyle/>
        <a:p>
          <a:endParaRPr lang="en-GB" sz="2100"/>
        </a:p>
      </dgm:t>
    </dgm:pt>
    <dgm:pt modelId="{5D92D247-FB78-4075-80EA-04B6A0571AA5}">
      <dgm:prSet phldrT="[Text]" custT="1"/>
      <dgm:spPr>
        <a:solidFill>
          <a:srgbClr val="2F618F"/>
        </a:solidFill>
      </dgm:spPr>
      <dgm:t>
        <a:bodyPr/>
        <a:lstStyle/>
        <a:p>
          <a:r>
            <a:rPr lang="sq-AL" dirty="1" sz="2100" b="1"/>
            <a:t>Përmbajtja e kërkesës</a:t>
          </a:r>
        </a:p>
      </dgm:t>
    </dgm:pt>
    <dgm:pt modelId="{EA9B5474-DDD6-4F8C-ACF7-0E9474452DE5}" type="parTrans" cxnId="{831EAA11-C43D-4068-A716-60CCCD752FB2}">
      <dgm:prSet/>
      <dgm:spPr/>
      <dgm:t>
        <a:bodyPr/>
        <a:lstStyle/>
        <a:p>
          <a:endParaRPr lang="en-GB" sz="2100"/>
        </a:p>
      </dgm:t>
    </dgm:pt>
    <dgm:pt modelId="{41B3314E-69B3-4078-B431-7A7CB80FBE33}" type="sibTrans" cxnId="{831EAA11-C43D-4068-A716-60CCCD752FB2}">
      <dgm:prSet/>
      <dgm:spPr/>
      <dgm:t>
        <a:bodyPr/>
        <a:lstStyle/>
        <a:p>
          <a:endParaRPr lang="en-GB" sz="2100"/>
        </a:p>
      </dgm:t>
    </dgm:pt>
    <dgm:pt modelId="{75F8A651-A7C2-48D9-808A-E0FFEA9518D9}">
      <dgm:prSet phldrT="[Text]" custT="1"/>
      <dgm:spPr/>
      <dgm:t>
        <a:bodyPr/>
        <a:lstStyle/>
        <a:p>
          <a:r>
            <a:rPr lang="sq-AL" dirty="1" sz="2100" b="1"/>
            <a:t>Çfarë, pse, kush, kur, ku?</a:t>
          </a:r>
        </a:p>
      </dgm:t>
    </dgm:pt>
    <dgm:pt modelId="{2B5F7D4E-F52F-4897-A13F-3E31CD452B32}" type="parTrans" cxnId="{4979FBBC-F0A7-4952-83D9-21BB7E40B428}">
      <dgm:prSet/>
      <dgm:spPr/>
      <dgm:t>
        <a:bodyPr/>
        <a:lstStyle/>
        <a:p>
          <a:endParaRPr lang="en-GB" sz="2100"/>
        </a:p>
      </dgm:t>
    </dgm:pt>
    <dgm:pt modelId="{C5A0A913-2672-4A97-86A8-E12088D7D14F}" type="sibTrans" cxnId="{4979FBBC-F0A7-4952-83D9-21BB7E40B428}">
      <dgm:prSet/>
      <dgm:spPr/>
      <dgm:t>
        <a:bodyPr/>
        <a:lstStyle/>
        <a:p>
          <a:endParaRPr lang="en-GB" sz="2100"/>
        </a:p>
      </dgm:t>
    </dgm:pt>
    <dgm:pt modelId="{A36D20B0-06E8-4224-A950-B6E62CB3FFA0}">
      <dgm:prSet phldrT="[Text]" custT="1"/>
      <dgm:spPr>
        <a:solidFill>
          <a:srgbClr val="2F618F"/>
        </a:solidFill>
      </dgm:spPr>
      <dgm:t>
        <a:bodyPr/>
        <a:lstStyle/>
        <a:p>
          <a:r>
            <a:rPr lang="sq-AL" dirty="1" sz="2100" b="1"/>
            <a:t>Masat mbrojtëse</a:t>
          </a:r>
        </a:p>
      </dgm:t>
    </dgm:pt>
    <dgm:pt modelId="{EEE4A91A-5A19-4EB6-B0DB-F92136B5BBDA}" type="parTrans" cxnId="{19DC7568-F8C6-4AC0-9BA9-CB3E72F43016}">
      <dgm:prSet/>
      <dgm:spPr/>
      <dgm:t>
        <a:bodyPr/>
        <a:lstStyle/>
        <a:p>
          <a:endParaRPr lang="en-GB" sz="2100"/>
        </a:p>
      </dgm:t>
    </dgm:pt>
    <dgm:pt modelId="{54668624-3071-4B1B-A7B4-B3599924663C}" type="sibTrans" cxnId="{19DC7568-F8C6-4AC0-9BA9-CB3E72F43016}">
      <dgm:prSet/>
      <dgm:spPr/>
      <dgm:t>
        <a:bodyPr/>
        <a:lstStyle/>
        <a:p>
          <a:endParaRPr lang="en-GB" sz="2100"/>
        </a:p>
      </dgm:t>
    </dgm:pt>
    <dgm:pt modelId="{40A053CC-BC28-4080-943A-767C8E120CC0}">
      <dgm:prSet phldrT="[Text]" custT="1"/>
      <dgm:spPr/>
      <dgm:t>
        <a:bodyPr/>
        <a:lstStyle/>
        <a:p>
          <a:r>
            <a:rPr lang="sq-AL" dirty="1" sz="1900" b="1"/>
            <a:t>Kushtet për refuzim</a:t>
          </a:r>
        </a:p>
      </dgm:t>
    </dgm:pt>
    <dgm:pt modelId="{0E8DEE90-6B2B-4EE5-9488-F8AACDDD53EE}" type="parTrans" cxnId="{BAC2C3AD-FD08-4A5C-906B-006F685A0A40}">
      <dgm:prSet/>
      <dgm:spPr/>
      <dgm:t>
        <a:bodyPr/>
        <a:lstStyle/>
        <a:p>
          <a:endParaRPr lang="en-GB" sz="2100"/>
        </a:p>
      </dgm:t>
    </dgm:pt>
    <dgm:pt modelId="{BA06C24D-6FE8-43FC-9D5E-0436D9138BD1}" type="sibTrans" cxnId="{BAC2C3AD-FD08-4A5C-906B-006F685A0A40}">
      <dgm:prSet/>
      <dgm:spPr/>
      <dgm:t>
        <a:bodyPr/>
        <a:lstStyle/>
        <a:p>
          <a:endParaRPr lang="en-GB" sz="2100"/>
        </a:p>
      </dgm:t>
    </dgm:pt>
    <dgm:pt modelId="{D1C491F7-C6F2-452C-ABA8-CA087C267FC6}" type="pres">
      <dgm:prSet presAssocID="{3C018D3C-0F91-4A08-90F6-BB16C7CF8F8E}" presName="rootnode" presStyleCnt="0">
        <dgm:presLayoutVars>
          <dgm:chMax/>
          <dgm:chPref/>
          <dgm:dir/>
          <dgm:animLvl val="lvl"/>
        </dgm:presLayoutVars>
      </dgm:prSet>
      <dgm:spPr/>
    </dgm:pt>
    <dgm:pt modelId="{E7AB41EC-DB53-411E-97C8-0F255E0A3AF9}" type="pres">
      <dgm:prSet presAssocID="{67EB3051-92A7-4139-B292-34CB9B6860A0}" presName="composite" presStyleCnt="0"/>
      <dgm:spPr/>
    </dgm:pt>
    <dgm:pt modelId="{31527D9E-5FA2-4597-8E2D-E5003C3C0A93}" type="pres">
      <dgm:prSet presAssocID="{67EB3051-92A7-4139-B292-34CB9B6860A0}" presName="bentUpArrow1" presStyleLbl="alignImgPlace1" presStyleIdx="0" presStyleCnt="2"/>
      <dgm:spPr>
        <a:solidFill>
          <a:srgbClr val="91A6B8"/>
        </a:solidFill>
      </dgm:spPr>
    </dgm:pt>
    <dgm:pt modelId="{B4D5EB93-611D-4038-B168-500D1B32CA56}" type="pres">
      <dgm:prSet presAssocID="{67EB3051-92A7-4139-B292-34CB9B6860A0}" presName="ParentText" presStyleLbl="node1" presStyleIdx="0" presStyleCnt="3">
        <dgm:presLayoutVars>
          <dgm:chMax val="1"/>
          <dgm:chPref val="1"/>
          <dgm:bulletEnabled val="1"/>
        </dgm:presLayoutVars>
      </dgm:prSet>
      <dgm:spPr/>
    </dgm:pt>
    <dgm:pt modelId="{52E48DBB-AF6D-41DF-B170-D8F41A227E12}" type="pres">
      <dgm:prSet presAssocID="{67EB3051-92A7-4139-B292-34CB9B6860A0}" presName="ChildText" presStyleLbl="revTx" presStyleIdx="0" presStyleCnt="3">
        <dgm:presLayoutVars>
          <dgm:chMax val="0"/>
          <dgm:chPref val="0"/>
          <dgm:bulletEnabled val="1"/>
        </dgm:presLayoutVars>
      </dgm:prSet>
      <dgm:spPr/>
    </dgm:pt>
    <dgm:pt modelId="{294ABEEA-4F82-4691-8B70-47038BAF139E}" type="pres">
      <dgm:prSet presAssocID="{493AE93D-B296-4EF7-A9A2-2B322187866D}" presName="sibTrans" presStyleCnt="0"/>
      <dgm:spPr/>
    </dgm:pt>
    <dgm:pt modelId="{7A626975-D983-45D4-947E-933C628BFF32}" type="pres">
      <dgm:prSet presAssocID="{5D92D247-FB78-4075-80EA-04B6A0571AA5}" presName="composite" presStyleCnt="0"/>
      <dgm:spPr/>
    </dgm:pt>
    <dgm:pt modelId="{6CC64585-60A8-40E0-ADC9-12EB47EBEB83}" type="pres">
      <dgm:prSet presAssocID="{5D92D247-FB78-4075-80EA-04B6A0571AA5}" presName="bentUpArrow1" presStyleLbl="alignImgPlace1" presStyleIdx="1" presStyleCnt="2"/>
      <dgm:spPr>
        <a:solidFill>
          <a:srgbClr val="91A6B8"/>
        </a:solidFill>
      </dgm:spPr>
    </dgm:pt>
    <dgm:pt modelId="{D73EB49A-F08A-4ADC-BCC6-8D88F76D62B6}" type="pres">
      <dgm:prSet presAssocID="{5D92D247-FB78-4075-80EA-04B6A0571AA5}" presName="ParentText" presStyleLbl="node1" presStyleIdx="1" presStyleCnt="3">
        <dgm:presLayoutVars>
          <dgm:chMax val="1"/>
          <dgm:chPref val="1"/>
          <dgm:bulletEnabled val="1"/>
        </dgm:presLayoutVars>
      </dgm:prSet>
      <dgm:spPr/>
    </dgm:pt>
    <dgm:pt modelId="{A5F31CDA-115C-41E7-AE28-01F4D53E927C}" type="pres">
      <dgm:prSet presAssocID="{5D92D247-FB78-4075-80EA-04B6A0571AA5}" presName="ChildText" presStyleLbl="revTx" presStyleIdx="1" presStyleCnt="3">
        <dgm:presLayoutVars>
          <dgm:chMax val="0"/>
          <dgm:chPref val="0"/>
          <dgm:bulletEnabled val="1"/>
        </dgm:presLayoutVars>
      </dgm:prSet>
      <dgm:spPr/>
    </dgm:pt>
    <dgm:pt modelId="{7E4A9C9B-7933-41A9-9A86-802C7D5EC352}" type="pres">
      <dgm:prSet presAssocID="{41B3314E-69B3-4078-B431-7A7CB80FBE33}" presName="sibTrans" presStyleCnt="0"/>
      <dgm:spPr/>
    </dgm:pt>
    <dgm:pt modelId="{C1F89C58-1414-4307-8F3A-36B8BCF9472B}" type="pres">
      <dgm:prSet presAssocID="{A36D20B0-06E8-4224-A950-B6E62CB3FFA0}" presName="composite" presStyleCnt="0"/>
      <dgm:spPr/>
    </dgm:pt>
    <dgm:pt modelId="{BBC99311-7DE7-4254-AAFC-4B74B3B2EFE0}" type="pres">
      <dgm:prSet presAssocID="{A36D20B0-06E8-4224-A950-B6E62CB3FFA0}" presName="ParentText" presStyleLbl="node1" presStyleIdx="2" presStyleCnt="3">
        <dgm:presLayoutVars>
          <dgm:chMax val="1"/>
          <dgm:chPref val="1"/>
          <dgm:bulletEnabled val="1"/>
        </dgm:presLayoutVars>
      </dgm:prSet>
      <dgm:spPr/>
    </dgm:pt>
    <dgm:pt modelId="{C5C71605-FA8E-47E8-9A57-50CBF5B28BB8}" type="pres">
      <dgm:prSet presAssocID="{A36D20B0-06E8-4224-A950-B6E62CB3FFA0}" presName="FinalChildText" presStyleLbl="revTx" presStyleIdx="2" presStyleCnt="3">
        <dgm:presLayoutVars>
          <dgm:chMax val="0"/>
          <dgm:chPref val="0"/>
          <dgm:bulletEnabled val="1"/>
        </dgm:presLayoutVars>
      </dgm:prSet>
      <dgm:spPr/>
    </dgm:pt>
  </dgm:ptLst>
  <dgm:cxnLst>
    <dgm:cxn modelId="{E0E8C005-3AEC-4167-88B1-1634AB1C0B91}" type="presOf" srcId="{67EB3051-92A7-4139-B292-34CB9B6860A0}" destId="{B4D5EB93-611D-4038-B168-500D1B32CA56}" srcOrd="0" destOrd="0" presId="urn:microsoft.com/office/officeart/2005/8/layout/StepDownProcess"/>
    <dgm:cxn modelId="{25710B08-62B9-447C-9CB0-FC6F405928CC}" srcId="{67EB3051-92A7-4139-B292-34CB9B6860A0}" destId="{7489F11D-E032-46E1-BC8C-E5B20ADC2D0A}" srcOrd="0" destOrd="0" parTransId="{4A2EB988-6CEF-45BA-823A-54398DF9D33E}" sibTransId="{4A6C80DB-9439-4FEB-BFE2-206CE08D744E}"/>
    <dgm:cxn modelId="{831EAA11-C43D-4068-A716-60CCCD752FB2}" srcId="{3C018D3C-0F91-4A08-90F6-BB16C7CF8F8E}" destId="{5D92D247-FB78-4075-80EA-04B6A0571AA5}" srcOrd="1" destOrd="0" parTransId="{EA9B5474-DDD6-4F8C-ACF7-0E9474452DE5}" sibTransId="{41B3314E-69B3-4078-B431-7A7CB80FBE33}"/>
    <dgm:cxn modelId="{7D80E816-8ABE-4512-9209-984A384E647E}" type="presOf" srcId="{75F8A651-A7C2-48D9-808A-E0FFEA9518D9}" destId="{A5F31CDA-115C-41E7-AE28-01F4D53E927C}" srcOrd="0" destOrd="0" presId="urn:microsoft.com/office/officeart/2005/8/layout/StepDownProcess"/>
    <dgm:cxn modelId="{E349022D-13EB-4D8E-9B9B-4682AA06D704}" srcId="{3C018D3C-0F91-4A08-90F6-BB16C7CF8F8E}" destId="{67EB3051-92A7-4139-B292-34CB9B6860A0}" srcOrd="0" destOrd="0" parTransId="{79E9A809-BA37-4853-AA8E-39C2539F98BB}" sibTransId="{493AE93D-B296-4EF7-A9A2-2B322187866D}"/>
    <dgm:cxn modelId="{CE0A545B-792E-4016-A259-355AAE070DC8}" type="presOf" srcId="{3C018D3C-0F91-4A08-90F6-BB16C7CF8F8E}" destId="{D1C491F7-C6F2-452C-ABA8-CA087C267FC6}" srcOrd="0" destOrd="0" presId="urn:microsoft.com/office/officeart/2005/8/layout/StepDownProcess"/>
    <dgm:cxn modelId="{E827E446-742D-4C0D-9087-E35DF9F46A40}" type="presOf" srcId="{5D92D247-FB78-4075-80EA-04B6A0571AA5}" destId="{D73EB49A-F08A-4ADC-BCC6-8D88F76D62B6}" srcOrd="0" destOrd="0" presId="urn:microsoft.com/office/officeart/2005/8/layout/StepDownProcess"/>
    <dgm:cxn modelId="{19DC7568-F8C6-4AC0-9BA9-CB3E72F43016}" srcId="{3C018D3C-0F91-4A08-90F6-BB16C7CF8F8E}" destId="{A36D20B0-06E8-4224-A950-B6E62CB3FFA0}" srcOrd="2" destOrd="0" parTransId="{EEE4A91A-5A19-4EB6-B0DB-F92136B5BBDA}" sibTransId="{54668624-3071-4B1B-A7B4-B3599924663C}"/>
    <dgm:cxn modelId="{D8E27974-A339-4A1C-A777-3E55B5081739}" type="presOf" srcId="{40A053CC-BC28-4080-943A-767C8E120CC0}" destId="{C5C71605-FA8E-47E8-9A57-50CBF5B28BB8}" srcOrd="0" destOrd="0" presId="urn:microsoft.com/office/officeart/2005/8/layout/StepDownProcess"/>
    <dgm:cxn modelId="{95A4A67D-EF67-4080-ACC3-90E8803289B7}" type="presOf" srcId="{A36D20B0-06E8-4224-A950-B6E62CB3FFA0}" destId="{BBC99311-7DE7-4254-AAFC-4B74B3B2EFE0}" srcOrd="0" destOrd="0" presId="urn:microsoft.com/office/officeart/2005/8/layout/StepDownProcess"/>
    <dgm:cxn modelId="{2152479E-302A-4151-8D09-0A6FA2D35F6B}" type="presOf" srcId="{7489F11D-E032-46E1-BC8C-E5B20ADC2D0A}" destId="{52E48DBB-AF6D-41DF-B170-D8F41A227E12}" srcOrd="0" destOrd="0" presId="urn:microsoft.com/office/officeart/2005/8/layout/StepDownProcess"/>
    <dgm:cxn modelId="{BAC2C3AD-FD08-4A5C-906B-006F685A0A40}" srcId="{A36D20B0-06E8-4224-A950-B6E62CB3FFA0}" destId="{40A053CC-BC28-4080-943A-767C8E120CC0}" srcOrd="0" destOrd="0" parTransId="{0E8DEE90-6B2B-4EE5-9488-F8AACDDD53EE}" sibTransId="{BA06C24D-6FE8-43FC-9D5E-0436D9138BD1}"/>
    <dgm:cxn modelId="{4979FBBC-F0A7-4952-83D9-21BB7E40B428}" srcId="{5D92D247-FB78-4075-80EA-04B6A0571AA5}" destId="{75F8A651-A7C2-48D9-808A-E0FFEA9518D9}" srcOrd="0" destOrd="0" parTransId="{2B5F7D4E-F52F-4897-A13F-3E31CD452B32}" sibTransId="{C5A0A913-2672-4A97-86A8-E12088D7D14F}"/>
    <dgm:cxn modelId="{349D3DF1-6206-4ED6-A962-518BD46A9128}" type="presParOf" srcId="{D1C491F7-C6F2-452C-ABA8-CA087C267FC6}" destId="{E7AB41EC-DB53-411E-97C8-0F255E0A3AF9}" srcOrd="0" destOrd="0" presId="urn:microsoft.com/office/officeart/2005/8/layout/StepDownProcess"/>
    <dgm:cxn modelId="{C191DF04-039B-469F-9D10-371663318E5E}" type="presParOf" srcId="{E7AB41EC-DB53-411E-97C8-0F255E0A3AF9}" destId="{31527D9E-5FA2-4597-8E2D-E5003C3C0A93}" srcOrd="0" destOrd="0" presId="urn:microsoft.com/office/officeart/2005/8/layout/StepDownProcess"/>
    <dgm:cxn modelId="{3E279B7C-8330-408B-8039-611DB2EADABE}" type="presParOf" srcId="{E7AB41EC-DB53-411E-97C8-0F255E0A3AF9}" destId="{B4D5EB93-611D-4038-B168-500D1B32CA56}" srcOrd="1" destOrd="0" presId="urn:microsoft.com/office/officeart/2005/8/layout/StepDownProcess"/>
    <dgm:cxn modelId="{92FFD5CD-74F1-4A1D-AB50-9DA8DFC3BC75}" type="presParOf" srcId="{E7AB41EC-DB53-411E-97C8-0F255E0A3AF9}" destId="{52E48DBB-AF6D-41DF-B170-D8F41A227E12}" srcOrd="2" destOrd="0" presId="urn:microsoft.com/office/officeart/2005/8/layout/StepDownProcess"/>
    <dgm:cxn modelId="{B26C41CB-1AC6-4DE2-B3B3-E8AF2F2401DA}" type="presParOf" srcId="{D1C491F7-C6F2-452C-ABA8-CA087C267FC6}" destId="{294ABEEA-4F82-4691-8B70-47038BAF139E}" srcOrd="1" destOrd="0" presId="urn:microsoft.com/office/officeart/2005/8/layout/StepDownProcess"/>
    <dgm:cxn modelId="{B65B122E-FD2E-46E7-9B8B-264FD1DC76A1}" type="presParOf" srcId="{D1C491F7-C6F2-452C-ABA8-CA087C267FC6}" destId="{7A626975-D983-45D4-947E-933C628BFF32}" srcOrd="2" destOrd="0" presId="urn:microsoft.com/office/officeart/2005/8/layout/StepDownProcess"/>
    <dgm:cxn modelId="{2F8FE155-1C52-4630-A106-DC887A945079}" type="presParOf" srcId="{7A626975-D983-45D4-947E-933C628BFF32}" destId="{6CC64585-60A8-40E0-ADC9-12EB47EBEB83}" srcOrd="0" destOrd="0" presId="urn:microsoft.com/office/officeart/2005/8/layout/StepDownProcess"/>
    <dgm:cxn modelId="{AC439BD7-FB00-4E2D-AD03-E07F3E17928A}" type="presParOf" srcId="{7A626975-D983-45D4-947E-933C628BFF32}" destId="{D73EB49A-F08A-4ADC-BCC6-8D88F76D62B6}" srcOrd="1" destOrd="0" presId="urn:microsoft.com/office/officeart/2005/8/layout/StepDownProcess"/>
    <dgm:cxn modelId="{131F0E7E-1C5B-488D-BF25-730A3A51CC78}" type="presParOf" srcId="{7A626975-D983-45D4-947E-933C628BFF32}" destId="{A5F31CDA-115C-41E7-AE28-01F4D53E927C}" srcOrd="2" destOrd="0" presId="urn:microsoft.com/office/officeart/2005/8/layout/StepDownProcess"/>
    <dgm:cxn modelId="{821AA76A-5AC3-427A-BD83-ACBAD064516B}" type="presParOf" srcId="{D1C491F7-C6F2-452C-ABA8-CA087C267FC6}" destId="{7E4A9C9B-7933-41A9-9A86-802C7D5EC352}" srcOrd="3" destOrd="0" presId="urn:microsoft.com/office/officeart/2005/8/layout/StepDownProcess"/>
    <dgm:cxn modelId="{A1C1E8E3-4E7B-4208-BE8E-2DCA337FB994}" type="presParOf" srcId="{D1C491F7-C6F2-452C-ABA8-CA087C267FC6}" destId="{C1F89C58-1414-4307-8F3A-36B8BCF9472B}" srcOrd="4" destOrd="0" presId="urn:microsoft.com/office/officeart/2005/8/layout/StepDownProcess"/>
    <dgm:cxn modelId="{DB83AC6A-9458-4F46-96E1-6966A3926E7A}" type="presParOf" srcId="{C1F89C58-1414-4307-8F3A-36B8BCF9472B}" destId="{BBC99311-7DE7-4254-AAFC-4B74B3B2EFE0}" srcOrd="0" destOrd="0" presId="urn:microsoft.com/office/officeart/2005/8/layout/StepDownProcess"/>
    <dgm:cxn modelId="{FF1E21B2-D80A-4060-A83A-5881C36BC6DA}" type="presParOf" srcId="{C1F89C58-1414-4307-8F3A-36B8BCF9472B}" destId="{C5C71605-FA8E-47E8-9A57-50CBF5B28BB8}" srcOrd="1"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B0F65B-9F91-406A-90CB-6785F6808F2D}" type="doc">
      <dgm:prSet loTypeId="urn:microsoft.com/office/officeart/2005/8/layout/process1" loCatId="process" qsTypeId="urn:microsoft.com/office/officeart/2005/8/quickstyle/simple1" qsCatId="simple" csTypeId="urn:microsoft.com/office/officeart/2005/8/colors/accent1_2" csCatId="accent1" phldr="1"/>
      <dgm:spPr/>
    </dgm:pt>
    <dgm:pt modelId="{F1CEAA09-6E04-4169-A989-51DA223B1AE2}">
      <dgm:prSet phldrT="[Text]"/>
      <dgm:spPr>
        <a:solidFill>
          <a:srgbClr val="2F618F"/>
        </a:solidFill>
      </dgm:spPr>
      <dgm:t>
        <a:bodyPr/>
        <a:lstStyle/>
        <a:p>
          <a:r>
            <a:rPr lang="sq-AL" dirty="1" b="1"/>
            <a:t>Informacioni i dërguar nga Shteti A</a:t>
          </a:r>
        </a:p>
      </dgm:t>
    </dgm:pt>
    <dgm:pt modelId="{DF4FB64B-4450-4476-87CB-37AAAAEAF066}" type="parTrans" cxnId="{A851C7E4-171A-43D0-9470-575580D8F075}">
      <dgm:prSet/>
      <dgm:spPr/>
      <dgm:t>
        <a:bodyPr/>
        <a:lstStyle/>
        <a:p>
          <a:endParaRPr lang="en-GB"/>
        </a:p>
      </dgm:t>
    </dgm:pt>
    <dgm:pt modelId="{D8EC43DE-F0ED-4306-8402-ACDF80100405}" type="sibTrans" cxnId="{A851C7E4-171A-43D0-9470-575580D8F075}">
      <dgm:prSet/>
      <dgm:spPr>
        <a:solidFill>
          <a:srgbClr val="91A6B8"/>
        </a:solidFill>
      </dgm:spPr>
      <dgm:t>
        <a:bodyPr/>
        <a:lstStyle/>
        <a:p>
          <a:endParaRPr lang="en-GB"/>
        </a:p>
      </dgm:t>
    </dgm:pt>
    <dgm:pt modelId="{CD231E6B-939C-434B-9CDC-CB74ED5C27CA}">
      <dgm:prSet phldrT="[Text]"/>
      <dgm:spPr>
        <a:solidFill>
          <a:srgbClr val="2F618F"/>
        </a:solidFill>
      </dgm:spPr>
      <dgm:t>
        <a:bodyPr/>
        <a:lstStyle/>
        <a:p>
          <a:r>
            <a:rPr lang="sq-AL" dirty="1" b="1">
              <a:solidFill>
                <a:srgbClr val="FFFF00"/>
              </a:solidFill>
            </a:rPr>
            <a:t>Serveri relay në Shtetin B</a:t>
          </a:r>
        </a:p>
      </dgm:t>
    </dgm:pt>
    <dgm:pt modelId="{DD482E24-033C-4449-8960-15A6DE00255B}" type="parTrans" cxnId="{602F3C22-85A0-48A4-AAA0-C34904450974}">
      <dgm:prSet/>
      <dgm:spPr/>
      <dgm:t>
        <a:bodyPr/>
        <a:lstStyle/>
        <a:p>
          <a:endParaRPr lang="en-GB"/>
        </a:p>
      </dgm:t>
    </dgm:pt>
    <dgm:pt modelId="{1605DF09-B689-440D-A8F7-8A0DDE38192F}" type="sibTrans" cxnId="{602F3C22-85A0-48A4-AAA0-C34904450974}">
      <dgm:prSet/>
      <dgm:spPr>
        <a:solidFill>
          <a:srgbClr val="91A6B8"/>
        </a:solidFill>
      </dgm:spPr>
      <dgm:t>
        <a:bodyPr/>
        <a:lstStyle/>
        <a:p>
          <a:endParaRPr lang="en-GB"/>
        </a:p>
      </dgm:t>
    </dgm:pt>
    <dgm:pt modelId="{54F52897-B747-4F08-A43F-62CD1150A1C7}">
      <dgm:prSet phldrT="[Text]"/>
      <dgm:spPr>
        <a:solidFill>
          <a:srgbClr val="2F618F"/>
        </a:solidFill>
      </dgm:spPr>
      <dgm:t>
        <a:bodyPr/>
        <a:lstStyle/>
        <a:p>
          <a:r>
            <a:rPr lang="sq-AL" dirty="1" b="1"/>
            <a:t>Informacioni i marrë në Vendin C</a:t>
          </a:r>
        </a:p>
      </dgm:t>
    </dgm:pt>
    <dgm:pt modelId="{79CC8503-680C-4BAD-BCD9-F5CBAE75EF89}" type="parTrans" cxnId="{FC4BE7F9-11E9-48CC-AA79-420B5E88C547}">
      <dgm:prSet/>
      <dgm:spPr/>
      <dgm:t>
        <a:bodyPr/>
        <a:lstStyle/>
        <a:p>
          <a:endParaRPr lang="en-GB"/>
        </a:p>
      </dgm:t>
    </dgm:pt>
    <dgm:pt modelId="{DF958E0E-E0DB-436A-A0EF-AD61AD7EC53B}" type="sibTrans" cxnId="{FC4BE7F9-11E9-48CC-AA79-420B5E88C547}">
      <dgm:prSet/>
      <dgm:spPr/>
      <dgm:t>
        <a:bodyPr/>
        <a:lstStyle/>
        <a:p>
          <a:endParaRPr lang="en-GB"/>
        </a:p>
      </dgm:t>
    </dgm:pt>
    <dgm:pt modelId="{B6F4850D-E4E6-4EF7-BA16-947C9E7BAD22}" type="pres">
      <dgm:prSet presAssocID="{CCB0F65B-9F91-406A-90CB-6785F6808F2D}" presName="Name0" presStyleCnt="0">
        <dgm:presLayoutVars>
          <dgm:dir/>
          <dgm:resizeHandles val="exact"/>
        </dgm:presLayoutVars>
      </dgm:prSet>
      <dgm:spPr/>
    </dgm:pt>
    <dgm:pt modelId="{35A29870-0D19-40B0-B764-1D224889547E}" type="pres">
      <dgm:prSet presAssocID="{F1CEAA09-6E04-4169-A989-51DA223B1AE2}" presName="node" presStyleLbl="node1" presStyleIdx="0" presStyleCnt="3">
        <dgm:presLayoutVars>
          <dgm:bulletEnabled val="1"/>
        </dgm:presLayoutVars>
      </dgm:prSet>
      <dgm:spPr/>
    </dgm:pt>
    <dgm:pt modelId="{66314F9B-10CF-44C6-A95B-6D106D205273}" type="pres">
      <dgm:prSet presAssocID="{D8EC43DE-F0ED-4306-8402-ACDF80100405}" presName="sibTrans" presStyleLbl="sibTrans2D1" presStyleIdx="0" presStyleCnt="2"/>
      <dgm:spPr/>
    </dgm:pt>
    <dgm:pt modelId="{239083C5-3C4C-4A27-AC35-DA09DABF6434}" type="pres">
      <dgm:prSet presAssocID="{D8EC43DE-F0ED-4306-8402-ACDF80100405}" presName="connectorText" presStyleLbl="sibTrans2D1" presStyleIdx="0" presStyleCnt="2"/>
      <dgm:spPr/>
    </dgm:pt>
    <dgm:pt modelId="{9ABA3D6E-65D8-49C4-AABD-F1758CEAA15B}" type="pres">
      <dgm:prSet presAssocID="{CD231E6B-939C-434B-9CDC-CB74ED5C27CA}" presName="node" presStyleLbl="node1" presStyleIdx="1" presStyleCnt="3">
        <dgm:presLayoutVars>
          <dgm:bulletEnabled val="1"/>
        </dgm:presLayoutVars>
      </dgm:prSet>
      <dgm:spPr/>
    </dgm:pt>
    <dgm:pt modelId="{41C79047-15CF-4FFE-BEF8-7E421503F124}" type="pres">
      <dgm:prSet presAssocID="{1605DF09-B689-440D-A8F7-8A0DDE38192F}" presName="sibTrans" presStyleLbl="sibTrans2D1" presStyleIdx="1" presStyleCnt="2"/>
      <dgm:spPr/>
    </dgm:pt>
    <dgm:pt modelId="{5E546C62-3D0C-4375-A5B9-DB1AF73E0FED}" type="pres">
      <dgm:prSet presAssocID="{1605DF09-B689-440D-A8F7-8A0DDE38192F}" presName="connectorText" presStyleLbl="sibTrans2D1" presStyleIdx="1" presStyleCnt="2"/>
      <dgm:spPr/>
    </dgm:pt>
    <dgm:pt modelId="{62574373-2E21-446F-959B-D8FA026EBE7F}" type="pres">
      <dgm:prSet presAssocID="{54F52897-B747-4F08-A43F-62CD1150A1C7}" presName="node" presStyleLbl="node1" presStyleIdx="2" presStyleCnt="3">
        <dgm:presLayoutVars>
          <dgm:bulletEnabled val="1"/>
        </dgm:presLayoutVars>
      </dgm:prSet>
      <dgm:spPr/>
    </dgm:pt>
  </dgm:ptLst>
  <dgm:cxnLst>
    <dgm:cxn modelId="{6189531A-B95A-4923-9310-66D2A3176B89}" type="presOf" srcId="{1605DF09-B689-440D-A8F7-8A0DDE38192F}" destId="{41C79047-15CF-4FFE-BEF8-7E421503F124}" srcOrd="0" destOrd="0" presId="urn:microsoft.com/office/officeart/2005/8/layout/process1"/>
    <dgm:cxn modelId="{602F3C22-85A0-48A4-AAA0-C34904450974}" srcId="{CCB0F65B-9F91-406A-90CB-6785F6808F2D}" destId="{CD231E6B-939C-434B-9CDC-CB74ED5C27CA}" srcOrd="1" destOrd="0" parTransId="{DD482E24-033C-4449-8960-15A6DE00255B}" sibTransId="{1605DF09-B689-440D-A8F7-8A0DDE38192F}"/>
    <dgm:cxn modelId="{31840526-B15A-4629-9BB0-0B39CB78A16C}" type="presOf" srcId="{D8EC43DE-F0ED-4306-8402-ACDF80100405}" destId="{66314F9B-10CF-44C6-A95B-6D106D205273}" srcOrd="0" destOrd="0" presId="urn:microsoft.com/office/officeart/2005/8/layout/process1"/>
    <dgm:cxn modelId="{8E66F22F-7E6C-4D28-94A5-2B7E8CD4786B}" type="presOf" srcId="{CD231E6B-939C-434B-9CDC-CB74ED5C27CA}" destId="{9ABA3D6E-65D8-49C4-AABD-F1758CEAA15B}" srcOrd="0" destOrd="0" presId="urn:microsoft.com/office/officeart/2005/8/layout/process1"/>
    <dgm:cxn modelId="{DC28793A-D1BB-4B6A-9408-6D16412EC006}" type="presOf" srcId="{1605DF09-B689-440D-A8F7-8A0DDE38192F}" destId="{5E546C62-3D0C-4375-A5B9-DB1AF73E0FED}" srcOrd="1" destOrd="0" presId="urn:microsoft.com/office/officeart/2005/8/layout/process1"/>
    <dgm:cxn modelId="{02CA5A40-8A14-4723-8DA8-1CB47E2240B7}" type="presOf" srcId="{54F52897-B747-4F08-A43F-62CD1150A1C7}" destId="{62574373-2E21-446F-959B-D8FA026EBE7F}" srcOrd="0" destOrd="0" presId="urn:microsoft.com/office/officeart/2005/8/layout/process1"/>
    <dgm:cxn modelId="{59EDA668-AC13-41F3-A9FA-FFECCD0A5792}" type="presOf" srcId="{D8EC43DE-F0ED-4306-8402-ACDF80100405}" destId="{239083C5-3C4C-4A27-AC35-DA09DABF6434}" srcOrd="1" destOrd="0" presId="urn:microsoft.com/office/officeart/2005/8/layout/process1"/>
    <dgm:cxn modelId="{9C5C47B9-62EA-4F19-B7A6-AE74B4038311}" type="presOf" srcId="{CCB0F65B-9F91-406A-90CB-6785F6808F2D}" destId="{B6F4850D-E4E6-4EF7-BA16-947C9E7BAD22}" srcOrd="0" destOrd="0" presId="urn:microsoft.com/office/officeart/2005/8/layout/process1"/>
    <dgm:cxn modelId="{A851C7E4-171A-43D0-9470-575580D8F075}" srcId="{CCB0F65B-9F91-406A-90CB-6785F6808F2D}" destId="{F1CEAA09-6E04-4169-A989-51DA223B1AE2}" srcOrd="0" destOrd="0" parTransId="{DF4FB64B-4450-4476-87CB-37AAAAEAF066}" sibTransId="{D8EC43DE-F0ED-4306-8402-ACDF80100405}"/>
    <dgm:cxn modelId="{FC4BE7F9-11E9-48CC-AA79-420B5E88C547}" srcId="{CCB0F65B-9F91-406A-90CB-6785F6808F2D}" destId="{54F52897-B747-4F08-A43F-62CD1150A1C7}" srcOrd="2" destOrd="0" parTransId="{79CC8503-680C-4BAD-BCD9-F5CBAE75EF89}" sibTransId="{DF958E0E-E0DB-436A-A0EF-AD61AD7EC53B}"/>
    <dgm:cxn modelId="{377230FF-2C64-4C61-B6D7-68498E03313F}" type="presOf" srcId="{F1CEAA09-6E04-4169-A989-51DA223B1AE2}" destId="{35A29870-0D19-40B0-B764-1D224889547E}" srcOrd="0" destOrd="0" presId="urn:microsoft.com/office/officeart/2005/8/layout/process1"/>
    <dgm:cxn modelId="{AF4D5398-F3AC-4357-BF13-48F945663F4A}" type="presParOf" srcId="{B6F4850D-E4E6-4EF7-BA16-947C9E7BAD22}" destId="{35A29870-0D19-40B0-B764-1D224889547E}" srcOrd="0" destOrd="0" presId="urn:microsoft.com/office/officeart/2005/8/layout/process1"/>
    <dgm:cxn modelId="{06A1EBD3-C6B9-4254-B51D-DE698A5AD4D0}" type="presParOf" srcId="{B6F4850D-E4E6-4EF7-BA16-947C9E7BAD22}" destId="{66314F9B-10CF-44C6-A95B-6D106D205273}" srcOrd="1" destOrd="0" presId="urn:microsoft.com/office/officeart/2005/8/layout/process1"/>
    <dgm:cxn modelId="{0AB745FF-E175-4B3F-823C-44F7A6B8102C}" type="presParOf" srcId="{66314F9B-10CF-44C6-A95B-6D106D205273}" destId="{239083C5-3C4C-4A27-AC35-DA09DABF6434}" srcOrd="0" destOrd="0" presId="urn:microsoft.com/office/officeart/2005/8/layout/process1"/>
    <dgm:cxn modelId="{6E3A17CD-5F4E-44B6-B0D3-B4A0A9B05A7C}" type="presParOf" srcId="{B6F4850D-E4E6-4EF7-BA16-947C9E7BAD22}" destId="{9ABA3D6E-65D8-49C4-AABD-F1758CEAA15B}" srcOrd="2" destOrd="0" presId="urn:microsoft.com/office/officeart/2005/8/layout/process1"/>
    <dgm:cxn modelId="{4B9F680D-392B-45D5-BD74-33B2D29C99D4}" type="presParOf" srcId="{B6F4850D-E4E6-4EF7-BA16-947C9E7BAD22}" destId="{41C79047-15CF-4FFE-BEF8-7E421503F124}" srcOrd="3" destOrd="0" presId="urn:microsoft.com/office/officeart/2005/8/layout/process1"/>
    <dgm:cxn modelId="{314AF784-AD65-4A1F-9653-183FEEA79FA6}" type="presParOf" srcId="{41C79047-15CF-4FFE-BEF8-7E421503F124}" destId="{5E546C62-3D0C-4375-A5B9-DB1AF73E0FED}" srcOrd="0" destOrd="0" presId="urn:microsoft.com/office/officeart/2005/8/layout/process1"/>
    <dgm:cxn modelId="{5A8FE3FF-8128-485F-A181-87CFFA92D174}" type="presParOf" srcId="{B6F4850D-E4E6-4EF7-BA16-947C9E7BAD22}" destId="{62574373-2E21-446F-959B-D8FA026EBE7F}"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1E8B54-F15E-144E-8D2F-9EAF10BA117C}" type="doc">
      <dgm:prSet loTypeId="urn:microsoft.com/office/officeart/2005/8/layout/process1" loCatId="" qsTypeId="urn:microsoft.com/office/officeart/2005/8/quickstyle/simple1" qsCatId="simple" csTypeId="urn:microsoft.com/office/officeart/2005/8/colors/accent1_2" csCatId="accent1" phldr="1"/>
      <dgm:spPr/>
    </dgm:pt>
    <dgm:pt modelId="{AE7104CB-758D-EC41-8609-61191BFE3C03}">
      <dgm:prSet phldrT="[Text]" custT="1"/>
      <dgm:spPr>
        <a:solidFill>
          <a:srgbClr val="2F618F"/>
        </a:solidFill>
      </dgm:spPr>
      <dgm:t>
        <a:bodyPr/>
        <a:lstStyle/>
        <a:p>
          <a:r>
            <a:rPr lang="sq-AL" dirty="1" sz="2500" b="1"/>
            <a:t>Iniciativa e AZL-ve/</a:t>
          </a:r>
        </a:p>
        <a:p>
          <a:r>
            <a:rPr lang="sq-AL" dirty="1" sz="2500" b="1"/>
            <a:t>propozim</a:t>
          </a:r>
        </a:p>
      </dgm:t>
    </dgm:pt>
    <dgm:pt modelId="{BC68609A-B6B8-B644-9138-4E0BFF105ECD}" type="parTrans" cxnId="{3092243B-08A2-0044-84A1-685944038A1F}">
      <dgm:prSet/>
      <dgm:spPr/>
      <dgm:t>
        <a:bodyPr/>
        <a:lstStyle/>
        <a:p>
          <a:endParaRPr lang="en-US"/>
        </a:p>
      </dgm:t>
    </dgm:pt>
    <dgm:pt modelId="{FDC3CB59-829A-C84B-B579-8B9002EFB2A7}" type="sibTrans" cxnId="{3092243B-08A2-0044-84A1-685944038A1F}">
      <dgm:prSet/>
      <dgm:spPr>
        <a:solidFill>
          <a:srgbClr val="91A6B8"/>
        </a:solidFill>
      </dgm:spPr>
      <dgm:t>
        <a:bodyPr/>
        <a:lstStyle/>
        <a:p>
          <a:endParaRPr lang="en-US"/>
        </a:p>
      </dgm:t>
    </dgm:pt>
    <dgm:pt modelId="{FBFCC004-16C3-1C4C-AE98-8809FF704719}">
      <dgm:prSet phldrT="[Text]" custT="1"/>
      <dgm:spPr>
        <a:solidFill>
          <a:srgbClr val="2F618F"/>
        </a:solidFill>
      </dgm:spPr>
      <dgm:t>
        <a:bodyPr/>
        <a:lstStyle/>
        <a:p>
          <a:r>
            <a:rPr lang="sq-AL" dirty="1" sz="2500" b="1"/>
            <a:t>Urdhër i Prokurorisë ose Gjykatës së Vendit tjetër</a:t>
          </a:r>
        </a:p>
      </dgm:t>
    </dgm:pt>
    <dgm:pt modelId="{16F6BE10-67EA-FF4B-9D7B-2AA452608E46}" type="parTrans" cxnId="{AF7295FA-02AE-7347-BC2B-6C8EBB48AB65}">
      <dgm:prSet/>
      <dgm:spPr/>
      <dgm:t>
        <a:bodyPr/>
        <a:lstStyle/>
        <a:p>
          <a:endParaRPr lang="en-US"/>
        </a:p>
      </dgm:t>
    </dgm:pt>
    <dgm:pt modelId="{7038ADFC-0E27-1B49-8658-6394F010896A}" type="sibTrans" cxnId="{AF7295FA-02AE-7347-BC2B-6C8EBB48AB65}">
      <dgm:prSet/>
      <dgm:spPr>
        <a:solidFill>
          <a:srgbClr val="91A6B8"/>
        </a:solidFill>
      </dgm:spPr>
      <dgm:t>
        <a:bodyPr/>
        <a:lstStyle/>
        <a:p>
          <a:endParaRPr lang="en-US"/>
        </a:p>
      </dgm:t>
    </dgm:pt>
    <dgm:pt modelId="{B817E51B-5347-A54F-94F0-8C2DEC193D04}">
      <dgm:prSet phldrT="[Text]"/>
      <dgm:spPr>
        <a:solidFill>
          <a:srgbClr val="2F618F"/>
        </a:solidFill>
      </dgm:spPr>
      <dgm:t>
        <a:bodyPr/>
        <a:lstStyle/>
        <a:p>
          <a:r>
            <a:rPr lang="sq-AL" dirty="1" b="1"/>
            <a:t>Implementimi i ISP-së</a:t>
          </a:r>
        </a:p>
      </dgm:t>
    </dgm:pt>
    <dgm:pt modelId="{447C4BF7-F03D-984C-BFC2-B44166D8C519}" type="parTrans" cxnId="{9B417129-DC17-3A41-B949-F70FB8661828}">
      <dgm:prSet/>
      <dgm:spPr/>
      <dgm:t>
        <a:bodyPr/>
        <a:lstStyle/>
        <a:p>
          <a:endParaRPr lang="en-US"/>
        </a:p>
      </dgm:t>
    </dgm:pt>
    <dgm:pt modelId="{CC6911FD-9181-3E4D-A024-52DBEDEE6FDA}" type="sibTrans" cxnId="{9B417129-DC17-3A41-B949-F70FB8661828}">
      <dgm:prSet/>
      <dgm:spPr/>
      <dgm:t>
        <a:bodyPr/>
        <a:lstStyle/>
        <a:p>
          <a:endParaRPr lang="en-US"/>
        </a:p>
      </dgm:t>
    </dgm:pt>
    <dgm:pt modelId="{CA3B3DD8-C9D2-B246-BC8F-382A89A4400F}" type="pres">
      <dgm:prSet presAssocID="{851E8B54-F15E-144E-8D2F-9EAF10BA117C}" presName="Name0" presStyleCnt="0">
        <dgm:presLayoutVars>
          <dgm:dir/>
          <dgm:resizeHandles val="exact"/>
        </dgm:presLayoutVars>
      </dgm:prSet>
      <dgm:spPr/>
    </dgm:pt>
    <dgm:pt modelId="{5C4F47A9-DF52-E94A-9314-84A0DE05EE87}" type="pres">
      <dgm:prSet presAssocID="{AE7104CB-758D-EC41-8609-61191BFE3C03}" presName="node" presStyleLbl="node1" presStyleIdx="0" presStyleCnt="3">
        <dgm:presLayoutVars>
          <dgm:bulletEnabled val="1"/>
        </dgm:presLayoutVars>
      </dgm:prSet>
      <dgm:spPr/>
    </dgm:pt>
    <dgm:pt modelId="{575B4603-DEF0-5541-83A2-96EE904E758D}" type="pres">
      <dgm:prSet presAssocID="{FDC3CB59-829A-C84B-B579-8B9002EFB2A7}" presName="sibTrans" presStyleLbl="sibTrans2D1" presStyleIdx="0" presStyleCnt="2"/>
      <dgm:spPr/>
    </dgm:pt>
    <dgm:pt modelId="{38921681-A46C-2E46-A28A-EE209F7DFF8E}" type="pres">
      <dgm:prSet presAssocID="{FDC3CB59-829A-C84B-B579-8B9002EFB2A7}" presName="connectorText" presStyleLbl="sibTrans2D1" presStyleIdx="0" presStyleCnt="2"/>
      <dgm:spPr/>
    </dgm:pt>
    <dgm:pt modelId="{0208B717-D5D6-D14D-9793-A6B9B85D6CE5}" type="pres">
      <dgm:prSet presAssocID="{FBFCC004-16C3-1C4C-AE98-8809FF704719}" presName="node" presStyleLbl="node1" presStyleIdx="1" presStyleCnt="3">
        <dgm:presLayoutVars>
          <dgm:bulletEnabled val="1"/>
        </dgm:presLayoutVars>
      </dgm:prSet>
      <dgm:spPr/>
    </dgm:pt>
    <dgm:pt modelId="{2D7682A1-F91C-7942-AF4D-3E91EBC211EA}" type="pres">
      <dgm:prSet presAssocID="{7038ADFC-0E27-1B49-8658-6394F010896A}" presName="sibTrans" presStyleLbl="sibTrans2D1" presStyleIdx="1" presStyleCnt="2"/>
      <dgm:spPr/>
    </dgm:pt>
    <dgm:pt modelId="{0CDFECCB-DBA2-8B4B-9BDF-F313F7BF9897}" type="pres">
      <dgm:prSet presAssocID="{7038ADFC-0E27-1B49-8658-6394F010896A}" presName="connectorText" presStyleLbl="sibTrans2D1" presStyleIdx="1" presStyleCnt="2"/>
      <dgm:spPr/>
    </dgm:pt>
    <dgm:pt modelId="{CB3D899A-8E9B-E840-8698-AEB53FA7A099}" type="pres">
      <dgm:prSet presAssocID="{B817E51B-5347-A54F-94F0-8C2DEC193D04}" presName="node" presStyleLbl="node1" presStyleIdx="2" presStyleCnt="3">
        <dgm:presLayoutVars>
          <dgm:bulletEnabled val="1"/>
        </dgm:presLayoutVars>
      </dgm:prSet>
      <dgm:spPr/>
    </dgm:pt>
  </dgm:ptLst>
  <dgm:cxnLst>
    <dgm:cxn modelId="{9B417129-DC17-3A41-B949-F70FB8661828}" srcId="{851E8B54-F15E-144E-8D2F-9EAF10BA117C}" destId="{B817E51B-5347-A54F-94F0-8C2DEC193D04}" srcOrd="2" destOrd="0" parTransId="{447C4BF7-F03D-984C-BFC2-B44166D8C519}" sibTransId="{CC6911FD-9181-3E4D-A024-52DBEDEE6FDA}"/>
    <dgm:cxn modelId="{3C0EDD2F-B444-2D44-A133-893E970273CF}" type="presOf" srcId="{851E8B54-F15E-144E-8D2F-9EAF10BA117C}" destId="{CA3B3DD8-C9D2-B246-BC8F-382A89A4400F}" srcOrd="0" destOrd="0" presId="urn:microsoft.com/office/officeart/2005/8/layout/process1"/>
    <dgm:cxn modelId="{3092243B-08A2-0044-84A1-685944038A1F}" srcId="{851E8B54-F15E-144E-8D2F-9EAF10BA117C}" destId="{AE7104CB-758D-EC41-8609-61191BFE3C03}" srcOrd="0" destOrd="0" parTransId="{BC68609A-B6B8-B644-9138-4E0BFF105ECD}" sibTransId="{FDC3CB59-829A-C84B-B579-8B9002EFB2A7}"/>
    <dgm:cxn modelId="{6AF18147-3EC6-2B42-B0B6-5034FA52D517}" type="presOf" srcId="{FDC3CB59-829A-C84B-B579-8B9002EFB2A7}" destId="{575B4603-DEF0-5541-83A2-96EE904E758D}" srcOrd="0" destOrd="0" presId="urn:microsoft.com/office/officeart/2005/8/layout/process1"/>
    <dgm:cxn modelId="{E242096D-642F-2440-A0E0-EEAE53662A9C}" type="presOf" srcId="{7038ADFC-0E27-1B49-8658-6394F010896A}" destId="{2D7682A1-F91C-7942-AF4D-3E91EBC211EA}" srcOrd="0" destOrd="0" presId="urn:microsoft.com/office/officeart/2005/8/layout/process1"/>
    <dgm:cxn modelId="{4B18659F-5DC0-1E43-B75D-4A24A7325BD1}" type="presOf" srcId="{AE7104CB-758D-EC41-8609-61191BFE3C03}" destId="{5C4F47A9-DF52-E94A-9314-84A0DE05EE87}" srcOrd="0" destOrd="0" presId="urn:microsoft.com/office/officeart/2005/8/layout/process1"/>
    <dgm:cxn modelId="{272C68AC-CC18-A442-8C3C-93A1118D1EF8}" type="presOf" srcId="{7038ADFC-0E27-1B49-8658-6394F010896A}" destId="{0CDFECCB-DBA2-8B4B-9BDF-F313F7BF9897}" srcOrd="1" destOrd="0" presId="urn:microsoft.com/office/officeart/2005/8/layout/process1"/>
    <dgm:cxn modelId="{728386B8-1A39-A540-BAE1-B14D3C2A2847}" type="presOf" srcId="{FDC3CB59-829A-C84B-B579-8B9002EFB2A7}" destId="{38921681-A46C-2E46-A28A-EE209F7DFF8E}" srcOrd="1" destOrd="0" presId="urn:microsoft.com/office/officeart/2005/8/layout/process1"/>
    <dgm:cxn modelId="{AD76CFBF-A9C7-144B-A908-79497BE8C108}" type="presOf" srcId="{FBFCC004-16C3-1C4C-AE98-8809FF704719}" destId="{0208B717-D5D6-D14D-9793-A6B9B85D6CE5}" srcOrd="0" destOrd="0" presId="urn:microsoft.com/office/officeart/2005/8/layout/process1"/>
    <dgm:cxn modelId="{E4C7A0F8-09A4-4E48-9DF7-DE9389B1C73C}" type="presOf" srcId="{B817E51B-5347-A54F-94F0-8C2DEC193D04}" destId="{CB3D899A-8E9B-E840-8698-AEB53FA7A099}" srcOrd="0" destOrd="0" presId="urn:microsoft.com/office/officeart/2005/8/layout/process1"/>
    <dgm:cxn modelId="{AF7295FA-02AE-7347-BC2B-6C8EBB48AB65}" srcId="{851E8B54-F15E-144E-8D2F-9EAF10BA117C}" destId="{FBFCC004-16C3-1C4C-AE98-8809FF704719}" srcOrd="1" destOrd="0" parTransId="{16F6BE10-67EA-FF4B-9D7B-2AA452608E46}" sibTransId="{7038ADFC-0E27-1B49-8658-6394F010896A}"/>
    <dgm:cxn modelId="{01044321-F26C-E245-99B3-7F887142541A}" type="presParOf" srcId="{CA3B3DD8-C9D2-B246-BC8F-382A89A4400F}" destId="{5C4F47A9-DF52-E94A-9314-84A0DE05EE87}" srcOrd="0" destOrd="0" presId="urn:microsoft.com/office/officeart/2005/8/layout/process1"/>
    <dgm:cxn modelId="{ACEC27AA-0BE5-EB4D-81F6-0C5E2E4B9DB1}" type="presParOf" srcId="{CA3B3DD8-C9D2-B246-BC8F-382A89A4400F}" destId="{575B4603-DEF0-5541-83A2-96EE904E758D}" srcOrd="1" destOrd="0" presId="urn:microsoft.com/office/officeart/2005/8/layout/process1"/>
    <dgm:cxn modelId="{D9FBB6C6-71AE-044D-A209-02A46C83337D}" type="presParOf" srcId="{575B4603-DEF0-5541-83A2-96EE904E758D}" destId="{38921681-A46C-2E46-A28A-EE209F7DFF8E}" srcOrd="0" destOrd="0" presId="urn:microsoft.com/office/officeart/2005/8/layout/process1"/>
    <dgm:cxn modelId="{25E24D1B-2763-9A49-9DF1-8168E41C4A74}" type="presParOf" srcId="{CA3B3DD8-C9D2-B246-BC8F-382A89A4400F}" destId="{0208B717-D5D6-D14D-9793-A6B9B85D6CE5}" srcOrd="2" destOrd="0" presId="urn:microsoft.com/office/officeart/2005/8/layout/process1"/>
    <dgm:cxn modelId="{E59A7E5D-0A1A-1647-B087-629DFD95D98C}" type="presParOf" srcId="{CA3B3DD8-C9D2-B246-BC8F-382A89A4400F}" destId="{2D7682A1-F91C-7942-AF4D-3E91EBC211EA}" srcOrd="3" destOrd="0" presId="urn:microsoft.com/office/officeart/2005/8/layout/process1"/>
    <dgm:cxn modelId="{9C4E7876-33CF-FB4C-B511-BEC10C4E8341}" type="presParOf" srcId="{2D7682A1-F91C-7942-AF4D-3E91EBC211EA}" destId="{0CDFECCB-DBA2-8B4B-9BDF-F313F7BF9897}" srcOrd="0" destOrd="0" presId="urn:microsoft.com/office/officeart/2005/8/layout/process1"/>
    <dgm:cxn modelId="{83DC30CB-DDEC-1E42-A689-E4DA85BC052D}" type="presParOf" srcId="{CA3B3DD8-C9D2-B246-BC8F-382A89A4400F}" destId="{CB3D899A-8E9B-E840-8698-AEB53FA7A09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2D918-0CA5-4D88-8D2D-6536F35688D9}">
      <dsp:nvSpPr>
        <dsp:cNvPr id="0" name=""/>
        <dsp:cNvSpPr/>
      </dsp:nvSpPr>
      <dsp:spPr>
        <a:xfrm>
          <a:off x="2617" y="2107838"/>
          <a:ext cx="3188821" cy="1275528"/>
        </a:xfrm>
        <a:prstGeom prst="chevron">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Widest MLA</a:t>
          </a:r>
          <a:endParaRPr lang="en-GB" sz="2800" kern="1200" dirty="0"/>
        </a:p>
      </dsp:txBody>
      <dsp:txXfrm>
        <a:off x="640381" y="2107838"/>
        <a:ext cx="1913293" cy="1275528"/>
      </dsp:txXfrm>
    </dsp:sp>
    <dsp:sp modelId="{5E586836-6813-44D7-8945-9800C12A8FB4}">
      <dsp:nvSpPr>
        <dsp:cNvPr id="0" name=""/>
        <dsp:cNvSpPr/>
      </dsp:nvSpPr>
      <dsp:spPr>
        <a:xfrm>
          <a:off x="2872556" y="2107838"/>
          <a:ext cx="3188821" cy="1275528"/>
        </a:xfrm>
        <a:prstGeom prst="chevron">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Legislation in place</a:t>
          </a:r>
          <a:endParaRPr lang="en-GB" sz="2800" kern="1200" dirty="0"/>
        </a:p>
      </dsp:txBody>
      <dsp:txXfrm>
        <a:off x="3510320" y="2107838"/>
        <a:ext cx="1913293" cy="1275528"/>
      </dsp:txXfrm>
    </dsp:sp>
    <dsp:sp modelId="{B75CB205-DFCA-49F4-B42D-8726485D1790}">
      <dsp:nvSpPr>
        <dsp:cNvPr id="0" name=""/>
        <dsp:cNvSpPr/>
      </dsp:nvSpPr>
      <dsp:spPr>
        <a:xfrm>
          <a:off x="5742495" y="2107838"/>
          <a:ext cx="3188821" cy="1275528"/>
        </a:xfrm>
        <a:prstGeom prst="chevron">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Acceleration</a:t>
          </a:r>
          <a:endParaRPr lang="en-GB" sz="2700" kern="1200" dirty="0"/>
        </a:p>
      </dsp:txBody>
      <dsp:txXfrm>
        <a:off x="6380259" y="2107838"/>
        <a:ext cx="1913293" cy="1275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21E0C-02B7-4F18-B02B-9BDD0D2FF7E5}">
      <dsp:nvSpPr>
        <dsp:cNvPr id="0" name=""/>
        <dsp:cNvSpPr/>
      </dsp:nvSpPr>
      <dsp:spPr>
        <a:xfrm>
          <a:off x="3004" y="1643123"/>
          <a:ext cx="1991377" cy="1991377"/>
        </a:xfrm>
        <a:prstGeom prst="ellipse">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Country A sends by e-mail LEA information about possible crime</a:t>
          </a:r>
          <a:endParaRPr lang="en-GB" sz="1700" b="1" kern="1200" dirty="0"/>
        </a:p>
      </dsp:txBody>
      <dsp:txXfrm>
        <a:off x="294634" y="1934753"/>
        <a:ext cx="1408117" cy="1408117"/>
      </dsp:txXfrm>
    </dsp:sp>
    <dsp:sp modelId="{2FE32ED6-408C-4152-8FE0-3FCEA3386CB9}">
      <dsp:nvSpPr>
        <dsp:cNvPr id="0" name=""/>
        <dsp:cNvSpPr/>
      </dsp:nvSpPr>
      <dsp:spPr>
        <a:xfrm>
          <a:off x="2156081" y="2061310"/>
          <a:ext cx="1154998" cy="1154998"/>
        </a:xfrm>
        <a:prstGeom prst="mathPlus">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2309176" y="2502981"/>
        <a:ext cx="848808" cy="271656"/>
      </dsp:txXfrm>
    </dsp:sp>
    <dsp:sp modelId="{A71F37D3-4190-4DA1-A608-8452A5BD3558}">
      <dsp:nvSpPr>
        <dsp:cNvPr id="0" name=""/>
        <dsp:cNvSpPr/>
      </dsp:nvSpPr>
      <dsp:spPr>
        <a:xfrm>
          <a:off x="3472780" y="1643123"/>
          <a:ext cx="1991377" cy="1991377"/>
        </a:xfrm>
        <a:prstGeom prst="ellipse">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Country B receives information and starts local pre-investigation fact checking</a:t>
          </a:r>
          <a:endParaRPr lang="en-GB" sz="1700" b="1" kern="1200" dirty="0"/>
        </a:p>
      </dsp:txBody>
      <dsp:txXfrm>
        <a:off x="3764410" y="1934753"/>
        <a:ext cx="1408117" cy="1408117"/>
      </dsp:txXfrm>
    </dsp:sp>
    <dsp:sp modelId="{2B626917-7C54-423E-8EDF-BC9F401B05B6}">
      <dsp:nvSpPr>
        <dsp:cNvPr id="0" name=""/>
        <dsp:cNvSpPr/>
      </dsp:nvSpPr>
      <dsp:spPr>
        <a:xfrm>
          <a:off x="5625857" y="2061310"/>
          <a:ext cx="1154998" cy="1154998"/>
        </a:xfrm>
        <a:prstGeom prst="mathEqual">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endParaRPr lang="en-GB" sz="4800" kern="1200"/>
        </a:p>
      </dsp:txBody>
      <dsp:txXfrm>
        <a:off x="5778952" y="2299240"/>
        <a:ext cx="848808" cy="679138"/>
      </dsp:txXfrm>
    </dsp:sp>
    <dsp:sp modelId="{74A6A061-7CF3-4873-8E84-7FEC5E35DF51}">
      <dsp:nvSpPr>
        <dsp:cNvPr id="0" name=""/>
        <dsp:cNvSpPr/>
      </dsp:nvSpPr>
      <dsp:spPr>
        <a:xfrm>
          <a:off x="6942556" y="1643123"/>
          <a:ext cx="1991377" cy="1991377"/>
        </a:xfrm>
        <a:prstGeom prst="ellipse">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Country B finds evidence that information was true and full investigation is commenced</a:t>
          </a:r>
          <a:endParaRPr lang="en-GB" sz="1600" b="1" kern="1200" dirty="0"/>
        </a:p>
      </dsp:txBody>
      <dsp:txXfrm>
        <a:off x="7234186" y="1934753"/>
        <a:ext cx="1408117" cy="1408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43CAD-7228-4326-807D-49A74039CA0C}">
      <dsp:nvSpPr>
        <dsp:cNvPr id="0" name=""/>
        <dsp:cNvSpPr/>
      </dsp:nvSpPr>
      <dsp:spPr>
        <a:xfrm>
          <a:off x="916483" y="1984"/>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Central Authority</a:t>
          </a:r>
          <a:endParaRPr lang="en-GB" sz="2900" kern="1200" dirty="0"/>
        </a:p>
      </dsp:txBody>
      <dsp:txXfrm>
        <a:off x="916483" y="1984"/>
        <a:ext cx="2030015" cy="1218009"/>
      </dsp:txXfrm>
    </dsp:sp>
    <dsp:sp modelId="{A1D7765D-812F-4276-9313-2C74C923229F}">
      <dsp:nvSpPr>
        <dsp:cNvPr id="0" name=""/>
        <dsp:cNvSpPr/>
      </dsp:nvSpPr>
      <dsp:spPr>
        <a:xfrm>
          <a:off x="3149500" y="1984"/>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Treaty Application</a:t>
          </a:r>
          <a:endParaRPr lang="en-GB" sz="2900" kern="1200" dirty="0"/>
        </a:p>
      </dsp:txBody>
      <dsp:txXfrm>
        <a:off x="3149500" y="1984"/>
        <a:ext cx="2030015" cy="1218009"/>
      </dsp:txXfrm>
    </dsp:sp>
    <dsp:sp modelId="{F8A3965B-38B9-4F26-A8EC-A16B7E7679C4}">
      <dsp:nvSpPr>
        <dsp:cNvPr id="0" name=""/>
        <dsp:cNvSpPr/>
      </dsp:nvSpPr>
      <dsp:spPr>
        <a:xfrm>
          <a:off x="916483" y="1422995"/>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Grounds for refusal</a:t>
          </a:r>
          <a:endParaRPr lang="en-GB" sz="2900" kern="1200" dirty="0"/>
        </a:p>
      </dsp:txBody>
      <dsp:txXfrm>
        <a:off x="916483" y="1422995"/>
        <a:ext cx="2030015" cy="1218009"/>
      </dsp:txXfrm>
    </dsp:sp>
    <dsp:sp modelId="{ED2F326A-66D6-4800-827B-AE8FF9A6F28C}">
      <dsp:nvSpPr>
        <dsp:cNvPr id="0" name=""/>
        <dsp:cNvSpPr/>
      </dsp:nvSpPr>
      <dsp:spPr>
        <a:xfrm>
          <a:off x="3149500" y="1422995"/>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Keeping informed</a:t>
          </a:r>
          <a:endParaRPr lang="en-GB" sz="2900" kern="1200" dirty="0"/>
        </a:p>
      </dsp:txBody>
      <dsp:txXfrm>
        <a:off x="3149500" y="1422995"/>
        <a:ext cx="2030015" cy="1218009"/>
      </dsp:txXfrm>
    </dsp:sp>
    <dsp:sp modelId="{4ABB35AB-43E9-45F9-B772-A62698B4D057}">
      <dsp:nvSpPr>
        <dsp:cNvPr id="0" name=""/>
        <dsp:cNvSpPr/>
      </dsp:nvSpPr>
      <dsp:spPr>
        <a:xfrm>
          <a:off x="2032992" y="2844006"/>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Direct cooperation</a:t>
          </a:r>
          <a:endParaRPr lang="en-GB" sz="2900" kern="1200" dirty="0"/>
        </a:p>
      </dsp:txBody>
      <dsp:txXfrm>
        <a:off x="2032992" y="2844006"/>
        <a:ext cx="2030015" cy="1218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27D9E-5FA2-4597-8E2D-E5003C3C0A93}">
      <dsp:nvSpPr>
        <dsp:cNvPr id="0" name=""/>
        <dsp:cNvSpPr/>
      </dsp:nvSpPr>
      <dsp:spPr>
        <a:xfrm rot="5400000">
          <a:off x="331154" y="1460336"/>
          <a:ext cx="1229649" cy="1399912"/>
        </a:xfrm>
        <a:prstGeom prst="bentUpArrow">
          <a:avLst>
            <a:gd name="adj1" fmla="val 32840"/>
            <a:gd name="adj2" fmla="val 25000"/>
            <a:gd name="adj3" fmla="val 35780"/>
          </a:avLst>
        </a:prstGeom>
        <a:solidFill>
          <a:srgbClr val="91A6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5EB93-611D-4038-B168-500D1B32CA56}">
      <dsp:nvSpPr>
        <dsp:cNvPr id="0" name=""/>
        <dsp:cNvSpPr/>
      </dsp:nvSpPr>
      <dsp:spPr>
        <a:xfrm>
          <a:off x="5371" y="97245"/>
          <a:ext cx="2070005" cy="1448936"/>
        </a:xfrm>
        <a:prstGeom prst="roundRect">
          <a:avLst>
            <a:gd name="adj" fmla="val 1667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Expedited preservation request</a:t>
          </a:r>
          <a:endParaRPr lang="en-GB" sz="2100" b="1" kern="1200" dirty="0"/>
        </a:p>
      </dsp:txBody>
      <dsp:txXfrm>
        <a:off x="76115" y="167989"/>
        <a:ext cx="1928517" cy="1307448"/>
      </dsp:txXfrm>
    </dsp:sp>
    <dsp:sp modelId="{52E48DBB-AF6D-41DF-B170-D8F41A227E12}">
      <dsp:nvSpPr>
        <dsp:cNvPr id="0" name=""/>
        <dsp:cNvSpPr/>
      </dsp:nvSpPr>
      <dsp:spPr>
        <a:xfrm>
          <a:off x="2075377" y="235434"/>
          <a:ext cx="1505525" cy="1171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a:t>No data retention regime</a:t>
          </a:r>
          <a:endParaRPr lang="en-GB" sz="2100" b="1" kern="1200" dirty="0"/>
        </a:p>
      </dsp:txBody>
      <dsp:txXfrm>
        <a:off x="2075377" y="235434"/>
        <a:ext cx="1505525" cy="1171094"/>
      </dsp:txXfrm>
    </dsp:sp>
    <dsp:sp modelId="{6CC64585-60A8-40E0-ADC9-12EB47EBEB83}">
      <dsp:nvSpPr>
        <dsp:cNvPr id="0" name=""/>
        <dsp:cNvSpPr/>
      </dsp:nvSpPr>
      <dsp:spPr>
        <a:xfrm rot="5400000">
          <a:off x="2047408" y="3087971"/>
          <a:ext cx="1229649" cy="1399912"/>
        </a:xfrm>
        <a:prstGeom prst="bentUpArrow">
          <a:avLst>
            <a:gd name="adj1" fmla="val 32840"/>
            <a:gd name="adj2" fmla="val 25000"/>
            <a:gd name="adj3" fmla="val 35780"/>
          </a:avLst>
        </a:prstGeom>
        <a:solidFill>
          <a:srgbClr val="91A6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3EB49A-F08A-4ADC-BCC6-8D88F76D62B6}">
      <dsp:nvSpPr>
        <dsp:cNvPr id="0" name=""/>
        <dsp:cNvSpPr/>
      </dsp:nvSpPr>
      <dsp:spPr>
        <a:xfrm>
          <a:off x="1721626" y="1724880"/>
          <a:ext cx="2070005" cy="1448936"/>
        </a:xfrm>
        <a:prstGeom prst="roundRect">
          <a:avLst>
            <a:gd name="adj" fmla="val 1667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Content of the request</a:t>
          </a:r>
          <a:endParaRPr lang="en-GB" sz="2100" b="1" kern="1200" dirty="0"/>
        </a:p>
      </dsp:txBody>
      <dsp:txXfrm>
        <a:off x="1792370" y="1795624"/>
        <a:ext cx="1928517" cy="1307448"/>
      </dsp:txXfrm>
    </dsp:sp>
    <dsp:sp modelId="{A5F31CDA-115C-41E7-AE28-01F4D53E927C}">
      <dsp:nvSpPr>
        <dsp:cNvPr id="0" name=""/>
        <dsp:cNvSpPr/>
      </dsp:nvSpPr>
      <dsp:spPr>
        <a:xfrm>
          <a:off x="3791632" y="1863069"/>
          <a:ext cx="1505525" cy="1171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a:t>What, why, who, when, where?</a:t>
          </a:r>
          <a:endParaRPr lang="en-GB" sz="2100" b="1" kern="1200" dirty="0"/>
        </a:p>
      </dsp:txBody>
      <dsp:txXfrm>
        <a:off x="3791632" y="1863069"/>
        <a:ext cx="1505525" cy="1171094"/>
      </dsp:txXfrm>
    </dsp:sp>
    <dsp:sp modelId="{BBC99311-7DE7-4254-AAFC-4B74B3B2EFE0}">
      <dsp:nvSpPr>
        <dsp:cNvPr id="0" name=""/>
        <dsp:cNvSpPr/>
      </dsp:nvSpPr>
      <dsp:spPr>
        <a:xfrm>
          <a:off x="3437881" y="3352514"/>
          <a:ext cx="2070005" cy="1448936"/>
        </a:xfrm>
        <a:prstGeom prst="roundRect">
          <a:avLst>
            <a:gd name="adj" fmla="val 1667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Safeguards</a:t>
          </a:r>
          <a:endParaRPr lang="en-GB" sz="2100" b="1" kern="1200" dirty="0"/>
        </a:p>
      </dsp:txBody>
      <dsp:txXfrm>
        <a:off x="3508625" y="3423258"/>
        <a:ext cx="1928517" cy="1307448"/>
      </dsp:txXfrm>
    </dsp:sp>
    <dsp:sp modelId="{C5C71605-FA8E-47E8-9A57-50CBF5B28BB8}">
      <dsp:nvSpPr>
        <dsp:cNvPr id="0" name=""/>
        <dsp:cNvSpPr/>
      </dsp:nvSpPr>
      <dsp:spPr>
        <a:xfrm>
          <a:off x="5507887" y="3490703"/>
          <a:ext cx="1505525" cy="1171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t>Conditions for refusal</a:t>
          </a:r>
          <a:endParaRPr lang="en-GB" sz="1900" b="1" kern="1200" dirty="0"/>
        </a:p>
      </dsp:txBody>
      <dsp:txXfrm>
        <a:off x="5507887" y="3490703"/>
        <a:ext cx="1505525" cy="11710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29870-0D19-40B0-B764-1D224889547E}">
      <dsp:nvSpPr>
        <dsp:cNvPr id="0" name=""/>
        <dsp:cNvSpPr/>
      </dsp:nvSpPr>
      <dsp:spPr>
        <a:xfrm>
          <a:off x="6764" y="1425473"/>
          <a:ext cx="2021753" cy="1213052"/>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Information sent from Country A</a:t>
          </a:r>
          <a:endParaRPr lang="en-GB" sz="2300" b="1" kern="1200" dirty="0"/>
        </a:p>
      </dsp:txBody>
      <dsp:txXfrm>
        <a:off x="42293" y="1461002"/>
        <a:ext cx="1950695" cy="1141994"/>
      </dsp:txXfrm>
    </dsp:sp>
    <dsp:sp modelId="{66314F9B-10CF-44C6-A95B-6D106D205273}">
      <dsp:nvSpPr>
        <dsp:cNvPr id="0" name=""/>
        <dsp:cNvSpPr/>
      </dsp:nvSpPr>
      <dsp:spPr>
        <a:xfrm>
          <a:off x="2230693" y="1781302"/>
          <a:ext cx="428611" cy="501394"/>
        </a:xfrm>
        <a:prstGeom prst="rightArrow">
          <a:avLst>
            <a:gd name="adj1" fmla="val 60000"/>
            <a:gd name="adj2" fmla="val 50000"/>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2230693" y="1881581"/>
        <a:ext cx="300028" cy="300836"/>
      </dsp:txXfrm>
    </dsp:sp>
    <dsp:sp modelId="{9ABA3D6E-65D8-49C4-AABD-F1758CEAA15B}">
      <dsp:nvSpPr>
        <dsp:cNvPr id="0" name=""/>
        <dsp:cNvSpPr/>
      </dsp:nvSpPr>
      <dsp:spPr>
        <a:xfrm>
          <a:off x="2837219" y="1425473"/>
          <a:ext cx="2021753" cy="1213052"/>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FFFF00"/>
              </a:solidFill>
            </a:rPr>
            <a:t>Relay Server in Country B</a:t>
          </a:r>
          <a:endParaRPr lang="en-GB" sz="2300" b="1" kern="1200" dirty="0">
            <a:solidFill>
              <a:srgbClr val="FFFF00"/>
            </a:solidFill>
          </a:endParaRPr>
        </a:p>
      </dsp:txBody>
      <dsp:txXfrm>
        <a:off x="2872748" y="1461002"/>
        <a:ext cx="1950695" cy="1141994"/>
      </dsp:txXfrm>
    </dsp:sp>
    <dsp:sp modelId="{41C79047-15CF-4FFE-BEF8-7E421503F124}">
      <dsp:nvSpPr>
        <dsp:cNvPr id="0" name=""/>
        <dsp:cNvSpPr/>
      </dsp:nvSpPr>
      <dsp:spPr>
        <a:xfrm>
          <a:off x="5061148" y="1781302"/>
          <a:ext cx="428611" cy="501394"/>
        </a:xfrm>
        <a:prstGeom prst="rightArrow">
          <a:avLst>
            <a:gd name="adj1" fmla="val 60000"/>
            <a:gd name="adj2" fmla="val 50000"/>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5061148" y="1881581"/>
        <a:ext cx="300028" cy="300836"/>
      </dsp:txXfrm>
    </dsp:sp>
    <dsp:sp modelId="{62574373-2E21-446F-959B-D8FA026EBE7F}">
      <dsp:nvSpPr>
        <dsp:cNvPr id="0" name=""/>
        <dsp:cNvSpPr/>
      </dsp:nvSpPr>
      <dsp:spPr>
        <a:xfrm>
          <a:off x="5667674" y="1425473"/>
          <a:ext cx="2021753" cy="1213052"/>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Information received in Country C</a:t>
          </a:r>
          <a:endParaRPr lang="en-GB" sz="2300" b="1" kern="1200" dirty="0"/>
        </a:p>
      </dsp:txBody>
      <dsp:txXfrm>
        <a:off x="5703203" y="1461002"/>
        <a:ext cx="1950695" cy="11419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F47A9-DF52-E94A-9314-84A0DE05EE87}">
      <dsp:nvSpPr>
        <dsp:cNvPr id="0" name=""/>
        <dsp:cNvSpPr/>
      </dsp:nvSpPr>
      <dsp:spPr>
        <a:xfrm>
          <a:off x="7852" y="293553"/>
          <a:ext cx="2346902" cy="1408141"/>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LEA initiative/</a:t>
          </a:r>
        </a:p>
        <a:p>
          <a:pPr marL="0" lvl="0" indent="0" algn="ctr" defTabSz="1111250">
            <a:lnSpc>
              <a:spcPct val="90000"/>
            </a:lnSpc>
            <a:spcBef>
              <a:spcPct val="0"/>
            </a:spcBef>
            <a:spcAft>
              <a:spcPct val="35000"/>
            </a:spcAft>
            <a:buNone/>
          </a:pPr>
          <a:r>
            <a:rPr lang="en-US" sz="2500" b="1" kern="1200" dirty="0"/>
            <a:t>proposal</a:t>
          </a:r>
        </a:p>
      </dsp:txBody>
      <dsp:txXfrm>
        <a:off x="49095" y="334796"/>
        <a:ext cx="2264416" cy="1325655"/>
      </dsp:txXfrm>
    </dsp:sp>
    <dsp:sp modelId="{575B4603-DEF0-5541-83A2-96EE904E758D}">
      <dsp:nvSpPr>
        <dsp:cNvPr id="0" name=""/>
        <dsp:cNvSpPr/>
      </dsp:nvSpPr>
      <dsp:spPr>
        <a:xfrm>
          <a:off x="2589444" y="706608"/>
          <a:ext cx="497543" cy="582031"/>
        </a:xfrm>
        <a:prstGeom prst="rightArrow">
          <a:avLst>
            <a:gd name="adj1" fmla="val 60000"/>
            <a:gd name="adj2" fmla="val 50000"/>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589444" y="823014"/>
        <a:ext cx="348280" cy="349219"/>
      </dsp:txXfrm>
    </dsp:sp>
    <dsp:sp modelId="{0208B717-D5D6-D14D-9793-A6B9B85D6CE5}">
      <dsp:nvSpPr>
        <dsp:cNvPr id="0" name=""/>
        <dsp:cNvSpPr/>
      </dsp:nvSpPr>
      <dsp:spPr>
        <a:xfrm>
          <a:off x="3293515" y="293553"/>
          <a:ext cx="2346902" cy="1408141"/>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r-Latn-RS" sz="2500" b="1" kern="1200" dirty="0" err="1"/>
            <a:t>Other</a:t>
          </a:r>
          <a:r>
            <a:rPr lang="sr-Latn-RS" sz="2500" b="1" kern="1200" dirty="0"/>
            <a:t> </a:t>
          </a:r>
          <a:r>
            <a:rPr lang="sr-Latn-RS" sz="2500" b="1" kern="1200" dirty="0" err="1"/>
            <a:t>Country</a:t>
          </a:r>
          <a:r>
            <a:rPr lang="sr-Latn-RS" sz="2500" b="1" kern="1200"/>
            <a:t> </a:t>
          </a:r>
          <a:r>
            <a:rPr lang="en-US" sz="2500" b="1" kern="1200"/>
            <a:t>Prosecution  </a:t>
          </a:r>
          <a:r>
            <a:rPr lang="en-US" sz="2500" b="1" kern="1200" dirty="0"/>
            <a:t>or Court Order</a:t>
          </a:r>
        </a:p>
      </dsp:txBody>
      <dsp:txXfrm>
        <a:off x="3334758" y="334796"/>
        <a:ext cx="2264416" cy="1325655"/>
      </dsp:txXfrm>
    </dsp:sp>
    <dsp:sp modelId="{2D7682A1-F91C-7942-AF4D-3E91EBC211EA}">
      <dsp:nvSpPr>
        <dsp:cNvPr id="0" name=""/>
        <dsp:cNvSpPr/>
      </dsp:nvSpPr>
      <dsp:spPr>
        <a:xfrm>
          <a:off x="5875108" y="706608"/>
          <a:ext cx="497543" cy="582031"/>
        </a:xfrm>
        <a:prstGeom prst="rightArrow">
          <a:avLst>
            <a:gd name="adj1" fmla="val 60000"/>
            <a:gd name="adj2" fmla="val 50000"/>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875108" y="823014"/>
        <a:ext cx="348280" cy="349219"/>
      </dsp:txXfrm>
    </dsp:sp>
    <dsp:sp modelId="{CB3D899A-8E9B-E840-8698-AEB53FA7A099}">
      <dsp:nvSpPr>
        <dsp:cNvPr id="0" name=""/>
        <dsp:cNvSpPr/>
      </dsp:nvSpPr>
      <dsp:spPr>
        <a:xfrm>
          <a:off x="6579179" y="293553"/>
          <a:ext cx="2346902" cy="1408141"/>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ISP implementation</a:t>
          </a:r>
        </a:p>
      </dsp:txBody>
      <dsp:txXfrm>
        <a:off x="6620422" y="334796"/>
        <a:ext cx="2264416" cy="13256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16/10/2020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Eksperti duhet t'u prezantojë pjesëmarrësve shkurtimisht agjendën dhe përmbajtjen e trajnimit.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p>
        </p:txBody>
      </p:sp>
    </p:spTree>
    <p:extLst>
      <p:ext uri="{BB962C8B-B14F-4D97-AF65-F5344CB8AC3E}">
        <p14:creationId xmlns:p14="http://schemas.microsoft.com/office/powerpoint/2010/main" val="103898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r>
              <a:rPr lang="sq-AL" dirty="1" sz="1800" b="0" i="0" u="none" strike="noStrike" baseline="0">
                <a:latin typeface="MinionPro-Regular"/>
              </a:rPr>
              <a:t>Prokurorët ose gjyqtarët që bëjnë një kërkesë zyrtare gjithmonë duhet të pohojnë detyrimin ndërkombëtar të një shteti të kërkuar për të ndihmuar kur një detyrim i tillë ekziston me anë të një instrumenti ndërkombëtar.</a:t>
            </a:r>
            <a:r>
              <a:rPr lang="sq-AL" dirty="1" sz="1800" b="0" i="0" u="none" strike="noStrike" baseline="0">
                <a:latin typeface="MinionPro-Regular"/>
              </a:rPr>
              <a:t> </a:t>
            </a:r>
            <a:r>
              <a:rPr lang="sq-AL" dirty="1" sz="1800" b="0" i="0" u="none" strike="noStrike" baseline="0">
                <a:latin typeface="MinionPro-Regular"/>
              </a:rPr>
              <a:t>Po kështu, autoriteti të cilit i shkruhet letra e kërkesës duhet gjithashtu të përcaktohet.</a:t>
            </a:r>
          </a:p>
          <a:p>
            <a:pPr algn="just"/>
            <a:endParaRPr lang="en-GB" sz="1800" b="0" i="0" u="none" strike="noStrike" baseline="0" dirty="0">
              <a:latin typeface="MinionPro-Regular"/>
            </a:endParaRPr>
          </a:p>
          <a:p>
            <a:pPr algn="just"/>
            <a:r>
              <a:rPr lang="sq-AL" dirty="1" sz="1800" b="0" i="0" u="none" strike="noStrike" baseline="0">
                <a:latin typeface="MinionPro-Regular"/>
              </a:rPr>
              <a:t>Ndihma administrative mund, dhe duhet të përdoret gjithashtu kur bëni kërkesa për mbledhjen e provave në një shtet ku nuk kërkohet të ushtrohet asnjë kompetencë shtrënguese (p.sh. një urdhër gjykate) për të marrë provat.</a:t>
            </a:r>
            <a:r>
              <a:rPr lang="sq-AL" dirty="1" sz="1800" b="0" i="0" u="none" strike="noStrike" baseline="0">
                <a:latin typeface="MinionPro-Regular"/>
              </a:rPr>
              <a:t> </a:t>
            </a:r>
            <a:r>
              <a:rPr lang="sq-AL" dirty="1" sz="1800" b="0" i="0" u="none" strike="noStrike" baseline="0">
                <a:latin typeface="MinionPro-Regular"/>
              </a:rPr>
              <a:t>Një qasje e tillë zvogëlon rrezikun e vonesës dhe do të mirëpritet nga shumica e shteteve.</a:t>
            </a:r>
            <a:r>
              <a:rPr lang="sq-AL" dirty="1" sz="1800" b="0" i="0" u="none" strike="noStrike" baseline="0">
                <a:latin typeface="MinionPro-Regular"/>
              </a:rPr>
              <a:t> </a:t>
            </a:r>
          </a:p>
          <a:p>
            <a:pPr algn="just"/>
            <a:endParaRPr lang="en-GB" sz="1800" b="0" i="0" u="none" strike="noStrike" baseline="0" dirty="0">
              <a:latin typeface="MinionPro-Regular"/>
            </a:endParaRPr>
          </a:p>
          <a:p>
            <a:pPr algn="just"/>
            <a:r>
              <a:rPr lang="sq-AL" dirty="1" sz="1800" b="0" i="0" u="none" strike="noStrike" baseline="0">
                <a:latin typeface="MinionPro-Regular"/>
              </a:rPr>
              <a:t>Në këtë kontekst, është e rëndësishme të mbani mend se, megjithëse ndihma administrative nganjëherë quhet 'ndihmë joformale', nuk do të thotë që forma e provave të marra është joformale ose jo-dëshmuese; përkundrazi, një kërkesë për dëshmi, e përmbushur në mënyrë administrative/joformale, duhet të paraqesë provat në të njëjtën formë sikur të ishte mbledhur në përgjigje të një letre zyrtare të kërkesës.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p>
        </p:txBody>
      </p:sp>
    </p:spTree>
    <p:extLst>
      <p:ext uri="{BB962C8B-B14F-4D97-AF65-F5344CB8AC3E}">
        <p14:creationId xmlns:p14="http://schemas.microsoft.com/office/powerpoint/2010/main" val="160941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t>Krimi kibernetik tani është një element gjithnjë i pranishëm i shoqërisë.</a:t>
            </a:r>
            <a:r>
              <a:rPr lang="sq-AL" dirty="1"/>
              <a:t> </a:t>
            </a:r>
            <a:r>
              <a:rPr lang="sq-AL" dirty="1"/>
              <a:t>Ai nuk bën dallim ndërmjet individëve, entiteteve ose qeverive.</a:t>
            </a:r>
            <a:r>
              <a:rPr lang="sq-AL" dirty="1"/>
              <a:t> </a:t>
            </a:r>
            <a:r>
              <a:rPr lang="sq-AL" dirty="1"/>
              <a:t>Të gjithë - dhe gjithçka - janë në rrezik.</a:t>
            </a:r>
            <a:r>
              <a:rPr lang="sq-AL" dirty="1"/>
              <a:t> </a:t>
            </a:r>
            <a:r>
              <a:rPr lang="sq-AL" dirty="1"/>
              <a:t>Problemi përkeqësohet nga lehtësia dhe shpejtësia e shkëmbimit të informacionit ndërmjet kriminelëve kibernetikë për kryerjen e krimit, duke e bërë të vështirë për zbatuesit e ligjit dhe bizneset për të garuar me të.</a:t>
            </a:r>
            <a:r>
              <a:rPr lang="sq-AL" dirty="1"/>
              <a:t> </a:t>
            </a:r>
            <a:r>
              <a:rPr lang="sq-AL" dirty="1"/>
              <a:t>Praktikat standarde të zbatimit të ligjit nuk janë më të mjaftueshme - nevojiten mjete të personalizuara.</a:t>
            </a:r>
            <a:r>
              <a:rPr lang="sq-AL" dirty="1"/>
              <a:t> </a:t>
            </a:r>
            <a:r>
              <a:rPr lang="sq-AL" dirty="1"/>
              <a:t>Më e rëndësishmja, zbatimi i ligjit dhe bizneset duhet të bashkëpunojnë për të adresuar këtë çështje të ngutshme.</a:t>
            </a:r>
          </a:p>
          <a:p>
            <a:pPr algn="just"/>
            <a:endParaRPr lang="en-GB" dirty="0"/>
          </a:p>
          <a:p>
            <a:r>
              <a:rPr lang="sq-AL" dirty="1"/>
              <a:t>Bashkëpunimi i sektorit publik-privat në krimin kibernetik në lidhje me aspektet ndërkombëtare të krimit është komponent jashtëzakonisht i rëndësishëm i fazës së hetimit dhe gjykimit.</a:t>
            </a:r>
            <a:r>
              <a:rPr lang="sq-AL" dirty="1"/>
              <a:t> </a:t>
            </a:r>
            <a:r>
              <a:rPr lang="sq-AL" dirty="1"/>
              <a:t>Ofruesit e sektorit privat të shërbimeve të lidhura me teknologjitë e informacionit dhe komunikimit (TIK) janë mbajtësit kryesorë të informacionit më të dobishëm për hetuesit e krimit, prokurorët dhe gjyqtarët.</a:t>
            </a:r>
            <a:r>
              <a:rPr lang="sq-AL" dirty="1"/>
              <a:t> </a:t>
            </a:r>
          </a:p>
          <a:p>
            <a:endParaRPr lang="en-US" dirty="0"/>
          </a:p>
          <a:p>
            <a:r>
              <a:rPr lang="sq-AL" dirty="1"/>
              <a:t>Bashkëpunimi me ta në gjetjen e mënyrave se si të shpejtohet bashkëpunimi dhe si ta bëjmë atë më të saktë dhe të dobishëm është i një rëndësie shumë të madhe nëse dëshiron të arrihet shpejtësia në zbulimin dhe marrjen e provave.</a:t>
            </a:r>
            <a:r>
              <a:rPr lang="sq-AL" dirty="1"/>
              <a:t> </a:t>
            </a:r>
            <a:r>
              <a:rPr lang="sq-AL" dirty="1"/>
              <a:t>Kështu, brenda kufijve ligjorë, të gjitha format e një bashkëpunimi të tillë duhet të hulumtohen dhe vendosen jo vetëm në bazë të masave dhe urdhrave detyrues, por në marrëveshjet vullnetare dhe forma të ngjashme të bashkëpunimit.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p>
        </p:txBody>
      </p:sp>
    </p:spTree>
    <p:extLst>
      <p:ext uri="{BB962C8B-B14F-4D97-AF65-F5344CB8AC3E}">
        <p14:creationId xmlns:p14="http://schemas.microsoft.com/office/powerpoint/2010/main" val="58937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Trajneri duhet të shpjegojë tri nivelet e bashkëpunimit që mund të ndodhin me industrinë vendase:</a:t>
            </a:r>
          </a:p>
          <a:p>
            <a:endParaRPr lang="en-US" baseline="0" dirty="0"/>
          </a:p>
          <a:p>
            <a:pPr marL="228600" indent="-228600" algn="just">
              <a:buAutoNum type="arabicPeriod"/>
            </a:pPr>
            <a:r>
              <a:rPr lang="sq-AL" dirty="1" b="1" baseline="0"/>
              <a:t>Bashkëpunim i detyrueshëm me mandat ligjor</a:t>
            </a:r>
            <a:r>
              <a:rPr lang="sq-AL" dirty="1" baseline="0"/>
              <a:t> - Ky është bashkëpunim i detyrueshëm që rezulton nga zbatimi i ligjit duke ushtruar kompetenca procedurale që korrespondojnë me nenet 16 - 21 të Konventës së Budapestit.</a:t>
            </a:r>
            <a:r>
              <a:rPr lang="sq-AL" dirty="1" b="0" baseline="0"/>
              <a:t> </a:t>
            </a:r>
            <a:r>
              <a:rPr lang="sq-AL" dirty="1" b="0" baseline="0"/>
              <a:t>Kjo përfshin lëshimin e urdhrave që mandatojnë subjektin e një urdhri të tillë të bashkëpunojë me agjencitë e zbatimit të ligjit.</a:t>
            </a:r>
          </a:p>
          <a:p>
            <a:pPr marL="228600" indent="-228600">
              <a:buAutoNum type="arabicPeriod"/>
            </a:pPr>
            <a:r>
              <a:rPr lang="sq-AL" dirty="1" b="1" baseline="0"/>
              <a:t>Bashkëpunim vullnetar me mandat ligjor</a:t>
            </a:r>
            <a:r>
              <a:rPr lang="sq-AL" dirty="1" baseline="0"/>
              <a:t> - Ky është bashkëpunim vullnetar që ndodh në bazë të disa mandateve ligjore që nuk kanë të njëjtën forcë me dispozitat e detyrueshme të ligjit.</a:t>
            </a:r>
            <a:r>
              <a:rPr lang="sq-AL" dirty="1" b="0" baseline="0"/>
              <a:t> </a:t>
            </a:r>
            <a:r>
              <a:rPr lang="sq-AL" dirty="1" b="0" baseline="0"/>
              <a:t>Për shembull, një bashkëpunim i tillë mund të jetë rezultat i një memorandumi mirëkuptimi të nënshkruar ndërmjet një operatori të sektorit privat dhe një agjencie të zbatimit të ligjit.</a:t>
            </a:r>
          </a:p>
          <a:p>
            <a:pPr marL="228600" indent="-228600">
              <a:buAutoNum type="arabicPeriod"/>
            </a:pPr>
            <a:r>
              <a:rPr lang="sq-AL" dirty="1" b="1" baseline="0"/>
              <a:t>Bashkëpunimi vullnetar pavarësisht mandatit ligjor</a:t>
            </a:r>
            <a:r>
              <a:rPr lang="sq-AL" dirty="1" baseline="0"/>
              <a:t> - Ky është bashkëpunim vullnetar që ndodh pavarësisht se ka apo jo mandat ligjor për të njëjtin.</a:t>
            </a:r>
            <a:r>
              <a:rPr lang="sq-AL" dirty="1" b="0" baseline="0"/>
              <a:t> </a:t>
            </a:r>
            <a:r>
              <a:rPr lang="sq-AL" dirty="1" b="0" baseline="0"/>
              <a:t>Një bashkëpunim i tillë mund të mundësohet nga ligji por nuk kërkohet nga ai.</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p>
        </p:txBody>
      </p:sp>
    </p:spTree>
    <p:extLst>
      <p:ext uri="{BB962C8B-B14F-4D97-AF65-F5344CB8AC3E}">
        <p14:creationId xmlns:p14="http://schemas.microsoft.com/office/powerpoint/2010/main" val="3944796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Trajneri duhet të shpjegojë tri nivelet e bashkëpunimit që mund të ndodhin me ofruesit e huaj të shërbimeve:</a:t>
            </a:r>
          </a:p>
          <a:p>
            <a:endParaRPr lang="en-US" baseline="0" dirty="0"/>
          </a:p>
          <a:p>
            <a:pPr marL="228600" indent="-228600">
              <a:buAutoNum type="arabicPeriod"/>
            </a:pPr>
            <a:r>
              <a:rPr lang="sq-AL" dirty="1" b="1" baseline="0"/>
              <a:t>Bashkëpunimi i detyrueshëm:</a:t>
            </a:r>
            <a:r>
              <a:rPr lang="sq-AL" dirty="1" b="0" baseline="0"/>
              <a:t> </a:t>
            </a:r>
            <a:r>
              <a:rPr lang="sq-AL" dirty="1" b="0" baseline="0"/>
              <a:t>Ky bashkëpunim mandatohet përmes kanaleve të ndihmës juridike të ndërsjellë dhe mandatohet mbi ofruesit e shërbimeve të huaja përmes ligjeve të tyre të brendshme.</a:t>
            </a:r>
            <a:r>
              <a:rPr lang="sq-AL" dirty="1" b="0" baseline="0"/>
              <a:t> </a:t>
            </a:r>
            <a:r>
              <a:rPr lang="sq-AL" dirty="1" b="0" baseline="0"/>
              <a:t>Një Palë mund të përdorë gjithashtu kompetencën e saj procedurale të brendshme të urdhrit të prodhimit për të urdhëruar një ofrues shërbimi që ofron shërbime brenda territorit të saj për të prodhuar informacione për abonuesit në posedim ose kontroll.</a:t>
            </a:r>
          </a:p>
          <a:p>
            <a:pPr marL="228600" indent="-228600">
              <a:buAutoNum type="arabicPeriod"/>
            </a:pPr>
            <a:r>
              <a:rPr lang="sq-AL" dirty="1" b="1" baseline="0"/>
              <a:t>Bashkëpunim </a:t>
            </a:r>
            <a:r>
              <a:rPr lang="sq-AL" dirty="1" b="1" baseline="0"/>
              <a:t>vullnetar me mandat ligjor:</a:t>
            </a:r>
            <a:r>
              <a:rPr lang="sq-AL" dirty="1" b="1" baseline="0"/>
              <a:t> </a:t>
            </a:r>
            <a:r>
              <a:rPr lang="sq-AL" dirty="1" b="0" baseline="0"/>
              <a:t>Ky bashkëpunim është bashkëpunim që megjithëse ndërmerret vullnetarisht nga ofruesit e huaj të shërbimeve, ka një mandat ligjor (p.sh. qasja ndërkufitare në të dhëna me pëlqim).</a:t>
            </a:r>
          </a:p>
          <a:p>
            <a:pPr marL="228600" indent="-228600">
              <a:buAutoNum type="arabicPeriod"/>
            </a:pPr>
            <a:r>
              <a:rPr lang="sq-AL" dirty="1" b="1" baseline="0"/>
              <a:t>Bashkëpunim </a:t>
            </a:r>
            <a:r>
              <a:rPr lang="sq-AL" dirty="1" b="1" baseline="0"/>
              <a:t>vullnetar pavarësisht nëse ka mandat ligjor:</a:t>
            </a:r>
            <a:r>
              <a:rPr lang="sq-AL" dirty="1" b="1" baseline="0"/>
              <a:t> </a:t>
            </a:r>
            <a:r>
              <a:rPr lang="sq-AL" dirty="1" b="0" u="none" baseline="0"/>
              <a:t>Ky bashkëpunim është bashkëpunim që ndërmerret vullnetarisht nga ofruesit e shërbimeve të huaja pa ndonjë mandat ligjor (p.sh. bashkëpunimi i drejtpërdrejtë me ofruesit e shërbimeve të huaja përmes politikave të vendosura nga ofrues të tillë të huaj të shërbimeve).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p>
        </p:txBody>
      </p:sp>
    </p:spTree>
    <p:extLst>
      <p:ext uri="{BB962C8B-B14F-4D97-AF65-F5344CB8AC3E}">
        <p14:creationId xmlns:p14="http://schemas.microsoft.com/office/powerpoint/2010/main" val="3612574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sq-AL" dirty="1" b="1">
                <a:solidFill>
                  <a:srgbClr val="FF0000"/>
                </a:solidFill>
              </a:rPr>
              <a:t>SLAJDI MUND TË FSHIHET PËR SHKAK TË PËRSËRITJES NË TEMAT E MËPARSHME</a:t>
            </a:r>
          </a:p>
          <a:p>
            <a:pPr algn="just"/>
            <a:endParaRPr lang="en-GB" dirty="0"/>
          </a:p>
          <a:p>
            <a:pPr algn="just"/>
            <a:r>
              <a:rPr lang="sq-AL" dirty="1" b="1">
                <a:solidFill>
                  <a:srgbClr val="696969"/>
                </a:solidFill>
              </a:rPr>
              <a:t>Konventa për Krimet Kibernetike</a:t>
            </a:r>
            <a:r>
              <a:rPr lang="sq-AL" dirty="1"/>
              <a:t> e Këshillit të Evropës (CETS Nr. 185), e njohur si Konventa e Budapestit, është i vetmi instrument ndërkombëtar detyrues për këtë çështje.</a:t>
            </a:r>
            <a:r>
              <a:rPr lang="sq-AL" dirty="1"/>
              <a:t> </a:t>
            </a:r>
            <a:r>
              <a:rPr lang="sq-AL" dirty="1"/>
              <a:t>Ajo shërben si udhëzues për çdo vend që zhvillon legjislacionin kombëtar gjithëpërfshirës kundër krimit kibernetik dhe si kornizë për bashkëpunimin ndërkombëtar ndërmjet shteteve palë të këtij traktati.</a:t>
            </a:r>
          </a:p>
          <a:p>
            <a:pPr algn="just"/>
            <a:endParaRPr lang="en-GB" dirty="0"/>
          </a:p>
          <a:p>
            <a:pPr algn="just"/>
            <a:r>
              <a:rPr lang="sq-AL" dirty="1"/>
              <a:t>Konventa është traktati i parë ndërkombëtar mbi krimet e kryera përmes internetit dhe rrjeteve tjera kompjuterike, që kanë të bëjnë veçanërisht me shkeljet e të drejtës së autorit, mashtrime në lidhje me kompjuterë, pornografinë me fëmijë dhe shkeljet e sigurisë së rrjetit.</a:t>
            </a:r>
            <a:r>
              <a:rPr lang="sq-AL" dirty="1"/>
              <a:t> </a:t>
            </a:r>
            <a:r>
              <a:rPr lang="sq-AL" dirty="1"/>
              <a:t>Ajo gjithashtu përmban një sërë kompetencash dhe procedurash siç janë kontrolli i rrjeteve kompjuterike dhe përgjimi.</a:t>
            </a:r>
          </a:p>
          <a:p>
            <a:pPr algn="just"/>
            <a:endParaRPr lang="en-GB" dirty="0"/>
          </a:p>
          <a:p>
            <a:pPr algn="just"/>
            <a:r>
              <a:rPr lang="sq-AL" dirty="1"/>
              <a:t>Objektivi i tij kryesor, i përcaktuar në preambulë, është të ndjekë një politikë të përbashkët kriminale që synon mbrojtjen e shoqërisë kundër krimit kibernetik, veçanërisht duke miratuar legjislacionin e duhur dhe duke nxitur bashkëpunimin ndërkombëtar.</a:t>
            </a:r>
          </a:p>
          <a:p>
            <a:pPr algn="just"/>
            <a:endParaRPr lang="en-GB" dirty="0"/>
          </a:p>
          <a:p>
            <a:pPr algn="just"/>
            <a:r>
              <a:rPr lang="sq-AL" dirty="1"/>
              <a:t>Konventa e Budapestit plotësohet nga një </a:t>
            </a:r>
            <a:r>
              <a:rPr lang="sq-AL" dirty="1" b="1">
                <a:solidFill>
                  <a:srgbClr val="696969"/>
                </a:solidFill>
              </a:rPr>
              <a:t>Protokoll për Ksenofobi dhe Racizëm</a:t>
            </a:r>
            <a:r>
              <a:rPr lang="sq-AL" dirty="1"/>
              <a:t> që kryhen përmes sistemeve kompjuterike.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p>
        </p:txBody>
      </p:sp>
    </p:spTree>
    <p:extLst>
      <p:ext uri="{BB962C8B-B14F-4D97-AF65-F5344CB8AC3E}">
        <p14:creationId xmlns:p14="http://schemas.microsoft.com/office/powerpoint/2010/main" val="190905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latin typeface="Arial" panose="020B0604020202020204" pitchFamily="34" charset="0"/>
              </a:rPr>
              <a:t>Kapitulli III i Konventës përmban dispozitat në lidhje me ndihmën e ndërsjellë të lidhur me krimin tradicional dhe kompjuterik si dhe rregullat e ekstradimit.</a:t>
            </a:r>
            <a:r>
              <a:rPr lang="sq-AL" dirty="1">
                <a:latin typeface="Arial" panose="020B0604020202020204" pitchFamily="34" charset="0"/>
              </a:rPr>
              <a:t> </a:t>
            </a:r>
            <a:r>
              <a:rPr lang="sq-AL" dirty="1">
                <a:latin typeface="Arial" panose="020B0604020202020204" pitchFamily="34" charset="0"/>
              </a:rPr>
              <a:t>Ai mbulon ndihmën e ndërsjellë tradicionale në dy situata: kur nuk ekziston asnjë bazë ligjore (traktati, legjislacioni reciprok, etj.) Ndërmjet palëve - në këtë rast zbatohen dispozitat e tij - dhe kur ekziston një bazë e tillë - në këtë rast rregullimet ekzistuese zbatohen gjithashtu për ndihmën sipas kësaj Konvente.</a:t>
            </a:r>
            <a:r>
              <a:rPr lang="sq-AL" dirty="1">
                <a:latin typeface="Arial" panose="020B0604020202020204" pitchFamily="34" charset="0"/>
              </a:rPr>
              <a:t> </a:t>
            </a:r>
            <a:r>
              <a:rPr lang="sq-AL" dirty="1">
                <a:latin typeface="Arial" panose="020B0604020202020204" pitchFamily="34" charset="0"/>
              </a:rPr>
              <a:t>Ndihma specifike e krimit kompjuterik dhe në lidhje me kompjuterët zbatohet për të dy situatat dhe mbulon, varësisht nga kushtet shtesë, të njëjtën gamë të kompetencave procedurale siç përcaktohet në Kapitullin II.</a:t>
            </a:r>
            <a:r>
              <a:rPr lang="sq-AL" dirty="1">
                <a:latin typeface="Arial" panose="020B0604020202020204" pitchFamily="34" charset="0"/>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dirty="0">
              <a:effectLst/>
              <a:latin typeface="Arial" panose="020B0604020202020204" pitchFamily="34" charset="0"/>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latin typeface="Arial" panose="020B0604020202020204" pitchFamily="34" charset="0"/>
              </a:rPr>
              <a:t>Për më tepër, Kapitulli III përmban një dispozitë për një lloj specifik të qasjes ndërkufitare në të dhënat e ruajtura të kompjuterit i cili nuk kërkon ndihmë të ndërsjellë (me pëlqim ose kur është në dispozicion publikisht) dhe parashikon ngritjen e një rrjeti 24/7 për të siguruar ndihmë të shpejtë ndërmjet palëve.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p>
        </p:txBody>
      </p:sp>
    </p:spTree>
    <p:extLst>
      <p:ext uri="{BB962C8B-B14F-4D97-AF65-F5344CB8AC3E}">
        <p14:creationId xmlns:p14="http://schemas.microsoft.com/office/powerpoint/2010/main" val="3636403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latin typeface="Arial" panose="020B0604020202020204" pitchFamily="34" charset="0"/>
              </a:rPr>
              <a:t>Qëllimi i kompetencave të veçanta procedurale është të sigurojnë mekanizma specifik në mënyrë që të ndërmarrin veprime efektive dhe të bashkërenduara ndërkombëtare në rastet që përfshijnë vepra penale të lidhura me kompjuterë dhe prova në formë elektronike.</a:t>
            </a:r>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p>
        </p:txBody>
      </p:sp>
    </p:spTree>
    <p:extLst>
      <p:ext uri="{BB962C8B-B14F-4D97-AF65-F5344CB8AC3E}">
        <p14:creationId xmlns:p14="http://schemas.microsoft.com/office/powerpoint/2010/main" val="1181359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r>
              <a:rPr lang="sq-AL" dirty="1"/>
              <a:t>Globalizimi dhe lëvizja në rritje e njerëzve në të gjithë botën krijojnë mundësi të reja për krimin ndërkufitar.</a:t>
            </a:r>
            <a:r>
              <a:rPr lang="sq-AL" dirty="1"/>
              <a:t> </a:t>
            </a:r>
            <a:r>
              <a:rPr lang="sq-AL" dirty="1"/>
              <a:t>Kjo është arsyeja pse ndihma juridike e ndërsjellë dhe marrëveshjet për ekstradimin janë thelbësore për të ndaluar krimin ndërkufitar.</a:t>
            </a:r>
          </a:p>
          <a:p>
            <a:pPr algn="just"/>
            <a:endParaRPr lang="en-GB" dirty="0"/>
          </a:p>
          <a:p>
            <a:pPr algn="just"/>
            <a:r>
              <a:rPr lang="sq-AL" dirty="1"/>
              <a:t>Ndihma juridike e ndërsjellë është një formë e bashkëpunimit ndërmjet vendeve të ndryshme me qëllim të mbledhjes dhe shkëmbimit të informacionit.</a:t>
            </a:r>
            <a:r>
              <a:rPr lang="sq-AL" dirty="1"/>
              <a:t> </a:t>
            </a:r>
            <a:r>
              <a:rPr lang="sq-AL" dirty="1"/>
              <a:t>Autoritetet nga një vend mund të kërkojnë dhe sigurojnë prova të vendosura në një vend për të ndihmuar në hetimet penale ose procedimet në një tjetër.</a:t>
            </a:r>
          </a:p>
          <a:p>
            <a:pPr algn="just"/>
            <a:endParaRPr lang="en-GB" dirty="0"/>
          </a:p>
          <a:p>
            <a:pPr algn="just"/>
            <a:r>
              <a:rPr lang="sq-AL" dirty="1"/>
              <a:t>Mjeti tradicional i ndihmës juridike të ndërsjellë ka qenë </a:t>
            </a:r>
            <a:r>
              <a:rPr lang="sq-AL" dirty="1" i="1"/>
              <a:t>letërporosia</a:t>
            </a:r>
            <a:r>
              <a:rPr lang="sq-AL" dirty="1"/>
              <a:t> - një kërkesë zyrtare nga autoriteti gjyqësor i një shteti drejtuar një autoriteti gjyqësor të një shteti tjetër, në të cilën autoritetit gjyqësor të kërkuar i kërkohet të kryejë një ose më shumë veprime të specifikuara, zakonisht mbledhje provash dhe intervistim të dëshmitarëve, në emër të autoritetit gjyqësor kërkues.</a:t>
            </a:r>
            <a:r>
              <a:rPr lang="sq-AL" dirty="1"/>
              <a:t> </a:t>
            </a:r>
            <a:r>
              <a:rPr lang="sq-AL" dirty="1"/>
              <a:t>Këto kërkesa transmetohen në mënyrë konvencionale përmes kanaleve diplomatike.</a:t>
            </a:r>
            <a:r>
              <a:rPr lang="sq-AL" dirty="1"/>
              <a:t> </a:t>
            </a:r>
            <a:r>
              <a:rPr lang="sq-AL" dirty="1"/>
              <a:t>Pasi prokurori përgatit një kërkesë, ajo autentikohet nga gjykata kompetente kombëtare në shtetin kërkues dhe më pas dorëzohet nga ministria e jashtme e atij shteti në ambasadën e shtetit të kërkuar (Funk, 2014; Efrat dhe Newman, 2017).</a:t>
            </a:r>
            <a:r>
              <a:rPr lang="sq-AL" dirty="1"/>
              <a:t> </a:t>
            </a:r>
            <a:r>
              <a:rPr lang="sq-AL" dirty="1"/>
              <a:t>Ambasada dërgon kërkesën tek autoritetet gjyqësore kompetente të shtetit të kërkuar.</a:t>
            </a:r>
            <a:r>
              <a:rPr lang="sq-AL" dirty="1"/>
              <a:t> </a:t>
            </a:r>
            <a:r>
              <a:rPr lang="sq-AL" dirty="1"/>
              <a:t>Sapo të përfundojë kërkesa, renditja e veprimeve përmbyset.</a:t>
            </a:r>
          </a:p>
          <a:p>
            <a:pPr algn="just"/>
            <a:endParaRPr lang="en-GB" dirty="0">
              <a:effectLst/>
            </a:endParaRPr>
          </a:p>
          <a:p>
            <a:pPr algn="just"/>
            <a:r>
              <a:rPr lang="sq-AL" dirty="1"/>
              <a:t>Traktatet zyrtare kanë krijuar një bazë më solide për bashkëpunimin ndërkombëtar.</a:t>
            </a:r>
            <a:r>
              <a:rPr lang="sq-AL" dirty="1"/>
              <a:t> </a:t>
            </a:r>
            <a:r>
              <a:rPr lang="sq-AL" dirty="1"/>
              <a:t>Procesi për letër porositë kërkon më shumë kohë dhe më i paparashikueshëm sesa ai për Traktatet e Ndihmës Juridike të Ndërsjellë.</a:t>
            </a:r>
            <a:r>
              <a:rPr lang="sq-AL" dirty="1"/>
              <a:t> </a:t>
            </a:r>
            <a:r>
              <a:rPr lang="sq-AL" dirty="1"/>
              <a:t>Kjo është në një pjesë e madhe për shkak se zbatimi i letër porosive është një çështje mirësie ndërmjet gjykatave e jo bazuar në traktate.</a:t>
            </a:r>
            <a:r>
              <a:rPr lang="sq-AL" dirty="1"/>
              <a:t> </a:t>
            </a:r>
            <a:r>
              <a:rPr lang="sq-AL" dirty="1"/>
              <a:t>Për këto arsye, prokurorët zakonisht i konsiderojnë letrat e porosive si një mundësi të fundit për qasje në prova jashtë vendit, për t'u ushtruar vetëm kur Traktatet e Ndihmës Juridike të Ndërsjellë nuk janë të disponueshme.</a:t>
            </a:r>
          </a:p>
          <a:p>
            <a:pPr algn="just"/>
            <a:endParaRPr lang="en-GB" dirty="0">
              <a:effectLst/>
            </a:endParaRPr>
          </a:p>
          <a:p>
            <a:pPr algn="just"/>
            <a:r>
              <a:rPr lang="sq-AL" dirty="1"/>
              <a:t>Traktatet dypalëshe (ndërmjet dy vendeve) mund të negociohen ndërmjet shteteve me një shkallë më të lartë vërtetësie në lidhje me detyrimet dhe pritjet e të dy palëve.</a:t>
            </a:r>
            <a:r>
              <a:rPr lang="sq-AL" dirty="1"/>
              <a:t> </a:t>
            </a:r>
            <a:r>
              <a:rPr lang="sq-AL" dirty="1"/>
              <a:t>Por negocimi, hartimi dhe dakordimi i traktateve dypalëshe mund të jetë i kushtueshëm, si dhe harxhon kohë dhe burime, dhe nuk është e mundur të kesh një traktat dypalësh me çdo vend në botë.</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p>
        </p:txBody>
      </p:sp>
    </p:spTree>
    <p:extLst>
      <p:ext uri="{BB962C8B-B14F-4D97-AF65-F5344CB8AC3E}">
        <p14:creationId xmlns:p14="http://schemas.microsoft.com/office/powerpoint/2010/main" val="3964011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t>Harmonizimi i kornizave ligjore në nivelin kombëtar dhe ndërkombëtar është thelbësor.</a:t>
            </a:r>
            <a:r>
              <a:rPr lang="sq-AL" dirty="1"/>
              <a:t> </a:t>
            </a:r>
            <a:r>
              <a:rPr lang="sq-AL" dirty="1"/>
              <a:t>Të pasurit e procedurave dhe legjislacionit të ngjashëm e bën bashkëpunimin më të lehtë dhe më të shpejtë.</a:t>
            </a:r>
            <a:r>
              <a:rPr lang="sq-AL" dirty="1"/>
              <a:t> </a:t>
            </a:r>
            <a:r>
              <a:rPr lang="sq-AL" dirty="1"/>
              <a:t>Traktatet multilaterale dhe rajonale i shërbejnë këtij qëllimi.</a:t>
            </a:r>
            <a:r>
              <a:rPr lang="sq-AL" dirty="1"/>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dirty="0">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t>Gjithnjë e më shumë, traktatet e ndihmës juridike të ndërsjellë kërkojnë që shtetet të caktojnë një autoritet qendror (zakonisht ministrinë e drejtësisë) të cilit mund t'i dërgohen kërkesat, duke siguruar kështu një alternativë ndaj kanaleve diplomatike.</a:t>
            </a:r>
            <a:r>
              <a:rPr lang="sq-AL" dirty="1"/>
              <a:t> </a:t>
            </a:r>
            <a:r>
              <a:rPr lang="sq-AL" dirty="1"/>
              <a:t>Autoritetet gjyqësore të shtetit kërkues mund të komunikojnë drejtpërdrejt me autoritetin qendror.</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t>Sot, në një shkallë në rritje, po përdoren edhe kanale më të drejtpërdrejta, në atë që një zyrtar në shtetin kërkues mund të dërgojë kërkesën drejtpërdrejt te zyrtari përkatës i shtetit tjetër.</a:t>
            </a:r>
            <a:r>
              <a:rPr lang="sq-AL" dirty="1"/>
              <a:t> </a:t>
            </a:r>
            <a:r>
              <a:rPr lang="sq-AL" dirty="1"/>
              <a:t>Kjo tendencë demonstron rëndësinë e një autoriteti qendror kombëtar si parakusht për dhënien e ndihmës juridike të ndërsjellë më efektive.</a:t>
            </a:r>
            <a:r>
              <a:rPr lang="sq-AL" dirty="1"/>
              <a:t> </a:t>
            </a:r>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p>
        </p:txBody>
      </p:sp>
    </p:spTree>
    <p:extLst>
      <p:ext uri="{BB962C8B-B14F-4D97-AF65-F5344CB8AC3E}">
        <p14:creationId xmlns:p14="http://schemas.microsoft.com/office/powerpoint/2010/main" val="1193274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latin typeface="Arial" panose="020B0604020202020204" pitchFamily="34" charset="0"/>
              </a:rPr>
              <a:t>Parimet e përgjithshme që rregullojnë detyrimin për të siguruar ndihmë të ndërsjellë përcaktohen në paragrafin 1.</a:t>
            </a:r>
            <a:r>
              <a:rPr lang="sq-AL" dirty="1">
                <a:latin typeface="Arial" panose="020B0604020202020204" pitchFamily="34" charset="0"/>
              </a:rPr>
              <a:t> </a:t>
            </a:r>
            <a:r>
              <a:rPr lang="sq-AL" dirty="1">
                <a:latin typeface="Arial" panose="020B0604020202020204" pitchFamily="34" charset="0"/>
              </a:rPr>
              <a:t>Bashkëpunimi duhet të ofrohet "në masën më të gjerë të mundshme".</a:t>
            </a:r>
            <a:r>
              <a:rPr lang="sq-AL" dirty="1">
                <a:latin typeface="Arial" panose="020B0604020202020204" pitchFamily="34" charset="0"/>
              </a:rPr>
              <a:t> </a:t>
            </a:r>
            <a:r>
              <a:rPr lang="sq-AL" dirty="1">
                <a:latin typeface="Arial" panose="020B0604020202020204" pitchFamily="34" charset="0"/>
              </a:rPr>
              <a:t>Kështu, si në nenin 23 ("Parimet e përgjithshme në lidhje me bashkëpunimin ndërkombëtar"), ndihma e ndërsjellë në parim duhet të jetë e gjerë, dhe pengesat për të janë rreptësisht të kufizuara.</a:t>
            </a:r>
            <a:r>
              <a:rPr lang="sq-AL" dirty="1">
                <a:latin typeface="Arial" panose="020B0604020202020204" pitchFamily="34" charset="0"/>
              </a:rPr>
              <a:t> </a:t>
            </a:r>
          </a:p>
          <a:p>
            <a:pPr algn="just"/>
            <a:endParaRPr lang="en-GB" dirty="0">
              <a:effectLst/>
              <a:latin typeface="Arial" panose="020B0604020202020204" pitchFamily="34" charset="0"/>
            </a:endParaRPr>
          </a:p>
          <a:p>
            <a:pPr algn="just"/>
            <a:r>
              <a:rPr lang="sq-AL" dirty="1">
                <a:latin typeface="Arial" panose="020B0604020202020204" pitchFamily="34" charset="0"/>
              </a:rPr>
              <a:t>Së dyti, si në nenin 23, detyrimi për të bashkëpunuar zbatohet në parim si për veprat penale që lidhen me sistemet kompjuterike dhe të dhënat (d.m.th. Veprat penale të mbuluara nga neni 14, paragrafi 2, litterae a-b), dhe për mbledhjen e provave në forma elektronike për veprën penale.</a:t>
            </a:r>
            <a:r>
              <a:rPr lang="sq-AL" dirty="1">
                <a:latin typeface="Arial" panose="020B0604020202020204" pitchFamily="34" charset="0"/>
              </a:rPr>
              <a:t> </a:t>
            </a:r>
            <a:r>
              <a:rPr lang="sq-AL" dirty="1">
                <a:latin typeface="Arial" panose="020B0604020202020204" pitchFamily="34" charset="0"/>
              </a:rPr>
              <a:t>Është arritur pajtimi të vendoset një detyrim për të bashkëpunuar në lidhje me këtë klasë të gjerë krimesh sepse ekziston e njëjta nevojë për mekanizma të efektshëm të bashkëpunimit ndërkombëtar për të dyja këto kategori.</a:t>
            </a:r>
            <a:r>
              <a:rPr lang="sq-AL" dirty="1">
                <a:latin typeface="Arial" panose="020B0604020202020204" pitchFamily="34" charset="0"/>
              </a:rPr>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p>
        </p:txBody>
      </p:sp>
    </p:spTree>
    <p:extLst>
      <p:ext uri="{BB962C8B-B14F-4D97-AF65-F5344CB8AC3E}">
        <p14:creationId xmlns:p14="http://schemas.microsoft.com/office/powerpoint/2010/main" val="33840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t>Eksperti duhet t'u paraqesë pjesëmarrësve objektivat e seancës p.sh. fushëveprimi.</a:t>
            </a:r>
            <a:r>
              <a:rPr lang="sq-AL" dirty="1"/>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t>Pjesëmarrësit duhet të kuptojnë se cili është qëllimi i seancës dhe çfarë pritet prej tyre në fund të kësaj seance.</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p>
        </p:txBody>
      </p:sp>
    </p:spTree>
    <p:extLst>
      <p:ext uri="{BB962C8B-B14F-4D97-AF65-F5344CB8AC3E}">
        <p14:creationId xmlns:p14="http://schemas.microsoft.com/office/powerpoint/2010/main" val="1511681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latin typeface="Arial" panose="020B0604020202020204" pitchFamily="34" charset="0"/>
              </a:rPr>
              <a:t>Qëllimi i Paragrafit 3 është që të lehtësojë përshpejtimin e procesit të marrjes së ndihmës së ndërsjellë në mënyrë që informacioni kritik ose prova të mos humbasë sepse ato janë fshirë përpara se të përgatitet, transmetohet dhe përgjigjet e një kërkese për ndihmë.</a:t>
            </a:r>
            <a:r>
              <a:rPr lang="sq-AL" dirty="1">
                <a:latin typeface="Arial" panose="020B0604020202020204" pitchFamily="34" charset="0"/>
              </a:rPr>
              <a:t> </a:t>
            </a:r>
          </a:p>
          <a:p>
            <a:pPr algn="just"/>
            <a:endParaRPr lang="en-GB" dirty="0">
              <a:effectLst/>
              <a:latin typeface="Arial" panose="020B0604020202020204" pitchFamily="34" charset="0"/>
            </a:endParaRPr>
          </a:p>
          <a:p>
            <a:pPr algn="just"/>
            <a:r>
              <a:rPr lang="sq-AL" dirty="1">
                <a:latin typeface="Arial" panose="020B0604020202020204" pitchFamily="34" charset="0"/>
              </a:rPr>
              <a:t>Paragrafi 3 e bën këtë duke (1) fuqizuar Palët për të bërë kërkesa urgjente për bashkëpunim përmes mjeteve të përshpejtuara të komunikimit, e jo përmes transmetimit tradicional, shumë më të ngadaltë të dokumenteve të shkruara, të vulosura përmes zarfeve diplomatike ose sistemeve të dorëzimit të postës; dhe (2) duke kërkuar që Pala e kërkuar të përdorë mjete të shpejtuara për t'iu përgjigjur kërkesave në rrethana të tilla.</a:t>
            </a:r>
          </a:p>
          <a:p>
            <a:pPr algn="just"/>
            <a:endParaRPr lang="en-GB" dirty="0">
              <a:effectLst/>
              <a:latin typeface="Arial" panose="020B0604020202020204" pitchFamily="34" charset="0"/>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latin typeface="Arial" panose="020B0604020202020204" pitchFamily="34" charset="0"/>
              </a:rPr>
              <a:t>Paragrafi 4 përcakton parimin që ndihma e ndërsjellë u nënshtrohet kushteve të traktateve të zbatueshme të ndihmës së ndërsjellë (TNJN) dhe ligjeve të brendshme.</a:t>
            </a:r>
            <a:r>
              <a:rPr lang="sq-AL" dirty="1">
                <a:latin typeface="Arial" panose="020B0604020202020204" pitchFamily="34" charset="0"/>
              </a:rPr>
              <a:t> </a:t>
            </a:r>
            <a:r>
              <a:rPr lang="sq-AL" dirty="1">
                <a:latin typeface="Arial" panose="020B0604020202020204" pitchFamily="34" charset="0"/>
              </a:rPr>
              <a:t>Këto regjime ofrojnë mbrojtje për të drejtat e personave të vendosur në Palën e kërkuar që mund të bëhen objekt i një kërkese për ndihmë të ndërsjellë.</a:t>
            </a:r>
            <a:r>
              <a:rPr lang="sq-AL" dirty="1">
                <a:latin typeface="Arial" panose="020B0604020202020204" pitchFamily="34" charset="0"/>
              </a:rPr>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p>
        </p:txBody>
      </p:sp>
    </p:spTree>
    <p:extLst>
      <p:ext uri="{BB962C8B-B14F-4D97-AF65-F5344CB8AC3E}">
        <p14:creationId xmlns:p14="http://schemas.microsoft.com/office/powerpoint/2010/main" val="121432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latin typeface="Arial" panose="020B0604020202020204" pitchFamily="34" charset="0"/>
              </a:rPr>
              <a:t>Paragrafi 5 është në thelb një përkufizim i kriminalitetit të dyfishtë për qëllime të ndihmës së ndërsjellë sipas këtij Kapitulli.</a:t>
            </a:r>
            <a:r>
              <a:rPr lang="sq-AL" dirty="1">
                <a:latin typeface="Arial" panose="020B0604020202020204" pitchFamily="34" charset="0"/>
              </a:rPr>
              <a:t> </a:t>
            </a:r>
            <a:r>
              <a:rPr lang="sq-AL" dirty="1">
                <a:latin typeface="Arial" panose="020B0604020202020204" pitchFamily="34" charset="0"/>
              </a:rPr>
              <a:t>Kur Pala e kërkuar lejohet të kërkojë kriminalitet të dyfishtë si kusht për sigurimin e ndihmës (për shembull, kur një palë e kërkuar ka rezervuar të drejtën e saj për të kërkuar kriminalitet të dyfishtë në lidhje me ruajtjen e të dhënave sipas nenit 29, paragrafi 4 "Ruajtja e përshpejtuar e të dhënave kompjuterike të ruajtura"), kriminaliteti i dyfishtë do të konsiderohet i pranishëm nëse sjellja themelore e veprës për të cilën kërkohet ndihma është gjithashtu një vepër penale sipas ligjeve të Palës së kërkuar, edhe nëse ligjet e saj e vendosin veprën brenda një kategorie tjetër të veprës ose përdorin terminologji të ndryshme në emërtimin e veprës.</a:t>
            </a:r>
          </a:p>
          <a:p>
            <a:pPr algn="just"/>
            <a:endParaRPr lang="en-GB" dirty="0">
              <a:effectLst/>
              <a:latin typeface="Arial" panose="020B0604020202020204" pitchFamily="34" charset="0"/>
            </a:endParaRP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p>
        </p:txBody>
      </p:sp>
    </p:spTree>
    <p:extLst>
      <p:ext uri="{BB962C8B-B14F-4D97-AF65-F5344CB8AC3E}">
        <p14:creationId xmlns:p14="http://schemas.microsoft.com/office/powerpoint/2010/main" val="2015392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t>Paraqitja grafike e tri aspekteve më të rëndësishme të nenit 25.</a:t>
            </a:r>
            <a:r>
              <a:rPr lang="sq-AL" dirty="1"/>
              <a:t> </a:t>
            </a:r>
            <a:r>
              <a:rPr lang="sq-AL" dirty="1"/>
              <a:t>Eksperti duhet t'i përmbledh ato me përfundime efektive.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p>
        </p:txBody>
      </p:sp>
    </p:spTree>
    <p:extLst>
      <p:ext uri="{BB962C8B-B14F-4D97-AF65-F5344CB8AC3E}">
        <p14:creationId xmlns:p14="http://schemas.microsoft.com/office/powerpoint/2010/main" val="3476518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latin typeface="Arial" panose="020B0604020202020204" pitchFamily="34" charset="0"/>
              </a:rPr>
              <a:t>Ky nen rrjedh nga dispozitat në instrumentet e mëparshme të Këshillit të Evropës, të tilla si neni 10 i Konventës mbi pastrimin, kërkimin, sekuestrimin dhe konfiskimin e të ardhurave nga krimi (ETS Nr. 141) dhe neni 28 i konventës së ligjit penal për korrupsionin (ETS Nr. 173).</a:t>
            </a:r>
            <a:r>
              <a:rPr lang="sq-AL" dirty="1">
                <a:latin typeface="Arial" panose="020B0604020202020204" pitchFamily="34" charset="0"/>
              </a:rPr>
              <a:t> </a:t>
            </a:r>
          </a:p>
          <a:p>
            <a:pPr algn="just"/>
            <a:endParaRPr lang="en-GB" dirty="0">
              <a:effectLst/>
              <a:latin typeface="Arial" panose="020B0604020202020204" pitchFamily="34" charset="0"/>
            </a:endParaRPr>
          </a:p>
          <a:p>
            <a:pPr algn="just"/>
            <a:r>
              <a:rPr lang="sq-AL" dirty="1">
                <a:latin typeface="Arial" panose="020B0604020202020204" pitchFamily="34" charset="0"/>
              </a:rPr>
              <a:t>Gjithnjë e më shpesh, një Palë posedon informacion të vlefshëm që beson se mund të ndihmojë një Palë tjetër në një hetim penal ose procedurë, dhe për të cilën Pala që zhvillon hetimin ose nuk është në dijeni se ekziston procedura.</a:t>
            </a:r>
            <a:r>
              <a:rPr lang="sq-AL" dirty="1">
                <a:latin typeface="Arial" panose="020B0604020202020204" pitchFamily="34" charset="0"/>
              </a:rPr>
              <a:t> </a:t>
            </a:r>
            <a:r>
              <a:rPr lang="sq-AL" dirty="1">
                <a:latin typeface="Arial" panose="020B0604020202020204" pitchFamily="34" charset="0"/>
              </a:rPr>
              <a:t>Në raste të tilla, asnjë kërkesë për ndihmë të ndërsjellë nuk do të parashihet.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p>
        </p:txBody>
      </p:sp>
    </p:spTree>
    <p:extLst>
      <p:ext uri="{BB962C8B-B14F-4D97-AF65-F5344CB8AC3E}">
        <p14:creationId xmlns:p14="http://schemas.microsoft.com/office/powerpoint/2010/main" val="3750109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latin typeface="Arial" panose="020B0604020202020204" pitchFamily="34" charset="0"/>
              </a:rPr>
              <a:t>Konfidencialiteti do të jetë një konsideratë e rëndësishme në rastet kur interesat e rëndësishëm të shtetit që siguron mund të rrezikohen nëse informacioni bëhet publik, p.sh., kur ka nevojë për të mbrojtur identitetin e një mjeti për mbledhjen e informacionit ose faktin që një kriminel grupi po hetohet.</a:t>
            </a:r>
            <a:r>
              <a:rPr lang="sq-AL" dirty="1">
                <a:latin typeface="Arial" panose="020B0604020202020204" pitchFamily="34" charset="0"/>
              </a:rPr>
              <a:t> </a:t>
            </a:r>
          </a:p>
          <a:p>
            <a:pPr algn="just"/>
            <a:endParaRPr lang="en-GB" dirty="0">
              <a:effectLst/>
              <a:latin typeface="Arial" panose="020B0604020202020204" pitchFamily="34" charset="0"/>
            </a:endParaRPr>
          </a:p>
          <a:p>
            <a:pPr algn="just"/>
            <a:r>
              <a:rPr lang="sq-AL" dirty="1">
                <a:latin typeface="Arial" panose="020B0604020202020204" pitchFamily="34" charset="0"/>
              </a:rPr>
              <a:t>Nëse një hetim paraprak zbulon se Pala pritëse nuk mund të përmbushë një kusht të kërkuar nga Pala siguruese (për shembull, kur nuk mund të pajtohet me një kusht konfidencialiteti sepse informacioni është i nevojshëm si provë në një gjyq publik), Pala pritëse do të informojë Palën siguruese e cila më pas ka opsionin të mos ofrojë informacionin.</a:t>
            </a:r>
            <a:r>
              <a:rPr lang="sq-AL" dirty="1">
                <a:latin typeface="Arial" panose="020B0604020202020204" pitchFamily="34" charset="0"/>
              </a:rPr>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p>
        </p:txBody>
      </p:sp>
    </p:spTree>
    <p:extLst>
      <p:ext uri="{BB962C8B-B14F-4D97-AF65-F5344CB8AC3E}">
        <p14:creationId xmlns:p14="http://schemas.microsoft.com/office/powerpoint/2010/main" val="758550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t>Shembull grafik i nenit 26 në lidhje me përdorimin e informacionit policor/bashkëpunëtorit i cili ka dimension ndërkombëtar.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p>
        </p:txBody>
      </p:sp>
    </p:spTree>
    <p:extLst>
      <p:ext uri="{BB962C8B-B14F-4D97-AF65-F5344CB8AC3E}">
        <p14:creationId xmlns:p14="http://schemas.microsoft.com/office/powerpoint/2010/main" val="248409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latin typeface="Arial" panose="020B0604020202020204" pitchFamily="34" charset="0"/>
              </a:rPr>
              <a:t>Neni 27 detyron Palët të zbatojnë disa procedura dhe kushte të ndihmës së ndërsjellë kur nuk ka ndonjë traktat ose marrëveshje të ndihmës së ndërsjellë mbi bazën e legjislacionit uniform ose reciprok në fuqi ndërmjet Palëve kërkuese dhe atyre pritëse.</a:t>
            </a:r>
            <a:r>
              <a:rPr lang="sq-AL" dirty="1">
                <a:latin typeface="Arial" panose="020B0604020202020204" pitchFamily="34" charset="0"/>
              </a:rPr>
              <a:t> </a:t>
            </a:r>
            <a:r>
              <a:rPr lang="sq-AL" dirty="1">
                <a:latin typeface="Arial" panose="020B0604020202020204" pitchFamily="34" charset="0"/>
              </a:rPr>
              <a:t>Neni kështu përforcon parimin e përgjithshëm që ndihma e ndërsjellë duhet të kryhet përmes zbatimit të traktateve përkatëse dhe rregullimeve të ngjashme për ndihmën e ndërsjellë.</a:t>
            </a:r>
            <a:r>
              <a:rPr lang="sq-AL" dirty="1">
                <a:latin typeface="Arial" panose="020B0604020202020204" pitchFamily="34" charset="0"/>
              </a:rPr>
              <a:t> </a:t>
            </a:r>
          </a:p>
          <a:p>
            <a:pPr algn="just"/>
            <a:endParaRPr lang="en-GB" dirty="0">
              <a:effectLst/>
              <a:latin typeface="Arial" panose="020B0604020202020204" pitchFamily="34" charset="0"/>
            </a:endParaRPr>
          </a:p>
          <a:p>
            <a:pPr algn="just"/>
            <a:r>
              <a:rPr lang="sq-AL" dirty="1">
                <a:latin typeface="Arial" panose="020B0604020202020204" pitchFamily="34" charset="0"/>
              </a:rPr>
              <a:t>Palët inkurajohen për çështje të efikasitetit të caktojnë një autoritet të vetëm qendror me qëllim të ndihmës së ndërsjellë; përgjithësisht do të ishte më efikase që autoriteti i caktuar për një qëllim të tillë nën TNJN-të e një Pale, ose ligji i brendshëm të shërbente gjithashtu si autoriteti qendror kur ky nen është i zbatueshëm.</a:t>
            </a:r>
            <a:r>
              <a:rPr lang="sq-AL" dirty="1">
                <a:latin typeface="Arial" panose="020B0604020202020204" pitchFamily="34" charset="0"/>
              </a:rPr>
              <a:t> </a:t>
            </a:r>
            <a:r>
              <a:rPr lang="sq-AL" dirty="1">
                <a:latin typeface="Arial" panose="020B0604020202020204" pitchFamily="34" charset="0"/>
              </a:rPr>
              <a:t>Sidoqoftë, një Palë ka fleksibilitetin të caktojë më shumë se një autoritet qendror kur kjo është e përshtatshme nën sistemin e saj të ndihmës së ndërsjellë.</a:t>
            </a:r>
            <a:r>
              <a:rPr lang="sq-AL" dirty="1">
                <a:latin typeface="Arial" panose="020B0604020202020204" pitchFamily="34" charset="0"/>
              </a:rPr>
              <a:t> </a:t>
            </a:r>
            <a:r>
              <a:rPr lang="sq-AL" dirty="1">
                <a:latin typeface="Arial" panose="020B0604020202020204" pitchFamily="34" charset="0"/>
              </a:rPr>
              <a:t>Kur krijohen më shumë se një autoritet qendror, Pala që e ka bërë këtë duhet të sigurojë që secili autoritet të interpretojë dispozitat e Konventës në të njëjtën mënyrë, dhe si kërkesat hyrëse edhe ato dalëse të trajtohen me shpejtësi dhe me efikasitet.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p>
        </p:txBody>
      </p:sp>
    </p:spTree>
    <p:extLst>
      <p:ext uri="{BB962C8B-B14F-4D97-AF65-F5344CB8AC3E}">
        <p14:creationId xmlns:p14="http://schemas.microsoft.com/office/powerpoint/2010/main" val="1217978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sq-AL" dirty="1">
                <a:latin typeface="Arial" panose="020B0604020202020204" pitchFamily="34" charset="0"/>
              </a:rPr>
              <a:t>Paragrafi 4 parasheh mundësinë e refuzimit të kërkesave për ndihmë të ndërsjellë të paraqitura sipas këtij neni.</a:t>
            </a:r>
            <a:r>
              <a:rPr lang="sq-AL" dirty="1">
                <a:latin typeface="Arial" panose="020B0604020202020204" pitchFamily="34" charset="0"/>
              </a:rPr>
              <a:t> </a:t>
            </a:r>
            <a:r>
              <a:rPr lang="sq-AL" dirty="1">
                <a:latin typeface="Arial" panose="020B0604020202020204" pitchFamily="34" charset="0"/>
              </a:rPr>
              <a:t>Ndihma mund të refuzohet për arsyet e parapara në nenin 25, paragrafi 4 (d.m.th. Arsyet e parapara në ligjin e Palës së kërkuar), duke përfshirë paragjykimin e sovranitetit të shtetit, sigurinë, rendin publik ose interesa tjerë thelbësorë, dhe kur vepra konsiderohet nga pala e kërkuar si një vepër politike ose një vepër e lidhur me një vepër politike.</a:t>
            </a:r>
            <a:r>
              <a:rPr lang="sq-AL" dirty="1">
                <a:latin typeface="Arial" panose="020B0604020202020204" pitchFamily="34" charset="0"/>
              </a:rPr>
              <a:t> </a:t>
            </a:r>
            <a:r>
              <a:rPr lang="sq-AL" dirty="1">
                <a:latin typeface="Arial" panose="020B0604020202020204" pitchFamily="34" charset="0"/>
              </a:rPr>
              <a:t>Në mënyrë që të promovohet parimi kryesor i sigurimit të masës më të gjerë të bashkëpunimit (shih nenet 23, 25), arsyet e refuzimit të vendosura nga një Palë e kërkuar duhet të jenë të ngushta dhe të ushtrohen me përmbajtje.</a:t>
            </a:r>
            <a:r>
              <a:rPr lang="sq-AL" dirty="1">
                <a:latin typeface="Arial" panose="020B0604020202020204" pitchFamily="34" charset="0"/>
              </a:rPr>
              <a:t> </a:t>
            </a:r>
            <a:r>
              <a:rPr lang="sq-AL" dirty="1">
                <a:latin typeface="Arial" panose="020B0604020202020204" pitchFamily="34" charset="0"/>
              </a:rPr>
              <a:t>Ato nuk duhet të jenë aq e zgjeruar sa të krijojnë mundësinë që ndihma të mohohet kategorikisht ose t'i nënshtrohet kushteve të rënda, në lidhje me kategoritë e gjera të provave ose informacioneve.</a:t>
            </a:r>
            <a:r>
              <a:rPr lang="sq-AL" dirty="1">
                <a:latin typeface="Arial" panose="020B0604020202020204" pitchFamily="34" charset="0"/>
              </a:rPr>
              <a:t> </a:t>
            </a:r>
          </a:p>
          <a:p>
            <a:pPr algn="just"/>
            <a:endParaRPr lang="en-GB" dirty="0">
              <a:effectLst/>
              <a:latin typeface="Arial" panose="020B0604020202020204" pitchFamily="34" charset="0"/>
            </a:endParaRPr>
          </a:p>
          <a:p>
            <a:pPr algn="just"/>
            <a:r>
              <a:rPr lang="sq-AL" dirty="1">
                <a:latin typeface="Arial" panose="020B0604020202020204" pitchFamily="34" charset="0"/>
              </a:rPr>
              <a:t>Është kuptuar që përveç atyre arsyeve të përcaktuara në nenin 28, refuzimi i ndihmës për arsye të mbrojtjes së të dhënave mund të kërkohet vetëm në raste të jashtëzakonshme.</a:t>
            </a:r>
            <a:r>
              <a:rPr lang="sq-AL" dirty="1">
                <a:latin typeface="Arial" panose="020B0604020202020204" pitchFamily="34" charset="0"/>
              </a:rPr>
              <a:t> </a:t>
            </a:r>
            <a:r>
              <a:rPr lang="sq-AL" dirty="1">
                <a:latin typeface="Arial" panose="020B0604020202020204" pitchFamily="34" charset="0"/>
              </a:rPr>
              <a:t>Një situatë e tillë mund të krijohet nëse, duke balancuar interesat e rëndësishëm të përfshirë në një çështje të veçantë (nga njëra anë, interesat publik, duke përfshirë administrimin e shëndoshë të drejtësisë dhe, nga ana e tyre, interesat e privatësisë), sigurimi i të dhënave specifike të kërkuara nga Pala kërkuese do të ngrinte vështirësi aq thelbësore sa të konsiderohej nga Pala e kërkuar për të rënë brenda interesave thelbësorë të refuzimit.</a:t>
            </a:r>
            <a:r>
              <a:rPr lang="sq-AL" dirty="1">
                <a:latin typeface="Arial" panose="020B0604020202020204" pitchFamily="34" charset="0"/>
              </a:rPr>
              <a:t> </a:t>
            </a:r>
            <a:r>
              <a:rPr lang="sq-AL" dirty="1">
                <a:latin typeface="Arial" panose="020B0604020202020204" pitchFamily="34" charset="0"/>
              </a:rPr>
              <a:t>Prandaj, përjashtohet një zbatim i gjerë, kategorik ose sistematik i parimeve të mbrojtjes së të dhënave për të refuzuar bashkëpunimin.</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p>
        </p:txBody>
      </p:sp>
    </p:spTree>
    <p:extLst>
      <p:ext uri="{BB962C8B-B14F-4D97-AF65-F5344CB8AC3E}">
        <p14:creationId xmlns:p14="http://schemas.microsoft.com/office/powerpoint/2010/main" val="4101247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sq-AL" dirty="1">
                <a:latin typeface="Arial" panose="020B0604020202020204" pitchFamily="34" charset="0"/>
              </a:rPr>
              <a:t>Paragrafi 7 detyron Palën pritëse që ta mbajë Palën kërkuese të informuar për rezultatin e kërkesës dhe kërkon që të jepen arsyet në rastin e refuzimit ose shtyrjes së ndihmës.</a:t>
            </a:r>
            <a:r>
              <a:rPr lang="sq-AL" dirty="1">
                <a:latin typeface="Arial" panose="020B0604020202020204" pitchFamily="34" charset="0"/>
              </a:rPr>
              <a:t> </a:t>
            </a:r>
            <a:r>
              <a:rPr lang="sq-AL" dirty="1">
                <a:latin typeface="Arial" panose="020B0604020202020204" pitchFamily="34" charset="0"/>
              </a:rPr>
              <a:t>Parashikimi i arsyeve mund, ndërmjet tjerash, të ndihmojë Palën kërkuese për të kuptuar se si Pala pritëse interpreton kërkesat e këtij neni, të sigurojë një bazë për konsultime në mënyrë që të përmirësojë efikasitetin e ardhshëm të ndihmës së ndërsjellë dhe t'i sigurojë Palës kërkuese të panjohur më parë informacion faktik në lidhje me disponueshmërinë ose gjendjen e dëshmitarëve ose provave.</a:t>
            </a:r>
            <a:r>
              <a:rPr lang="sq-AL" dirty="1">
                <a:latin typeface="Arial" panose="020B0604020202020204" pitchFamily="34" charset="0"/>
              </a:rPr>
              <a:t> </a:t>
            </a:r>
            <a:r>
              <a:rPr lang="sq-AL" dirty="1">
                <a:latin typeface="Arial" panose="020B0604020202020204" pitchFamily="34" charset="0"/>
              </a:rPr>
              <a:t>273.</a:t>
            </a:r>
            <a:r>
              <a:rPr lang="sq-AL" dirty="1">
                <a:latin typeface="Arial" panose="020B0604020202020204" pitchFamily="34" charset="0"/>
              </a:rPr>
              <a:t> </a:t>
            </a:r>
            <a:r>
              <a:rPr lang="sq-AL" dirty="1">
                <a:latin typeface="Arial" panose="020B0604020202020204" pitchFamily="34" charset="0"/>
              </a:rPr>
              <a:t>Ka raste kur një Palë bën një kërkesë në një rast veçanërisht të ndjeshëm, ose në një rast në të cilin mund të ketë pasoja katastrofike nëse faktet që qëndrojnë në bazë të kërkesës do të bëhen publike para kohe.</a:t>
            </a:r>
            <a:r>
              <a:rPr lang="sq-AL" dirty="1">
                <a:latin typeface="Arial" panose="020B0604020202020204" pitchFamily="34" charset="0"/>
              </a:rPr>
              <a:t> </a:t>
            </a:r>
          </a:p>
          <a:p>
            <a:pPr algn="just"/>
            <a:endParaRPr lang="en-GB" dirty="0">
              <a:effectLst/>
              <a:latin typeface="Arial" panose="020B0604020202020204" pitchFamily="34" charset="0"/>
            </a:endParaRPr>
          </a:p>
          <a:p>
            <a:pPr algn="just"/>
            <a:r>
              <a:rPr lang="sq-AL" dirty="1">
                <a:latin typeface="Arial" panose="020B0604020202020204" pitchFamily="34" charset="0"/>
              </a:rPr>
              <a:t>Paragrafi 8 rrjedhimisht lejon Palën kërkuese të kërkojë që fakti dhe përmbajtja e kërkesës të mbahen konfidenciale.</a:t>
            </a:r>
            <a:r>
              <a:rPr lang="sq-AL" dirty="1">
                <a:latin typeface="Arial" panose="020B0604020202020204" pitchFamily="34" charset="0"/>
              </a:rPr>
              <a:t> </a:t>
            </a:r>
            <a:r>
              <a:rPr lang="sq-AL" dirty="1">
                <a:latin typeface="Arial" panose="020B0604020202020204" pitchFamily="34" charset="0"/>
              </a:rPr>
              <a:t>Sidoqoftë, konfidencialiteti nuk mund të kërkohet në masën që do të minonte aftësinë e Palës së kërkuar për të marrë provat ose informacionin e kërkuar, p.sh., kur informacioni do të duhet të zbulohet për të marrë një urdhër gjykate të nevojshëm për të kryer ndihmën, ose ku personat privatë që posedojnë prova do të duhet të informohen për kërkesën në mënyrë që ajo të ekzekutohet me sukses.</a:t>
            </a:r>
            <a:r>
              <a:rPr lang="sq-AL" dirty="1">
                <a:latin typeface="Arial" panose="020B0604020202020204" pitchFamily="34" charset="0"/>
              </a:rPr>
              <a:t> </a:t>
            </a:r>
            <a:r>
              <a:rPr lang="sq-AL" dirty="1">
                <a:latin typeface="Arial" panose="020B0604020202020204" pitchFamily="34" charset="0"/>
              </a:rPr>
              <a:t>Nëse Pala pritëse nuk mund të përmbushë kërkesën për ruajtjen e konfidencialitetit, ajo duhet të njoftojë menjëherë Palën kërkuese, e cila pastaj duhet të ka opsionin e tërheqjes apo modifikimit të kërkesës.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p>
        </p:txBody>
      </p:sp>
    </p:spTree>
    <p:extLst>
      <p:ext uri="{BB962C8B-B14F-4D97-AF65-F5344CB8AC3E}">
        <p14:creationId xmlns:p14="http://schemas.microsoft.com/office/powerpoint/2010/main" val="3677893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latin typeface="Arial" panose="020B0604020202020204" pitchFamily="34" charset="0"/>
              </a:rPr>
              <a:t>Në rast urgjence, kërkesat për ndihmë juridike  të ndërsjellë mund të dërgohen drejtpërdrejt nga gjyqtarët dhe prokurorët e Palës kërkuese te gjyqtarët dhe prokurorët e Palës pritëse.</a:t>
            </a:r>
            <a:r>
              <a:rPr lang="sq-AL" dirty="1">
                <a:latin typeface="Arial" panose="020B0604020202020204" pitchFamily="34" charset="0"/>
              </a:rPr>
              <a:t> </a:t>
            </a:r>
            <a:r>
              <a:rPr lang="sq-AL" dirty="1">
                <a:latin typeface="Arial" panose="020B0604020202020204" pitchFamily="34" charset="0"/>
              </a:rPr>
              <a:t>Gjyqtari ose prokurori që ndjek këtë procedurë duhet gjithashtu t'i drejtojë një kopje të kërkesës bërë autoritetit të tij qendror me qëllim transmetimin e saj tek autoriteti qendror i Palës pritëse.</a:t>
            </a:r>
            <a:r>
              <a:rPr lang="sq-AL" dirty="1">
                <a:latin typeface="Arial" panose="020B0604020202020204" pitchFamily="34" charset="0"/>
              </a:rPr>
              <a:t> </a:t>
            </a:r>
            <a:r>
              <a:rPr lang="sq-AL" dirty="1">
                <a:latin typeface="Arial" panose="020B0604020202020204" pitchFamily="34" charset="0"/>
              </a:rPr>
              <a:t>Kërkesat mund të kanalizohen përmes Interpolit.</a:t>
            </a:r>
            <a:r>
              <a:rPr lang="sq-AL" dirty="1">
                <a:latin typeface="Arial" panose="020B0604020202020204" pitchFamily="34" charset="0"/>
              </a:rPr>
              <a:t> </a:t>
            </a:r>
          </a:p>
          <a:p>
            <a:pPr algn="just"/>
            <a:endParaRPr lang="en-GB" dirty="0">
              <a:effectLst/>
              <a:latin typeface="Arial" panose="020B0604020202020204" pitchFamily="34" charset="0"/>
            </a:endParaRPr>
          </a:p>
          <a:p>
            <a:pPr algn="just"/>
            <a:r>
              <a:rPr lang="sq-AL" dirty="1">
                <a:latin typeface="Arial" panose="020B0604020202020204" pitchFamily="34" charset="0"/>
              </a:rPr>
              <a:t>Autoritetet e Palës pritëse që marrin një kërkesë që bie jashtë fushës së tyre të kompetencës, janë në detyrim të dyfishtë.</a:t>
            </a:r>
            <a:r>
              <a:rPr lang="sq-AL" dirty="1">
                <a:latin typeface="Arial" panose="020B0604020202020204" pitchFamily="34" charset="0"/>
              </a:rPr>
              <a:t> </a:t>
            </a:r>
            <a:r>
              <a:rPr lang="sq-AL" dirty="1">
                <a:latin typeface="Arial" panose="020B0604020202020204" pitchFamily="34" charset="0"/>
              </a:rPr>
              <a:t>Së pari, ato duhet të transferojnë kërkesën tek autoriteti kompetent i Palës pritëse.</a:t>
            </a:r>
            <a:r>
              <a:rPr lang="sq-AL" dirty="1">
                <a:latin typeface="Arial" panose="020B0604020202020204" pitchFamily="34" charset="0"/>
              </a:rPr>
              <a:t> </a:t>
            </a:r>
            <a:r>
              <a:rPr lang="sq-AL" dirty="1">
                <a:latin typeface="Arial" panose="020B0604020202020204" pitchFamily="34" charset="0"/>
              </a:rPr>
              <a:t>Së dyti, ata duhet të informojnë autoritetet e Palës kërkuese për transferimin e bërë.</a:t>
            </a:r>
            <a:r>
              <a:rPr lang="sq-AL" dirty="1">
                <a:latin typeface="Arial" panose="020B0604020202020204" pitchFamily="34" charset="0"/>
              </a:rPr>
              <a:t> </a:t>
            </a:r>
            <a:r>
              <a:rPr lang="sq-AL" dirty="1">
                <a:latin typeface="Arial" panose="020B0604020202020204" pitchFamily="34" charset="0"/>
              </a:rPr>
              <a:t>Kërkesat mund të transmetohen drejtpërdrejt pa ndërhyrjen e autoriteteve qendrore edhe nëse nuk ka ndonjë urgjencë, për sa kohë që autoriteti i Palës pritëse është në gjendje të përmbushë kërkesën pa përdorur veprime detyruese.</a:t>
            </a:r>
            <a:r>
              <a:rPr lang="sq-AL" dirty="1">
                <a:latin typeface="Arial" panose="020B0604020202020204" pitchFamily="34" charset="0"/>
              </a:rPr>
              <a:t> </a:t>
            </a:r>
          </a:p>
          <a:p>
            <a:pPr algn="just"/>
            <a:endParaRPr lang="en-GB" dirty="0">
              <a:effectLst/>
              <a:latin typeface="Arial" panose="020B0604020202020204" pitchFamily="34" charset="0"/>
            </a:endParaRPr>
          </a:p>
          <a:p>
            <a:pPr algn="just"/>
            <a:r>
              <a:rPr lang="sq-AL" dirty="1">
                <a:latin typeface="Arial" panose="020B0604020202020204" pitchFamily="34" charset="0"/>
              </a:rPr>
              <a:t>Së fundmi, i mundëson një pale të informojë të tjerët, përmes Sekretarit të Përgjithshëm të Këshillit të Evropës, që, për arsye të efikasitetit, komunikimet e drejtpërdrejta duhet t'i drejtohen autoritetit qendror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p>
        </p:txBody>
      </p:sp>
    </p:spTree>
    <p:extLst>
      <p:ext uri="{BB962C8B-B14F-4D97-AF65-F5344CB8AC3E}">
        <p14:creationId xmlns:p14="http://schemas.microsoft.com/office/powerpoint/2010/main" val="289568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latin typeface="Arial" panose="020B0604020202020204" pitchFamily="34" charset="0"/>
              </a:rPr>
              <a:t>Revolucioni në teknologjitë e informacionit ka ndryshuar shoqërinë thelbësisht dhe ndoshta do të vazhdojë ta bëjë atë në të ardhmen e parashikueshme.</a:t>
            </a:r>
            <a:r>
              <a:rPr lang="sq-AL" dirty="1">
                <a:latin typeface="Arial" panose="020B0604020202020204" pitchFamily="34" charset="0"/>
              </a:rPr>
              <a:t> </a:t>
            </a:r>
            <a:r>
              <a:rPr lang="sq-AL" dirty="1">
                <a:latin typeface="Arial" panose="020B0604020202020204" pitchFamily="34" charset="0"/>
              </a:rPr>
              <a:t>Shumë detyra janë bërë më të lehta për tu trajtuar.</a:t>
            </a:r>
            <a:r>
              <a:rPr lang="sq-AL" dirty="1">
                <a:latin typeface="Arial" panose="020B0604020202020204" pitchFamily="34" charset="0"/>
              </a:rPr>
              <a:t> </a:t>
            </a:r>
            <a:r>
              <a:rPr lang="sq-AL" dirty="1">
                <a:latin typeface="Arial" panose="020B0604020202020204" pitchFamily="34" charset="0"/>
              </a:rPr>
              <a:t>Aty ku fillimisht vetëm disa sektorë specifik të shoqërisë kishin racionalizuar procedurat e tyre të punës me ndihmën e teknologjisë së informacionit, tani vështirë se ndonjë sektor i shoqërisë ka mbetur i paprekur.</a:t>
            </a:r>
            <a:r>
              <a:rPr lang="sq-AL" dirty="1">
                <a:latin typeface="Arial" panose="020B0604020202020204" pitchFamily="34" charset="0"/>
              </a:rPr>
              <a:t> </a:t>
            </a:r>
            <a:r>
              <a:rPr lang="sq-AL" dirty="1">
                <a:latin typeface="Arial" panose="020B0604020202020204" pitchFamily="34" charset="0"/>
              </a:rPr>
              <a:t>Teknologjia e informacionit ka përshkuar në një mënyrë ose në tjetrën pothuajse çdo aspekt të aktiviteteve njerëzore.</a:t>
            </a:r>
            <a:r>
              <a:rPr lang="sq-AL" dirty="1">
                <a:latin typeface="Arial" panose="020B0604020202020204" pitchFamily="34" charset="0"/>
              </a:rPr>
              <a:t> </a:t>
            </a:r>
          </a:p>
          <a:p>
            <a:pPr algn="just"/>
            <a:endParaRPr lang="en-GB" dirty="0">
              <a:effectLst/>
              <a:latin typeface="Arial" panose="020B0604020202020204" pitchFamily="34" charset="0"/>
            </a:endParaRPr>
          </a:p>
          <a:p>
            <a:pPr algn="just"/>
            <a:r>
              <a:rPr lang="sq-AL" dirty="1">
                <a:latin typeface="Arial" panose="020B0604020202020204" pitchFamily="34" charset="0"/>
              </a:rPr>
              <a:t>Një tipar i dukshëm i teknologjisë së informacionit është ndikimi që ajo ka pasur dhe do të ketë në evolucionin e teknologjisë së telekomunikimit.</a:t>
            </a:r>
            <a:r>
              <a:rPr lang="sq-AL" dirty="1">
                <a:latin typeface="Arial" panose="020B0604020202020204" pitchFamily="34" charset="0"/>
              </a:rPr>
              <a:t> </a:t>
            </a:r>
            <a:r>
              <a:rPr lang="sq-AL" dirty="1">
                <a:latin typeface="Arial" panose="020B0604020202020204" pitchFamily="34" charset="0"/>
              </a:rPr>
              <a:t>Telefonia klasike, që përfshin transmetimin e zërit njerëzor, është kapërcyer nga shkëmbimi i sasive të mëdha të të dhënave, që përmbajnë zë, tekst, muzikë dhe fotografi statike dhe lëvizëse.</a:t>
            </a:r>
            <a:r>
              <a:rPr lang="sq-AL" dirty="1">
                <a:latin typeface="Arial" panose="020B0604020202020204" pitchFamily="34" charset="0"/>
              </a:rPr>
              <a:t> </a:t>
            </a:r>
            <a:r>
              <a:rPr lang="sq-AL" dirty="1">
                <a:latin typeface="Arial" panose="020B0604020202020204" pitchFamily="34" charset="0"/>
              </a:rPr>
              <a:t>Ky shkëmbim nuk ndodh më vetëm ndërmjet qenieve njerëzore, por gjithashtu ndërmjet qenieve njerëzore dhe kompjuterëve, dhe ndërmjet vetë kompjuterëve.</a:t>
            </a:r>
            <a:r>
              <a:rPr lang="sq-AL" dirty="1">
                <a:latin typeface="Arial" panose="020B0604020202020204" pitchFamily="34" charset="0"/>
              </a:rPr>
              <a:t> </a:t>
            </a:r>
            <a:r>
              <a:rPr lang="sq-AL" dirty="1">
                <a:latin typeface="Arial" panose="020B0604020202020204" pitchFamily="34" charset="0"/>
              </a:rPr>
              <a:t>Lidhjet me ndërprerje qarku janë zëvendësuar nga rrjetet me këmbim të paketave.</a:t>
            </a:r>
            <a:r>
              <a:rPr lang="sq-AL" dirty="1">
                <a:latin typeface="Arial" panose="020B0604020202020204" pitchFamily="34" charset="0"/>
              </a:rPr>
              <a:t> </a:t>
            </a:r>
            <a:r>
              <a:rPr lang="sq-AL" dirty="1">
                <a:latin typeface="Arial" panose="020B0604020202020204" pitchFamily="34" charset="0"/>
              </a:rPr>
              <a:t>Nuk është më e rëndësishme nëse mund të vendoset një lidhje e drejtpërdrejtë; mjafton që të dhënat të futen në një rrjet me një adresë destinacioni ose të bëhen të disponueshme për këdo që dëshiron të ketë qasje në të.</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p>
        </p:txBody>
      </p:sp>
    </p:spTree>
    <p:extLst>
      <p:ext uri="{BB962C8B-B14F-4D97-AF65-F5344CB8AC3E}">
        <p14:creationId xmlns:p14="http://schemas.microsoft.com/office/powerpoint/2010/main" val="2722872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t>Paraqitja grafike e tri aspekteve më të rëndësishme të nenit 27.</a:t>
            </a:r>
            <a:r>
              <a:rPr lang="sq-AL" dirty="1"/>
              <a:t> </a:t>
            </a:r>
            <a:r>
              <a:rPr lang="sq-AL" dirty="1"/>
              <a:t>Eksperti duhet t'i përmbledh ato me përfundime efektive.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p>
        </p:txBody>
      </p:sp>
    </p:spTree>
    <p:extLst>
      <p:ext uri="{BB962C8B-B14F-4D97-AF65-F5344CB8AC3E}">
        <p14:creationId xmlns:p14="http://schemas.microsoft.com/office/powerpoint/2010/main" val="3526652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Ky nen parasheh një mekanizëm në nivel ndërkombëtar ekuivalent me atë të paraparë në nenin 16 për përdorim në nivelin e brendshëm.</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Paragrafi 1 i këtij neni autorizon një Palë për të bërë një kërkesë, dhe paragrafi 3 kërkon që secila Palë të ketë aftësinë ligjore për të marrë ruajtjen e shpejtë të të dhënave të ruajtura në territorin e Palës pritëse me anë të një sistemi kompjuterik, në mënyrë që të dhënat të mos ndryshohen, hiqen ose fshihen gjatë periudhës kohore të kërkuar për të përgatitur, transmetuar dhe ekzekutuar një kërkesë për ndihmë të ndërsjellë për të marrë të dhënat.</a:t>
            </a:r>
            <a:r>
              <a:rPr lang="sq-AL" dirty="1" sz="1200">
                <a:solidFill>
                  <a:schemeClr val="tx1"/>
                </a:solidFill>
                <a:latin typeface="+mn-lt"/>
                <a:ea typeface="ＭＳ Ｐゴシック" pitchFamily="-65" charset="-128"/>
                <a:cs typeface="ＭＳ Ｐゴシック" pitchFamily="-65" charset="-128"/>
              </a:rPr>
              <a:t> </a:t>
            </a:r>
          </a:p>
          <a:p>
            <a:pPr algn="just"/>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Ndërsa është shumë më e shpejtë se praktika e zakonshme e ndihmës së ndërsjellë, kjo masë është në të njëjtën kohë më pak ndërhyrëse.</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Zyrtarëve të ndihmës së ndërsjellë të Palës së kërkuar nuk u kërkohet të vejnë në posedim të dhënat nga kujdestari i tyre.</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Procedura e preferuar është që Pala pritëse të sigurojë që kujdestari (shpesh një ofrues shërbimi ose një palë e tretë) të ruajë (d.m.th. të mos fshijë) të dhënat në pritje të lëshimit të procesit që kërkon që ato t'u dorëzohen zyrtarëve të zbatimit të ligjit në një fazë të mëvonshme.</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Kjo procedurë ka përparësinë e të qenit e shpejtë dhe mbrojtëse e privatësisë së personit të cilit i përkasin të dhënat, pasi nuk do të zbulohen ose shqyrtohen nga asnjë zyrtar qeveritar derisa të plotësohen kriteret për zbulimin e plotë në përputhje me regjimet normale të ndihmës së ndërsjellë.</a:t>
            </a:r>
            <a:r>
              <a:rPr lang="sq-AL" dirty="1" sz="1200">
                <a:solidFill>
                  <a:schemeClr val="tx1"/>
                </a:solidFill>
                <a:latin typeface="+mn-lt"/>
                <a:ea typeface="ＭＳ Ｐゴシック" pitchFamily="-65" charset="-128"/>
                <a:cs typeface="ＭＳ Ｐゴシック" pitchFamily="-65" charset="-128"/>
              </a:rPr>
              <a:t> </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p>
        </p:txBody>
      </p:sp>
    </p:spTree>
    <p:extLst>
      <p:ext uri="{BB962C8B-B14F-4D97-AF65-F5344CB8AC3E}">
        <p14:creationId xmlns:p14="http://schemas.microsoft.com/office/powerpoint/2010/main" val="526134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Paragrafi 2 përcakton përmbajtjen e një kërkese për ruajtje në përputhje me këtë nen.</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Duke pasur parasysh se kjo është një masë e përkohshme dhe se një kërkesë do të duhet të përgatitet dhe transmetohet shpejt, informacioni i ofruar do të jetë përmbledhës dhe do të përfshijë vetëm informacionin minimal të kërkuar për të mundësuar ruajtjen e të dhënave.</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Përveç specifikimit të autoritetit që kërkon ruajtjen dhe veprën për të cilën kërkohet masa, kërkesa duhet të sigurojë një përmbledhje të fakteve, informacion të mjaftueshëm për të identifikuar të dhënat që do të ruhen dhe vendndodhjen e tyre, dhe një tregues që të dhënat janë të rëndësishme për hetimin ose ndjekjen penale të veprës në fjalë dhe që ruajtja është e nevojshme.</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Më në fund, Pala kërkuese duhet të marrë përsipër të paraqesë më pas një kërkesë për ndihmë të ndërsjellë në mënyrë që të mund të marrë të dhënat e kërkuara.</a:t>
            </a:r>
            <a:r>
              <a:rPr lang="sq-AL" dirty="1" sz="1200">
                <a:solidFill>
                  <a:schemeClr val="tx1"/>
                </a:solidFill>
                <a:latin typeface="+mn-lt"/>
                <a:ea typeface="ＭＳ Ｐゴシック" pitchFamily="-65" charset="-128"/>
                <a:cs typeface="ＭＳ Ｐゴシック" pitchFamily="-65" charset="-128"/>
              </a:rPr>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p>
        </p:txBody>
      </p:sp>
    </p:spTree>
    <p:extLst>
      <p:ext uri="{BB962C8B-B14F-4D97-AF65-F5344CB8AC3E}">
        <p14:creationId xmlns:p14="http://schemas.microsoft.com/office/powerpoint/2010/main" val="3968666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Sipas rrethanave, rregulli i përgjithshëm është që Palët duhet të heqin dorë nga çdo kërkesë e krimit të dyfishtë për qëllimin e ruajtjes.</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Sidoqoftë, një rezervim i kufizuar është në dispozicion sipas paragrafit 4.</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Nëse një Palë kërkon kriminalitet të dyfishtë si kusht për t'iu përgjigjur një kërkese për ndihmë të ndërsjellë për prodhimin e të dhënave, dhe nëse ka arsye të besojë se, në kohën e zbulimit, kriminaliteti i dyfishtë nuk do të përmbushet, ajo mund të rezervojë të drejtën të kërkojë kriminalitet të dyfishtë si parakusht për ruajtjen.</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Në lidhje me veprat penale të vendosura në përputhje me nenet 2 deri 11, supozohet se kushti i kriminalitetit të dyfishtë plotësohet automatikisht ndërmjet palëve, duke iu nënshtruar ndonjë rezerve që ata mund të kenë bërë për këto vepra kur lejohet nga Konventa.</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Prandaj, Palët mund ta vendosin këtë kërkesë vetëm në lidhje me vepra penale të ndryshme nga ato të përcaktuara në Konventë.</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Pala mund të sigurojë që të dhënat që ruhen në përputhje me këtë nen do të mbahen për të paktën 60 ditë në pritje të marrjes së një kërkese zyrtare të ndihmës së ndërsjellë duke kërkuar zbulimin e të dhënave dhe të vazhdojnë të mbahen pas marrjes së kërkesës.</a:t>
            </a:r>
            <a:r>
              <a:rPr lang="sq-AL" dirty="1" sz="1200">
                <a:solidFill>
                  <a:schemeClr val="tx1"/>
                </a:solidFill>
                <a:latin typeface="+mn-lt"/>
                <a:ea typeface="ＭＳ Ｐゴシック" pitchFamily="-65" charset="-128"/>
                <a:cs typeface="ＭＳ Ｐゴシック" pitchFamily="-65" charset="-128"/>
              </a:rPr>
              <a:t> </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p>
        </p:txBody>
      </p:sp>
    </p:spTree>
    <p:extLst>
      <p:ext uri="{BB962C8B-B14F-4D97-AF65-F5344CB8AC3E}">
        <p14:creationId xmlns:p14="http://schemas.microsoft.com/office/powerpoint/2010/main" val="2733947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t>Paraqitja grafike e tri aspekteve më të rëndësishme të nenit 29.</a:t>
            </a:r>
            <a:r>
              <a:rPr lang="sq-AL" dirty="1"/>
              <a:t> </a:t>
            </a:r>
            <a:r>
              <a:rPr lang="sq-AL" dirty="1"/>
              <a:t>Eksperti duhet t'i përmbledh ato me përfundime efektive.</a:t>
            </a:r>
          </a:p>
          <a:p>
            <a:pPr algn="just"/>
            <a:endParaRPr lang="en-US" dirty="0"/>
          </a:p>
          <a:p>
            <a:pPr marL="0" indent="0" algn="just">
              <a:buFont typeface="+mj-lt"/>
              <a:buNone/>
            </a:pPr>
            <a:r>
              <a:rPr lang="sq-AL" dirty="1"/>
              <a:t>Ruajtja e përshpejtuar shpjegohet më mirë kur nuk ekziston asnjë regjim i mbajtjes së të dhënave.</a:t>
            </a:r>
            <a:r>
              <a:rPr lang="sq-AL" dirty="1"/>
              <a:t> </a:t>
            </a:r>
            <a:r>
              <a:rPr lang="sq-AL" dirty="1"/>
              <a:t>Nëse është kështu, ruajtja nuk është e nevojshme pasi të dhënat mbahen tashmë për një periudhë të caktuar kohe nga ISP-ja.</a:t>
            </a:r>
            <a:r>
              <a:rPr lang="sq-AL" dirty="1"/>
              <a:t> </a:t>
            </a:r>
            <a:r>
              <a:rPr lang="sq-AL" dirty="1"/>
              <a:t>Sidoqoftë, ruajtja e përshpejtuar mund të përdoret edhe në regjimet e mbajtjes së të dhënave pasi që nuk mbulon të dhëna në posedim të personave fizikë.</a:t>
            </a:r>
            <a:r>
              <a:rPr lang="sq-AL" dirty="1"/>
              <a:t> </a:t>
            </a:r>
            <a:r>
              <a:rPr lang="sq-AL" dirty="1"/>
              <a:t>Akoma, shumica e të dhënave të kërkuara nga autoritetet e drejtësisë penale mbahen nga ISP-të ose subjekte të tjerë juridikë dhe, kështu që nëse ekziston mbajtja, ruajtja e shpejtë nuk do të përdoret aq shumë.</a:t>
            </a:r>
            <a:r>
              <a:rPr lang="sq-AL" dirty="1"/>
              <a:t> </a:t>
            </a:r>
            <a:r>
              <a:rPr lang="sq-AL" dirty="1"/>
              <a:t>Nëse jo, mbajtja e të dhënave është mënyra e vetme për të mbajtur të dhënat të ruajtura deri në urdhrin e paraqitjes së të dhënave.</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p>
        </p:txBody>
      </p:sp>
    </p:spTree>
    <p:extLst>
      <p:ext uri="{BB962C8B-B14F-4D97-AF65-F5344CB8AC3E}">
        <p14:creationId xmlns:p14="http://schemas.microsoft.com/office/powerpoint/2010/main" val="1431363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Ky nen siguron ekuivalentin ndërkombëtar të kompetencës së krijuar për përdorim të brendshëm në nenin 17.</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Shpesh, me kërkesë të një Pale në të cilën është kryer një krim, një Palë pritëse do të ruajë të dhënat e trafikut në lidhje me një transmetim që ka udhëtuar përmes kompjuterëve të saj, në mënyrë që të gjurmojë transmetimin në burimin e saj dhe të identifikojë autorin e krimit ose të gjejë prova kritike.</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Duke vepruar kështu, Pala pritëse mund të zbulojë se të dhënat e trafikut të gjetura në territorin e saj zbulojnë se transmetimi ishte drejtuar nga një ofrues shërbimi në një Shtet të tretë, ose nga një ofrues në vetë Shtetin kërkues.</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Në raste të tilla, Pala pritëse duhet t'i sigurojë Palës kërkuese me shpejtësi një sasi të mjaftueshme të të dhënave të trafikut për të mundësuar identifikimin e ofruesit të shërbimit në rrugën e komunikimit nga Shteti tjetër.</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Nëse transmetimi ka ardhur nga një Shtet i tretë, ky informacion do t'i mundësojë Palës kërkuese të bëjë një kërkesë për ruajtje dhe ndihmë të ndërsjellë të përshpejtuar për atë Shtet tjetër në mënyrë që të gjurmojë transmetimin në burimin e tij përfundimtar.</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Nëse transmetimi do të kthehej tek Pala kërkuese, ajo do të jetë në gjendje të sigurojë ruajtjen dhe zbulimin e të dhënave të mëtejshme të trafikut përmes proceseve të brendshme.</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p>
        </p:txBody>
      </p:sp>
    </p:spTree>
    <p:extLst>
      <p:ext uri="{BB962C8B-B14F-4D97-AF65-F5344CB8AC3E}">
        <p14:creationId xmlns:p14="http://schemas.microsoft.com/office/powerpoint/2010/main" val="1840827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Pala pritëse mund të refuzojë vetëm zbulimin e të dhënave të trafikut, kur zbulimi ka të ngjarë të dëmtojë sovranitetin e saj, sigurinë, rendin publik ose interesa të tjerë thelbësorë, ose kur ajo e konsideron veprën si një vepër politike ose një vepër të lidhur me një vepër politike.</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Ashtu si në nenin 29 (Ruajtja e përshpejtuar e të dhënave të ruajtura kompjuterike), për shkak se ky lloj informacioni është kaq i rëndësishëm për identifikimin e atyre që kanë kryer krime brenda fushës së kësaj Konvente ose gjetjen e provave kritike, arsyet e refuzimit do të kufizohen në mënyrë rigoroze, dhe është arritur pajtimi që pohimi i ndonjë baze tjetër për refuzimin e ndihmës është i përjashtuar.</a:t>
            </a:r>
            <a:r>
              <a:rPr lang="sq-AL" dirty="1" sz="1200">
                <a:solidFill>
                  <a:schemeClr val="tx1"/>
                </a:solidFill>
                <a:latin typeface="+mn-lt"/>
                <a:ea typeface="ＭＳ Ｐゴシック" pitchFamily="-65" charset="-128"/>
                <a:cs typeface="ＭＳ Ｐゴシック" pitchFamily="-65" charset="-128"/>
              </a:rPr>
              <a:t> </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p>
        </p:txBody>
      </p:sp>
    </p:spTree>
    <p:extLst>
      <p:ext uri="{BB962C8B-B14F-4D97-AF65-F5344CB8AC3E}">
        <p14:creationId xmlns:p14="http://schemas.microsoft.com/office/powerpoint/2010/main" val="1541168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t>Paraqitja grafike e tri aspekteve më të rëndësishme të nenit 30.</a:t>
            </a:r>
            <a:r>
              <a:rPr lang="sq-AL" dirty="1"/>
              <a:t> </a:t>
            </a:r>
            <a:r>
              <a:rPr lang="sq-AL" dirty="1"/>
              <a:t>Kërkesa shkon në Shtetin B në mënyrë që të identifikojë marrësin në Shtetin C.</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p>
        </p:txBody>
      </p:sp>
    </p:spTree>
    <p:extLst>
      <p:ext uri="{BB962C8B-B14F-4D97-AF65-F5344CB8AC3E}">
        <p14:creationId xmlns:p14="http://schemas.microsoft.com/office/powerpoint/2010/main" val="2241886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Ky nen siguron ekuivalentin ndërkombëtar të kompetencës së krijuar për përdorim të brendshëm në nenin 19.</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Paragrafi 1 autorizon një Palë të kërkojë këtë lloj ndihme të ndërsjellë dhe paragrafi 2 kërkon që Pala pritëse të jetë në gjendje ta sigurojë atë.</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Paragrafi 2 ndjek gjithashtu parimin që termat dhe kushtet për sigurimin e një bashkëpunimi të tillë duhet të jenë ato të përcaktuara në traktatet në fuqi, rregullimet dhe ligjet e brendshme që rregullojnë ndihmën juridike të ndërsjellë në çështjet penale.</a:t>
            </a:r>
            <a:r>
              <a:rPr lang="sq-AL" dirty="1" sz="1200">
                <a:solidFill>
                  <a:schemeClr val="tx1"/>
                </a:solidFill>
                <a:latin typeface="+mn-lt"/>
                <a:ea typeface="ＭＳ Ｐゴシック" pitchFamily="-65" charset="-128"/>
                <a:cs typeface="ＭＳ Ｐゴシック" pitchFamily="-65" charset="-128"/>
              </a:rPr>
              <a:t> </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p>
        </p:txBody>
      </p:sp>
    </p:spTree>
    <p:extLst>
      <p:ext uri="{BB962C8B-B14F-4D97-AF65-F5344CB8AC3E}">
        <p14:creationId xmlns:p14="http://schemas.microsoft.com/office/powerpoint/2010/main" val="1867829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Sipas paragrafit 3, një kërkese e tillë duhet të përgjigjet mbi një bazë të përshpejtuar kur (1) ka arsye për të besuar se të dhënat përkatëse janë veçanërisht të prekshme nga humbja ose modifikimi, ose (2) përndryshe kur parashikojnë traktate, rregullime ose ligje të tilla.</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p>
        </p:txBody>
      </p:sp>
    </p:spTree>
    <p:extLst>
      <p:ext uri="{BB962C8B-B14F-4D97-AF65-F5344CB8AC3E}">
        <p14:creationId xmlns:p14="http://schemas.microsoft.com/office/powerpoint/2010/main" val="420255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t>Pyetjet e vështira janë, në fakt, pyetjet themelore në lidhje me ndihmën e ndërsjellë juridike në çështjet penale.</a:t>
            </a:r>
            <a:r>
              <a:rPr lang="sq-AL" dirty="1"/>
              <a:t> </a:t>
            </a:r>
            <a:r>
              <a:rPr lang="sq-AL" dirty="1"/>
              <a:t>Eksperti duhet t'i paraqesë ato si një parathënie të procedurave pasuese që do të ndodhin.</a:t>
            </a:r>
            <a:r>
              <a:rPr lang="sq-AL" dirty="1"/>
              <a:t> </a:t>
            </a:r>
          </a:p>
          <a:p>
            <a:pPr algn="just"/>
            <a:endParaRPr lang="en-US" dirty="0"/>
          </a:p>
          <a:p>
            <a:pPr algn="just"/>
            <a:r>
              <a:rPr lang="sq-AL" dirty="1"/>
              <a:t>Në procedurat e NJN-së, ashtu si në hetimet e brendshme, autoritetet kompetente do të ballafaqohen me pyetje në lidhje me juridiksionin ose kompetencën territoriale, të autoritetit dhe të autoritetit të brendshëm të autoritetit/autoriteteve kërkuese.</a:t>
            </a:r>
            <a:r>
              <a:rPr lang="sq-AL" dirty="1"/>
              <a:t> </a:t>
            </a:r>
            <a:r>
              <a:rPr lang="sq-AL" dirty="1"/>
              <a:t>Si në shumë vende, vendi i kryerjes do të jetë fakti përcaktues për krijimin e kompetencës së duhur.</a:t>
            </a:r>
            <a:r>
              <a:rPr lang="sq-AL" dirty="1"/>
              <a:t> </a:t>
            </a:r>
          </a:p>
          <a:p>
            <a:pPr algn="just"/>
            <a:endParaRPr lang="en-US" dirty="0"/>
          </a:p>
          <a:p>
            <a:pPr algn="just"/>
            <a:r>
              <a:rPr lang="sq-AL" dirty="1"/>
              <a:t>Pjesëmarrësit duhet të jenë të vetëdijshëm se ka disa vështirësi në lidhje me hetimet që tejkalojnë kufijtë e brendshëm.</a:t>
            </a:r>
            <a:r>
              <a:rPr lang="sq-AL" dirty="1"/>
              <a:t> </a:t>
            </a:r>
            <a:r>
              <a:rPr lang="sq-AL" dirty="1"/>
              <a:t>Ato mund të jenë faktor kufizues si nevoja për hetim ndërkufitar dhe qasja në vendin e ruajtjes së të dhënave në mjedisin teknik "cloud-re" të shpjeguara gjatë seancës së provave elektronike në trajnimin Hyrës.</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p>
        </p:txBody>
      </p:sp>
    </p:spTree>
    <p:extLst>
      <p:ext uri="{BB962C8B-B14F-4D97-AF65-F5344CB8AC3E}">
        <p14:creationId xmlns:p14="http://schemas.microsoft.com/office/powerpoint/2010/main" val="3505719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t>Administratorët e tregut DDoS</a:t>
            </a:r>
            <a:r>
              <a:rPr lang="sq-AL" dirty="1" i="1"/>
              <a:t> webstresser.org</a:t>
            </a:r>
            <a:r>
              <a:rPr lang="sq-AL" dirty="1"/>
              <a:t> u arrestuan më 24 prill 2018 si rezultat i Operacionit Power Off, një hetim kompleks i udhëhequr nga Policia holandeze dhe Agjencia Kombëtare e Krimit e MB-së me mbështetjen e Europol dhe dhjetëra agjenci të zbatimit të ligjit nga bota.</a:t>
            </a:r>
            <a:r>
              <a:rPr lang="sq-AL" dirty="1"/>
              <a:t> </a:t>
            </a:r>
            <a:r>
              <a:rPr lang="sq-AL" dirty="1"/>
              <a:t>Administratorët ishin të vendosur në Mbretërinë e Bashkuar, Kroaci, Kanada dhe Serbi.</a:t>
            </a:r>
            <a:r>
              <a:rPr lang="sq-AL" dirty="1"/>
              <a:t> </a:t>
            </a:r>
            <a:r>
              <a:rPr lang="sq-AL" dirty="1"/>
              <a:t>Masa të mëtejshme u morën kundër përdoruesve kryesorë të këtij tregu në Holandë, Itali, Spanjë, Kroaci, Mbretëri të Bashkuar, Australi, Kanada dhe Hong Kong.</a:t>
            </a:r>
            <a:r>
              <a:rPr lang="sq-AL" dirty="1"/>
              <a:t> </a:t>
            </a:r>
            <a:r>
              <a:rPr lang="sq-AL" dirty="1"/>
              <a:t>Shërbimi i jashtëligjshëm u mbyll dhe infrastruktura e tij së bashku me të dhënat e ruajtura u kapën në Holandë, SH.B.A., Gjermani dhe Serbi.</a:t>
            </a:r>
          </a:p>
          <a:p>
            <a:pPr algn="just"/>
            <a:endParaRPr lang="en-GB" dirty="0"/>
          </a:p>
          <a:p>
            <a:pPr algn="just"/>
            <a:r>
              <a:rPr lang="sq-AL" dirty="1" i="1"/>
              <a:t>Webstresser.org</a:t>
            </a:r>
            <a:r>
              <a:rPr lang="sq-AL" dirty="1"/>
              <a:t> u konsiderua tregu më i madh në botë për të punësuar shërbime të Shpërndarjes së Mohimit të Shërbimit (DDoS), me mbi 136 000 përdorues të regjistruar dhe 4 milion sulme të matura deri në prill 2018.</a:t>
            </a:r>
            <a:r>
              <a:rPr lang="sq-AL" dirty="1"/>
              <a:t> </a:t>
            </a:r>
            <a:r>
              <a:rPr lang="sq-AL" dirty="1"/>
              <a:t>Sulmet e orkestruara shënjestruan shërbime kritike në internet të ofruara nga bankat, institucionet qeveritare dhe forcat e policisë, si dhe viktimat në industrinë e lojërave.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p>
        </p:txBody>
      </p:sp>
    </p:spTree>
    <p:extLst>
      <p:ext uri="{BB962C8B-B14F-4D97-AF65-F5344CB8AC3E}">
        <p14:creationId xmlns:p14="http://schemas.microsoft.com/office/powerpoint/2010/main" val="2977541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Neni 32 (Qasja ndërkufitare në të dhënat e ruajtura kompjuterike me pëlqim ose kur janë të disponueshme publikisht) adreson dy situata: së pari, kur të dhënat që mund të qasen janë të disponueshme për publikun, dhe së dyti, kur Pala ka hyrë ose ka marrë të dhëna të vendosura jashtë territorit të saj përmes një sistemi kompjuterik në territorin e saj dhe ajo ka marrë pëlqimin e ligjshëm dhe vullnetar të personit që ka autorizimin e ligjshëm për t'ia zbuluar të dhënat Palës përmes këtij sistemi.</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Kush është personi që është "i autorizuar ligjërisht" për të zbuluar të dhëna mund të ndryshojë në varësi të rrethanave, natyrës së personit dhe ligjit në fuqi në fjalë.</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Për shembull, emaili i një personi mund të ruhet në një vend tjetër nga një ofrues i shërbimit, ose një person mund të ruajë me qëllim të dhëna në një vend tjetër.</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Këta persona mund të marrin të dhënat dhe, me kusht që të kenë autoritetin e ligjshëm, ata mund t'i zbulojnë vullnetarisht të dhënat zyrtarëve të zbatimit të ligjit ose t'u lejojnë zyrtarëve të tillë të kenë qasje në të dhëna, siç parashihet në nen.</a:t>
            </a:r>
            <a:r>
              <a:rPr lang="sq-AL" dirty="1" sz="1200">
                <a:solidFill>
                  <a:schemeClr val="tx1"/>
                </a:solidFill>
                <a:latin typeface="+mn-lt"/>
                <a:ea typeface="ＭＳ Ｐゴシック" pitchFamily="-65" charset="-128"/>
                <a:cs typeface="ＭＳ Ｐゴシック" pitchFamily="-65" charset="-128"/>
              </a:rPr>
              <a:t> </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p>
        </p:txBody>
      </p:sp>
    </p:spTree>
    <p:extLst>
      <p:ext uri="{BB962C8B-B14F-4D97-AF65-F5344CB8AC3E}">
        <p14:creationId xmlns:p14="http://schemas.microsoft.com/office/powerpoint/2010/main" val="204363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t>Paraqitja grafike e qasjes në të dhënat e disponueshme për publikun.</a:t>
            </a:r>
          </a:p>
          <a:p>
            <a:pPr algn="just"/>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t>Në mënyrë që të përmirësohet efikasiteti, hetuesit mund të përdorin mjetet e hetimit OSINT.</a:t>
            </a:r>
            <a:r>
              <a:rPr lang="sq-AL" dirty="1"/>
              <a:t> </a:t>
            </a:r>
            <a:r>
              <a:rPr lang="sq-AL" dirty="1"/>
              <a:t>Kjo do të lejojë hetuesin e çështjes të punojë në të dhëna cilësore/analizojë njohuritë në vend që të bëjë punë operacionale të zvarritjes dhe kërkimit të informacionit në internet dhe vende tjera.</a:t>
            </a:r>
            <a:r>
              <a:rPr lang="sq-AL" dirty="1"/>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t>Aftësitë e automatizimit të drejtuara nga AI të përshtatura nga mjetet OSINT do t'i lejojnë hetuesit të marrin vëllime të mëdha të të dhënave përkatëse në lidhje me një rast në vend që do t'i lejonte hetuesit të përqendrohej vetëm në hetimin e çështjes dhe vlerësimin e situatës.</a:t>
            </a:r>
            <a:r>
              <a:rPr lang="sq-AL" dirty="1"/>
              <a:t> </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p>
        </p:txBody>
      </p:sp>
    </p:spTree>
    <p:extLst>
      <p:ext uri="{BB962C8B-B14F-4D97-AF65-F5344CB8AC3E}">
        <p14:creationId xmlns:p14="http://schemas.microsoft.com/office/powerpoint/2010/main" val="4137875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t>Paraqitja grafike e paragrafit B të nenit 32.</a:t>
            </a:r>
          </a:p>
          <a:p>
            <a:pPr algn="just"/>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latin typeface="Arial" panose="020B0604020202020204" pitchFamily="34" charset="0"/>
              </a:rPr>
              <a:t>Pala ka hyrë ose ka marrë të dhëna të vendosura jashtë territorit të saj përmes një sistemi kompjuterik në territorin e saj dhe ka marrë pëlqimin e ligjshëm dhe vullnetar të personit i cili ka autoritetin e ligjshëm për t'ia zbuluar të dhënat Palës përmes këtij sistemi.</a:t>
            </a:r>
            <a:r>
              <a:rPr lang="sq-AL" dirty="1">
                <a:latin typeface="Arial" panose="020B0604020202020204" pitchFamily="34" charset="0"/>
              </a:rPr>
              <a:t> </a:t>
            </a:r>
            <a:r>
              <a:rPr lang="sq-AL" dirty="1">
                <a:latin typeface="Arial" panose="020B0604020202020204" pitchFamily="34" charset="0"/>
              </a:rPr>
              <a:t>Kush është personi që është "i autorizuar ligjërisht" për të zbuluar të dhëna mund të ndryshojë në varësi të rrethanave, natyrës së personit dhe ligjit në fuqi në fjalë.</a:t>
            </a:r>
            <a:r>
              <a:rPr lang="sq-AL" dirty="1">
                <a:latin typeface="Arial" panose="020B0604020202020204" pitchFamily="34" charset="0"/>
              </a:rPr>
              <a:t> </a:t>
            </a:r>
            <a:r>
              <a:rPr lang="sq-AL" dirty="1">
                <a:latin typeface="Arial" panose="020B0604020202020204" pitchFamily="34" charset="0"/>
              </a:rPr>
              <a:t>Për shembull, emaili i një personi mund të ruhet në një vend tjetër nga një ofrues i shërbimit, ose një person mund të ruajë me qëllim të dhëna në një vend tjetër.</a:t>
            </a:r>
            <a:r>
              <a:rPr lang="sq-AL" dirty="1">
                <a:latin typeface="Arial" panose="020B0604020202020204" pitchFamily="34" charset="0"/>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dirty="0">
              <a:effectLst/>
              <a:latin typeface="Arial" panose="020B0604020202020204" pitchFamily="34" charset="0"/>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latin typeface="Arial" panose="020B0604020202020204" pitchFamily="34" charset="0"/>
              </a:rPr>
              <a:t>Këta persona mund të marrin të dhënat dhe, me kusht që të kenë autoritetin e ligjshëm, ata mund t'i zbulojnë vullnetarisht të dhënat zyrtarëve të zbatimit të ligjit ose t'u lejojnë zyrtarëve të tillë të kenë qasje në të dhëna, siç parashihet në nen.</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p>
        </p:txBody>
      </p:sp>
    </p:spTree>
    <p:extLst>
      <p:ext uri="{BB962C8B-B14F-4D97-AF65-F5344CB8AC3E}">
        <p14:creationId xmlns:p14="http://schemas.microsoft.com/office/powerpoint/2010/main" val="4198296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Në shumë raste, hetuesit nuk mund të sigurojnë që ata janë në gjendje të gjurmojnë një komunikim në burimin e tij duke ndjekur gjurmët përmes regjistrave të transmetimeve paraprake, pasi të dhënat kryesore të trafikut mund të jenë fshirë automatikisht nga një ofrues i shërbimit në zinxhirin e transmetimit para se të mund të bëhet ruajtura.</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Prandaj është kritike që hetuesit në secilën Palë të kenë aftësinë për të marrë të dhëna të trafikut në kohë reale në lidhje me komunikimet që kalojnë përmes një sistemi kompjuterik në Palët e tjera.</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Prandaj, sipas nenit 33 (Ndihma e ndërsjellë në lidhje me mbledhjen në kohë reale të të dhënave të trafikut), secila palë është nën detyrimin të mbledhë të dhëna të trafikut në kohë reale për një Palë tjetër.</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Ndërsa ky nen kërkon që Palët të bashkëpunojnë për këto çështje, këtu, si kudo tjetër, modalitetet ekzistuese të ndihmës reciproke duhet të respektohen.</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Kështu, afatet dhe kushtet me të cilat do të sigurohet një bashkëpunim i tillë janë përgjithësisht ato të përcaktuara në traktatet, rregullimet dhe ligjet e zbatueshme që rregullojnë ndihmën juridike  të ndërsjellë në çështjet penale.</a:t>
            </a:r>
            <a:r>
              <a:rPr lang="sq-AL" dirty="1" sz="1200">
                <a:solidFill>
                  <a:schemeClr val="tx1"/>
                </a:solidFill>
                <a:latin typeface="+mn-lt"/>
                <a:ea typeface="ＭＳ Ｐゴシック" pitchFamily="-65" charset="-128"/>
                <a:cs typeface="ＭＳ Ｐゴシック" pitchFamily="-65" charset="-128"/>
              </a:rPr>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p>
        </p:txBody>
      </p:sp>
    </p:spTree>
    <p:extLst>
      <p:ext uri="{BB962C8B-B14F-4D97-AF65-F5344CB8AC3E}">
        <p14:creationId xmlns:p14="http://schemas.microsoft.com/office/powerpoint/2010/main" val="2049567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Për shkak të shkallës së lartë të ndërhyrjes së përgjimit, detyrimi për të siguruar ndihmë të ndërsjellë për përgjimin e të dhënave të përmbajtjes është i kufizuar.</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Ndihma do të sigurohet në masën e lejuar nga traktatet dhe ligjet në fuqi të Palëve.</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Meqenëse sigurimi i bashkëpunimit për përgjimin e përmbajtjes është një fushë në zhvillim e praktikës së ndihmës së ndërsjellë, është vendosur që t'u transferohej regjimeve ekzistuese të ndihmës së ndërsjellë dhe ligjeve të brendshme në lidhje me fushën dhe kufizimin e detyrimit për të ndihmuar.</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Në lidhje me këtë, u referohemi komenteve mbi nenet 14, 15 dhe 21 si dhe Nr. (85)10 në lidhje me zbatimin praktik të Konventës Evropiane për Ndihmën e Ndërsjellë në Çështjet Penale në lidhje me letër porositë për përgjim të telekomunikimit.</a:t>
            </a:r>
            <a:r>
              <a:rPr lang="sq-AL" dirty="1" sz="1200">
                <a:solidFill>
                  <a:schemeClr val="tx1"/>
                </a:solidFill>
                <a:latin typeface="+mn-lt"/>
                <a:ea typeface="ＭＳ Ｐゴシック" pitchFamily="-65" charset="-128"/>
                <a:cs typeface="ＭＳ Ｐゴシック" pitchFamily="-65" charset="-128"/>
              </a:rPr>
              <a:t> </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p>
        </p:txBody>
      </p:sp>
    </p:spTree>
    <p:extLst>
      <p:ext uri="{BB962C8B-B14F-4D97-AF65-F5344CB8AC3E}">
        <p14:creationId xmlns:p14="http://schemas.microsoft.com/office/powerpoint/2010/main" val="38266948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t>Paraqitja grafike e zbatimit të neneve 33 dhe/ose 34.</a:t>
            </a:r>
            <a:r>
              <a:rPr lang="sq-AL" dirty="1"/>
              <a:t> </a:t>
            </a:r>
            <a:r>
              <a:rPr lang="sq-AL" dirty="1"/>
              <a:t>Eksperti duhet të përsërisë dallimet ndërmjet të dhënave të trafikut dhe përmbajtjes dhe mundësive të regjimeve të ndryshme ligjore për marrjen e tyre, p.sh. nganjëherë më pak kërkues për trafik (mjafton urdhri i policisë ose i prokurorisë) dhe më shumë punë për përmbajtjen (vetëm me urdhër gjykate).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p>
        </p:txBody>
      </p:sp>
    </p:spTree>
    <p:extLst>
      <p:ext uri="{BB962C8B-B14F-4D97-AF65-F5344CB8AC3E}">
        <p14:creationId xmlns:p14="http://schemas.microsoft.com/office/powerpoint/2010/main" val="1880005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Pika e kontaktit 24/7 e secilës Palë është ose të lehtësojë ose të kryejë drejtpërdrejt, ndër të tjera, sigurimin e këshillave teknike, ruajtjen e të dhënave, mbledhjen e provave, dhënien e informacionit ligjor dhe gjetjen e të dyshuarve.</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Termi "informacion ligjor" në Paragrafin 1 do të thotë këshillim për një Palë tjetër që kërkon bashkëpunimin e ndonjë parakushti ligjor të kërkuar për sigurimin e bashkëpunimit joformal ose zyrtar.</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Secila palë është e lirë të përcaktojë se ku mund të vendosë pikën e kontaktit brenda strukturës së saj të zbatimit të ligjit.</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Disa palë mund të dëshirojnë të vendosin kontaktin 24/7 brenda autoritetit të tyre qendror për ndihmë të ndërsjellë, disa mund të besojnë se vendndodhja më e mirë është me një njësi policie të specializuar në luftimin e krimeve kompjuterike apo që ndërlidhen me kompjuterë, megjithatë zgjedhjet e tjera mund të jenë të përshtatshme për një Palë të veçantë, duke pasur parasysh strukturën e saj qeveritare dhe sistemin ligjor.</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Meqenëse kontakti 24/7 duhet të ofrojë këshilla teknike për ndalimin ose gjurmimin e një sulmi, si dhe detyra të tilla bashkëpunimi ndërkombëtar si gjetja e të dyshuarve, nuk ka asnjë përgjigje të saktë, dhe parashikohet që struktura e rrjetit do të evoluojë me kalimin e kohës.</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Në përcaktimin e pikës kombëtare të kontaktit, duhet t'i kushtohet vëmendje e duhur nevojës për të komunikuar me pikat e kontaktit duke përdorur gjuhë tjera.</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p>
        </p:txBody>
      </p:sp>
    </p:spTree>
    <p:extLst>
      <p:ext uri="{BB962C8B-B14F-4D97-AF65-F5344CB8AC3E}">
        <p14:creationId xmlns:p14="http://schemas.microsoft.com/office/powerpoint/2010/main" val="12806520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Paragrafi 2 parasheh që ndër detyrat kritike që duhet të kryhen nga pika e kontaktit 24/7 është aftësia për të lehtësuar ekzekutimin e shpejtë të atyre funksioneve që nuk i kryen drejtpërdrejt vetë.</a:t>
            </a:r>
            <a:r>
              <a:rPr lang="sq-AL" dirty="1" sz="1200">
                <a:solidFill>
                  <a:schemeClr val="tx1"/>
                </a:solidFill>
                <a:latin typeface="+mn-lt"/>
                <a:ea typeface="ＭＳ Ｐゴシック" pitchFamily="-65" charset="-128"/>
                <a:cs typeface="ＭＳ Ｐゴシック" pitchFamily="-65" charset="-128"/>
              </a:rPr>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Për shembull, nëse kontakti 24/7 i një pale është pjesë e një njësie policie, ajo duhet të ketë aftësinë për të bashkërenduar shpejt me komponentët e tjerë të rëndësishëm brenda qeverisë së saj, të tilla si autoriteti qendror për ekstradimin ndërkombëtar ose ndihmën e ndërsjellë, në mënyrë që veprimi i duhur mund të merret në çdo orë të ditës ose natës.</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Për më tepër, paragrafi 2 kërkon që kontakti 24/7 i secilës Palë të ketë aftësinë për të kryer komunikime me anëtarët e tjerë të rrjetit me shpejtësi.</a:t>
            </a:r>
            <a:r>
              <a:rPr lang="sq-AL" dirty="1" sz="1200">
                <a:solidFill>
                  <a:schemeClr val="tx1"/>
                </a:solidFill>
                <a:latin typeface="+mn-lt"/>
                <a:ea typeface="ＭＳ Ｐゴシック" pitchFamily="-65" charset="-128"/>
                <a:cs typeface="ＭＳ Ｐゴシック" pitchFamily="-65" charset="-128"/>
              </a:rPr>
              <a:t> </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p>
        </p:txBody>
      </p:sp>
    </p:spTree>
    <p:extLst>
      <p:ext uri="{BB962C8B-B14F-4D97-AF65-F5344CB8AC3E}">
        <p14:creationId xmlns:p14="http://schemas.microsoft.com/office/powerpoint/2010/main" val="25416813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ＭＳ Ｐゴシック" pitchFamily="-65" charset="-128"/>
                <a:cs typeface="ＭＳ Ｐゴシック" pitchFamily="-65" charset="-128"/>
              </a:rPr>
              <a:t>Shembull i listës së Këshillit të Evropës të Rrjetit të  Pikave të Kontaktit 24/7.</a:t>
            </a:r>
            <a:r>
              <a:rPr lang="sq-AL" dirty="1" sz="1200">
                <a:solidFill>
                  <a:schemeClr val="tx1"/>
                </a:solidFill>
                <a:latin typeface="+mn-lt"/>
                <a:ea typeface="ＭＳ Ｐゴシック" pitchFamily="-65" charset="-128"/>
                <a:cs typeface="ＭＳ Ｐゴシック" pitchFamily="-65" charset="-128"/>
              </a:rPr>
              <a:t> </a:t>
            </a:r>
            <a:r>
              <a:rPr lang="sq-AL" dirty="1" sz="1200">
                <a:solidFill>
                  <a:schemeClr val="tx1"/>
                </a:solidFill>
                <a:latin typeface="+mn-lt"/>
                <a:ea typeface="ＭＳ Ｐゴシック" pitchFamily="-65" charset="-128"/>
                <a:cs typeface="ＭＳ Ｐゴシック" pitchFamily="-65" charset="-128"/>
              </a:rPr>
              <a:t>Ky vend ka dy pika kontakti: një në polici dhe një tjetër në prokurori.</a:t>
            </a: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p>
        </p:txBody>
      </p:sp>
    </p:spTree>
    <p:extLst>
      <p:ext uri="{BB962C8B-B14F-4D97-AF65-F5344CB8AC3E}">
        <p14:creationId xmlns:p14="http://schemas.microsoft.com/office/powerpoint/2010/main" val="330605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b="0"/>
              <a:t>Provat digjitale ose provat elektronike janë çdo informacion provues i ruajtur ose transmetuar në formë digjitale që një palë në një lëndë gjyqësore mund të përdorë gjatë gjykimit.</a:t>
            </a:r>
            <a:r>
              <a:rPr lang="sq-AL" dirty="1" b="0"/>
              <a:t> </a:t>
            </a:r>
            <a:r>
              <a:rPr lang="sq-AL" dirty="1" b="0"/>
              <a:t>Para se të pranojë provat digjitale, një gjykatë do të përcaktojë nëse provat janë relevante, nëse janë autentike, nëse janë thashetheme dhe nëse kopja është e pranueshme ose kërkohet origjinali.</a:t>
            </a:r>
          </a:p>
          <a:p>
            <a:pPr algn="just"/>
            <a:endParaRPr lang="en-GB" b="0" dirty="0"/>
          </a:p>
          <a:p>
            <a:pPr algn="just"/>
            <a:r>
              <a:rPr lang="sq-AL" dirty="1" b="0"/>
              <a:t>Përdorimi i provave digjitale është rritur në dekadat e fundit pasi gjykatat kanë lejuar përdorimin e emailave, fotografive digjitale, regjistrave të transaksioneve ATM, dokumenteve të përpunimit të tekstit, historive të mesazheve të çastit, fajlave të ruajtur nga programet e kontabilitetit, fletëve të informacionit, historive të shfletuesve të internetit, bazat e të dhënave, përmbajtjet e memories kompjuterike, rezervat (back up) kompjuterike, printimet kompjuterike, gjurmët e sistemit të pozicionimit global, shkrimet nga bravat elektronike të dyerve të një hoteli dhe fajlat digjitalë video ose audio.</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p>
        </p:txBody>
      </p:sp>
    </p:spTree>
    <p:extLst>
      <p:ext uri="{BB962C8B-B14F-4D97-AF65-F5344CB8AC3E}">
        <p14:creationId xmlns:p14="http://schemas.microsoft.com/office/powerpoint/2010/main" val="2255856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t>Eksperti duhet t'u paraqesë pjesëmarrësve objektivat e seancës p.sh. fushëveprimi.</a:t>
            </a:r>
            <a:r>
              <a:rPr lang="sq-AL" dirty="1"/>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q-AL" dirty="1"/>
              <a:t>Pjesëmarrësit duhet të kuptojnë se cili është qëllimi i seancës dhe çfarë pritet prej tyre në fund të kësaj seance.</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60</a:t>
            </a:fld>
          </a:p>
        </p:txBody>
      </p:sp>
    </p:spTree>
    <p:extLst>
      <p:ext uri="{BB962C8B-B14F-4D97-AF65-F5344CB8AC3E}">
        <p14:creationId xmlns:p14="http://schemas.microsoft.com/office/powerpoint/2010/main" val="249517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t>Në prill 2016, Parlamenti i BE-së miratoi Rregulloren e Përgjithshme të Mbrojtjes së të Dhënave (GDPR) me një qëllim kryesor në mendje: për të mbrojtur privatësinë personale dhe të dhënat e qytetarëve të BE-së.</a:t>
            </a:r>
            <a:r>
              <a:rPr lang="sq-AL" dirty="1"/>
              <a:t> </a:t>
            </a:r>
            <a:r>
              <a:rPr lang="sq-AL" dirty="1"/>
              <a:t>Ndër të tjera, masa ndalon kompanitë që mbledhin të dhëna për qytetarët e BE-së në vendet anëtare të BE-së duke përfshirë korporatat gjigante si Facebook dhe Google dhe regjistruesit e domeneve si GoDaddy - të botojnë informacione që identifikojnë individë.</a:t>
            </a:r>
            <a:r>
              <a:rPr lang="sq-AL" dirty="1"/>
              <a:t> </a:t>
            </a:r>
            <a:r>
              <a:rPr lang="sq-AL" dirty="1"/>
              <a:t>Kur GDPR hyn në fuqi më 25 maj 2018, kompanitë që nuk janë në përputhje me kufizimet më të larta të privatësisë mund të detyrohen të paguajnë gjoba shumë të mëdha (organizatat që shkelin GDPR-në mund të gjobiten deri në 4% të qarkullimit global vjetor ose 20 milion €!).</a:t>
            </a:r>
            <a:r>
              <a:rPr lang="sq-AL" dirty="1"/>
              <a:t> </a:t>
            </a:r>
          </a:p>
          <a:p>
            <a:pPr algn="just"/>
            <a:endParaRPr lang="en-GB" dirty="0"/>
          </a:p>
          <a:p>
            <a:pPr algn="just"/>
            <a:r>
              <a:rPr lang="sq-AL" dirty="1"/>
              <a:t>ICANN ka marrëveshje me mijëra operatorë domain dhe regjistrues që u kërkojnë atyre që të sigurojnë qasje publike falas në të dhënat mbi emrat e regjistruar të domain-eve, ose "WHOIS data".</a:t>
            </a:r>
            <a:r>
              <a:rPr lang="sq-AL" dirty="1"/>
              <a:t> </a:t>
            </a:r>
            <a:r>
              <a:rPr lang="sq-AL" dirty="1"/>
              <a:t>Ekzistojnë një numër mjetesh falas të kërkimit WHOIS që sigurojnë qasje në të dhënat e WHOIS, duke përfshirë informacione të tilla si skadimi i emrit të domain-it dhe datat e krijimit dhe informacionet e kontaktit të regjistruesve.</a:t>
            </a:r>
            <a:r>
              <a:rPr lang="sq-AL" dirty="1"/>
              <a:t> </a:t>
            </a:r>
            <a:r>
              <a:rPr lang="sq-AL" dirty="1"/>
              <a:t>Shërbimet WHOIS janë një burim i vlefshëm për pronarët e markave tregtare dhe avokatët, duke i lejuar ata të identifikojnë mbajtësit e domain-eve dhe të zbatojnë të drejtat kundër përmbajtjes së jashtëligjshme të faqes në internet ose regjistrimit dhe përdorimit të emrit të domainit me keqbesim.</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p>
        </p:txBody>
      </p:sp>
    </p:spTree>
    <p:extLst>
      <p:ext uri="{BB962C8B-B14F-4D97-AF65-F5344CB8AC3E}">
        <p14:creationId xmlns:p14="http://schemas.microsoft.com/office/powerpoint/2010/main" val="89001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r>
              <a:rPr lang="sq-AL" dirty="1"/>
              <a:t>Në kriptografi, enkriptimi është procesi i kodimit të informacionit.</a:t>
            </a:r>
            <a:r>
              <a:rPr lang="sq-AL" dirty="1"/>
              <a:t> </a:t>
            </a:r>
            <a:r>
              <a:rPr lang="sq-AL" dirty="1"/>
              <a:t>Ky proces shndërron përfaqësimin origjinal të informacionit, të njohur si teksti i thjeshtë, në një formë alternative të njohur si teksti i koduar - ciphertext.</a:t>
            </a:r>
            <a:r>
              <a:rPr lang="sq-AL" dirty="1"/>
              <a:t> </a:t>
            </a:r>
            <a:r>
              <a:rPr lang="sq-AL" dirty="1"/>
              <a:t>Vetëm palët e autorizuara mund të deshifrojnë një tekst të koduar përsëri në tekstin e thjeshtë dhe të kenë qasje në informacionin origjinal.</a:t>
            </a:r>
            <a:r>
              <a:rPr lang="sq-AL" dirty="1"/>
              <a:t> </a:t>
            </a:r>
          </a:p>
          <a:p>
            <a:pPr algn="just"/>
            <a:endParaRPr lang="en-GB" dirty="0"/>
          </a:p>
          <a:p>
            <a:pPr algn="just"/>
            <a:r>
              <a:rPr lang="sq-AL" dirty="1"/>
              <a:t>Enkriptimi i vetëm nuk e ndalon ndërhyrjen, por i mohon përmbajtjen e kuptueshme një përgjuesi të mundshëm.</a:t>
            </a:r>
            <a:r>
              <a:rPr lang="sq-AL" dirty="1"/>
              <a:t> </a:t>
            </a:r>
            <a:r>
              <a:rPr lang="sq-AL" dirty="1"/>
              <a:t>Për arsye teknike, një skemë enkriptimi zakonisht përdor një çelës enkriptimi pseudo-random të gjeneruar nga një algoritëm.</a:t>
            </a:r>
            <a:r>
              <a:rPr lang="sq-AL" dirty="1"/>
              <a:t> </a:t>
            </a:r>
            <a:r>
              <a:rPr lang="sq-AL" dirty="1"/>
              <a:t>Është e mundur të deshifroni mesazhin pa zotëruar çelësin, por, për një skemë të dizajnuar mirë të enkriptimit, kërkohen burime dhe aftësi të konsiderueshme llogaritëse.</a:t>
            </a:r>
            <a:r>
              <a:rPr lang="sq-AL" dirty="1"/>
              <a:t> </a:t>
            </a:r>
          </a:p>
          <a:p>
            <a:pPr algn="just"/>
            <a:endParaRPr lang="en-GB" dirty="0"/>
          </a:p>
          <a:p>
            <a:pPr algn="just"/>
            <a:r>
              <a:rPr lang="sq-AL" dirty="1"/>
              <a:t>Një kriptovalutë (ose monedhë kripto) është një pasuri digjitale e krijuar për të punuar si mjet shkëmbimi ku regjistrat e pronësisë individuale të monedhave ruhen në një libër ekzistues në një formë të bazës së të dhënave të kompjuterizuar duke përdorur kriptografi të fortë për të siguruar regjistrime të transaksioneve, për të kontrolluar krijimin e monedha dhe për të verifikuar transferimin e pronësisë së monedhës. [1] [2] Zakonisht nuk ekziston në formë fizike (si para letre) dhe zakonisht nuk lëshohet nga një autoritet qendror.</a:t>
            </a:r>
            <a:r>
              <a:rPr lang="sq-AL" dirty="1"/>
              <a:t> </a:t>
            </a:r>
            <a:r>
              <a:rPr lang="sq-AL" dirty="1"/>
              <a:t>Kriptovalutat zakonisht përdorin kontrollin e decentralizuar në krahasim me monedhën digjitale të centralizuar dhe sistemet bankare qendrore. [3] Kur një kriptovalutë pritet ose krijohet para lëshimit ose lëshohet nga një emetues i vetëm, ajo zakonisht konsiderohet e centralizuar.</a:t>
            </a:r>
            <a:r>
              <a:rPr lang="sq-AL" dirty="1"/>
              <a:t> </a:t>
            </a:r>
            <a:r>
              <a:rPr lang="sq-AL" dirty="1"/>
              <a:t>Kur zbatohet me kontroll të decentralizuar, çdo kriptovalutë punon përmes teknologjisë së shpërndarjes së librit (ledger), zakonisht një zinxhir blloqesh (blockchain), që shërben si bazë të dhënash për transaksionet financiare publike.</a:t>
            </a:r>
          </a:p>
          <a:p>
            <a:pPr algn="just"/>
            <a:endParaRPr lang="en-GB" dirty="0"/>
          </a:p>
          <a:p>
            <a:pPr algn="just"/>
            <a:r>
              <a:rPr lang="sq-AL" dirty="1"/>
              <a:t>Dark Web është përmbajtje e World Wide Web që ekziston në rrjetet e errëta, rrjetet e mbivendosura që përdorin internetin por kërkojnë softuer specifik, konfigurime ose autorizime për qasje.</a:t>
            </a:r>
            <a:r>
              <a:rPr lang="sq-AL" dirty="1"/>
              <a:t> </a:t>
            </a:r>
            <a:r>
              <a:rPr lang="sq-AL" dirty="1"/>
              <a:t>Përmes rrjetit të errët - dark web, rrjetet private të udhëtarëve mund të komunikojnë dhe kryejnë biznes në mënyrë anonime pa zbuluar informacione identifikuese, si vendndodhja.</a:t>
            </a:r>
            <a:r>
              <a:rPr lang="sq-AL" dirty="1"/>
              <a:t> </a:t>
            </a:r>
            <a:r>
              <a:rPr lang="sq-AL" dirty="1"/>
              <a:t> Dark web formon një pjesë të vogël të rrjetës së thellë (deep web), pjesa e Rrjetit që nuk indeksohet nga motorët e kërkimit në internet, megjithëse ndonjëherë termi ueb i thellë (deep web) përdoret gabimisht për t'iu referuar posaçërisht dark web.</a:t>
            </a:r>
          </a:p>
          <a:p>
            <a:pPr algn="just"/>
            <a:endParaRPr lang="en-GB" dirty="0"/>
          </a:p>
          <a:p>
            <a:pPr algn="just"/>
            <a:r>
              <a:rPr lang="sq-AL" dirty="1" b="0"/>
              <a:t>Ruajtja në cloud është një model i ruajtjes së të dhënave kompjuterike në të cilin të dhënat digjitale ruhen në grumbullime logjike (logical pools), që thuhet të jenë në "Cloud - re".</a:t>
            </a:r>
            <a:r>
              <a:rPr lang="sq-AL" dirty="1" b="0"/>
              <a:t> </a:t>
            </a:r>
            <a:r>
              <a:rPr lang="sq-AL" dirty="1" b="0"/>
              <a:t>Ruajtja fizike përfshin servera të shumtë (ndonjëherë në shumë vende), dhe mjedisi fizik zakonisht zotërohet dhe menaxhohet nga një kompani host (nikoqire).</a:t>
            </a:r>
            <a:r>
              <a:rPr lang="sq-AL" dirty="1" b="0"/>
              <a:t> </a:t>
            </a:r>
            <a:r>
              <a:rPr lang="sq-AL" dirty="1" b="0"/>
              <a:t>Këta ofrues të ruajtjes në Cloud janë përgjegjës për mbajtjen e të dhënave të disponueshme dhe të arritshme, dhe mjedisin fizik të mbrojtur dhe në funksion.</a:t>
            </a:r>
            <a:r>
              <a:rPr lang="sq-AL" dirty="1" b="0"/>
              <a:t> </a:t>
            </a:r>
            <a:r>
              <a:rPr lang="sq-AL" dirty="1" b="0"/>
              <a:t>Njerëzit dhe organizatat blejnë ose marrin me qira kapacitetin e memories nga ofruesit për të ruajtur të dhënat e përdoruesit, organizatës ose aplikacionit.</a:t>
            </a:r>
            <a:r>
              <a:rPr lang="sq-AL" dirty="1" b="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p>
        </p:txBody>
      </p:sp>
    </p:spTree>
    <p:extLst>
      <p:ext uri="{BB962C8B-B14F-4D97-AF65-F5344CB8AC3E}">
        <p14:creationId xmlns:p14="http://schemas.microsoft.com/office/powerpoint/2010/main" val="191158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q-AL" dirty="1"/>
              <a:t>Globalizimi dhe lëvizja në rritje e njerëzve në të gjithë botën krijojnë mundësi të reja për krimin ndërkufitar.</a:t>
            </a:r>
            <a:r>
              <a:rPr lang="sq-AL" dirty="1"/>
              <a:t> </a:t>
            </a:r>
            <a:r>
              <a:rPr lang="sq-AL" dirty="1"/>
              <a:t>Kjo është arsyeja pse ndihma juridike e ndërsjellë dhe marrëveshjet për ekstradimin janë thelbësore për të ndaluar krimin ndërkufitar.</a:t>
            </a:r>
          </a:p>
          <a:p>
            <a:pPr algn="just"/>
            <a:endParaRPr lang="en-GB" dirty="0"/>
          </a:p>
          <a:p>
            <a:pPr algn="just"/>
            <a:r>
              <a:rPr lang="sq-AL" dirty="1"/>
              <a:t>Ndihma juridike e ndërsjellë është një formë e bashkëpunimit ndërmjet vendeve të ndryshme me qëllim të mbledhjes dhe shkëmbimit të informacionit.</a:t>
            </a:r>
            <a:r>
              <a:rPr lang="sq-AL" dirty="1"/>
              <a:t> </a:t>
            </a:r>
            <a:r>
              <a:rPr lang="sq-AL" dirty="1"/>
              <a:t>Autoritetet nga një vend mund të kërkojnë dhe sigurojnë prova të vendosura në një vend për të ndihmuar në hetimet penale ose procedimet në një tjetër.</a:t>
            </a:r>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p>
        </p:txBody>
      </p:sp>
    </p:spTree>
    <p:extLst>
      <p:ext uri="{BB962C8B-B14F-4D97-AF65-F5344CB8AC3E}">
        <p14:creationId xmlns:p14="http://schemas.microsoft.com/office/powerpoint/2010/main" val="384414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sq-AL" dirty="1"/>
              <a:t>Mjeti tradicional i ndihmës juridike të ndërsjellë ka qenë </a:t>
            </a:r>
            <a:r>
              <a:rPr lang="sq-AL" dirty="1" i="1"/>
              <a:t>letërporosia</a:t>
            </a:r>
            <a:r>
              <a:rPr lang="sq-AL" dirty="1"/>
              <a:t> - një kërkesë zyrtare nga autoriteti gjyqësor i një shteti drejtuar një autoriteti gjyqësor të një shteti tjetër, në të cilën autoritetit gjyqësor të kërkuar i kërkohet të kryejë një ose më shumë veprime të specifikuara, zakonisht mbledhje provash dhe intervistim të dëshmitarëve, në emër të autoritetit gjyqësor kërkues.</a:t>
            </a:r>
            <a:r>
              <a:rPr lang="sq-AL" dirty="1"/>
              <a:t> </a:t>
            </a:r>
            <a:r>
              <a:rPr lang="sq-AL" dirty="1"/>
              <a:t>Këto kërkesa transmetohen në mënyrë konvencionale përmes kanaleve diplomatike.</a:t>
            </a:r>
            <a:r>
              <a:rPr lang="sq-AL" dirty="1"/>
              <a:t> </a:t>
            </a:r>
            <a:r>
              <a:rPr lang="sq-AL" dirty="1"/>
              <a:t>Pasi prokurori përgatit një kërkesë, ajo autentikohet nga gjykata kompetente kombëtare në shtetin kërkues dhe më pas dorëzohet nga ministria e jashtme e atij shteti në ambasadën e shtetit të kërkuar.</a:t>
            </a:r>
            <a:r>
              <a:rPr lang="sq-AL" dirty="1"/>
              <a:t> </a:t>
            </a:r>
            <a:r>
              <a:rPr lang="sq-AL" dirty="1"/>
              <a:t>Ambasada dërgon kërkesën tek autoritetet gjyqësore kompetente të shtetit të kërkuar.</a:t>
            </a:r>
            <a:r>
              <a:rPr lang="sq-AL" dirty="1"/>
              <a:t> </a:t>
            </a:r>
            <a:r>
              <a:rPr lang="sq-AL" dirty="1"/>
              <a:t>Sapo të përfundojë kërkesa, renditja e veprimeve përmbyset.</a:t>
            </a:r>
          </a:p>
          <a:p>
            <a:pPr algn="just"/>
            <a:endParaRPr lang="en-GB" dirty="0">
              <a:effectLst/>
            </a:endParaRPr>
          </a:p>
          <a:p>
            <a:pPr algn="just"/>
            <a:r>
              <a:rPr lang="sq-AL" dirty="1"/>
              <a:t>Traktatet zyrtare kanë krijuar një bazë më solide për bashkëpunimin ndërkombëtar.</a:t>
            </a:r>
            <a:r>
              <a:rPr lang="sq-AL" dirty="1"/>
              <a:t> </a:t>
            </a:r>
            <a:r>
              <a:rPr lang="sq-AL" dirty="1"/>
              <a:t>Procesi për letër porositë kërkon më shumë kohë dhe më i paparashikueshëm sesa ai për Traktatet e Ndihmës Juridike të Ndërsjellë.</a:t>
            </a:r>
            <a:r>
              <a:rPr lang="sq-AL" dirty="1"/>
              <a:t> </a:t>
            </a:r>
            <a:r>
              <a:rPr lang="sq-AL" dirty="1"/>
              <a:t>Kjo është në një pjesë e madhe për shkak se zbatimi i letër porosive është një çështje mirësie ndërmjet gjykatave e jo bazuar në traktate.</a:t>
            </a:r>
            <a:r>
              <a:rPr lang="sq-AL" dirty="1"/>
              <a:t> </a:t>
            </a:r>
            <a:r>
              <a:rPr lang="sq-AL" dirty="1"/>
              <a:t>Për këto arsye, prokurorët zakonisht i konsiderojnë letrat e porosive si një mundësi të fundit për qasje në prova jashtë vendit, për t'u ushtruar vetëm kur Traktatet e Ndihmës Juridike të Ndërsjellë nuk janë të disponueshme.</a:t>
            </a:r>
          </a:p>
          <a:p>
            <a:pPr algn="just"/>
            <a:endParaRPr lang="en-GB" dirty="0">
              <a:effectLst/>
            </a:endParaRPr>
          </a:p>
          <a:p>
            <a:pPr algn="just"/>
            <a:r>
              <a:rPr lang="sq-AL" dirty="1"/>
              <a:t>Traktatet dypalëshe (ndërmjet dy vendeve) mund të negociohen ndërmjet shteteve me një shkallë më të lartë vërtetësie në lidhje me detyrimet dhe pritjet e të dy palëve.</a:t>
            </a:r>
            <a:r>
              <a:rPr lang="sq-AL" dirty="1"/>
              <a:t> </a:t>
            </a:r>
            <a:r>
              <a:rPr lang="sq-AL" dirty="1"/>
              <a:t>Por negocimi, hartimi dhe dakordimi i traktateve dypalëshe mund të jetë i kushtueshëm, si dhe harxhon kohë dhe burime, dhe nuk është e mundur të kesh një traktat dypalësh me çdo vend në botë.</a:t>
            </a:r>
            <a:r>
              <a:rPr lang="sq-AL" dirty="1"/>
              <a:t> </a:t>
            </a:r>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p>
        </p:txBody>
      </p:sp>
    </p:spTree>
    <p:extLst>
      <p:ext uri="{BB962C8B-B14F-4D97-AF65-F5344CB8AC3E}">
        <p14:creationId xmlns:p14="http://schemas.microsoft.com/office/powerpoint/2010/main" val="2141769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10/16/2020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258644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10/16/2020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296169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11" name="Picture 2" descr="Asking questions | TeachingEnglish | British Council | BBC">
            <a:extLst>
              <a:ext uri="{FF2B5EF4-FFF2-40B4-BE49-F238E27FC236}">
                <a16:creationId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a16="http://schemas.microsoft.com/office/drawing/2014/main" id="{4840FB52-8F74-4C62-BC14-146E3735258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Slide Number Placeholder 4">
            <a:extLst>
              <a:ext uri="{FF2B5EF4-FFF2-40B4-BE49-F238E27FC236}">
                <a16:creationId xmlns:a16="http://schemas.microsoft.com/office/drawing/2014/main" id="{EBA4F7ED-64F8-4CD2-BB1C-C9028DADE63E}"/>
              </a:ext>
            </a:extLst>
          </p:cNvPr>
          <p:cNvSpPr>
            <a:spLocks noGrp="1"/>
          </p:cNvSpPr>
          <p:nvPr>
            <p:ph type="sldNum" sz="quarter" idx="4"/>
          </p:nvPr>
        </p:nvSpPr>
        <p:spPr>
          <a:xfrm>
            <a:off x="7086600" y="6588125"/>
            <a:ext cx="2057400" cy="285810"/>
          </a:xfrm>
          <a:prstGeom prst="rect">
            <a:avLst/>
          </a:prstGeom>
        </p:spPr>
        <p:txBody>
          <a:bodyPr/>
          <a:lstStyle>
            <a:lvl1pPr algn="r">
              <a:defRPr sz="900" b="1" baseline="0">
                <a:solidFill>
                  <a:schemeClr val="bg1"/>
                </a:solidFill>
                <a:latin typeface="Verdana" panose="020B0604030504040204" pitchFamily="34" charset="0"/>
                <a:ea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C0713AAC-84AF-4971-8FCB-8CABFE853DD0}"/>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Tree>
    <p:extLst>
      <p:ext uri="{BB962C8B-B14F-4D97-AF65-F5344CB8AC3E}">
        <p14:creationId xmlns:p14="http://schemas.microsoft.com/office/powerpoint/2010/main" val="267954049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63" r:id="rId4"/>
    <p:sldLayoutId id="2147483664" r:id="rId5"/>
    <p:sldLayoutId id="2147483665" r:id="rId6"/>
    <p:sldLayoutId id="2147483666" r:id="rId7"/>
    <p:sldLayoutId id="2147483677" r:id="rId8"/>
    <p:sldLayoutId id="2147483671" r:id="rId9"/>
    <p:sldLayoutId id="2147483678" r:id="rId10"/>
    <p:sldLayoutId id="21474836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atteo.lucchetti@coe.int"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7.png"/><Relationship Id="rId7" Type="http://schemas.openxmlformats.org/officeDocument/2006/relationships/diagramQuickStyle" Target="../diagrams/quickStyle5.xm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8.svg"/><Relationship Id="rId9" Type="http://schemas.microsoft.com/office/2007/relationships/diagramDrawing" Target="../diagrams/drawing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4355" y="2228592"/>
            <a:ext cx="8750206" cy="3662541"/>
          </a:xfrm>
          <a:prstGeom prst="rect">
            <a:avLst/>
          </a:prstGeom>
          <a:ln>
            <a:noFill/>
          </a:ln>
        </p:spPr>
        <p:txBody>
          <a:bodyPr wrap="square">
            <a:spAutoFit/>
          </a:bodyPr>
          <a:lstStyle/>
          <a:p>
            <a:pPr marL="0" indent="0" algn="ctr">
              <a:buFont typeface="Arial" charset="0"/>
              <a:buNone/>
              <a:defRPr/>
            </a:pPr>
            <a:r>
              <a:rPr lang="sq-AL" dirty="1" sz="3600" b="1">
                <a:ea typeface="MS PGothic" panose="020B0600070205080204" pitchFamily="34" charset="-128"/>
              </a:rPr>
              <a:t>Seanca 3.x</a:t>
            </a:r>
            <a:r>
              <a:rPr lang="sq-AL" dirty="1" sz="3600" b="1">
                <a:ea typeface="MS PGothic" panose="020B0600070205080204" pitchFamily="34" charset="-128"/>
              </a:rPr>
              <a:t> </a:t>
            </a:r>
          </a:p>
          <a:p>
            <a:pPr marL="0" indent="0" algn="ctr">
              <a:buFont typeface="Arial" charset="0"/>
              <a:buNone/>
              <a:defRPr/>
            </a:pPr>
            <a:r>
              <a:rPr lang="sq-AL" dirty="1" sz="3600" b="1">
                <a:ea typeface="MS PGothic" panose="020B0600070205080204" pitchFamily="34" charset="-128"/>
              </a:rPr>
              <a:t>Konceptet bazike për bashkëpunimin ndërkombëtar</a:t>
            </a:r>
          </a:p>
          <a:p>
            <a:pPr marL="0" indent="0" algn="ctr">
              <a:buFont typeface="Arial" charset="0"/>
              <a:buNone/>
              <a:defRPr/>
            </a:pPr>
            <a:endParaRPr lang="en-GB" sz="1200" b="1" dirty="0">
              <a:ea typeface="MS PGothic" panose="020B0600070205080204" pitchFamily="34" charset="-128"/>
            </a:endParaRPr>
          </a:p>
          <a:p>
            <a:pPr marL="0" indent="0" algn="ctr">
              <a:buFont typeface="Arial" charset="0"/>
              <a:buNone/>
              <a:defRPr/>
            </a:pPr>
            <a:endParaRPr lang="en-GB" sz="1200" b="1" dirty="0">
              <a:ea typeface="MS PGothic" panose="020B0600070205080204" pitchFamily="34" charset="-128"/>
            </a:endParaRPr>
          </a:p>
          <a:p>
            <a:pPr marL="0" indent="0" algn="ctr">
              <a:buFont typeface="Arial" charset="0"/>
              <a:buNone/>
              <a:defRPr/>
            </a:pPr>
            <a:endParaRPr lang="en-GB" sz="1200" b="1" dirty="0">
              <a:ea typeface="MS PGothic" panose="020B0600070205080204" pitchFamily="34" charset="-128"/>
            </a:endParaRPr>
          </a:p>
          <a:p>
            <a:pPr algn="ctr">
              <a:spcBef>
                <a:spcPct val="0"/>
              </a:spcBef>
            </a:pPr>
            <a:r>
              <a:rPr lang="sq-AL" dirty="1" b="1"/>
              <a:t>Xxxxx XXXXXXXX</a:t>
            </a:r>
          </a:p>
          <a:p>
            <a:pPr algn="ctr">
              <a:spcBef>
                <a:spcPct val="0"/>
              </a:spcBef>
            </a:pPr>
            <a:endParaRPr lang="en-GB" altLang="en-US" sz="800" dirty="0"/>
          </a:p>
          <a:p>
            <a:pPr algn="ctr">
              <a:spcBef>
                <a:spcPct val="0"/>
              </a:spcBef>
            </a:pPr>
            <a:r>
              <a:rPr lang="sq-AL" dirty="1" sz="1400" i="1"/>
              <a:t>Këshilli i Evropës</a:t>
            </a:r>
          </a:p>
          <a:p>
            <a:pPr algn="ctr">
              <a:spcBef>
                <a:spcPct val="0"/>
              </a:spcBef>
            </a:pPr>
            <a:endParaRPr lang="en-GB" altLang="en-US" sz="1400" b="1" dirty="0">
              <a:solidFill>
                <a:srgbClr val="2F618F"/>
              </a:solidFill>
              <a:hlinkClick r:id="rId2"/>
            </a:endParaRPr>
          </a:p>
          <a:p>
            <a:pPr algn="ctr">
              <a:spcBef>
                <a:spcPct val="0"/>
              </a:spcBef>
            </a:pPr>
            <a:r>
              <a:rPr lang="sq-AL" dirty="1" sz="1200" b="1">
                <a:solidFill>
                  <a:srgbClr val="2F618F"/>
                </a:solidFill>
              </a:rPr>
              <a:t>email</a:t>
            </a:r>
          </a:p>
          <a:p>
            <a:pPr algn="ctr">
              <a:spcBef>
                <a:spcPct val="0"/>
              </a:spcBef>
            </a:pPr>
            <a:endParaRPr lang="en-GB" altLang="en-US" sz="1400" b="1" dirty="0"/>
          </a:p>
          <a:p>
            <a:pPr algn="ctr">
              <a:spcBef>
                <a:spcPct val="0"/>
              </a:spcBef>
            </a:pPr>
            <a:endParaRPr lang="en-GB" altLang="en-US" sz="1400" b="1" dirty="0"/>
          </a:p>
          <a:p>
            <a:pPr algn="ctr">
              <a:spcBef>
                <a:spcPct val="0"/>
              </a:spcBef>
            </a:pPr>
            <a:endParaRPr lang="en-GB" altLang="en-US" sz="1400" b="1" dirty="0"/>
          </a:p>
          <a:p>
            <a:pPr algn="ctr">
              <a:spcBef>
                <a:spcPct val="0"/>
              </a:spcBef>
            </a:pPr>
            <a:r>
              <a:rPr lang="sq-AL" dirty="1" sz="1600" b="1"/>
              <a:t>DD Muaji VVVV</a:t>
            </a:r>
          </a:p>
        </p:txBody>
      </p:sp>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9075054-C764-4888-9887-6C6C44EF71CA}"/>
              </a:ext>
            </a:extLst>
          </p:cNvPr>
          <p:cNvSpPr>
            <a:spLocks noChangeArrowheads="1"/>
          </p:cNvSpPr>
          <p:nvPr/>
        </p:nvSpPr>
        <p:spPr bwMode="auto">
          <a:xfrm>
            <a:off x="365125" y="1177588"/>
            <a:ext cx="8599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1600" b="1">
                <a:latin typeface="+mn-lt"/>
              </a:rPr>
              <a:t>Trajnim hyrës gjyqësor për krimin kibernetik dhe provat elektronike</a:t>
            </a:r>
          </a:p>
        </p:txBody>
      </p:sp>
      <p:sp>
        <p:nvSpPr>
          <p:cNvPr id="17" name="Slide Number Placeholder 1">
            <a:extLst>
              <a:ext uri="{FF2B5EF4-FFF2-40B4-BE49-F238E27FC236}">
                <a16:creationId xmlns:a16="http://schemas.microsoft.com/office/drawing/2014/main" id="{6D84966C-22BC-4590-97F4-6937886B25E6}"/>
              </a:ext>
            </a:extLst>
          </p:cNvPr>
          <p:cNvSpPr>
            <a:spLocks noGrp="1"/>
          </p:cNvSpPr>
          <p:nvPr>
            <p:ph type="sldNum" sz="quarter" idx="12"/>
          </p:nvPr>
        </p:nvSpPr>
        <p:spPr>
          <a:xfrm>
            <a:off x="7086600" y="6588125"/>
            <a:ext cx="2057400" cy="285810"/>
          </a:xfrm>
        </p:spPr>
        <p:txBody>
          <a:bodyPr/>
          <a:lstStyle/>
          <a:p>
            <a:fld id="{B517EF97-6CC0-48A9-BC0E-433EC7B55211}" type="slidenum">
              <a:rPr lang="en-GB" smtClean="0"/>
              <a:pPr/>
              <a:t>1</a:t>
            </a:fld>
          </a:p>
        </p:txBody>
      </p:sp>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322023" y="1213817"/>
            <a:ext cx="4805501" cy="4985980"/>
          </a:xfrm>
          <a:prstGeom prst="rect">
            <a:avLst/>
          </a:prstGeom>
        </p:spPr>
        <p:txBody>
          <a:bodyPr wrap="square">
            <a:spAutoFit/>
          </a:bodyPr>
          <a:lstStyle/>
          <a:p>
            <a:r>
              <a:rPr lang="sq-AL" dirty="1" b="1"/>
              <a:t>Sfidat:</a:t>
            </a:r>
          </a:p>
          <a:p>
            <a:pPr marL="342900" indent="-342900">
              <a:buFont typeface="Wingdings" pitchFamily="2" charset="2"/>
              <a:buChar char="Ø"/>
            </a:pPr>
            <a:endParaRPr lang="en-US" sz="2200" b="1" dirty="0"/>
          </a:p>
          <a:p>
            <a:pPr marL="342900" indent="-342900">
              <a:buFont typeface="Arial" panose="020B0604020202020204" pitchFamily="34" charset="0"/>
              <a:buChar char="•"/>
            </a:pPr>
            <a:r>
              <a:rPr lang="sq-AL" dirty="1" sz="2400"/>
              <a:t>Dallimet dhe mospërputhjet në kornizat ligjore kombëtare të NJN-së:</a:t>
            </a:r>
          </a:p>
          <a:p>
            <a:pPr marL="342900" indent="-342900">
              <a:buFont typeface="Wingdings" pitchFamily="2" charset="2"/>
              <a:buChar char="ü"/>
            </a:pPr>
            <a:endParaRPr lang="en-US" sz="2200" i="1" dirty="0"/>
          </a:p>
          <a:p>
            <a:pPr lvl="1"/>
            <a:r>
              <a:rPr lang="sq-AL" dirty="1" sz="2200"/>
              <a:t>dallimet ndërmjet ligjit vendor dhe ndërkombëtar të NJN-së;</a:t>
            </a:r>
          </a:p>
          <a:p>
            <a:pPr marL="800100" lvl="1" indent="-342900">
              <a:buFont typeface="Arial" panose="020B0604020202020204" pitchFamily="34" charset="0"/>
              <a:buChar char="•"/>
            </a:pPr>
            <a:endParaRPr lang="en-GB" sz="2200" dirty="0"/>
          </a:p>
          <a:p>
            <a:pPr lvl="1"/>
            <a:r>
              <a:rPr lang="sq-AL" dirty="1" sz="2200"/>
              <a:t>dallimet në nivelin e së drejtës materiale;</a:t>
            </a:r>
          </a:p>
          <a:p>
            <a:pPr marL="800100" lvl="1" indent="-342900">
              <a:buFont typeface="Arial" panose="020B0604020202020204" pitchFamily="34" charset="0"/>
              <a:buChar char="•"/>
            </a:pPr>
            <a:endParaRPr lang="en-GB" sz="2200" dirty="0"/>
          </a:p>
          <a:p>
            <a:pPr lvl="1"/>
            <a:r>
              <a:rPr lang="sq-AL" dirty="1" sz="2200"/>
              <a:t>dallimet në nivelin e së drejtës procedurale;</a:t>
            </a:r>
          </a:p>
          <a:p>
            <a:pPr marL="800100" lvl="1" indent="-342900">
              <a:buFont typeface="Arial" panose="020B0604020202020204" pitchFamily="34" charset="0"/>
              <a:buChar char="•"/>
            </a:pPr>
            <a:endParaRPr lang="en-GB" sz="2200" dirty="0"/>
          </a:p>
          <a:p>
            <a:pPr lvl="1"/>
            <a:r>
              <a:rPr lang="sq-AL" dirty="1" sz="2200"/>
              <a:t>Përkufizimet e provave elektronike (nëse ka).</a:t>
            </a:r>
          </a:p>
        </p:txBody>
      </p:sp>
      <p:pic>
        <p:nvPicPr>
          <p:cNvPr id="6" name="Picture 5">
            <a:extLst>
              <a:ext uri="{FF2B5EF4-FFF2-40B4-BE49-F238E27FC236}">
                <a16:creationId xmlns:a16="http://schemas.microsoft.com/office/drawing/2014/main" id="{A720D5C7-BAC1-CA49-B774-E6BB1F2CA074}"/>
              </a:ext>
            </a:extLst>
          </p:cNvPr>
          <p:cNvPicPr>
            <a:picLocks noChangeAspect="1"/>
          </p:cNvPicPr>
          <p:nvPr/>
        </p:nvPicPr>
        <p:blipFill>
          <a:blip r:embed="rId3"/>
          <a:stretch>
            <a:fillRect/>
          </a:stretch>
        </p:blipFill>
        <p:spPr>
          <a:xfrm>
            <a:off x="5127524" y="2618210"/>
            <a:ext cx="3777930" cy="2115641"/>
          </a:xfrm>
          <a:prstGeom prst="rect">
            <a:avLst/>
          </a:prstGeom>
        </p:spPr>
      </p:pic>
      <p:sp>
        <p:nvSpPr>
          <p:cNvPr id="12" name="Slide Number Placeholder 1">
            <a:extLst>
              <a:ext uri="{FF2B5EF4-FFF2-40B4-BE49-F238E27FC236}">
                <a16:creationId xmlns:a16="http://schemas.microsoft.com/office/drawing/2014/main" id="{F771A2C2-D5D1-47C4-91EF-9E52CF0C43DB}"/>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10</a:t>
            </a:fld>
          </a:p>
        </p:txBody>
      </p:sp>
      <p:sp>
        <p:nvSpPr>
          <p:cNvPr id="7" name="Rectangle 6">
            <a:extLst>
              <a:ext uri="{FF2B5EF4-FFF2-40B4-BE49-F238E27FC236}">
                <a16:creationId xmlns:a16="http://schemas.microsoft.com/office/drawing/2014/main" id="{F7DCA380-17DA-4100-9C66-AE7C86DB94A0}"/>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cs typeface="ＭＳ Ｐゴシック" charset="0"/>
              </a:rPr>
              <a:t>Dimensioni ndërkombëtar</a:t>
            </a:r>
            <a:r>
              <a:rPr lang="sq-AL" dirty="1" sz="3200">
                <a:latin typeface="Verdana" panose="020B0604030504040204" pitchFamily="34" charset="0"/>
                <a:ea typeface="Verdana" panose="020B0604030504040204" pitchFamily="34" charset="0"/>
                <a:cs typeface="ＭＳ Ｐゴシック" charset="0"/>
              </a:rPr>
              <a:t> </a:t>
            </a:r>
          </a:p>
          <a:p>
            <a:pPr algn="r"/>
            <a:r>
              <a:rPr lang="sq-AL" dirty="1" sz="3200">
                <a:latin typeface="Verdana" panose="020B0604030504040204" pitchFamily="34" charset="0"/>
                <a:ea typeface="Verdana" panose="020B0604030504040204" pitchFamily="34" charset="0"/>
                <a:cs typeface="ＭＳ Ｐゴシック" charset="0"/>
              </a:rPr>
              <a:t>i krimit kibernetik</a:t>
            </a:r>
          </a:p>
        </p:txBody>
      </p:sp>
    </p:spTree>
    <p:extLst>
      <p:ext uri="{BB962C8B-B14F-4D97-AF65-F5344CB8AC3E}">
        <p14:creationId xmlns:p14="http://schemas.microsoft.com/office/powerpoint/2010/main" val="128609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406916" y="605150"/>
            <a:ext cx="4572000" cy="6078587"/>
          </a:xfrm>
          <a:prstGeom prst="rect">
            <a:avLst/>
          </a:prstGeom>
        </p:spPr>
        <p:txBody>
          <a:bodyPr>
            <a:spAutoFit/>
          </a:bodyPr>
          <a:lstStyle/>
          <a:p>
            <a:endParaRPr lang="en-US" sz="2800" b="1" dirty="0"/>
          </a:p>
          <a:p>
            <a:r>
              <a:rPr lang="sq-AL" dirty="1" b="1"/>
              <a:t>Sfidat:</a:t>
            </a:r>
          </a:p>
          <a:p>
            <a:pPr marL="342900" indent="-342900">
              <a:buFont typeface="Wingdings" pitchFamily="2" charset="2"/>
              <a:buChar char="Ø"/>
            </a:pPr>
            <a:endParaRPr lang="en-US" sz="2200" b="1" dirty="0"/>
          </a:p>
          <a:p>
            <a:pPr marL="342900" indent="-342900">
              <a:buFont typeface="Arial" panose="020B0604020202020204" pitchFamily="34" charset="0"/>
              <a:buChar char="•"/>
            </a:pPr>
            <a:r>
              <a:rPr lang="sq-AL" dirty="1" sz="2400"/>
              <a:t>Pengesat e bashkëpunimit ndërkombëtar:</a:t>
            </a:r>
          </a:p>
          <a:p>
            <a:pPr marL="342900" indent="-342900">
              <a:buFont typeface="Wingdings" pitchFamily="2" charset="2"/>
              <a:buChar char="ü"/>
            </a:pPr>
            <a:endParaRPr lang="en-US" sz="2100" i="1" dirty="0"/>
          </a:p>
          <a:p>
            <a:pPr lvl="1"/>
            <a:r>
              <a:rPr lang="sq-AL" dirty="1" sz="2200"/>
              <a:t>në disa vende </a:t>
            </a:r>
            <a:r>
              <a:rPr lang="sq-AL" dirty="1" b="1" sz="2200"/>
              <a:t>mungesa e kornizës së përbashkët</a:t>
            </a:r>
            <a:r>
              <a:rPr lang="sq-AL" dirty="1" sz="2200"/>
              <a:t> ligjore;</a:t>
            </a:r>
          </a:p>
          <a:p>
            <a:pPr marL="800100" lvl="1" indent="-342900">
              <a:buFont typeface="Arial" panose="020B0604020202020204" pitchFamily="34" charset="0"/>
              <a:buChar char="•"/>
            </a:pPr>
            <a:endParaRPr lang="en-GB" sz="2200" dirty="0"/>
          </a:p>
          <a:p>
            <a:pPr lvl="1"/>
            <a:r>
              <a:rPr lang="sq-AL" dirty="1" b="1" sz="2200"/>
              <a:t>procedurat zyrtare të NJN-së shumë të ngadalshme</a:t>
            </a:r>
            <a:r>
              <a:rPr lang="sq-AL" dirty="1" sz="2200"/>
              <a:t> krahasuar me NJN joformale që është më e shpejtë;</a:t>
            </a:r>
          </a:p>
          <a:p>
            <a:pPr marL="800100" lvl="1" indent="-342900">
              <a:buFont typeface="Arial" panose="020B0604020202020204" pitchFamily="34" charset="0"/>
              <a:buChar char="•"/>
            </a:pPr>
            <a:endParaRPr lang="en-GB" sz="2200" dirty="0"/>
          </a:p>
          <a:p>
            <a:pPr lvl="1"/>
            <a:r>
              <a:rPr lang="sq-AL" dirty="1" b="1" sz="2200"/>
              <a:t>paaftësia për të bashkëpunuar</a:t>
            </a:r>
            <a:r>
              <a:rPr lang="sq-AL" dirty="1" sz="2200"/>
              <a:t> ose marrë pjesë në veprime dhe hetime ndërkombëtare për shtypjen e krimit kibernetik në shkallë të gjerë.</a:t>
            </a:r>
          </a:p>
        </p:txBody>
      </p:sp>
      <p:pic>
        <p:nvPicPr>
          <p:cNvPr id="6" name="Picture 5">
            <a:extLst>
              <a:ext uri="{FF2B5EF4-FFF2-40B4-BE49-F238E27FC236}">
                <a16:creationId xmlns:a16="http://schemas.microsoft.com/office/drawing/2014/main" id="{C0FB6227-149E-CA4D-AAEE-74F9AF7951BC}"/>
              </a:ext>
            </a:extLst>
          </p:cNvPr>
          <p:cNvPicPr>
            <a:picLocks noChangeAspect="1"/>
          </p:cNvPicPr>
          <p:nvPr/>
        </p:nvPicPr>
        <p:blipFill>
          <a:blip r:embed="rId3"/>
          <a:stretch>
            <a:fillRect/>
          </a:stretch>
        </p:blipFill>
        <p:spPr>
          <a:xfrm>
            <a:off x="4961386" y="2649074"/>
            <a:ext cx="3837956" cy="2149255"/>
          </a:xfrm>
          <a:prstGeom prst="rect">
            <a:avLst/>
          </a:prstGeom>
        </p:spPr>
      </p:pic>
      <p:sp>
        <p:nvSpPr>
          <p:cNvPr id="16" name="Slide Number Placeholder 1">
            <a:extLst>
              <a:ext uri="{FF2B5EF4-FFF2-40B4-BE49-F238E27FC236}">
                <a16:creationId xmlns:a16="http://schemas.microsoft.com/office/drawing/2014/main" id="{8123D8D0-5D50-4308-9348-6A19A488FC2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11</a:t>
            </a:fld>
          </a:p>
        </p:txBody>
      </p:sp>
      <p:sp>
        <p:nvSpPr>
          <p:cNvPr id="7" name="Rectangle 6">
            <a:extLst>
              <a:ext uri="{FF2B5EF4-FFF2-40B4-BE49-F238E27FC236}">
                <a16:creationId xmlns:a16="http://schemas.microsoft.com/office/drawing/2014/main" id="{27C95DD0-4BC7-428A-895D-3ED83F3A2664}"/>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cs typeface="ＭＳ Ｐゴシック" charset="0"/>
              </a:rPr>
              <a:t>Dimensioni ndërkombëtar</a:t>
            </a:r>
            <a:r>
              <a:rPr lang="sq-AL" dirty="1" sz="3200">
                <a:latin typeface="Verdana" panose="020B0604030504040204" pitchFamily="34" charset="0"/>
                <a:ea typeface="Verdana" panose="020B0604030504040204" pitchFamily="34" charset="0"/>
                <a:cs typeface="ＭＳ Ｐゴシック" charset="0"/>
              </a:rPr>
              <a:t> </a:t>
            </a:r>
          </a:p>
          <a:p>
            <a:pPr algn="r"/>
            <a:r>
              <a:rPr lang="sq-AL" dirty="1" sz="3200">
                <a:latin typeface="Verdana" panose="020B0604030504040204" pitchFamily="34" charset="0"/>
                <a:ea typeface="Verdana" panose="020B0604030504040204" pitchFamily="34" charset="0"/>
                <a:cs typeface="ＭＳ Ｐゴシック" charset="0"/>
              </a:rPr>
              <a:t>i krimit kibernetik</a:t>
            </a:r>
          </a:p>
        </p:txBody>
      </p:sp>
    </p:spTree>
    <p:extLst>
      <p:ext uri="{BB962C8B-B14F-4D97-AF65-F5344CB8AC3E}">
        <p14:creationId xmlns:p14="http://schemas.microsoft.com/office/powerpoint/2010/main" val="2459662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1CAE5D1B-C7CD-DD44-B0C3-576B01C85806}"/>
              </a:ext>
            </a:extLst>
          </p:cNvPr>
          <p:cNvSpPr/>
          <p:nvPr/>
        </p:nvSpPr>
        <p:spPr>
          <a:xfrm>
            <a:off x="88522" y="1102281"/>
            <a:ext cx="4572000" cy="3677930"/>
          </a:xfrm>
          <a:prstGeom prst="rect">
            <a:avLst/>
          </a:prstGeom>
        </p:spPr>
        <p:txBody>
          <a:bodyPr>
            <a:spAutoFit/>
          </a:bodyPr>
          <a:lstStyle/>
          <a:p>
            <a:pPr>
              <a:spcAft>
                <a:spcPts val="0"/>
              </a:spcAft>
            </a:pPr>
            <a:r>
              <a:rPr lang="sq-AL" dirty="1" sz="2200" b="1"/>
              <a:t>NJN Formale kundrejt jo formale:</a:t>
            </a:r>
          </a:p>
          <a:p>
            <a:pPr marL="342900" indent="-342900">
              <a:spcAft>
                <a:spcPts val="0"/>
              </a:spcAft>
              <a:buFont typeface="Wingdings" pitchFamily="2" charset="2"/>
              <a:buChar char="Ø"/>
            </a:pPr>
            <a:endParaRPr lang="en-GB" sz="2200" b="1" dirty="0"/>
          </a:p>
          <a:p>
            <a:pPr marL="342900" indent="-342900" algn="just">
              <a:buFont typeface="Arial" panose="020B0604020202020204" pitchFamily="34" charset="0"/>
              <a:buChar char="•"/>
            </a:pPr>
            <a:r>
              <a:rPr lang="sq-AL" dirty="1" b="1" sz="2100">
                <a:cs typeface="Arial" panose="020B0604020202020204" pitchFamily="34" charset="0"/>
              </a:rPr>
              <a:t>Ndihma juridike e ndërsjellë (NJN)</a:t>
            </a:r>
            <a:r>
              <a:rPr lang="sq-AL" dirty="1" sz="2100">
                <a:cs typeface="Arial" panose="020B0604020202020204" pitchFamily="34" charset="0"/>
              </a:rPr>
              <a:t>, e njohur ndonjëherë si ‘asistencë gjyqësore’ është mënyra zyrtare në të cilën shtetet kërkojnë dhe ofrojnë ndihmë në marrjen e provave të vendosura në një shtet për të ndihmuar në hetimet penale ose procedurat në një shtet tjetër</a:t>
            </a:r>
          </a:p>
          <a:p>
            <a:pPr marL="342900" indent="-342900" algn="just">
              <a:buFont typeface="Arial" panose="020B0604020202020204" pitchFamily="34" charset="0"/>
              <a:buChar char="•"/>
            </a:pPr>
            <a:endParaRPr lang="en-GB" sz="2100" dirty="0">
              <a:effectLst/>
              <a:cs typeface="Arial" panose="020B0604020202020204" pitchFamily="34" charset="0"/>
            </a:endParaRPr>
          </a:p>
        </p:txBody>
      </p:sp>
      <p:sp>
        <p:nvSpPr>
          <p:cNvPr id="5" name="Rectangle 4">
            <a:extLst>
              <a:ext uri="{FF2B5EF4-FFF2-40B4-BE49-F238E27FC236}">
                <a16:creationId xmlns:a16="http://schemas.microsoft.com/office/drawing/2014/main" id="{046D6463-C26B-9644-9190-9FB17B6BA87A}"/>
              </a:ext>
            </a:extLst>
          </p:cNvPr>
          <p:cNvSpPr/>
          <p:nvPr/>
        </p:nvSpPr>
        <p:spPr>
          <a:xfrm>
            <a:off x="4758150" y="1488541"/>
            <a:ext cx="4072084" cy="3291670"/>
          </a:xfrm>
          <a:prstGeom prst="rect">
            <a:avLst/>
          </a:prstGeom>
        </p:spPr>
        <p:txBody>
          <a:bodyPr wrap="square">
            <a:spAutoFit/>
          </a:bodyPr>
          <a:lstStyle/>
          <a:p>
            <a:pPr marL="342900" indent="-342900" algn="just">
              <a:buFont typeface="Arial" panose="020B0604020202020204" pitchFamily="34" charset="0"/>
              <a:buChar char="•"/>
            </a:pPr>
            <a:r>
              <a:rPr lang="sq-AL" dirty="1" b="1" sz="2100">
                <a:cs typeface="Arial" panose="020B0604020202020204" pitchFamily="34" charset="0"/>
              </a:rPr>
              <a:t>Ndihma administrative nganjëherë quhet 'ndihmë jo formale'</a:t>
            </a:r>
          </a:p>
          <a:p>
            <a:pPr marL="342900" indent="-342900" algn="just">
              <a:buFont typeface="Arial" panose="020B0604020202020204" pitchFamily="34" charset="0"/>
              <a:buChar char="•"/>
            </a:pPr>
            <a:endParaRPr lang="en-GB" sz="2100" dirty="0">
              <a:cs typeface="Arial" panose="020B0604020202020204" pitchFamily="34" charset="0"/>
            </a:endParaRPr>
          </a:p>
          <a:p>
            <a:pPr marL="342900" indent="-342900" algn="just">
              <a:buFont typeface="Arial" panose="020B0604020202020204" pitchFamily="34" charset="0"/>
              <a:buChar char="•"/>
            </a:pPr>
            <a:r>
              <a:rPr lang="sq-AL" dirty="1" b="1" sz="2100">
                <a:cs typeface="Arial" panose="020B0604020202020204" pitchFamily="34" charset="0"/>
              </a:rPr>
              <a:t>nuk përfshin lëshimin e letrës zyrtare</a:t>
            </a:r>
            <a:r>
              <a:rPr lang="sq-AL" dirty="1" sz="2100">
                <a:cs typeface="Arial" panose="020B0604020202020204" pitchFamily="34" charset="0"/>
              </a:rPr>
              <a:t> të kërkesës që përbën bazën e një kërkese për ndihmë juridike të ndërsjellë </a:t>
            </a:r>
          </a:p>
          <a:p>
            <a:pPr marL="342900" indent="-342900" algn="just">
              <a:lnSpc>
                <a:spcPct val="90000"/>
              </a:lnSpc>
              <a:buFont typeface="Arial" panose="020B0604020202020204" pitchFamily="34" charset="0"/>
              <a:buChar char="•"/>
            </a:pPr>
            <a:endParaRPr lang="en-GB" sz="2100" b="1" dirty="0"/>
          </a:p>
        </p:txBody>
      </p:sp>
      <p:pic>
        <p:nvPicPr>
          <p:cNvPr id="8" name="Picture 7">
            <a:extLst>
              <a:ext uri="{FF2B5EF4-FFF2-40B4-BE49-F238E27FC236}">
                <a16:creationId xmlns:a16="http://schemas.microsoft.com/office/drawing/2014/main" id="{ECD9E502-CD5E-3741-857E-8A091CFC16D1}"/>
              </a:ext>
            </a:extLst>
          </p:cNvPr>
          <p:cNvPicPr>
            <a:picLocks noChangeAspect="1"/>
          </p:cNvPicPr>
          <p:nvPr/>
        </p:nvPicPr>
        <p:blipFill>
          <a:blip r:embed="rId3"/>
          <a:stretch>
            <a:fillRect/>
          </a:stretch>
        </p:blipFill>
        <p:spPr>
          <a:xfrm>
            <a:off x="3304810" y="4780211"/>
            <a:ext cx="2906681" cy="1638665"/>
          </a:xfrm>
          <a:prstGeom prst="rect">
            <a:avLst/>
          </a:prstGeom>
        </p:spPr>
      </p:pic>
      <p:sp>
        <p:nvSpPr>
          <p:cNvPr id="16" name="Slide Number Placeholder 1">
            <a:extLst>
              <a:ext uri="{FF2B5EF4-FFF2-40B4-BE49-F238E27FC236}">
                <a16:creationId xmlns:a16="http://schemas.microsoft.com/office/drawing/2014/main" id="{CD1D7902-9BC8-4D3D-BE43-832A952C1CA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12</a:t>
            </a:fld>
          </a:p>
        </p:txBody>
      </p:sp>
      <p:sp>
        <p:nvSpPr>
          <p:cNvPr id="9" name="Rectangle 8">
            <a:extLst>
              <a:ext uri="{FF2B5EF4-FFF2-40B4-BE49-F238E27FC236}">
                <a16:creationId xmlns:a16="http://schemas.microsoft.com/office/drawing/2014/main" id="{824BF0C5-EF04-4355-82B5-B330857523D9}"/>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cs typeface="ＭＳ Ｐゴシック" charset="0"/>
              </a:rPr>
              <a:t>Dimensioni ndërkombëtar</a:t>
            </a:r>
            <a:r>
              <a:rPr lang="sq-AL" dirty="1" sz="3200">
                <a:latin typeface="Verdana" panose="020B0604030504040204" pitchFamily="34" charset="0"/>
                <a:ea typeface="Verdana" panose="020B0604030504040204" pitchFamily="34" charset="0"/>
                <a:cs typeface="ＭＳ Ｐゴシック" charset="0"/>
              </a:rPr>
              <a:t> </a:t>
            </a:r>
          </a:p>
          <a:p>
            <a:pPr algn="r"/>
            <a:r>
              <a:rPr lang="sq-AL" dirty="1" sz="3200">
                <a:latin typeface="Verdana" panose="020B0604030504040204" pitchFamily="34" charset="0"/>
                <a:ea typeface="Verdana" panose="020B0604030504040204" pitchFamily="34" charset="0"/>
                <a:cs typeface="ＭＳ Ｐゴシック" charset="0"/>
              </a:rPr>
              <a:t>i krimit kibernetik</a:t>
            </a:r>
          </a:p>
        </p:txBody>
      </p:sp>
    </p:spTree>
    <p:extLst>
      <p:ext uri="{BB962C8B-B14F-4D97-AF65-F5344CB8AC3E}">
        <p14:creationId xmlns:p14="http://schemas.microsoft.com/office/powerpoint/2010/main" val="325893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344657" y="1305341"/>
            <a:ext cx="4760003" cy="4924425"/>
          </a:xfrm>
          <a:prstGeom prst="rect">
            <a:avLst/>
          </a:prstGeom>
        </p:spPr>
        <p:txBody>
          <a:bodyPr wrap="square">
            <a:spAutoFit/>
          </a:bodyPr>
          <a:lstStyle/>
          <a:p>
            <a:r>
              <a:rPr lang="sq-AL" dirty="1" b="1"/>
              <a:t>Sfidat:</a:t>
            </a:r>
          </a:p>
          <a:p>
            <a:pPr marL="342900" indent="-342900">
              <a:buFont typeface="Wingdings" pitchFamily="2" charset="2"/>
              <a:buChar char="Ø"/>
            </a:pPr>
            <a:endParaRPr lang="en-US" sz="2200" b="1" dirty="0"/>
          </a:p>
          <a:p>
            <a:pPr marL="342900" indent="-342900">
              <a:buFont typeface="Arial" panose="020B0604020202020204" pitchFamily="34" charset="0"/>
              <a:buChar char="•"/>
            </a:pPr>
            <a:r>
              <a:rPr lang="sq-AL" dirty="1" sz="2200"/>
              <a:t>Bashkëpunimi publiko – privat:</a:t>
            </a:r>
          </a:p>
          <a:p>
            <a:pPr marL="342900" indent="-342900">
              <a:buFont typeface="Wingdings" pitchFamily="2" charset="2"/>
              <a:buChar char="ü"/>
            </a:pPr>
            <a:endParaRPr lang="en-US" sz="2200" i="1" dirty="0"/>
          </a:p>
          <a:p>
            <a:pPr lvl="1"/>
            <a:r>
              <a:rPr lang="sq-AL" dirty="1" b="1" sz="2200"/>
              <a:t>roli i sektorit privat</a:t>
            </a:r>
            <a:r>
              <a:rPr lang="sq-AL" dirty="1" sz="2200"/>
              <a:t> në hetimet e krimit kibernetik dhe NJN?;</a:t>
            </a:r>
          </a:p>
          <a:p>
            <a:pPr lvl="1"/>
            <a:endParaRPr lang="en-US" sz="2200" dirty="0"/>
          </a:p>
          <a:p>
            <a:pPr lvl="1"/>
            <a:r>
              <a:rPr lang="sq-AL" dirty="1" b="1" sz="2200"/>
              <a:t>korniza ligjore</a:t>
            </a:r>
            <a:r>
              <a:rPr lang="sq-AL" dirty="1" sz="2200"/>
              <a:t> për një bashkëpunim të tillë?;</a:t>
            </a:r>
          </a:p>
          <a:p>
            <a:pPr lvl="1"/>
            <a:endParaRPr lang="en-US" sz="2200" dirty="0"/>
          </a:p>
          <a:p>
            <a:pPr lvl="1"/>
            <a:r>
              <a:rPr lang="sq-AL" dirty="1" sz="2200"/>
              <a:t>teknologji </a:t>
            </a:r>
            <a:r>
              <a:rPr lang="sq-AL" dirty="1" b="1" sz="2200"/>
              <a:t>të reja dhe në zhvillim</a:t>
            </a:r>
            <a:r>
              <a:rPr lang="sq-AL" dirty="1" sz="2200"/>
              <a:t> kibernetik (llogaritja kuantike dhe AI).</a:t>
            </a:r>
          </a:p>
        </p:txBody>
      </p:sp>
      <p:sp>
        <p:nvSpPr>
          <p:cNvPr id="12" name="Slide Number Placeholder 1">
            <a:extLst>
              <a:ext uri="{FF2B5EF4-FFF2-40B4-BE49-F238E27FC236}">
                <a16:creationId xmlns:a16="http://schemas.microsoft.com/office/drawing/2014/main" id="{24260425-9792-4083-A0E4-6F9982D74C7C}"/>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13</a:t>
            </a:fld>
          </a:p>
        </p:txBody>
      </p:sp>
      <p:sp>
        <p:nvSpPr>
          <p:cNvPr id="8" name="Rectangle 7">
            <a:extLst>
              <a:ext uri="{FF2B5EF4-FFF2-40B4-BE49-F238E27FC236}">
                <a16:creationId xmlns:a16="http://schemas.microsoft.com/office/drawing/2014/main" id="{6CFE2B09-66D1-4700-A502-E2AB6CA7C78B}"/>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cs typeface="ＭＳ Ｐゴシック" charset="0"/>
              </a:rPr>
              <a:t>Dimensioni ndërkombëtar</a:t>
            </a:r>
            <a:r>
              <a:rPr lang="sq-AL" dirty="1" sz="3200">
                <a:latin typeface="Verdana" panose="020B0604030504040204" pitchFamily="34" charset="0"/>
                <a:ea typeface="Verdana" panose="020B0604030504040204" pitchFamily="34" charset="0"/>
                <a:cs typeface="ＭＳ Ｐゴシック" charset="0"/>
              </a:rPr>
              <a:t> </a:t>
            </a:r>
          </a:p>
          <a:p>
            <a:pPr algn="r"/>
            <a:r>
              <a:rPr lang="sq-AL" dirty="1" sz="3200">
                <a:latin typeface="Verdana" panose="020B0604030504040204" pitchFamily="34" charset="0"/>
                <a:ea typeface="Verdana" panose="020B0604030504040204" pitchFamily="34" charset="0"/>
                <a:cs typeface="ＭＳ Ｐゴシック" charset="0"/>
              </a:rPr>
              <a:t>i krimit kibernetik</a:t>
            </a:r>
          </a:p>
        </p:txBody>
      </p:sp>
      <p:pic>
        <p:nvPicPr>
          <p:cNvPr id="9" name="Picture 8">
            <a:extLst>
              <a:ext uri="{FF2B5EF4-FFF2-40B4-BE49-F238E27FC236}">
                <a16:creationId xmlns:a16="http://schemas.microsoft.com/office/drawing/2014/main" id="{DEBE32F8-C478-4232-A676-52AE34DFD336}"/>
              </a:ext>
            </a:extLst>
          </p:cNvPr>
          <p:cNvPicPr>
            <a:picLocks noChangeAspect="1"/>
          </p:cNvPicPr>
          <p:nvPr/>
        </p:nvPicPr>
        <p:blipFill>
          <a:blip r:embed="rId3"/>
          <a:stretch>
            <a:fillRect/>
          </a:stretch>
        </p:blipFill>
        <p:spPr>
          <a:xfrm>
            <a:off x="5367917" y="2632710"/>
            <a:ext cx="3284965" cy="2181984"/>
          </a:xfrm>
          <a:prstGeom prst="rect">
            <a:avLst/>
          </a:prstGeom>
        </p:spPr>
      </p:pic>
    </p:spTree>
    <p:extLst>
      <p:ext uri="{BB962C8B-B14F-4D97-AF65-F5344CB8AC3E}">
        <p14:creationId xmlns:p14="http://schemas.microsoft.com/office/powerpoint/2010/main" val="406250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344659" y="1553877"/>
            <a:ext cx="4768880" cy="4339650"/>
          </a:xfrm>
          <a:prstGeom prst="rect">
            <a:avLst/>
          </a:prstGeom>
        </p:spPr>
        <p:txBody>
          <a:bodyPr wrap="square">
            <a:spAutoFit/>
          </a:bodyPr>
          <a:lstStyle/>
          <a:p>
            <a:r>
              <a:rPr lang="sq-AL" dirty="1" b="1"/>
              <a:t>Bashkëpunimi i brendshëm publik-privat:</a:t>
            </a:r>
          </a:p>
          <a:p>
            <a:pPr marL="342900" indent="-342900">
              <a:buFont typeface="Wingdings" pitchFamily="2" charset="2"/>
              <a:buChar char="Ø"/>
            </a:pPr>
            <a:endParaRPr lang="en-US" sz="2200" b="1" dirty="0"/>
          </a:p>
          <a:p>
            <a:pPr marL="342900" lvl="0" indent="-342900" algn="just">
              <a:buFont typeface="Arial" panose="020B0604020202020204" pitchFamily="34" charset="0"/>
              <a:buChar char="•"/>
            </a:pPr>
            <a:r>
              <a:rPr lang="sq-AL" dirty="1" b="1" sz="2200"/>
              <a:t>Bashkëpunim i detyrueshëm</a:t>
            </a:r>
            <a:r>
              <a:rPr lang="sq-AL" dirty="1" sz="2200"/>
              <a:t> me mandat ligjor</a:t>
            </a:r>
          </a:p>
          <a:p>
            <a:pPr marL="342900" lvl="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sq-AL" dirty="1" b="1" sz="2200"/>
              <a:t>Bashkëpunim vullnetar</a:t>
            </a:r>
            <a:r>
              <a:rPr lang="sq-AL" dirty="1" sz="2200"/>
              <a:t> me mandat ligjor - (</a:t>
            </a:r>
            <a:r>
              <a:rPr lang="sq-AL" dirty="1" i="1" sz="2200"/>
              <a:t>p.sh. bazuar në Memorandum Mirëkuptimi</a:t>
            </a:r>
            <a:r>
              <a:rPr lang="sq-AL" dirty="1" sz="2200"/>
              <a:t>)</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sq-AL" dirty="1" b="1" sz="2200"/>
              <a:t>Bashkëpunim vullnetar pavarësisht</a:t>
            </a:r>
            <a:r>
              <a:rPr lang="sq-AL" dirty="1" sz="2200"/>
              <a:t> mandatit ligjor (mundësisht me realizues ligjorë)</a:t>
            </a:r>
          </a:p>
        </p:txBody>
      </p:sp>
      <p:sp>
        <p:nvSpPr>
          <p:cNvPr id="16" name="Slide Number Placeholder 1">
            <a:extLst>
              <a:ext uri="{FF2B5EF4-FFF2-40B4-BE49-F238E27FC236}">
                <a16:creationId xmlns:a16="http://schemas.microsoft.com/office/drawing/2014/main" id="{15D37C8F-D04A-49A7-8872-0B72093CCCF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14</a:t>
            </a:fld>
          </a:p>
        </p:txBody>
      </p:sp>
      <p:sp>
        <p:nvSpPr>
          <p:cNvPr id="7" name="Rectangle 6">
            <a:extLst>
              <a:ext uri="{FF2B5EF4-FFF2-40B4-BE49-F238E27FC236}">
                <a16:creationId xmlns:a16="http://schemas.microsoft.com/office/drawing/2014/main" id="{17A760A3-FBF9-46F9-B6BF-A5BF4C477606}"/>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cs typeface="ＭＳ Ｐゴシック" charset="0"/>
              </a:rPr>
              <a:t>Dimensioni ndërkombëtar</a:t>
            </a:r>
            <a:r>
              <a:rPr lang="sq-AL" dirty="1" sz="3200">
                <a:latin typeface="Verdana" panose="020B0604030504040204" pitchFamily="34" charset="0"/>
                <a:ea typeface="Verdana" panose="020B0604030504040204" pitchFamily="34" charset="0"/>
                <a:cs typeface="ＭＳ Ｐゴシック" charset="0"/>
              </a:rPr>
              <a:t> </a:t>
            </a:r>
          </a:p>
          <a:p>
            <a:pPr algn="r"/>
            <a:r>
              <a:rPr lang="sq-AL" dirty="1" sz="3200">
                <a:latin typeface="Verdana" panose="020B0604030504040204" pitchFamily="34" charset="0"/>
                <a:ea typeface="Verdana" panose="020B0604030504040204" pitchFamily="34" charset="0"/>
                <a:cs typeface="ＭＳ Ｐゴシック" charset="0"/>
              </a:rPr>
              <a:t>i krimit kibernetik</a:t>
            </a:r>
          </a:p>
        </p:txBody>
      </p:sp>
      <p:pic>
        <p:nvPicPr>
          <p:cNvPr id="9" name="Picture 8">
            <a:extLst>
              <a:ext uri="{FF2B5EF4-FFF2-40B4-BE49-F238E27FC236}">
                <a16:creationId xmlns:a16="http://schemas.microsoft.com/office/drawing/2014/main" id="{56605A30-26B0-44C4-BA03-39E59E16A1AA}"/>
              </a:ext>
            </a:extLst>
          </p:cNvPr>
          <p:cNvPicPr>
            <a:picLocks noChangeAspect="1"/>
          </p:cNvPicPr>
          <p:nvPr/>
        </p:nvPicPr>
        <p:blipFill>
          <a:blip r:embed="rId3"/>
          <a:stretch>
            <a:fillRect/>
          </a:stretch>
        </p:blipFill>
        <p:spPr>
          <a:xfrm>
            <a:off x="5367917" y="2632710"/>
            <a:ext cx="3284965" cy="2181984"/>
          </a:xfrm>
          <a:prstGeom prst="rect">
            <a:avLst/>
          </a:prstGeom>
        </p:spPr>
      </p:pic>
    </p:spTree>
    <p:extLst>
      <p:ext uri="{BB962C8B-B14F-4D97-AF65-F5344CB8AC3E}">
        <p14:creationId xmlns:p14="http://schemas.microsoft.com/office/powerpoint/2010/main" val="952128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295580" y="1215323"/>
            <a:ext cx="4915612" cy="5016758"/>
          </a:xfrm>
          <a:prstGeom prst="rect">
            <a:avLst/>
          </a:prstGeom>
        </p:spPr>
        <p:txBody>
          <a:bodyPr wrap="square">
            <a:spAutoFit/>
          </a:bodyPr>
          <a:lstStyle/>
          <a:p>
            <a:r>
              <a:rPr lang="sq-AL" dirty="1" b="1"/>
              <a:t>Bashkëpunimi i ndërkombëtare publik-privat:</a:t>
            </a:r>
          </a:p>
          <a:p>
            <a:pPr marL="342900" indent="-342900">
              <a:buFont typeface="Wingdings" pitchFamily="2" charset="2"/>
              <a:buChar char="Ø"/>
            </a:pPr>
            <a:endParaRPr lang="en-US" sz="2200" b="1" dirty="0"/>
          </a:p>
          <a:p>
            <a:pPr marL="342900" lvl="0" indent="-342900" algn="just">
              <a:buFont typeface="Arial" panose="020B0604020202020204" pitchFamily="34" charset="0"/>
              <a:buChar char="•"/>
            </a:pPr>
            <a:r>
              <a:rPr lang="sq-AL" dirty="1" b="1" sz="2200"/>
              <a:t>Bashkëpunim i detyrueshëm</a:t>
            </a:r>
            <a:r>
              <a:rPr lang="sq-AL" dirty="1" sz="2200"/>
              <a:t> me mandat ligjor (nën një traktat të ndihmës juridike të ndërsjellë; ose urdhër për paraqitjen e të dhënave)</a:t>
            </a:r>
          </a:p>
          <a:p>
            <a:pPr marL="342900" lvl="0" indent="-342900" algn="just">
              <a:buFont typeface="Arial" panose="020B0604020202020204" pitchFamily="34" charset="0"/>
              <a:buChar char="•"/>
            </a:pPr>
            <a:endParaRPr lang="en-US" sz="2200" dirty="0"/>
          </a:p>
          <a:p>
            <a:pPr marL="342900" lvl="0" indent="-342900" algn="just">
              <a:buFont typeface="Arial" panose="020B0604020202020204" pitchFamily="34" charset="0"/>
              <a:buChar char="•"/>
            </a:pPr>
            <a:r>
              <a:rPr lang="sq-AL" dirty="1" b="1" sz="2200"/>
              <a:t>Bashkëpunim vullnetar</a:t>
            </a:r>
            <a:r>
              <a:rPr lang="sq-AL" dirty="1" sz="2200"/>
              <a:t> me mandat ligjor (p.sh. neni 32 i Konventës së Budapestit)</a:t>
            </a:r>
          </a:p>
          <a:p>
            <a:pPr marL="342900" indent="-342900" algn="just">
              <a:buFont typeface="Arial" panose="020B0604020202020204" pitchFamily="34" charset="0"/>
              <a:buChar char="•"/>
            </a:pPr>
            <a:endParaRPr lang="en-US" sz="2200" dirty="0"/>
          </a:p>
          <a:p>
            <a:pPr marL="342900" lvl="0" indent="-342900" algn="just">
              <a:buFont typeface="Arial" panose="020B0604020202020204" pitchFamily="34" charset="0"/>
              <a:buChar char="•"/>
            </a:pPr>
            <a:r>
              <a:rPr lang="sq-AL" dirty="1" b="1" sz="2200"/>
              <a:t>Bashkëpunim vullnetar, pavarësisht</a:t>
            </a:r>
            <a:r>
              <a:rPr lang="sq-AL" dirty="1" sz="2200"/>
              <a:t> nga mandati ligjor (bashkëpunim i drejtpërdrejtë me ofruesit e shërbimeve të huaja)</a:t>
            </a:r>
          </a:p>
        </p:txBody>
      </p:sp>
      <p:pic>
        <p:nvPicPr>
          <p:cNvPr id="12" name="Picture 11">
            <a:extLst>
              <a:ext uri="{FF2B5EF4-FFF2-40B4-BE49-F238E27FC236}">
                <a16:creationId xmlns:a16="http://schemas.microsoft.com/office/drawing/2014/main" id="{10214C1E-BDF7-924A-AB09-5E9D09F0EA10}"/>
              </a:ext>
            </a:extLst>
          </p:cNvPr>
          <p:cNvPicPr>
            <a:picLocks noChangeAspect="1"/>
          </p:cNvPicPr>
          <p:nvPr/>
        </p:nvPicPr>
        <p:blipFill>
          <a:blip r:embed="rId3"/>
          <a:stretch>
            <a:fillRect/>
          </a:stretch>
        </p:blipFill>
        <p:spPr>
          <a:xfrm>
            <a:off x="5367917" y="2632710"/>
            <a:ext cx="3284965" cy="2181984"/>
          </a:xfrm>
          <a:prstGeom prst="rect">
            <a:avLst/>
          </a:prstGeom>
        </p:spPr>
      </p:pic>
      <p:sp>
        <p:nvSpPr>
          <p:cNvPr id="16" name="Slide Number Placeholder 1">
            <a:extLst>
              <a:ext uri="{FF2B5EF4-FFF2-40B4-BE49-F238E27FC236}">
                <a16:creationId xmlns:a16="http://schemas.microsoft.com/office/drawing/2014/main" id="{FCCF9CF1-5DED-49B5-B1AB-9E4EC6A17C6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15</a:t>
            </a:fld>
          </a:p>
        </p:txBody>
      </p:sp>
      <p:sp>
        <p:nvSpPr>
          <p:cNvPr id="7" name="Rectangle 6">
            <a:extLst>
              <a:ext uri="{FF2B5EF4-FFF2-40B4-BE49-F238E27FC236}">
                <a16:creationId xmlns:a16="http://schemas.microsoft.com/office/drawing/2014/main" id="{4F24AB61-97C5-42B0-A182-0BEC9F6E843D}"/>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cs typeface="ＭＳ Ｐゴシック" charset="0"/>
              </a:rPr>
              <a:t>Dimensioni ndërkombëtar</a:t>
            </a:r>
            <a:r>
              <a:rPr lang="sq-AL" dirty="1" sz="3200">
                <a:latin typeface="Verdana" panose="020B0604030504040204" pitchFamily="34" charset="0"/>
                <a:ea typeface="Verdana" panose="020B0604030504040204" pitchFamily="34" charset="0"/>
                <a:cs typeface="ＭＳ Ｐゴシック" charset="0"/>
              </a:rPr>
              <a:t> </a:t>
            </a:r>
          </a:p>
          <a:p>
            <a:pPr algn="r"/>
            <a:r>
              <a:rPr lang="sq-AL" dirty="1" sz="3200">
                <a:latin typeface="Verdana" panose="020B0604030504040204" pitchFamily="34" charset="0"/>
                <a:ea typeface="Verdana" panose="020B0604030504040204" pitchFamily="34" charset="0"/>
                <a:cs typeface="ＭＳ Ｐゴシック" charset="0"/>
              </a:rPr>
              <a:t>i krimit kibernetik</a:t>
            </a:r>
          </a:p>
        </p:txBody>
      </p:sp>
    </p:spTree>
    <p:extLst>
      <p:ext uri="{BB962C8B-B14F-4D97-AF65-F5344CB8AC3E}">
        <p14:creationId xmlns:p14="http://schemas.microsoft.com/office/powerpoint/2010/main" val="84233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8AB73-6CF7-4B50-ACEB-48BD4182E7C5}"/>
              </a:ext>
            </a:extLst>
          </p:cNvPr>
          <p:cNvSpPr>
            <a:spLocks noGrp="1"/>
          </p:cNvSpPr>
          <p:nvPr>
            <p:ph type="sldNum" sz="quarter" idx="10"/>
          </p:nvPr>
        </p:nvSpPr>
        <p:spPr/>
        <p:txBody>
          <a:bodyPr/>
          <a:lstStyle/>
          <a:p>
            <a:fld id="{49C04F3A-82BD-4011-AADB-1F79FD7DF4BC}" type="slidenum">
              <a:rPr lang="en-GB" smtClean="0"/>
              <a:pPr/>
              <a:t>16</a:t>
            </a:fld>
          </a:p>
        </p:txBody>
      </p:sp>
    </p:spTree>
    <p:extLst>
      <p:ext uri="{BB962C8B-B14F-4D97-AF65-F5344CB8AC3E}">
        <p14:creationId xmlns:p14="http://schemas.microsoft.com/office/powerpoint/2010/main" val="1334815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309489" y="4116222"/>
            <a:ext cx="8525021" cy="890115"/>
          </a:xfrm>
          <a:prstGeom prst="rect">
            <a:avLst/>
          </a:prstGeom>
        </p:spPr>
        <p:txBody>
          <a:bodyPr wrap="square">
            <a:spAutoFit/>
          </a:bodyPr>
          <a:lstStyle/>
          <a:p>
            <a:pPr>
              <a:lnSpc>
                <a:spcPct val="80000"/>
              </a:lnSpc>
            </a:pPr>
            <a:r>
              <a:rPr lang="sq-AL" dirty="1" sz="3200" b="1"/>
              <a:t>Konventa e Budapestit për krimin kibernetik dhe mjetet e bashkëpunimit ndërkombëtar</a:t>
            </a:r>
          </a:p>
        </p:txBody>
      </p:sp>
      <p:sp>
        <p:nvSpPr>
          <p:cNvPr id="11" name="Text Placeholder 2">
            <a:extLst>
              <a:ext uri="{FF2B5EF4-FFF2-40B4-BE49-F238E27FC236}">
                <a16:creationId xmlns:a16="http://schemas.microsoft.com/office/drawing/2014/main" id="{0C9F440E-2696-4F5C-AE32-3ADBCBC53F9D}"/>
              </a:ext>
            </a:extLst>
          </p:cNvPr>
          <p:cNvSpPr txBox="1">
            <a:spLocks/>
          </p:cNvSpPr>
          <p:nvPr/>
        </p:nvSpPr>
        <p:spPr>
          <a:xfrm>
            <a:off x="309489" y="3766294"/>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q-AL" dirty="1" sz="2000">
                <a:solidFill>
                  <a:schemeClr val="tx1">
                    <a:tint val="75000"/>
                  </a:schemeClr>
                </a:solidFill>
              </a:rPr>
              <a:t>Konceptet bazike për bashkëpunimin ndërkombëtar</a:t>
            </a:r>
          </a:p>
        </p:txBody>
      </p:sp>
      <p:sp>
        <p:nvSpPr>
          <p:cNvPr id="16" name="Slide Number Placeholder 1">
            <a:extLst>
              <a:ext uri="{FF2B5EF4-FFF2-40B4-BE49-F238E27FC236}">
                <a16:creationId xmlns:a16="http://schemas.microsoft.com/office/drawing/2014/main" id="{22AB7F6E-25AD-4FA2-A70B-6EF98C3FB0FB}"/>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17</a:t>
            </a:fld>
          </a:p>
        </p:txBody>
      </p:sp>
      <p:sp>
        <p:nvSpPr>
          <p:cNvPr id="19" name="Rectangle 18">
            <a:extLst>
              <a:ext uri="{FF2B5EF4-FFF2-40B4-BE49-F238E27FC236}">
                <a16:creationId xmlns:a16="http://schemas.microsoft.com/office/drawing/2014/main" id="{A7C2BF37-A48F-4EB2-97FF-059F74D9A439}"/>
              </a:ext>
            </a:extLst>
          </p:cNvPr>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sq-AL" dirty="1" sz="3200">
                <a:latin typeface="Verdana" panose="020B0604030504040204" pitchFamily="34" charset="0"/>
                <a:ea typeface="Verdana" panose="020B0604030504040204" pitchFamily="34" charset="0"/>
                <a:cs typeface="ＭＳ Ｐゴシック" charset="0"/>
              </a:rPr>
              <a:t>Pjesa e dytë:</a:t>
            </a:r>
          </a:p>
        </p:txBody>
      </p:sp>
    </p:spTree>
    <p:extLst>
      <p:ext uri="{BB962C8B-B14F-4D97-AF65-F5344CB8AC3E}">
        <p14:creationId xmlns:p14="http://schemas.microsoft.com/office/powerpoint/2010/main" val="3903092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20427" y="53091"/>
            <a:ext cx="7723573"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2400">
                <a:latin typeface="Verdana" panose="020B0604030504040204" pitchFamily="34" charset="0"/>
                <a:ea typeface="Verdana" panose="020B0604030504040204" pitchFamily="34" charset="0"/>
              </a:rPr>
              <a:t>Konventa e Këshillit të Evropës për Krimin Kibernetik apo Konventa e Budapestit</a:t>
            </a:r>
            <a:r>
              <a:rPr lang="sq-AL" dirty="1" sz="2400">
                <a:latin typeface="Verdana" panose="020B0604030504040204" pitchFamily="34" charset="0"/>
                <a:ea typeface="Verdana" panose="020B0604030504040204" pitchFamily="34" charset="0"/>
              </a:rPr>
              <a:t> </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360501"/>
            <a:ext cx="4572000" cy="4708981"/>
          </a:xfrm>
          <a:prstGeom prst="rect">
            <a:avLst/>
          </a:prstGeom>
        </p:spPr>
        <p:txBody>
          <a:bodyPr>
            <a:spAutoFit/>
          </a:bodyPr>
          <a:lstStyle/>
          <a:p>
            <a:pPr marL="342900" indent="-342900">
              <a:buFont typeface="Arial" panose="020B0604020202020204" pitchFamily="34" charset="0"/>
              <a:buChar char="•"/>
              <a:defRPr/>
            </a:pPr>
            <a:r>
              <a:rPr lang="sq-AL" dirty="1" sz="2000" b="1"/>
              <a:t>Hapur për nënshkrim më 23 nëntor 2001 në Budapest</a:t>
            </a:r>
          </a:p>
          <a:p>
            <a:pPr marL="342900" indent="-342900">
              <a:buFont typeface="Arial" panose="020B0604020202020204" pitchFamily="34" charset="0"/>
              <a:buChar char="•"/>
              <a:defRPr/>
            </a:pPr>
            <a:r>
              <a:rPr lang="sq-AL" dirty="1" sz="2000" b="1"/>
              <a:t>Ndjekur nga Komiteti i Konventës së Krimit Kibernetik (T-CY)</a:t>
            </a:r>
            <a:r>
              <a:rPr lang="sq-AL" dirty="1" sz="2000" b="1"/>
              <a:t> </a:t>
            </a:r>
          </a:p>
          <a:p>
            <a:pPr marL="342900" indent="-342900">
              <a:buFont typeface="Arial" panose="020B0604020202020204" pitchFamily="34" charset="0"/>
              <a:buChar char="•"/>
              <a:defRPr/>
            </a:pPr>
            <a:r>
              <a:rPr lang="sq-AL" dirty="1" sz="2000" b="1"/>
              <a:t>E hapur për aderim nga çdo shtet</a:t>
            </a:r>
          </a:p>
          <a:p>
            <a:pPr>
              <a:defRPr/>
            </a:pPr>
            <a:endParaRPr lang="en-GB" sz="2000" b="1" dirty="0"/>
          </a:p>
          <a:p>
            <a:pPr marL="342900" indent="-342900">
              <a:buFont typeface="Arial" pitchFamily="34" charset="0"/>
              <a:buChar char="•"/>
              <a:defRPr/>
            </a:pPr>
            <a:r>
              <a:rPr lang="sq-AL" dirty="1" sz="2000" b="1"/>
              <a:t>Prej korrikut 2020:</a:t>
            </a:r>
          </a:p>
          <a:p>
            <a:pPr lvl="1">
              <a:defRPr/>
            </a:pPr>
            <a:r>
              <a:rPr lang="sq-AL" dirty="1" b="1" sz="2000"/>
              <a:t>65 palë </a:t>
            </a:r>
            <a:r>
              <a:rPr lang="sq-AL" dirty="1" sz="2000"/>
              <a:t>(44 shtete anëtare të Këshillit të Evropës, përveç Argjentinës, Australisë, Cabo Verde, Kanada, Kili, Kolumbia, Kosta Rika, Republika Dominikane, Gana, Izraeli, Japonia, Mauritius, Maroku, Panama, Paraguai, Peru, Filipine, Senegal, Sri Lanka, Tonga dhe SHBA)</a:t>
            </a:r>
          </a:p>
        </p:txBody>
      </p:sp>
      <p:sp>
        <p:nvSpPr>
          <p:cNvPr id="5" name="Rectangle 4">
            <a:extLst>
              <a:ext uri="{FF2B5EF4-FFF2-40B4-BE49-F238E27FC236}">
                <a16:creationId xmlns:a16="http://schemas.microsoft.com/office/drawing/2014/main" id="{CBF6D94C-E963-2548-B312-315B2A8ACCD5}"/>
              </a:ext>
            </a:extLst>
          </p:cNvPr>
          <p:cNvSpPr/>
          <p:nvPr/>
        </p:nvSpPr>
        <p:spPr>
          <a:xfrm>
            <a:off x="4572000" y="1360500"/>
            <a:ext cx="4572000" cy="4708981"/>
          </a:xfrm>
          <a:prstGeom prst="rect">
            <a:avLst/>
          </a:prstGeom>
        </p:spPr>
        <p:txBody>
          <a:bodyPr>
            <a:spAutoFit/>
          </a:bodyPr>
          <a:lstStyle/>
          <a:p>
            <a:pPr marL="342900" indent="-342900">
              <a:buFont typeface="Arial" pitchFamily="34" charset="0"/>
              <a:buChar char="•"/>
              <a:defRPr/>
            </a:pPr>
            <a:r>
              <a:rPr lang="sq-AL" dirty="1" sz="2000" b="1"/>
              <a:t>Nënshkrimet që nuk janë pasuar me ratifikim:</a:t>
            </a:r>
            <a:r>
              <a:rPr lang="sq-AL" dirty="1" sz="2000" b="1"/>
              <a:t> </a:t>
            </a:r>
            <a:r>
              <a:rPr lang="sq-AL" dirty="1" sz="2000" b="1"/>
              <a:t>3</a:t>
            </a:r>
            <a:r>
              <a:rPr lang="sq-AL" dirty="1" sz="2000" b="1"/>
              <a:t> </a:t>
            </a:r>
          </a:p>
          <a:p>
            <a:pPr lvl="1">
              <a:defRPr/>
            </a:pPr>
            <a:r>
              <a:rPr lang="sq-AL" dirty="1" sz="2000"/>
              <a:t>(Irlanda, Suedia, Afrika e Jugut)</a:t>
            </a:r>
          </a:p>
          <a:p>
            <a:pPr marL="342900" indent="-342900">
              <a:buFont typeface="Arial" pitchFamily="34" charset="0"/>
              <a:buChar char="•"/>
              <a:defRPr/>
            </a:pPr>
            <a:endParaRPr lang="en-US" sz="2000" dirty="0"/>
          </a:p>
          <a:p>
            <a:pPr marL="342900" indent="-342900">
              <a:buFont typeface="Arial" pitchFamily="34" charset="0"/>
              <a:buChar char="•"/>
              <a:defRPr/>
            </a:pPr>
            <a:r>
              <a:rPr lang="sq-AL" dirty="1" b="1" sz="2000"/>
              <a:t>Ftesat për të nënshkruar dhe ratifikuar:</a:t>
            </a:r>
            <a:r>
              <a:rPr lang="sq-AL" dirty="1" sz="2000"/>
              <a:t> </a:t>
            </a:r>
            <a:r>
              <a:rPr lang="sq-AL" dirty="1" b="1" sz="2000"/>
              <a:t>9</a:t>
            </a:r>
          </a:p>
          <a:p>
            <a:pPr lvl="1">
              <a:defRPr/>
            </a:pPr>
            <a:r>
              <a:rPr lang="sq-AL" dirty="1" sz="2000"/>
              <a:t>(Benin, Brazil, Burkina Faso, Guatemala, Meksikë, Zelandën e Re, Niger, Nigeri, Tunizi)</a:t>
            </a:r>
          </a:p>
          <a:p>
            <a:pPr marL="342900" indent="-342900">
              <a:buFont typeface="Arial" pitchFamily="34" charset="0"/>
              <a:buChar char="•"/>
              <a:defRPr/>
            </a:pPr>
            <a:endParaRPr lang="en-US" sz="2000" dirty="0"/>
          </a:p>
          <a:p>
            <a:pPr marL="342900" indent="-342900">
              <a:buFont typeface="Arial" pitchFamily="34" charset="0"/>
              <a:buChar char="•"/>
              <a:defRPr/>
            </a:pPr>
            <a:r>
              <a:rPr lang="sq-AL" dirty="1" sz="2000" b="1"/>
              <a:t>Ratifikimet, nënshkrimet dhe ftesat në korrik 2020:</a:t>
            </a:r>
            <a:r>
              <a:rPr lang="sq-AL" dirty="1" sz="2000" b="1"/>
              <a:t> </a:t>
            </a:r>
            <a:r>
              <a:rPr lang="sq-AL" dirty="1" sz="2000" b="1"/>
              <a:t>77</a:t>
            </a:r>
          </a:p>
          <a:p>
            <a:pPr>
              <a:defRPr/>
            </a:pPr>
            <a:r>
              <a:rPr lang="sq-AL" dirty="1" sz="2000" b="1"/>
              <a:t> </a:t>
            </a:r>
          </a:p>
          <a:p>
            <a:pPr marL="342900" indent="-342900">
              <a:buFont typeface="Arial" panose="020B0604020202020204" pitchFamily="34" charset="0"/>
              <a:buChar char="•"/>
              <a:defRPr/>
            </a:pPr>
            <a:r>
              <a:rPr lang="sq-AL" dirty="1" sz="2000" b="1"/>
              <a:t>Shumë më tepër kanë përdorur Konventën e Budapestit si udhëzues për legjislacionin e brendshëm</a:t>
            </a:r>
          </a:p>
        </p:txBody>
      </p:sp>
      <p:sp>
        <p:nvSpPr>
          <p:cNvPr id="16" name="Slide Number Placeholder 1">
            <a:extLst>
              <a:ext uri="{FF2B5EF4-FFF2-40B4-BE49-F238E27FC236}">
                <a16:creationId xmlns:a16="http://schemas.microsoft.com/office/drawing/2014/main" id="{0D0BD8B9-0A2F-4919-B2F9-7700817BFA43}"/>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18</a:t>
            </a:fld>
          </a:p>
        </p:txBody>
      </p:sp>
    </p:spTree>
    <p:extLst>
      <p:ext uri="{BB962C8B-B14F-4D97-AF65-F5344CB8AC3E}">
        <p14:creationId xmlns:p14="http://schemas.microsoft.com/office/powerpoint/2010/main" val="709657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TextBox 15"/>
          <p:cNvSpPr txBox="1"/>
          <p:nvPr/>
        </p:nvSpPr>
        <p:spPr>
          <a:xfrm>
            <a:off x="1222994" y="85986"/>
            <a:ext cx="7921006" cy="954107"/>
          </a:xfrm>
          <a:prstGeom prst="rect">
            <a:avLst/>
          </a:prstGeom>
          <a:noFill/>
        </p:spPr>
        <p:txBody>
          <a:bodyPr wrap="square" rtlCol="0">
            <a:spAutoFit/>
          </a:bodyPr>
          <a:lstStyle/>
          <a:p>
            <a:pPr marL="892175" indent="-892175" algn="r"/>
            <a:r>
              <a:rPr lang="sq-AL" dirty="1" sz="2800">
                <a:solidFill>
                  <a:schemeClr val="bg1"/>
                </a:solidFill>
                <a:latin typeface="Verdana" panose="020B0604030504040204" pitchFamily="34" charset="0"/>
                <a:ea typeface="Verdana" panose="020B0604030504040204" pitchFamily="34" charset="0"/>
                <a:cs typeface="Arial" panose="020B0604020202020204" pitchFamily="34" charset="0"/>
              </a:rPr>
              <a:t>Konventa e Budapestit:</a:t>
            </a:r>
            <a:r>
              <a:rPr lang="sq-AL" dirty="1" sz="2800">
                <a:solidFill>
                  <a:schemeClr val="bg1"/>
                </a:solidFill>
                <a:latin typeface="Verdana" panose="020B0604030504040204" pitchFamily="34" charset="0"/>
                <a:ea typeface="Verdana" panose="020B0604030504040204" pitchFamily="34" charset="0"/>
                <a:cs typeface="Arial" panose="020B0604020202020204" pitchFamily="34" charset="0"/>
              </a:rPr>
              <a:t> </a:t>
            </a:r>
          </a:p>
          <a:p>
            <a:pPr marL="892175" indent="-892175" algn="r"/>
            <a:r>
              <a:rPr lang="sq-AL" dirty="1" sz="2800">
                <a:solidFill>
                  <a:schemeClr val="bg1"/>
                </a:solidFill>
                <a:latin typeface="Verdana" panose="020B0604030504040204" pitchFamily="34" charset="0"/>
                <a:ea typeface="Verdana" panose="020B0604030504040204" pitchFamily="34" charset="0"/>
                <a:cs typeface="Arial" panose="020B0604020202020204" pitchFamily="34" charset="0"/>
              </a:rPr>
              <a:t>parimet e bashkëpunimit ndërkombëtar</a:t>
            </a:r>
          </a:p>
        </p:txBody>
      </p:sp>
      <p:sp>
        <p:nvSpPr>
          <p:cNvPr id="6" name="TextBox 5"/>
          <p:cNvSpPr txBox="1"/>
          <p:nvPr/>
        </p:nvSpPr>
        <p:spPr>
          <a:xfrm>
            <a:off x="228600" y="1088371"/>
            <a:ext cx="8686800" cy="5016758"/>
          </a:xfrm>
          <a:prstGeom prst="rect">
            <a:avLst/>
          </a:prstGeom>
          <a:noFill/>
          <a:ln>
            <a:noFill/>
          </a:ln>
        </p:spPr>
        <p:txBody>
          <a:bodyPr wrap="square" rtlCol="0">
            <a:spAutoFit/>
          </a:bodyPr>
          <a:lstStyle/>
          <a:p>
            <a:pPr marL="342900" indent="-342900" algn="just">
              <a:spcAft>
                <a:spcPts val="1200"/>
              </a:spcAft>
              <a:buFont typeface="Arial" panose="020B0604020202020204" pitchFamily="34" charset="0"/>
              <a:buChar char="•"/>
            </a:pPr>
            <a:r>
              <a:rPr lang="sq-AL" dirty="1" sz="2000" b="1">
                <a:cs typeface="Arial" panose="020B0604020202020204" pitchFamily="34" charset="0"/>
              </a:rPr>
              <a:t>Bashkëpunimi "në masën më të gjerë të mundshme"</a:t>
            </a:r>
          </a:p>
          <a:p>
            <a:pPr marL="342900" indent="-342900" algn="just">
              <a:spcAft>
                <a:spcPts val="600"/>
              </a:spcAft>
              <a:buFont typeface="Arial" panose="020B0604020202020204" pitchFamily="34" charset="0"/>
              <a:buChar char="•"/>
            </a:pPr>
            <a:r>
              <a:rPr lang="sq-AL" dirty="1" b="1" sz="2000">
                <a:cs typeface="Arial" panose="020B0604020202020204" pitchFamily="34" charset="0"/>
              </a:rPr>
              <a:t>Bashkëpunimi për të gjitha</a:t>
            </a:r>
            <a:r>
              <a:rPr lang="sq-AL" dirty="1" sz="2000">
                <a:cs typeface="Arial" panose="020B0604020202020204" pitchFamily="34" charset="0"/>
              </a:rPr>
              <a:t> veprat e lidhura me kompjuterë dhe provat elektronike;</a:t>
            </a:r>
          </a:p>
          <a:p>
            <a:pPr marL="342900" indent="-342900" algn="just">
              <a:spcAft>
                <a:spcPts val="600"/>
              </a:spcAft>
              <a:buFont typeface="Arial" panose="020B0604020202020204" pitchFamily="34" charset="0"/>
              <a:buChar char="•"/>
            </a:pPr>
            <a:r>
              <a:rPr lang="sq-AL" dirty="1" b="1" sz="2000">
                <a:cs typeface="Arial" panose="020B0604020202020204" pitchFamily="34" charset="0"/>
              </a:rPr>
              <a:t>Bashkëpunimi i bazuar</a:t>
            </a:r>
            <a:r>
              <a:rPr lang="sq-AL" dirty="1" sz="2000">
                <a:cs typeface="Arial" panose="020B0604020202020204" pitchFamily="34" charset="0"/>
              </a:rPr>
              <a:t> në Konventë si dhe:</a:t>
            </a:r>
          </a:p>
          <a:p>
            <a:pPr lvl="1" algn="just">
              <a:spcAft>
                <a:spcPts val="600"/>
              </a:spcAft>
            </a:pPr>
            <a:r>
              <a:rPr lang="sq-AL" dirty="1" sz="2000">
                <a:cs typeface="Arial" panose="020B0604020202020204" pitchFamily="34" charset="0"/>
              </a:rPr>
              <a:t>përmes aplikimit të instrumenteve përkatëse ndërkombëtare për bashkëpunimin ndërkombëtar në çështjet penale;</a:t>
            </a:r>
          </a:p>
          <a:p>
            <a:pPr lvl="1" algn="just">
              <a:spcAft>
                <a:spcPts val="600"/>
              </a:spcAft>
            </a:pPr>
            <a:r>
              <a:rPr lang="sq-AL" dirty="1" sz="2000">
                <a:cs typeface="Arial" panose="020B0604020202020204" pitchFamily="34" charset="0"/>
              </a:rPr>
              <a:t>përmes aranzhimeve të pajtuara në legjislacionin uniform ose reciprok, dhe</a:t>
            </a:r>
          </a:p>
          <a:p>
            <a:pPr lvl="1" algn="just">
              <a:spcAft>
                <a:spcPts val="600"/>
              </a:spcAft>
            </a:pPr>
            <a:r>
              <a:rPr lang="sq-AL" dirty="1" sz="2000">
                <a:cs typeface="Arial" panose="020B0604020202020204" pitchFamily="34" charset="0"/>
              </a:rPr>
              <a:t>ligjeve të brendshme.</a:t>
            </a:r>
          </a:p>
          <a:p>
            <a:pPr marL="342900" lvl="1" indent="-342900" algn="just">
              <a:spcAft>
                <a:spcPts val="600"/>
              </a:spcAft>
              <a:buFont typeface="Arial" panose="020B0604020202020204" pitchFamily="34" charset="0"/>
              <a:buChar char="•"/>
            </a:pPr>
            <a:r>
              <a:rPr lang="sq-AL" dirty="1" b="1" sz="2000">
                <a:cs typeface="Arial" panose="020B0604020202020204" pitchFamily="34" charset="0"/>
              </a:rPr>
              <a:t>Parimet e Ndihmës juridike të ndërsjellë:</a:t>
            </a:r>
          </a:p>
          <a:p>
            <a:pPr marL="457200" lvl="2" algn="just">
              <a:spcAft>
                <a:spcPts val="600"/>
              </a:spcAft>
            </a:pPr>
            <a:r>
              <a:rPr lang="sq-AL" dirty="1" sz="2000">
                <a:cs typeface="Arial" panose="020B0604020202020204" pitchFamily="34" charset="0"/>
              </a:rPr>
              <a:t>baza ligjore kombëtare për masat sipas neneve 29 deri 35 të Konventës;</a:t>
            </a:r>
          </a:p>
          <a:p>
            <a:pPr marL="457200" lvl="2" algn="just">
              <a:spcAft>
                <a:spcPts val="600"/>
              </a:spcAft>
            </a:pPr>
            <a:r>
              <a:rPr lang="sq-AL" dirty="1" sz="2000">
                <a:cs typeface="Arial" panose="020B0604020202020204" pitchFamily="34" charset="0"/>
              </a:rPr>
              <a:t>përdorimi i mjeteve të komunikimit të përshpejtuar;</a:t>
            </a:r>
          </a:p>
          <a:p>
            <a:pPr marL="457200" lvl="2" algn="just">
              <a:spcAft>
                <a:spcPts val="600"/>
              </a:spcAft>
            </a:pPr>
            <a:r>
              <a:rPr lang="sq-AL" dirty="1" sz="2000">
                <a:cs typeface="Arial" panose="020B0604020202020204" pitchFamily="34" charset="0"/>
              </a:rPr>
              <a:t>në varësi të kushteve të zbatueshme të TNJN-ve dhe ligjeve të brendshme;</a:t>
            </a:r>
          </a:p>
          <a:p>
            <a:pPr marL="457200" lvl="2" algn="just">
              <a:spcAft>
                <a:spcPts val="600"/>
              </a:spcAft>
            </a:pPr>
            <a:r>
              <a:rPr lang="sq-AL" dirty="1" sz="2000">
                <a:cs typeface="Arial" panose="020B0604020202020204" pitchFamily="34" charset="0"/>
              </a:rPr>
              <a:t>mbështetja në parimin e kriminalitetit të dyfishtë.</a:t>
            </a:r>
          </a:p>
          <a:p>
            <a:pPr marL="347663" lvl="1" indent="-342900" algn="just">
              <a:spcAft>
                <a:spcPts val="600"/>
              </a:spcAft>
              <a:buFont typeface="Arial" panose="020B0604020202020204" pitchFamily="34" charset="0"/>
              <a:buChar char="•"/>
            </a:pPr>
            <a:r>
              <a:rPr lang="sq-AL" dirty="1" b="1" sz="2000">
                <a:cs typeface="Arial" panose="020B0604020202020204" pitchFamily="34" charset="0"/>
              </a:rPr>
              <a:t>NJN e mundshme</a:t>
            </a:r>
            <a:r>
              <a:rPr lang="sq-AL" dirty="1" sz="2000">
                <a:cs typeface="Arial" panose="020B0604020202020204" pitchFamily="34" charset="0"/>
              </a:rPr>
              <a:t> në mungesë të marrëveshjeve përkatëse (neni 27)</a:t>
            </a:r>
          </a:p>
        </p:txBody>
      </p:sp>
      <p:sp>
        <p:nvSpPr>
          <p:cNvPr id="17" name="Slide Number Placeholder 1">
            <a:extLst>
              <a:ext uri="{FF2B5EF4-FFF2-40B4-BE49-F238E27FC236}">
                <a16:creationId xmlns:a16="http://schemas.microsoft.com/office/drawing/2014/main" id="{4B66B4AB-A4EC-4F59-9260-BCD61587CD8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19</a:t>
            </a:fld>
          </a:p>
        </p:txBody>
      </p:sp>
    </p:spTree>
    <p:extLst>
      <p:ext uri="{BB962C8B-B14F-4D97-AF65-F5344CB8AC3E}">
        <p14:creationId xmlns:p14="http://schemas.microsoft.com/office/powerpoint/2010/main" val="83085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17EF97-6CC0-48A9-BC0E-433EC7B55211}" type="slidenum">
              <a:rPr lang="en-GB" smtClean="0"/>
              <a:pPr/>
              <a:t>2</a:t>
            </a:fld>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9350" y="106467"/>
            <a:ext cx="773465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solidFill>
                  <a:schemeClr val="bg1"/>
                </a:solidFill>
                <a:latin typeface="Verdana" charset="0"/>
                <a:cs typeface="Verdana" charset="0"/>
              </a:rPr>
              <a:t>Përmbajtja e seancës</a:t>
            </a:r>
          </a:p>
        </p:txBody>
      </p:sp>
      <p:sp>
        <p:nvSpPr>
          <p:cNvPr id="5" name="Rectangle 4">
            <a:extLst>
              <a:ext uri="{FF2B5EF4-FFF2-40B4-BE49-F238E27FC236}">
                <a16:creationId xmlns:a16="http://schemas.microsoft.com/office/drawing/2014/main" id="{7FA81925-418B-D44C-9255-2AEBBFBC0ADA}"/>
              </a:ext>
            </a:extLst>
          </p:cNvPr>
          <p:cNvSpPr/>
          <p:nvPr/>
        </p:nvSpPr>
        <p:spPr>
          <a:xfrm>
            <a:off x="518376" y="1413419"/>
            <a:ext cx="8369591" cy="4237442"/>
          </a:xfrm>
          <a:prstGeom prst="rect">
            <a:avLst/>
          </a:prstGeom>
        </p:spPr>
        <p:txBody>
          <a:bodyPr wrap="square">
            <a:spAutoFit/>
          </a:bodyPr>
          <a:lstStyle/>
          <a:p>
            <a:pPr marL="457200" indent="-457200" eaLnBrk="1" hangingPunct="1">
              <a:lnSpc>
                <a:spcPct val="80000"/>
              </a:lnSpc>
              <a:buFont typeface="+mj-lt"/>
              <a:buAutoNum type="arabicPeriod"/>
            </a:pPr>
            <a:r>
              <a:rPr lang="sq-AL" dirty="1" sz="2800"/>
              <a:t>Dimensioni ndërkombëtar i krimit kibernetik</a:t>
            </a:r>
          </a:p>
          <a:p>
            <a:pPr marL="457200" indent="-457200" eaLnBrk="1" hangingPunct="1">
              <a:lnSpc>
                <a:spcPct val="80000"/>
              </a:lnSpc>
              <a:buFont typeface="+mj-lt"/>
              <a:buAutoNum type="arabicPeriod"/>
            </a:pPr>
            <a:endParaRPr lang="en-GB" sz="2800" dirty="0"/>
          </a:p>
          <a:p>
            <a:pPr marL="457200" indent="-457200" eaLnBrk="1" hangingPunct="1">
              <a:lnSpc>
                <a:spcPct val="80000"/>
              </a:lnSpc>
              <a:buFont typeface="+mj-lt"/>
              <a:buAutoNum type="arabicPeriod"/>
            </a:pPr>
            <a:r>
              <a:rPr lang="sq-AL" dirty="1" sz="2800"/>
              <a:t>Konventa e Budapestit për krimin kibernetik dhe mjetet e bashkëpunimit ndërkombëtar</a:t>
            </a:r>
          </a:p>
          <a:p>
            <a:pPr marL="457200" indent="-457200" eaLnBrk="1" hangingPunct="1">
              <a:lnSpc>
                <a:spcPct val="80000"/>
              </a:lnSpc>
              <a:buFont typeface="+mj-lt"/>
              <a:buAutoNum type="arabicPeriod"/>
            </a:pPr>
            <a:endParaRPr lang="en-GB" sz="2800" dirty="0"/>
          </a:p>
          <a:p>
            <a:pPr marL="457200" indent="-457200">
              <a:lnSpc>
                <a:spcPct val="80000"/>
              </a:lnSpc>
              <a:buFont typeface="+mj-lt"/>
              <a:buAutoNum type="arabicPeriod"/>
            </a:pPr>
            <a:r>
              <a:rPr lang="sq-AL" dirty="1" sz="2800">
                <a:ea typeface="ＭＳ Ｐゴシック" charset="0"/>
                <a:cs typeface="ＭＳ Ｐゴシック" charset="0"/>
              </a:rPr>
              <a:t>Nene të Përgjithshëm të Ndihmës Juridike të Ndërsjellë të Këshillit të Evropës për Krimin Kibernetik</a:t>
            </a:r>
          </a:p>
          <a:p>
            <a:pPr marL="457200" indent="-457200">
              <a:lnSpc>
                <a:spcPct val="80000"/>
              </a:lnSpc>
              <a:buFont typeface="+mj-lt"/>
              <a:buAutoNum type="arabicPeriod"/>
            </a:pPr>
            <a:endParaRPr lang="en-GB" sz="2800" dirty="0">
              <a:ea typeface="ＭＳ Ｐゴシック" charset="0"/>
            </a:endParaRPr>
          </a:p>
          <a:p>
            <a:pPr marL="457200" indent="-457200">
              <a:lnSpc>
                <a:spcPct val="80000"/>
              </a:lnSpc>
              <a:buFont typeface="+mj-lt"/>
              <a:buAutoNum type="arabicPeriod"/>
            </a:pPr>
            <a:r>
              <a:rPr lang="sq-AL" dirty="1" sz="2800">
                <a:ea typeface="ＭＳ Ｐゴシック" charset="0"/>
                <a:cs typeface="ＭＳ Ｐゴシック" charset="0"/>
              </a:rPr>
              <a:t>Nene Specifike të Ndihmës Juridike të Ndërsjellë të Këshillit të Evropës për Krimin Kibernetik</a:t>
            </a:r>
          </a:p>
          <a:p>
            <a:pPr marL="457200" indent="-457200">
              <a:lnSpc>
                <a:spcPct val="80000"/>
              </a:lnSpc>
              <a:buFont typeface="+mj-lt"/>
              <a:buAutoNum type="arabicPeriod"/>
            </a:pPr>
            <a:endParaRPr lang="en-GB" sz="2800" dirty="0"/>
          </a:p>
          <a:p>
            <a:pPr marL="457200" indent="-457200">
              <a:lnSpc>
                <a:spcPct val="80000"/>
              </a:lnSpc>
              <a:buFont typeface="+mj-lt"/>
              <a:buAutoNum type="arabicPeriod"/>
            </a:pPr>
            <a:r>
              <a:rPr lang="sq-AL" dirty="1" sz="2800"/>
              <a:t>Përmbledhje</a:t>
            </a:r>
          </a:p>
        </p:txBody>
      </p:sp>
      <p:sp>
        <p:nvSpPr>
          <p:cNvPr id="6" name="Rectangle 5">
            <a:extLst>
              <a:ext uri="{FF2B5EF4-FFF2-40B4-BE49-F238E27FC236}">
                <a16:creationId xmlns:a16="http://schemas.microsoft.com/office/drawing/2014/main" id="{EA3FFC4F-A0C7-6241-A6A3-D4D1CB58E595}"/>
              </a:ext>
            </a:extLst>
          </p:cNvPr>
          <p:cNvSpPr/>
          <p:nvPr/>
        </p:nvSpPr>
        <p:spPr>
          <a:xfrm>
            <a:off x="4450456" y="1043731"/>
            <a:ext cx="4572000" cy="584775"/>
          </a:xfrm>
          <a:prstGeom prst="rect">
            <a:avLst/>
          </a:prstGeom>
        </p:spPr>
        <p:txBody>
          <a:bodyPr>
            <a:spAutoFit/>
          </a:bodyPr>
          <a:lstStyle/>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endParaRPr lang="en-US" sz="2000" i="1" dirty="0"/>
          </a:p>
        </p:txBody>
      </p:sp>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Box 5"/>
          <p:cNvSpPr txBox="1"/>
          <p:nvPr/>
        </p:nvSpPr>
        <p:spPr>
          <a:xfrm>
            <a:off x="330548" y="1343814"/>
            <a:ext cx="8482904" cy="4170372"/>
          </a:xfrm>
          <a:prstGeom prst="rect">
            <a:avLst/>
          </a:prstGeom>
          <a:noFill/>
          <a:ln>
            <a:noFill/>
          </a:ln>
        </p:spPr>
        <p:txBody>
          <a:bodyPr wrap="square" rtlCol="0">
            <a:spAutoFit/>
          </a:bodyPr>
          <a:lstStyle/>
          <a:p>
            <a:pPr marL="342900" indent="-342900" algn="just">
              <a:spcAft>
                <a:spcPts val="1200"/>
              </a:spcAft>
              <a:buFont typeface="Arial" panose="020B0604020202020204" pitchFamily="34" charset="0"/>
              <a:buChar char="•"/>
            </a:pPr>
            <a:r>
              <a:rPr lang="sq-AL" dirty="1" b="1" sz="2000">
                <a:cs typeface="Arial" panose="020B0604020202020204" pitchFamily="34" charset="0"/>
              </a:rPr>
              <a:t>Ruajtja e përshpejtuar e të dhënave kompjuterike</a:t>
            </a:r>
            <a:r>
              <a:rPr lang="sq-AL" dirty="1" sz="2000">
                <a:cs typeface="Arial" panose="020B0604020202020204" pitchFamily="34" charset="0"/>
              </a:rPr>
              <a:t> (Neni 29):</a:t>
            </a:r>
          </a:p>
          <a:p>
            <a:pPr lvl="1" algn="just">
              <a:spcAft>
                <a:spcPts val="600"/>
              </a:spcAft>
            </a:pPr>
            <a:r>
              <a:rPr lang="sq-AL" dirty="1"/>
              <a:t>Shtrirja e kompetencave të brendshme përkatëse në kontekstin ndërkombëtar;</a:t>
            </a:r>
          </a:p>
          <a:p>
            <a:pPr lvl="1" algn="just">
              <a:spcAft>
                <a:spcPts val="600"/>
              </a:spcAft>
            </a:pPr>
            <a:r>
              <a:rPr lang="sq-AL" dirty="1"/>
              <a:t>Kushti i kriminalitetit të dyfishtë zbatohet vetëm në rrethana të jashtëzakonshme;</a:t>
            </a:r>
          </a:p>
          <a:p>
            <a:pPr lvl="1" algn="just">
              <a:spcAft>
                <a:spcPts val="600"/>
              </a:spcAft>
            </a:pPr>
            <a:r>
              <a:rPr lang="sq-AL" dirty="1"/>
              <a:t>Zbulimi aktual i informacionit është një hap pasues që kërkon NJN.</a:t>
            </a:r>
          </a:p>
          <a:p>
            <a:pPr marL="342900" lvl="1" indent="-342900" algn="just">
              <a:spcAft>
                <a:spcPts val="600"/>
              </a:spcAft>
              <a:buFont typeface="Arial" panose="020B0604020202020204" pitchFamily="34" charset="0"/>
              <a:buChar char="•"/>
            </a:pPr>
            <a:r>
              <a:rPr lang="sq-AL" dirty="1" b="1" sz="2000">
                <a:cs typeface="Arial" panose="020B0604020202020204" pitchFamily="34" charset="0"/>
              </a:rPr>
              <a:t>Zbulimi i përshpejtuar i të dhënave të ruajtura të trafikut</a:t>
            </a:r>
            <a:r>
              <a:rPr lang="sq-AL" dirty="1" sz="2000">
                <a:cs typeface="Arial" panose="020B0604020202020204" pitchFamily="34" charset="0"/>
              </a:rPr>
              <a:t> (Neni 30)</a:t>
            </a:r>
          </a:p>
          <a:p>
            <a:pPr marL="342900" lvl="1" indent="-342900" algn="just">
              <a:spcAft>
                <a:spcPts val="600"/>
              </a:spcAft>
              <a:buFont typeface="Arial" panose="020B0604020202020204" pitchFamily="34" charset="0"/>
              <a:buChar char="•"/>
            </a:pPr>
            <a:r>
              <a:rPr lang="sq-AL" dirty="1" b="1" sz="2000">
                <a:cs typeface="Arial" panose="020B0604020202020204" pitchFamily="34" charset="0"/>
              </a:rPr>
              <a:t>Ndihma e ndërsjellë në lidhje me hyrjen në të dhënat kompjuterike të regjistruara</a:t>
            </a:r>
            <a:r>
              <a:rPr lang="sq-AL" dirty="1" sz="2000">
                <a:cs typeface="Arial" panose="020B0604020202020204" pitchFamily="34" charset="0"/>
              </a:rPr>
              <a:t> (Neni 31)</a:t>
            </a:r>
          </a:p>
          <a:p>
            <a:pPr marL="342900" lvl="1" indent="-342900" algn="just">
              <a:spcAft>
                <a:spcPts val="600"/>
              </a:spcAft>
              <a:buFont typeface="Arial" panose="020B0604020202020204" pitchFamily="34" charset="0"/>
              <a:buChar char="•"/>
            </a:pPr>
            <a:r>
              <a:rPr lang="sq-AL" dirty="1" b="1" sz="2000">
                <a:cs typeface="Arial" panose="020B0604020202020204" pitchFamily="34" charset="0"/>
              </a:rPr>
              <a:t>Qasja ndërkufitare në të dhënat e ruajtura në kompjuter me pëlqim ose në rastet kur janë në dispozicion publik </a:t>
            </a:r>
            <a:r>
              <a:rPr lang="sq-AL" dirty="1" sz="2000">
                <a:cs typeface="Arial" panose="020B0604020202020204" pitchFamily="34" charset="0"/>
              </a:rPr>
              <a:t>(Neni 32)</a:t>
            </a:r>
          </a:p>
          <a:p>
            <a:pPr marL="342900" lvl="1" indent="-342900" algn="just">
              <a:spcAft>
                <a:spcPts val="600"/>
              </a:spcAft>
              <a:buFont typeface="Arial" panose="020B0604020202020204" pitchFamily="34" charset="0"/>
              <a:buChar char="•"/>
            </a:pPr>
            <a:r>
              <a:rPr lang="sq-AL" dirty="1" b="1" sz="2000">
                <a:cs typeface="Arial" panose="020B0604020202020204" pitchFamily="34" charset="0"/>
              </a:rPr>
              <a:t>Ndihma e ndërsjellë për përgjimin e të dhënave</a:t>
            </a:r>
            <a:r>
              <a:rPr lang="sq-AL" dirty="1" sz="2000">
                <a:cs typeface="Arial" panose="020B0604020202020204" pitchFamily="34" charset="0"/>
              </a:rPr>
              <a:t> (Neni 33 dhe 34)</a:t>
            </a:r>
          </a:p>
          <a:p>
            <a:pPr marL="342900" lvl="1" indent="-342900" algn="just">
              <a:spcAft>
                <a:spcPts val="600"/>
              </a:spcAft>
              <a:buFont typeface="Arial" panose="020B0604020202020204" pitchFamily="34" charset="0"/>
              <a:buChar char="•"/>
            </a:pPr>
            <a:r>
              <a:rPr lang="sq-AL" dirty="1" b="1" sz="2000">
                <a:cs typeface="Arial" panose="020B0604020202020204" pitchFamily="34" charset="0"/>
              </a:rPr>
              <a:t>Rrjetet</a:t>
            </a:r>
            <a:r>
              <a:rPr lang="sq-AL" dirty="1" sz="2000">
                <a:cs typeface="Arial" panose="020B0604020202020204" pitchFamily="34" charset="0"/>
              </a:rPr>
              <a:t> </a:t>
            </a:r>
            <a:r>
              <a:rPr lang="sq-AL" dirty="1" b="1" sz="2000">
                <a:cs typeface="Arial" panose="020B0604020202020204" pitchFamily="34" charset="0"/>
              </a:rPr>
              <a:t>24/7 të pikave të kontaktit</a:t>
            </a:r>
            <a:r>
              <a:rPr lang="sq-AL" dirty="1" sz="2000">
                <a:cs typeface="Arial" panose="020B0604020202020204" pitchFamily="34" charset="0"/>
              </a:rPr>
              <a:t>: plotëson dhe nuk zëvendëson kanalet tjera ekzistuese të bashkëpunimit (Neni 35)</a:t>
            </a:r>
          </a:p>
        </p:txBody>
      </p:sp>
      <p:sp>
        <p:nvSpPr>
          <p:cNvPr id="17" name="Slide Number Placeholder 1">
            <a:extLst>
              <a:ext uri="{FF2B5EF4-FFF2-40B4-BE49-F238E27FC236}">
                <a16:creationId xmlns:a16="http://schemas.microsoft.com/office/drawing/2014/main" id="{0F4ACEB7-7608-43E7-81E2-E71DE26A6EE3}"/>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20</a:t>
            </a:fld>
          </a:p>
        </p:txBody>
      </p:sp>
      <p:sp>
        <p:nvSpPr>
          <p:cNvPr id="19" name="TextBox 18">
            <a:extLst>
              <a:ext uri="{FF2B5EF4-FFF2-40B4-BE49-F238E27FC236}">
                <a16:creationId xmlns:a16="http://schemas.microsoft.com/office/drawing/2014/main" id="{10BBB239-1CA0-442E-855E-6CC9486F4FD1}"/>
              </a:ext>
            </a:extLst>
          </p:cNvPr>
          <p:cNvSpPr txBox="1"/>
          <p:nvPr/>
        </p:nvSpPr>
        <p:spPr>
          <a:xfrm>
            <a:off x="1222994" y="85986"/>
            <a:ext cx="7921006" cy="954107"/>
          </a:xfrm>
          <a:prstGeom prst="rect">
            <a:avLst/>
          </a:prstGeom>
          <a:noFill/>
        </p:spPr>
        <p:txBody>
          <a:bodyPr wrap="square" rtlCol="0">
            <a:spAutoFit/>
          </a:bodyPr>
          <a:lstStyle/>
          <a:p>
            <a:pPr marL="892175" indent="-892175" algn="r"/>
            <a:r>
              <a:rPr lang="sq-AL" dirty="1" sz="2800">
                <a:solidFill>
                  <a:schemeClr val="bg1"/>
                </a:solidFill>
                <a:latin typeface="Verdana" panose="020B0604030504040204" pitchFamily="34" charset="0"/>
                <a:ea typeface="Verdana" panose="020B0604030504040204" pitchFamily="34" charset="0"/>
                <a:cs typeface="Arial" panose="020B0604020202020204" pitchFamily="34" charset="0"/>
              </a:rPr>
              <a:t>Konventa e Budapestit:</a:t>
            </a:r>
            <a:r>
              <a:rPr lang="sq-AL" dirty="1" sz="2800">
                <a:solidFill>
                  <a:schemeClr val="bg1"/>
                </a:solidFill>
                <a:latin typeface="Verdana" panose="020B0604030504040204" pitchFamily="34" charset="0"/>
                <a:ea typeface="Verdana" panose="020B0604030504040204" pitchFamily="34" charset="0"/>
                <a:cs typeface="Arial" panose="020B0604020202020204" pitchFamily="34" charset="0"/>
              </a:rPr>
              <a:t> </a:t>
            </a:r>
          </a:p>
          <a:p>
            <a:pPr marL="892175" indent="-892175" algn="r"/>
            <a:r>
              <a:rPr lang="sq-AL" dirty="1" sz="2800">
                <a:solidFill>
                  <a:schemeClr val="bg1"/>
                </a:solidFill>
                <a:latin typeface="Verdana" panose="020B0604030504040204" pitchFamily="34" charset="0"/>
                <a:ea typeface="Verdana" panose="020B0604030504040204" pitchFamily="34" charset="0"/>
                <a:cs typeface="Arial" panose="020B0604020202020204" pitchFamily="34" charset="0"/>
              </a:rPr>
              <a:t>parimet e bashkëpunimit ndërkombëtar</a:t>
            </a:r>
          </a:p>
        </p:txBody>
      </p:sp>
    </p:spTree>
    <p:extLst>
      <p:ext uri="{BB962C8B-B14F-4D97-AF65-F5344CB8AC3E}">
        <p14:creationId xmlns:p14="http://schemas.microsoft.com/office/powerpoint/2010/main" val="3210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713390" y="114659"/>
            <a:ext cx="743061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rPr>
              <a:t>Traktatet e Ndihmës juridike të ndërsjellë</a:t>
            </a:r>
          </a:p>
        </p:txBody>
      </p:sp>
      <p:sp>
        <p:nvSpPr>
          <p:cNvPr id="7" name="Rectangle 6">
            <a:extLst>
              <a:ext uri="{FF2B5EF4-FFF2-40B4-BE49-F238E27FC236}">
                <a16:creationId xmlns:a16="http://schemas.microsoft.com/office/drawing/2014/main" id="{1FCE5F71-B62F-4840-AD46-7690CB1F70D4}"/>
              </a:ext>
            </a:extLst>
          </p:cNvPr>
          <p:cNvSpPr/>
          <p:nvPr/>
        </p:nvSpPr>
        <p:spPr>
          <a:xfrm>
            <a:off x="210321" y="1598539"/>
            <a:ext cx="4572000" cy="4154984"/>
          </a:xfrm>
          <a:prstGeom prst="rect">
            <a:avLst/>
          </a:prstGeom>
        </p:spPr>
        <p:txBody>
          <a:bodyPr>
            <a:spAutoFit/>
          </a:bodyPr>
          <a:lstStyle/>
          <a:p>
            <a:pPr marL="342900" indent="-342900" algn="just">
              <a:buFont typeface="Arial" panose="020B0604020202020204" pitchFamily="34" charset="0"/>
              <a:buChar char="•"/>
            </a:pPr>
            <a:r>
              <a:rPr lang="sq-AL" dirty="1" b="1" sz="2200"/>
              <a:t>Bashkëpunimi zyrtar</a:t>
            </a:r>
            <a:r>
              <a:rPr lang="sq-AL" dirty="1" sz="2200"/>
              <a:t> ndërmjet dy ose më shumë vendeve</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sq-AL" dirty="1" b="1" sz="2200"/>
              <a:t>Përfshirja e dispozitave</a:t>
            </a:r>
            <a:r>
              <a:rPr lang="sq-AL" dirty="1" sz="2200"/>
              <a:t> për mbledhjen dhe shkëmbimin e informacionit</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sq-AL" dirty="1" b="1" sz="2200"/>
              <a:t>Parashikimi i situatave</a:t>
            </a:r>
            <a:r>
              <a:rPr lang="sq-AL" dirty="1" sz="2200"/>
              <a:t> në të cilat kërkesat mund të refuzohen</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sq-AL" dirty="1" b="1" sz="2200"/>
              <a:t>Parashikimi i kushteve</a:t>
            </a:r>
            <a:r>
              <a:rPr lang="sq-AL" dirty="1" sz="2200"/>
              <a:t> që duhet të përmbushin kërkesat për ndihmë</a:t>
            </a:r>
            <a:r>
              <a:rPr lang="sq-AL" dirty="1" sz="2200"/>
              <a:t> </a:t>
            </a:r>
          </a:p>
        </p:txBody>
      </p:sp>
      <p:pic>
        <p:nvPicPr>
          <p:cNvPr id="6" name="Picture 5">
            <a:extLst>
              <a:ext uri="{FF2B5EF4-FFF2-40B4-BE49-F238E27FC236}">
                <a16:creationId xmlns:a16="http://schemas.microsoft.com/office/drawing/2014/main" id="{79F931E1-1B62-F54C-92E1-046244028186}"/>
              </a:ext>
            </a:extLst>
          </p:cNvPr>
          <p:cNvPicPr>
            <a:picLocks noChangeAspect="1"/>
          </p:cNvPicPr>
          <p:nvPr/>
        </p:nvPicPr>
        <p:blipFill>
          <a:blip r:embed="rId3"/>
          <a:stretch>
            <a:fillRect/>
          </a:stretch>
        </p:blipFill>
        <p:spPr>
          <a:xfrm>
            <a:off x="5235421" y="2539920"/>
            <a:ext cx="3787035" cy="2272221"/>
          </a:xfrm>
          <a:prstGeom prst="rect">
            <a:avLst/>
          </a:prstGeom>
        </p:spPr>
      </p:pic>
      <p:sp>
        <p:nvSpPr>
          <p:cNvPr id="12" name="Slide Number Placeholder 1">
            <a:extLst>
              <a:ext uri="{FF2B5EF4-FFF2-40B4-BE49-F238E27FC236}">
                <a16:creationId xmlns:a16="http://schemas.microsoft.com/office/drawing/2014/main" id="{78BB3433-60AA-4807-A6CA-2D20473EF06F}"/>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21</a:t>
            </a:fld>
          </a:p>
        </p:txBody>
      </p:sp>
    </p:spTree>
    <p:extLst>
      <p:ext uri="{BB962C8B-B14F-4D97-AF65-F5344CB8AC3E}">
        <p14:creationId xmlns:p14="http://schemas.microsoft.com/office/powerpoint/2010/main" val="2358801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1FCE5F71-B62F-4840-AD46-7690CB1F70D4}"/>
              </a:ext>
            </a:extLst>
          </p:cNvPr>
          <p:cNvSpPr/>
          <p:nvPr/>
        </p:nvSpPr>
        <p:spPr>
          <a:xfrm>
            <a:off x="121544" y="1423848"/>
            <a:ext cx="4572000" cy="4832092"/>
          </a:xfrm>
          <a:prstGeom prst="rect">
            <a:avLst/>
          </a:prstGeom>
        </p:spPr>
        <p:txBody>
          <a:bodyPr>
            <a:spAutoFit/>
          </a:bodyPr>
          <a:lstStyle/>
          <a:p>
            <a:pPr marL="342900" indent="-342900" algn="just">
              <a:buFont typeface="Arial" panose="020B0604020202020204" pitchFamily="34" charset="0"/>
              <a:buChar char="•"/>
            </a:pPr>
            <a:r>
              <a:rPr lang="sq-AL" dirty="1" b="1" sz="2200"/>
              <a:t>Legjislacioni i brendshëm mund të parashohë mekanizma</a:t>
            </a:r>
            <a:r>
              <a:rPr lang="sq-AL" dirty="1" sz="2200"/>
              <a:t> për të bashkëpunuar me vendet, pavarësisht nëse ka TNJN me to ose jo</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sq-AL" dirty="1" b="1" sz="2200"/>
              <a:t>Këto ligje mund të përmbajnë dispozita</a:t>
            </a:r>
            <a:r>
              <a:rPr lang="sq-AL" dirty="1" sz="2200"/>
              <a:t> që mundësojnë bashkëpunim në fusha të ndryshme, përfshirë realizimin ose bërjen e kërkesave për ruajtjen e përshpejtuar të të dhënave të ruajtura, kontrollin dhe sekuestrimin e të dhënave, përgjimin e të dhënave të përmbajtjes dhe mbledhjen e të dhënave të trafikut</a:t>
            </a:r>
          </a:p>
          <a:p>
            <a:pPr marL="800100" lvl="1" indent="-342900">
              <a:buFont typeface="Wingdings" pitchFamily="2" charset="2"/>
              <a:buChar char="ü"/>
            </a:pPr>
            <a:endParaRPr lang="en-GB" sz="2200" dirty="0"/>
          </a:p>
        </p:txBody>
      </p:sp>
      <p:pic>
        <p:nvPicPr>
          <p:cNvPr id="8" name="Picture 7">
            <a:extLst>
              <a:ext uri="{FF2B5EF4-FFF2-40B4-BE49-F238E27FC236}">
                <a16:creationId xmlns:a16="http://schemas.microsoft.com/office/drawing/2014/main" id="{6D3825B6-9D54-6D49-A219-6B069AE55BDA}"/>
              </a:ext>
            </a:extLst>
          </p:cNvPr>
          <p:cNvPicPr>
            <a:picLocks noChangeAspect="1"/>
          </p:cNvPicPr>
          <p:nvPr/>
        </p:nvPicPr>
        <p:blipFill>
          <a:blip r:embed="rId3"/>
          <a:stretch>
            <a:fillRect/>
          </a:stretch>
        </p:blipFill>
        <p:spPr>
          <a:xfrm>
            <a:off x="4904738" y="2867304"/>
            <a:ext cx="4117718" cy="1945180"/>
          </a:xfrm>
          <a:prstGeom prst="rect">
            <a:avLst/>
          </a:prstGeom>
        </p:spPr>
      </p:pic>
      <p:sp>
        <p:nvSpPr>
          <p:cNvPr id="16" name="Slide Number Placeholder 1">
            <a:extLst>
              <a:ext uri="{FF2B5EF4-FFF2-40B4-BE49-F238E27FC236}">
                <a16:creationId xmlns:a16="http://schemas.microsoft.com/office/drawing/2014/main" id="{EED91F3C-2E27-4822-B04B-2E33B178B5EF}"/>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22</a:t>
            </a:fld>
          </a:p>
        </p:txBody>
      </p:sp>
      <p:sp>
        <p:nvSpPr>
          <p:cNvPr id="19" name="Rectangle 18">
            <a:extLst>
              <a:ext uri="{FF2B5EF4-FFF2-40B4-BE49-F238E27FC236}">
                <a16:creationId xmlns:a16="http://schemas.microsoft.com/office/drawing/2014/main" id="{E678CF14-65FB-42CF-9CA4-15D646BDDABF}"/>
              </a:ext>
            </a:extLst>
          </p:cNvPr>
          <p:cNvSpPr/>
          <p:nvPr/>
        </p:nvSpPr>
        <p:spPr>
          <a:xfrm>
            <a:off x="1713390" y="114659"/>
            <a:ext cx="743061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rPr>
              <a:t>Traktatet e Ndihmës juridike të ndërsjellë</a:t>
            </a:r>
          </a:p>
        </p:txBody>
      </p:sp>
    </p:spTree>
    <p:extLst>
      <p:ext uri="{BB962C8B-B14F-4D97-AF65-F5344CB8AC3E}">
        <p14:creationId xmlns:p14="http://schemas.microsoft.com/office/powerpoint/2010/main" val="283400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8AB73-6CF7-4B50-ACEB-48BD4182E7C5}"/>
              </a:ext>
            </a:extLst>
          </p:cNvPr>
          <p:cNvSpPr>
            <a:spLocks noGrp="1"/>
          </p:cNvSpPr>
          <p:nvPr>
            <p:ph type="sldNum" sz="quarter" idx="10"/>
          </p:nvPr>
        </p:nvSpPr>
        <p:spPr/>
        <p:txBody>
          <a:bodyPr/>
          <a:lstStyle/>
          <a:p>
            <a:fld id="{49C04F3A-82BD-4011-AADB-1F79FD7DF4BC}" type="slidenum">
              <a:rPr lang="en-GB" smtClean="0"/>
              <a:pPr/>
              <a:t>23</a:t>
            </a:fld>
          </a:p>
        </p:txBody>
      </p:sp>
    </p:spTree>
    <p:extLst>
      <p:ext uri="{BB962C8B-B14F-4D97-AF65-F5344CB8AC3E}">
        <p14:creationId xmlns:p14="http://schemas.microsoft.com/office/powerpoint/2010/main" val="2079787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309489" y="4124926"/>
            <a:ext cx="8525021" cy="890115"/>
          </a:xfrm>
          <a:prstGeom prst="rect">
            <a:avLst/>
          </a:prstGeom>
        </p:spPr>
        <p:txBody>
          <a:bodyPr wrap="square">
            <a:spAutoFit/>
          </a:bodyPr>
          <a:lstStyle/>
          <a:p>
            <a:pPr>
              <a:lnSpc>
                <a:spcPct val="80000"/>
              </a:lnSpc>
            </a:pPr>
            <a:r>
              <a:rPr lang="sq-AL" dirty="1" sz="3200" b="1">
                <a:ea typeface="ＭＳ Ｐゴシック" charset="0"/>
                <a:cs typeface="ＭＳ Ｐゴシック" charset="0"/>
              </a:rPr>
              <a:t>Nene të Përgjithshme të Ndihmës Juridike të Ndërsjellë të Këshillit të Evropës për Krimin Kibernetik</a:t>
            </a:r>
          </a:p>
        </p:txBody>
      </p:sp>
      <p:sp>
        <p:nvSpPr>
          <p:cNvPr id="11" name="Text Placeholder 2">
            <a:extLst>
              <a:ext uri="{FF2B5EF4-FFF2-40B4-BE49-F238E27FC236}">
                <a16:creationId xmlns:a16="http://schemas.microsoft.com/office/drawing/2014/main" id="{D7ABE127-4C17-4CB2-85A7-DC9633FA0EAE}"/>
              </a:ext>
            </a:extLst>
          </p:cNvPr>
          <p:cNvSpPr txBox="1">
            <a:spLocks/>
          </p:cNvSpPr>
          <p:nvPr/>
        </p:nvSpPr>
        <p:spPr>
          <a:xfrm>
            <a:off x="304800" y="3754399"/>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q-AL" dirty="1" sz="2000">
                <a:solidFill>
                  <a:schemeClr val="tx1">
                    <a:tint val="75000"/>
                  </a:schemeClr>
                </a:solidFill>
              </a:rPr>
              <a:t>Konceptet bazike për bashkëpunimin ndërkombëtar</a:t>
            </a:r>
          </a:p>
        </p:txBody>
      </p:sp>
      <p:sp>
        <p:nvSpPr>
          <p:cNvPr id="19" name="Slide Number Placeholder 1">
            <a:extLst>
              <a:ext uri="{FF2B5EF4-FFF2-40B4-BE49-F238E27FC236}">
                <a16:creationId xmlns:a16="http://schemas.microsoft.com/office/drawing/2014/main" id="{00C5E45B-7371-422B-BD7B-D2C32A485BD2}"/>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24</a:t>
            </a:fld>
          </a:p>
        </p:txBody>
      </p:sp>
      <p:sp>
        <p:nvSpPr>
          <p:cNvPr id="20" name="Rectangle 19">
            <a:extLst>
              <a:ext uri="{FF2B5EF4-FFF2-40B4-BE49-F238E27FC236}">
                <a16:creationId xmlns:a16="http://schemas.microsoft.com/office/drawing/2014/main" id="{9D2642C6-F595-4A8F-8FFF-B8FEB6714A53}"/>
              </a:ext>
            </a:extLst>
          </p:cNvPr>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sq-AL" dirty="1" sz="3200">
                <a:latin typeface="Verdana" panose="020B0604030504040204" pitchFamily="34" charset="0"/>
                <a:ea typeface="Verdana" panose="020B0604030504040204" pitchFamily="34" charset="0"/>
                <a:cs typeface="ＭＳ Ｐゴシック" charset="0"/>
              </a:rPr>
              <a:t>Pjesa e tretë:</a:t>
            </a:r>
          </a:p>
        </p:txBody>
      </p:sp>
    </p:spTree>
    <p:extLst>
      <p:ext uri="{BB962C8B-B14F-4D97-AF65-F5344CB8AC3E}">
        <p14:creationId xmlns:p14="http://schemas.microsoft.com/office/powerpoint/2010/main" val="1056384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544715" y="84560"/>
            <a:ext cx="7599285"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25</a:t>
            </a:r>
          </a:p>
          <a:p>
            <a:pPr algn="r">
              <a:lnSpc>
                <a:spcPct val="80000"/>
              </a:lnSpc>
            </a:pPr>
            <a:r>
              <a:rPr lang="sq-AL" dirty="1" sz="2400">
                <a:latin typeface="Verdana" panose="020B0604030504040204" pitchFamily="34" charset="0"/>
                <a:ea typeface="Verdana" panose="020B0604030504040204" pitchFamily="34" charset="0"/>
              </a:rPr>
              <a:t>Parime të përgjithshme lidhur me ndihmën e ndërsjellë</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90708"/>
            <a:ext cx="4572000" cy="5170646"/>
          </a:xfrm>
          <a:prstGeom prst="rect">
            <a:avLst/>
          </a:prstGeom>
        </p:spPr>
        <p:txBody>
          <a:bodyPr>
            <a:spAutoFit/>
          </a:bodyPr>
          <a:lstStyle/>
          <a:p>
            <a:pPr marL="514350" indent="-514350" algn="just">
              <a:buFont typeface="+mj-lt"/>
              <a:buAutoNum type="arabicPeriod"/>
            </a:pPr>
            <a:r>
              <a:rPr lang="sq-AL" dirty="1" sz="2200"/>
              <a:t>Palët i ofrojnë njëra-tjetrës </a:t>
            </a:r>
            <a:r>
              <a:rPr lang="sq-AL" dirty="1" b="1" sz="2200"/>
              <a:t>ndihmë të ndërsjellë deri në masën më të gjerë të mundur</a:t>
            </a:r>
            <a:r>
              <a:rPr lang="sq-AL" dirty="1" sz="2200"/>
              <a:t> për qëllimet e hetimeve ose gjykimeve të veprave penale që kanë të bëjnë me sistemet dhe të dhënat kompjuterike ose për mbledhjen e provave në formë elektronike për një vepër penale.</a:t>
            </a:r>
          </a:p>
          <a:p>
            <a:pPr marL="514350" indent="-514350" algn="just">
              <a:buFont typeface="+mj-lt"/>
              <a:buAutoNum type="arabicPeriod"/>
            </a:pPr>
            <a:endParaRPr lang="en-US" sz="2200" dirty="0"/>
          </a:p>
          <a:p>
            <a:pPr marL="514350" indent="-514350" algn="just">
              <a:buFont typeface="+mj-lt"/>
              <a:buAutoNum type="arabicPeriod"/>
            </a:pPr>
            <a:r>
              <a:rPr lang="sq-AL" dirty="1" sz="2200"/>
              <a:t>… </a:t>
            </a:r>
            <a:r>
              <a:rPr lang="sq-AL" dirty="1" b="1" sz="2200"/>
              <a:t>miraton këto...legjislative </a:t>
            </a:r>
            <a:r>
              <a:rPr lang="sq-AL" dirty="1" sz="2200"/>
              <a:t>… për të përmbushur detyrimet e parapara në nenet 27-35.</a:t>
            </a:r>
          </a:p>
          <a:p>
            <a:pPr algn="just"/>
            <a:endParaRPr lang="en-US" sz="2200" dirty="0"/>
          </a:p>
        </p:txBody>
      </p:sp>
      <p:sp>
        <p:nvSpPr>
          <p:cNvPr id="19" name="TextBox 18">
            <a:extLst>
              <a:ext uri="{FF2B5EF4-FFF2-40B4-BE49-F238E27FC236}">
                <a16:creationId xmlns:a16="http://schemas.microsoft.com/office/drawing/2014/main" id="{1F68BF9E-69E4-4C94-8087-A60BAB8E2C23}"/>
              </a:ext>
            </a:extLst>
          </p:cNvPr>
          <p:cNvSpPr txBox="1"/>
          <p:nvPr/>
        </p:nvSpPr>
        <p:spPr>
          <a:xfrm>
            <a:off x="5024447" y="2521869"/>
            <a:ext cx="3871885" cy="2308324"/>
          </a:xfrm>
          <a:prstGeom prst="rect">
            <a:avLst/>
          </a:prstGeom>
          <a:noFill/>
        </p:spPr>
        <p:txBody>
          <a:bodyPr wrap="square">
            <a:spAutoFit/>
          </a:bodyPr>
          <a:lstStyle/>
          <a:p>
            <a:pPr marL="342900" indent="-342900" algn="just">
              <a:buFont typeface="Arial" panose="020B0604020202020204" pitchFamily="34" charset="0"/>
              <a:buChar char="•"/>
            </a:pPr>
            <a:r>
              <a:rPr lang="sq-AL" dirty="1" sz="2400" b="1">
                <a:solidFill>
                  <a:srgbClr val="C00000"/>
                </a:solidFill>
                <a:latin typeface="Arial" panose="020B0604020202020204" pitchFamily="34" charset="0"/>
              </a:rPr>
              <a:t>NJN në masën më të gjerë të mundshme</a:t>
            </a:r>
          </a:p>
          <a:p>
            <a:pPr marL="342900" indent="-342900" algn="just">
              <a:buFont typeface="Arial" panose="020B0604020202020204" pitchFamily="34" charset="0"/>
              <a:buChar char="•"/>
            </a:pPr>
            <a:endParaRPr lang="en-GB" sz="2400" b="1" dirty="0">
              <a:solidFill>
                <a:srgbClr val="C00000"/>
              </a:solidFill>
            </a:endParaRPr>
          </a:p>
          <a:p>
            <a:pPr marL="342900" indent="-342900" algn="just">
              <a:buFont typeface="Arial" panose="020B0604020202020204" pitchFamily="34" charset="0"/>
              <a:buChar char="•"/>
            </a:pPr>
            <a:r>
              <a:rPr lang="sq-AL" dirty="1" sz="2400" b="1">
                <a:solidFill>
                  <a:srgbClr val="C00000"/>
                </a:solidFill>
                <a:latin typeface="Arial" panose="020B0604020202020204" pitchFamily="34" charset="0"/>
              </a:rPr>
              <a:t>baza ligjore për të kryer format specifike të bashkëpunimit</a:t>
            </a:r>
          </a:p>
        </p:txBody>
      </p:sp>
      <p:sp>
        <p:nvSpPr>
          <p:cNvPr id="12" name="Slide Number Placeholder 1">
            <a:extLst>
              <a:ext uri="{FF2B5EF4-FFF2-40B4-BE49-F238E27FC236}">
                <a16:creationId xmlns:a16="http://schemas.microsoft.com/office/drawing/2014/main" id="{70CDF576-F1C0-45B8-A691-9DAE42CD76A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25</a:t>
            </a:fld>
          </a:p>
        </p:txBody>
      </p:sp>
    </p:spTree>
    <p:extLst>
      <p:ext uri="{BB962C8B-B14F-4D97-AF65-F5344CB8AC3E}">
        <p14:creationId xmlns:p14="http://schemas.microsoft.com/office/powerpoint/2010/main" val="2448875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1FCE5F71-B62F-4840-AD46-7690CB1F70D4}"/>
              </a:ext>
            </a:extLst>
          </p:cNvPr>
          <p:cNvSpPr/>
          <p:nvPr/>
        </p:nvSpPr>
        <p:spPr>
          <a:xfrm>
            <a:off x="88522" y="1215323"/>
            <a:ext cx="4572000" cy="5139869"/>
          </a:xfrm>
          <a:prstGeom prst="rect">
            <a:avLst/>
          </a:prstGeom>
        </p:spPr>
        <p:txBody>
          <a:bodyPr>
            <a:spAutoFit/>
          </a:bodyPr>
          <a:lstStyle/>
          <a:p>
            <a:pPr marL="514350" indent="-514350" algn="just">
              <a:buFont typeface="+mj-lt"/>
              <a:buAutoNum type="arabicPeriod" startAt="3"/>
            </a:pPr>
            <a:r>
              <a:rPr lang="sq-AL" dirty="1" b="1" sz="2050"/>
              <a:t>Secila Palë, në rrethana urgjente, mund të bëjë kërkesa… me mjete të përshpejtuara të komunikimit, përfshirë faksin ose email</a:t>
            </a:r>
            <a:r>
              <a:rPr lang="sq-AL" dirty="1" sz="2050"/>
              <a:t> në nivelet e duhura të sigurisë dhe vërtetimit… me konfirmim zyrtar për të ndjekur ...</a:t>
            </a:r>
            <a:r>
              <a:rPr lang="sq-AL" dirty="1" sz="2050"/>
              <a:t> </a:t>
            </a:r>
            <a:r>
              <a:rPr lang="sq-AL" dirty="1" sz="2050"/>
              <a:t>Pala pritëse pranon dhe i përgjigjet... mjete të shpejta të komunikimit.</a:t>
            </a:r>
          </a:p>
          <a:p>
            <a:pPr marL="514350" indent="-514350" algn="just">
              <a:buFont typeface="+mj-lt"/>
              <a:buAutoNum type="arabicPeriod" startAt="3"/>
            </a:pPr>
            <a:endParaRPr lang="en-US" sz="2050" dirty="0"/>
          </a:p>
          <a:p>
            <a:pPr marL="514350" indent="-514350" algn="just">
              <a:buFont typeface="+mj-lt"/>
              <a:buAutoNum type="arabicPeriod" startAt="3"/>
            </a:pPr>
            <a:r>
              <a:rPr lang="sq-AL" dirty="1" sz="2050"/>
              <a:t>… ndihma e ndërsjellë do t'i nënshtrohet kushteve të parapara </a:t>
            </a:r>
            <a:r>
              <a:rPr lang="sq-AL" dirty="1" b="1" sz="2050"/>
              <a:t>nga ligji i Palës së kërkuar ose nga traktatet e zbatueshme të ndihmës së ndërsjellë</a:t>
            </a:r>
            <a:r>
              <a:rPr lang="sq-AL" dirty="1" b="1" sz="2050"/>
              <a:t> </a:t>
            </a:r>
            <a:r>
              <a:rPr lang="sq-AL" dirty="1" sz="2050"/>
              <a:t>…</a:t>
            </a:r>
          </a:p>
        </p:txBody>
      </p:sp>
      <p:sp>
        <p:nvSpPr>
          <p:cNvPr id="16" name="TextBox 15">
            <a:extLst>
              <a:ext uri="{FF2B5EF4-FFF2-40B4-BE49-F238E27FC236}">
                <a16:creationId xmlns:a16="http://schemas.microsoft.com/office/drawing/2014/main" id="{D9E76F46-3DD5-4944-9941-2388DC7E4FFD}"/>
              </a:ext>
            </a:extLst>
          </p:cNvPr>
          <p:cNvSpPr txBox="1"/>
          <p:nvPr/>
        </p:nvSpPr>
        <p:spPr>
          <a:xfrm>
            <a:off x="5064369" y="2326955"/>
            <a:ext cx="3713079" cy="2677656"/>
          </a:xfrm>
          <a:prstGeom prst="rect">
            <a:avLst/>
          </a:prstGeom>
          <a:noFill/>
        </p:spPr>
        <p:txBody>
          <a:bodyPr wrap="square">
            <a:spAutoFit/>
          </a:bodyPr>
          <a:lstStyle/>
          <a:p>
            <a:pPr marL="342900" indent="-342900" algn="just">
              <a:buFont typeface="Arial" panose="020B0604020202020204" pitchFamily="34" charset="0"/>
              <a:buChar char="•"/>
            </a:pPr>
            <a:r>
              <a:rPr lang="sq-AL" dirty="1" sz="2400" b="1">
                <a:solidFill>
                  <a:srgbClr val="C00000"/>
                </a:solidFill>
                <a:latin typeface="Arial" panose="020B0604020202020204" pitchFamily="34" charset="0"/>
              </a:rPr>
              <a:t>përshpejtimi i procesit</a:t>
            </a:r>
          </a:p>
          <a:p>
            <a:pPr marL="342900" indent="-342900" algn="just">
              <a:buFont typeface="Arial" panose="020B0604020202020204" pitchFamily="34" charset="0"/>
              <a:buChar char="•"/>
            </a:pPr>
            <a:endParaRPr lang="en-GB" sz="2400" b="1" dirty="0">
              <a:solidFill>
                <a:srgbClr val="C00000"/>
              </a:solidFill>
            </a:endParaRPr>
          </a:p>
          <a:p>
            <a:pPr marL="342900" indent="-342900" algn="just">
              <a:buFont typeface="Arial" panose="020B0604020202020204" pitchFamily="34" charset="0"/>
              <a:buChar char="•"/>
            </a:pPr>
            <a:r>
              <a:rPr lang="sq-AL" dirty="1" sz="2400" b="1">
                <a:solidFill>
                  <a:srgbClr val="C00000"/>
                </a:solidFill>
              </a:rPr>
              <a:t>ndihma e ndërsjellë u nënshtrohet kushteve të TNJN dhe ligjeve të brendshme</a:t>
            </a:r>
          </a:p>
        </p:txBody>
      </p:sp>
      <p:sp>
        <p:nvSpPr>
          <p:cNvPr id="19" name="Slide Number Placeholder 1">
            <a:extLst>
              <a:ext uri="{FF2B5EF4-FFF2-40B4-BE49-F238E27FC236}">
                <a16:creationId xmlns:a16="http://schemas.microsoft.com/office/drawing/2014/main" id="{E652A121-A836-48AD-9F6A-386747590A7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26</a:t>
            </a:fld>
          </a:p>
        </p:txBody>
      </p:sp>
      <p:sp>
        <p:nvSpPr>
          <p:cNvPr id="20" name="Rectangle 19">
            <a:extLst>
              <a:ext uri="{FF2B5EF4-FFF2-40B4-BE49-F238E27FC236}">
                <a16:creationId xmlns:a16="http://schemas.microsoft.com/office/drawing/2014/main" id="{B0BA9868-5FAD-4485-B1E8-E692ADA5585D}"/>
              </a:ext>
            </a:extLst>
          </p:cNvPr>
          <p:cNvSpPr/>
          <p:nvPr/>
        </p:nvSpPr>
        <p:spPr>
          <a:xfrm>
            <a:off x="1544715" y="84560"/>
            <a:ext cx="7599285"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25</a:t>
            </a:r>
          </a:p>
          <a:p>
            <a:pPr algn="r">
              <a:lnSpc>
                <a:spcPct val="80000"/>
              </a:lnSpc>
            </a:pPr>
            <a:r>
              <a:rPr lang="sq-AL" dirty="1" sz="2400">
                <a:latin typeface="Verdana" panose="020B0604030504040204" pitchFamily="34" charset="0"/>
                <a:ea typeface="Verdana" panose="020B0604030504040204" pitchFamily="34" charset="0"/>
              </a:rPr>
              <a:t>Parime të përgjithshme lidhur me ndihmën e ndërsjellë</a:t>
            </a:r>
          </a:p>
        </p:txBody>
      </p:sp>
    </p:spTree>
    <p:extLst>
      <p:ext uri="{BB962C8B-B14F-4D97-AF65-F5344CB8AC3E}">
        <p14:creationId xmlns:p14="http://schemas.microsoft.com/office/powerpoint/2010/main" val="1322621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1FCE5F71-B62F-4840-AD46-7690CB1F70D4}"/>
              </a:ext>
            </a:extLst>
          </p:cNvPr>
          <p:cNvSpPr/>
          <p:nvPr/>
        </p:nvSpPr>
        <p:spPr>
          <a:xfrm>
            <a:off x="88522" y="1222257"/>
            <a:ext cx="4572000" cy="2616101"/>
          </a:xfrm>
          <a:prstGeom prst="rect">
            <a:avLst/>
          </a:prstGeom>
        </p:spPr>
        <p:txBody>
          <a:bodyPr>
            <a:spAutoFit/>
          </a:bodyPr>
          <a:lstStyle/>
          <a:p>
            <a:pPr marL="457200" indent="-457200" algn="just">
              <a:buFont typeface="+mj-lt"/>
              <a:buAutoNum type="arabicPeriod" startAt="5"/>
            </a:pPr>
            <a:r>
              <a:rPr lang="sq-AL" dirty="1" sz="2050"/>
              <a:t>… Palës i lejohet të </a:t>
            </a:r>
            <a:r>
              <a:rPr lang="sq-AL" dirty="1" b="1" sz="2050"/>
              <a:t>kushtëzojë ndihmën e ndërsjellë me ekzistencën e kriminalitetit të dyfishtë, ai kusht do të konsiderohet i përmbushur</a:t>
            </a:r>
            <a:r>
              <a:rPr lang="sq-AL" dirty="1" sz="2050"/>
              <a:t>… </a:t>
            </a:r>
            <a:r>
              <a:rPr lang="sq-AL" dirty="1" b="1" sz="2050"/>
              <a:t>nëse sjellja që qëndron në themel të</a:t>
            </a:r>
            <a:r>
              <a:rPr lang="sq-AL" dirty="1" sz="2050"/>
              <a:t> veprës për të cilën kërkohet ndihma është një vepër penale sipas ligjeve të saj.</a:t>
            </a:r>
          </a:p>
        </p:txBody>
      </p:sp>
      <p:sp>
        <p:nvSpPr>
          <p:cNvPr id="16" name="TextBox 15">
            <a:extLst>
              <a:ext uri="{FF2B5EF4-FFF2-40B4-BE49-F238E27FC236}">
                <a16:creationId xmlns:a16="http://schemas.microsoft.com/office/drawing/2014/main" id="{A1D1B9A4-E4CF-45B7-9C59-64BAC1013F7D}"/>
              </a:ext>
            </a:extLst>
          </p:cNvPr>
          <p:cNvSpPr txBox="1"/>
          <p:nvPr/>
        </p:nvSpPr>
        <p:spPr>
          <a:xfrm>
            <a:off x="4764970" y="1750909"/>
            <a:ext cx="4063064" cy="1200329"/>
          </a:xfrm>
          <a:prstGeom prst="rect">
            <a:avLst/>
          </a:prstGeom>
          <a:noFill/>
        </p:spPr>
        <p:txBody>
          <a:bodyPr wrap="square">
            <a:spAutoFit/>
          </a:bodyPr>
          <a:lstStyle/>
          <a:p>
            <a:pPr marL="342900" indent="-342900" algn="just">
              <a:buFont typeface="Arial" panose="020B0604020202020204" pitchFamily="34" charset="0"/>
              <a:buChar char="•"/>
            </a:pPr>
            <a:r>
              <a:rPr lang="sq-AL" dirty="1" sz="2400" b="1">
                <a:solidFill>
                  <a:srgbClr val="C00000"/>
                </a:solidFill>
                <a:latin typeface="Arial" panose="020B0604020202020204" pitchFamily="34" charset="0"/>
              </a:rPr>
              <a:t>përkufizimi i kriminalitetit të dyfishtë për qëllime të ndihmës së ndërsjellë</a:t>
            </a:r>
          </a:p>
        </p:txBody>
      </p:sp>
      <p:pic>
        <p:nvPicPr>
          <p:cNvPr id="5" name="Picture 4">
            <a:extLst>
              <a:ext uri="{FF2B5EF4-FFF2-40B4-BE49-F238E27FC236}">
                <a16:creationId xmlns:a16="http://schemas.microsoft.com/office/drawing/2014/main" id="{CDB74488-73EB-3446-AA6A-8E9F5ECFB54D}"/>
              </a:ext>
            </a:extLst>
          </p:cNvPr>
          <p:cNvPicPr>
            <a:picLocks noChangeAspect="1"/>
          </p:cNvPicPr>
          <p:nvPr/>
        </p:nvPicPr>
        <p:blipFill>
          <a:blip r:embed="rId3"/>
          <a:stretch>
            <a:fillRect/>
          </a:stretch>
        </p:blipFill>
        <p:spPr>
          <a:xfrm>
            <a:off x="2976504" y="4194238"/>
            <a:ext cx="3576933" cy="2003082"/>
          </a:xfrm>
          <a:prstGeom prst="rect">
            <a:avLst/>
          </a:prstGeom>
        </p:spPr>
      </p:pic>
      <p:sp>
        <p:nvSpPr>
          <p:cNvPr id="20" name="Slide Number Placeholder 1">
            <a:extLst>
              <a:ext uri="{FF2B5EF4-FFF2-40B4-BE49-F238E27FC236}">
                <a16:creationId xmlns:a16="http://schemas.microsoft.com/office/drawing/2014/main" id="{145768E1-D806-4293-9C6E-0673D7E82CC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27</a:t>
            </a:fld>
          </a:p>
        </p:txBody>
      </p:sp>
      <p:sp>
        <p:nvSpPr>
          <p:cNvPr id="21" name="Rectangle 20">
            <a:extLst>
              <a:ext uri="{FF2B5EF4-FFF2-40B4-BE49-F238E27FC236}">
                <a16:creationId xmlns:a16="http://schemas.microsoft.com/office/drawing/2014/main" id="{87E677AD-42EC-40BF-A6B6-B033C679AC70}"/>
              </a:ext>
            </a:extLst>
          </p:cNvPr>
          <p:cNvSpPr/>
          <p:nvPr/>
        </p:nvSpPr>
        <p:spPr>
          <a:xfrm>
            <a:off x="1544715" y="84560"/>
            <a:ext cx="7599285"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25</a:t>
            </a:r>
          </a:p>
          <a:p>
            <a:pPr algn="r">
              <a:lnSpc>
                <a:spcPct val="80000"/>
              </a:lnSpc>
            </a:pPr>
            <a:r>
              <a:rPr lang="sq-AL" dirty="1" sz="2400">
                <a:latin typeface="Verdana" panose="020B0604030504040204" pitchFamily="34" charset="0"/>
                <a:ea typeface="Verdana" panose="020B0604030504040204" pitchFamily="34" charset="0"/>
              </a:rPr>
              <a:t>Parime të përgjithshme lidhur me ndihmën e ndërsjellë</a:t>
            </a:r>
          </a:p>
        </p:txBody>
      </p:sp>
    </p:spTree>
    <p:extLst>
      <p:ext uri="{BB962C8B-B14F-4D97-AF65-F5344CB8AC3E}">
        <p14:creationId xmlns:p14="http://schemas.microsoft.com/office/powerpoint/2010/main" val="3653552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Diagram 5">
            <a:extLst>
              <a:ext uri="{FF2B5EF4-FFF2-40B4-BE49-F238E27FC236}">
                <a16:creationId xmlns:a16="http://schemas.microsoft.com/office/drawing/2014/main" id="{A0F587E2-1A44-4A6A-BFF8-218D6C9FB3A7}"/>
              </a:ext>
            </a:extLst>
          </p:cNvPr>
          <p:cNvGraphicFramePr/>
          <p:nvPr>
            <p:extLst>
              <p:ext uri="{D42A27DB-BD31-4B8C-83A1-F6EECF244321}">
                <p14:modId xmlns:p14="http://schemas.microsoft.com/office/powerpoint/2010/main" val="1288655545"/>
              </p:ext>
            </p:extLst>
          </p:nvPr>
        </p:nvGraphicFramePr>
        <p:xfrm>
          <a:off x="88522" y="989546"/>
          <a:ext cx="8933934" cy="549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lide Number Placeholder 1">
            <a:extLst>
              <a:ext uri="{FF2B5EF4-FFF2-40B4-BE49-F238E27FC236}">
                <a16:creationId xmlns:a16="http://schemas.microsoft.com/office/drawing/2014/main" id="{192681D1-470E-4FA2-8697-F97FAA4C65F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28</a:t>
            </a:fld>
          </a:p>
        </p:txBody>
      </p:sp>
      <p:sp>
        <p:nvSpPr>
          <p:cNvPr id="19" name="Rectangle 18">
            <a:extLst>
              <a:ext uri="{FF2B5EF4-FFF2-40B4-BE49-F238E27FC236}">
                <a16:creationId xmlns:a16="http://schemas.microsoft.com/office/drawing/2014/main" id="{4A3EC9E6-83DE-4F2E-B181-E2BB4B4CBFEF}"/>
              </a:ext>
            </a:extLst>
          </p:cNvPr>
          <p:cNvSpPr/>
          <p:nvPr/>
        </p:nvSpPr>
        <p:spPr>
          <a:xfrm>
            <a:off x="1544715" y="84560"/>
            <a:ext cx="7599285"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25</a:t>
            </a:r>
          </a:p>
          <a:p>
            <a:pPr algn="r">
              <a:lnSpc>
                <a:spcPct val="80000"/>
              </a:lnSpc>
            </a:pPr>
            <a:r>
              <a:rPr lang="sq-AL" dirty="1" sz="2400">
                <a:latin typeface="Verdana" panose="020B0604030504040204" pitchFamily="34" charset="0"/>
                <a:ea typeface="Verdana" panose="020B0604030504040204" pitchFamily="34" charset="0"/>
              </a:rPr>
              <a:t>Parime të përgjithshme lidhur me ndihmën e ndërsjellë</a:t>
            </a:r>
          </a:p>
        </p:txBody>
      </p:sp>
    </p:spTree>
    <p:extLst>
      <p:ext uri="{BB962C8B-B14F-4D97-AF65-F5344CB8AC3E}">
        <p14:creationId xmlns:p14="http://schemas.microsoft.com/office/powerpoint/2010/main" val="53779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dgm id="{7022D918-0CA5-4D88-8D2D-6536F35688D9}"/>
                                            </p:graphicEl>
                                          </p:spTgt>
                                        </p:tgtEl>
                                        <p:attrNameLst>
                                          <p:attrName>style.visibility</p:attrName>
                                        </p:attrNameLst>
                                      </p:cBhvr>
                                      <p:to>
                                        <p:strVal val="visible"/>
                                      </p:to>
                                    </p:set>
                                    <p:anim calcmode="lin" valueType="num">
                                      <p:cBhvr additive="base">
                                        <p:cTn id="7" dur="500" fill="hold"/>
                                        <p:tgtEl>
                                          <p:spTgt spid="6">
                                            <p:graphicEl>
                                              <a:dgm id="{7022D918-0CA5-4D88-8D2D-6536F35688D9}"/>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7022D918-0CA5-4D88-8D2D-6536F35688D9}"/>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graphicEl>
                                              <a:dgm id="{5E586836-6813-44D7-8945-9800C12A8FB4}"/>
                                            </p:graphicEl>
                                          </p:spTgt>
                                        </p:tgtEl>
                                        <p:attrNameLst>
                                          <p:attrName>style.visibility</p:attrName>
                                        </p:attrNameLst>
                                      </p:cBhvr>
                                      <p:to>
                                        <p:strVal val="visible"/>
                                      </p:to>
                                    </p:set>
                                    <p:anim calcmode="lin" valueType="num">
                                      <p:cBhvr additive="base">
                                        <p:cTn id="12" dur="500" fill="hold"/>
                                        <p:tgtEl>
                                          <p:spTgt spid="6">
                                            <p:graphicEl>
                                              <a:dgm id="{5E586836-6813-44D7-8945-9800C12A8FB4}"/>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graphicEl>
                                              <a:dgm id="{5E586836-6813-44D7-8945-9800C12A8FB4}"/>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graphicEl>
                                              <a:dgm id="{B75CB205-DFCA-49F4-B42D-8726485D1790}"/>
                                            </p:graphicEl>
                                          </p:spTgt>
                                        </p:tgtEl>
                                        <p:attrNameLst>
                                          <p:attrName>style.visibility</p:attrName>
                                        </p:attrNameLst>
                                      </p:cBhvr>
                                      <p:to>
                                        <p:strVal val="visible"/>
                                      </p:to>
                                    </p:set>
                                    <p:anim calcmode="lin" valueType="num">
                                      <p:cBhvr additive="base">
                                        <p:cTn id="17" dur="750" fill="hold"/>
                                        <p:tgtEl>
                                          <p:spTgt spid="6">
                                            <p:graphicEl>
                                              <a:dgm id="{B75CB205-DFCA-49F4-B42D-8726485D1790}"/>
                                            </p:graphic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6">
                                            <p:graphicEl>
                                              <a:dgm id="{B75CB205-DFCA-49F4-B42D-8726485D179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503503" y="42014"/>
            <a:ext cx="6640497"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3200">
                <a:latin typeface="Verdana" panose="020B0604030504040204" pitchFamily="34" charset="0"/>
                <a:ea typeface="Verdana" panose="020B0604030504040204" pitchFamily="34" charset="0"/>
              </a:rPr>
              <a:t>Neni 26</a:t>
            </a:r>
          </a:p>
          <a:p>
            <a:pPr algn="r">
              <a:lnSpc>
                <a:spcPct val="80000"/>
              </a:lnSpc>
            </a:pPr>
            <a:r>
              <a:rPr lang="sq-AL" dirty="1" sz="3200">
                <a:latin typeface="Verdana" panose="020B0604030504040204" pitchFamily="34" charset="0"/>
                <a:ea typeface="Verdana" panose="020B0604030504040204" pitchFamily="34" charset="0"/>
              </a:rPr>
              <a:t>Informimi spontan</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215323"/>
            <a:ext cx="4572000" cy="5139869"/>
          </a:xfrm>
          <a:prstGeom prst="rect">
            <a:avLst/>
          </a:prstGeom>
        </p:spPr>
        <p:txBody>
          <a:bodyPr>
            <a:spAutoFit/>
          </a:bodyPr>
          <a:lstStyle/>
          <a:p>
            <a:pPr marL="514350" indent="-514350" algn="just">
              <a:buFont typeface="+mj-lt"/>
              <a:buAutoNum type="arabicPeriod"/>
            </a:pPr>
            <a:r>
              <a:rPr lang="sq-AL" dirty="1" sz="2050"/>
              <a:t>Brenda kufijve të ligjit të brendshëm dhe pa kërkese paraprake, një Palë mund </a:t>
            </a:r>
            <a:r>
              <a:rPr lang="sq-AL" dirty="1" b="1" sz="2050"/>
              <a:t>t’i ofrojë një Pale tjetër informacion, i cili është marrë në kuadrin e hetimeve të veta</a:t>
            </a:r>
            <a:r>
              <a:rPr lang="sq-AL" dirty="1" sz="2050"/>
              <a:t> kur kjo e konsideron se dhënia e një informacioni të tillë mund ta ndihmojë Palën marrëse në fillimin ose kryerjen e hetimeve ose gjykimeve në lidhje me veprat penale të përcaktuara në këtë Konventë ose mund të çojë në bërjen e një kërkese për bashkëpunim nga kjo Palë sipas këtij kapitulli.</a:t>
            </a:r>
          </a:p>
        </p:txBody>
      </p:sp>
      <p:sp>
        <p:nvSpPr>
          <p:cNvPr id="16" name="TextBox 15">
            <a:extLst>
              <a:ext uri="{FF2B5EF4-FFF2-40B4-BE49-F238E27FC236}">
                <a16:creationId xmlns:a16="http://schemas.microsoft.com/office/drawing/2014/main" id="{C9B84EAB-7F25-4036-8122-44EEC4539E38}"/>
              </a:ext>
            </a:extLst>
          </p:cNvPr>
          <p:cNvSpPr txBox="1"/>
          <p:nvPr/>
        </p:nvSpPr>
        <p:spPr>
          <a:xfrm>
            <a:off x="4878382" y="2754206"/>
            <a:ext cx="4031533" cy="1938992"/>
          </a:xfrm>
          <a:prstGeom prst="rect">
            <a:avLst/>
          </a:prstGeom>
          <a:noFill/>
        </p:spPr>
        <p:txBody>
          <a:bodyPr wrap="square">
            <a:spAutoFit/>
          </a:bodyPr>
          <a:lstStyle/>
          <a:p>
            <a:pPr marL="342900" indent="-342900" algn="just">
              <a:buFont typeface="Arial" panose="020B0604020202020204" pitchFamily="34" charset="0"/>
              <a:buChar char="•"/>
            </a:pPr>
            <a:r>
              <a:rPr lang="sq-AL" dirty="1" sz="2400" b="1">
                <a:solidFill>
                  <a:srgbClr val="C00000"/>
                </a:solidFill>
              </a:rPr>
              <a:t>fuqizon shtetin në posedim të informacionit për t'ia përcjellë atë Shtetit tjetër pa një kërkesë paraprake</a:t>
            </a:r>
          </a:p>
        </p:txBody>
      </p:sp>
      <p:sp>
        <p:nvSpPr>
          <p:cNvPr id="12" name="Slide Number Placeholder 1">
            <a:extLst>
              <a:ext uri="{FF2B5EF4-FFF2-40B4-BE49-F238E27FC236}">
                <a16:creationId xmlns:a16="http://schemas.microsoft.com/office/drawing/2014/main" id="{3096A377-8E6B-435F-AF21-EAF19452DFCC}"/>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29</a:t>
            </a:fld>
          </a:p>
        </p:txBody>
      </p:sp>
    </p:spTree>
    <p:extLst>
      <p:ext uri="{BB962C8B-B14F-4D97-AF65-F5344CB8AC3E}">
        <p14:creationId xmlns:p14="http://schemas.microsoft.com/office/powerpoint/2010/main" val="115687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17EF97-6CC0-48A9-BC0E-433EC7B55211}" type="slidenum">
              <a:rPr lang="en-GB" smtClean="0"/>
              <a:pPr/>
              <a:t>3</a:t>
            </a:fld>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2080" y="82052"/>
            <a:ext cx="77419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rPr>
              <a:t>Objektivat e seancës</a:t>
            </a:r>
          </a:p>
        </p:txBody>
      </p:sp>
      <p:sp>
        <p:nvSpPr>
          <p:cNvPr id="5" name="Rectangle 4">
            <a:extLst>
              <a:ext uri="{FF2B5EF4-FFF2-40B4-BE49-F238E27FC236}">
                <a16:creationId xmlns:a16="http://schemas.microsoft.com/office/drawing/2014/main" id="{7FA81925-418B-D44C-9255-2AEBBFBC0ADA}"/>
              </a:ext>
            </a:extLst>
          </p:cNvPr>
          <p:cNvSpPr/>
          <p:nvPr/>
        </p:nvSpPr>
        <p:spPr>
          <a:xfrm>
            <a:off x="106706" y="1327587"/>
            <a:ext cx="5842990" cy="4827155"/>
          </a:xfrm>
          <a:prstGeom prst="rect">
            <a:avLst/>
          </a:prstGeom>
        </p:spPr>
        <p:txBody>
          <a:bodyPr wrap="square">
            <a:spAutoFit/>
          </a:bodyPr>
          <a:lstStyle/>
          <a:p>
            <a:pPr marL="342900" indent="-342900">
              <a:lnSpc>
                <a:spcPct val="80000"/>
              </a:lnSpc>
              <a:buFont typeface="Arial" panose="020B0604020202020204" pitchFamily="34" charset="0"/>
              <a:buChar char="•"/>
            </a:pPr>
            <a:r>
              <a:rPr lang="sq-AL" dirty="1" sz="2400"/>
              <a:t>Të kuptuarit e dimensionit global të internetit dhe dimensionin ndërkombëtar të krimit kibernetik</a:t>
            </a:r>
          </a:p>
          <a:p>
            <a:pPr marL="342900" indent="-342900">
              <a:lnSpc>
                <a:spcPct val="80000"/>
              </a:lnSpc>
              <a:buFont typeface="Arial" panose="020B0604020202020204" pitchFamily="34" charset="0"/>
              <a:buChar char="•"/>
            </a:pPr>
            <a:endParaRPr lang="en-GB" sz="2400" dirty="0"/>
          </a:p>
          <a:p>
            <a:pPr marL="342900" indent="-342900">
              <a:lnSpc>
                <a:spcPct val="80000"/>
              </a:lnSpc>
              <a:buFont typeface="Arial" panose="020B0604020202020204" pitchFamily="34" charset="0"/>
              <a:buChar char="•"/>
            </a:pPr>
            <a:r>
              <a:rPr lang="sq-AL" dirty="1" sz="2400"/>
              <a:t>Kuptimi i sfidave të krimit kibernetik në mjedisin ndërkombëtar</a:t>
            </a:r>
          </a:p>
          <a:p>
            <a:pPr marL="342900" indent="-342900">
              <a:lnSpc>
                <a:spcPct val="80000"/>
              </a:lnSpc>
              <a:buFont typeface="Arial" panose="020B0604020202020204" pitchFamily="34" charset="0"/>
              <a:buChar char="•"/>
            </a:pPr>
            <a:endParaRPr lang="en-GB" sz="2400" dirty="0"/>
          </a:p>
          <a:p>
            <a:pPr marL="342900" indent="-342900">
              <a:lnSpc>
                <a:spcPct val="80000"/>
              </a:lnSpc>
              <a:buFont typeface="Arial" panose="020B0604020202020204" pitchFamily="34" charset="0"/>
              <a:buChar char="•"/>
            </a:pPr>
            <a:r>
              <a:rPr lang="sq-AL" dirty="1" sz="2400"/>
              <a:t>Shpjegimi i rëndësisë së bashkëpunimit ndërkombëtar dhe njohja e instrumenteve në dispozicion për bashkëpunimin ndërkombëtar në fushën e krimit kibernetik</a:t>
            </a:r>
          </a:p>
          <a:p>
            <a:pPr marL="342900" indent="-342900">
              <a:lnSpc>
                <a:spcPct val="80000"/>
              </a:lnSpc>
              <a:buFont typeface="Arial" panose="020B0604020202020204" pitchFamily="34" charset="0"/>
              <a:buChar char="•"/>
            </a:pPr>
            <a:endParaRPr lang="en-GB" sz="2400" dirty="0"/>
          </a:p>
          <a:p>
            <a:pPr marL="342900" indent="-342900">
              <a:lnSpc>
                <a:spcPct val="80000"/>
              </a:lnSpc>
              <a:buFont typeface="Arial" panose="020B0604020202020204" pitchFamily="34" charset="0"/>
              <a:buChar char="•"/>
            </a:pPr>
            <a:r>
              <a:rPr lang="sq-AL" dirty="1" sz="2400"/>
              <a:t>Diskutimi i Konventës së Budapestit për Krimin Kibernetik dhe identifikimi i parimeve dhe neneve të saj të përgjithshme dhe të veçanta mbi Ndihmën Juridike të Ndërsjellë në çështjet penale</a:t>
            </a:r>
          </a:p>
        </p:txBody>
      </p:sp>
      <p:pic>
        <p:nvPicPr>
          <p:cNvPr id="7" name="Picture 6">
            <a:extLst>
              <a:ext uri="{FF2B5EF4-FFF2-40B4-BE49-F238E27FC236}">
                <a16:creationId xmlns:a16="http://schemas.microsoft.com/office/drawing/2014/main" id="{EF3A38F1-629E-D64F-8FB1-A26347BAB099}"/>
              </a:ext>
            </a:extLst>
          </p:cNvPr>
          <p:cNvPicPr>
            <a:picLocks noChangeAspect="1"/>
          </p:cNvPicPr>
          <p:nvPr/>
        </p:nvPicPr>
        <p:blipFill>
          <a:blip r:embed="rId3"/>
          <a:stretch>
            <a:fillRect/>
          </a:stretch>
        </p:blipFill>
        <p:spPr>
          <a:xfrm>
            <a:off x="6228977" y="2430730"/>
            <a:ext cx="2808317" cy="2150117"/>
          </a:xfrm>
          <a:prstGeom prst="rect">
            <a:avLst/>
          </a:prstGeom>
        </p:spPr>
      </p:pic>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1FCE5F71-B62F-4840-AD46-7690CB1F70D4}"/>
              </a:ext>
            </a:extLst>
          </p:cNvPr>
          <p:cNvSpPr/>
          <p:nvPr/>
        </p:nvSpPr>
        <p:spPr>
          <a:xfrm>
            <a:off x="106706" y="1523099"/>
            <a:ext cx="4572000" cy="4508927"/>
          </a:xfrm>
          <a:prstGeom prst="rect">
            <a:avLst/>
          </a:prstGeom>
        </p:spPr>
        <p:txBody>
          <a:bodyPr>
            <a:spAutoFit/>
          </a:bodyPr>
          <a:lstStyle/>
          <a:p>
            <a:pPr marL="514350" indent="-514350" algn="just">
              <a:buFont typeface="+mj-lt"/>
              <a:buAutoNum type="arabicPeriod" startAt="2"/>
            </a:pPr>
            <a:r>
              <a:rPr lang="sq-AL" dirty="1" sz="2050"/>
              <a:t>Para dhënies së një informacioni të tillë, Pala ofruese mund të kërkojë që ky </a:t>
            </a:r>
            <a:r>
              <a:rPr lang="sq-AL" dirty="1" b="1" sz="2050"/>
              <a:t>të mbahet konfidencial dhe të përdoret me kusht</a:t>
            </a:r>
            <a:r>
              <a:rPr lang="sq-AL" dirty="1" sz="2050"/>
              <a:t>.</a:t>
            </a:r>
            <a:r>
              <a:rPr lang="sq-AL" dirty="1" sz="2050"/>
              <a:t> </a:t>
            </a:r>
            <a:r>
              <a:rPr lang="sq-AL" dirty="1" sz="2050"/>
              <a:t>Nëse Pala marrëse nuk mund ta përmbushë këtë kërkesë, kjo njofton Palën ofruese, e cila pastaj vendos nëse informacioni duhet të jepet.</a:t>
            </a:r>
            <a:r>
              <a:rPr lang="sq-AL" dirty="1" sz="2050"/>
              <a:t> </a:t>
            </a:r>
            <a:r>
              <a:rPr lang="sq-AL" dirty="1" sz="2050"/>
              <a:t>Kur Pala marrëse e pranon informacionin me kushte, ajo mbetet e detyruar prej tyre.</a:t>
            </a:r>
          </a:p>
        </p:txBody>
      </p:sp>
      <p:sp>
        <p:nvSpPr>
          <p:cNvPr id="16" name="TextBox 15">
            <a:extLst>
              <a:ext uri="{FF2B5EF4-FFF2-40B4-BE49-F238E27FC236}">
                <a16:creationId xmlns:a16="http://schemas.microsoft.com/office/drawing/2014/main" id="{5463863A-F2F9-425F-89FB-EA57621A490A}"/>
              </a:ext>
            </a:extLst>
          </p:cNvPr>
          <p:cNvSpPr txBox="1"/>
          <p:nvPr/>
        </p:nvSpPr>
        <p:spPr>
          <a:xfrm>
            <a:off x="5174083" y="2521869"/>
            <a:ext cx="3715907" cy="1938992"/>
          </a:xfrm>
          <a:prstGeom prst="rect">
            <a:avLst/>
          </a:prstGeom>
          <a:noFill/>
        </p:spPr>
        <p:txBody>
          <a:bodyPr wrap="square">
            <a:spAutoFit/>
          </a:bodyPr>
          <a:lstStyle/>
          <a:p>
            <a:pPr marL="342900" indent="-342900" algn="just">
              <a:buFont typeface="Arial" panose="020B0604020202020204" pitchFamily="34" charset="0"/>
              <a:buChar char="•"/>
            </a:pPr>
            <a:r>
              <a:rPr lang="sq-AL" dirty="1" sz="2400" b="1">
                <a:solidFill>
                  <a:srgbClr val="C00000"/>
                </a:solidFill>
              </a:rPr>
              <a:t>Pala do të dërgojë informacionin në mënyrë spontane vetëm nëse informacioni i ndjeshëm do të mbahet konfidencial</a:t>
            </a:r>
          </a:p>
        </p:txBody>
      </p:sp>
      <p:sp>
        <p:nvSpPr>
          <p:cNvPr id="20" name="Slide Number Placeholder 1">
            <a:extLst>
              <a:ext uri="{FF2B5EF4-FFF2-40B4-BE49-F238E27FC236}">
                <a16:creationId xmlns:a16="http://schemas.microsoft.com/office/drawing/2014/main" id="{FA41D812-9F5C-4C4F-8DC7-32540F161485}"/>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30</a:t>
            </a:fld>
          </a:p>
        </p:txBody>
      </p:sp>
      <p:sp>
        <p:nvSpPr>
          <p:cNvPr id="21" name="Rectangle 20">
            <a:extLst>
              <a:ext uri="{FF2B5EF4-FFF2-40B4-BE49-F238E27FC236}">
                <a16:creationId xmlns:a16="http://schemas.microsoft.com/office/drawing/2014/main" id="{123E69D9-8FE7-44A2-A87F-02AA64433207}"/>
              </a:ext>
            </a:extLst>
          </p:cNvPr>
          <p:cNvSpPr/>
          <p:nvPr/>
        </p:nvSpPr>
        <p:spPr>
          <a:xfrm>
            <a:off x="2503503" y="42014"/>
            <a:ext cx="6640497"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3200">
                <a:latin typeface="Verdana" panose="020B0604030504040204" pitchFamily="34" charset="0"/>
                <a:ea typeface="Verdana" panose="020B0604030504040204" pitchFamily="34" charset="0"/>
              </a:rPr>
              <a:t>Neni 26</a:t>
            </a:r>
          </a:p>
          <a:p>
            <a:pPr algn="r">
              <a:lnSpc>
                <a:spcPct val="80000"/>
              </a:lnSpc>
            </a:pPr>
            <a:r>
              <a:rPr lang="sq-AL" dirty="1" sz="3200">
                <a:latin typeface="Verdana" panose="020B0604030504040204" pitchFamily="34" charset="0"/>
                <a:ea typeface="Verdana" panose="020B0604030504040204" pitchFamily="34" charset="0"/>
              </a:rPr>
              <a:t>Informimi spontan</a:t>
            </a:r>
          </a:p>
        </p:txBody>
      </p:sp>
    </p:spTree>
    <p:extLst>
      <p:ext uri="{BB962C8B-B14F-4D97-AF65-F5344CB8AC3E}">
        <p14:creationId xmlns:p14="http://schemas.microsoft.com/office/powerpoint/2010/main" val="383579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Diagram 4">
            <a:extLst>
              <a:ext uri="{FF2B5EF4-FFF2-40B4-BE49-F238E27FC236}">
                <a16:creationId xmlns:a16="http://schemas.microsoft.com/office/drawing/2014/main" id="{77F675A6-2D60-41E4-9319-258232C26433}"/>
              </a:ext>
            </a:extLst>
          </p:cNvPr>
          <p:cNvGraphicFramePr/>
          <p:nvPr>
            <p:extLst>
              <p:ext uri="{D42A27DB-BD31-4B8C-83A1-F6EECF244321}">
                <p14:modId xmlns:p14="http://schemas.microsoft.com/office/powerpoint/2010/main" val="755966686"/>
              </p:ext>
            </p:extLst>
          </p:nvPr>
        </p:nvGraphicFramePr>
        <p:xfrm>
          <a:off x="88522" y="1060117"/>
          <a:ext cx="8933934" cy="5327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68050DAB-497C-4674-A2C2-177178A229C6}"/>
              </a:ext>
            </a:extLst>
          </p:cNvPr>
          <p:cNvSpPr/>
          <p:nvPr/>
        </p:nvSpPr>
        <p:spPr>
          <a:xfrm>
            <a:off x="2503502" y="-27384"/>
            <a:ext cx="6640497"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3200">
                <a:latin typeface="Verdana" panose="020B0604030504040204" pitchFamily="34" charset="0"/>
                <a:ea typeface="Verdana" panose="020B0604030504040204" pitchFamily="34" charset="0"/>
              </a:rPr>
              <a:t>Neni 26</a:t>
            </a:r>
          </a:p>
          <a:p>
            <a:pPr algn="r">
              <a:lnSpc>
                <a:spcPct val="80000"/>
              </a:lnSpc>
            </a:pPr>
            <a:r>
              <a:rPr lang="sq-AL" dirty="1" sz="3200">
                <a:latin typeface="Verdana" panose="020B0604030504040204" pitchFamily="34" charset="0"/>
                <a:ea typeface="Verdana" panose="020B0604030504040204" pitchFamily="34" charset="0"/>
              </a:rPr>
              <a:t>Informimi spontan</a:t>
            </a:r>
          </a:p>
        </p:txBody>
      </p:sp>
      <p:sp>
        <p:nvSpPr>
          <p:cNvPr id="12" name="Slide Number Placeholder 1">
            <a:extLst>
              <a:ext uri="{FF2B5EF4-FFF2-40B4-BE49-F238E27FC236}">
                <a16:creationId xmlns:a16="http://schemas.microsoft.com/office/drawing/2014/main" id="{909EEEDE-2BD2-4F20-8B5A-E24697AEA41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31</a:t>
            </a:fld>
          </a:p>
        </p:txBody>
      </p:sp>
    </p:spTree>
    <p:extLst>
      <p:ext uri="{BB962C8B-B14F-4D97-AF65-F5344CB8AC3E}">
        <p14:creationId xmlns:p14="http://schemas.microsoft.com/office/powerpoint/2010/main" val="327946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5">
                                            <p:graphicEl>
                                              <a:dgm id="{E2C21E0C-02B7-4F18-B02B-9BDD0D2FF7E5}"/>
                                            </p:graphicEl>
                                          </p:spTgt>
                                        </p:tgtEl>
                                        <p:attrNameLst>
                                          <p:attrName>style.visibility</p:attrName>
                                        </p:attrNameLst>
                                      </p:cBhvr>
                                      <p:to>
                                        <p:strVal val="visible"/>
                                      </p:to>
                                    </p:set>
                                    <p:anim calcmode="lin" valueType="num">
                                      <p:cBhvr additive="base">
                                        <p:cTn id="7" dur="500" fill="hold"/>
                                        <p:tgtEl>
                                          <p:spTgt spid="5">
                                            <p:graphicEl>
                                              <a:dgm id="{E2C21E0C-02B7-4F18-B02B-9BDD0D2FF7E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E2C21E0C-02B7-4F18-B02B-9BDD0D2FF7E5}"/>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5">
                                            <p:graphicEl>
                                              <a:dgm id="{2FE32ED6-408C-4152-8FE0-3FCEA3386CB9}"/>
                                            </p:graphicEl>
                                          </p:spTgt>
                                        </p:tgtEl>
                                        <p:attrNameLst>
                                          <p:attrName>style.visibility</p:attrName>
                                        </p:attrNameLst>
                                      </p:cBhvr>
                                      <p:to>
                                        <p:strVal val="visible"/>
                                      </p:to>
                                    </p:set>
                                    <p:anim calcmode="lin" valueType="num">
                                      <p:cBhvr additive="base">
                                        <p:cTn id="12" dur="500" fill="hold"/>
                                        <p:tgtEl>
                                          <p:spTgt spid="5">
                                            <p:graphicEl>
                                              <a:dgm id="{2FE32ED6-408C-4152-8FE0-3FCEA3386CB9}"/>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graphicEl>
                                              <a:dgm id="{2FE32ED6-408C-4152-8FE0-3FCEA3386CB9}"/>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5">
                                            <p:graphicEl>
                                              <a:dgm id="{A71F37D3-4190-4DA1-A608-8452A5BD3558}"/>
                                            </p:graphicEl>
                                          </p:spTgt>
                                        </p:tgtEl>
                                        <p:attrNameLst>
                                          <p:attrName>style.visibility</p:attrName>
                                        </p:attrNameLst>
                                      </p:cBhvr>
                                      <p:to>
                                        <p:strVal val="visible"/>
                                      </p:to>
                                    </p:set>
                                    <p:anim calcmode="lin" valueType="num">
                                      <p:cBhvr additive="base">
                                        <p:cTn id="17" dur="500" fill="hold"/>
                                        <p:tgtEl>
                                          <p:spTgt spid="5">
                                            <p:graphicEl>
                                              <a:dgm id="{A71F37D3-4190-4DA1-A608-8452A5BD3558}"/>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graphicEl>
                                              <a:dgm id="{A71F37D3-4190-4DA1-A608-8452A5BD3558}"/>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5">
                                            <p:graphicEl>
                                              <a:dgm id="{2B626917-7C54-423E-8EDF-BC9F401B05B6}"/>
                                            </p:graphicEl>
                                          </p:spTgt>
                                        </p:tgtEl>
                                        <p:attrNameLst>
                                          <p:attrName>style.visibility</p:attrName>
                                        </p:attrNameLst>
                                      </p:cBhvr>
                                      <p:to>
                                        <p:strVal val="visible"/>
                                      </p:to>
                                    </p:set>
                                    <p:anim calcmode="lin" valueType="num">
                                      <p:cBhvr additive="base">
                                        <p:cTn id="22" dur="500" fill="hold"/>
                                        <p:tgtEl>
                                          <p:spTgt spid="5">
                                            <p:graphicEl>
                                              <a:dgm id="{2B626917-7C54-423E-8EDF-BC9F401B05B6}"/>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graphicEl>
                                              <a:dgm id="{2B626917-7C54-423E-8EDF-BC9F401B05B6}"/>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5">
                                            <p:graphicEl>
                                              <a:dgm id="{74A6A061-7CF3-4873-8E84-7FEC5E35DF51}"/>
                                            </p:graphicEl>
                                          </p:spTgt>
                                        </p:tgtEl>
                                        <p:attrNameLst>
                                          <p:attrName>style.visibility</p:attrName>
                                        </p:attrNameLst>
                                      </p:cBhvr>
                                      <p:to>
                                        <p:strVal val="visible"/>
                                      </p:to>
                                    </p:set>
                                    <p:anim calcmode="lin" valueType="num">
                                      <p:cBhvr additive="base">
                                        <p:cTn id="27" dur="500" fill="hold"/>
                                        <p:tgtEl>
                                          <p:spTgt spid="5">
                                            <p:graphicEl>
                                              <a:dgm id="{74A6A061-7CF3-4873-8E84-7FEC5E35DF51}"/>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graphicEl>
                                              <a:dgm id="{74A6A061-7CF3-4873-8E84-7FEC5E35DF5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677880" y="73409"/>
            <a:ext cx="74661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27</a:t>
            </a:r>
          </a:p>
          <a:p>
            <a:pPr algn="r">
              <a:lnSpc>
                <a:spcPct val="80000"/>
              </a:lnSpc>
            </a:pPr>
            <a:r>
              <a:rPr lang="sq-AL" dirty="1" sz="2400">
                <a:latin typeface="Verdana" panose="020B0604030504040204" pitchFamily="34" charset="0"/>
                <a:ea typeface="Verdana" panose="020B0604030504040204" pitchFamily="34" charset="0"/>
              </a:rPr>
              <a:t>Procedurat që kanë të bëjnë me ndihmën e ndërsjellë</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130068"/>
            <a:ext cx="4572000" cy="5193729"/>
          </a:xfrm>
          <a:prstGeom prst="rect">
            <a:avLst/>
          </a:prstGeom>
        </p:spPr>
        <p:txBody>
          <a:bodyPr>
            <a:spAutoFit/>
          </a:bodyPr>
          <a:lstStyle/>
          <a:p>
            <a:pPr marL="457200" indent="-457200" algn="just">
              <a:buFont typeface="+mj-lt"/>
              <a:buAutoNum type="arabicPeriod" startAt="2"/>
            </a:pPr>
            <a:r>
              <a:rPr lang="sq-AL" dirty="1" sz="1950"/>
              <a:t>a) </a:t>
            </a:r>
            <a:r>
              <a:rPr lang="sq-AL" dirty="1" b="1" sz="1950"/>
              <a:t>Secila Palë cakton një ose disa autoritete qendrore</a:t>
            </a:r>
            <a:r>
              <a:rPr lang="sq-AL" dirty="1" sz="1950"/>
              <a:t>, që do të jenë të përgjegjshëm për të dërguar ose përgjigjur kërkesave për ndihmë të ndërsjellë, përmbushjen e kërkesave të tilla ose transmetimin e tyre tek organet kompetente për plotësimin e tyre.</a:t>
            </a:r>
          </a:p>
          <a:p>
            <a:pPr algn="just"/>
            <a:r>
              <a:rPr lang="sq-AL" dirty="1" sz="1950"/>
              <a:t>	</a:t>
            </a:r>
            <a:r>
              <a:rPr lang="sq-AL" dirty="1" sz="1950"/>
              <a:t>b) </a:t>
            </a:r>
            <a:r>
              <a:rPr lang="sq-AL" dirty="1" b="1" sz="1950"/>
              <a:t>Autoritetet qendrore komunikojnë drejtpërdrejt me njëri-tjetrin</a:t>
            </a:r>
            <a:r>
              <a:rPr lang="sq-AL" dirty="1" sz="1950"/>
              <a:t>;</a:t>
            </a:r>
          </a:p>
          <a:p>
            <a:pPr algn="just"/>
            <a:endParaRPr lang="en-US" sz="1950" b="1" dirty="0"/>
          </a:p>
          <a:p>
            <a:pPr marL="457200" indent="-457200" algn="just">
              <a:buClr>
                <a:schemeClr val="tx1"/>
              </a:buClr>
              <a:buFont typeface="+mj-lt"/>
              <a:buAutoNum type="arabicPeriod" startAt="3"/>
            </a:pPr>
            <a:r>
              <a:rPr lang="sq-AL" dirty="1" b="1" sz="1950"/>
              <a:t>Kërkesat për ndihmë të ndërsjellë</a:t>
            </a:r>
            <a:r>
              <a:rPr lang="sq-AL" dirty="1" sz="1950"/>
              <a:t> që bëhen sipas këtij neni </a:t>
            </a:r>
            <a:r>
              <a:rPr lang="sq-AL" dirty="1" b="1" sz="1950"/>
              <a:t>përmbushen në pajtim me procedurat e caktuara nga Pala kërkuese, përveç kur ato janë të papajtueshme me ligjin e Palës pritëse</a:t>
            </a:r>
            <a:r>
              <a:rPr lang="sq-AL" dirty="1" sz="1950"/>
              <a:t>.</a:t>
            </a:r>
          </a:p>
        </p:txBody>
      </p:sp>
      <p:sp>
        <p:nvSpPr>
          <p:cNvPr id="16" name="TextBox 15">
            <a:extLst>
              <a:ext uri="{FF2B5EF4-FFF2-40B4-BE49-F238E27FC236}">
                <a16:creationId xmlns:a16="http://schemas.microsoft.com/office/drawing/2014/main" id="{16FE3329-51E5-474A-9117-C35827CFA84A}"/>
              </a:ext>
            </a:extLst>
          </p:cNvPr>
          <p:cNvSpPr txBox="1"/>
          <p:nvPr/>
        </p:nvSpPr>
        <p:spPr>
          <a:xfrm>
            <a:off x="5485876" y="1646210"/>
            <a:ext cx="3171497" cy="4154984"/>
          </a:xfrm>
          <a:prstGeom prst="rect">
            <a:avLst/>
          </a:prstGeom>
          <a:noFill/>
        </p:spPr>
        <p:txBody>
          <a:bodyPr wrap="square">
            <a:spAutoFit/>
          </a:bodyPr>
          <a:lstStyle/>
          <a:p>
            <a:pPr marL="342900" indent="-342900" algn="just">
              <a:buFont typeface="Arial" panose="020B0604020202020204" pitchFamily="34" charset="0"/>
              <a:buChar char="•"/>
            </a:pPr>
            <a:r>
              <a:rPr lang="sq-AL" dirty="1" sz="2400" b="1">
                <a:solidFill>
                  <a:srgbClr val="C00000"/>
                </a:solidFill>
              </a:rPr>
              <a:t>caktimi i autoritetit qendror dhe krijimi i kontakteve të drejtpërdrejta</a:t>
            </a:r>
          </a:p>
          <a:p>
            <a:pPr algn="just"/>
            <a:endParaRPr lang="en-GB" sz="2400" b="1" dirty="0">
              <a:solidFill>
                <a:srgbClr val="C00000"/>
              </a:solidFill>
            </a:endParaRPr>
          </a:p>
          <a:p>
            <a:pPr marL="342900" indent="-342900" algn="just">
              <a:buFont typeface="Arial" panose="020B0604020202020204" pitchFamily="34" charset="0"/>
              <a:buChar char="•"/>
            </a:pPr>
            <a:r>
              <a:rPr lang="sq-AL" dirty="1" sz="2400" b="1">
                <a:solidFill>
                  <a:srgbClr val="C00000"/>
                </a:solidFill>
              </a:rPr>
              <a:t>ndihma e ndërsjellë duhet të kryhet përmes zbatimit të traktateve përkatëse</a:t>
            </a:r>
          </a:p>
          <a:p>
            <a:pPr marL="342900" indent="-342900" algn="just">
              <a:buFont typeface="Arial" panose="020B0604020202020204" pitchFamily="34" charset="0"/>
              <a:buChar char="•"/>
            </a:pPr>
            <a:endParaRPr lang="en-GB" sz="2400" b="1" dirty="0">
              <a:solidFill>
                <a:srgbClr val="FF0000"/>
              </a:solidFill>
            </a:endParaRPr>
          </a:p>
        </p:txBody>
      </p:sp>
      <p:sp>
        <p:nvSpPr>
          <p:cNvPr id="12" name="Slide Number Placeholder 1">
            <a:extLst>
              <a:ext uri="{FF2B5EF4-FFF2-40B4-BE49-F238E27FC236}">
                <a16:creationId xmlns:a16="http://schemas.microsoft.com/office/drawing/2014/main" id="{5B7008CE-B9F2-4ACC-A843-8FF6901CE41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32</a:t>
            </a:fld>
          </a:p>
        </p:txBody>
      </p:sp>
    </p:spTree>
    <p:extLst>
      <p:ext uri="{BB962C8B-B14F-4D97-AF65-F5344CB8AC3E}">
        <p14:creationId xmlns:p14="http://schemas.microsoft.com/office/powerpoint/2010/main" val="1734736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1FCE5F71-B62F-4840-AD46-7690CB1F70D4}"/>
              </a:ext>
            </a:extLst>
          </p:cNvPr>
          <p:cNvSpPr/>
          <p:nvPr/>
        </p:nvSpPr>
        <p:spPr>
          <a:xfrm>
            <a:off x="238342" y="1212671"/>
            <a:ext cx="4572000" cy="4401205"/>
          </a:xfrm>
          <a:prstGeom prst="rect">
            <a:avLst/>
          </a:prstGeom>
        </p:spPr>
        <p:txBody>
          <a:bodyPr>
            <a:spAutoFit/>
          </a:bodyPr>
          <a:lstStyle/>
          <a:p>
            <a:pPr marL="457200" indent="-457200" algn="just">
              <a:buClr>
                <a:schemeClr val="tx1"/>
              </a:buClr>
              <a:buFont typeface="+mj-lt"/>
              <a:buAutoNum type="arabicPeriod" startAt="4"/>
            </a:pPr>
            <a:r>
              <a:rPr lang="sq-AL" dirty="1" b="1" sz="2000"/>
              <a:t>Pala pritëse</a:t>
            </a:r>
            <a:r>
              <a:rPr lang="sq-AL" dirty="1" sz="2000"/>
              <a:t>, përveç shkaqeve për refuzim të parashikuara sipas nenit 25 paragrafi (4), </a:t>
            </a:r>
            <a:r>
              <a:rPr lang="sq-AL" dirty="1" b="1" sz="2000"/>
              <a:t>mund ta refuzojë dhënien e ndihmës kur</a:t>
            </a:r>
            <a:r>
              <a:rPr lang="sq-AL" dirty="1" sz="2000"/>
              <a:t>:</a:t>
            </a:r>
            <a:r>
              <a:rPr lang="sq-AL" dirty="1" sz="2000"/>
              <a:t> </a:t>
            </a:r>
          </a:p>
          <a:p>
            <a:pPr marL="457200" indent="-457200" algn="just">
              <a:buFont typeface="+mj-lt"/>
              <a:buAutoNum type="arabicPeriod" startAt="4"/>
            </a:pPr>
            <a:endParaRPr lang="en-US" sz="2000" dirty="0"/>
          </a:p>
          <a:p>
            <a:pPr algn="just"/>
            <a:r>
              <a:rPr lang="sq-AL" dirty="1" sz="2000"/>
              <a:t>	</a:t>
            </a:r>
            <a:r>
              <a:rPr lang="sq-AL" dirty="1" sz="2000"/>
              <a:t>a.) kërkesa ka të bëjë me një vepër penale të cilën </a:t>
            </a:r>
            <a:r>
              <a:rPr lang="sq-AL" dirty="1" b="1" sz="2000"/>
              <a:t>Pala pritëse e konsideron vepër penale politike ose vepër të lidhur me një vepër politike</a:t>
            </a:r>
            <a:r>
              <a:rPr lang="sq-AL" dirty="1" sz="2000"/>
              <a:t>; ose</a:t>
            </a:r>
          </a:p>
          <a:p>
            <a:pPr algn="just"/>
            <a:r>
              <a:rPr lang="sq-AL" dirty="1" sz="2000"/>
              <a:t>	</a:t>
            </a:r>
            <a:r>
              <a:rPr lang="sq-AL" dirty="1" sz="2000"/>
              <a:t>b.) Pala pritëse gjykon se përmbushja e kërkesës </a:t>
            </a:r>
            <a:r>
              <a:rPr lang="sq-AL" dirty="1" b="1" sz="2000"/>
              <a:t>ka të ngjarë të cenojë sovranitetin, sigurinë, rendin publik ose interesa të tjera thelbësore</a:t>
            </a:r>
          </a:p>
        </p:txBody>
      </p:sp>
      <p:sp>
        <p:nvSpPr>
          <p:cNvPr id="16" name="TextBox 15">
            <a:extLst>
              <a:ext uri="{FF2B5EF4-FFF2-40B4-BE49-F238E27FC236}">
                <a16:creationId xmlns:a16="http://schemas.microsoft.com/office/drawing/2014/main" id="{EF3BAE96-3500-4DD7-9AB2-2ADC882B625D}"/>
              </a:ext>
            </a:extLst>
          </p:cNvPr>
          <p:cNvSpPr txBox="1"/>
          <p:nvPr/>
        </p:nvSpPr>
        <p:spPr>
          <a:xfrm>
            <a:off x="5122436" y="1720555"/>
            <a:ext cx="3783222" cy="3416320"/>
          </a:xfrm>
          <a:prstGeom prst="rect">
            <a:avLst/>
          </a:prstGeom>
          <a:noFill/>
        </p:spPr>
        <p:txBody>
          <a:bodyPr wrap="square">
            <a:spAutoFit/>
          </a:bodyPr>
          <a:lstStyle/>
          <a:p>
            <a:pPr marL="342900" indent="-342900" algn="just">
              <a:buFont typeface="Arial" panose="020B0604020202020204" pitchFamily="34" charset="0"/>
              <a:buChar char="•"/>
            </a:pPr>
            <a:r>
              <a:rPr lang="sq-AL" dirty="1" sz="2400" b="1">
                <a:solidFill>
                  <a:srgbClr val="C00000"/>
                </a:solidFill>
              </a:rPr>
              <a:t>ndihma mund të refuzohet për arsyet e parapara në nenin 25</a:t>
            </a:r>
          </a:p>
          <a:p>
            <a:pPr marL="342900" indent="-342900" algn="just">
              <a:buFont typeface="Arial" panose="020B0604020202020204" pitchFamily="34" charset="0"/>
              <a:buChar char="•"/>
            </a:pPr>
            <a:endParaRPr lang="en-GB" sz="2400" b="1" dirty="0">
              <a:solidFill>
                <a:srgbClr val="C00000"/>
              </a:solidFill>
            </a:endParaRPr>
          </a:p>
          <a:p>
            <a:pPr marL="342900" indent="-342900" algn="just">
              <a:buFont typeface="Arial" panose="020B0604020202020204" pitchFamily="34" charset="0"/>
              <a:buChar char="•"/>
            </a:pPr>
            <a:r>
              <a:rPr lang="sq-AL" dirty="1" sz="2400" b="1">
                <a:solidFill>
                  <a:srgbClr val="C00000"/>
                </a:solidFill>
              </a:rPr>
              <a:t>nuk duhet të jetë aq e zgjeruar sa të krijojë potencialin e ndihmës që të mohohet kategorikisht</a:t>
            </a:r>
          </a:p>
          <a:p>
            <a:pPr marL="342900" indent="-342900" algn="just">
              <a:buFont typeface="Arial" panose="020B0604020202020204" pitchFamily="34" charset="0"/>
              <a:buChar char="•"/>
            </a:pPr>
            <a:endParaRPr lang="en-GB" sz="2400" b="1" dirty="0">
              <a:solidFill>
                <a:srgbClr val="FF0000"/>
              </a:solidFill>
            </a:endParaRPr>
          </a:p>
        </p:txBody>
      </p:sp>
      <p:sp>
        <p:nvSpPr>
          <p:cNvPr id="19" name="Slide Number Placeholder 1">
            <a:extLst>
              <a:ext uri="{FF2B5EF4-FFF2-40B4-BE49-F238E27FC236}">
                <a16:creationId xmlns:a16="http://schemas.microsoft.com/office/drawing/2014/main" id="{CFB90D1D-B405-45B1-A4A4-118A1946F0FD}"/>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33</a:t>
            </a:fld>
          </a:p>
        </p:txBody>
      </p:sp>
      <p:sp>
        <p:nvSpPr>
          <p:cNvPr id="20" name="Rectangle 19">
            <a:extLst>
              <a:ext uri="{FF2B5EF4-FFF2-40B4-BE49-F238E27FC236}">
                <a16:creationId xmlns:a16="http://schemas.microsoft.com/office/drawing/2014/main" id="{8B93BB03-92B3-4E1A-9FB8-78640DBBECC3}"/>
              </a:ext>
            </a:extLst>
          </p:cNvPr>
          <p:cNvSpPr/>
          <p:nvPr/>
        </p:nvSpPr>
        <p:spPr>
          <a:xfrm>
            <a:off x="1677880" y="73409"/>
            <a:ext cx="74661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27</a:t>
            </a:r>
          </a:p>
          <a:p>
            <a:pPr algn="r">
              <a:lnSpc>
                <a:spcPct val="80000"/>
              </a:lnSpc>
            </a:pPr>
            <a:r>
              <a:rPr lang="sq-AL" dirty="1" sz="2400">
                <a:latin typeface="Verdana" panose="020B0604030504040204" pitchFamily="34" charset="0"/>
                <a:ea typeface="Verdana" panose="020B0604030504040204" pitchFamily="34" charset="0"/>
              </a:rPr>
              <a:t>Procedurat që kanë të bëjnë me ndihmën e ndërsjellë</a:t>
            </a:r>
          </a:p>
        </p:txBody>
      </p:sp>
    </p:spTree>
    <p:extLst>
      <p:ext uri="{BB962C8B-B14F-4D97-AF65-F5344CB8AC3E}">
        <p14:creationId xmlns:p14="http://schemas.microsoft.com/office/powerpoint/2010/main" val="1239444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1FCE5F71-B62F-4840-AD46-7690CB1F70D4}"/>
              </a:ext>
            </a:extLst>
          </p:cNvPr>
          <p:cNvSpPr/>
          <p:nvPr/>
        </p:nvSpPr>
        <p:spPr>
          <a:xfrm>
            <a:off x="88522" y="1523099"/>
            <a:ext cx="4572000" cy="4401205"/>
          </a:xfrm>
          <a:prstGeom prst="rect">
            <a:avLst/>
          </a:prstGeom>
        </p:spPr>
        <p:txBody>
          <a:bodyPr>
            <a:spAutoFit/>
          </a:bodyPr>
          <a:lstStyle/>
          <a:p>
            <a:pPr marL="342900" indent="-342900" algn="just">
              <a:buFont typeface="+mj-lt"/>
              <a:buAutoNum type="arabicPeriod" startAt="7"/>
            </a:pPr>
            <a:r>
              <a:rPr lang="sq-AL" dirty="1" sz="2000"/>
              <a:t>Pala pritëse </a:t>
            </a:r>
            <a:r>
              <a:rPr lang="sq-AL" dirty="1" b="1" sz="2000"/>
              <a:t>njofton menjëherë Palën kërkuese në lidhje me rezultatin e përmbushjes</a:t>
            </a:r>
            <a:r>
              <a:rPr lang="sq-AL" dirty="1" sz="2000"/>
              <a:t> së një kërkese për ndihmë të ndërsjellë...</a:t>
            </a:r>
          </a:p>
          <a:p>
            <a:pPr marL="342900" indent="-342900" algn="just">
              <a:buFont typeface="+mj-lt"/>
              <a:buAutoNum type="arabicPeriod" startAt="7"/>
            </a:pPr>
            <a:endParaRPr lang="en-US" sz="2000" dirty="0"/>
          </a:p>
          <a:p>
            <a:pPr marL="342900" indent="-342900" algn="just">
              <a:buFont typeface="+mj-lt"/>
              <a:buAutoNum type="arabicPeriod" startAt="7"/>
            </a:pPr>
            <a:r>
              <a:rPr lang="sq-AL" dirty="1" sz="2000"/>
              <a:t>Pala kërkuese mund të kërkojë </a:t>
            </a:r>
            <a:r>
              <a:rPr lang="sq-AL" dirty="1" b="1" sz="2000"/>
              <a:t>që Pala pritëse të mbajë konfidencial</a:t>
            </a:r>
            <a:r>
              <a:rPr lang="sq-AL" dirty="1" sz="2000"/>
              <a:t> faktin dhe përmbajtjen e kërkesës... përveç deri në atë masë që është e nevojshme për përmbushjen e kërkesës.</a:t>
            </a:r>
            <a:r>
              <a:rPr lang="sq-AL" dirty="1" sz="2000"/>
              <a:t> </a:t>
            </a:r>
            <a:r>
              <a:rPr lang="sq-AL" dirty="1" sz="2000"/>
              <a:t>Nëse Pala pritëse </a:t>
            </a:r>
            <a:r>
              <a:rPr lang="sq-AL" dirty="1" b="1" sz="2000"/>
              <a:t>nuk mund të përmbushë kërkesën</a:t>
            </a:r>
            <a:r>
              <a:rPr lang="sq-AL" dirty="1" sz="2000"/>
              <a:t>... ajo duhet të </a:t>
            </a:r>
            <a:r>
              <a:rPr lang="sq-AL" dirty="1" b="1" sz="2000"/>
              <a:t>njoftojë menjëherë Palën kërkuese</a:t>
            </a:r>
            <a:r>
              <a:rPr lang="sq-AL" dirty="1" sz="2000"/>
              <a:t>...</a:t>
            </a:r>
          </a:p>
        </p:txBody>
      </p:sp>
      <p:sp>
        <p:nvSpPr>
          <p:cNvPr id="16" name="TextBox 15">
            <a:extLst>
              <a:ext uri="{FF2B5EF4-FFF2-40B4-BE49-F238E27FC236}">
                <a16:creationId xmlns:a16="http://schemas.microsoft.com/office/drawing/2014/main" id="{771DDDF6-C7C7-4DD3-B7C2-5DC5F4608815}"/>
              </a:ext>
            </a:extLst>
          </p:cNvPr>
          <p:cNvSpPr txBox="1"/>
          <p:nvPr/>
        </p:nvSpPr>
        <p:spPr>
          <a:xfrm>
            <a:off x="4905530" y="1798888"/>
            <a:ext cx="3871918" cy="3416320"/>
          </a:xfrm>
          <a:prstGeom prst="rect">
            <a:avLst/>
          </a:prstGeom>
          <a:noFill/>
        </p:spPr>
        <p:txBody>
          <a:bodyPr wrap="square">
            <a:spAutoFit/>
          </a:bodyPr>
          <a:lstStyle/>
          <a:p>
            <a:pPr marL="342900" indent="-342900" algn="just">
              <a:buFont typeface="Arial" panose="020B0604020202020204" pitchFamily="34" charset="0"/>
              <a:buChar char="•"/>
            </a:pPr>
            <a:r>
              <a:rPr lang="sq-AL" dirty="1" sz="2400" b="1">
                <a:solidFill>
                  <a:srgbClr val="C00000"/>
                </a:solidFill>
              </a:rPr>
              <a:t>mbajtjen e palës kërkuese të informuar për rezultatin e kërkesës</a:t>
            </a:r>
          </a:p>
          <a:p>
            <a:pPr marL="342900" indent="-342900" algn="just">
              <a:buFont typeface="Arial" panose="020B0604020202020204" pitchFamily="34" charset="0"/>
              <a:buChar char="•"/>
            </a:pPr>
            <a:endParaRPr lang="en-GB" sz="2400" b="1" dirty="0">
              <a:solidFill>
                <a:srgbClr val="C00000"/>
              </a:solidFill>
            </a:endParaRPr>
          </a:p>
          <a:p>
            <a:pPr marL="342900" indent="-342900" algn="just">
              <a:buFont typeface="Arial" panose="020B0604020202020204" pitchFamily="34" charset="0"/>
              <a:buChar char="•"/>
            </a:pPr>
            <a:r>
              <a:rPr lang="sq-AL" dirty="1" sz="2400" b="1">
                <a:solidFill>
                  <a:srgbClr val="C00000"/>
                </a:solidFill>
              </a:rPr>
              <a:t>lejon Palën kërkuese të kërkojë që fakti dhe përmbajtja e kërkesës të mbahen konfidenciale</a:t>
            </a:r>
          </a:p>
        </p:txBody>
      </p:sp>
      <p:sp>
        <p:nvSpPr>
          <p:cNvPr id="12" name="Rectangle 11">
            <a:extLst>
              <a:ext uri="{FF2B5EF4-FFF2-40B4-BE49-F238E27FC236}">
                <a16:creationId xmlns:a16="http://schemas.microsoft.com/office/drawing/2014/main" id="{A8431453-9585-49B9-93C6-6C2A1841BBDA}"/>
              </a:ext>
            </a:extLst>
          </p:cNvPr>
          <p:cNvSpPr/>
          <p:nvPr/>
        </p:nvSpPr>
        <p:spPr>
          <a:xfrm>
            <a:off x="1677880" y="-27384"/>
            <a:ext cx="74661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27</a:t>
            </a:r>
          </a:p>
          <a:p>
            <a:pPr algn="r">
              <a:lnSpc>
                <a:spcPct val="80000"/>
              </a:lnSpc>
            </a:pPr>
            <a:r>
              <a:rPr lang="sq-AL" dirty="1" sz="2400">
                <a:latin typeface="Verdana" panose="020B0604030504040204" pitchFamily="34" charset="0"/>
                <a:ea typeface="Verdana" panose="020B0604030504040204" pitchFamily="34" charset="0"/>
              </a:rPr>
              <a:t>Procedurat që kanë të bëjnë me ndihmën e ndërsjellë</a:t>
            </a:r>
          </a:p>
        </p:txBody>
      </p:sp>
      <p:sp>
        <p:nvSpPr>
          <p:cNvPr id="19" name="Slide Number Placeholder 1">
            <a:extLst>
              <a:ext uri="{FF2B5EF4-FFF2-40B4-BE49-F238E27FC236}">
                <a16:creationId xmlns:a16="http://schemas.microsoft.com/office/drawing/2014/main" id="{24D1A84A-188A-43EE-A2C1-F0243F951C9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34</a:t>
            </a:fld>
          </a:p>
        </p:txBody>
      </p:sp>
    </p:spTree>
    <p:extLst>
      <p:ext uri="{BB962C8B-B14F-4D97-AF65-F5344CB8AC3E}">
        <p14:creationId xmlns:p14="http://schemas.microsoft.com/office/powerpoint/2010/main" val="139266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1FCE5F71-B62F-4840-AD46-7690CB1F70D4}"/>
              </a:ext>
            </a:extLst>
          </p:cNvPr>
          <p:cNvSpPr/>
          <p:nvPr/>
        </p:nvSpPr>
        <p:spPr>
          <a:xfrm>
            <a:off x="121544" y="1184545"/>
            <a:ext cx="4572000" cy="4708981"/>
          </a:xfrm>
          <a:prstGeom prst="rect">
            <a:avLst/>
          </a:prstGeom>
        </p:spPr>
        <p:txBody>
          <a:bodyPr>
            <a:spAutoFit/>
          </a:bodyPr>
          <a:lstStyle/>
          <a:p>
            <a:pPr marL="457200" indent="-457200" algn="just">
              <a:buFont typeface="+mj-lt"/>
              <a:buAutoNum type="arabicPeriod" startAt="9"/>
            </a:pPr>
            <a:r>
              <a:rPr lang="sq-AL" dirty="1" sz="2000"/>
              <a:t>a.) Në rast urgjence, kërkesat për ndihmë të ndërsjellë ose komunikimet... </a:t>
            </a:r>
            <a:r>
              <a:rPr lang="sq-AL" dirty="1" b="1" sz="2000"/>
              <a:t>mund të dërgohen direkt nga organet gjyqësore të Palës kërkuese për këto organe të Palës pritëse</a:t>
            </a:r>
            <a:r>
              <a:rPr lang="sq-AL" dirty="1" sz="2000"/>
              <a:t>.</a:t>
            </a:r>
            <a:r>
              <a:rPr lang="sq-AL" dirty="1" sz="2000"/>
              <a:t> </a:t>
            </a:r>
            <a:r>
              <a:rPr lang="sq-AL" dirty="1" sz="2000"/>
              <a:t>… një kopje do t'i dërgohet në të njëjtën kohë autoritetit qendror ...;</a:t>
            </a:r>
          </a:p>
          <a:p>
            <a:pPr algn="just"/>
            <a:r>
              <a:rPr lang="sq-AL" dirty="1" sz="2000"/>
              <a:t>	</a:t>
            </a:r>
            <a:r>
              <a:rPr lang="sq-AL" dirty="1" sz="2000"/>
              <a:t>b.) Çdo kërkesë ose komunikim sipas këtij paragrafi mund të </a:t>
            </a:r>
            <a:r>
              <a:rPr lang="sq-AL" dirty="1" b="1" sz="2000"/>
              <a:t>bëhet nëpërmjet Organizatës Ndërkombëtare të Policisë Kriminale (Interpol)</a:t>
            </a:r>
            <a:r>
              <a:rPr lang="sq-AL" dirty="1" sz="2000"/>
              <a:t>;</a:t>
            </a:r>
          </a:p>
          <a:p>
            <a:pPr algn="just"/>
            <a:r>
              <a:rPr lang="sq-AL" dirty="1" sz="2000"/>
              <a:t>	</a:t>
            </a:r>
            <a:r>
              <a:rPr lang="sq-AL" dirty="1" sz="2000"/>
              <a:t>d.) Kërkesat ose komunikimet  	… 	</a:t>
            </a:r>
            <a:r>
              <a:rPr lang="sq-AL" dirty="1" b="1" sz="2000"/>
              <a:t>të cilat nuk kanë të bëjnë me ndonjë masë detyruese, mund të dërgohen drejtpërdrejt</a:t>
            </a:r>
            <a:r>
              <a:rPr lang="sq-AL" dirty="1" b="1" sz="2000"/>
              <a:t> … .</a:t>
            </a:r>
          </a:p>
        </p:txBody>
      </p:sp>
      <p:sp>
        <p:nvSpPr>
          <p:cNvPr id="16" name="TextBox 15">
            <a:extLst>
              <a:ext uri="{FF2B5EF4-FFF2-40B4-BE49-F238E27FC236}">
                <a16:creationId xmlns:a16="http://schemas.microsoft.com/office/drawing/2014/main" id="{9DB149C2-1A12-4027-BEFF-CE6339B449DA}"/>
              </a:ext>
            </a:extLst>
          </p:cNvPr>
          <p:cNvSpPr txBox="1"/>
          <p:nvPr/>
        </p:nvSpPr>
        <p:spPr>
          <a:xfrm>
            <a:off x="4889939" y="2015542"/>
            <a:ext cx="4132517" cy="3046988"/>
          </a:xfrm>
          <a:prstGeom prst="rect">
            <a:avLst/>
          </a:prstGeom>
          <a:noFill/>
        </p:spPr>
        <p:txBody>
          <a:bodyPr wrap="square">
            <a:spAutoFit/>
          </a:bodyPr>
          <a:lstStyle/>
          <a:p>
            <a:pPr marL="342900" indent="-342900" algn="just">
              <a:buFont typeface="Arial" panose="020B0604020202020204" pitchFamily="34" charset="0"/>
              <a:buChar char="•"/>
            </a:pPr>
            <a:r>
              <a:rPr lang="sq-AL" dirty="1" sz="2400" b="1">
                <a:solidFill>
                  <a:srgbClr val="C00000"/>
                </a:solidFill>
              </a:rPr>
              <a:t>kërkesat mund të dërgohen drejtpërdrejt nga gjyqtarët dhe prokurorët e Palës kërkuese te gjykatësit dhe prokurorët e Palës pritëse</a:t>
            </a:r>
          </a:p>
          <a:p>
            <a:pPr marL="342900" indent="-342900" algn="just">
              <a:buFont typeface="Arial" panose="020B0604020202020204" pitchFamily="34" charset="0"/>
              <a:buChar char="•"/>
            </a:pPr>
            <a:endParaRPr lang="en-GB" sz="2400" b="1" dirty="0">
              <a:solidFill>
                <a:srgbClr val="C00000"/>
              </a:solidFill>
            </a:endParaRPr>
          </a:p>
          <a:p>
            <a:pPr marL="342900" indent="-342900" algn="just">
              <a:buFont typeface="Arial" panose="020B0604020202020204" pitchFamily="34" charset="0"/>
              <a:buChar char="•"/>
            </a:pPr>
            <a:r>
              <a:rPr lang="sq-AL" dirty="1" sz="2400" b="1">
                <a:solidFill>
                  <a:srgbClr val="C00000"/>
                </a:solidFill>
              </a:rPr>
              <a:t>Përdorimi i kanaleve të Interpol-it</a:t>
            </a:r>
          </a:p>
        </p:txBody>
      </p:sp>
      <p:sp>
        <p:nvSpPr>
          <p:cNvPr id="19" name="Slide Number Placeholder 1">
            <a:extLst>
              <a:ext uri="{FF2B5EF4-FFF2-40B4-BE49-F238E27FC236}">
                <a16:creationId xmlns:a16="http://schemas.microsoft.com/office/drawing/2014/main" id="{1F92A95A-CE8B-49D2-9652-D442E42A56A3}"/>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35</a:t>
            </a:fld>
          </a:p>
        </p:txBody>
      </p:sp>
      <p:sp>
        <p:nvSpPr>
          <p:cNvPr id="20" name="Rectangle 19">
            <a:extLst>
              <a:ext uri="{FF2B5EF4-FFF2-40B4-BE49-F238E27FC236}">
                <a16:creationId xmlns:a16="http://schemas.microsoft.com/office/drawing/2014/main" id="{B09DF53C-5FF4-41C6-808A-2420504CAB20}"/>
              </a:ext>
            </a:extLst>
          </p:cNvPr>
          <p:cNvSpPr/>
          <p:nvPr/>
        </p:nvSpPr>
        <p:spPr>
          <a:xfrm>
            <a:off x="1677880" y="73409"/>
            <a:ext cx="74661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27</a:t>
            </a:r>
          </a:p>
          <a:p>
            <a:pPr algn="r">
              <a:lnSpc>
                <a:spcPct val="80000"/>
              </a:lnSpc>
            </a:pPr>
            <a:r>
              <a:rPr lang="sq-AL" dirty="1" sz="2400">
                <a:latin typeface="Verdana" panose="020B0604030504040204" pitchFamily="34" charset="0"/>
                <a:ea typeface="Verdana" panose="020B0604030504040204" pitchFamily="34" charset="0"/>
              </a:rPr>
              <a:t>Procedurat që kanë të bëjnë me ndihmën e ndërsjellë</a:t>
            </a:r>
          </a:p>
        </p:txBody>
      </p:sp>
    </p:spTree>
    <p:extLst>
      <p:ext uri="{BB962C8B-B14F-4D97-AF65-F5344CB8AC3E}">
        <p14:creationId xmlns:p14="http://schemas.microsoft.com/office/powerpoint/2010/main" val="2094790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id="{C34A32F7-EAA0-4D66-BCA0-E3CA6C2BEB7E}"/>
              </a:ext>
            </a:extLst>
          </p:cNvPr>
          <p:cNvGraphicFramePr/>
          <p:nvPr>
            <p:extLst>
              <p:ext uri="{D42A27DB-BD31-4B8C-83A1-F6EECF244321}">
                <p14:modId xmlns:p14="http://schemas.microsoft.com/office/powerpoint/2010/main" val="673656920"/>
              </p:ext>
            </p:extLst>
          </p:nvPr>
        </p:nvGraphicFramePr>
        <p:xfrm>
          <a:off x="1524000" y="169170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
            <a:extLst>
              <a:ext uri="{FF2B5EF4-FFF2-40B4-BE49-F238E27FC236}">
                <a16:creationId xmlns:a16="http://schemas.microsoft.com/office/drawing/2014/main" id="{C30ACF6B-407F-49FF-A2BE-A2B9ADC82D1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36</a:t>
            </a:fld>
          </a:p>
        </p:txBody>
      </p:sp>
      <p:sp>
        <p:nvSpPr>
          <p:cNvPr id="16" name="Rectangle 15">
            <a:extLst>
              <a:ext uri="{FF2B5EF4-FFF2-40B4-BE49-F238E27FC236}">
                <a16:creationId xmlns:a16="http://schemas.microsoft.com/office/drawing/2014/main" id="{21762F36-F693-4157-B448-088047D27577}"/>
              </a:ext>
            </a:extLst>
          </p:cNvPr>
          <p:cNvSpPr/>
          <p:nvPr/>
        </p:nvSpPr>
        <p:spPr>
          <a:xfrm>
            <a:off x="1677880" y="73409"/>
            <a:ext cx="74661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27</a:t>
            </a:r>
          </a:p>
          <a:p>
            <a:pPr algn="r">
              <a:lnSpc>
                <a:spcPct val="80000"/>
              </a:lnSpc>
            </a:pPr>
            <a:r>
              <a:rPr lang="sq-AL" dirty="1" sz="2400">
                <a:latin typeface="Verdana" panose="020B0604030504040204" pitchFamily="34" charset="0"/>
                <a:ea typeface="Verdana" panose="020B0604030504040204" pitchFamily="34" charset="0"/>
              </a:rPr>
              <a:t>Procedurat që kanë të bëjnë me ndihmën e ndërsjellë</a:t>
            </a:r>
          </a:p>
        </p:txBody>
      </p:sp>
    </p:spTree>
    <p:extLst>
      <p:ext uri="{BB962C8B-B14F-4D97-AF65-F5344CB8AC3E}">
        <p14:creationId xmlns:p14="http://schemas.microsoft.com/office/powerpoint/2010/main" val="208282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graphicEl>
                                              <a:dgm id="{48043CAD-7228-4326-807D-49A74039CA0C}"/>
                                            </p:graphicEl>
                                          </p:spTgt>
                                        </p:tgtEl>
                                        <p:attrNameLst>
                                          <p:attrName>style.visibility</p:attrName>
                                        </p:attrNameLst>
                                      </p:cBhvr>
                                      <p:to>
                                        <p:strVal val="visible"/>
                                      </p:to>
                                    </p:set>
                                    <p:animEffect transition="in" filter="randombar(horizontal)">
                                      <p:cBhvr>
                                        <p:cTn id="7" dur="500"/>
                                        <p:tgtEl>
                                          <p:spTgt spid="10">
                                            <p:graphicEl>
                                              <a:dgm id="{48043CAD-7228-4326-807D-49A74039CA0C}"/>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graphicEl>
                                              <a:dgm id="{A1D7765D-812F-4276-9313-2C74C923229F}"/>
                                            </p:graphicEl>
                                          </p:spTgt>
                                        </p:tgtEl>
                                        <p:attrNameLst>
                                          <p:attrName>style.visibility</p:attrName>
                                        </p:attrNameLst>
                                      </p:cBhvr>
                                      <p:to>
                                        <p:strVal val="visible"/>
                                      </p:to>
                                    </p:set>
                                    <p:animEffect transition="in" filter="randombar(horizontal)">
                                      <p:cBhvr>
                                        <p:cTn id="11" dur="500"/>
                                        <p:tgtEl>
                                          <p:spTgt spid="10">
                                            <p:graphicEl>
                                              <a:dgm id="{A1D7765D-812F-4276-9313-2C74C923229F}"/>
                                            </p:graphic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graphicEl>
                                              <a:dgm id="{F8A3965B-38B9-4F26-A8EC-A16B7E7679C4}"/>
                                            </p:graphicEl>
                                          </p:spTgt>
                                        </p:tgtEl>
                                        <p:attrNameLst>
                                          <p:attrName>style.visibility</p:attrName>
                                        </p:attrNameLst>
                                      </p:cBhvr>
                                      <p:to>
                                        <p:strVal val="visible"/>
                                      </p:to>
                                    </p:set>
                                    <p:animEffect transition="in" filter="randombar(horizontal)">
                                      <p:cBhvr>
                                        <p:cTn id="15" dur="500"/>
                                        <p:tgtEl>
                                          <p:spTgt spid="10">
                                            <p:graphicEl>
                                              <a:dgm id="{F8A3965B-38B9-4F26-A8EC-A16B7E7679C4}"/>
                                            </p:graphic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graphicEl>
                                              <a:dgm id="{ED2F326A-66D6-4800-827B-AE8FF9A6F28C}"/>
                                            </p:graphicEl>
                                          </p:spTgt>
                                        </p:tgtEl>
                                        <p:attrNameLst>
                                          <p:attrName>style.visibility</p:attrName>
                                        </p:attrNameLst>
                                      </p:cBhvr>
                                      <p:to>
                                        <p:strVal val="visible"/>
                                      </p:to>
                                    </p:set>
                                    <p:animEffect transition="in" filter="randombar(horizontal)">
                                      <p:cBhvr>
                                        <p:cTn id="19" dur="500"/>
                                        <p:tgtEl>
                                          <p:spTgt spid="10">
                                            <p:graphicEl>
                                              <a:dgm id="{ED2F326A-66D6-4800-827B-AE8FF9A6F28C}"/>
                                            </p:graphic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graphicEl>
                                              <a:dgm id="{4ABB35AB-43E9-45F9-B772-A62698B4D057}"/>
                                            </p:graphicEl>
                                          </p:spTgt>
                                        </p:tgtEl>
                                        <p:attrNameLst>
                                          <p:attrName>style.visibility</p:attrName>
                                        </p:attrNameLst>
                                      </p:cBhvr>
                                      <p:to>
                                        <p:strVal val="visible"/>
                                      </p:to>
                                    </p:set>
                                    <p:animEffect transition="in" filter="randombar(horizontal)">
                                      <p:cBhvr>
                                        <p:cTn id="23" dur="500"/>
                                        <p:tgtEl>
                                          <p:spTgt spid="10">
                                            <p:graphicEl>
                                              <a:dgm id="{4ABB35AB-43E9-45F9-B772-A62698B4D0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8AB73-6CF7-4B50-ACEB-48BD4182E7C5}"/>
              </a:ext>
            </a:extLst>
          </p:cNvPr>
          <p:cNvSpPr>
            <a:spLocks noGrp="1"/>
          </p:cNvSpPr>
          <p:nvPr>
            <p:ph type="sldNum" sz="quarter" idx="10"/>
          </p:nvPr>
        </p:nvSpPr>
        <p:spPr/>
        <p:txBody>
          <a:bodyPr/>
          <a:lstStyle/>
          <a:p>
            <a:fld id="{49C04F3A-82BD-4011-AADB-1F79FD7DF4BC}" type="slidenum">
              <a:rPr lang="en-GB" smtClean="0"/>
              <a:pPr/>
              <a:t>37</a:t>
            </a:fld>
          </a:p>
        </p:txBody>
      </p:sp>
    </p:spTree>
    <p:extLst>
      <p:ext uri="{BB962C8B-B14F-4D97-AF65-F5344CB8AC3E}">
        <p14:creationId xmlns:p14="http://schemas.microsoft.com/office/powerpoint/2010/main" val="2937071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309489" y="4156754"/>
            <a:ext cx="8525021" cy="890115"/>
          </a:xfrm>
          <a:prstGeom prst="rect">
            <a:avLst/>
          </a:prstGeom>
        </p:spPr>
        <p:txBody>
          <a:bodyPr wrap="square">
            <a:spAutoFit/>
          </a:bodyPr>
          <a:lstStyle/>
          <a:p>
            <a:pPr>
              <a:lnSpc>
                <a:spcPct val="80000"/>
              </a:lnSpc>
            </a:pPr>
            <a:r>
              <a:rPr lang="sq-AL" dirty="1" sz="3200" b="1">
                <a:ea typeface="ＭＳ Ｐゴシック" charset="0"/>
                <a:cs typeface="ＭＳ Ｐゴシック" charset="0"/>
              </a:rPr>
              <a:t>Nene Specifike të Ndihmës Juridike të Ndërsjellë të Këshillit të Evropës për Krimin Kibernetik</a:t>
            </a:r>
          </a:p>
        </p:txBody>
      </p:sp>
      <p:sp>
        <p:nvSpPr>
          <p:cNvPr id="11" name="Text Placeholder 2">
            <a:extLst>
              <a:ext uri="{FF2B5EF4-FFF2-40B4-BE49-F238E27FC236}">
                <a16:creationId xmlns:a16="http://schemas.microsoft.com/office/drawing/2014/main" id="{0E8DC93E-3AF5-48B0-A439-9C9523ABE00C}"/>
              </a:ext>
            </a:extLst>
          </p:cNvPr>
          <p:cNvSpPr txBox="1">
            <a:spLocks/>
          </p:cNvSpPr>
          <p:nvPr/>
        </p:nvSpPr>
        <p:spPr>
          <a:xfrm>
            <a:off x="309489" y="3806826"/>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q-AL" dirty="1" sz="2000">
                <a:solidFill>
                  <a:schemeClr val="tx1">
                    <a:tint val="75000"/>
                  </a:schemeClr>
                </a:solidFill>
              </a:rPr>
              <a:t>Konceptet bazike për bashkëpunimin ndërkombëtar</a:t>
            </a:r>
          </a:p>
        </p:txBody>
      </p:sp>
      <p:sp>
        <p:nvSpPr>
          <p:cNvPr id="12" name="Slide Number Placeholder 1">
            <a:extLst>
              <a:ext uri="{FF2B5EF4-FFF2-40B4-BE49-F238E27FC236}">
                <a16:creationId xmlns:a16="http://schemas.microsoft.com/office/drawing/2014/main" id="{CA271922-A3BA-4963-9FBD-AA7A36BC801E}"/>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38</a:t>
            </a:fld>
          </a:p>
        </p:txBody>
      </p:sp>
      <p:sp>
        <p:nvSpPr>
          <p:cNvPr id="16" name="Rectangle 15">
            <a:extLst>
              <a:ext uri="{FF2B5EF4-FFF2-40B4-BE49-F238E27FC236}">
                <a16:creationId xmlns:a16="http://schemas.microsoft.com/office/drawing/2014/main" id="{85C55953-C1D9-41D8-83CC-88FE952062F2}"/>
              </a:ext>
            </a:extLst>
          </p:cNvPr>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sq-AL" dirty="1" sz="3200">
                <a:latin typeface="Verdana" panose="020B0604030504040204" pitchFamily="34" charset="0"/>
                <a:ea typeface="Verdana" panose="020B0604030504040204" pitchFamily="34" charset="0"/>
                <a:cs typeface="ＭＳ Ｐゴシック" charset="0"/>
              </a:rPr>
              <a:t>Pjesa e katërt</a:t>
            </a:r>
          </a:p>
        </p:txBody>
      </p:sp>
    </p:spTree>
    <p:extLst>
      <p:ext uri="{BB962C8B-B14F-4D97-AF65-F5344CB8AC3E}">
        <p14:creationId xmlns:p14="http://schemas.microsoft.com/office/powerpoint/2010/main" val="731303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979720" y="99519"/>
            <a:ext cx="716428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29</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pitchFamily="18" charset="0"/>
              </a:rPr>
              <a:t>Ruajtja e përshpejtuar e të dhënave të ruajtura</a:t>
            </a:r>
            <a:r>
              <a:rPr lang="sq-AL" dirty="1" sz="2400">
                <a:latin typeface="Verdana" panose="020B0604030504040204" pitchFamily="34" charset="0"/>
                <a:ea typeface="Verdana" panose="020B0604030504040204" pitchFamily="34" charset="0"/>
                <a:cs typeface="Times New Roman" pitchFamily="18" charset="0"/>
              </a:rPr>
              <a:t> </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pitchFamily="18" charset="0"/>
              </a:rPr>
              <a:t>në një sistem kompjuterik</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690062"/>
            <a:ext cx="4572000" cy="3477875"/>
          </a:xfrm>
          <a:prstGeom prst="rect">
            <a:avLst/>
          </a:prstGeom>
        </p:spPr>
        <p:txBody>
          <a:bodyPr>
            <a:spAutoFit/>
          </a:bodyPr>
          <a:lstStyle/>
          <a:p>
            <a:pPr marL="514350" indent="-514350" algn="just">
              <a:buFont typeface="+mj-lt"/>
              <a:buAutoNum type="arabicPeriod"/>
            </a:pPr>
            <a:r>
              <a:rPr lang="sq-AL" dirty="1" sz="2000">
                <a:cs typeface="Times New Roman" pitchFamily="18" charset="0"/>
              </a:rPr>
              <a:t>Një Palë mund t’i kërkojë një Pale tjetër të urdhërojë ose të sigurojë në ndonjë mënyrë tjetër </a:t>
            </a:r>
            <a:r>
              <a:rPr lang="sq-AL" dirty="1" b="1" sz="2000">
                <a:cs typeface="Times New Roman" pitchFamily="18" charset="0"/>
              </a:rPr>
              <a:t>ruajtjen e përshpejtuar të të dhënave</a:t>
            </a:r>
            <a:r>
              <a:rPr lang="sq-AL" dirty="1" sz="2000">
                <a:cs typeface="Times New Roman" pitchFamily="18" charset="0"/>
              </a:rPr>
              <a:t> të regjistruara nëpërmjet një sistemi kompjuterik, i cili ndodhet brenda territorit të Palës tjetër dhe në lidhje me të cilën Pala kërkuese </a:t>
            </a:r>
            <a:r>
              <a:rPr lang="sq-AL" dirty="1" b="1" sz="2000">
                <a:cs typeface="Times New Roman" pitchFamily="18" charset="0"/>
              </a:rPr>
              <a:t>ka për qëllim të bëjë një kërkesë për ndihmë të ndërsjellë për të kërkuar hyrje të ngjashme, ngrirje, sigurim të ngjashëm ose hapje të të dhënave</a:t>
            </a:r>
            <a:r>
              <a:rPr lang="sq-AL" dirty="1" sz="2000">
                <a:cs typeface="Times New Roman" pitchFamily="18" charset="0"/>
              </a:rPr>
              <a:t>.</a:t>
            </a:r>
          </a:p>
        </p:txBody>
      </p:sp>
      <p:sp>
        <p:nvSpPr>
          <p:cNvPr id="5" name="Rectangle 4">
            <a:extLst>
              <a:ext uri="{FF2B5EF4-FFF2-40B4-BE49-F238E27FC236}">
                <a16:creationId xmlns:a16="http://schemas.microsoft.com/office/drawing/2014/main" id="{1DF412E0-B151-8140-826D-43D6C202058F}"/>
              </a:ext>
            </a:extLst>
          </p:cNvPr>
          <p:cNvSpPr/>
          <p:nvPr/>
        </p:nvSpPr>
        <p:spPr>
          <a:xfrm>
            <a:off x="4874456" y="2754206"/>
            <a:ext cx="4148000" cy="1569660"/>
          </a:xfrm>
          <a:prstGeom prst="rect">
            <a:avLst/>
          </a:prstGeom>
        </p:spPr>
        <p:txBody>
          <a:bodyPr wrap="square">
            <a:spAutoFit/>
          </a:bodyPr>
          <a:lstStyle/>
          <a:p>
            <a:pPr marL="285750" indent="-285750" algn="just">
              <a:buFont typeface="Arial" panose="020B0604020202020204" pitchFamily="34" charset="0"/>
              <a:buChar char="•"/>
            </a:pPr>
            <a:r>
              <a:rPr lang="sq-AL" dirty="1" sz="2400" b="1">
                <a:solidFill>
                  <a:srgbClr val="C00000"/>
                </a:solidFill>
                <a:cs typeface="Times New Roman" pitchFamily="18" charset="0"/>
              </a:rPr>
              <a:t>ruajtja e shpejtë e të dhënave të ruajtura me anë të një kompjuteri të vendosur brenda territorit të Palës tjetër</a:t>
            </a:r>
            <a:r>
              <a:rPr lang="sq-AL" dirty="1" sz="2400" b="1">
                <a:solidFill>
                  <a:srgbClr val="C00000"/>
                </a:solidFill>
                <a:cs typeface="Times New Roman" pitchFamily="18" charset="0"/>
              </a:rPr>
              <a:t> </a:t>
            </a:r>
          </a:p>
        </p:txBody>
      </p:sp>
      <p:sp>
        <p:nvSpPr>
          <p:cNvPr id="12" name="Slide Number Placeholder 1">
            <a:extLst>
              <a:ext uri="{FF2B5EF4-FFF2-40B4-BE49-F238E27FC236}">
                <a16:creationId xmlns:a16="http://schemas.microsoft.com/office/drawing/2014/main" id="{C695757F-6BF8-4CFB-9361-35776D69D365}"/>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39</a:t>
            </a:fld>
          </a:p>
        </p:txBody>
      </p:sp>
    </p:spTree>
    <p:extLst>
      <p:ext uri="{BB962C8B-B14F-4D97-AF65-F5344CB8AC3E}">
        <p14:creationId xmlns:p14="http://schemas.microsoft.com/office/powerpoint/2010/main" val="2721874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590093"/>
            <a:ext cx="2133600" cy="267907"/>
          </a:xfrm>
        </p:spPr>
        <p:txBody>
          <a:bodyPr/>
          <a:lstStyle/>
          <a:p>
            <a:fld id="{B517EF97-6CC0-48A9-BC0E-433EC7B55211}" type="slidenum">
              <a:rPr lang="en-GB" smtClean="0"/>
              <a:pPr/>
              <a:t>4</a:t>
            </a:fld>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sq-AL" dirty="1" sz="3200">
                <a:latin typeface="Verdana" panose="020B0604030504040204" pitchFamily="34" charset="0"/>
                <a:ea typeface="Verdana" panose="020B0604030504040204" pitchFamily="34" charset="0"/>
                <a:cs typeface="ＭＳ Ｐゴシック" charset="0"/>
              </a:rPr>
              <a:t>Pjesa e Parë</a:t>
            </a:r>
          </a:p>
        </p:txBody>
      </p:sp>
      <p:sp>
        <p:nvSpPr>
          <p:cNvPr id="5" name="Rectangle 4">
            <a:extLst>
              <a:ext uri="{FF2B5EF4-FFF2-40B4-BE49-F238E27FC236}">
                <a16:creationId xmlns:a16="http://schemas.microsoft.com/office/drawing/2014/main" id="{7FA81925-418B-D44C-9255-2AEBBFBC0ADA}"/>
              </a:ext>
            </a:extLst>
          </p:cNvPr>
          <p:cNvSpPr/>
          <p:nvPr/>
        </p:nvSpPr>
        <p:spPr>
          <a:xfrm>
            <a:off x="469146" y="4115732"/>
            <a:ext cx="8933934" cy="496161"/>
          </a:xfrm>
          <a:prstGeom prst="rect">
            <a:avLst/>
          </a:prstGeom>
        </p:spPr>
        <p:txBody>
          <a:bodyPr wrap="square">
            <a:spAutoFit/>
          </a:bodyPr>
          <a:lstStyle/>
          <a:p>
            <a:pPr eaLnBrk="1" hangingPunct="1">
              <a:lnSpc>
                <a:spcPct val="80000"/>
              </a:lnSpc>
            </a:pPr>
            <a:r>
              <a:rPr lang="sq-AL" dirty="1" sz="3200" b="1"/>
              <a:t>Dimensioni </a:t>
            </a:r>
            <a:r>
              <a:rPr lang="sq-AL" dirty="1" sz="3200" b="1">
                <a:ea typeface="+mj-ea"/>
                <a:cs typeface="+mj-cs"/>
              </a:rPr>
              <a:t>ndërkombëtar</a:t>
            </a:r>
            <a:r>
              <a:rPr lang="sq-AL" dirty="1" sz="3200" b="1"/>
              <a:t> i krimit kibernetik</a:t>
            </a:r>
          </a:p>
        </p:txBody>
      </p:sp>
      <p:sp>
        <p:nvSpPr>
          <p:cNvPr id="16" name="Text Placeholder 2">
            <a:extLst>
              <a:ext uri="{FF2B5EF4-FFF2-40B4-BE49-F238E27FC236}">
                <a16:creationId xmlns:a16="http://schemas.microsoft.com/office/drawing/2014/main" id="{E52496FD-2590-461B-B606-089876CCC4C3}"/>
              </a:ext>
            </a:extLst>
          </p:cNvPr>
          <p:cNvSpPr txBox="1">
            <a:spLocks/>
          </p:cNvSpPr>
          <p:nvPr/>
        </p:nvSpPr>
        <p:spPr>
          <a:xfrm>
            <a:off x="469146" y="3765804"/>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q-AL" dirty="1" sz="2000">
                <a:solidFill>
                  <a:schemeClr val="tx1">
                    <a:tint val="75000"/>
                  </a:schemeClr>
                </a:solidFill>
              </a:rPr>
              <a:t>Konceptet bazike për bashkëpunimin ndërkombëtar</a:t>
            </a:r>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1FCE5F71-B62F-4840-AD46-7690CB1F70D4}"/>
              </a:ext>
            </a:extLst>
          </p:cNvPr>
          <p:cNvSpPr/>
          <p:nvPr/>
        </p:nvSpPr>
        <p:spPr>
          <a:xfrm>
            <a:off x="121544" y="989546"/>
            <a:ext cx="4572000" cy="5355312"/>
          </a:xfrm>
          <a:prstGeom prst="rect">
            <a:avLst/>
          </a:prstGeom>
        </p:spPr>
        <p:txBody>
          <a:bodyPr>
            <a:spAutoFit/>
          </a:bodyPr>
          <a:lstStyle/>
          <a:p>
            <a:pPr marL="457200" indent="-457200" algn="just">
              <a:buFont typeface="+mj-lt"/>
              <a:buAutoNum type="arabicPeriod" startAt="2"/>
              <a:defRPr/>
            </a:pPr>
            <a:r>
              <a:rPr lang="sq-AL" dirty="1"/>
              <a:t>Një kërkesë … duhet të specifikojë:</a:t>
            </a:r>
          </a:p>
          <a:p>
            <a:pPr algn="just">
              <a:defRPr/>
            </a:pPr>
            <a:endParaRPr lang="en-US" dirty="0">
              <a:cs typeface="Times New Roman" pitchFamily="18" charset="0"/>
            </a:endParaRPr>
          </a:p>
          <a:p>
            <a:pPr marL="857250" lvl="1" indent="-457200" algn="just">
              <a:buFont typeface="+mj-lt"/>
              <a:buAutoNum type="alphaLcParenR"/>
              <a:defRPr/>
            </a:pPr>
            <a:r>
              <a:rPr lang="sq-AL" dirty="1" b="1" sz="1700">
                <a:cs typeface="Times New Roman" pitchFamily="18" charset="0"/>
              </a:rPr>
              <a:t>autoritetin që kërkon ruajtjen</a:t>
            </a:r>
            <a:r>
              <a:rPr lang="sq-AL" dirty="1" sz="1700">
                <a:cs typeface="Times New Roman" pitchFamily="18" charset="0"/>
              </a:rPr>
              <a:t>;</a:t>
            </a:r>
          </a:p>
          <a:p>
            <a:pPr marL="857250" lvl="1" indent="-457200" algn="just">
              <a:buFont typeface="+mj-lt"/>
              <a:buAutoNum type="alphaLcParenR"/>
              <a:defRPr/>
            </a:pPr>
            <a:r>
              <a:rPr lang="sq-AL" dirty="1" b="1" sz="1700">
                <a:cs typeface="Times New Roman" pitchFamily="18" charset="0"/>
              </a:rPr>
              <a:t>veprën penale që është objekt i hetimit ose gjykimit penal dhe një përshkrim të shkurtër me faktet përkatëse</a:t>
            </a:r>
            <a:r>
              <a:rPr lang="sq-AL" dirty="1" sz="1700">
                <a:cs typeface="Times New Roman" pitchFamily="18" charset="0"/>
              </a:rPr>
              <a:t>;</a:t>
            </a:r>
          </a:p>
          <a:p>
            <a:pPr marL="857250" lvl="1" indent="-457200" algn="just">
              <a:buFont typeface="+mj-lt"/>
              <a:buAutoNum type="alphaLcParenR"/>
              <a:defRPr/>
            </a:pPr>
            <a:r>
              <a:rPr lang="sq-AL" dirty="1" b="1" sz="1700">
                <a:cs typeface="Times New Roman" pitchFamily="18" charset="0"/>
              </a:rPr>
              <a:t>të dhënat kompjuterike të regjistruara që duhet të ruhen dhe lidhjen me veprën penale</a:t>
            </a:r>
            <a:r>
              <a:rPr lang="sq-AL" dirty="1" sz="1700">
                <a:cs typeface="Times New Roman" pitchFamily="18" charset="0"/>
              </a:rPr>
              <a:t>;</a:t>
            </a:r>
          </a:p>
          <a:p>
            <a:pPr marL="857250" lvl="1" indent="-457200" algn="just">
              <a:buFont typeface="+mj-lt"/>
              <a:buAutoNum type="alphaLcParenR"/>
              <a:defRPr/>
            </a:pPr>
            <a:r>
              <a:rPr lang="sq-AL" dirty="1" b="1" sz="1700">
                <a:cs typeface="Times New Roman" pitchFamily="18" charset="0"/>
              </a:rPr>
              <a:t>çdo informacion të mundshëm për të identifikuar mbajtësin e të dhënave të regjistruara në kompjuter ose vendndodhjen e sistemit kompjuterik</a:t>
            </a:r>
            <a:r>
              <a:rPr lang="sq-AL" dirty="1" sz="1700">
                <a:cs typeface="Times New Roman" pitchFamily="18" charset="0"/>
              </a:rPr>
              <a:t>;</a:t>
            </a:r>
          </a:p>
          <a:p>
            <a:pPr marL="857250" lvl="1" indent="-457200" algn="just">
              <a:buFont typeface="+mj-lt"/>
              <a:buAutoNum type="alphaLcParenR"/>
              <a:defRPr/>
            </a:pPr>
            <a:r>
              <a:rPr lang="sq-AL" dirty="1" b="1" sz="1700">
                <a:cs typeface="Times New Roman" pitchFamily="18" charset="0"/>
              </a:rPr>
              <a:t>nevojën e ruajtjes</a:t>
            </a:r>
            <a:r>
              <a:rPr lang="sq-AL" dirty="1" sz="1700">
                <a:cs typeface="Times New Roman" pitchFamily="18" charset="0"/>
              </a:rPr>
              <a:t>; dhe</a:t>
            </a:r>
          </a:p>
          <a:p>
            <a:pPr marL="857250" lvl="1" indent="-457200" algn="just">
              <a:buFont typeface="+mj-lt"/>
              <a:buAutoNum type="alphaLcParenR"/>
              <a:defRPr/>
            </a:pPr>
            <a:r>
              <a:rPr lang="sq-AL" dirty="1" sz="1700">
                <a:cs typeface="Times New Roman" pitchFamily="18" charset="0"/>
              </a:rPr>
              <a:t>që </a:t>
            </a:r>
            <a:r>
              <a:rPr lang="sq-AL" dirty="1" b="1" sz="1700">
                <a:cs typeface="Times New Roman" pitchFamily="18" charset="0"/>
              </a:rPr>
              <a:t>Pala synon të bëjë një kërkesë për ndihmë juridike të ndërsjellë </a:t>
            </a:r>
            <a:r>
              <a:rPr lang="sq-AL" dirty="1" sz="1700">
                <a:cs typeface="Times New Roman" pitchFamily="18" charset="0"/>
              </a:rPr>
              <a:t>për kërkimin e qasjes së ngjashme, ngrirjen, ose sigurimin në mënyrë tjetër, ose zbulimin e të dhënave kompjuterike të regjistruara.</a:t>
            </a:r>
          </a:p>
        </p:txBody>
      </p:sp>
      <p:sp>
        <p:nvSpPr>
          <p:cNvPr id="5" name="Rectangle 4">
            <a:extLst>
              <a:ext uri="{FF2B5EF4-FFF2-40B4-BE49-F238E27FC236}">
                <a16:creationId xmlns:a16="http://schemas.microsoft.com/office/drawing/2014/main" id="{C644F06A-B2A5-8E41-86AF-7D3651355637}"/>
              </a:ext>
            </a:extLst>
          </p:cNvPr>
          <p:cNvSpPr/>
          <p:nvPr/>
        </p:nvSpPr>
        <p:spPr>
          <a:xfrm>
            <a:off x="5018162" y="3308203"/>
            <a:ext cx="3984543" cy="830997"/>
          </a:xfrm>
          <a:prstGeom prst="rect">
            <a:avLst/>
          </a:prstGeom>
        </p:spPr>
        <p:txBody>
          <a:bodyPr wrap="square">
            <a:spAutoFit/>
          </a:bodyPr>
          <a:lstStyle/>
          <a:p>
            <a:pPr marL="342900" indent="-342900" algn="just">
              <a:buFont typeface="Arial" panose="020B0604020202020204" pitchFamily="34" charset="0"/>
              <a:buChar char="•"/>
            </a:pPr>
            <a:r>
              <a:rPr lang="sq-AL" dirty="1" sz="2400" b="1">
                <a:solidFill>
                  <a:srgbClr val="C00000"/>
                </a:solidFill>
                <a:ea typeface="ＭＳ Ｐゴシック" pitchFamily="-65" charset="-128"/>
                <a:cs typeface="ＭＳ Ｐゴシック" pitchFamily="-65" charset="-128"/>
              </a:rPr>
              <a:t>përmbajtja e një kërkese për ruajtje</a:t>
            </a:r>
            <a:r>
              <a:rPr lang="sq-AL" dirty="1" sz="2400" b="1">
                <a:solidFill>
                  <a:srgbClr val="C00000"/>
                </a:solidFill>
                <a:ea typeface="ＭＳ Ｐゴシック" pitchFamily="-65" charset="-128"/>
                <a:cs typeface="ＭＳ Ｐゴシック" pitchFamily="-65" charset="-128"/>
              </a:rPr>
              <a:t> </a:t>
            </a:r>
          </a:p>
        </p:txBody>
      </p:sp>
      <p:sp>
        <p:nvSpPr>
          <p:cNvPr id="16" name="Slide Number Placeholder 1">
            <a:extLst>
              <a:ext uri="{FF2B5EF4-FFF2-40B4-BE49-F238E27FC236}">
                <a16:creationId xmlns:a16="http://schemas.microsoft.com/office/drawing/2014/main" id="{4D47C773-14ED-40A1-BF4F-CC4F646B9DF1}"/>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40</a:t>
            </a:fld>
          </a:p>
        </p:txBody>
      </p:sp>
      <p:sp>
        <p:nvSpPr>
          <p:cNvPr id="19" name="Rectangle 18">
            <a:extLst>
              <a:ext uri="{FF2B5EF4-FFF2-40B4-BE49-F238E27FC236}">
                <a16:creationId xmlns:a16="http://schemas.microsoft.com/office/drawing/2014/main" id="{6C00E7ED-BBFC-44C0-B730-634C91BEA2F7}"/>
              </a:ext>
            </a:extLst>
          </p:cNvPr>
          <p:cNvSpPr/>
          <p:nvPr/>
        </p:nvSpPr>
        <p:spPr>
          <a:xfrm>
            <a:off x="1979720" y="99519"/>
            <a:ext cx="716428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29</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pitchFamily="18" charset="0"/>
              </a:rPr>
              <a:t>Ruajtja e përshpejtuar e të dhënave të ruajtura</a:t>
            </a:r>
            <a:r>
              <a:rPr lang="sq-AL" dirty="1" sz="2400">
                <a:latin typeface="Verdana" panose="020B0604030504040204" pitchFamily="34" charset="0"/>
                <a:ea typeface="Verdana" panose="020B0604030504040204" pitchFamily="34" charset="0"/>
                <a:cs typeface="Times New Roman" pitchFamily="18" charset="0"/>
              </a:rPr>
              <a:t> </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pitchFamily="18" charset="0"/>
              </a:rPr>
              <a:t>në një sistem kompjuterik</a:t>
            </a:r>
          </a:p>
        </p:txBody>
      </p:sp>
    </p:spTree>
    <p:extLst>
      <p:ext uri="{BB962C8B-B14F-4D97-AF65-F5344CB8AC3E}">
        <p14:creationId xmlns:p14="http://schemas.microsoft.com/office/powerpoint/2010/main" val="2885986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1FCE5F71-B62F-4840-AD46-7690CB1F70D4}"/>
              </a:ext>
            </a:extLst>
          </p:cNvPr>
          <p:cNvSpPr/>
          <p:nvPr/>
        </p:nvSpPr>
        <p:spPr>
          <a:xfrm>
            <a:off x="88522" y="1107601"/>
            <a:ext cx="4572000" cy="5232202"/>
          </a:xfrm>
          <a:prstGeom prst="rect">
            <a:avLst/>
          </a:prstGeom>
        </p:spPr>
        <p:txBody>
          <a:bodyPr>
            <a:spAutoFit/>
          </a:bodyPr>
          <a:lstStyle/>
          <a:p>
            <a:pPr marL="457200" indent="-457200" algn="just">
              <a:lnSpc>
                <a:spcPct val="90000"/>
              </a:lnSpc>
              <a:spcBef>
                <a:spcPts val="600"/>
              </a:spcBef>
              <a:spcAft>
                <a:spcPts val="1200"/>
              </a:spcAft>
              <a:buFont typeface="+mj-lt"/>
              <a:buAutoNum type="arabicPeriod" startAt="4"/>
            </a:pPr>
            <a:r>
              <a:rPr lang="sq-AL" dirty="1" sz="2000"/>
              <a:t>Një Palë që kërkon kriminalitet të dyfishtë… mund, në lidhje me veprat penale </a:t>
            </a:r>
            <a:r>
              <a:rPr lang="sq-AL" dirty="1" b="1" sz="2000"/>
              <a:t>përveç… Neneve 2 deri 11… të rezervojë të drejtën të refuzojë</a:t>
            </a:r>
            <a:r>
              <a:rPr lang="sq-AL" dirty="1" sz="2000"/>
              <a:t> kërkesën për ruajtje… kur ka arsye të besojë se në kohën e zbulimit </a:t>
            </a:r>
            <a:r>
              <a:rPr lang="sq-AL" dirty="1" b="1" sz="2000"/>
              <a:t>nuk mund të përmbushet kushti i kriminalitetit të dyfishtë</a:t>
            </a:r>
            <a:r>
              <a:rPr lang="sq-AL" dirty="1" sz="2000"/>
              <a:t>.</a:t>
            </a:r>
          </a:p>
          <a:p>
            <a:pPr marL="457200" indent="-457200" algn="just">
              <a:buFont typeface="+mj-lt"/>
              <a:buAutoNum type="arabicPeriod" startAt="5"/>
            </a:pPr>
            <a:r>
              <a:rPr lang="sq-AL" dirty="1" sz="2000"/>
              <a:t>… kërkesa për ruajtje mund të refuzohet vetëm kur:</a:t>
            </a:r>
          </a:p>
          <a:p>
            <a:pPr marL="857250" lvl="1" indent="-457200" algn="just">
              <a:buFont typeface="+mj-lt"/>
              <a:buAutoNum type="alphaLcParenR"/>
            </a:pPr>
            <a:r>
              <a:rPr lang="sq-AL" dirty="1" sz="2000"/>
              <a:t>… një </a:t>
            </a:r>
            <a:r>
              <a:rPr lang="sq-AL" dirty="1" b="1" sz="2000"/>
              <a:t>vepër politike</a:t>
            </a:r>
            <a:r>
              <a:rPr lang="sq-AL" dirty="1" sz="2000"/>
              <a:t> ose një </a:t>
            </a:r>
            <a:r>
              <a:rPr lang="sq-AL" dirty="1" b="1" sz="2000"/>
              <a:t>vepër penale e lidhur me një vepër politike</a:t>
            </a:r>
            <a:r>
              <a:rPr lang="sq-AL" dirty="1" sz="2000"/>
              <a:t>, ose</a:t>
            </a:r>
          </a:p>
          <a:p>
            <a:pPr marL="857250" lvl="1" indent="-457200" algn="just">
              <a:buFont typeface="+mj-lt"/>
              <a:buAutoNum type="alphaLcParenR"/>
            </a:pPr>
            <a:r>
              <a:rPr lang="sq-AL" dirty="1" sz="2000"/>
              <a:t>… ekzekutimi i kërkesës ka të ngjarë </a:t>
            </a:r>
            <a:r>
              <a:rPr lang="sq-AL" dirty="1" b="1" sz="2000"/>
              <a:t>të paragjykojë sovranitetin e saj, sigurinë, </a:t>
            </a:r>
            <a:r>
              <a:rPr lang="sq-AL" dirty="1" i="1" b="1" sz="2000"/>
              <a:t>rendin publik</a:t>
            </a:r>
            <a:r>
              <a:rPr lang="sq-AL" dirty="1" b="1" sz="2000"/>
              <a:t> ose interesa të tjerë thelbësorë</a:t>
            </a:r>
            <a:r>
              <a:rPr lang="sq-AL" dirty="1" sz="2000"/>
              <a:t>.</a:t>
            </a:r>
          </a:p>
        </p:txBody>
      </p:sp>
      <p:sp>
        <p:nvSpPr>
          <p:cNvPr id="5" name="Rectangle 4">
            <a:extLst>
              <a:ext uri="{FF2B5EF4-FFF2-40B4-BE49-F238E27FC236}">
                <a16:creationId xmlns:a16="http://schemas.microsoft.com/office/drawing/2014/main" id="{C459FBD1-2A43-134B-A86C-DF3A3891552C}"/>
              </a:ext>
            </a:extLst>
          </p:cNvPr>
          <p:cNvSpPr/>
          <p:nvPr/>
        </p:nvSpPr>
        <p:spPr>
          <a:xfrm>
            <a:off x="5094661" y="2569540"/>
            <a:ext cx="3448123" cy="2308324"/>
          </a:xfrm>
          <a:prstGeom prst="rect">
            <a:avLst/>
          </a:prstGeom>
        </p:spPr>
        <p:txBody>
          <a:bodyPr wrap="square">
            <a:spAutoFit/>
          </a:bodyPr>
          <a:lstStyle/>
          <a:p>
            <a:pPr marL="342900" indent="-342900" algn="just">
              <a:buFont typeface="Arial" panose="020B0604020202020204" pitchFamily="34" charset="0"/>
              <a:buChar char="•"/>
            </a:pPr>
            <a:r>
              <a:rPr lang="sq-AL" dirty="1" sz="2400" b="1">
                <a:solidFill>
                  <a:srgbClr val="C00000"/>
                </a:solidFill>
                <a:cs typeface="Arial" panose="020B0604020202020204" pitchFamily="34" charset="0"/>
              </a:rPr>
              <a:t>Rezervimi i së drejtës për të refuzuar kërkesën në rastet kur nuk mund të përmbushet kushti i kriminalitetit të dyfishtë</a:t>
            </a:r>
          </a:p>
        </p:txBody>
      </p:sp>
      <p:sp>
        <p:nvSpPr>
          <p:cNvPr id="16" name="Slide Number Placeholder 1">
            <a:extLst>
              <a:ext uri="{FF2B5EF4-FFF2-40B4-BE49-F238E27FC236}">
                <a16:creationId xmlns:a16="http://schemas.microsoft.com/office/drawing/2014/main" id="{4645C436-EFA6-4B28-9DB7-7B55E48FDC08}"/>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41</a:t>
            </a:fld>
          </a:p>
        </p:txBody>
      </p:sp>
      <p:sp>
        <p:nvSpPr>
          <p:cNvPr id="19" name="Rectangle 18">
            <a:extLst>
              <a:ext uri="{FF2B5EF4-FFF2-40B4-BE49-F238E27FC236}">
                <a16:creationId xmlns:a16="http://schemas.microsoft.com/office/drawing/2014/main" id="{B5601FA4-5DA4-47F5-BC12-FF4C6B2F15B5}"/>
              </a:ext>
            </a:extLst>
          </p:cNvPr>
          <p:cNvSpPr/>
          <p:nvPr/>
        </p:nvSpPr>
        <p:spPr>
          <a:xfrm>
            <a:off x="1979720" y="99519"/>
            <a:ext cx="716428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29</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pitchFamily="18" charset="0"/>
              </a:rPr>
              <a:t>Ruajtja e përshpejtuar e të dhënave të ruajtura</a:t>
            </a:r>
            <a:r>
              <a:rPr lang="sq-AL" dirty="1" sz="2400">
                <a:latin typeface="Verdana" panose="020B0604030504040204" pitchFamily="34" charset="0"/>
                <a:ea typeface="Verdana" panose="020B0604030504040204" pitchFamily="34" charset="0"/>
                <a:cs typeface="Times New Roman" pitchFamily="18" charset="0"/>
              </a:rPr>
              <a:t> </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pitchFamily="18" charset="0"/>
              </a:rPr>
              <a:t>në një sistem kompjuterik</a:t>
            </a:r>
          </a:p>
        </p:txBody>
      </p:sp>
    </p:spTree>
    <p:extLst>
      <p:ext uri="{BB962C8B-B14F-4D97-AF65-F5344CB8AC3E}">
        <p14:creationId xmlns:p14="http://schemas.microsoft.com/office/powerpoint/2010/main" val="1785465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Diagram 8">
            <a:extLst>
              <a:ext uri="{FF2B5EF4-FFF2-40B4-BE49-F238E27FC236}">
                <a16:creationId xmlns:a16="http://schemas.microsoft.com/office/drawing/2014/main" id="{0BEFEE59-EBC3-4E6C-8F79-DC19E7BCB918}"/>
              </a:ext>
            </a:extLst>
          </p:cNvPr>
          <p:cNvGraphicFramePr/>
          <p:nvPr>
            <p:extLst>
              <p:ext uri="{D42A27DB-BD31-4B8C-83A1-F6EECF244321}">
                <p14:modId xmlns:p14="http://schemas.microsoft.com/office/powerpoint/2010/main" val="386132665"/>
              </p:ext>
            </p:extLst>
          </p:nvPr>
        </p:nvGraphicFramePr>
        <p:xfrm>
          <a:off x="1261408" y="1274353"/>
          <a:ext cx="7018784" cy="4898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
            <a:extLst>
              <a:ext uri="{FF2B5EF4-FFF2-40B4-BE49-F238E27FC236}">
                <a16:creationId xmlns:a16="http://schemas.microsoft.com/office/drawing/2014/main" id="{23E8BB68-951D-44C9-84BC-C530A3616BC8}"/>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42</a:t>
            </a:fld>
          </a:p>
        </p:txBody>
      </p:sp>
      <p:sp>
        <p:nvSpPr>
          <p:cNvPr id="19" name="Rectangle 18">
            <a:extLst>
              <a:ext uri="{FF2B5EF4-FFF2-40B4-BE49-F238E27FC236}">
                <a16:creationId xmlns:a16="http://schemas.microsoft.com/office/drawing/2014/main" id="{56FC7558-428B-443A-90E1-9A1A85DF1BF4}"/>
              </a:ext>
            </a:extLst>
          </p:cNvPr>
          <p:cNvSpPr/>
          <p:nvPr/>
        </p:nvSpPr>
        <p:spPr>
          <a:xfrm>
            <a:off x="1979720" y="99519"/>
            <a:ext cx="716428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29</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pitchFamily="18" charset="0"/>
              </a:rPr>
              <a:t>Ruajtja e përshpejtuar e të dhënave të ruajtura</a:t>
            </a:r>
            <a:r>
              <a:rPr lang="sq-AL" dirty="1" sz="2400">
                <a:latin typeface="Verdana" panose="020B0604030504040204" pitchFamily="34" charset="0"/>
                <a:ea typeface="Verdana" panose="020B0604030504040204" pitchFamily="34" charset="0"/>
                <a:cs typeface="Times New Roman" pitchFamily="18" charset="0"/>
              </a:rPr>
              <a:t> </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pitchFamily="18" charset="0"/>
              </a:rPr>
              <a:t>në një sistem kompjuterik</a:t>
            </a:r>
          </a:p>
        </p:txBody>
      </p:sp>
    </p:spTree>
    <p:extLst>
      <p:ext uri="{BB962C8B-B14F-4D97-AF65-F5344CB8AC3E}">
        <p14:creationId xmlns:p14="http://schemas.microsoft.com/office/powerpoint/2010/main" val="53636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9">
                                            <p:graphicEl>
                                              <a:dgm id="{31527D9E-5FA2-4597-8E2D-E5003C3C0A93}"/>
                                            </p:graphicEl>
                                          </p:spTgt>
                                        </p:tgtEl>
                                        <p:attrNameLst>
                                          <p:attrName>style.visibility</p:attrName>
                                        </p:attrNameLst>
                                      </p:cBhvr>
                                      <p:to>
                                        <p:strVal val="visible"/>
                                      </p:to>
                                    </p:set>
                                    <p:anim calcmode="lin" valueType="num">
                                      <p:cBhvr additive="base">
                                        <p:cTn id="7" dur="500" fill="hold"/>
                                        <p:tgtEl>
                                          <p:spTgt spid="9">
                                            <p:graphicEl>
                                              <a:dgm id="{31527D9E-5FA2-4597-8E2D-E5003C3C0A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31527D9E-5FA2-4597-8E2D-E5003C3C0A93}"/>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500"/>
                                  </p:stCondLst>
                                  <p:childTnLst>
                                    <p:set>
                                      <p:cBhvr>
                                        <p:cTn id="11" dur="1" fill="hold">
                                          <p:stCondLst>
                                            <p:cond delay="0"/>
                                          </p:stCondLst>
                                        </p:cTn>
                                        <p:tgtEl>
                                          <p:spTgt spid="9">
                                            <p:graphicEl>
                                              <a:dgm id="{B4D5EB93-611D-4038-B168-500D1B32CA56}"/>
                                            </p:graphicEl>
                                          </p:spTgt>
                                        </p:tgtEl>
                                        <p:attrNameLst>
                                          <p:attrName>style.visibility</p:attrName>
                                        </p:attrNameLst>
                                      </p:cBhvr>
                                      <p:to>
                                        <p:strVal val="visible"/>
                                      </p:to>
                                    </p:set>
                                    <p:anim calcmode="lin" valueType="num">
                                      <p:cBhvr additive="base">
                                        <p:cTn id="12" dur="500" fill="hold"/>
                                        <p:tgtEl>
                                          <p:spTgt spid="9">
                                            <p:graphicEl>
                                              <a:dgm id="{B4D5EB93-611D-4038-B168-500D1B32CA56}"/>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graphicEl>
                                              <a:dgm id="{B4D5EB93-611D-4038-B168-500D1B32CA56}"/>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500"/>
                                  </p:stCondLst>
                                  <p:childTnLst>
                                    <p:set>
                                      <p:cBhvr>
                                        <p:cTn id="16" dur="1" fill="hold">
                                          <p:stCondLst>
                                            <p:cond delay="0"/>
                                          </p:stCondLst>
                                        </p:cTn>
                                        <p:tgtEl>
                                          <p:spTgt spid="9">
                                            <p:graphicEl>
                                              <a:dgm id="{52E48DBB-AF6D-41DF-B170-D8F41A227E12}"/>
                                            </p:graphicEl>
                                          </p:spTgt>
                                        </p:tgtEl>
                                        <p:attrNameLst>
                                          <p:attrName>style.visibility</p:attrName>
                                        </p:attrNameLst>
                                      </p:cBhvr>
                                      <p:to>
                                        <p:strVal val="visible"/>
                                      </p:to>
                                    </p:set>
                                    <p:anim calcmode="lin" valueType="num">
                                      <p:cBhvr additive="base">
                                        <p:cTn id="17" dur="500" fill="hold"/>
                                        <p:tgtEl>
                                          <p:spTgt spid="9">
                                            <p:graphicEl>
                                              <a:dgm id="{52E48DBB-AF6D-41DF-B170-D8F41A227E1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52E48DBB-AF6D-41DF-B170-D8F41A227E12}"/>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grpId="0" nodeType="afterEffect">
                                  <p:stCondLst>
                                    <p:cond delay="500"/>
                                  </p:stCondLst>
                                  <p:childTnLst>
                                    <p:set>
                                      <p:cBhvr>
                                        <p:cTn id="21" dur="1" fill="hold">
                                          <p:stCondLst>
                                            <p:cond delay="0"/>
                                          </p:stCondLst>
                                        </p:cTn>
                                        <p:tgtEl>
                                          <p:spTgt spid="9">
                                            <p:graphicEl>
                                              <a:dgm id="{6CC64585-60A8-40E0-ADC9-12EB47EBEB83}"/>
                                            </p:graphicEl>
                                          </p:spTgt>
                                        </p:tgtEl>
                                        <p:attrNameLst>
                                          <p:attrName>style.visibility</p:attrName>
                                        </p:attrNameLst>
                                      </p:cBhvr>
                                      <p:to>
                                        <p:strVal val="visible"/>
                                      </p:to>
                                    </p:set>
                                    <p:anim calcmode="lin" valueType="num">
                                      <p:cBhvr additive="base">
                                        <p:cTn id="22" dur="500" fill="hold"/>
                                        <p:tgtEl>
                                          <p:spTgt spid="9">
                                            <p:graphicEl>
                                              <a:dgm id="{6CC64585-60A8-40E0-ADC9-12EB47EBEB83}"/>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graphicEl>
                                              <a:dgm id="{6CC64585-60A8-40E0-ADC9-12EB47EBEB83}"/>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0" nodeType="afterEffect">
                                  <p:stCondLst>
                                    <p:cond delay="500"/>
                                  </p:stCondLst>
                                  <p:childTnLst>
                                    <p:set>
                                      <p:cBhvr>
                                        <p:cTn id="26" dur="1" fill="hold">
                                          <p:stCondLst>
                                            <p:cond delay="0"/>
                                          </p:stCondLst>
                                        </p:cTn>
                                        <p:tgtEl>
                                          <p:spTgt spid="9">
                                            <p:graphicEl>
                                              <a:dgm id="{D73EB49A-F08A-4ADC-BCC6-8D88F76D62B6}"/>
                                            </p:graphicEl>
                                          </p:spTgt>
                                        </p:tgtEl>
                                        <p:attrNameLst>
                                          <p:attrName>style.visibility</p:attrName>
                                        </p:attrNameLst>
                                      </p:cBhvr>
                                      <p:to>
                                        <p:strVal val="visible"/>
                                      </p:to>
                                    </p:set>
                                    <p:anim calcmode="lin" valueType="num">
                                      <p:cBhvr additive="base">
                                        <p:cTn id="27" dur="500" fill="hold"/>
                                        <p:tgtEl>
                                          <p:spTgt spid="9">
                                            <p:graphicEl>
                                              <a:dgm id="{D73EB49A-F08A-4ADC-BCC6-8D88F76D62B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D73EB49A-F08A-4ADC-BCC6-8D88F76D62B6}"/>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1" fill="hold" grpId="0" nodeType="afterEffect">
                                  <p:stCondLst>
                                    <p:cond delay="500"/>
                                  </p:stCondLst>
                                  <p:childTnLst>
                                    <p:set>
                                      <p:cBhvr>
                                        <p:cTn id="31" dur="1" fill="hold">
                                          <p:stCondLst>
                                            <p:cond delay="0"/>
                                          </p:stCondLst>
                                        </p:cTn>
                                        <p:tgtEl>
                                          <p:spTgt spid="9">
                                            <p:graphicEl>
                                              <a:dgm id="{A5F31CDA-115C-41E7-AE28-01F4D53E927C}"/>
                                            </p:graphicEl>
                                          </p:spTgt>
                                        </p:tgtEl>
                                        <p:attrNameLst>
                                          <p:attrName>style.visibility</p:attrName>
                                        </p:attrNameLst>
                                      </p:cBhvr>
                                      <p:to>
                                        <p:strVal val="visible"/>
                                      </p:to>
                                    </p:set>
                                    <p:anim calcmode="lin" valueType="num">
                                      <p:cBhvr additive="base">
                                        <p:cTn id="32" dur="500" fill="hold"/>
                                        <p:tgtEl>
                                          <p:spTgt spid="9">
                                            <p:graphicEl>
                                              <a:dgm id="{A5F31CDA-115C-41E7-AE28-01F4D53E927C}"/>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graphicEl>
                                              <a:dgm id="{A5F31CDA-115C-41E7-AE28-01F4D53E927C}"/>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1" fill="hold" grpId="0" nodeType="afterEffect">
                                  <p:stCondLst>
                                    <p:cond delay="500"/>
                                  </p:stCondLst>
                                  <p:childTnLst>
                                    <p:set>
                                      <p:cBhvr>
                                        <p:cTn id="36" dur="1" fill="hold">
                                          <p:stCondLst>
                                            <p:cond delay="0"/>
                                          </p:stCondLst>
                                        </p:cTn>
                                        <p:tgtEl>
                                          <p:spTgt spid="9">
                                            <p:graphicEl>
                                              <a:dgm id="{BBC99311-7DE7-4254-AAFC-4B74B3B2EFE0}"/>
                                            </p:graphicEl>
                                          </p:spTgt>
                                        </p:tgtEl>
                                        <p:attrNameLst>
                                          <p:attrName>style.visibility</p:attrName>
                                        </p:attrNameLst>
                                      </p:cBhvr>
                                      <p:to>
                                        <p:strVal val="visible"/>
                                      </p:to>
                                    </p:set>
                                    <p:anim calcmode="lin" valueType="num">
                                      <p:cBhvr additive="base">
                                        <p:cTn id="37" dur="500" fill="hold"/>
                                        <p:tgtEl>
                                          <p:spTgt spid="9">
                                            <p:graphicEl>
                                              <a:dgm id="{BBC99311-7DE7-4254-AAFC-4B74B3B2EFE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BBC99311-7DE7-4254-AAFC-4B74B3B2EFE0}"/>
                                            </p:graphicEl>
                                          </p:spTgt>
                                        </p:tgtEl>
                                        <p:attrNameLst>
                                          <p:attrName>ppt_y</p:attrName>
                                        </p:attrNameLst>
                                      </p:cBhvr>
                                      <p:tavLst>
                                        <p:tav tm="0">
                                          <p:val>
                                            <p:strVal val="0-#ppt_h/2"/>
                                          </p:val>
                                        </p:tav>
                                        <p:tav tm="100000">
                                          <p:val>
                                            <p:strVal val="#ppt_y"/>
                                          </p:val>
                                        </p:tav>
                                      </p:tavLst>
                                    </p:anim>
                                  </p:childTnLst>
                                </p:cTn>
                              </p:par>
                            </p:childTnLst>
                          </p:cTn>
                        </p:par>
                        <p:par>
                          <p:cTn id="39" fill="hold">
                            <p:stCondLst>
                              <p:cond delay="7000"/>
                            </p:stCondLst>
                            <p:childTnLst>
                              <p:par>
                                <p:cTn id="40" presetID="2" presetClass="entr" presetSubtype="1" fill="hold" grpId="0" nodeType="afterEffect">
                                  <p:stCondLst>
                                    <p:cond delay="500"/>
                                  </p:stCondLst>
                                  <p:childTnLst>
                                    <p:set>
                                      <p:cBhvr>
                                        <p:cTn id="41" dur="1" fill="hold">
                                          <p:stCondLst>
                                            <p:cond delay="0"/>
                                          </p:stCondLst>
                                        </p:cTn>
                                        <p:tgtEl>
                                          <p:spTgt spid="9">
                                            <p:graphicEl>
                                              <a:dgm id="{C5C71605-FA8E-47E8-9A57-50CBF5B28BB8}"/>
                                            </p:graphicEl>
                                          </p:spTgt>
                                        </p:tgtEl>
                                        <p:attrNameLst>
                                          <p:attrName>style.visibility</p:attrName>
                                        </p:attrNameLst>
                                      </p:cBhvr>
                                      <p:to>
                                        <p:strVal val="visible"/>
                                      </p:to>
                                    </p:set>
                                    <p:anim calcmode="lin" valueType="num">
                                      <p:cBhvr additive="base">
                                        <p:cTn id="42" dur="500" fill="hold"/>
                                        <p:tgtEl>
                                          <p:spTgt spid="9">
                                            <p:graphicEl>
                                              <a:dgm id="{C5C71605-FA8E-47E8-9A57-50CBF5B28BB8}"/>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graphicEl>
                                              <a:dgm id="{C5C71605-FA8E-47E8-9A57-50CBF5B28BB8}"/>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553592" y="99609"/>
            <a:ext cx="7590408"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30</a:t>
            </a:r>
          </a:p>
          <a:p>
            <a:pPr algn="r" eaLnBrk="1" hangingPunct="1">
              <a:lnSpc>
                <a:spcPct val="80000"/>
              </a:lnSpc>
              <a:buFont typeface="Arial" charset="0"/>
              <a:buNone/>
            </a:pPr>
            <a:r>
              <a:rPr lang="sq-AL" dirty="1" sz="2400">
                <a:solidFill>
                  <a:schemeClr val="bg1"/>
                </a:solidFill>
                <a:latin typeface="Verdana" panose="020B0604030504040204" pitchFamily="34" charset="0"/>
                <a:ea typeface="Verdana" panose="020B0604030504040204" pitchFamily="34" charset="0"/>
                <a:cs typeface="Times New Roman" charset="0"/>
              </a:rPr>
              <a:t>Zbulimi i përshpejtuar i të dhënave të ruajtura të trafikut</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209582"/>
            <a:ext cx="4572000" cy="4708981"/>
          </a:xfrm>
          <a:prstGeom prst="rect">
            <a:avLst/>
          </a:prstGeom>
        </p:spPr>
        <p:txBody>
          <a:bodyPr>
            <a:spAutoFit/>
          </a:bodyPr>
          <a:lstStyle/>
          <a:p>
            <a:pPr marL="514350" indent="-514350" algn="just">
              <a:buFont typeface="Wingdings" charset="0"/>
              <a:buAutoNum type="arabicPeriod"/>
              <a:defRPr/>
            </a:pPr>
            <a:r>
              <a:rPr lang="sq-AL" dirty="1" sz="2000">
                <a:ea typeface="ＭＳ Ｐゴシック" charset="0"/>
                <a:cs typeface="Times New Roman" charset="0"/>
              </a:rPr>
              <a:t>Kur gjatë përmbushjes së një kërkese të bërë sipas nenit 29 për ruajtjen e të dhënave të dërgimit të një komunikimi të veçantë, Pala pritëse zbulon </a:t>
            </a:r>
            <a:r>
              <a:rPr lang="sq-AL" dirty="1" b="1" sz="2000">
                <a:ea typeface="ＭＳ Ｐゴシック" charset="0"/>
                <a:cs typeface="Times New Roman" charset="0"/>
              </a:rPr>
              <a:t>se një ofrues shërbimesh në një Shtet tjetër ka qenë i implikuar në dërgimin</a:t>
            </a:r>
            <a:r>
              <a:rPr lang="sq-AL" dirty="1" sz="2000">
                <a:ea typeface="ＭＳ Ｐゴシック" charset="0"/>
                <a:cs typeface="Times New Roman" charset="0"/>
              </a:rPr>
              <a:t> e komunikimit, </a:t>
            </a:r>
            <a:r>
              <a:rPr lang="sq-AL" dirty="1" b="1" sz="2000">
                <a:ea typeface="ＭＳ Ｐゴシック" charset="0"/>
                <a:cs typeface="Times New Roman" charset="0"/>
              </a:rPr>
              <a:t>Pala pritëse i zbulon menjëherë Palës kërkuese një masë të mjaftueshme të dhënash për të identifikuar dhënësin e shërbimeve dhe shtegun nëpërmjet së cilit komunikimi është transmetuar</a:t>
            </a:r>
            <a:r>
              <a:rPr lang="sq-AL" dirty="1" sz="2000">
                <a:ea typeface="ＭＳ Ｐゴシック" charset="0"/>
                <a:cs typeface="Times New Roman" charset="0"/>
              </a:rPr>
              <a:t>.</a:t>
            </a:r>
          </a:p>
        </p:txBody>
      </p:sp>
      <p:sp>
        <p:nvSpPr>
          <p:cNvPr id="8" name="Rectangle 7">
            <a:extLst>
              <a:ext uri="{FF2B5EF4-FFF2-40B4-BE49-F238E27FC236}">
                <a16:creationId xmlns:a16="http://schemas.microsoft.com/office/drawing/2014/main" id="{88F80527-D992-724A-AFAB-DF65C59C5F9B}"/>
              </a:ext>
            </a:extLst>
          </p:cNvPr>
          <p:cNvSpPr/>
          <p:nvPr/>
        </p:nvSpPr>
        <p:spPr>
          <a:xfrm>
            <a:off x="4860388" y="2337203"/>
            <a:ext cx="4058529" cy="2308324"/>
          </a:xfrm>
          <a:prstGeom prst="rect">
            <a:avLst/>
          </a:prstGeom>
        </p:spPr>
        <p:txBody>
          <a:bodyPr wrap="square">
            <a:spAutoFit/>
          </a:bodyPr>
          <a:lstStyle/>
          <a:p>
            <a:pPr marL="342900" indent="-342900" algn="just">
              <a:buFont typeface="Arial" panose="020B0604020202020204" pitchFamily="34" charset="0"/>
              <a:buChar char="•"/>
            </a:pPr>
            <a:r>
              <a:rPr lang="sq-AL" dirty="1" sz="2400" b="1">
                <a:solidFill>
                  <a:srgbClr val="C00000"/>
                </a:solidFill>
                <a:ea typeface="ＭＳ Ｐゴシック" charset="0"/>
                <a:cs typeface="Times New Roman" charset="0"/>
              </a:rPr>
              <a:t>zbulimi i përshpejtuar i një sasie të mjaftueshme të të dhënave të trafikut në mënyrë që të identifikohet rruga përmes së cilës është transmetuar komunikimi</a:t>
            </a:r>
          </a:p>
        </p:txBody>
      </p:sp>
      <p:sp>
        <p:nvSpPr>
          <p:cNvPr id="12" name="Slide Number Placeholder 1">
            <a:extLst>
              <a:ext uri="{FF2B5EF4-FFF2-40B4-BE49-F238E27FC236}">
                <a16:creationId xmlns:a16="http://schemas.microsoft.com/office/drawing/2014/main" id="{077113FD-44A5-4D16-820F-BF9CE641E86F}"/>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43</a:t>
            </a:fld>
          </a:p>
        </p:txBody>
      </p:sp>
    </p:spTree>
    <p:extLst>
      <p:ext uri="{BB962C8B-B14F-4D97-AF65-F5344CB8AC3E}">
        <p14:creationId xmlns:p14="http://schemas.microsoft.com/office/powerpoint/2010/main" val="2756386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1FCE5F71-B62F-4840-AD46-7690CB1F70D4}"/>
              </a:ext>
            </a:extLst>
          </p:cNvPr>
          <p:cNvSpPr/>
          <p:nvPr/>
        </p:nvSpPr>
        <p:spPr>
          <a:xfrm>
            <a:off x="88522" y="1215323"/>
            <a:ext cx="4572000" cy="5016758"/>
          </a:xfrm>
          <a:prstGeom prst="rect">
            <a:avLst/>
          </a:prstGeom>
        </p:spPr>
        <p:txBody>
          <a:bodyPr>
            <a:spAutoFit/>
          </a:bodyPr>
          <a:lstStyle/>
          <a:p>
            <a:pPr marL="514350" indent="-514350" algn="just">
              <a:buFont typeface="+mj-lt"/>
              <a:buAutoNum type="arabicPeriod" startAt="2"/>
              <a:defRPr/>
            </a:pPr>
            <a:r>
              <a:rPr lang="sq-AL" dirty="1" sz="2000"/>
              <a:t>Njoftimi i të dhënave sipas paragrafit 1 mund të mos jepet vetëm kur:</a:t>
            </a:r>
          </a:p>
          <a:p>
            <a:pPr marL="514350" indent="-514350" algn="just">
              <a:buFont typeface="+mj-lt"/>
              <a:buAutoNum type="arabicPeriod" startAt="2"/>
              <a:defRPr/>
            </a:pPr>
            <a:endParaRPr lang="en-US" sz="2000" dirty="0"/>
          </a:p>
          <a:p>
            <a:pPr marL="914400" lvl="1" indent="-514350" algn="just">
              <a:buFont typeface="+mj-lt"/>
              <a:buAutoNum type="alphaLcParenR"/>
              <a:defRPr/>
            </a:pPr>
            <a:r>
              <a:rPr lang="sq-AL" dirty="1" sz="2000"/>
              <a:t>kërkesa ka të bëjë me një vepër penale të cilën Pala pritëse e konsideron </a:t>
            </a:r>
            <a:r>
              <a:rPr lang="sq-AL" dirty="1" b="1" sz="2000"/>
              <a:t>vepër penale politike ose vepër të lidhur me një vepër politike</a:t>
            </a:r>
            <a:r>
              <a:rPr lang="sq-AL" dirty="1" sz="2000"/>
              <a:t>; ose</a:t>
            </a:r>
          </a:p>
          <a:p>
            <a:pPr marL="914400" lvl="1" indent="-514350" algn="just">
              <a:buFont typeface="+mj-lt"/>
              <a:buAutoNum type="alphaLcParenR"/>
              <a:defRPr/>
            </a:pPr>
            <a:r>
              <a:rPr lang="sq-AL" dirty="1" sz="2000"/>
              <a:t>Pala pritëse gjykon se përmbushja e kërkesës ka të ngjarë të </a:t>
            </a:r>
            <a:r>
              <a:rPr lang="sq-AL" dirty="1" b="1" sz="2000"/>
              <a:t>paragjykojë sovranitetin, sigurinë, </a:t>
            </a:r>
            <a:r>
              <a:rPr lang="sq-AL" dirty="1" i="1" b="1" sz="2000"/>
              <a:t>rendin publik</a:t>
            </a:r>
            <a:r>
              <a:rPr lang="sq-AL" dirty="1" b="1" sz="2000"/>
              <a:t> ose interesa </a:t>
            </a:r>
            <a:r>
              <a:rPr lang="sq-AL" dirty="1" sz="2000"/>
              <a:t>të tjera</a:t>
            </a:r>
            <a:r>
              <a:rPr lang="sq-AL" dirty="1" b="1" sz="2000"/>
              <a:t> thelbësore</a:t>
            </a:r>
            <a:r>
              <a:rPr lang="sq-AL" dirty="1" sz="2000"/>
              <a:t>.</a:t>
            </a:r>
          </a:p>
        </p:txBody>
      </p:sp>
      <p:sp>
        <p:nvSpPr>
          <p:cNvPr id="5" name="Rectangle 4">
            <a:extLst>
              <a:ext uri="{FF2B5EF4-FFF2-40B4-BE49-F238E27FC236}">
                <a16:creationId xmlns:a16="http://schemas.microsoft.com/office/drawing/2014/main" id="{128C68E0-C06E-FF41-A081-E219BB9C8803}"/>
              </a:ext>
            </a:extLst>
          </p:cNvPr>
          <p:cNvSpPr/>
          <p:nvPr/>
        </p:nvSpPr>
        <p:spPr>
          <a:xfrm>
            <a:off x="5351966" y="2891201"/>
            <a:ext cx="3425482" cy="1569660"/>
          </a:xfrm>
          <a:prstGeom prst="rect">
            <a:avLst/>
          </a:prstGeom>
        </p:spPr>
        <p:txBody>
          <a:bodyPr wrap="square">
            <a:spAutoFit/>
          </a:bodyPr>
          <a:lstStyle/>
          <a:p>
            <a:pPr marL="342900" indent="-342900" algn="just">
              <a:buFont typeface="Arial" panose="020B0604020202020204" pitchFamily="34" charset="0"/>
              <a:buChar char="•"/>
            </a:pPr>
            <a:r>
              <a:rPr lang="sq-AL" dirty="1" sz="2400" b="1">
                <a:solidFill>
                  <a:srgbClr val="C00000"/>
                </a:solidFill>
              </a:rPr>
              <a:t>Zbulimi i të dhënave të trafikut mund të mbahet nën kushte të caktuara</a:t>
            </a:r>
          </a:p>
        </p:txBody>
      </p:sp>
      <p:sp>
        <p:nvSpPr>
          <p:cNvPr id="16" name="Slide Number Placeholder 1">
            <a:extLst>
              <a:ext uri="{FF2B5EF4-FFF2-40B4-BE49-F238E27FC236}">
                <a16:creationId xmlns:a16="http://schemas.microsoft.com/office/drawing/2014/main" id="{A8510259-AA19-49E5-B308-77D783AC0348}"/>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44</a:t>
            </a:fld>
          </a:p>
        </p:txBody>
      </p:sp>
      <p:sp>
        <p:nvSpPr>
          <p:cNvPr id="19" name="Rectangle 18">
            <a:extLst>
              <a:ext uri="{FF2B5EF4-FFF2-40B4-BE49-F238E27FC236}">
                <a16:creationId xmlns:a16="http://schemas.microsoft.com/office/drawing/2014/main" id="{9FAD29AD-C0E7-4539-97AF-F799EA00A80B}"/>
              </a:ext>
            </a:extLst>
          </p:cNvPr>
          <p:cNvSpPr/>
          <p:nvPr/>
        </p:nvSpPr>
        <p:spPr>
          <a:xfrm>
            <a:off x="1553592" y="99609"/>
            <a:ext cx="7590408"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30</a:t>
            </a:r>
          </a:p>
          <a:p>
            <a:pPr algn="r" eaLnBrk="1" hangingPunct="1">
              <a:lnSpc>
                <a:spcPct val="80000"/>
              </a:lnSpc>
              <a:buFont typeface="Arial" charset="0"/>
              <a:buNone/>
            </a:pPr>
            <a:r>
              <a:rPr lang="sq-AL" dirty="1" sz="2400">
                <a:solidFill>
                  <a:schemeClr val="bg1"/>
                </a:solidFill>
                <a:latin typeface="Verdana" panose="020B0604030504040204" pitchFamily="34" charset="0"/>
                <a:ea typeface="Verdana" panose="020B0604030504040204" pitchFamily="34" charset="0"/>
                <a:cs typeface="Times New Roman" charset="0"/>
              </a:rPr>
              <a:t>Zbulimi i përshpejtuar i të dhënave të ruajtura të trafikut</a:t>
            </a:r>
          </a:p>
        </p:txBody>
      </p:sp>
    </p:spTree>
    <p:extLst>
      <p:ext uri="{BB962C8B-B14F-4D97-AF65-F5344CB8AC3E}">
        <p14:creationId xmlns:p14="http://schemas.microsoft.com/office/powerpoint/2010/main" val="807905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Graphic 6" descr="Computer">
            <a:extLst>
              <a:ext uri="{FF2B5EF4-FFF2-40B4-BE49-F238E27FC236}">
                <a16:creationId xmlns:a16="http://schemas.microsoft.com/office/drawing/2014/main" id="{78741A34-6EEC-4B36-8392-FD5A6CCCF1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4854" y="1872593"/>
            <a:ext cx="2307021" cy="2307021"/>
          </a:xfrm>
          <a:prstGeom prst="rect">
            <a:avLst/>
          </a:prstGeom>
        </p:spPr>
      </p:pic>
      <p:pic>
        <p:nvPicPr>
          <p:cNvPr id="10" name="Graphic 9" descr="Computer">
            <a:extLst>
              <a:ext uri="{FF2B5EF4-FFF2-40B4-BE49-F238E27FC236}">
                <a16:creationId xmlns:a16="http://schemas.microsoft.com/office/drawing/2014/main" id="{D19CFA6D-0E89-4584-8F48-326503BF7E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8489" y="1893614"/>
            <a:ext cx="2307021" cy="2307021"/>
          </a:xfrm>
          <a:prstGeom prst="rect">
            <a:avLst/>
          </a:prstGeom>
        </p:spPr>
      </p:pic>
      <p:pic>
        <p:nvPicPr>
          <p:cNvPr id="11" name="Graphic 10" descr="Computer">
            <a:extLst>
              <a:ext uri="{FF2B5EF4-FFF2-40B4-BE49-F238E27FC236}">
                <a16:creationId xmlns:a16="http://schemas.microsoft.com/office/drawing/2014/main" id="{A3E179A7-91BC-4666-AA8B-1DAC83C488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9791" y="1922143"/>
            <a:ext cx="2307021" cy="2307021"/>
          </a:xfrm>
          <a:prstGeom prst="rect">
            <a:avLst/>
          </a:prstGeom>
        </p:spPr>
      </p:pic>
      <p:graphicFrame>
        <p:nvGraphicFramePr>
          <p:cNvPr id="12" name="Diagram 11">
            <a:extLst>
              <a:ext uri="{FF2B5EF4-FFF2-40B4-BE49-F238E27FC236}">
                <a16:creationId xmlns:a16="http://schemas.microsoft.com/office/drawing/2014/main" id="{C15DC01B-FEA5-4523-805C-33100EAC2EBE}"/>
              </a:ext>
            </a:extLst>
          </p:cNvPr>
          <p:cNvGraphicFramePr/>
          <p:nvPr>
            <p:extLst>
              <p:ext uri="{D42A27DB-BD31-4B8C-83A1-F6EECF244321}">
                <p14:modId xmlns:p14="http://schemas.microsoft.com/office/powerpoint/2010/main" val="2772005218"/>
              </p:ext>
            </p:extLst>
          </p:nvPr>
        </p:nvGraphicFramePr>
        <p:xfrm>
          <a:off x="714702" y="2623208"/>
          <a:ext cx="7696193"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Arrow: Right 19">
            <a:extLst>
              <a:ext uri="{FF2B5EF4-FFF2-40B4-BE49-F238E27FC236}">
                <a16:creationId xmlns:a16="http://schemas.microsoft.com/office/drawing/2014/main" id="{93A44638-5D38-466C-91A6-AB708E9926DD}"/>
              </a:ext>
            </a:extLst>
          </p:cNvPr>
          <p:cNvSpPr/>
          <p:nvPr/>
        </p:nvSpPr>
        <p:spPr>
          <a:xfrm>
            <a:off x="2965230" y="2870701"/>
            <a:ext cx="409903" cy="409904"/>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6B024FAC-27E2-445A-978D-13AE11194B53}"/>
              </a:ext>
            </a:extLst>
          </p:cNvPr>
          <p:cNvSpPr/>
          <p:nvPr/>
        </p:nvSpPr>
        <p:spPr>
          <a:xfrm>
            <a:off x="5833166" y="2870701"/>
            <a:ext cx="409903" cy="409904"/>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Slide Number Placeholder 1">
            <a:extLst>
              <a:ext uri="{FF2B5EF4-FFF2-40B4-BE49-F238E27FC236}">
                <a16:creationId xmlns:a16="http://schemas.microsoft.com/office/drawing/2014/main" id="{7D640BD0-6187-4D83-A5C6-2E4DDF7C999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45</a:t>
            </a:fld>
          </a:p>
        </p:txBody>
      </p:sp>
      <p:sp>
        <p:nvSpPr>
          <p:cNvPr id="21" name="Rectangle 20">
            <a:extLst>
              <a:ext uri="{FF2B5EF4-FFF2-40B4-BE49-F238E27FC236}">
                <a16:creationId xmlns:a16="http://schemas.microsoft.com/office/drawing/2014/main" id="{8832DF72-C62D-43BC-B2C6-E9ED12440653}"/>
              </a:ext>
            </a:extLst>
          </p:cNvPr>
          <p:cNvSpPr/>
          <p:nvPr/>
        </p:nvSpPr>
        <p:spPr>
          <a:xfrm>
            <a:off x="1553592" y="99609"/>
            <a:ext cx="7590408"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30</a:t>
            </a:r>
          </a:p>
          <a:p>
            <a:pPr algn="r" eaLnBrk="1" hangingPunct="1">
              <a:lnSpc>
                <a:spcPct val="80000"/>
              </a:lnSpc>
              <a:buFont typeface="Arial" charset="0"/>
              <a:buNone/>
            </a:pPr>
            <a:r>
              <a:rPr lang="sq-AL" dirty="1" sz="2400">
                <a:solidFill>
                  <a:schemeClr val="bg1"/>
                </a:solidFill>
                <a:latin typeface="Verdana" panose="020B0604030504040204" pitchFamily="34" charset="0"/>
                <a:ea typeface="Verdana" panose="020B0604030504040204" pitchFamily="34" charset="0"/>
                <a:cs typeface="Times New Roman" charset="0"/>
              </a:rPr>
              <a:t>Zbulimi i përshpejtuar i të dhënave të ruajtura të trafikut</a:t>
            </a:r>
          </a:p>
        </p:txBody>
      </p:sp>
    </p:spTree>
    <p:extLst>
      <p:ext uri="{BB962C8B-B14F-4D97-AF65-F5344CB8AC3E}">
        <p14:creationId xmlns:p14="http://schemas.microsoft.com/office/powerpoint/2010/main" val="1920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750" fill="hold"/>
                                        <p:tgtEl>
                                          <p:spTgt spid="20"/>
                                        </p:tgtEl>
                                        <p:attrNameLst>
                                          <p:attrName>ppt_x</p:attrName>
                                        </p:attrNameLst>
                                      </p:cBhvr>
                                      <p:tavLst>
                                        <p:tav tm="0">
                                          <p:val>
                                            <p:strVal val="0-#ppt_w/2"/>
                                          </p:val>
                                        </p:tav>
                                        <p:tav tm="100000">
                                          <p:val>
                                            <p:strVal val="#ppt_x"/>
                                          </p:val>
                                        </p:tav>
                                      </p:tavLst>
                                    </p:anim>
                                    <p:anim calcmode="lin" valueType="num">
                                      <p:cBhvr additive="base">
                                        <p:cTn id="13" dur="75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0-#ppt_w/2"/>
                                          </p:val>
                                        </p:tav>
                                        <p:tav tm="100000">
                                          <p:val>
                                            <p:strVal val="#ppt_x"/>
                                          </p:val>
                                        </p:tav>
                                      </p:tavLst>
                                    </p:anim>
                                    <p:anim calcmode="lin" valueType="num">
                                      <p:cBhvr additive="base">
                                        <p:cTn id="18" dur="75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fill="hold"/>
                                        <p:tgtEl>
                                          <p:spTgt spid="22"/>
                                        </p:tgtEl>
                                        <p:attrNameLst>
                                          <p:attrName>ppt_x</p:attrName>
                                        </p:attrNameLst>
                                      </p:cBhvr>
                                      <p:tavLst>
                                        <p:tav tm="0">
                                          <p:val>
                                            <p:strVal val="0-#ppt_w/2"/>
                                          </p:val>
                                        </p:tav>
                                        <p:tav tm="100000">
                                          <p:val>
                                            <p:strVal val="#ppt_x"/>
                                          </p:val>
                                        </p:tav>
                                      </p:tavLst>
                                    </p:anim>
                                    <p:anim calcmode="lin" valueType="num">
                                      <p:cBhvr additive="base">
                                        <p:cTn id="23" dur="75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0-#ppt_w/2"/>
                                          </p:val>
                                        </p:tav>
                                        <p:tav tm="100000">
                                          <p:val>
                                            <p:strVal val="#ppt_x"/>
                                          </p:val>
                                        </p:tav>
                                      </p:tavLst>
                                    </p:anim>
                                    <p:anim calcmode="lin" valueType="num">
                                      <p:cBhvr additive="base">
                                        <p:cTn id="28" dur="75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2" presetClass="entr" presetSubtype="8" fill="hold" grpId="0" nodeType="afterEffect">
                                  <p:stCondLst>
                                    <p:cond delay="0"/>
                                  </p:stCondLst>
                                  <p:childTnLst>
                                    <p:set>
                                      <p:cBhvr>
                                        <p:cTn id="31" dur="1" fill="hold">
                                          <p:stCondLst>
                                            <p:cond delay="0"/>
                                          </p:stCondLst>
                                        </p:cTn>
                                        <p:tgtEl>
                                          <p:spTgt spid="12">
                                            <p:graphicEl>
                                              <a:dgm id="{35A29870-0D19-40B0-B764-1D224889547E}"/>
                                            </p:graphicEl>
                                          </p:spTgt>
                                        </p:tgtEl>
                                        <p:attrNameLst>
                                          <p:attrName>style.visibility</p:attrName>
                                        </p:attrNameLst>
                                      </p:cBhvr>
                                      <p:to>
                                        <p:strVal val="visible"/>
                                      </p:to>
                                    </p:set>
                                    <p:anim calcmode="lin" valueType="num">
                                      <p:cBhvr additive="base">
                                        <p:cTn id="32" dur="500" fill="hold"/>
                                        <p:tgtEl>
                                          <p:spTgt spid="12">
                                            <p:graphicEl>
                                              <a:dgm id="{35A29870-0D19-40B0-B764-1D224889547E}"/>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2">
                                            <p:graphicEl>
                                              <a:dgm id="{35A29870-0D19-40B0-B764-1D224889547E}"/>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4250"/>
                            </p:stCondLst>
                            <p:childTnLst>
                              <p:par>
                                <p:cTn id="35" presetID="2" presetClass="entr" presetSubtype="8" fill="hold" grpId="0" nodeType="afterEffect">
                                  <p:stCondLst>
                                    <p:cond delay="0"/>
                                  </p:stCondLst>
                                  <p:childTnLst>
                                    <p:set>
                                      <p:cBhvr>
                                        <p:cTn id="36" dur="1" fill="hold">
                                          <p:stCondLst>
                                            <p:cond delay="0"/>
                                          </p:stCondLst>
                                        </p:cTn>
                                        <p:tgtEl>
                                          <p:spTgt spid="12">
                                            <p:graphicEl>
                                              <a:dgm id="{66314F9B-10CF-44C6-A95B-6D106D205273}"/>
                                            </p:graphicEl>
                                          </p:spTgt>
                                        </p:tgtEl>
                                        <p:attrNameLst>
                                          <p:attrName>style.visibility</p:attrName>
                                        </p:attrNameLst>
                                      </p:cBhvr>
                                      <p:to>
                                        <p:strVal val="visible"/>
                                      </p:to>
                                    </p:set>
                                    <p:anim calcmode="lin" valueType="num">
                                      <p:cBhvr additive="base">
                                        <p:cTn id="37" dur="500" fill="hold"/>
                                        <p:tgtEl>
                                          <p:spTgt spid="12">
                                            <p:graphicEl>
                                              <a:dgm id="{66314F9B-10CF-44C6-A95B-6D106D205273}"/>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graphicEl>
                                              <a:dgm id="{66314F9B-10CF-44C6-A95B-6D106D205273}"/>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4750"/>
                            </p:stCondLst>
                            <p:childTnLst>
                              <p:par>
                                <p:cTn id="40" presetID="2" presetClass="entr" presetSubtype="8" fill="hold" grpId="0" nodeType="afterEffect">
                                  <p:stCondLst>
                                    <p:cond delay="0"/>
                                  </p:stCondLst>
                                  <p:childTnLst>
                                    <p:set>
                                      <p:cBhvr>
                                        <p:cTn id="41" dur="1" fill="hold">
                                          <p:stCondLst>
                                            <p:cond delay="0"/>
                                          </p:stCondLst>
                                        </p:cTn>
                                        <p:tgtEl>
                                          <p:spTgt spid="12">
                                            <p:graphicEl>
                                              <a:dgm id="{9ABA3D6E-65D8-49C4-AABD-F1758CEAA15B}"/>
                                            </p:graphicEl>
                                          </p:spTgt>
                                        </p:tgtEl>
                                        <p:attrNameLst>
                                          <p:attrName>style.visibility</p:attrName>
                                        </p:attrNameLst>
                                      </p:cBhvr>
                                      <p:to>
                                        <p:strVal val="visible"/>
                                      </p:to>
                                    </p:set>
                                    <p:anim calcmode="lin" valueType="num">
                                      <p:cBhvr additive="base">
                                        <p:cTn id="42" dur="500" fill="hold"/>
                                        <p:tgtEl>
                                          <p:spTgt spid="12">
                                            <p:graphicEl>
                                              <a:dgm id="{9ABA3D6E-65D8-49C4-AABD-F1758CEAA15B}"/>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2">
                                            <p:graphicEl>
                                              <a:dgm id="{9ABA3D6E-65D8-49C4-AABD-F1758CEAA15B}"/>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5250"/>
                            </p:stCondLst>
                            <p:childTnLst>
                              <p:par>
                                <p:cTn id="45" presetID="2" presetClass="entr" presetSubtype="8" fill="hold" grpId="0" nodeType="afterEffect">
                                  <p:stCondLst>
                                    <p:cond delay="0"/>
                                  </p:stCondLst>
                                  <p:childTnLst>
                                    <p:set>
                                      <p:cBhvr>
                                        <p:cTn id="46" dur="1" fill="hold">
                                          <p:stCondLst>
                                            <p:cond delay="0"/>
                                          </p:stCondLst>
                                        </p:cTn>
                                        <p:tgtEl>
                                          <p:spTgt spid="12">
                                            <p:graphicEl>
                                              <a:dgm id="{41C79047-15CF-4FFE-BEF8-7E421503F124}"/>
                                            </p:graphicEl>
                                          </p:spTgt>
                                        </p:tgtEl>
                                        <p:attrNameLst>
                                          <p:attrName>style.visibility</p:attrName>
                                        </p:attrNameLst>
                                      </p:cBhvr>
                                      <p:to>
                                        <p:strVal val="visible"/>
                                      </p:to>
                                    </p:set>
                                    <p:anim calcmode="lin" valueType="num">
                                      <p:cBhvr additive="base">
                                        <p:cTn id="47" dur="500" fill="hold"/>
                                        <p:tgtEl>
                                          <p:spTgt spid="12">
                                            <p:graphicEl>
                                              <a:dgm id="{41C79047-15CF-4FFE-BEF8-7E421503F124}"/>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
                                            <p:graphicEl>
                                              <a:dgm id="{41C79047-15CF-4FFE-BEF8-7E421503F124}"/>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5750"/>
                            </p:stCondLst>
                            <p:childTnLst>
                              <p:par>
                                <p:cTn id="50" presetID="2" presetClass="entr" presetSubtype="8" fill="hold" grpId="0" nodeType="afterEffect">
                                  <p:stCondLst>
                                    <p:cond delay="0"/>
                                  </p:stCondLst>
                                  <p:childTnLst>
                                    <p:set>
                                      <p:cBhvr>
                                        <p:cTn id="51" dur="1" fill="hold">
                                          <p:stCondLst>
                                            <p:cond delay="0"/>
                                          </p:stCondLst>
                                        </p:cTn>
                                        <p:tgtEl>
                                          <p:spTgt spid="12">
                                            <p:graphicEl>
                                              <a:dgm id="{62574373-2E21-446F-959B-D8FA026EBE7F}"/>
                                            </p:graphicEl>
                                          </p:spTgt>
                                        </p:tgtEl>
                                        <p:attrNameLst>
                                          <p:attrName>style.visibility</p:attrName>
                                        </p:attrNameLst>
                                      </p:cBhvr>
                                      <p:to>
                                        <p:strVal val="visible"/>
                                      </p:to>
                                    </p:set>
                                    <p:anim calcmode="lin" valueType="num">
                                      <p:cBhvr additive="base">
                                        <p:cTn id="52" dur="500" fill="hold"/>
                                        <p:tgtEl>
                                          <p:spTgt spid="12">
                                            <p:graphicEl>
                                              <a:dgm id="{62574373-2E21-446F-959B-D8FA026EBE7F}"/>
                                            </p:graphic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2">
                                            <p:graphicEl>
                                              <a:dgm id="{62574373-2E21-446F-959B-D8FA026EBE7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P spid="20" grpId="0"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015231" y="131567"/>
            <a:ext cx="7128769"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31</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charset="0"/>
              </a:rPr>
              <a:t>Ndihma e ndërsjellë lidhur me </a:t>
            </a:r>
            <a:r>
              <a:rPr lang="sq-AL" dirty="1" sz="2400">
                <a:latin typeface="Verdana" panose="020B0604030504040204" pitchFamily="34" charset="0"/>
                <a:ea typeface="Verdana" panose="020B0604030504040204" pitchFamily="34" charset="0"/>
                <a:cs typeface="Times New Roman" charset="0"/>
              </a:rPr>
              <a:t> </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charset="0"/>
              </a:rPr>
              <a:t>Qasje në të dhëna të ruajtura kompjuterike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484627"/>
            <a:ext cx="4572000" cy="4478149"/>
          </a:xfrm>
          <a:prstGeom prst="rect">
            <a:avLst/>
          </a:prstGeom>
        </p:spPr>
        <p:txBody>
          <a:bodyPr>
            <a:spAutoFit/>
          </a:bodyPr>
          <a:lstStyle/>
          <a:p>
            <a:pPr marL="514350" indent="-514350" algn="just">
              <a:lnSpc>
                <a:spcPct val="90000"/>
              </a:lnSpc>
              <a:spcBef>
                <a:spcPts val="600"/>
              </a:spcBef>
              <a:spcAft>
                <a:spcPts val="1200"/>
              </a:spcAft>
              <a:buFont typeface="+mj-lt"/>
              <a:buAutoNum type="arabicPeriod"/>
            </a:pPr>
            <a:r>
              <a:rPr lang="sq-AL" dirty="1" sz="2000"/>
              <a:t>Njëra Palë mund </a:t>
            </a:r>
            <a:r>
              <a:rPr lang="sq-AL" dirty="1" b="1" sz="2000"/>
              <a:t>t’i kërkojë Palës tjetër të kërkojë, ose ngjashëm të qaset, sekuestrojë ose ngjashëm të sigurojë, dhe të zbulojë të dhënat e regjistruara nëpërmjet një sistemi kompjuterik</a:t>
            </a:r>
            <a:r>
              <a:rPr lang="sq-AL" dirty="1" sz="2000"/>
              <a:t> që ndodhet brenda territorit të Palës pritëse, </a:t>
            </a:r>
            <a:r>
              <a:rPr lang="sq-AL" dirty="1" b="1" sz="2000"/>
              <a:t>duke përfshirë të dhënat që janë ruajtur në pajtim me nenin 29</a:t>
            </a:r>
            <a:r>
              <a:rPr lang="sq-AL" dirty="1" sz="2000"/>
              <a:t>.</a:t>
            </a:r>
          </a:p>
          <a:p>
            <a:pPr marL="514350" indent="-514350" algn="just">
              <a:lnSpc>
                <a:spcPct val="90000"/>
              </a:lnSpc>
              <a:spcBef>
                <a:spcPts val="600"/>
              </a:spcBef>
              <a:spcAft>
                <a:spcPts val="1200"/>
              </a:spcAft>
              <a:buFont typeface="+mj-lt"/>
              <a:buAutoNum type="arabicPeriod"/>
            </a:pPr>
            <a:r>
              <a:rPr lang="sq-AL" dirty="1" b="1" sz="2000"/>
              <a:t>Pala pritëse i përgjigjet</a:t>
            </a:r>
            <a:r>
              <a:rPr lang="sq-AL" dirty="1" sz="2000"/>
              <a:t> kërkesës nëpërmjet </a:t>
            </a:r>
            <a:r>
              <a:rPr lang="sq-AL" dirty="1" b="1" sz="2000"/>
              <a:t>zbatimit</a:t>
            </a:r>
            <a:r>
              <a:rPr lang="sq-AL" dirty="1" sz="2000"/>
              <a:t> të instrumenteve ndërkombëtare, marrëveshjeve dhe ligjeve </a:t>
            </a:r>
            <a:r>
              <a:rPr lang="sq-AL" dirty="1" b="1" sz="2000"/>
              <a:t>të përmendura në nenin 23</a:t>
            </a:r>
            <a:r>
              <a:rPr lang="sq-AL" dirty="1" sz="2000"/>
              <a:t> dhe në pajtim me dispozitat e tjera përkatëse të këtij kapitulli.</a:t>
            </a:r>
          </a:p>
        </p:txBody>
      </p:sp>
      <p:sp>
        <p:nvSpPr>
          <p:cNvPr id="8" name="Rectangle 7">
            <a:extLst>
              <a:ext uri="{FF2B5EF4-FFF2-40B4-BE49-F238E27FC236}">
                <a16:creationId xmlns:a16="http://schemas.microsoft.com/office/drawing/2014/main" id="{75EA984C-4557-6749-8B7A-6861B895A10D}"/>
              </a:ext>
            </a:extLst>
          </p:cNvPr>
          <p:cNvSpPr/>
          <p:nvPr/>
        </p:nvSpPr>
        <p:spPr>
          <a:xfrm>
            <a:off x="4966791" y="2754206"/>
            <a:ext cx="3810657" cy="1569660"/>
          </a:xfrm>
          <a:prstGeom prst="rect">
            <a:avLst/>
          </a:prstGeom>
        </p:spPr>
        <p:txBody>
          <a:bodyPr wrap="square">
            <a:spAutoFit/>
          </a:bodyPr>
          <a:lstStyle/>
          <a:p>
            <a:pPr marL="342900" indent="-342900" algn="just">
              <a:buFont typeface="Arial" panose="020B0604020202020204" pitchFamily="34" charset="0"/>
              <a:buChar char="•"/>
            </a:pPr>
            <a:r>
              <a:rPr lang="sq-AL" dirty="1" sz="2400" b="1">
                <a:solidFill>
                  <a:srgbClr val="C00000"/>
                </a:solidFill>
              </a:rPr>
              <a:t>sekuestrimi apo sigurimi i ngjashëm, dhe zbulimi i të dhënave të ruajtura brenda territorit të vendit pritës</a:t>
            </a:r>
          </a:p>
        </p:txBody>
      </p:sp>
      <p:sp>
        <p:nvSpPr>
          <p:cNvPr id="12" name="Slide Number Placeholder 1">
            <a:extLst>
              <a:ext uri="{FF2B5EF4-FFF2-40B4-BE49-F238E27FC236}">
                <a16:creationId xmlns:a16="http://schemas.microsoft.com/office/drawing/2014/main" id="{C6E754D6-304D-4D3F-9A84-1D72FC80496A}"/>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46</a:t>
            </a:fld>
          </a:p>
        </p:txBody>
      </p:sp>
    </p:spTree>
    <p:extLst>
      <p:ext uri="{BB962C8B-B14F-4D97-AF65-F5344CB8AC3E}">
        <p14:creationId xmlns:p14="http://schemas.microsoft.com/office/powerpoint/2010/main" val="974716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1FCE5F71-B62F-4840-AD46-7690CB1F70D4}"/>
              </a:ext>
            </a:extLst>
          </p:cNvPr>
          <p:cNvSpPr/>
          <p:nvPr/>
        </p:nvSpPr>
        <p:spPr>
          <a:xfrm>
            <a:off x="267198" y="1701609"/>
            <a:ext cx="4483478" cy="3462486"/>
          </a:xfrm>
          <a:prstGeom prst="rect">
            <a:avLst/>
          </a:prstGeom>
        </p:spPr>
        <p:txBody>
          <a:bodyPr wrap="square">
            <a:spAutoFit/>
          </a:bodyPr>
          <a:lstStyle/>
          <a:p>
            <a:pPr marL="514350" indent="-514350" algn="just">
              <a:lnSpc>
                <a:spcPct val="90000"/>
              </a:lnSpc>
              <a:spcBef>
                <a:spcPts val="600"/>
              </a:spcBef>
              <a:spcAft>
                <a:spcPts val="1200"/>
              </a:spcAft>
              <a:buFont typeface="+mj-lt"/>
              <a:buAutoNum type="arabicPeriod" startAt="3"/>
            </a:pPr>
            <a:r>
              <a:rPr lang="sq-AL" dirty="1" sz="2100"/>
              <a:t>Përgjigja e kërkesës duhet t’i jepet në mënyrë të </a:t>
            </a:r>
            <a:r>
              <a:rPr lang="sq-AL" dirty="1" b="1" sz="2100"/>
              <a:t>përshpejtuar</a:t>
            </a:r>
            <a:r>
              <a:rPr lang="sq-AL" dirty="1" sz="2100"/>
              <a:t> kur:</a:t>
            </a:r>
          </a:p>
          <a:p>
            <a:pPr marL="914400" lvl="1" indent="-514350" algn="just">
              <a:lnSpc>
                <a:spcPct val="90000"/>
              </a:lnSpc>
              <a:spcBef>
                <a:spcPts val="600"/>
              </a:spcBef>
              <a:spcAft>
                <a:spcPts val="1200"/>
              </a:spcAft>
              <a:buFont typeface="+mj-lt"/>
              <a:buAutoNum type="alphaLcParenR"/>
            </a:pPr>
            <a:r>
              <a:rPr lang="sq-AL" dirty="1" sz="2100"/>
              <a:t>ka arsye për të besuar se </a:t>
            </a:r>
            <a:r>
              <a:rPr lang="sq-AL" dirty="1" b="1" sz="2100"/>
              <a:t>të dhënat përkatëse mund të humbin ose të modifikohen</a:t>
            </a:r>
            <a:r>
              <a:rPr lang="sq-AL" dirty="1" sz="2100"/>
              <a:t>; ose</a:t>
            </a:r>
          </a:p>
          <a:p>
            <a:pPr marL="914400" lvl="1" indent="-514350" algn="just">
              <a:lnSpc>
                <a:spcPct val="90000"/>
              </a:lnSpc>
              <a:spcBef>
                <a:spcPts val="600"/>
              </a:spcBef>
              <a:spcAft>
                <a:spcPts val="1200"/>
              </a:spcAft>
              <a:buFont typeface="+mj-lt"/>
              <a:buAutoNum type="alphaLcParenR"/>
            </a:pPr>
            <a:r>
              <a:rPr lang="sq-AL" dirty="1" sz="2100"/>
              <a:t>instrumentet, marrëveshjet dhe ligjet e përmendura në paragrafin 2 </a:t>
            </a:r>
            <a:r>
              <a:rPr lang="sq-AL" dirty="1" b="1" sz="2100"/>
              <a:t>parashikojnë bashkëpunimin e përshpejtuar</a:t>
            </a:r>
            <a:r>
              <a:rPr lang="sq-AL" dirty="1" sz="2100"/>
              <a:t>.</a:t>
            </a:r>
          </a:p>
        </p:txBody>
      </p:sp>
      <p:sp>
        <p:nvSpPr>
          <p:cNvPr id="8" name="Rectangle 7">
            <a:extLst>
              <a:ext uri="{FF2B5EF4-FFF2-40B4-BE49-F238E27FC236}">
                <a16:creationId xmlns:a16="http://schemas.microsoft.com/office/drawing/2014/main" id="{C2855476-780D-8842-BD78-A52AE62AA4ED}"/>
              </a:ext>
            </a:extLst>
          </p:cNvPr>
          <p:cNvSpPr/>
          <p:nvPr/>
        </p:nvSpPr>
        <p:spPr>
          <a:xfrm>
            <a:off x="5280207" y="3123537"/>
            <a:ext cx="3504503" cy="1200329"/>
          </a:xfrm>
          <a:prstGeom prst="rect">
            <a:avLst/>
          </a:prstGeom>
        </p:spPr>
        <p:txBody>
          <a:bodyPr wrap="square">
            <a:spAutoFit/>
          </a:bodyPr>
          <a:lstStyle/>
          <a:p>
            <a:pPr marL="342900" indent="-342900" algn="just">
              <a:buFont typeface="Arial" panose="020B0604020202020204" pitchFamily="34" charset="0"/>
              <a:buChar char="•"/>
            </a:pPr>
            <a:r>
              <a:rPr lang="sq-AL" dirty="1" sz="2400" b="1">
                <a:solidFill>
                  <a:srgbClr val="C00000"/>
                </a:solidFill>
              </a:rPr>
              <a:t>baza të përshpejtuara / arsye mbështetëse</a:t>
            </a:r>
          </a:p>
        </p:txBody>
      </p:sp>
      <p:sp>
        <p:nvSpPr>
          <p:cNvPr id="16" name="Slide Number Placeholder 1">
            <a:extLst>
              <a:ext uri="{FF2B5EF4-FFF2-40B4-BE49-F238E27FC236}">
                <a16:creationId xmlns:a16="http://schemas.microsoft.com/office/drawing/2014/main" id="{278C48E4-8CE3-411C-80FB-366B0893DA5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47</a:t>
            </a:fld>
          </a:p>
        </p:txBody>
      </p:sp>
      <p:sp>
        <p:nvSpPr>
          <p:cNvPr id="19" name="Rectangle 18">
            <a:extLst>
              <a:ext uri="{FF2B5EF4-FFF2-40B4-BE49-F238E27FC236}">
                <a16:creationId xmlns:a16="http://schemas.microsoft.com/office/drawing/2014/main" id="{4FC175AC-F8F2-4F7F-870B-50F44E9F301B}"/>
              </a:ext>
            </a:extLst>
          </p:cNvPr>
          <p:cNvSpPr/>
          <p:nvPr/>
        </p:nvSpPr>
        <p:spPr>
          <a:xfrm>
            <a:off x="2015231" y="131567"/>
            <a:ext cx="7128769"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31</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charset="0"/>
              </a:rPr>
              <a:t>Ndihma e ndërsjellë lidhur me</a:t>
            </a:r>
            <a:r>
              <a:rPr lang="sq-AL" dirty="1" sz="2400">
                <a:latin typeface="Verdana" panose="020B0604030504040204" pitchFamily="34" charset="0"/>
                <a:ea typeface="Verdana" panose="020B0604030504040204" pitchFamily="34" charset="0"/>
                <a:cs typeface="Times New Roman" charset="0"/>
              </a:rPr>
              <a:t> </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charset="0"/>
              </a:rPr>
              <a:t>Qasje në të dhëna të ruajtura kompjuterike</a:t>
            </a:r>
          </a:p>
        </p:txBody>
      </p:sp>
    </p:spTree>
    <p:extLst>
      <p:ext uri="{BB962C8B-B14F-4D97-AF65-F5344CB8AC3E}">
        <p14:creationId xmlns:p14="http://schemas.microsoft.com/office/powerpoint/2010/main" val="590328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descr="Graphical user interface, website&#10;&#10;Description automatically generated">
            <a:extLst>
              <a:ext uri="{FF2B5EF4-FFF2-40B4-BE49-F238E27FC236}">
                <a16:creationId xmlns:a16="http://schemas.microsoft.com/office/drawing/2014/main" id="{3F080D95-2FA2-443C-A93B-6E9A6A5656BD}"/>
              </a:ext>
            </a:extLst>
          </p:cNvPr>
          <p:cNvPicPr>
            <a:picLocks noChangeAspect="1"/>
          </p:cNvPicPr>
          <p:nvPr/>
        </p:nvPicPr>
        <p:blipFill>
          <a:blip r:embed="rId3"/>
          <a:stretch>
            <a:fillRect/>
          </a:stretch>
        </p:blipFill>
        <p:spPr>
          <a:xfrm>
            <a:off x="1924726" y="1065060"/>
            <a:ext cx="5584679" cy="5370600"/>
          </a:xfrm>
          <a:prstGeom prst="rect">
            <a:avLst/>
          </a:prstGeom>
        </p:spPr>
      </p:pic>
      <p:sp>
        <p:nvSpPr>
          <p:cNvPr id="12" name="Slide Number Placeholder 1">
            <a:extLst>
              <a:ext uri="{FF2B5EF4-FFF2-40B4-BE49-F238E27FC236}">
                <a16:creationId xmlns:a16="http://schemas.microsoft.com/office/drawing/2014/main" id="{230CD6B2-FA85-4946-ACCC-FB179A1B43A7}"/>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48</a:t>
            </a:fld>
          </a:p>
        </p:txBody>
      </p:sp>
      <p:sp>
        <p:nvSpPr>
          <p:cNvPr id="16" name="Rectangle 15">
            <a:extLst>
              <a:ext uri="{FF2B5EF4-FFF2-40B4-BE49-F238E27FC236}">
                <a16:creationId xmlns:a16="http://schemas.microsoft.com/office/drawing/2014/main" id="{4742B1EE-79F9-464F-AC73-9249268B1D64}"/>
              </a:ext>
            </a:extLst>
          </p:cNvPr>
          <p:cNvSpPr/>
          <p:nvPr/>
        </p:nvSpPr>
        <p:spPr>
          <a:xfrm>
            <a:off x="2015231" y="131567"/>
            <a:ext cx="7128769"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31</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charset="0"/>
              </a:rPr>
              <a:t>Ndihma e ndërsjellë lidhur me</a:t>
            </a:r>
            <a:r>
              <a:rPr lang="sq-AL" dirty="1" sz="2400">
                <a:latin typeface="Verdana" panose="020B0604030504040204" pitchFamily="34" charset="0"/>
                <a:ea typeface="Verdana" panose="020B0604030504040204" pitchFamily="34" charset="0"/>
                <a:cs typeface="Times New Roman" charset="0"/>
              </a:rPr>
              <a:t> </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charset="0"/>
              </a:rPr>
              <a:t>Qasje në të dhëna të ruajtura kompjuterike</a:t>
            </a:r>
          </a:p>
        </p:txBody>
      </p:sp>
    </p:spTree>
    <p:extLst>
      <p:ext uri="{BB962C8B-B14F-4D97-AF65-F5344CB8AC3E}">
        <p14:creationId xmlns:p14="http://schemas.microsoft.com/office/powerpoint/2010/main" val="228707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660124" y="102999"/>
            <a:ext cx="7483876"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32</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rPr>
              <a:t>Qasja ndërkufitare në të dhëna të ruajtura kompjuterike</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rPr>
              <a:t> </a:t>
            </a:r>
            <a:r>
              <a:rPr lang="sq-AL" dirty="1" sz="2400">
                <a:latin typeface="Verdana" panose="020B0604030504040204" pitchFamily="34" charset="0"/>
                <a:ea typeface="Verdana" panose="020B0604030504040204" pitchFamily="34" charset="0"/>
              </a:rPr>
              <a:t>me pëlqim ose ku janë në dispozicion publikisht</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127585"/>
            <a:ext cx="4572000" cy="5170646"/>
          </a:xfrm>
          <a:prstGeom prst="rect">
            <a:avLst/>
          </a:prstGeom>
        </p:spPr>
        <p:txBody>
          <a:bodyPr>
            <a:spAutoFit/>
          </a:bodyPr>
          <a:lstStyle/>
          <a:p>
            <a:pPr marL="0" indent="0" algn="just">
              <a:spcBef>
                <a:spcPts val="600"/>
              </a:spcBef>
              <a:spcAft>
                <a:spcPts val="1200"/>
              </a:spcAft>
              <a:buFont typeface="Arial" pitchFamily="34" charset="0"/>
              <a:buNone/>
            </a:pPr>
            <a:r>
              <a:rPr lang="sq-AL" dirty="1" sz="2000"/>
              <a:t>Pa marrë autorizimin nga Pala tjetër, një Palë mund:</a:t>
            </a:r>
          </a:p>
          <a:p>
            <a:pPr marL="514350" indent="-514350" algn="just">
              <a:spcBef>
                <a:spcPts val="600"/>
              </a:spcBef>
              <a:spcAft>
                <a:spcPts val="1200"/>
              </a:spcAft>
              <a:buFont typeface="+mj-lt"/>
              <a:buAutoNum type="alphaLcParenR"/>
            </a:pPr>
            <a:r>
              <a:rPr lang="sq-AL" dirty="1" sz="2000"/>
              <a:t>të hyjë në të dhënat e regjistruara </a:t>
            </a:r>
            <a:r>
              <a:rPr lang="sq-AL" dirty="1" b="1" sz="2000"/>
              <a:t>në kompjuter të hapura për publikun (burim i hapur)</a:t>
            </a:r>
            <a:r>
              <a:rPr lang="sq-AL" dirty="1" sz="2000"/>
              <a:t>, pavarësisht se ku ndodhen gjeografikisht të dhënat; ose</a:t>
            </a:r>
          </a:p>
          <a:p>
            <a:pPr marL="514350" indent="-514350" algn="just">
              <a:spcBef>
                <a:spcPts val="600"/>
              </a:spcBef>
              <a:spcAft>
                <a:spcPts val="1200"/>
              </a:spcAft>
              <a:buFont typeface="+mj-lt"/>
              <a:buAutoNum type="alphaLcParenR"/>
            </a:pPr>
            <a:r>
              <a:rPr lang="sq-AL" dirty="1" sz="2000"/>
              <a:t>të hyjë ose të marrë, nëpërmjet një sistemi kompjuterik në territorin e tij, </a:t>
            </a:r>
            <a:r>
              <a:rPr lang="sq-AL" dirty="1" b="1" sz="2000"/>
              <a:t>të dhënat e regjistruara në kompjuter tek një Palë tjetër, nëse Pala merr pëlqimin e ligjshëm dhe të vullnetshëm të personit që ka kompetencën ligjore t’i zbulojë të dhënat</a:t>
            </a:r>
            <a:r>
              <a:rPr lang="sq-AL" dirty="1" sz="2000"/>
              <a:t> Palës nëpërmjet sistemit kompjuterik.</a:t>
            </a:r>
          </a:p>
        </p:txBody>
      </p:sp>
      <p:sp>
        <p:nvSpPr>
          <p:cNvPr id="5" name="Rectangle 4">
            <a:extLst>
              <a:ext uri="{FF2B5EF4-FFF2-40B4-BE49-F238E27FC236}">
                <a16:creationId xmlns:a16="http://schemas.microsoft.com/office/drawing/2014/main" id="{D65B5068-EBF2-A746-B53D-FD039A4974B8}"/>
              </a:ext>
            </a:extLst>
          </p:cNvPr>
          <p:cNvSpPr/>
          <p:nvPr/>
        </p:nvSpPr>
        <p:spPr>
          <a:xfrm>
            <a:off x="5132739" y="2928078"/>
            <a:ext cx="3889717" cy="1569660"/>
          </a:xfrm>
          <a:prstGeom prst="rect">
            <a:avLst/>
          </a:prstGeom>
        </p:spPr>
        <p:txBody>
          <a:bodyPr wrap="square">
            <a:spAutoFit/>
          </a:bodyPr>
          <a:lstStyle/>
          <a:p>
            <a:pPr marL="342900" indent="-342900" algn="just">
              <a:buFont typeface="Arial" panose="020B0604020202020204" pitchFamily="34" charset="0"/>
              <a:buChar char="•"/>
            </a:pPr>
            <a:r>
              <a:rPr lang="sq-AL" dirty="1" sz="2400" b="1">
                <a:solidFill>
                  <a:srgbClr val="C00000"/>
                </a:solidFill>
                <a:ea typeface="ＭＳ Ｐゴシック" pitchFamily="-65" charset="-128"/>
                <a:cs typeface="ＭＳ Ｐゴシック" pitchFamily="-65" charset="-128"/>
              </a:rPr>
              <a:t>Qasja ndërkufitare në të dhënat e ruajtura në kompjuter me pëlqim ose në rastet kur janë në dispozicion publik</a:t>
            </a:r>
          </a:p>
        </p:txBody>
      </p:sp>
      <p:sp>
        <p:nvSpPr>
          <p:cNvPr id="12" name="Slide Number Placeholder 1">
            <a:extLst>
              <a:ext uri="{FF2B5EF4-FFF2-40B4-BE49-F238E27FC236}">
                <a16:creationId xmlns:a16="http://schemas.microsoft.com/office/drawing/2014/main" id="{1FD140C0-9E49-4497-89FE-061AC6E94AC8}"/>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49</a:t>
            </a:fld>
          </a:p>
        </p:txBody>
      </p:sp>
    </p:spTree>
    <p:extLst>
      <p:ext uri="{BB962C8B-B14F-4D97-AF65-F5344CB8AC3E}">
        <p14:creationId xmlns:p14="http://schemas.microsoft.com/office/powerpoint/2010/main" val="73814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17EF97-6CC0-48A9-BC0E-433EC7B55211}" type="slidenum">
              <a:rPr lang="en-GB" smtClean="0"/>
              <a:pPr/>
              <a:t>5</a:t>
            </a:fld>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189475" y="1166842"/>
            <a:ext cx="4572000" cy="4407360"/>
          </a:xfrm>
          <a:prstGeom prst="rect">
            <a:avLst/>
          </a:prstGeom>
        </p:spPr>
        <p:txBody>
          <a:bodyPr>
            <a:spAutoFit/>
          </a:bodyPr>
          <a:lstStyle/>
          <a:p>
            <a:pPr marL="342900" indent="-342900">
              <a:buFont typeface="Arial" panose="020B0604020202020204" pitchFamily="34" charset="0"/>
              <a:buChar char="•"/>
            </a:pPr>
            <a:r>
              <a:rPr lang="sq-AL" dirty="1" b="1" sz="2200"/>
              <a:t>Interneti është në dispozicion globalisht</a:t>
            </a:r>
            <a:r>
              <a:rPr lang="sq-AL" dirty="1" sz="2200"/>
              <a:t>, duke krijuar më shumë mundësi për kriminelët</a:t>
            </a:r>
          </a:p>
          <a:p>
            <a:pPr marL="342900" indent="-342900">
              <a:buFont typeface="Arial" panose="020B0604020202020204" pitchFamily="34" charset="0"/>
              <a:buChar char="•"/>
            </a:pPr>
            <a:r>
              <a:rPr lang="sq-AL" dirty="1" b="1" sz="2200"/>
              <a:t>përdoret nga pothuajse të gjithë</a:t>
            </a:r>
            <a:r>
              <a:rPr lang="sq-AL" dirty="1" sz="2200"/>
              <a:t> në planet dhe mundëson kryerjen e krimeve në distancë</a:t>
            </a:r>
          </a:p>
          <a:p>
            <a:pPr marL="342900" indent="-342900">
              <a:buFont typeface="Arial" panose="020B0604020202020204" pitchFamily="34" charset="0"/>
              <a:buChar char="•"/>
            </a:pPr>
            <a:r>
              <a:rPr lang="sq-AL" dirty="1" b="1" sz="2200"/>
              <a:t>krimi kibernetik duhet të trajtohet</a:t>
            </a:r>
            <a:r>
              <a:rPr lang="sq-AL" dirty="1" sz="2200"/>
              <a:t> si fenomen global</a:t>
            </a:r>
          </a:p>
          <a:p>
            <a:pPr marL="342900" indent="-342900">
              <a:buFont typeface="Arial" panose="020B0604020202020204" pitchFamily="34" charset="0"/>
              <a:buChar char="•"/>
            </a:pPr>
            <a:r>
              <a:rPr lang="sq-AL" dirty="1" b="1" sz="2200"/>
              <a:t>dimensioni ndërkombëtar</a:t>
            </a:r>
            <a:r>
              <a:rPr lang="sq-AL" dirty="1" sz="2200"/>
              <a:t> është thelbësor për një kuptim të duhur të të gjithë realitetit të kriminalitetit kompjuterik</a:t>
            </a:r>
          </a:p>
          <a:p>
            <a:pPr marL="0" indent="0" eaLnBrk="1" hangingPunct="1">
              <a:lnSpc>
                <a:spcPct val="80000"/>
              </a:lnSpc>
              <a:buNone/>
            </a:pPr>
            <a:endParaRPr lang="en-GB" sz="2000" dirty="0"/>
          </a:p>
        </p:txBody>
      </p:sp>
      <p:sp>
        <p:nvSpPr>
          <p:cNvPr id="6" name="Rectangle 5">
            <a:extLst>
              <a:ext uri="{FF2B5EF4-FFF2-40B4-BE49-F238E27FC236}">
                <a16:creationId xmlns:a16="http://schemas.microsoft.com/office/drawing/2014/main" id="{AC27F312-0B6C-0449-8FCC-B5B66A2714AD}"/>
              </a:ext>
            </a:extLst>
          </p:cNvPr>
          <p:cNvSpPr/>
          <p:nvPr/>
        </p:nvSpPr>
        <p:spPr>
          <a:xfrm>
            <a:off x="4732127" y="1166842"/>
            <a:ext cx="4572000" cy="2800767"/>
          </a:xfrm>
          <a:prstGeom prst="rect">
            <a:avLst/>
          </a:prstGeom>
        </p:spPr>
        <p:txBody>
          <a:bodyPr>
            <a:spAutoFit/>
          </a:bodyPr>
          <a:lstStyle/>
          <a:p>
            <a:pPr marL="342900" indent="-342900">
              <a:buFont typeface="Arial" panose="020B0604020202020204" pitchFamily="34" charset="0"/>
              <a:buChar char="•"/>
            </a:pPr>
            <a:r>
              <a:rPr lang="sq-AL" dirty="1" b="1" sz="2200"/>
              <a:t>krimi kibernetik është më transnacional</a:t>
            </a:r>
            <a:r>
              <a:rPr lang="sq-AL" dirty="1" sz="2200"/>
              <a:t> nga të gjitha krimet</a:t>
            </a:r>
          </a:p>
          <a:p>
            <a:pPr marL="342900" indent="-342900">
              <a:buFont typeface="Arial" panose="020B0604020202020204" pitchFamily="34" charset="0"/>
              <a:buChar char="•"/>
            </a:pPr>
            <a:r>
              <a:rPr lang="sq-AL" dirty="1" b="1" sz="2200"/>
              <a:t>hetimi i krimit kibernetik</a:t>
            </a:r>
            <a:r>
              <a:rPr lang="sq-AL" dirty="1" sz="2200"/>
              <a:t> kërkon bashkëpunim efikas ndërkombëtar</a:t>
            </a:r>
          </a:p>
          <a:p>
            <a:pPr marL="342900" indent="-342900">
              <a:buFont typeface="Arial" panose="020B0604020202020204" pitchFamily="34" charset="0"/>
              <a:buChar char="•"/>
            </a:pPr>
            <a:r>
              <a:rPr lang="sq-AL" dirty="1" b="1" sz="2200"/>
              <a:t>pa një bashkëpunim të tillë</a:t>
            </a:r>
            <a:r>
              <a:rPr lang="sq-AL" dirty="1" sz="2200"/>
              <a:t>, hetimet vështirë se do të kenë sukses</a:t>
            </a:r>
          </a:p>
        </p:txBody>
      </p:sp>
      <p:pic>
        <p:nvPicPr>
          <p:cNvPr id="7" name="Picture 6">
            <a:extLst>
              <a:ext uri="{FF2B5EF4-FFF2-40B4-BE49-F238E27FC236}">
                <a16:creationId xmlns:a16="http://schemas.microsoft.com/office/drawing/2014/main" id="{E6B07E91-28B4-5143-BC17-7E9A52492C6D}"/>
              </a:ext>
            </a:extLst>
          </p:cNvPr>
          <p:cNvPicPr>
            <a:picLocks noChangeAspect="1"/>
          </p:cNvPicPr>
          <p:nvPr/>
        </p:nvPicPr>
        <p:blipFill>
          <a:blip r:embed="rId3"/>
          <a:stretch>
            <a:fillRect/>
          </a:stretch>
        </p:blipFill>
        <p:spPr>
          <a:xfrm>
            <a:off x="5452541" y="4062951"/>
            <a:ext cx="3131171" cy="2354447"/>
          </a:xfrm>
          <a:prstGeom prst="rect">
            <a:avLst/>
          </a:prstGeom>
        </p:spPr>
      </p:pic>
      <p:sp>
        <p:nvSpPr>
          <p:cNvPr id="8" name="Rectangle 7">
            <a:extLst>
              <a:ext uri="{FF2B5EF4-FFF2-40B4-BE49-F238E27FC236}">
                <a16:creationId xmlns:a16="http://schemas.microsoft.com/office/drawing/2014/main" id="{C98CB215-40AC-4077-A880-FD25180A4E5B}"/>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cs typeface="ＭＳ Ｐゴシック" charset="0"/>
              </a:rPr>
              <a:t>Dimensioni ndërkombëtar</a:t>
            </a:r>
            <a:r>
              <a:rPr lang="sq-AL" dirty="1" sz="3200">
                <a:latin typeface="Verdana" panose="020B0604030504040204" pitchFamily="34" charset="0"/>
                <a:ea typeface="Verdana" panose="020B0604030504040204" pitchFamily="34" charset="0"/>
                <a:cs typeface="ＭＳ Ｐゴシック" charset="0"/>
              </a:rPr>
              <a:t> </a:t>
            </a:r>
          </a:p>
          <a:p>
            <a:pPr algn="r"/>
            <a:r>
              <a:rPr lang="sq-AL" dirty="1" sz="3200">
                <a:latin typeface="Verdana" panose="020B0604030504040204" pitchFamily="34" charset="0"/>
                <a:ea typeface="Verdana" panose="020B0604030504040204" pitchFamily="34" charset="0"/>
                <a:cs typeface="ＭＳ Ｐゴシック" charset="0"/>
              </a:rPr>
              <a:t>i krimit kibernetik</a:t>
            </a:r>
          </a:p>
        </p:txBody>
      </p:sp>
    </p:spTree>
    <p:extLst>
      <p:ext uri="{BB962C8B-B14F-4D97-AF65-F5344CB8AC3E}">
        <p14:creationId xmlns:p14="http://schemas.microsoft.com/office/powerpoint/2010/main" val="406692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descr="Chart, sunburst chart&#10;&#10;Description automatically generated">
            <a:extLst>
              <a:ext uri="{FF2B5EF4-FFF2-40B4-BE49-F238E27FC236}">
                <a16:creationId xmlns:a16="http://schemas.microsoft.com/office/drawing/2014/main" id="{327BA04B-5558-4710-ACAA-141E26B6EF34}"/>
              </a:ext>
            </a:extLst>
          </p:cNvPr>
          <p:cNvPicPr>
            <a:picLocks noChangeAspect="1"/>
          </p:cNvPicPr>
          <p:nvPr/>
        </p:nvPicPr>
        <p:blipFill>
          <a:blip r:embed="rId3"/>
          <a:stretch>
            <a:fillRect/>
          </a:stretch>
        </p:blipFill>
        <p:spPr>
          <a:xfrm>
            <a:off x="1713186" y="1132383"/>
            <a:ext cx="5762798" cy="5422858"/>
          </a:xfrm>
          <a:prstGeom prst="rect">
            <a:avLst/>
          </a:prstGeom>
        </p:spPr>
      </p:pic>
      <p:sp>
        <p:nvSpPr>
          <p:cNvPr id="12" name="Slide Number Placeholder 1">
            <a:extLst>
              <a:ext uri="{FF2B5EF4-FFF2-40B4-BE49-F238E27FC236}">
                <a16:creationId xmlns:a16="http://schemas.microsoft.com/office/drawing/2014/main" id="{6ABEF74E-02B7-4642-B677-E1309908EAAB}"/>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50</a:t>
            </a:fld>
          </a:p>
        </p:txBody>
      </p:sp>
      <p:sp>
        <p:nvSpPr>
          <p:cNvPr id="6" name="Rectangle 5">
            <a:extLst>
              <a:ext uri="{FF2B5EF4-FFF2-40B4-BE49-F238E27FC236}">
                <a16:creationId xmlns:a16="http://schemas.microsoft.com/office/drawing/2014/main" id="{0C6C38FF-ED8D-413F-A682-D97666F45D5B}"/>
              </a:ext>
            </a:extLst>
          </p:cNvPr>
          <p:cNvSpPr/>
          <p:nvPr/>
        </p:nvSpPr>
        <p:spPr>
          <a:xfrm>
            <a:off x="1660124" y="102999"/>
            <a:ext cx="7483876"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32</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rPr>
              <a:t>Qasja ndërkufitare në të dhëna të ruajtura kompjuterike</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rPr>
              <a:t> </a:t>
            </a:r>
            <a:r>
              <a:rPr lang="sq-AL" dirty="1" sz="2400">
                <a:latin typeface="Verdana" panose="020B0604030504040204" pitchFamily="34" charset="0"/>
                <a:ea typeface="Verdana" panose="020B0604030504040204" pitchFamily="34" charset="0"/>
              </a:rPr>
              <a:t>me pëlqim ose ku janë në dispozicion publikisht</a:t>
            </a:r>
          </a:p>
        </p:txBody>
      </p:sp>
    </p:spTree>
    <p:extLst>
      <p:ext uri="{BB962C8B-B14F-4D97-AF65-F5344CB8AC3E}">
        <p14:creationId xmlns:p14="http://schemas.microsoft.com/office/powerpoint/2010/main" val="385613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Graphic 6" descr="Internet">
            <a:extLst>
              <a:ext uri="{FF2B5EF4-FFF2-40B4-BE49-F238E27FC236}">
                <a16:creationId xmlns:a16="http://schemas.microsoft.com/office/drawing/2014/main" id="{E9B5B0CB-3022-466A-8A5F-829F9CD44F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7346" y="1106729"/>
            <a:ext cx="1989414" cy="1989414"/>
          </a:xfrm>
          <a:prstGeom prst="rect">
            <a:avLst/>
          </a:prstGeom>
        </p:spPr>
      </p:pic>
      <p:sp>
        <p:nvSpPr>
          <p:cNvPr id="12" name="TextBox 11">
            <a:extLst>
              <a:ext uri="{FF2B5EF4-FFF2-40B4-BE49-F238E27FC236}">
                <a16:creationId xmlns:a16="http://schemas.microsoft.com/office/drawing/2014/main" id="{8648AAE3-8850-4602-A618-2C80543DE70D}"/>
              </a:ext>
            </a:extLst>
          </p:cNvPr>
          <p:cNvSpPr txBox="1"/>
          <p:nvPr/>
        </p:nvSpPr>
        <p:spPr>
          <a:xfrm>
            <a:off x="3645643" y="1073075"/>
            <a:ext cx="1989414" cy="369332"/>
          </a:xfrm>
          <a:prstGeom prst="rect">
            <a:avLst/>
          </a:prstGeom>
          <a:noFill/>
        </p:spPr>
        <p:txBody>
          <a:bodyPr wrap="square" rtlCol="0">
            <a:spAutoFit/>
          </a:bodyPr>
          <a:lstStyle/>
          <a:p>
            <a:r>
              <a:rPr lang="sq-AL" dirty="1" b="1" i="1"/>
              <a:t>Hapja e emailit të klientit</a:t>
            </a:r>
          </a:p>
        </p:txBody>
      </p:sp>
      <p:pic>
        <p:nvPicPr>
          <p:cNvPr id="19" name="Graphic 18" descr="House">
            <a:extLst>
              <a:ext uri="{FF2B5EF4-FFF2-40B4-BE49-F238E27FC236}">
                <a16:creationId xmlns:a16="http://schemas.microsoft.com/office/drawing/2014/main" id="{79E96E60-C662-4994-BCB3-F7DFA5D744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469" y="971261"/>
            <a:ext cx="1936531" cy="1936531"/>
          </a:xfrm>
          <a:prstGeom prst="rect">
            <a:avLst/>
          </a:prstGeom>
        </p:spPr>
      </p:pic>
      <p:pic>
        <p:nvPicPr>
          <p:cNvPr id="21" name="Graphic 20" descr="Earth globe: Africa and Europe">
            <a:extLst>
              <a:ext uri="{FF2B5EF4-FFF2-40B4-BE49-F238E27FC236}">
                <a16:creationId xmlns:a16="http://schemas.microsoft.com/office/drawing/2014/main" id="{F61A7F05-35ED-4F66-8F7A-FB4AE795F0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63076" y="1308855"/>
            <a:ext cx="1590899" cy="1590899"/>
          </a:xfrm>
          <a:prstGeom prst="rect">
            <a:avLst/>
          </a:prstGeom>
        </p:spPr>
      </p:pic>
      <p:pic>
        <p:nvPicPr>
          <p:cNvPr id="23" name="Graphic 22" descr="Thumbs up sign">
            <a:extLst>
              <a:ext uri="{FF2B5EF4-FFF2-40B4-BE49-F238E27FC236}">
                <a16:creationId xmlns:a16="http://schemas.microsoft.com/office/drawing/2014/main" id="{358420D5-6145-4B11-A0FE-F949992AC4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33930" y="3712155"/>
            <a:ext cx="1390530" cy="1390530"/>
          </a:xfrm>
          <a:prstGeom prst="rect">
            <a:avLst/>
          </a:prstGeom>
        </p:spPr>
      </p:pic>
      <p:pic>
        <p:nvPicPr>
          <p:cNvPr id="25" name="Graphic 24" descr="Server">
            <a:extLst>
              <a:ext uri="{FF2B5EF4-FFF2-40B4-BE49-F238E27FC236}">
                <a16:creationId xmlns:a16="http://schemas.microsoft.com/office/drawing/2014/main" id="{22B2C2FC-9640-43B7-9397-BA90621C07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9303" y="3737387"/>
            <a:ext cx="1582862" cy="1582862"/>
          </a:xfrm>
          <a:prstGeom prst="rect">
            <a:avLst/>
          </a:prstGeom>
        </p:spPr>
      </p:pic>
      <p:sp>
        <p:nvSpPr>
          <p:cNvPr id="28" name="Arrow: Right 27">
            <a:extLst>
              <a:ext uri="{FF2B5EF4-FFF2-40B4-BE49-F238E27FC236}">
                <a16:creationId xmlns:a16="http://schemas.microsoft.com/office/drawing/2014/main" id="{F74D77B4-DCF3-4E1E-8212-61FB04E61894}"/>
              </a:ext>
            </a:extLst>
          </p:cNvPr>
          <p:cNvSpPr/>
          <p:nvPr/>
        </p:nvSpPr>
        <p:spPr>
          <a:xfrm>
            <a:off x="2666908" y="1832678"/>
            <a:ext cx="978408" cy="484632"/>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Arrow: Left 28">
            <a:extLst>
              <a:ext uri="{FF2B5EF4-FFF2-40B4-BE49-F238E27FC236}">
                <a16:creationId xmlns:a16="http://schemas.microsoft.com/office/drawing/2014/main" id="{34157FC8-8D4A-4DB3-88BE-A74415626FD5}"/>
              </a:ext>
            </a:extLst>
          </p:cNvPr>
          <p:cNvSpPr/>
          <p:nvPr/>
        </p:nvSpPr>
        <p:spPr>
          <a:xfrm rot="20473948">
            <a:off x="2541272" y="3186683"/>
            <a:ext cx="4317089" cy="484632"/>
          </a:xfrm>
          <a:prstGeom prst="lef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9B528200-7DB4-40EA-9CD7-7C124E488CC1}"/>
              </a:ext>
            </a:extLst>
          </p:cNvPr>
          <p:cNvSpPr/>
          <p:nvPr/>
        </p:nvSpPr>
        <p:spPr>
          <a:xfrm>
            <a:off x="5853211" y="1832678"/>
            <a:ext cx="978408" cy="484632"/>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548D488A-7344-4F33-9C87-FE3580B2E435}"/>
              </a:ext>
            </a:extLst>
          </p:cNvPr>
          <p:cNvSpPr/>
          <p:nvPr/>
        </p:nvSpPr>
        <p:spPr>
          <a:xfrm>
            <a:off x="2664827" y="4286502"/>
            <a:ext cx="978408" cy="484632"/>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6D455E7B-E4D9-4BDD-BDC3-B300163F0BF7}"/>
              </a:ext>
            </a:extLst>
          </p:cNvPr>
          <p:cNvSpPr/>
          <p:nvPr/>
        </p:nvSpPr>
        <p:spPr>
          <a:xfrm>
            <a:off x="5790587" y="4240459"/>
            <a:ext cx="978408" cy="484632"/>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286B3E58-F79D-42A4-86E5-F114DEA9169B}"/>
              </a:ext>
            </a:extLst>
          </p:cNvPr>
          <p:cNvSpPr txBox="1"/>
          <p:nvPr/>
        </p:nvSpPr>
        <p:spPr>
          <a:xfrm>
            <a:off x="635185" y="2841029"/>
            <a:ext cx="1741182" cy="646331"/>
          </a:xfrm>
          <a:prstGeom prst="rect">
            <a:avLst/>
          </a:prstGeom>
          <a:noFill/>
        </p:spPr>
        <p:txBody>
          <a:bodyPr wrap="none" rtlCol="0">
            <a:spAutoFit/>
          </a:bodyPr>
          <a:lstStyle/>
          <a:p>
            <a:pPr algn="ctr"/>
            <a:r>
              <a:rPr lang="sq-AL" dirty="1" b="1" i="1"/>
              <a:t>Bastisje shtëpie</a:t>
            </a:r>
            <a:r>
              <a:rPr lang="sq-AL" dirty="1" b="1" i="1"/>
              <a:t> </a:t>
            </a:r>
          </a:p>
          <a:p>
            <a:pPr algn="ctr"/>
            <a:r>
              <a:rPr lang="sq-AL" dirty="1" b="1" i="1"/>
              <a:t>Shteti A</a:t>
            </a:r>
          </a:p>
        </p:txBody>
      </p:sp>
      <p:sp>
        <p:nvSpPr>
          <p:cNvPr id="43" name="TextBox 42">
            <a:extLst>
              <a:ext uri="{FF2B5EF4-FFF2-40B4-BE49-F238E27FC236}">
                <a16:creationId xmlns:a16="http://schemas.microsoft.com/office/drawing/2014/main" id="{CAD91C68-59CF-49A2-A98C-BF40175BF3BA}"/>
              </a:ext>
            </a:extLst>
          </p:cNvPr>
          <p:cNvSpPr txBox="1"/>
          <p:nvPr/>
        </p:nvSpPr>
        <p:spPr>
          <a:xfrm>
            <a:off x="7310990" y="1072394"/>
            <a:ext cx="834524" cy="369332"/>
          </a:xfrm>
          <a:prstGeom prst="rect">
            <a:avLst/>
          </a:prstGeom>
          <a:noFill/>
        </p:spPr>
        <p:txBody>
          <a:bodyPr wrap="none" rtlCol="0">
            <a:spAutoFit/>
          </a:bodyPr>
          <a:lstStyle/>
          <a:p>
            <a:r>
              <a:rPr lang="sq-AL" dirty="1" b="1" i="1"/>
              <a:t>Bota</a:t>
            </a:r>
          </a:p>
        </p:txBody>
      </p:sp>
      <p:sp>
        <p:nvSpPr>
          <p:cNvPr id="45" name="TextBox 44">
            <a:extLst>
              <a:ext uri="{FF2B5EF4-FFF2-40B4-BE49-F238E27FC236}">
                <a16:creationId xmlns:a16="http://schemas.microsoft.com/office/drawing/2014/main" id="{3BF697B0-9FF7-4B9B-B96A-7D0800D0D4AE}"/>
              </a:ext>
            </a:extLst>
          </p:cNvPr>
          <p:cNvSpPr txBox="1"/>
          <p:nvPr/>
        </p:nvSpPr>
        <p:spPr>
          <a:xfrm>
            <a:off x="413385" y="5404652"/>
            <a:ext cx="2174698" cy="646331"/>
          </a:xfrm>
          <a:prstGeom prst="rect">
            <a:avLst/>
          </a:prstGeom>
          <a:noFill/>
        </p:spPr>
        <p:txBody>
          <a:bodyPr wrap="none" rtlCol="0">
            <a:spAutoFit/>
          </a:bodyPr>
          <a:lstStyle/>
          <a:p>
            <a:r>
              <a:rPr lang="sq-AL" dirty="1" b="1" i="1"/>
              <a:t>Përmbajtja e postës në ISP</a:t>
            </a:r>
          </a:p>
          <a:p>
            <a:pPr algn="ctr"/>
            <a:r>
              <a:rPr lang="sq-AL" dirty="1" b="1" i="1"/>
              <a:t>serveri në Shtetin B</a:t>
            </a:r>
          </a:p>
        </p:txBody>
      </p:sp>
      <p:sp>
        <p:nvSpPr>
          <p:cNvPr id="47" name="TextBox 46">
            <a:extLst>
              <a:ext uri="{FF2B5EF4-FFF2-40B4-BE49-F238E27FC236}">
                <a16:creationId xmlns:a16="http://schemas.microsoft.com/office/drawing/2014/main" id="{8B2970FA-440D-4C86-B103-0B4B6837CA9E}"/>
              </a:ext>
            </a:extLst>
          </p:cNvPr>
          <p:cNvSpPr txBox="1"/>
          <p:nvPr/>
        </p:nvSpPr>
        <p:spPr>
          <a:xfrm>
            <a:off x="3103840" y="5404864"/>
            <a:ext cx="2924530" cy="646331"/>
          </a:xfrm>
          <a:prstGeom prst="rect">
            <a:avLst/>
          </a:prstGeom>
          <a:noFill/>
        </p:spPr>
        <p:txBody>
          <a:bodyPr wrap="square" rtlCol="0">
            <a:spAutoFit/>
          </a:bodyPr>
          <a:lstStyle/>
          <a:p>
            <a:r>
              <a:rPr lang="sq-AL" dirty="1" b="1" i="1"/>
              <a:t>Pëlqimi i pronarit të</a:t>
            </a:r>
            <a:r>
              <a:rPr lang="sq-AL" dirty="1" b="1" i="1"/>
              <a:t> </a:t>
            </a:r>
          </a:p>
          <a:p>
            <a:pPr algn="ctr"/>
            <a:r>
              <a:rPr lang="sq-AL" dirty="1" b="1" i="1"/>
              <a:t>Email adresës</a:t>
            </a:r>
            <a:r>
              <a:rPr lang="sq-AL" dirty="1" b="1" i="1"/>
              <a:t> </a:t>
            </a:r>
          </a:p>
        </p:txBody>
      </p:sp>
      <p:sp>
        <p:nvSpPr>
          <p:cNvPr id="49" name="TextBox 48">
            <a:extLst>
              <a:ext uri="{FF2B5EF4-FFF2-40B4-BE49-F238E27FC236}">
                <a16:creationId xmlns:a16="http://schemas.microsoft.com/office/drawing/2014/main" id="{3DC45FD8-6CA8-408F-8DE3-07209961F530}"/>
              </a:ext>
            </a:extLst>
          </p:cNvPr>
          <p:cNvSpPr txBox="1"/>
          <p:nvPr/>
        </p:nvSpPr>
        <p:spPr>
          <a:xfrm>
            <a:off x="6147374" y="5320249"/>
            <a:ext cx="3022302" cy="923330"/>
          </a:xfrm>
          <a:prstGeom prst="rect">
            <a:avLst/>
          </a:prstGeom>
          <a:noFill/>
        </p:spPr>
        <p:txBody>
          <a:bodyPr wrap="none" rtlCol="0">
            <a:spAutoFit/>
          </a:bodyPr>
          <a:lstStyle/>
          <a:p>
            <a:pPr algn="ctr"/>
            <a:r>
              <a:rPr lang="sq-AL" dirty="1" b="1" i="1"/>
              <a:t>Qasja apo urdhri</a:t>
            </a:r>
            <a:r>
              <a:rPr lang="sq-AL" dirty="1" b="1" i="1"/>
              <a:t> </a:t>
            </a:r>
          </a:p>
          <a:p>
            <a:pPr algn="ctr"/>
            <a:r>
              <a:rPr lang="sq-AL" dirty="1" b="1" i="1"/>
              <a:t>për të dërguar përmbajtjen e emailit nga </a:t>
            </a:r>
          </a:p>
          <a:p>
            <a:pPr algn="ctr"/>
            <a:r>
              <a:rPr lang="sq-AL" dirty="1" b="1" i="1"/>
              <a:t>serveri i ISP-së në Shtetin B</a:t>
            </a:r>
          </a:p>
        </p:txBody>
      </p:sp>
      <p:pic>
        <p:nvPicPr>
          <p:cNvPr id="51" name="Graphic 50" descr="Server">
            <a:extLst>
              <a:ext uri="{FF2B5EF4-FFF2-40B4-BE49-F238E27FC236}">
                <a16:creationId xmlns:a16="http://schemas.microsoft.com/office/drawing/2014/main" id="{2D9BF52B-6D6C-4499-968F-B24DD8694B1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36821" y="3737387"/>
            <a:ext cx="1582862" cy="1582862"/>
          </a:xfrm>
          <a:prstGeom prst="rect">
            <a:avLst/>
          </a:prstGeom>
        </p:spPr>
      </p:pic>
      <p:sp>
        <p:nvSpPr>
          <p:cNvPr id="57" name="Arrow: Left 56">
            <a:extLst>
              <a:ext uri="{FF2B5EF4-FFF2-40B4-BE49-F238E27FC236}">
                <a16:creationId xmlns:a16="http://schemas.microsoft.com/office/drawing/2014/main" id="{5B9112C5-73E5-4B1C-BF00-1CC3E8374670}"/>
              </a:ext>
            </a:extLst>
          </p:cNvPr>
          <p:cNvSpPr/>
          <p:nvPr/>
        </p:nvSpPr>
        <p:spPr>
          <a:xfrm rot="1320718">
            <a:off x="4930685" y="3058153"/>
            <a:ext cx="2216145" cy="484632"/>
          </a:xfrm>
          <a:prstGeom prst="lef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9C376DDB-5A0D-4DC8-8F92-C4B7ED39A0DE}"/>
              </a:ext>
            </a:extLst>
          </p:cNvPr>
          <p:cNvSpPr/>
          <p:nvPr/>
        </p:nvSpPr>
        <p:spPr>
          <a:xfrm>
            <a:off x="3103840" y="2841029"/>
            <a:ext cx="3342957" cy="914400"/>
          </a:xfrm>
          <a:prstGeom prst="rect">
            <a:avLst/>
          </a:prstGeom>
          <a:solidFill>
            <a:srgbClr val="2F618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q-AL" dirty="1" sz="2000" b="1">
                <a:solidFill>
                  <a:srgbClr val="FF0000"/>
                </a:solidFill>
              </a:rPr>
              <a:t>Qasja ose marrja e përmbajtjes së emailit në Shtetin A</a:t>
            </a:r>
          </a:p>
        </p:txBody>
      </p:sp>
      <p:sp>
        <p:nvSpPr>
          <p:cNvPr id="32" name="Slide Number Placeholder 1">
            <a:extLst>
              <a:ext uri="{FF2B5EF4-FFF2-40B4-BE49-F238E27FC236}">
                <a16:creationId xmlns:a16="http://schemas.microsoft.com/office/drawing/2014/main" id="{EC3A4510-1087-4EA7-8A09-98F0B374970F}"/>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51</a:t>
            </a:fld>
          </a:p>
        </p:txBody>
      </p:sp>
      <p:sp>
        <p:nvSpPr>
          <p:cNvPr id="24" name="Rectangle 23">
            <a:extLst>
              <a:ext uri="{FF2B5EF4-FFF2-40B4-BE49-F238E27FC236}">
                <a16:creationId xmlns:a16="http://schemas.microsoft.com/office/drawing/2014/main" id="{1A89A59C-9723-47FE-82D3-6144B183E66F}"/>
              </a:ext>
            </a:extLst>
          </p:cNvPr>
          <p:cNvSpPr/>
          <p:nvPr/>
        </p:nvSpPr>
        <p:spPr>
          <a:xfrm>
            <a:off x="1660124" y="102999"/>
            <a:ext cx="7483876"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32</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rPr>
              <a:t>Qasja ndërkufitare në të dhëna të ruajtura kompjuterike</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rPr>
              <a:t> </a:t>
            </a:r>
            <a:r>
              <a:rPr lang="sq-AL" dirty="1" sz="2400">
                <a:latin typeface="Verdana" panose="020B0604030504040204" pitchFamily="34" charset="0"/>
                <a:ea typeface="Verdana" panose="020B0604030504040204" pitchFamily="34" charset="0"/>
              </a:rPr>
              <a:t>me pëlqim ose ku janë në dispozicion publikisht</a:t>
            </a:r>
          </a:p>
        </p:txBody>
      </p:sp>
    </p:spTree>
    <p:extLst>
      <p:ext uri="{BB962C8B-B14F-4D97-AF65-F5344CB8AC3E}">
        <p14:creationId xmlns:p14="http://schemas.microsoft.com/office/powerpoint/2010/main" val="4120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9"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0-#ppt_w/2"/>
                                          </p:val>
                                        </p:tav>
                                        <p:tav tm="100000">
                                          <p:val>
                                            <p:strVal val="#ppt_x"/>
                                          </p:val>
                                        </p:tav>
                                      </p:tavLst>
                                    </p:anim>
                                    <p:anim calcmode="lin" valueType="num">
                                      <p:cBhvr additive="base">
                                        <p:cTn id="24" dur="750" fill="hold"/>
                                        <p:tgtEl>
                                          <p:spTgt spid="7"/>
                                        </p:tgtEl>
                                        <p:attrNameLst>
                                          <p:attrName>ppt_y</p:attrName>
                                        </p:attrNameLst>
                                      </p:cBhvr>
                                      <p:tavLst>
                                        <p:tav tm="0">
                                          <p:val>
                                            <p:strVal val="0-#ppt_h/2"/>
                                          </p:val>
                                        </p:tav>
                                        <p:tav tm="100000">
                                          <p:val>
                                            <p:strVal val="#ppt_y"/>
                                          </p:val>
                                        </p:tav>
                                      </p:tavLst>
                                    </p:anim>
                                  </p:childTnLst>
                                </p:cTn>
                              </p:par>
                            </p:childTnLst>
                          </p:cTn>
                        </p:par>
                        <p:par>
                          <p:cTn id="25" fill="hold">
                            <p:stCondLst>
                              <p:cond delay="1250"/>
                            </p:stCondLst>
                            <p:childTnLst>
                              <p:par>
                                <p:cTn id="26" presetID="2" presetClass="entr" presetSubtype="9"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0-#ppt_w/2"/>
                                          </p:val>
                                        </p:tav>
                                        <p:tav tm="100000">
                                          <p:val>
                                            <p:strVal val="#ppt_x"/>
                                          </p:val>
                                        </p:tav>
                                      </p:tavLst>
                                    </p:anim>
                                    <p:anim calcmode="lin" valueType="num">
                                      <p:cBhvr additive="base">
                                        <p:cTn id="29"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0-#ppt_w/2"/>
                                          </p:val>
                                        </p:tav>
                                        <p:tav tm="100000">
                                          <p:val>
                                            <p:strVal val="#ppt_x"/>
                                          </p:val>
                                        </p:tav>
                                      </p:tavLst>
                                    </p:anim>
                                    <p:anim calcmode="lin" valueType="num">
                                      <p:cBhvr additive="base">
                                        <p:cTn id="35" dur="500" fill="hold"/>
                                        <p:tgtEl>
                                          <p:spTgt spid="3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3"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750" fill="hold"/>
                                        <p:tgtEl>
                                          <p:spTgt spid="21"/>
                                        </p:tgtEl>
                                        <p:attrNameLst>
                                          <p:attrName>ppt_x</p:attrName>
                                        </p:attrNameLst>
                                      </p:cBhvr>
                                      <p:tavLst>
                                        <p:tav tm="0">
                                          <p:val>
                                            <p:strVal val="1+#ppt_w/2"/>
                                          </p:val>
                                        </p:tav>
                                        <p:tav tm="100000">
                                          <p:val>
                                            <p:strVal val="#ppt_x"/>
                                          </p:val>
                                        </p:tav>
                                      </p:tavLst>
                                    </p:anim>
                                    <p:anim calcmode="lin" valueType="num">
                                      <p:cBhvr additive="base">
                                        <p:cTn id="40" dur="750" fill="hold"/>
                                        <p:tgtEl>
                                          <p:spTgt spid="21"/>
                                        </p:tgtEl>
                                        <p:attrNameLst>
                                          <p:attrName>ppt_y</p:attrName>
                                        </p:attrNameLst>
                                      </p:cBhvr>
                                      <p:tavLst>
                                        <p:tav tm="0">
                                          <p:val>
                                            <p:strVal val="0-#ppt_h/2"/>
                                          </p:val>
                                        </p:tav>
                                        <p:tav tm="100000">
                                          <p:val>
                                            <p:strVal val="#ppt_y"/>
                                          </p:val>
                                        </p:tav>
                                      </p:tavLst>
                                    </p:anim>
                                  </p:childTnLst>
                                </p:cTn>
                              </p:par>
                            </p:childTnLst>
                          </p:cTn>
                        </p:par>
                        <p:par>
                          <p:cTn id="41" fill="hold">
                            <p:stCondLst>
                              <p:cond delay="1250"/>
                            </p:stCondLst>
                            <p:childTnLst>
                              <p:par>
                                <p:cTn id="42" presetID="2" presetClass="entr" presetSubtype="3" fill="hold" nodeType="after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75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45"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3"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1+#ppt_w/2"/>
                                          </p:val>
                                        </p:tav>
                                        <p:tav tm="100000">
                                          <p:val>
                                            <p:strVal val="#ppt_x"/>
                                          </p:val>
                                        </p:tav>
                                      </p:tavLst>
                                    </p:anim>
                                    <p:anim calcmode="lin" valueType="num">
                                      <p:cBhvr additive="base">
                                        <p:cTn id="51" dur="500" fill="hold"/>
                                        <p:tgtEl>
                                          <p:spTgt spid="29"/>
                                        </p:tgtEl>
                                        <p:attrNameLst>
                                          <p:attrName>ppt_y</p:attrName>
                                        </p:attrNameLst>
                                      </p:cBhvr>
                                      <p:tavLst>
                                        <p:tav tm="0">
                                          <p:val>
                                            <p:strVal val="0-#ppt_h/2"/>
                                          </p:val>
                                        </p:tav>
                                        <p:tav tm="100000">
                                          <p:val>
                                            <p:strVal val="#ppt_y"/>
                                          </p:val>
                                        </p:tav>
                                      </p:tavLst>
                                    </p:anim>
                                  </p:childTnLst>
                                </p:cTn>
                              </p:par>
                            </p:childTnLst>
                          </p:cTn>
                        </p:par>
                        <p:par>
                          <p:cTn id="52" fill="hold">
                            <p:stCondLst>
                              <p:cond delay="500"/>
                            </p:stCondLst>
                            <p:childTnLst>
                              <p:par>
                                <p:cTn id="53" presetID="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750" fill="hold"/>
                                        <p:tgtEl>
                                          <p:spTgt spid="25"/>
                                        </p:tgtEl>
                                        <p:attrNameLst>
                                          <p:attrName>ppt_x</p:attrName>
                                        </p:attrNameLst>
                                      </p:cBhvr>
                                      <p:tavLst>
                                        <p:tav tm="0">
                                          <p:val>
                                            <p:strVal val="0-#ppt_w/2"/>
                                          </p:val>
                                        </p:tav>
                                        <p:tav tm="100000">
                                          <p:val>
                                            <p:strVal val="#ppt_x"/>
                                          </p:val>
                                        </p:tav>
                                      </p:tavLst>
                                    </p:anim>
                                    <p:anim calcmode="lin" valueType="num">
                                      <p:cBhvr additive="base">
                                        <p:cTn id="56" dur="750" fill="hold"/>
                                        <p:tgtEl>
                                          <p:spTgt spid="25"/>
                                        </p:tgtEl>
                                        <p:attrNameLst>
                                          <p:attrName>ppt_y</p:attrName>
                                        </p:attrNameLst>
                                      </p:cBhvr>
                                      <p:tavLst>
                                        <p:tav tm="0">
                                          <p:val>
                                            <p:strVal val="#ppt_y"/>
                                          </p:val>
                                        </p:tav>
                                        <p:tav tm="100000">
                                          <p:val>
                                            <p:strVal val="#ppt_y"/>
                                          </p:val>
                                        </p:tav>
                                      </p:tavLst>
                                    </p:anim>
                                  </p:childTnLst>
                                </p:cTn>
                              </p:par>
                            </p:childTnLst>
                          </p:cTn>
                        </p:par>
                        <p:par>
                          <p:cTn id="57" fill="hold">
                            <p:stCondLst>
                              <p:cond delay="1250"/>
                            </p:stCondLst>
                            <p:childTnLst>
                              <p:par>
                                <p:cTn id="58" presetID="2" presetClass="entr" presetSubtype="8" fill="hold" nodeType="afterEffect">
                                  <p:stCondLst>
                                    <p:cond delay="0"/>
                                  </p:stCondLst>
                                  <p:childTnLst>
                                    <p:set>
                                      <p:cBhvr>
                                        <p:cTn id="59" dur="1" fill="hold">
                                          <p:stCondLst>
                                            <p:cond delay="0"/>
                                          </p:stCondLst>
                                        </p:cTn>
                                        <p:tgtEl>
                                          <p:spTgt spid="45">
                                            <p:txEl>
                                              <p:pRg st="0" end="0"/>
                                            </p:txEl>
                                          </p:spTgt>
                                        </p:tgtEl>
                                        <p:attrNameLst>
                                          <p:attrName>style.visibility</p:attrName>
                                        </p:attrNameLst>
                                      </p:cBhvr>
                                      <p:to>
                                        <p:strVal val="visible"/>
                                      </p:to>
                                    </p:set>
                                    <p:anim calcmode="lin" valueType="num">
                                      <p:cBhvr additive="base">
                                        <p:cTn id="60" dur="75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61" dur="75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2000"/>
                            </p:stCondLst>
                            <p:childTnLst>
                              <p:par>
                                <p:cTn id="63" presetID="2" presetClass="entr" presetSubtype="8" fill="hold" nodeType="afterEffect">
                                  <p:stCondLst>
                                    <p:cond delay="0"/>
                                  </p:stCondLst>
                                  <p:childTnLst>
                                    <p:set>
                                      <p:cBhvr>
                                        <p:cTn id="64" dur="1" fill="hold">
                                          <p:stCondLst>
                                            <p:cond delay="0"/>
                                          </p:stCondLst>
                                        </p:cTn>
                                        <p:tgtEl>
                                          <p:spTgt spid="45">
                                            <p:txEl>
                                              <p:pRg st="1" end="1"/>
                                            </p:txEl>
                                          </p:spTgt>
                                        </p:tgtEl>
                                        <p:attrNameLst>
                                          <p:attrName>style.visibility</p:attrName>
                                        </p:attrNameLst>
                                      </p:cBhvr>
                                      <p:to>
                                        <p:strVal val="visible"/>
                                      </p:to>
                                    </p:set>
                                    <p:anim calcmode="lin" valueType="num">
                                      <p:cBhvr additive="base">
                                        <p:cTn id="65" dur="750" fill="hold"/>
                                        <p:tgtEl>
                                          <p:spTgt spid="45">
                                            <p:txEl>
                                              <p:pRg st="1" end="1"/>
                                            </p:txEl>
                                          </p:spTgt>
                                        </p:tgtEl>
                                        <p:attrNameLst>
                                          <p:attrName>ppt_x</p:attrName>
                                        </p:attrNameLst>
                                      </p:cBhvr>
                                      <p:tavLst>
                                        <p:tav tm="0">
                                          <p:val>
                                            <p:strVal val="0-#ppt_w/2"/>
                                          </p:val>
                                        </p:tav>
                                        <p:tav tm="100000">
                                          <p:val>
                                            <p:strVal val="#ppt_x"/>
                                          </p:val>
                                        </p:tav>
                                      </p:tavLst>
                                    </p:anim>
                                    <p:anim calcmode="lin" valueType="num">
                                      <p:cBhvr additive="base">
                                        <p:cTn id="66" dur="750" fill="hold"/>
                                        <p:tgtEl>
                                          <p:spTgt spid="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0-#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45" presetClass="entr" presetSubtype="0"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2000"/>
                                        <p:tgtEl>
                                          <p:spTgt spid="23"/>
                                        </p:tgtEl>
                                      </p:cBhvr>
                                    </p:animEffect>
                                    <p:anim calcmode="lin" valueType="num">
                                      <p:cBhvr>
                                        <p:cTn id="77" dur="2000" fill="hold"/>
                                        <p:tgtEl>
                                          <p:spTgt spid="23"/>
                                        </p:tgtEl>
                                        <p:attrNameLst>
                                          <p:attrName>ppt_w</p:attrName>
                                        </p:attrNameLst>
                                      </p:cBhvr>
                                      <p:tavLst>
                                        <p:tav tm="0" fmla="#ppt_w*sin(2.5*pi*$)">
                                          <p:val>
                                            <p:fltVal val="0"/>
                                          </p:val>
                                        </p:tav>
                                        <p:tav tm="100000">
                                          <p:val>
                                            <p:fltVal val="1"/>
                                          </p:val>
                                        </p:tav>
                                      </p:tavLst>
                                    </p:anim>
                                    <p:anim calcmode="lin" valueType="num">
                                      <p:cBhvr>
                                        <p:cTn id="78" dur="2000" fill="hold"/>
                                        <p:tgtEl>
                                          <p:spTgt spid="23"/>
                                        </p:tgtEl>
                                        <p:attrNameLst>
                                          <p:attrName>ppt_h</p:attrName>
                                        </p:attrNameLst>
                                      </p:cBhvr>
                                      <p:tavLst>
                                        <p:tav tm="0">
                                          <p:val>
                                            <p:strVal val="#ppt_h"/>
                                          </p:val>
                                        </p:tav>
                                        <p:tav tm="100000">
                                          <p:val>
                                            <p:strVal val="#ppt_h"/>
                                          </p:val>
                                        </p:tav>
                                      </p:tavLst>
                                    </p:anim>
                                  </p:childTnLst>
                                </p:cTn>
                              </p:par>
                            </p:childTnLst>
                          </p:cTn>
                        </p:par>
                        <p:par>
                          <p:cTn id="79" fill="hold">
                            <p:stCondLst>
                              <p:cond delay="2500"/>
                            </p:stCondLst>
                            <p:childTnLst>
                              <p:par>
                                <p:cTn id="80" presetID="45"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2000"/>
                                        <p:tgtEl>
                                          <p:spTgt spid="47"/>
                                        </p:tgtEl>
                                      </p:cBhvr>
                                    </p:animEffect>
                                    <p:anim calcmode="lin" valueType="num">
                                      <p:cBhvr>
                                        <p:cTn id="83" dur="2000" fill="hold"/>
                                        <p:tgtEl>
                                          <p:spTgt spid="47"/>
                                        </p:tgtEl>
                                        <p:attrNameLst>
                                          <p:attrName>ppt_w</p:attrName>
                                        </p:attrNameLst>
                                      </p:cBhvr>
                                      <p:tavLst>
                                        <p:tav tm="0" fmla="#ppt_w*sin(2.5*pi*$)">
                                          <p:val>
                                            <p:fltVal val="0"/>
                                          </p:val>
                                        </p:tav>
                                        <p:tav tm="100000">
                                          <p:val>
                                            <p:fltVal val="1"/>
                                          </p:val>
                                        </p:tav>
                                      </p:tavLst>
                                    </p:anim>
                                    <p:anim calcmode="lin" valueType="num">
                                      <p:cBhvr>
                                        <p:cTn id="84" dur="20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0-#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childTnLst>
                          </p:cTn>
                        </p:par>
                        <p:par>
                          <p:cTn id="91" fill="hold">
                            <p:stCondLst>
                              <p:cond delay="500"/>
                            </p:stCondLst>
                            <p:childTnLst>
                              <p:par>
                                <p:cTn id="92" presetID="2" presetClass="entr" presetSubtype="6" fill="hold" nodeType="afterEffect">
                                  <p:stCondLst>
                                    <p:cond delay="0"/>
                                  </p:stCondLst>
                                  <p:childTnLst>
                                    <p:set>
                                      <p:cBhvr>
                                        <p:cTn id="93" dur="1" fill="hold">
                                          <p:stCondLst>
                                            <p:cond delay="0"/>
                                          </p:stCondLst>
                                        </p:cTn>
                                        <p:tgtEl>
                                          <p:spTgt spid="51"/>
                                        </p:tgtEl>
                                        <p:attrNameLst>
                                          <p:attrName>style.visibility</p:attrName>
                                        </p:attrNameLst>
                                      </p:cBhvr>
                                      <p:to>
                                        <p:strVal val="visible"/>
                                      </p:to>
                                    </p:set>
                                    <p:anim calcmode="lin" valueType="num">
                                      <p:cBhvr additive="base">
                                        <p:cTn id="94" dur="750" fill="hold"/>
                                        <p:tgtEl>
                                          <p:spTgt spid="51"/>
                                        </p:tgtEl>
                                        <p:attrNameLst>
                                          <p:attrName>ppt_x</p:attrName>
                                        </p:attrNameLst>
                                      </p:cBhvr>
                                      <p:tavLst>
                                        <p:tav tm="0">
                                          <p:val>
                                            <p:strVal val="1+#ppt_w/2"/>
                                          </p:val>
                                        </p:tav>
                                        <p:tav tm="100000">
                                          <p:val>
                                            <p:strVal val="#ppt_x"/>
                                          </p:val>
                                        </p:tav>
                                      </p:tavLst>
                                    </p:anim>
                                    <p:anim calcmode="lin" valueType="num">
                                      <p:cBhvr additive="base">
                                        <p:cTn id="95" dur="750" fill="hold"/>
                                        <p:tgtEl>
                                          <p:spTgt spid="51"/>
                                        </p:tgtEl>
                                        <p:attrNameLst>
                                          <p:attrName>ppt_y</p:attrName>
                                        </p:attrNameLst>
                                      </p:cBhvr>
                                      <p:tavLst>
                                        <p:tav tm="0">
                                          <p:val>
                                            <p:strVal val="1+#ppt_h/2"/>
                                          </p:val>
                                        </p:tav>
                                        <p:tav tm="100000">
                                          <p:val>
                                            <p:strVal val="#ppt_y"/>
                                          </p:val>
                                        </p:tav>
                                      </p:tavLst>
                                    </p:anim>
                                  </p:childTnLst>
                                </p:cTn>
                              </p:par>
                            </p:childTnLst>
                          </p:cTn>
                        </p:par>
                        <p:par>
                          <p:cTn id="96" fill="hold">
                            <p:stCondLst>
                              <p:cond delay="1250"/>
                            </p:stCondLst>
                            <p:childTnLst>
                              <p:par>
                                <p:cTn id="97" presetID="2" presetClass="entr" presetSubtype="6" fill="hold" grpId="0" nodeType="afterEffect">
                                  <p:stCondLst>
                                    <p:cond delay="0"/>
                                  </p:stCondLst>
                                  <p:childTnLst>
                                    <p:set>
                                      <p:cBhvr>
                                        <p:cTn id="98" dur="1" fill="hold">
                                          <p:stCondLst>
                                            <p:cond delay="0"/>
                                          </p:stCondLst>
                                        </p:cTn>
                                        <p:tgtEl>
                                          <p:spTgt spid="49"/>
                                        </p:tgtEl>
                                        <p:attrNameLst>
                                          <p:attrName>style.visibility</p:attrName>
                                        </p:attrNameLst>
                                      </p:cBhvr>
                                      <p:to>
                                        <p:strVal val="visible"/>
                                      </p:to>
                                    </p:set>
                                    <p:anim calcmode="lin" valueType="num">
                                      <p:cBhvr additive="base">
                                        <p:cTn id="99" dur="750" fill="hold"/>
                                        <p:tgtEl>
                                          <p:spTgt spid="49"/>
                                        </p:tgtEl>
                                        <p:attrNameLst>
                                          <p:attrName>ppt_x</p:attrName>
                                        </p:attrNameLst>
                                      </p:cBhvr>
                                      <p:tavLst>
                                        <p:tav tm="0">
                                          <p:val>
                                            <p:strVal val="1+#ppt_w/2"/>
                                          </p:val>
                                        </p:tav>
                                        <p:tav tm="100000">
                                          <p:val>
                                            <p:strVal val="#ppt_x"/>
                                          </p:val>
                                        </p:tav>
                                      </p:tavLst>
                                    </p:anim>
                                    <p:anim calcmode="lin" valueType="num">
                                      <p:cBhvr additive="base">
                                        <p:cTn id="100"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6" fill="hold" grpId="0" nodeType="click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additive="base">
                                        <p:cTn id="105" dur="500" fill="hold"/>
                                        <p:tgtEl>
                                          <p:spTgt spid="57"/>
                                        </p:tgtEl>
                                        <p:attrNameLst>
                                          <p:attrName>ppt_x</p:attrName>
                                        </p:attrNameLst>
                                      </p:cBhvr>
                                      <p:tavLst>
                                        <p:tav tm="0">
                                          <p:val>
                                            <p:strVal val="1+#ppt_w/2"/>
                                          </p:val>
                                        </p:tav>
                                        <p:tav tm="100000">
                                          <p:val>
                                            <p:strVal val="#ppt_x"/>
                                          </p:val>
                                        </p:tav>
                                      </p:tavLst>
                                    </p:anim>
                                    <p:anim calcmode="lin" valueType="num">
                                      <p:cBhvr additive="base">
                                        <p:cTn id="10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 presetClass="entr" presetSubtype="32" fill="hold" grpId="0" nodeType="click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box(out)">
                                      <p:cBhvr>
                                        <p:cTn id="111"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animBg="1"/>
      <p:bldP spid="29" grpId="0" animBg="1"/>
      <p:bldP spid="31" grpId="0" animBg="1"/>
      <p:bldP spid="33" grpId="0" animBg="1"/>
      <p:bldP spid="35" grpId="0" animBg="1"/>
      <p:bldP spid="39" grpId="0"/>
      <p:bldP spid="47" grpId="0"/>
      <p:bldP spid="49" grpId="0"/>
      <p:bldP spid="57" grpId="0" animBg="1"/>
      <p:bldP spid="5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899821" y="77698"/>
            <a:ext cx="7244179"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33</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charset="0"/>
              </a:rPr>
              <a:t>Ndihma e ndërsjellë lidhur me</a:t>
            </a:r>
            <a:r>
              <a:rPr lang="sq-AL" dirty="1" sz="2400">
                <a:latin typeface="Verdana" panose="020B0604030504040204" pitchFamily="34" charset="0"/>
                <a:ea typeface="Verdana" panose="020B0604030504040204" pitchFamily="34" charset="0"/>
                <a:cs typeface="Times New Roman" charset="0"/>
              </a:rPr>
              <a:t> </a:t>
            </a:r>
          </a:p>
          <a:p>
            <a:pPr algn="r" eaLnBrk="1" hangingPunct="1">
              <a:lnSpc>
                <a:spcPct val="80000"/>
              </a:lnSpc>
              <a:buFont typeface="Arial" charset="0"/>
              <a:buNone/>
            </a:pPr>
            <a:r>
              <a:rPr lang="sq-AL" dirty="1" sz="2400">
                <a:latin typeface="Verdana" panose="020B0604030504040204" pitchFamily="34" charset="0"/>
                <a:ea typeface="Verdana" panose="020B0604030504040204" pitchFamily="34" charset="0"/>
                <a:cs typeface="Times New Roman" charset="0"/>
              </a:rPr>
              <a:t>Mbledhja në kohë reale e të dhënave të trafikut</a:t>
            </a:r>
          </a:p>
        </p:txBody>
      </p:sp>
      <p:sp>
        <p:nvSpPr>
          <p:cNvPr id="7" name="Rectangle 6">
            <a:extLst>
              <a:ext uri="{FF2B5EF4-FFF2-40B4-BE49-F238E27FC236}">
                <a16:creationId xmlns:a16="http://schemas.microsoft.com/office/drawing/2014/main" id="{1FCE5F71-B62F-4840-AD46-7690CB1F70D4}"/>
              </a:ext>
            </a:extLst>
          </p:cNvPr>
          <p:cNvSpPr/>
          <p:nvPr/>
        </p:nvSpPr>
        <p:spPr>
          <a:xfrm>
            <a:off x="0" y="1563913"/>
            <a:ext cx="4572000" cy="5424562"/>
          </a:xfrm>
          <a:prstGeom prst="rect">
            <a:avLst/>
          </a:prstGeom>
        </p:spPr>
        <p:txBody>
          <a:bodyPr>
            <a:spAutoFit/>
          </a:bodyPr>
          <a:lstStyle/>
          <a:p>
            <a:pPr marL="514350" indent="-514350" algn="just">
              <a:spcBef>
                <a:spcPts val="600"/>
              </a:spcBef>
              <a:spcAft>
                <a:spcPts val="1200"/>
              </a:spcAft>
              <a:buFont typeface="+mj-lt"/>
              <a:buAutoNum type="arabicPeriod"/>
              <a:defRPr/>
            </a:pPr>
            <a:r>
              <a:rPr lang="sq-AL" dirty="1" sz="1950"/>
              <a:t>Palët i japin njëra-tjetrës ndihmë të ndërsjellë në lidhje me </a:t>
            </a:r>
            <a:r>
              <a:rPr lang="sq-AL" dirty="1" b="1" sz="1950"/>
              <a:t>marrjen brenda kohës reale të të dhënave që kanë të bëjnë me komunikime të veçanta në territorin e saj që jepen nëpërmjet një sistemi kompjuterik</a:t>
            </a:r>
            <a:r>
              <a:rPr lang="sq-AL" dirty="1" sz="1950"/>
              <a:t>.</a:t>
            </a:r>
            <a:r>
              <a:rPr lang="sq-AL" dirty="1" sz="1950"/>
              <a:t> </a:t>
            </a:r>
            <a:r>
              <a:rPr lang="sq-AL" dirty="1" sz="1950"/>
              <a:t>Në pajtim me paragrafin 2, ndihma e ndërsjellë trajtohet sipas kushteve dhe procedurave të parapara sipas ligjit të brendshëm.</a:t>
            </a:r>
          </a:p>
          <a:p>
            <a:pPr marL="514350" indent="-514350" algn="just">
              <a:spcBef>
                <a:spcPts val="600"/>
              </a:spcBef>
              <a:spcAft>
                <a:spcPts val="1200"/>
              </a:spcAft>
              <a:buFont typeface="+mj-lt"/>
              <a:buAutoNum type="arabicPeriod"/>
              <a:defRPr/>
            </a:pPr>
            <a:r>
              <a:rPr lang="sq-AL" dirty="1" sz="1950"/>
              <a:t>Secila Palë jep ndihmë të ndërsjellë </a:t>
            </a:r>
            <a:r>
              <a:rPr lang="sq-AL" dirty="1" b="1" sz="1950"/>
              <a:t>të paktën në lidhje me veprat penale për të cilat marrja në kohën reale e të dhënave do të ishte e mundur në çështje të ngjashme të brendshme.</a:t>
            </a:r>
          </a:p>
        </p:txBody>
      </p:sp>
      <p:sp>
        <p:nvSpPr>
          <p:cNvPr id="5" name="Rectangle 4">
            <a:extLst>
              <a:ext uri="{FF2B5EF4-FFF2-40B4-BE49-F238E27FC236}">
                <a16:creationId xmlns:a16="http://schemas.microsoft.com/office/drawing/2014/main" id="{DCA9A6A3-8468-F74D-A0B0-44D1CC2D147F}"/>
              </a:ext>
            </a:extLst>
          </p:cNvPr>
          <p:cNvSpPr/>
          <p:nvPr/>
        </p:nvSpPr>
        <p:spPr>
          <a:xfrm>
            <a:off x="5432923" y="2706534"/>
            <a:ext cx="3344525" cy="1569660"/>
          </a:xfrm>
          <a:prstGeom prst="rect">
            <a:avLst/>
          </a:prstGeom>
        </p:spPr>
        <p:txBody>
          <a:bodyPr wrap="square">
            <a:spAutoFit/>
          </a:bodyPr>
          <a:lstStyle/>
          <a:p>
            <a:pPr marL="342900" indent="-342900" algn="just">
              <a:buFont typeface="Arial" panose="020B0604020202020204" pitchFamily="34" charset="0"/>
              <a:buChar char="•"/>
            </a:pPr>
            <a:r>
              <a:rPr lang="sq-AL" dirty="1" sz="2400" b="1">
                <a:solidFill>
                  <a:srgbClr val="C00000"/>
                </a:solidFill>
              </a:rPr>
              <a:t>Grumbullimi në kohë reale i të dhënave të trafikut të transmetuara me anë të një sistemi kompjuterik</a:t>
            </a:r>
          </a:p>
        </p:txBody>
      </p:sp>
      <p:sp>
        <p:nvSpPr>
          <p:cNvPr id="12" name="Slide Number Placeholder 1">
            <a:extLst>
              <a:ext uri="{FF2B5EF4-FFF2-40B4-BE49-F238E27FC236}">
                <a16:creationId xmlns:a16="http://schemas.microsoft.com/office/drawing/2014/main" id="{77760FAB-654C-4384-AB96-632E7784639B}"/>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52</a:t>
            </a:fld>
          </a:p>
        </p:txBody>
      </p:sp>
    </p:spTree>
    <p:extLst>
      <p:ext uri="{BB962C8B-B14F-4D97-AF65-F5344CB8AC3E}">
        <p14:creationId xmlns:p14="http://schemas.microsoft.com/office/powerpoint/2010/main" val="2907905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032986" y="86465"/>
            <a:ext cx="7111014"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34</a:t>
            </a:r>
          </a:p>
          <a:p>
            <a:pPr algn="r" eaLnBrk="1" hangingPunct="1">
              <a:lnSpc>
                <a:spcPct val="80000"/>
              </a:lnSpc>
              <a:buFont typeface="Arial" charset="0"/>
              <a:buNone/>
            </a:pPr>
            <a:r>
              <a:rPr lang="sq-AL" dirty="1" sz="2400">
                <a:solidFill>
                  <a:schemeClr val="bg1"/>
                </a:solidFill>
                <a:latin typeface="Verdana" panose="020B0604030504040204" pitchFamily="34" charset="0"/>
                <a:ea typeface="Verdana" panose="020B0604030504040204" pitchFamily="34" charset="0"/>
                <a:cs typeface="Times New Roman" charset="0"/>
              </a:rPr>
              <a:t>Ndihma e ndërsjellë lidhur me</a:t>
            </a:r>
            <a:r>
              <a:rPr lang="sq-AL" dirty="1" sz="2400">
                <a:solidFill>
                  <a:schemeClr val="bg1"/>
                </a:solidFill>
                <a:latin typeface="Verdana" panose="020B0604030504040204" pitchFamily="34" charset="0"/>
                <a:ea typeface="Verdana" panose="020B0604030504040204" pitchFamily="34" charset="0"/>
                <a:cs typeface="Times New Roman" charset="0"/>
              </a:rPr>
              <a:t> </a:t>
            </a:r>
          </a:p>
          <a:p>
            <a:pPr algn="r" eaLnBrk="1" hangingPunct="1">
              <a:lnSpc>
                <a:spcPct val="80000"/>
              </a:lnSpc>
              <a:buFont typeface="Arial" charset="0"/>
              <a:buNone/>
            </a:pPr>
            <a:r>
              <a:rPr lang="sq-AL" dirty="1" sz="2400">
                <a:solidFill>
                  <a:schemeClr val="bg1"/>
                </a:solidFill>
                <a:latin typeface="Verdana" panose="020B0604030504040204" pitchFamily="34" charset="0"/>
                <a:ea typeface="Verdana" panose="020B0604030504040204" pitchFamily="34" charset="0"/>
                <a:cs typeface="Times New Roman" charset="0"/>
              </a:rPr>
              <a:t>Përgjimi i të dhënave të përmbajtjes</a:t>
            </a:r>
          </a:p>
        </p:txBody>
      </p:sp>
      <p:sp>
        <p:nvSpPr>
          <p:cNvPr id="7" name="Rectangle 6">
            <a:extLst>
              <a:ext uri="{FF2B5EF4-FFF2-40B4-BE49-F238E27FC236}">
                <a16:creationId xmlns:a16="http://schemas.microsoft.com/office/drawing/2014/main" id="{1FCE5F71-B62F-4840-AD46-7690CB1F70D4}"/>
              </a:ext>
            </a:extLst>
          </p:cNvPr>
          <p:cNvSpPr/>
          <p:nvPr/>
        </p:nvSpPr>
        <p:spPr>
          <a:xfrm>
            <a:off x="339919" y="2175619"/>
            <a:ext cx="4572000" cy="3000821"/>
          </a:xfrm>
          <a:prstGeom prst="rect">
            <a:avLst/>
          </a:prstGeom>
        </p:spPr>
        <p:txBody>
          <a:bodyPr>
            <a:spAutoFit/>
          </a:bodyPr>
          <a:lstStyle/>
          <a:p>
            <a:pPr marL="0" indent="0" algn="just">
              <a:buNone/>
            </a:pPr>
            <a:r>
              <a:rPr lang="sq-AL" dirty="1" sz="2100"/>
              <a:t>Palët </a:t>
            </a:r>
            <a:r>
              <a:rPr lang="sq-AL" dirty="1" b="1" sz="2100"/>
              <a:t>i japin njëra tjetrës ndihmë të ndërsjellë</a:t>
            </a:r>
            <a:r>
              <a:rPr lang="sq-AL" dirty="1" sz="2100"/>
              <a:t> në lidhje me </a:t>
            </a:r>
            <a:r>
              <a:rPr lang="sq-AL" dirty="1" b="1" sz="2100"/>
              <a:t>marrjen në kohën reale ose regjistrimin e të dhënave të përmbajtjes</a:t>
            </a:r>
            <a:r>
              <a:rPr lang="sq-AL" dirty="1" sz="2100"/>
              <a:t> të komunikimeve të specifikuara të transmetuara nëpërmjet sistemit kompjuterik </a:t>
            </a:r>
            <a:r>
              <a:rPr lang="sq-AL" dirty="1" b="1" sz="2100"/>
              <a:t>deri në masën e lejuar nga traktatet e zbatueshme dhe ligjet vendase</a:t>
            </a:r>
            <a:r>
              <a:rPr lang="sq-AL" dirty="1" sz="2100"/>
              <a:t>.</a:t>
            </a:r>
          </a:p>
        </p:txBody>
      </p:sp>
      <p:sp>
        <p:nvSpPr>
          <p:cNvPr id="5" name="Rectangle 4">
            <a:extLst>
              <a:ext uri="{FF2B5EF4-FFF2-40B4-BE49-F238E27FC236}">
                <a16:creationId xmlns:a16="http://schemas.microsoft.com/office/drawing/2014/main" id="{816AA7D2-EA68-D846-B62C-65BDFB3671F3}"/>
              </a:ext>
            </a:extLst>
          </p:cNvPr>
          <p:cNvSpPr/>
          <p:nvPr/>
        </p:nvSpPr>
        <p:spPr>
          <a:xfrm>
            <a:off x="5230317" y="3075866"/>
            <a:ext cx="3683766" cy="830997"/>
          </a:xfrm>
          <a:prstGeom prst="rect">
            <a:avLst/>
          </a:prstGeom>
        </p:spPr>
        <p:txBody>
          <a:bodyPr wrap="square">
            <a:spAutoFit/>
          </a:bodyPr>
          <a:lstStyle/>
          <a:p>
            <a:pPr marL="285750" indent="-285750" algn="just">
              <a:buFont typeface="Arial" panose="020B0604020202020204" pitchFamily="34" charset="0"/>
              <a:buChar char="•"/>
            </a:pPr>
            <a:r>
              <a:rPr lang="sq-AL" dirty="1" sz="2400" b="1">
                <a:solidFill>
                  <a:srgbClr val="C00000"/>
                </a:solidFill>
              </a:rPr>
              <a:t>Mbledhja në kohë reale e të dhënave ose regjistrimi i përmbajtjes</a:t>
            </a:r>
            <a:r>
              <a:rPr lang="sq-AL" dirty="1" sz="2400" b="1">
                <a:solidFill>
                  <a:srgbClr val="C00000"/>
                </a:solidFill>
              </a:rPr>
              <a:t> </a:t>
            </a:r>
          </a:p>
        </p:txBody>
      </p:sp>
      <p:sp>
        <p:nvSpPr>
          <p:cNvPr id="12" name="Slide Number Placeholder 1">
            <a:extLst>
              <a:ext uri="{FF2B5EF4-FFF2-40B4-BE49-F238E27FC236}">
                <a16:creationId xmlns:a16="http://schemas.microsoft.com/office/drawing/2014/main" id="{8D0F1C8F-A1C1-4836-9FC6-CD1CF37007E2}"/>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53</a:t>
            </a:fld>
          </a:p>
        </p:txBody>
      </p:sp>
    </p:spTree>
    <p:extLst>
      <p:ext uri="{BB962C8B-B14F-4D97-AF65-F5344CB8AC3E}">
        <p14:creationId xmlns:p14="http://schemas.microsoft.com/office/powerpoint/2010/main" val="4141717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760955" y="82405"/>
            <a:ext cx="6383045"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33 dhe 34</a:t>
            </a:r>
          </a:p>
          <a:p>
            <a:pPr algn="r">
              <a:lnSpc>
                <a:spcPct val="80000"/>
              </a:lnSpc>
            </a:pPr>
            <a:r>
              <a:rPr lang="sq-AL" dirty="1" sz="2400">
                <a:latin typeface="Verdana" panose="020B0604030504040204" pitchFamily="34" charset="0"/>
                <a:ea typeface="Verdana" panose="020B0604030504040204" pitchFamily="34" charset="0"/>
              </a:rPr>
              <a:t>Zbatimi</a:t>
            </a:r>
          </a:p>
        </p:txBody>
      </p:sp>
      <p:graphicFrame>
        <p:nvGraphicFramePr>
          <p:cNvPr id="6" name="Diagram 5">
            <a:extLst>
              <a:ext uri="{FF2B5EF4-FFF2-40B4-BE49-F238E27FC236}">
                <a16:creationId xmlns:a16="http://schemas.microsoft.com/office/drawing/2014/main" id="{37CCB2F0-CA86-D64D-A173-65134AEEF0C2}"/>
              </a:ext>
            </a:extLst>
          </p:cNvPr>
          <p:cNvGraphicFramePr/>
          <p:nvPr>
            <p:extLst>
              <p:ext uri="{D42A27DB-BD31-4B8C-83A1-F6EECF244321}">
                <p14:modId xmlns:p14="http://schemas.microsoft.com/office/powerpoint/2010/main" val="3518120876"/>
              </p:ext>
            </p:extLst>
          </p:nvPr>
        </p:nvGraphicFramePr>
        <p:xfrm>
          <a:off x="88522" y="1060466"/>
          <a:ext cx="8933934" cy="1995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9050DBF-1131-4649-955A-4C5DE6BBB45E}"/>
              </a:ext>
            </a:extLst>
          </p:cNvPr>
          <p:cNvPicPr>
            <a:picLocks noChangeAspect="1"/>
          </p:cNvPicPr>
          <p:nvPr/>
        </p:nvPicPr>
        <p:blipFill>
          <a:blip r:embed="rId8"/>
          <a:stretch>
            <a:fillRect/>
          </a:stretch>
        </p:blipFill>
        <p:spPr>
          <a:xfrm>
            <a:off x="150901" y="3168661"/>
            <a:ext cx="8842197" cy="3098040"/>
          </a:xfrm>
          <a:prstGeom prst="rect">
            <a:avLst/>
          </a:prstGeom>
        </p:spPr>
      </p:pic>
      <p:sp>
        <p:nvSpPr>
          <p:cNvPr id="12" name="Slide Number Placeholder 1">
            <a:extLst>
              <a:ext uri="{FF2B5EF4-FFF2-40B4-BE49-F238E27FC236}">
                <a16:creationId xmlns:a16="http://schemas.microsoft.com/office/drawing/2014/main" id="{2990C710-CEC2-4BCB-9D59-CF6992D47552}"/>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54</a:t>
            </a:fld>
          </a:p>
        </p:txBody>
      </p:sp>
    </p:spTree>
    <p:extLst>
      <p:ext uri="{BB962C8B-B14F-4D97-AF65-F5344CB8AC3E}">
        <p14:creationId xmlns:p14="http://schemas.microsoft.com/office/powerpoint/2010/main" val="332815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dgm id="{5C4F47A9-DF52-E94A-9314-84A0DE05EE87}"/>
                                            </p:graphicEl>
                                          </p:spTgt>
                                        </p:tgtEl>
                                        <p:attrNameLst>
                                          <p:attrName>style.visibility</p:attrName>
                                        </p:attrNameLst>
                                      </p:cBhvr>
                                      <p:to>
                                        <p:strVal val="visible"/>
                                      </p:to>
                                    </p:set>
                                    <p:anim calcmode="lin" valueType="num">
                                      <p:cBhvr additive="base">
                                        <p:cTn id="7" dur="750" fill="hold"/>
                                        <p:tgtEl>
                                          <p:spTgt spid="6">
                                            <p:graphicEl>
                                              <a:dgm id="{5C4F47A9-DF52-E94A-9314-84A0DE05EE87}"/>
                                            </p:graphicEl>
                                          </p:spTgt>
                                        </p:tgtEl>
                                        <p:attrNameLst>
                                          <p:attrName>ppt_x</p:attrName>
                                        </p:attrNameLst>
                                      </p:cBhvr>
                                      <p:tavLst>
                                        <p:tav tm="0">
                                          <p:val>
                                            <p:strVal val="0-#ppt_w/2"/>
                                          </p:val>
                                        </p:tav>
                                        <p:tav tm="100000">
                                          <p:val>
                                            <p:strVal val="#ppt_x"/>
                                          </p:val>
                                        </p:tav>
                                      </p:tavLst>
                                    </p:anim>
                                    <p:anim calcmode="lin" valueType="num">
                                      <p:cBhvr additive="base">
                                        <p:cTn id="8" dur="750" fill="hold"/>
                                        <p:tgtEl>
                                          <p:spTgt spid="6">
                                            <p:graphicEl>
                                              <a:dgm id="{5C4F47A9-DF52-E94A-9314-84A0DE05EE87}"/>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6">
                                            <p:graphicEl>
                                              <a:dgm id="{575B4603-DEF0-5541-83A2-96EE904E758D}"/>
                                            </p:graphicEl>
                                          </p:spTgt>
                                        </p:tgtEl>
                                        <p:attrNameLst>
                                          <p:attrName>style.visibility</p:attrName>
                                        </p:attrNameLst>
                                      </p:cBhvr>
                                      <p:to>
                                        <p:strVal val="visible"/>
                                      </p:to>
                                    </p:set>
                                    <p:anim calcmode="lin" valueType="num">
                                      <p:cBhvr additive="base">
                                        <p:cTn id="12" dur="750" fill="hold"/>
                                        <p:tgtEl>
                                          <p:spTgt spid="6">
                                            <p:graphicEl>
                                              <a:dgm id="{575B4603-DEF0-5541-83A2-96EE904E758D}"/>
                                            </p:graphic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graphicEl>
                                              <a:dgm id="{575B4603-DEF0-5541-83A2-96EE904E758D}"/>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6">
                                            <p:graphicEl>
                                              <a:dgm id="{0208B717-D5D6-D14D-9793-A6B9B85D6CE5}"/>
                                            </p:graphicEl>
                                          </p:spTgt>
                                        </p:tgtEl>
                                        <p:attrNameLst>
                                          <p:attrName>style.visibility</p:attrName>
                                        </p:attrNameLst>
                                      </p:cBhvr>
                                      <p:to>
                                        <p:strVal val="visible"/>
                                      </p:to>
                                    </p:set>
                                    <p:anim calcmode="lin" valueType="num">
                                      <p:cBhvr additive="base">
                                        <p:cTn id="17" dur="750" fill="hold"/>
                                        <p:tgtEl>
                                          <p:spTgt spid="6">
                                            <p:graphicEl>
                                              <a:dgm id="{0208B717-D5D6-D14D-9793-A6B9B85D6CE5}"/>
                                            </p:graphic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6">
                                            <p:graphicEl>
                                              <a:dgm id="{0208B717-D5D6-D14D-9793-A6B9B85D6CE5}"/>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grpId="0" nodeType="afterEffect">
                                  <p:stCondLst>
                                    <p:cond delay="0"/>
                                  </p:stCondLst>
                                  <p:childTnLst>
                                    <p:set>
                                      <p:cBhvr>
                                        <p:cTn id="21" dur="1" fill="hold">
                                          <p:stCondLst>
                                            <p:cond delay="0"/>
                                          </p:stCondLst>
                                        </p:cTn>
                                        <p:tgtEl>
                                          <p:spTgt spid="6">
                                            <p:graphicEl>
                                              <a:dgm id="{2D7682A1-F91C-7942-AF4D-3E91EBC211EA}"/>
                                            </p:graphicEl>
                                          </p:spTgt>
                                        </p:tgtEl>
                                        <p:attrNameLst>
                                          <p:attrName>style.visibility</p:attrName>
                                        </p:attrNameLst>
                                      </p:cBhvr>
                                      <p:to>
                                        <p:strVal val="visible"/>
                                      </p:to>
                                    </p:set>
                                    <p:anim calcmode="lin" valueType="num">
                                      <p:cBhvr additive="base">
                                        <p:cTn id="22" dur="750" fill="hold"/>
                                        <p:tgtEl>
                                          <p:spTgt spid="6">
                                            <p:graphicEl>
                                              <a:dgm id="{2D7682A1-F91C-7942-AF4D-3E91EBC211EA}"/>
                                            </p:graphic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6">
                                            <p:graphicEl>
                                              <a:dgm id="{2D7682A1-F91C-7942-AF4D-3E91EBC211EA}"/>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6">
                                            <p:graphicEl>
                                              <a:dgm id="{CB3D899A-8E9B-E840-8698-AEB53FA7A099}"/>
                                            </p:graphicEl>
                                          </p:spTgt>
                                        </p:tgtEl>
                                        <p:attrNameLst>
                                          <p:attrName>style.visibility</p:attrName>
                                        </p:attrNameLst>
                                      </p:cBhvr>
                                      <p:to>
                                        <p:strVal val="visible"/>
                                      </p:to>
                                    </p:set>
                                    <p:anim calcmode="lin" valueType="num">
                                      <p:cBhvr additive="base">
                                        <p:cTn id="27" dur="750" fill="hold"/>
                                        <p:tgtEl>
                                          <p:spTgt spid="6">
                                            <p:graphicEl>
                                              <a:dgm id="{CB3D899A-8E9B-E840-8698-AEB53FA7A099}"/>
                                            </p:graphic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6">
                                            <p:graphicEl>
                                              <a:dgm id="{CB3D899A-8E9B-E840-8698-AEB53FA7A099}"/>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9"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882066" y="87537"/>
            <a:ext cx="7261934"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35</a:t>
            </a:r>
          </a:p>
          <a:p>
            <a:pPr algn="r" eaLnBrk="1" hangingPunct="1">
              <a:lnSpc>
                <a:spcPct val="80000"/>
              </a:lnSpc>
              <a:buFont typeface="Arial" charset="0"/>
              <a:buNone/>
            </a:pPr>
            <a:r>
              <a:rPr lang="sq-AL" dirty="1" sz="2400">
                <a:solidFill>
                  <a:schemeClr val="bg1"/>
                </a:solidFill>
                <a:latin typeface="Verdana" panose="020B0604030504040204" pitchFamily="34" charset="0"/>
                <a:ea typeface="Verdana" panose="020B0604030504040204" pitchFamily="34" charset="0"/>
                <a:cs typeface="Times New Roman" charset="0"/>
              </a:rPr>
              <a:t>Rrjeti 24/7</a:t>
            </a:r>
          </a:p>
        </p:txBody>
      </p:sp>
      <p:sp>
        <p:nvSpPr>
          <p:cNvPr id="7" name="Rectangle 6">
            <a:extLst>
              <a:ext uri="{FF2B5EF4-FFF2-40B4-BE49-F238E27FC236}">
                <a16:creationId xmlns:a16="http://schemas.microsoft.com/office/drawing/2014/main" id="{1FCE5F71-B62F-4840-AD46-7690CB1F70D4}"/>
              </a:ext>
            </a:extLst>
          </p:cNvPr>
          <p:cNvSpPr/>
          <p:nvPr/>
        </p:nvSpPr>
        <p:spPr>
          <a:xfrm>
            <a:off x="0" y="1504682"/>
            <a:ext cx="4572000" cy="4708981"/>
          </a:xfrm>
          <a:prstGeom prst="rect">
            <a:avLst/>
          </a:prstGeom>
        </p:spPr>
        <p:txBody>
          <a:bodyPr>
            <a:spAutoFit/>
          </a:bodyPr>
          <a:lstStyle/>
          <a:p>
            <a:pPr marL="457200" indent="-457200" algn="just">
              <a:spcBef>
                <a:spcPts val="0"/>
              </a:spcBef>
              <a:spcAft>
                <a:spcPts val="0"/>
              </a:spcAft>
              <a:buFont typeface="+mj-lt"/>
              <a:buAutoNum type="arabicPeriod"/>
            </a:pPr>
            <a:r>
              <a:rPr lang="sq-AL" dirty="1" sz="2000"/>
              <a:t>… </a:t>
            </a:r>
            <a:r>
              <a:rPr lang="sq-AL" dirty="1" b="1" sz="2000"/>
              <a:t>caktimi i një pikë kontakti në dispozicion njëzet e katër orë</a:t>
            </a:r>
            <a:r>
              <a:rPr lang="sq-AL" dirty="1" sz="2000"/>
              <a:t>… sigurimi i ndihmës së menjëhershme për qëllime të hetimeve ose procedurave në lidhje me veprat penale… ose për mbledhjen e provave në formë elektronike… do të përfshijë </a:t>
            </a:r>
            <a:r>
              <a:rPr lang="sq-AL" dirty="1" b="1" sz="2000"/>
              <a:t>lehtësimin</a:t>
            </a:r>
            <a:r>
              <a:rPr lang="sq-AL" dirty="1" sz="2000"/>
              <a:t>, ose… </a:t>
            </a:r>
            <a:r>
              <a:rPr lang="sq-AL" dirty="1" b="1" sz="2000"/>
              <a:t>zbatimin e drejtpërdrejtë</a:t>
            </a:r>
            <a:r>
              <a:rPr lang="sq-AL" dirty="1" sz="2000"/>
              <a:t> të masave të mëposhtme:</a:t>
            </a:r>
          </a:p>
          <a:p>
            <a:pPr marL="857250" lvl="1" indent="-457200" algn="just">
              <a:spcBef>
                <a:spcPts val="0"/>
              </a:spcBef>
              <a:spcAft>
                <a:spcPts val="0"/>
              </a:spcAft>
              <a:buFont typeface="+mj-lt"/>
              <a:buAutoNum type="alphaLcParenR"/>
            </a:pPr>
            <a:r>
              <a:rPr lang="sq-AL" dirty="1" sz="2000"/>
              <a:t>dhënien e ndihmës teknike;</a:t>
            </a:r>
          </a:p>
          <a:p>
            <a:pPr marL="857250" lvl="1" indent="-457200" algn="just">
              <a:spcBef>
                <a:spcPts val="0"/>
              </a:spcBef>
              <a:spcAft>
                <a:spcPts val="0"/>
              </a:spcAft>
              <a:buFont typeface="+mj-lt"/>
              <a:buAutoNum type="alphaLcParenR"/>
            </a:pPr>
            <a:r>
              <a:rPr lang="sq-AL" dirty="1" sz="2000"/>
              <a:t>ruajtjen e të dhënave në pajtim me nenet 29 dhe 30;</a:t>
            </a:r>
          </a:p>
          <a:p>
            <a:pPr marL="857250" lvl="1" indent="-457200" algn="just">
              <a:spcBef>
                <a:spcPts val="0"/>
              </a:spcBef>
              <a:spcAft>
                <a:spcPts val="0"/>
              </a:spcAft>
              <a:buFont typeface="+mj-lt"/>
              <a:buAutoNum type="alphaLcParenR"/>
            </a:pPr>
            <a:r>
              <a:rPr lang="sq-AL" dirty="1" sz="2000"/>
              <a:t>marrjen e provave, duke dhënë informacion ligjor dhe vendndodhjen e personave të dyshuar.</a:t>
            </a:r>
          </a:p>
        </p:txBody>
      </p:sp>
      <p:sp>
        <p:nvSpPr>
          <p:cNvPr id="5" name="Rectangle 4">
            <a:extLst>
              <a:ext uri="{FF2B5EF4-FFF2-40B4-BE49-F238E27FC236}">
                <a16:creationId xmlns:a16="http://schemas.microsoft.com/office/drawing/2014/main" id="{EC62B5F6-FD37-284E-8A8F-7C045876F586}"/>
              </a:ext>
            </a:extLst>
          </p:cNvPr>
          <p:cNvSpPr/>
          <p:nvPr/>
        </p:nvSpPr>
        <p:spPr>
          <a:xfrm>
            <a:off x="5177381" y="3120509"/>
            <a:ext cx="3677504" cy="1200329"/>
          </a:xfrm>
          <a:prstGeom prst="rect">
            <a:avLst/>
          </a:prstGeom>
        </p:spPr>
        <p:txBody>
          <a:bodyPr wrap="square">
            <a:spAutoFit/>
          </a:bodyPr>
          <a:lstStyle/>
          <a:p>
            <a:pPr marL="342900" indent="-342900" algn="just">
              <a:buFont typeface="Arial" panose="020B0604020202020204" pitchFamily="34" charset="0"/>
              <a:buChar char="•"/>
            </a:pPr>
            <a:r>
              <a:rPr lang="sq-AL" dirty="1" sz="2400" b="1">
                <a:solidFill>
                  <a:srgbClr val="C00000"/>
                </a:solidFill>
              </a:rPr>
              <a:t>pika e kontaktit në dispozicion njëzet e katër orë</a:t>
            </a:r>
          </a:p>
        </p:txBody>
      </p:sp>
      <p:sp>
        <p:nvSpPr>
          <p:cNvPr id="12" name="Slide Number Placeholder 1">
            <a:extLst>
              <a:ext uri="{FF2B5EF4-FFF2-40B4-BE49-F238E27FC236}">
                <a16:creationId xmlns:a16="http://schemas.microsoft.com/office/drawing/2014/main" id="{717366C7-1A05-4CE3-B9C7-4AB22175D865}"/>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55</a:t>
            </a:fld>
          </a:p>
        </p:txBody>
      </p:sp>
    </p:spTree>
    <p:extLst>
      <p:ext uri="{BB962C8B-B14F-4D97-AF65-F5344CB8AC3E}">
        <p14:creationId xmlns:p14="http://schemas.microsoft.com/office/powerpoint/2010/main" val="1836067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1FCE5F71-B62F-4840-AD46-7690CB1F70D4}"/>
              </a:ext>
            </a:extLst>
          </p:cNvPr>
          <p:cNvSpPr/>
          <p:nvPr/>
        </p:nvSpPr>
        <p:spPr>
          <a:xfrm>
            <a:off x="88522" y="1338433"/>
            <a:ext cx="4572000" cy="4770537"/>
          </a:xfrm>
          <a:prstGeom prst="rect">
            <a:avLst/>
          </a:prstGeom>
        </p:spPr>
        <p:txBody>
          <a:bodyPr>
            <a:spAutoFit/>
          </a:bodyPr>
          <a:lstStyle/>
          <a:p>
            <a:pPr marL="457200" indent="-457200" algn="just">
              <a:buFont typeface="+mj-lt"/>
              <a:buAutoNum type="arabicPeriod" startAt="2"/>
            </a:pPr>
            <a:r>
              <a:rPr lang="sq-AL" dirty="1" b="1" sz="1900"/>
              <a:t>A)</a:t>
            </a:r>
            <a:r>
              <a:rPr lang="sq-AL" dirty="1" sz="1900"/>
              <a:t>	Pika e kontaktit e një Pale </a:t>
            </a:r>
            <a:r>
              <a:rPr lang="sq-AL" dirty="1" b="1" sz="1900"/>
              <a:t>ka kapacitetin e zhvillimit të komunikimeve drejtuar pikës së kontaktit të një Pale tjetër mbi një bazë të përshpejtuar</a:t>
            </a:r>
            <a:r>
              <a:rPr lang="sq-AL" dirty="1" sz="1900"/>
              <a:t>.</a:t>
            </a:r>
          </a:p>
          <a:p>
            <a:pPr algn="just"/>
            <a:r>
              <a:rPr lang="sq-AL" dirty="1" b="1" sz="1900"/>
              <a:t>	</a:t>
            </a:r>
            <a:r>
              <a:rPr lang="sq-AL" dirty="1" b="1" sz="1900"/>
              <a:t>B)</a:t>
            </a:r>
            <a:r>
              <a:rPr lang="sq-AL" dirty="1" sz="1900"/>
              <a:t>	Nëse pika e kontaktit… nuk është pjesë e… autoritetit… për ndihmë të ndërsjellë ndërkombëtare ose ekstradim… pika e kontaktit do të sigurojë që ajo të jetë në gjendje të koordinojë me një autoritet të tillë… në bazë të përshpejtuar.</a:t>
            </a:r>
          </a:p>
          <a:p>
            <a:pPr marL="514350" indent="-514350" algn="just">
              <a:buFont typeface="+mj-lt"/>
              <a:buAutoNum type="arabicPeriod" startAt="3"/>
            </a:pPr>
            <a:endParaRPr lang="en-US" sz="1900" dirty="0"/>
          </a:p>
          <a:p>
            <a:pPr marL="514350" indent="-514350" algn="just">
              <a:buFont typeface="+mj-lt"/>
              <a:buAutoNum type="arabicPeriod" startAt="3"/>
            </a:pPr>
            <a:r>
              <a:rPr lang="sq-AL" dirty="1" b="1" sz="1900"/>
              <a:t>Secila Palë siguron që të vërë në dispozicion personel të kualifikuar dhe të pajisur me qëllim që të lehtësojë bashkëpunimin e rrjetit.</a:t>
            </a:r>
          </a:p>
        </p:txBody>
      </p:sp>
      <p:sp>
        <p:nvSpPr>
          <p:cNvPr id="5" name="Rectangle 4">
            <a:extLst>
              <a:ext uri="{FF2B5EF4-FFF2-40B4-BE49-F238E27FC236}">
                <a16:creationId xmlns:a16="http://schemas.microsoft.com/office/drawing/2014/main" id="{F8A60E5F-B764-644B-906C-899DF4352ACC}"/>
              </a:ext>
            </a:extLst>
          </p:cNvPr>
          <p:cNvSpPr/>
          <p:nvPr/>
        </p:nvSpPr>
        <p:spPr>
          <a:xfrm>
            <a:off x="4880212" y="2938872"/>
            <a:ext cx="4023360" cy="1569660"/>
          </a:xfrm>
          <a:prstGeom prst="rect">
            <a:avLst/>
          </a:prstGeom>
        </p:spPr>
        <p:txBody>
          <a:bodyPr wrap="square">
            <a:spAutoFit/>
          </a:bodyPr>
          <a:lstStyle/>
          <a:p>
            <a:pPr marL="342900" indent="-342900" algn="just">
              <a:buFont typeface="Arial" panose="020B0604020202020204" pitchFamily="34" charset="0"/>
              <a:buChar char="•"/>
            </a:pPr>
            <a:r>
              <a:rPr lang="sq-AL" dirty="1" sz="2400" b="1">
                <a:solidFill>
                  <a:srgbClr val="C00000"/>
                </a:solidFill>
              </a:rPr>
              <a:t>Rekomandohet shumë disponueshmëria e personelit të trajnuar dhe të pajisur, nëse nuk është</a:t>
            </a:r>
          </a:p>
        </p:txBody>
      </p:sp>
      <p:sp>
        <p:nvSpPr>
          <p:cNvPr id="16" name="Slide Number Placeholder 1">
            <a:extLst>
              <a:ext uri="{FF2B5EF4-FFF2-40B4-BE49-F238E27FC236}">
                <a16:creationId xmlns:a16="http://schemas.microsoft.com/office/drawing/2014/main" id="{3813275F-F0A8-44C2-9CFC-A4ED1CFC09A1}"/>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56</a:t>
            </a:fld>
          </a:p>
        </p:txBody>
      </p:sp>
      <p:sp>
        <p:nvSpPr>
          <p:cNvPr id="19" name="Rectangle 18">
            <a:extLst>
              <a:ext uri="{FF2B5EF4-FFF2-40B4-BE49-F238E27FC236}">
                <a16:creationId xmlns:a16="http://schemas.microsoft.com/office/drawing/2014/main" id="{DF23A14C-E064-4618-A05A-6A1676001096}"/>
              </a:ext>
            </a:extLst>
          </p:cNvPr>
          <p:cNvSpPr/>
          <p:nvPr/>
        </p:nvSpPr>
        <p:spPr>
          <a:xfrm>
            <a:off x="1882066" y="87537"/>
            <a:ext cx="7261934"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35</a:t>
            </a:r>
          </a:p>
          <a:p>
            <a:pPr algn="r" eaLnBrk="1" hangingPunct="1">
              <a:lnSpc>
                <a:spcPct val="80000"/>
              </a:lnSpc>
              <a:buFont typeface="Arial" charset="0"/>
              <a:buNone/>
            </a:pPr>
            <a:r>
              <a:rPr lang="sq-AL" dirty="1" sz="2400">
                <a:solidFill>
                  <a:schemeClr val="bg1"/>
                </a:solidFill>
                <a:latin typeface="Verdana" panose="020B0604030504040204" pitchFamily="34" charset="0"/>
                <a:ea typeface="Verdana" panose="020B0604030504040204" pitchFamily="34" charset="0"/>
                <a:cs typeface="Times New Roman" charset="0"/>
              </a:rPr>
              <a:t>Rrjeti 24/7</a:t>
            </a:r>
          </a:p>
        </p:txBody>
      </p:sp>
    </p:spTree>
    <p:extLst>
      <p:ext uri="{BB962C8B-B14F-4D97-AF65-F5344CB8AC3E}">
        <p14:creationId xmlns:p14="http://schemas.microsoft.com/office/powerpoint/2010/main" val="3070388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descr="Text, letter&#10;&#10;Description automatically generated">
            <a:extLst>
              <a:ext uri="{FF2B5EF4-FFF2-40B4-BE49-F238E27FC236}">
                <a16:creationId xmlns:a16="http://schemas.microsoft.com/office/drawing/2014/main" id="{696261A4-1B8D-4CCD-9FFA-3F9A35B62768}"/>
              </a:ext>
            </a:extLst>
          </p:cNvPr>
          <p:cNvPicPr>
            <a:picLocks noChangeAspect="1"/>
          </p:cNvPicPr>
          <p:nvPr/>
        </p:nvPicPr>
        <p:blipFill>
          <a:blip r:embed="rId3"/>
          <a:stretch>
            <a:fillRect/>
          </a:stretch>
        </p:blipFill>
        <p:spPr>
          <a:xfrm>
            <a:off x="1782384" y="1134629"/>
            <a:ext cx="5579232" cy="5240263"/>
          </a:xfrm>
          <a:prstGeom prst="rect">
            <a:avLst/>
          </a:prstGeom>
        </p:spPr>
      </p:pic>
      <p:sp>
        <p:nvSpPr>
          <p:cNvPr id="12" name="Slide Number Placeholder 1">
            <a:extLst>
              <a:ext uri="{FF2B5EF4-FFF2-40B4-BE49-F238E27FC236}">
                <a16:creationId xmlns:a16="http://schemas.microsoft.com/office/drawing/2014/main" id="{3DB0A26D-87C8-4084-BD55-CD592D6D1E2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57</a:t>
            </a:fld>
          </a:p>
        </p:txBody>
      </p:sp>
      <p:sp>
        <p:nvSpPr>
          <p:cNvPr id="16" name="Rectangle 15">
            <a:extLst>
              <a:ext uri="{FF2B5EF4-FFF2-40B4-BE49-F238E27FC236}">
                <a16:creationId xmlns:a16="http://schemas.microsoft.com/office/drawing/2014/main" id="{9FED6DA2-0014-42C6-B04D-F4C1D05441BD}"/>
              </a:ext>
            </a:extLst>
          </p:cNvPr>
          <p:cNvSpPr/>
          <p:nvPr/>
        </p:nvSpPr>
        <p:spPr>
          <a:xfrm>
            <a:off x="1882066" y="87537"/>
            <a:ext cx="7261934"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q-AL" dirty="1" sz="2400">
                <a:latin typeface="Verdana" panose="020B0604030504040204" pitchFamily="34" charset="0"/>
                <a:ea typeface="Verdana" panose="020B0604030504040204" pitchFamily="34" charset="0"/>
              </a:rPr>
              <a:t>Neni 35</a:t>
            </a:r>
          </a:p>
          <a:p>
            <a:pPr algn="r" eaLnBrk="1" hangingPunct="1">
              <a:lnSpc>
                <a:spcPct val="80000"/>
              </a:lnSpc>
              <a:buFont typeface="Arial" charset="0"/>
              <a:buNone/>
            </a:pPr>
            <a:r>
              <a:rPr lang="sq-AL" dirty="1" sz="2400">
                <a:solidFill>
                  <a:schemeClr val="bg1"/>
                </a:solidFill>
                <a:latin typeface="Verdana" panose="020B0604030504040204" pitchFamily="34" charset="0"/>
                <a:ea typeface="Verdana" panose="020B0604030504040204" pitchFamily="34" charset="0"/>
                <a:cs typeface="Times New Roman" charset="0"/>
              </a:rPr>
              <a:t>Rrjeti 24/7</a:t>
            </a:r>
          </a:p>
        </p:txBody>
      </p:sp>
    </p:spTree>
    <p:extLst>
      <p:ext uri="{BB962C8B-B14F-4D97-AF65-F5344CB8AC3E}">
        <p14:creationId xmlns:p14="http://schemas.microsoft.com/office/powerpoint/2010/main" val="3138967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8AB73-6CF7-4B50-ACEB-48BD4182E7C5}"/>
              </a:ext>
            </a:extLst>
          </p:cNvPr>
          <p:cNvSpPr>
            <a:spLocks noGrp="1"/>
          </p:cNvSpPr>
          <p:nvPr>
            <p:ph type="sldNum" sz="quarter" idx="10"/>
          </p:nvPr>
        </p:nvSpPr>
        <p:spPr/>
        <p:txBody>
          <a:bodyPr/>
          <a:lstStyle/>
          <a:p>
            <a:fld id="{49C04F3A-82BD-4011-AADB-1F79FD7DF4BC}" type="slidenum">
              <a:rPr lang="en-GB" smtClean="0"/>
              <a:pPr/>
              <a:t>58</a:t>
            </a:fld>
          </a:p>
        </p:txBody>
      </p:sp>
    </p:spTree>
    <p:extLst>
      <p:ext uri="{BB962C8B-B14F-4D97-AF65-F5344CB8AC3E}">
        <p14:creationId xmlns:p14="http://schemas.microsoft.com/office/powerpoint/2010/main" val="428584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309490" y="4156754"/>
            <a:ext cx="8525021" cy="496161"/>
          </a:xfrm>
          <a:prstGeom prst="rect">
            <a:avLst/>
          </a:prstGeom>
        </p:spPr>
        <p:txBody>
          <a:bodyPr wrap="square">
            <a:spAutoFit/>
          </a:bodyPr>
          <a:lstStyle/>
          <a:p>
            <a:pPr eaLnBrk="1" hangingPunct="1">
              <a:lnSpc>
                <a:spcPct val="80000"/>
              </a:lnSpc>
            </a:pPr>
            <a:r>
              <a:rPr lang="sq-AL" dirty="1" sz="3200" b="1">
                <a:ea typeface="ＭＳ Ｐゴシック" charset="0"/>
              </a:rPr>
              <a:t>Përmbledhje</a:t>
            </a:r>
          </a:p>
        </p:txBody>
      </p:sp>
      <p:sp>
        <p:nvSpPr>
          <p:cNvPr id="11" name="Text Placeholder 2">
            <a:extLst>
              <a:ext uri="{FF2B5EF4-FFF2-40B4-BE49-F238E27FC236}">
                <a16:creationId xmlns:a16="http://schemas.microsoft.com/office/drawing/2014/main" id="{9E62ED27-6515-43BC-964E-5A11EEDF3631}"/>
              </a:ext>
            </a:extLst>
          </p:cNvPr>
          <p:cNvSpPr txBox="1">
            <a:spLocks/>
          </p:cNvSpPr>
          <p:nvPr/>
        </p:nvSpPr>
        <p:spPr>
          <a:xfrm>
            <a:off x="309489" y="3806826"/>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q-AL" dirty="1" sz="2000">
                <a:solidFill>
                  <a:schemeClr val="tx1">
                    <a:tint val="75000"/>
                  </a:schemeClr>
                </a:solidFill>
              </a:rPr>
              <a:t>Konceptet bazike për bashkëpunimin ndërkombëtar</a:t>
            </a:r>
          </a:p>
        </p:txBody>
      </p:sp>
      <p:sp>
        <p:nvSpPr>
          <p:cNvPr id="16" name="Rectangle 15">
            <a:extLst>
              <a:ext uri="{FF2B5EF4-FFF2-40B4-BE49-F238E27FC236}">
                <a16:creationId xmlns:a16="http://schemas.microsoft.com/office/drawing/2014/main" id="{298D1100-463D-47ED-9471-5769898F0B9B}"/>
              </a:ext>
            </a:extLst>
          </p:cNvPr>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sq-AL" dirty="1" sz="3200">
                <a:latin typeface="Verdana" panose="020B0604030504040204" pitchFamily="34" charset="0"/>
                <a:ea typeface="Verdana" panose="020B0604030504040204" pitchFamily="34" charset="0"/>
                <a:cs typeface="ＭＳ Ｐゴシック" charset="0"/>
              </a:rPr>
              <a:t>Pjesa e pestë</a:t>
            </a:r>
          </a:p>
        </p:txBody>
      </p:sp>
      <p:sp>
        <p:nvSpPr>
          <p:cNvPr id="12" name="Slide Number Placeholder 1">
            <a:extLst>
              <a:ext uri="{FF2B5EF4-FFF2-40B4-BE49-F238E27FC236}">
                <a16:creationId xmlns:a16="http://schemas.microsoft.com/office/drawing/2014/main" id="{04E39903-0793-4ADE-8CAD-600F8E42F20A}"/>
              </a:ext>
            </a:extLst>
          </p:cNvPr>
          <p:cNvSpPr>
            <a:spLocks noGrp="1"/>
          </p:cNvSpPr>
          <p:nvPr>
            <p:ph type="sldNum" sz="quarter" idx="12"/>
          </p:nvPr>
        </p:nvSpPr>
        <p:spPr>
          <a:xfrm>
            <a:off x="7086600" y="6588125"/>
            <a:ext cx="2057400" cy="285810"/>
          </a:xfrm>
        </p:spPr>
        <p:txBody>
          <a:bodyPr/>
          <a:lstStyle/>
          <a:p>
            <a:fld id="{B517EF97-6CC0-48A9-BC0E-433EC7B55211}" type="slidenum">
              <a:rPr lang="en-GB" smtClean="0"/>
              <a:pPr/>
              <a:t>59</a:t>
            </a:fld>
          </a:p>
        </p:txBody>
      </p:sp>
    </p:spTree>
    <p:extLst>
      <p:ext uri="{BB962C8B-B14F-4D97-AF65-F5344CB8AC3E}">
        <p14:creationId xmlns:p14="http://schemas.microsoft.com/office/powerpoint/2010/main" val="4167691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583365"/>
            <a:ext cx="2133600" cy="274635"/>
          </a:xfrm>
        </p:spPr>
        <p:txBody>
          <a:bodyPr/>
          <a:lstStyle/>
          <a:p>
            <a:fld id="{B517EF97-6CC0-48A9-BC0E-433EC7B55211}" type="slidenum">
              <a:rPr lang="en-GB" smtClean="0"/>
              <a:pPr/>
              <a:t>6</a:t>
            </a:fld>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cs typeface="ＭＳ Ｐゴシック" charset="0"/>
              </a:rPr>
              <a:t>Dimensioni ndërkombëtar</a:t>
            </a:r>
            <a:r>
              <a:rPr lang="sq-AL" dirty="1" sz="3200">
                <a:latin typeface="Verdana" panose="020B0604030504040204" pitchFamily="34" charset="0"/>
                <a:ea typeface="Verdana" panose="020B0604030504040204" pitchFamily="34" charset="0"/>
                <a:cs typeface="ＭＳ Ｐゴシック" charset="0"/>
              </a:rPr>
              <a:t> </a:t>
            </a:r>
          </a:p>
          <a:p>
            <a:pPr algn="r"/>
            <a:r>
              <a:rPr lang="sq-AL" dirty="1" sz="3200">
                <a:latin typeface="Verdana" panose="020B0604030504040204" pitchFamily="34" charset="0"/>
                <a:ea typeface="Verdana" panose="020B0604030504040204" pitchFamily="34" charset="0"/>
                <a:cs typeface="ＭＳ Ｐゴシック" charset="0"/>
              </a:rPr>
              <a:t>i krimit kibernetik</a:t>
            </a:r>
          </a:p>
        </p:txBody>
      </p:sp>
      <p:sp>
        <p:nvSpPr>
          <p:cNvPr id="5" name="Rectangle 4">
            <a:extLst>
              <a:ext uri="{FF2B5EF4-FFF2-40B4-BE49-F238E27FC236}">
                <a16:creationId xmlns:a16="http://schemas.microsoft.com/office/drawing/2014/main" id="{7FA81925-418B-D44C-9255-2AEBBFBC0ADA}"/>
              </a:ext>
            </a:extLst>
          </p:cNvPr>
          <p:cNvSpPr/>
          <p:nvPr/>
        </p:nvSpPr>
        <p:spPr>
          <a:xfrm>
            <a:off x="88522" y="2271699"/>
            <a:ext cx="4216192" cy="4185761"/>
          </a:xfrm>
          <a:prstGeom prst="rect">
            <a:avLst/>
          </a:prstGeom>
        </p:spPr>
        <p:txBody>
          <a:bodyPr wrap="square">
            <a:spAutoFit/>
          </a:bodyPr>
          <a:lstStyle/>
          <a:p>
            <a:pPr marL="514350" indent="-514350">
              <a:buAutoNum type="arabicPeriod"/>
            </a:pPr>
            <a:r>
              <a:rPr lang="sq-AL" dirty="1" sz="2800" b="1">
                <a:solidFill>
                  <a:srgbClr val="C00000"/>
                </a:solidFill>
              </a:rPr>
              <a:t>Vendndodhja e një krimi: ku është kryer?</a:t>
            </a:r>
          </a:p>
          <a:p>
            <a:pPr marL="514350" indent="-514350">
              <a:buAutoNum type="arabicPeriod"/>
            </a:pPr>
            <a:endParaRPr lang="en-GB" sz="2800" i="1" dirty="0"/>
          </a:p>
          <a:p>
            <a:pPr marL="342900" indent="-342900">
              <a:buFont typeface="Arial" panose="020B0604020202020204" pitchFamily="34" charset="0"/>
              <a:buChar char="•"/>
            </a:pPr>
            <a:r>
              <a:rPr lang="sq-AL" dirty="1" sz="2200"/>
              <a:t>Çfarë informacioni ose dëshmie kemi në lidhje me vendin e kryerjes së veprës?</a:t>
            </a:r>
          </a:p>
          <a:p>
            <a:pPr marL="342900" indent="-342900" algn="just">
              <a:buFont typeface="Arial" panose="020B0604020202020204" pitchFamily="34" charset="0"/>
              <a:buChar char="•"/>
            </a:pPr>
            <a:endParaRPr lang="en-GB" sz="2200" dirty="0"/>
          </a:p>
          <a:p>
            <a:pPr marL="342900" indent="-342900">
              <a:buFont typeface="Arial" panose="020B0604020202020204" pitchFamily="34" charset="0"/>
              <a:buChar char="•"/>
            </a:pPr>
            <a:r>
              <a:rPr lang="sq-AL" dirty="1" sz="2200"/>
              <a:t>Cili autoritet duhet të kontaktohet për ndihmë dhe si ta bëjmë atë?</a:t>
            </a:r>
          </a:p>
        </p:txBody>
      </p:sp>
      <p:sp>
        <p:nvSpPr>
          <p:cNvPr id="7" name="Rectangle 6">
            <a:extLst>
              <a:ext uri="{FF2B5EF4-FFF2-40B4-BE49-F238E27FC236}">
                <a16:creationId xmlns:a16="http://schemas.microsoft.com/office/drawing/2014/main" id="{DBE60575-DD4A-B441-877C-92F4E7FF41F7}"/>
              </a:ext>
            </a:extLst>
          </p:cNvPr>
          <p:cNvSpPr/>
          <p:nvPr/>
        </p:nvSpPr>
        <p:spPr>
          <a:xfrm>
            <a:off x="4839288" y="2271699"/>
            <a:ext cx="4183168" cy="3416320"/>
          </a:xfrm>
          <a:prstGeom prst="rect">
            <a:avLst/>
          </a:prstGeom>
        </p:spPr>
        <p:txBody>
          <a:bodyPr wrap="square">
            <a:spAutoFit/>
          </a:bodyPr>
          <a:lstStyle/>
          <a:p>
            <a:r>
              <a:rPr lang="sq-AL" dirty="1" sz="2800" b="1">
                <a:solidFill>
                  <a:srgbClr val="C00000"/>
                </a:solidFill>
              </a:rPr>
              <a:t>2.</a:t>
            </a:r>
            <a:r>
              <a:rPr lang="sq-AL" dirty="1" sz="2800" b="1">
                <a:solidFill>
                  <a:srgbClr val="FF0000"/>
                </a:solidFill>
              </a:rPr>
              <a:t> </a:t>
            </a:r>
            <a:r>
              <a:rPr lang="sq-AL" dirty="1" sz="2800" b="1">
                <a:solidFill>
                  <a:srgbClr val="C00000"/>
                </a:solidFill>
              </a:rPr>
              <a:t>Juridiksioni: kush do ta marrë rastin?</a:t>
            </a:r>
          </a:p>
          <a:p>
            <a:pPr algn="just"/>
            <a:endParaRPr lang="en-GB" sz="2800" i="1" dirty="0"/>
          </a:p>
          <a:p>
            <a:pPr marL="342900" indent="-342900" algn="just">
              <a:buFont typeface="Arial" panose="020B0604020202020204" pitchFamily="34" charset="0"/>
              <a:buChar char="•"/>
            </a:pPr>
            <a:endParaRPr lang="en-GB" sz="2200" dirty="0"/>
          </a:p>
          <a:p>
            <a:pPr marL="342900" indent="-342900" algn="just">
              <a:buFont typeface="Arial" panose="020B0604020202020204" pitchFamily="34" charset="0"/>
              <a:buChar char="•"/>
            </a:pPr>
            <a:r>
              <a:rPr lang="sq-AL" dirty="1" sz="2200"/>
              <a:t>Kush është autoriteti kompetent për hetimin/gjykimin?</a:t>
            </a:r>
          </a:p>
          <a:p>
            <a:pPr marL="342900" indent="-342900" algn="just">
              <a:buFont typeface="Arial" panose="020B0604020202020204" pitchFamily="34" charset="0"/>
              <a:buChar char="•"/>
            </a:pPr>
            <a:endParaRPr lang="en-GB" sz="2200" dirty="0"/>
          </a:p>
          <a:p>
            <a:pPr marL="342900" indent="-342900" algn="just">
              <a:buFont typeface="Arial" panose="020B0604020202020204" pitchFamily="34" charset="0"/>
              <a:buChar char="•"/>
            </a:pPr>
            <a:r>
              <a:rPr lang="sq-AL" dirty="1" sz="2200"/>
              <a:t>A do të jetë i nevojshëm hetimi ndërkufitar?</a:t>
            </a:r>
          </a:p>
        </p:txBody>
      </p:sp>
      <p:sp>
        <p:nvSpPr>
          <p:cNvPr id="16" name="Title 1">
            <a:extLst>
              <a:ext uri="{FF2B5EF4-FFF2-40B4-BE49-F238E27FC236}">
                <a16:creationId xmlns:a16="http://schemas.microsoft.com/office/drawing/2014/main" id="{D6858E7F-F8F6-F645-B08A-5A0BB30DDA54}"/>
              </a:ext>
            </a:extLst>
          </p:cNvPr>
          <p:cNvSpPr txBox="1">
            <a:spLocks/>
          </p:cNvSpPr>
          <p:nvPr/>
        </p:nvSpPr>
        <p:spPr>
          <a:xfrm>
            <a:off x="457200" y="1241767"/>
            <a:ext cx="8229600" cy="77311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sq-AL" dirty="1" b="1">
                <a:ea typeface="ＭＳ Ｐゴシック" pitchFamily="34" charset="-128"/>
              </a:rPr>
              <a:t>Pyetjet kryesore?</a:t>
            </a:r>
          </a:p>
        </p:txBody>
      </p:sp>
    </p:spTree>
    <p:extLst>
      <p:ext uri="{BB962C8B-B14F-4D97-AF65-F5344CB8AC3E}">
        <p14:creationId xmlns:p14="http://schemas.microsoft.com/office/powerpoint/2010/main" val="1722714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17EF97-6CC0-48A9-BC0E-433EC7B55211}" type="slidenum">
              <a:rPr lang="en-GB" smtClean="0"/>
              <a:pPr/>
              <a:t>60</a:t>
            </a:fld>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2080" y="82052"/>
            <a:ext cx="77419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rPr>
              <a:t>Objektivat e seancës</a:t>
            </a:r>
          </a:p>
        </p:txBody>
      </p:sp>
      <p:sp>
        <p:nvSpPr>
          <p:cNvPr id="5" name="Rectangle 4">
            <a:extLst>
              <a:ext uri="{FF2B5EF4-FFF2-40B4-BE49-F238E27FC236}">
                <a16:creationId xmlns:a16="http://schemas.microsoft.com/office/drawing/2014/main" id="{7FA81925-418B-D44C-9255-2AEBBFBC0ADA}"/>
              </a:ext>
            </a:extLst>
          </p:cNvPr>
          <p:cNvSpPr/>
          <p:nvPr/>
        </p:nvSpPr>
        <p:spPr>
          <a:xfrm>
            <a:off x="106706" y="1327587"/>
            <a:ext cx="5842990" cy="4827155"/>
          </a:xfrm>
          <a:prstGeom prst="rect">
            <a:avLst/>
          </a:prstGeom>
        </p:spPr>
        <p:txBody>
          <a:bodyPr wrap="square">
            <a:spAutoFit/>
          </a:bodyPr>
          <a:lstStyle/>
          <a:p>
            <a:pPr marL="342900" indent="-342900">
              <a:lnSpc>
                <a:spcPct val="80000"/>
              </a:lnSpc>
              <a:buFont typeface="Arial" panose="020B0604020202020204" pitchFamily="34" charset="0"/>
              <a:buChar char="•"/>
            </a:pPr>
            <a:r>
              <a:rPr lang="sq-AL" dirty="1" sz="2400"/>
              <a:t>Të kuptuarit e dimensionit global të internetit dhe dimensionin ndërkombëtar të krimit kibernetik</a:t>
            </a:r>
          </a:p>
          <a:p>
            <a:pPr marL="342900" indent="-342900">
              <a:lnSpc>
                <a:spcPct val="80000"/>
              </a:lnSpc>
              <a:buFont typeface="Arial" panose="020B0604020202020204" pitchFamily="34" charset="0"/>
              <a:buChar char="•"/>
            </a:pPr>
            <a:endParaRPr lang="en-GB" sz="2400" dirty="0"/>
          </a:p>
          <a:p>
            <a:pPr marL="342900" indent="-342900">
              <a:lnSpc>
                <a:spcPct val="80000"/>
              </a:lnSpc>
              <a:buFont typeface="Arial" panose="020B0604020202020204" pitchFamily="34" charset="0"/>
              <a:buChar char="•"/>
            </a:pPr>
            <a:r>
              <a:rPr lang="sq-AL" dirty="1" sz="2400"/>
              <a:t>Kuptimi i sfidave të krimit kibernetik në mjedisin ndërkombëtar</a:t>
            </a:r>
          </a:p>
          <a:p>
            <a:pPr marL="342900" indent="-342900">
              <a:lnSpc>
                <a:spcPct val="80000"/>
              </a:lnSpc>
              <a:buFont typeface="Arial" panose="020B0604020202020204" pitchFamily="34" charset="0"/>
              <a:buChar char="•"/>
            </a:pPr>
            <a:endParaRPr lang="en-GB" sz="2400" dirty="0"/>
          </a:p>
          <a:p>
            <a:pPr marL="342900" indent="-342900">
              <a:lnSpc>
                <a:spcPct val="80000"/>
              </a:lnSpc>
              <a:buFont typeface="Arial" panose="020B0604020202020204" pitchFamily="34" charset="0"/>
              <a:buChar char="•"/>
            </a:pPr>
            <a:r>
              <a:rPr lang="sq-AL" dirty="1" sz="2400"/>
              <a:t>Shpjegimi i rëndësisë së bashkëpunimit ndërkombëtar dhe njohja e instrumenteve në dispozicion për bashkëpunimin ndërkombëtar në fushën e krimit kibernetik</a:t>
            </a:r>
          </a:p>
          <a:p>
            <a:pPr marL="342900" indent="-342900">
              <a:lnSpc>
                <a:spcPct val="80000"/>
              </a:lnSpc>
              <a:buFont typeface="Arial" panose="020B0604020202020204" pitchFamily="34" charset="0"/>
              <a:buChar char="•"/>
            </a:pPr>
            <a:endParaRPr lang="en-GB" sz="2400" dirty="0"/>
          </a:p>
          <a:p>
            <a:pPr marL="342900" indent="-342900">
              <a:lnSpc>
                <a:spcPct val="80000"/>
              </a:lnSpc>
              <a:buFont typeface="Arial" panose="020B0604020202020204" pitchFamily="34" charset="0"/>
              <a:buChar char="•"/>
            </a:pPr>
            <a:r>
              <a:rPr lang="sq-AL" dirty="1" sz="2400"/>
              <a:t>Diskutimi i Konventës së Budapestit për Krimin Kibernetik dhe identifikimi i parimeve dhe neneve të saj të përgjithshme dhe të veçanta mbi Ndihmën Juridike të Ndërsjellë në çështjet penale</a:t>
            </a:r>
          </a:p>
        </p:txBody>
      </p:sp>
      <p:pic>
        <p:nvPicPr>
          <p:cNvPr id="7" name="Picture 6">
            <a:extLst>
              <a:ext uri="{FF2B5EF4-FFF2-40B4-BE49-F238E27FC236}">
                <a16:creationId xmlns:a16="http://schemas.microsoft.com/office/drawing/2014/main" id="{EF3A38F1-629E-D64F-8FB1-A26347BAB099}"/>
              </a:ext>
            </a:extLst>
          </p:cNvPr>
          <p:cNvPicPr>
            <a:picLocks noChangeAspect="1"/>
          </p:cNvPicPr>
          <p:nvPr/>
        </p:nvPicPr>
        <p:blipFill>
          <a:blip r:embed="rId3"/>
          <a:stretch>
            <a:fillRect/>
          </a:stretch>
        </p:blipFill>
        <p:spPr>
          <a:xfrm>
            <a:off x="6228977" y="2430730"/>
            <a:ext cx="2808317" cy="2150117"/>
          </a:xfrm>
          <a:prstGeom prst="rect">
            <a:avLst/>
          </a:prstGeom>
        </p:spPr>
      </p:pic>
    </p:spTree>
    <p:extLst>
      <p:ext uri="{BB962C8B-B14F-4D97-AF65-F5344CB8AC3E}">
        <p14:creationId xmlns:p14="http://schemas.microsoft.com/office/powerpoint/2010/main" val="4205887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8AB73-6CF7-4B50-ACEB-48BD4182E7C5}"/>
              </a:ext>
            </a:extLst>
          </p:cNvPr>
          <p:cNvSpPr>
            <a:spLocks noGrp="1"/>
          </p:cNvSpPr>
          <p:nvPr>
            <p:ph type="sldNum" sz="quarter" idx="10"/>
          </p:nvPr>
        </p:nvSpPr>
        <p:spPr/>
        <p:txBody>
          <a:bodyPr/>
          <a:lstStyle/>
          <a:p>
            <a:fld id="{49C04F3A-82BD-4011-AADB-1F79FD7DF4BC}" type="slidenum">
              <a:rPr lang="en-GB" smtClean="0"/>
              <a:pPr/>
              <a:t>61</a:t>
            </a:fld>
          </a:p>
        </p:txBody>
      </p:sp>
    </p:spTree>
    <p:extLst>
      <p:ext uri="{BB962C8B-B14F-4D97-AF65-F5344CB8AC3E}">
        <p14:creationId xmlns:p14="http://schemas.microsoft.com/office/powerpoint/2010/main" val="373264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366552" y="1359537"/>
            <a:ext cx="4572000" cy="5146024"/>
          </a:xfrm>
          <a:prstGeom prst="rect">
            <a:avLst/>
          </a:prstGeom>
        </p:spPr>
        <p:txBody>
          <a:bodyPr>
            <a:spAutoFit/>
          </a:bodyPr>
          <a:lstStyle/>
          <a:p>
            <a:r>
              <a:rPr lang="sq-AL" dirty="1" b="1"/>
              <a:t>Sfidat:</a:t>
            </a:r>
          </a:p>
          <a:p>
            <a:pPr marL="342900" indent="-342900">
              <a:buFont typeface="Wingdings" pitchFamily="2" charset="2"/>
              <a:buChar char="Ø"/>
            </a:pPr>
            <a:endParaRPr lang="en-US" sz="2200" b="1" dirty="0"/>
          </a:p>
          <a:p>
            <a:pPr marL="342900" indent="-342900">
              <a:buFont typeface="Arial" panose="020B0604020202020204" pitchFamily="34" charset="0"/>
              <a:buChar char="•"/>
            </a:pPr>
            <a:r>
              <a:rPr lang="sq-AL" dirty="1" sz="2400"/>
              <a:t>Humbja e të dhënave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sq-AL" dirty="1" sz="2400"/>
              <a:t>Humbja e lokacionit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sq-AL" dirty="1" sz="2400"/>
              <a:t>NJN (Ndihma Juridike e Ndërsjellë) Kornizat ligjore kombëtare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sq-AL" dirty="1" sz="2400"/>
              <a:t>Pengesat e bashkëpunimit ndërkombëtar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sq-AL" dirty="1" sz="2400"/>
              <a:t>Bashkëpunimi publiko-privat</a:t>
            </a:r>
          </a:p>
          <a:p>
            <a:pPr marL="342900" indent="-342900">
              <a:buFont typeface="Wingdings" pitchFamily="2" charset="2"/>
              <a:buChar char="Ø"/>
            </a:pPr>
            <a:endParaRPr lang="en-GB" sz="2200" dirty="0"/>
          </a:p>
          <a:p>
            <a:pPr marL="0" indent="0" eaLnBrk="1" hangingPunct="1">
              <a:lnSpc>
                <a:spcPct val="80000"/>
              </a:lnSpc>
              <a:buNone/>
            </a:pPr>
            <a:endParaRPr lang="en-GB" sz="2000" dirty="0"/>
          </a:p>
        </p:txBody>
      </p:sp>
      <p:pic>
        <p:nvPicPr>
          <p:cNvPr id="8" name="Picture 7">
            <a:extLst>
              <a:ext uri="{FF2B5EF4-FFF2-40B4-BE49-F238E27FC236}">
                <a16:creationId xmlns:a16="http://schemas.microsoft.com/office/drawing/2014/main" id="{51D22049-DFD4-7144-88D9-21E07F883367}"/>
              </a:ext>
            </a:extLst>
          </p:cNvPr>
          <p:cNvPicPr>
            <a:picLocks noChangeAspect="1"/>
          </p:cNvPicPr>
          <p:nvPr/>
        </p:nvPicPr>
        <p:blipFill>
          <a:blip r:embed="rId3"/>
          <a:stretch>
            <a:fillRect/>
          </a:stretch>
        </p:blipFill>
        <p:spPr>
          <a:xfrm>
            <a:off x="5315712" y="2580219"/>
            <a:ext cx="3493183" cy="1697562"/>
          </a:xfrm>
          <a:prstGeom prst="rect">
            <a:avLst/>
          </a:prstGeom>
        </p:spPr>
      </p:pic>
      <p:sp>
        <p:nvSpPr>
          <p:cNvPr id="12" name="Slide Number Placeholder 1">
            <a:extLst>
              <a:ext uri="{FF2B5EF4-FFF2-40B4-BE49-F238E27FC236}">
                <a16:creationId xmlns:a16="http://schemas.microsoft.com/office/drawing/2014/main" id="{A64B5EDA-FA54-460C-86B6-069A9E92723B}"/>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7</a:t>
            </a:fld>
          </a:p>
        </p:txBody>
      </p:sp>
      <p:sp>
        <p:nvSpPr>
          <p:cNvPr id="7" name="Rectangle 6">
            <a:extLst>
              <a:ext uri="{FF2B5EF4-FFF2-40B4-BE49-F238E27FC236}">
                <a16:creationId xmlns:a16="http://schemas.microsoft.com/office/drawing/2014/main" id="{49CB41E4-B4CD-4F03-8F39-3446D13E2FFA}"/>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cs typeface="ＭＳ Ｐゴシック" charset="0"/>
              </a:rPr>
              <a:t>Dimensioni ndërkombëtar</a:t>
            </a:r>
            <a:r>
              <a:rPr lang="sq-AL" dirty="1" sz="3200">
                <a:latin typeface="Verdana" panose="020B0604030504040204" pitchFamily="34" charset="0"/>
                <a:ea typeface="Verdana" panose="020B0604030504040204" pitchFamily="34" charset="0"/>
                <a:cs typeface="ＭＳ Ｐゴシック" charset="0"/>
              </a:rPr>
              <a:t> </a:t>
            </a:r>
          </a:p>
          <a:p>
            <a:pPr algn="r"/>
            <a:r>
              <a:rPr lang="sq-AL" dirty="1" sz="3200">
                <a:latin typeface="Verdana" panose="020B0604030504040204" pitchFamily="34" charset="0"/>
                <a:ea typeface="Verdana" panose="020B0604030504040204" pitchFamily="34" charset="0"/>
                <a:cs typeface="ＭＳ Ｐゴシック" charset="0"/>
              </a:rPr>
              <a:t>i krimit kibernetik</a:t>
            </a:r>
          </a:p>
        </p:txBody>
      </p:sp>
    </p:spTree>
    <p:extLst>
      <p:ext uri="{BB962C8B-B14F-4D97-AF65-F5344CB8AC3E}">
        <p14:creationId xmlns:p14="http://schemas.microsoft.com/office/powerpoint/2010/main" val="205012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304481" y="984947"/>
            <a:ext cx="4572000" cy="5663089"/>
          </a:xfrm>
          <a:prstGeom prst="rect">
            <a:avLst/>
          </a:prstGeom>
        </p:spPr>
        <p:txBody>
          <a:bodyPr>
            <a:spAutoFit/>
          </a:bodyPr>
          <a:lstStyle/>
          <a:p>
            <a:r>
              <a:rPr lang="sq-AL" dirty="1" b="1"/>
              <a:t>Sfidat:</a:t>
            </a:r>
          </a:p>
          <a:p>
            <a:pPr marL="342900" indent="-342900">
              <a:buFont typeface="Wingdings" pitchFamily="2" charset="2"/>
              <a:buChar char="Ø"/>
            </a:pPr>
            <a:endParaRPr lang="en-US" sz="2200" b="1" dirty="0"/>
          </a:p>
          <a:p>
            <a:pPr marL="342900" indent="-342900">
              <a:buFont typeface="Arial" panose="020B0604020202020204" pitchFamily="34" charset="0"/>
              <a:buChar char="•"/>
            </a:pPr>
            <a:r>
              <a:rPr lang="sq-AL" dirty="1" sz="2400"/>
              <a:t>Humbja e mundësisë për qasje në të dhëna me shpejtësi:</a:t>
            </a:r>
          </a:p>
          <a:p>
            <a:pPr marL="342900" indent="-342900">
              <a:buFont typeface="Wingdings" pitchFamily="2" charset="2"/>
              <a:buChar char="ü"/>
            </a:pPr>
            <a:endParaRPr lang="en-US" sz="2200" i="1" dirty="0"/>
          </a:p>
          <a:p>
            <a:pPr lvl="1"/>
            <a:r>
              <a:rPr lang="sq-AL" dirty="1" b="1" sz="2200"/>
              <a:t>WHOIS ”kthimi mbrapa” </a:t>
            </a:r>
            <a:r>
              <a:rPr lang="sq-AL" dirty="1" sz="2200"/>
              <a:t>– privimi i AZL-ve, prokurorisë dhe gjyqësorit për të hetuar me shpejtësi krimin ndërkombëtar kibernetik;</a:t>
            </a:r>
          </a:p>
          <a:p>
            <a:pPr lvl="1"/>
            <a:endParaRPr lang="en-GB" sz="2200" dirty="0"/>
          </a:p>
          <a:p>
            <a:pPr lvl="1"/>
            <a:r>
              <a:rPr lang="sq-AL" dirty="1" b="1" sz="2200"/>
              <a:t>Rezultatet </a:t>
            </a:r>
            <a:r>
              <a:rPr lang="sq-AL" dirty="1" b="1" sz="2200"/>
              <a:t>ICAAN </a:t>
            </a:r>
            <a:r>
              <a:rPr lang="sq-AL" dirty="1" sz="2200"/>
              <a:t>– në vitin 2018 vetëm 33% e kërkesave WHOIS nga AZL ishin të suksesshme krahasuar me 98% para ndryshimeve;</a:t>
            </a:r>
          </a:p>
          <a:p>
            <a:pPr lvl="1"/>
            <a:endParaRPr lang="en-GB" sz="2200" dirty="0"/>
          </a:p>
          <a:p>
            <a:pPr lvl="1" algn="just"/>
            <a:r>
              <a:rPr lang="sq-AL" dirty="1" sz="2200" b="1"/>
              <a:t>Çështjet e enkriptimit.</a:t>
            </a:r>
          </a:p>
        </p:txBody>
      </p:sp>
      <p:pic>
        <p:nvPicPr>
          <p:cNvPr id="6" name="Picture 5">
            <a:extLst>
              <a:ext uri="{FF2B5EF4-FFF2-40B4-BE49-F238E27FC236}">
                <a16:creationId xmlns:a16="http://schemas.microsoft.com/office/drawing/2014/main" id="{F9419B6A-4B60-C74E-AD65-4422E5042231}"/>
              </a:ext>
            </a:extLst>
          </p:cNvPr>
          <p:cNvPicPr>
            <a:picLocks noChangeAspect="1"/>
          </p:cNvPicPr>
          <p:nvPr/>
        </p:nvPicPr>
        <p:blipFill>
          <a:blip r:embed="rId3"/>
          <a:stretch>
            <a:fillRect/>
          </a:stretch>
        </p:blipFill>
        <p:spPr>
          <a:xfrm>
            <a:off x="5309898" y="2997606"/>
            <a:ext cx="3529621" cy="1452187"/>
          </a:xfrm>
          <a:prstGeom prst="rect">
            <a:avLst/>
          </a:prstGeom>
        </p:spPr>
      </p:pic>
      <p:sp>
        <p:nvSpPr>
          <p:cNvPr id="12" name="Slide Number Placeholder 1">
            <a:extLst>
              <a:ext uri="{FF2B5EF4-FFF2-40B4-BE49-F238E27FC236}">
                <a16:creationId xmlns:a16="http://schemas.microsoft.com/office/drawing/2014/main" id="{3E678534-7B1B-4C9C-BB0A-98C7A6D2AA56}"/>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8</a:t>
            </a:fld>
          </a:p>
        </p:txBody>
      </p:sp>
      <p:sp>
        <p:nvSpPr>
          <p:cNvPr id="7" name="Rectangle 6">
            <a:extLst>
              <a:ext uri="{FF2B5EF4-FFF2-40B4-BE49-F238E27FC236}">
                <a16:creationId xmlns:a16="http://schemas.microsoft.com/office/drawing/2014/main" id="{132092C8-3A10-4BE4-A8C8-A351BF2F2759}"/>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cs typeface="ＭＳ Ｐゴシック" charset="0"/>
              </a:rPr>
              <a:t>Dimensioni ndërkombëtar</a:t>
            </a:r>
            <a:r>
              <a:rPr lang="sq-AL" dirty="1" sz="3200">
                <a:latin typeface="Verdana" panose="020B0604030504040204" pitchFamily="34" charset="0"/>
                <a:ea typeface="Verdana" panose="020B0604030504040204" pitchFamily="34" charset="0"/>
                <a:cs typeface="ＭＳ Ｐゴシック" charset="0"/>
              </a:rPr>
              <a:t> </a:t>
            </a:r>
          </a:p>
          <a:p>
            <a:pPr algn="r"/>
            <a:r>
              <a:rPr lang="sq-AL" dirty="1" sz="3200">
                <a:latin typeface="Verdana" panose="020B0604030504040204" pitchFamily="34" charset="0"/>
                <a:ea typeface="Verdana" panose="020B0604030504040204" pitchFamily="34" charset="0"/>
                <a:cs typeface="ＭＳ Ｐゴシック" charset="0"/>
              </a:rPr>
              <a:t>i krimit kibernetik</a:t>
            </a:r>
          </a:p>
        </p:txBody>
      </p:sp>
    </p:spTree>
    <p:extLst>
      <p:ext uri="{BB962C8B-B14F-4D97-AF65-F5344CB8AC3E}">
        <p14:creationId xmlns:p14="http://schemas.microsoft.com/office/powerpoint/2010/main" val="299721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344658" y="1399989"/>
            <a:ext cx="4572000" cy="4647426"/>
          </a:xfrm>
          <a:prstGeom prst="rect">
            <a:avLst/>
          </a:prstGeom>
        </p:spPr>
        <p:txBody>
          <a:bodyPr>
            <a:spAutoFit/>
          </a:bodyPr>
          <a:lstStyle/>
          <a:p>
            <a:r>
              <a:rPr lang="sq-AL" dirty="1" sz="2800" b="1"/>
              <a:t>Sfidat:</a:t>
            </a:r>
          </a:p>
          <a:p>
            <a:pPr marL="342900" indent="-342900">
              <a:buFont typeface="Wingdings" pitchFamily="2" charset="2"/>
              <a:buChar char="Ø"/>
            </a:pPr>
            <a:endParaRPr lang="en-US" sz="2200" b="1" dirty="0"/>
          </a:p>
          <a:p>
            <a:pPr marL="342900" indent="-342900">
              <a:buFont typeface="Arial" panose="020B0604020202020204" pitchFamily="34" charset="0"/>
              <a:buChar char="•"/>
            </a:pPr>
            <a:r>
              <a:rPr lang="sq-AL" dirty="1" sz="2400"/>
              <a:t>Humbja e vendndodhjes së përdoruesit të të dhënave, mbajtësit, prodhuesit:</a:t>
            </a:r>
          </a:p>
          <a:p>
            <a:pPr marL="342900" indent="-342900">
              <a:buFont typeface="Wingdings" pitchFamily="2" charset="2"/>
              <a:buChar char="ü"/>
            </a:pPr>
            <a:endParaRPr lang="en-US" sz="2200" i="1" dirty="0"/>
          </a:p>
          <a:p>
            <a:pPr lvl="1"/>
            <a:r>
              <a:rPr lang="sq-AL" dirty="1" sz="2200"/>
              <a:t>Përdorimi i mjeteve të enkriptimit dhe anonimizimit;</a:t>
            </a:r>
          </a:p>
          <a:p>
            <a:pPr marL="800100" lvl="1" indent="-342900">
              <a:buFont typeface="Arial" panose="020B0604020202020204" pitchFamily="34" charset="0"/>
              <a:buChar char="•"/>
            </a:pPr>
            <a:endParaRPr lang="en-GB" sz="2200" dirty="0"/>
          </a:p>
          <a:p>
            <a:pPr lvl="1"/>
            <a:r>
              <a:rPr lang="sq-AL" dirty="1" sz="2200"/>
              <a:t>Kriptovalutat;</a:t>
            </a:r>
          </a:p>
          <a:p>
            <a:pPr marL="800100" lvl="1" indent="-342900">
              <a:buFont typeface="Arial" panose="020B0604020202020204" pitchFamily="34" charset="0"/>
              <a:buChar char="•"/>
            </a:pPr>
            <a:endParaRPr lang="en-GB" sz="2200" dirty="0"/>
          </a:p>
          <a:p>
            <a:pPr lvl="1"/>
            <a:r>
              <a:rPr lang="sq-AL" dirty="1" sz="2200"/>
              <a:t>Dark Web;</a:t>
            </a:r>
          </a:p>
          <a:p>
            <a:pPr marL="800100" lvl="1" indent="-342900">
              <a:buFont typeface="Arial" panose="020B0604020202020204" pitchFamily="34" charset="0"/>
              <a:buChar char="•"/>
            </a:pPr>
            <a:endParaRPr lang="en-GB" sz="2200" dirty="0"/>
          </a:p>
          <a:p>
            <a:pPr lvl="1"/>
            <a:r>
              <a:rPr lang="sq-AL" dirty="1" sz="2200"/>
              <a:t>Memoriet dhe shërbimet e bazuara në cloud - re.</a:t>
            </a:r>
          </a:p>
        </p:txBody>
      </p:sp>
      <p:pic>
        <p:nvPicPr>
          <p:cNvPr id="6" name="Picture 5">
            <a:extLst>
              <a:ext uri="{FF2B5EF4-FFF2-40B4-BE49-F238E27FC236}">
                <a16:creationId xmlns:a16="http://schemas.microsoft.com/office/drawing/2014/main" id="{EBB5D606-35A2-2F46-ACD0-2DA9FB9F0DE9}"/>
              </a:ext>
            </a:extLst>
          </p:cNvPr>
          <p:cNvPicPr>
            <a:picLocks noChangeAspect="1"/>
          </p:cNvPicPr>
          <p:nvPr/>
        </p:nvPicPr>
        <p:blipFill>
          <a:blip r:embed="rId3"/>
          <a:stretch>
            <a:fillRect/>
          </a:stretch>
        </p:blipFill>
        <p:spPr>
          <a:xfrm>
            <a:off x="5118596" y="2237391"/>
            <a:ext cx="3680746" cy="2383217"/>
          </a:xfrm>
          <a:prstGeom prst="rect">
            <a:avLst/>
          </a:prstGeom>
        </p:spPr>
      </p:pic>
      <p:sp>
        <p:nvSpPr>
          <p:cNvPr id="12" name="Slide Number Placeholder 1">
            <a:extLst>
              <a:ext uri="{FF2B5EF4-FFF2-40B4-BE49-F238E27FC236}">
                <a16:creationId xmlns:a16="http://schemas.microsoft.com/office/drawing/2014/main" id="{EF9D7630-5925-44E9-ABC3-73EEE8952C17}"/>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9</a:t>
            </a:fld>
          </a:p>
        </p:txBody>
      </p:sp>
      <p:sp>
        <p:nvSpPr>
          <p:cNvPr id="7" name="Rectangle 6">
            <a:extLst>
              <a:ext uri="{FF2B5EF4-FFF2-40B4-BE49-F238E27FC236}">
                <a16:creationId xmlns:a16="http://schemas.microsoft.com/office/drawing/2014/main" id="{F05E12AF-6307-47A5-9A86-72E78DF465DA}"/>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dirty="1" sz="3200">
                <a:latin typeface="Verdana" panose="020B0604030504040204" pitchFamily="34" charset="0"/>
                <a:ea typeface="Verdana" panose="020B0604030504040204" pitchFamily="34" charset="0"/>
                <a:cs typeface="ＭＳ Ｐゴシック" charset="0"/>
              </a:rPr>
              <a:t>Dimensioni ndërkombëtar</a:t>
            </a:r>
            <a:r>
              <a:rPr lang="sq-AL" dirty="1" sz="3200">
                <a:latin typeface="Verdana" panose="020B0604030504040204" pitchFamily="34" charset="0"/>
                <a:ea typeface="Verdana" panose="020B0604030504040204" pitchFamily="34" charset="0"/>
                <a:cs typeface="ＭＳ Ｐゴシック" charset="0"/>
              </a:rPr>
              <a:t> </a:t>
            </a:r>
          </a:p>
          <a:p>
            <a:pPr algn="r"/>
            <a:r>
              <a:rPr lang="sq-AL" dirty="1" sz="3200">
                <a:latin typeface="Verdana" panose="020B0604030504040204" pitchFamily="34" charset="0"/>
                <a:ea typeface="Verdana" panose="020B0604030504040204" pitchFamily="34" charset="0"/>
                <a:cs typeface="ＭＳ Ｐゴシック" charset="0"/>
              </a:rPr>
              <a:t>i krimit kibernetik</a:t>
            </a:r>
          </a:p>
        </p:txBody>
      </p:sp>
    </p:spTree>
    <p:extLst>
      <p:ext uri="{BB962C8B-B14F-4D97-AF65-F5344CB8AC3E}">
        <p14:creationId xmlns:p14="http://schemas.microsoft.com/office/powerpoint/2010/main" val="10504883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11255</Words>
  <Application>Microsoft Office PowerPoint</Application>
  <PresentationFormat>On-screen Show (4:3)</PresentationFormat>
  <Paragraphs>723</Paragraphs>
  <Slides>61</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Arial Narrow</vt:lpstr>
      <vt:lpstr>Calibri</vt:lpstr>
      <vt:lpstr>Calibri (heading)</vt:lpstr>
      <vt:lpstr>Calibri Light</vt:lpstr>
      <vt:lpstr>MinionPro-Regular</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CANDREA Andrei-Stefan</cp:lastModifiedBy>
  <cp:revision>63</cp:revision>
  <dcterms:created xsi:type="dcterms:W3CDTF">2020-10-07T11:36:01Z</dcterms:created>
  <dcterms:modified xsi:type="dcterms:W3CDTF">2020-10-16T09:31:16Z</dcterms:modified>
</cp:coreProperties>
</file>