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418" r:id="rId2"/>
    <p:sldId id="454" r:id="rId3"/>
    <p:sldId id="1436" r:id="rId4"/>
    <p:sldId id="570" r:id="rId5"/>
    <p:sldId id="1437" r:id="rId6"/>
    <p:sldId id="569" r:id="rId7"/>
    <p:sldId id="1438" r:id="rId8"/>
    <p:sldId id="1435" r:id="rId9"/>
    <p:sldId id="45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ulli" id="{2CD8423E-0CCD-48E0-A715-3EC094151D76}">
          <p14:sldIdLst>
            <p14:sldId id="418"/>
          </p14:sldIdLst>
        </p14:section>
        <p14:section name="Seksioni 1" id="{DEED0A68-EF9C-4733-ADAA-766A859E58BB}">
          <p14:sldIdLst>
            <p14:sldId id="454"/>
            <p14:sldId id="1436"/>
            <p14:sldId id="570"/>
            <p14:sldId id="1437"/>
            <p14:sldId id="569"/>
            <p14:sldId id="1438"/>
            <p14:sldId id="1435"/>
          </p14:sldIdLst>
        </p14:section>
        <p14:section name="Konkluzione" id="{AD901706-933A-4282-831D-2F305081F9D7}">
          <p14:sldIdLst>
            <p14:sldId id="45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196" autoAdjust="0"/>
  </p:normalViewPr>
  <p:slideViewPr>
    <p:cSldViewPr snapToGrid="0">
      <p:cViewPr varScale="1">
        <p:scale>
          <a:sx n="95" d="100"/>
          <a:sy n="95" d="100"/>
        </p:scale>
        <p:origin x="20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48BC7-8A05-4CF5-B7E9-1CE8C11A5071}" type="datetimeFigureOut">
              <a:rPr lang="en-GB" smtClean="0"/>
              <a:t>22/10/2020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DFBB1-7B02-4717-AEA4-A0D2A92F6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9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q-AL" dirty="1"/>
              <a:t>Kjo seancë është e gjatë 90 minuta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7488A-2FD4-4187-AAA7-AE40009BFB6A}" type="slidenum">
              <a:rPr lang="en-US" altLang="en-US" smtClean="0"/>
              <a:pPr/>
              <a:t>1</a:t>
            </a:fld>
          </a:p>
        </p:txBody>
      </p:sp>
    </p:spTree>
    <p:extLst>
      <p:ext uri="{BB962C8B-B14F-4D97-AF65-F5344CB8AC3E}">
        <p14:creationId xmlns:p14="http://schemas.microsoft.com/office/powerpoint/2010/main" val="157566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888027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57838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89477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239890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910896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B15714A6-B05B-47A5-B92B-D727BD3A45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88319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9DE959-8F66-48C8-9B75-7129AEC57E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0E9091-F932-449D-A1EF-35B8A21AFB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1214" y="101678"/>
            <a:ext cx="4090771" cy="713294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FC767A1-DF76-4191-99F0-1311E413B2A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8274" y="1251040"/>
            <a:ext cx="8074025" cy="517525"/>
          </a:xfrm>
        </p:spPr>
        <p:txBody>
          <a:bodyPr>
            <a:normAutofit/>
          </a:bodyPr>
          <a:lstStyle>
            <a:lvl1pPr marL="0" indent="0" algn="ctr">
              <a:buNone/>
              <a:defRPr sz="1600" b="1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BE4024A-0EF9-41A2-B175-DDA4AA7DE1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7677" y="2579688"/>
            <a:ext cx="8074024" cy="2673350"/>
          </a:xfrm>
        </p:spPr>
        <p:txBody>
          <a:bodyPr>
            <a:normAutofit/>
          </a:bodyPr>
          <a:lstStyle>
            <a:lvl1pPr marL="0" indent="0" algn="ctr">
              <a:buNone/>
              <a:defRPr sz="3400" b="1" i="0" baseline="0">
                <a:latin typeface="Calibri" panose="020F050202020403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A2FE8F4-0B2F-4B6E-B4B0-927F13D7F7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675" y="5589588"/>
            <a:ext cx="8074025" cy="604837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Calibri" panose="020F0502020204030204" pitchFamily="34" charset="0"/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453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49599-89B8-4E5B-8E53-25E3A1D3D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E1E52-A942-4EA4-AB65-A06FB2ABB356}" type="datetimeFigureOut">
              <a:rPr lang="en-GB"/>
              <a:pPr>
                <a:defRPr/>
              </a:pPr>
              <a:t>22/10/2020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8A98B-0E09-4612-9346-46C6FC3C6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3F55A-8CF0-4C9C-A0A6-604CE946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B3521C2-0219-4B01-9135-CC48710C75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638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8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44A87-61DB-4835-BEB0-346EDFB422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509BE8-7E65-45EB-BBBD-AD3388FF69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70163" y="0"/>
            <a:ext cx="6573837" cy="1043796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30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68F01E-E28F-48CF-A919-4F87EC7314AB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42138-4AA3-4144-B07B-05168E07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Verdana" panose="020B0604030504040204" pitchFamily="34" charset="0"/>
              </a:defRPr>
            </a:lvl1pPr>
          </a:lstStyle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4E9086BA-5439-49E6-9E91-FC32A560FF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22629"/>
            <a:ext cx="39604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baseline="0" dirty="0">
                <a:solidFill>
                  <a:srgbClr val="FFFFFF"/>
                </a:solidFill>
                <a:latin typeface="Verdana" panose="020B0604030504040204" pitchFamily="34" charset="0"/>
              </a:rPr>
              <a:t>www.coe.int/cybercrime			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D2B4B2-A487-46F2-91AA-C4BF2735A5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41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62" y="4106085"/>
            <a:ext cx="7886700" cy="1500187"/>
          </a:xfrm>
          <a:prstGeom prst="rect">
            <a:avLst/>
          </a:prstGeom>
        </p:spPr>
        <p:txBody>
          <a:bodyPr anchor="t" anchorCtr="0"/>
          <a:lstStyle>
            <a:lvl1pPr>
              <a:defRPr sz="4000" b="1" i="0" cap="all" baseline="0">
                <a:latin typeface="Calibri (heading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562" y="3666226"/>
            <a:ext cx="7886700" cy="439859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8AF00-8302-4EB6-B590-39BD36953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233DBE3-4DCE-45EA-88E9-4DFE54A70D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00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F79EE9D-52D5-4B6B-99C5-F7B7EF500F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CA4FC42-7865-44A1-A558-6DAB208B7B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84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17213"/>
            <a:ext cx="3868340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17213"/>
            <a:ext cx="3887391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8D75C77-33AE-4D9D-81BB-E844398772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8360835-D07D-47DB-8A8D-6D70C8BFA6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3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9741-60F0-480D-8B47-D9BDE25B2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0DF66FC-D0BD-42D5-88C2-0C899A2415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46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Asking questions | TeachingEnglish | British Council | BBC">
            <a:extLst>
              <a:ext uri="{FF2B5EF4-FFF2-40B4-BE49-F238E27FC236}">
                <a16:creationId xmlns:a16="http://schemas.microsoft.com/office/drawing/2014/main" id="{4847C7E7-B06A-4BDA-9B87-24735A9E2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25616"/>
            <a:ext cx="4572000" cy="279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34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319841"/>
            <a:ext cx="1971675" cy="4857122"/>
          </a:xfrm>
          <a:prstGeom prst="rect">
            <a:avLst/>
          </a:prstGeo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19841"/>
            <a:ext cx="5800725" cy="4857121"/>
          </a:xfr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9D650-1009-46ED-8222-4EE43ED14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5C16D1AC-E422-4575-9A0B-452840BC04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5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BE315B-93AB-4182-A682-D2D6C37D4D23}"/>
              </a:ext>
            </a:extLst>
          </p:cNvPr>
          <p:cNvSpPr/>
          <p:nvPr userDrawn="1"/>
        </p:nvSpPr>
        <p:spPr>
          <a:xfrm>
            <a:off x="0" y="-26988"/>
            <a:ext cx="9144000" cy="1079501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4840FB52-8F74-4C62-BC14-146E373525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9" y="-22225"/>
            <a:ext cx="1322388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D8571B3-F2B3-4C41-8AB6-8D4158A1697F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C0713AAC-84AF-4971-8FCB-8CABFE853D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0382" y="6596936"/>
            <a:ext cx="32176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i="0" baseline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www.coe.int/cybercrime			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307588A1-E747-44DA-B866-F09C9C76894B}"/>
              </a:ext>
            </a:extLst>
          </p:cNvPr>
          <p:cNvSpPr txBox="1">
            <a:spLocks/>
          </p:cNvSpPr>
          <p:nvPr userDrawn="1"/>
        </p:nvSpPr>
        <p:spPr>
          <a:xfrm>
            <a:off x="7086600" y="6588125"/>
            <a:ext cx="2057400" cy="285810"/>
          </a:xfr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9C04F3A-82BD-4011-AADB-1F79FD7DF4BC}" type="slidenum">
              <a:rPr lang="en-GB" sz="900" b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pPr algn="r"/>
              <a:t>‹#›</a:t>
            </a:fld>
            <a:endParaRPr lang="en-GB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4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77" r:id="rId8"/>
    <p:sldLayoutId id="2147483671" r:id="rId9"/>
    <p:sldLayoutId id="2147483678" r:id="rId10"/>
    <p:sldLayoutId id="214748368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EDF64B36-81D9-458A-A194-0F302FFF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GB" dirty="0">
              <a:latin typeface="Calibri" charset="0"/>
              <a:ea typeface="ＭＳ Ｐゴシック" charset="0"/>
            </a:endParaRPr>
          </a:p>
        </p:txBody>
      </p:sp>
      <p:pic>
        <p:nvPicPr>
          <p:cNvPr id="2054" name="Picture 8">
            <a:extLst>
              <a:ext uri="{FF2B5EF4-FFF2-40B4-BE49-F238E27FC236}">
                <a16:creationId xmlns:a16="http://schemas.microsoft.com/office/drawing/2014/main" id="{B2A2B581-F8BC-48D4-AF7E-AAF0CE80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8913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2">
            <a:extLst>
              <a:ext uri="{FF2B5EF4-FFF2-40B4-BE49-F238E27FC236}">
                <a16:creationId xmlns:a16="http://schemas.microsoft.com/office/drawing/2014/main" id="{D192EA30-54CE-4062-B518-E86D1D7BE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888" y="5895091"/>
            <a:ext cx="53482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sq-AL" dirty="1" sz="1400" b="1"/>
              <a:t>Kumasi, Ghana</a:t>
            </a:r>
          </a:p>
          <a:p>
            <a:pPr algn="ctr">
              <a:spcBef>
                <a:spcPct val="0"/>
              </a:spcBef>
              <a:buNone/>
            </a:pPr>
            <a:r>
              <a:rPr lang="sq-AL" dirty="1" sz="1400" b="1"/>
              <a:t>19 -23 tetor 2020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F1503B2-B0B3-4330-9439-3D5954CA1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77588"/>
            <a:ext cx="85994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q-AL" dirty="1" sz="1600" b="1">
                <a:latin typeface="+mn-lt"/>
              </a:rPr>
              <a:t>Trajnim hyrës gjyqësor për krimin kibernetik dhe provat elektronike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E10D22F-0195-4591-8749-8E5AC4580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6" y="2782669"/>
            <a:ext cx="85994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sq-AL" dirty="1" sz="3600" b="1"/>
              <a:t>REZULTATET E PARA DHE PAS TESTIT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sq-AL" dirty="1" sz="3200">
                <a:solidFill>
                  <a:schemeClr val="bg1"/>
                </a:solidFill>
                <a:latin typeface="Verdana" charset="0"/>
                <a:cs typeface="Verdana" charset="0"/>
              </a:rPr>
              <a:t>Rezultatet e anketës para trajnimit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8C865B6-FA0F-40A2-BC45-4236DE894B7E}"/>
              </a:ext>
            </a:extLst>
          </p:cNvPr>
          <p:cNvSpPr>
            <a:spLocks noGrp="1"/>
          </p:cNvSpPr>
          <p:nvPr/>
        </p:nvSpPr>
        <p:spPr bwMode="auto">
          <a:xfrm>
            <a:off x="457200" y="1475232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sq-AL" dirty="1" b="1" sz="4000"/>
              <a:t>25</a:t>
            </a:r>
            <a:r>
              <a:rPr lang="sq-AL" dirty="1" sz="4000"/>
              <a:t> DEKLARATA TË VËRTETA APO TË PAVËRTETA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q-AL" dirty="1" b="1" sz="4000"/>
              <a:t>38</a:t>
            </a:r>
            <a:r>
              <a:rPr lang="sq-AL" dirty="1" sz="4000"/>
              <a:t> RESPODENTË TË ANKETËS PARA TESTIT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q-AL" dirty="1" sz="3800"/>
              <a:t>PIKËT E KALIMIT:</a:t>
            </a:r>
            <a:r>
              <a:rPr lang="sq-AL" dirty="1" sz="3800"/>
              <a:t> </a:t>
            </a:r>
            <a:r>
              <a:rPr lang="sq-AL" dirty="1" b="1" sz="3800"/>
              <a:t>13/25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sq-AL" dirty="1" sz="3800"/>
              <a:t>NGA </a:t>
            </a:r>
            <a:r>
              <a:rPr lang="sq-AL" dirty="1" b="1" sz="3800"/>
              <a:t>38</a:t>
            </a:r>
            <a:r>
              <a:rPr lang="sq-AL" dirty="1" sz="3800"/>
              <a:t> RESPODENTË,</a:t>
            </a:r>
            <a:r>
              <a:rPr lang="sq-AL" dirty="1" sz="3800"/>
              <a:t> </a:t>
            </a: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sq-AL" dirty="1" sz="3800"/>
              <a:t>  </a:t>
            </a:r>
            <a:r>
              <a:rPr lang="sq-AL" dirty="1" b="1" sz="3800"/>
              <a:t>34</a:t>
            </a:r>
            <a:r>
              <a:rPr lang="sq-AL" dirty="1" sz="3800"/>
              <a:t> KANË MARRË PIKË PREJ 13 APO MË LART</a:t>
            </a:r>
            <a:r>
              <a:rPr lang="sq-AL" dirty="1" sz="3800"/>
              <a:t> </a:t>
            </a:r>
          </a:p>
          <a:p>
            <a:pPr marL="1371600" lvl="3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PH" sz="13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q-AL" dirty="1" b="1" sz="4500">
                <a:solidFill>
                  <a:srgbClr val="C00000"/>
                </a:solidFill>
              </a:rPr>
              <a:t>89%</a:t>
            </a:r>
            <a:r>
              <a:rPr lang="sq-AL" dirty="1" sz="4500">
                <a:solidFill>
                  <a:srgbClr val="C00000"/>
                </a:solidFill>
              </a:rPr>
              <a:t> </a:t>
            </a:r>
            <a:r>
              <a:rPr lang="sq-AL" dirty="1" sz="4500"/>
              <a:t>E RESPODENTËVE KANË KALUAR</a:t>
            </a:r>
          </a:p>
        </p:txBody>
      </p:sp>
    </p:spTree>
    <p:extLst>
      <p:ext uri="{BB962C8B-B14F-4D97-AF65-F5344CB8AC3E}">
        <p14:creationId xmlns:p14="http://schemas.microsoft.com/office/powerpoint/2010/main" val="273572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sq-AL" dirty="1" sz="3200">
                <a:solidFill>
                  <a:schemeClr val="bg1"/>
                </a:solidFill>
                <a:latin typeface="Verdana" charset="0"/>
                <a:cs typeface="Verdana" charset="0"/>
              </a:rPr>
              <a:t>Rezultatet e anketës pas trajnimit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8C865B6-FA0F-40A2-BC45-4236DE894B7E}"/>
              </a:ext>
            </a:extLst>
          </p:cNvPr>
          <p:cNvSpPr>
            <a:spLocks noGrp="1"/>
          </p:cNvSpPr>
          <p:nvPr/>
        </p:nvSpPr>
        <p:spPr bwMode="auto">
          <a:xfrm>
            <a:off x="457200" y="1475232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sq-AL" dirty="1" b="1" sz="4000"/>
              <a:t>25</a:t>
            </a:r>
            <a:r>
              <a:rPr lang="sq-AL" dirty="1" sz="4000"/>
              <a:t> DEKLARATA TË VËRTETA APO TË PAVËRTETA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q-AL" dirty="1" b="1" sz="4000"/>
              <a:t>38</a:t>
            </a:r>
            <a:r>
              <a:rPr lang="sq-AL" dirty="1" sz="4000"/>
              <a:t> RESPODENTË TË ANKETËS PARA TESTIT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q-AL" dirty="1" sz="3800"/>
              <a:t>PIKËT E KALIMIT:</a:t>
            </a:r>
            <a:r>
              <a:rPr lang="sq-AL" dirty="1" sz="3800"/>
              <a:t> </a:t>
            </a:r>
            <a:r>
              <a:rPr lang="sq-AL" dirty="1" b="1" sz="3800"/>
              <a:t>13/25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sq-AL" dirty="1" sz="3800"/>
              <a:t>NGA </a:t>
            </a:r>
            <a:r>
              <a:rPr lang="sq-AL" dirty="1" b="1" sz="3800"/>
              <a:t>38</a:t>
            </a:r>
            <a:r>
              <a:rPr lang="sq-AL" dirty="1" sz="3800"/>
              <a:t> RESPODENTË,</a:t>
            </a:r>
            <a:r>
              <a:rPr lang="sq-AL" dirty="1" sz="3800"/>
              <a:t> </a:t>
            </a:r>
          </a:p>
          <a:p>
            <a:pPr lvl="3" eaLnBrk="1" fontAlgn="auto" hangingPunct="1">
              <a:spcAft>
                <a:spcPts val="0"/>
              </a:spcAft>
              <a:defRPr/>
            </a:pPr>
            <a:r>
              <a:rPr lang="sq-AL" dirty="1" sz="3800"/>
              <a:t>  </a:t>
            </a:r>
            <a:r>
              <a:rPr lang="sq-AL" dirty="1" b="1" sz="3800"/>
              <a:t>X</a:t>
            </a:r>
            <a:r>
              <a:rPr lang="sq-AL" dirty="1" sz="3800"/>
              <a:t> KANË MARRË PIKË PREJ 13 APO MË LART</a:t>
            </a:r>
            <a:r>
              <a:rPr lang="sq-AL" dirty="1" sz="3800"/>
              <a:t> </a:t>
            </a:r>
          </a:p>
          <a:p>
            <a:pPr marL="1371600" lvl="3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PH" sz="13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q-AL" dirty="1" b="1" sz="4500">
                <a:solidFill>
                  <a:srgbClr val="C00000"/>
                </a:solidFill>
              </a:rPr>
              <a:t>X%</a:t>
            </a:r>
            <a:r>
              <a:rPr lang="sq-AL" dirty="1" sz="4500">
                <a:solidFill>
                  <a:srgbClr val="C00000"/>
                </a:solidFill>
              </a:rPr>
              <a:t> </a:t>
            </a:r>
            <a:r>
              <a:rPr lang="sq-AL" dirty="1" sz="4500"/>
              <a:t>E RESPODENTËVE KANË KALUAR</a:t>
            </a:r>
          </a:p>
        </p:txBody>
      </p:sp>
    </p:spTree>
    <p:extLst>
      <p:ext uri="{BB962C8B-B14F-4D97-AF65-F5344CB8AC3E}">
        <p14:creationId xmlns:p14="http://schemas.microsoft.com/office/powerpoint/2010/main" val="199961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sq-AL" dirty="1" sz="3200">
                <a:solidFill>
                  <a:schemeClr val="bg1"/>
                </a:solidFill>
                <a:latin typeface="Verdana" charset="0"/>
                <a:cs typeface="Verdana" charset="0"/>
              </a:rPr>
              <a:t>Rezultatet e anketës para trajnimit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9EB889-9A23-479E-8E7F-1D7A237CB6F9}"/>
              </a:ext>
            </a:extLst>
          </p:cNvPr>
          <p:cNvSpPr>
            <a:spLocks noGrp="1"/>
          </p:cNvSpPr>
          <p:nvPr/>
        </p:nvSpPr>
        <p:spPr bwMode="auto">
          <a:xfrm>
            <a:off x="457200" y="4763355"/>
            <a:ext cx="8229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q-AL" dirty="1" sz="2800"/>
              <a:t>PIKËT MË TË LARTA = </a:t>
            </a:r>
            <a:r>
              <a:rPr lang="sq-AL" dirty="1" sz="3600" b="1">
                <a:solidFill>
                  <a:srgbClr val="C00000"/>
                </a:solidFill>
              </a:rPr>
              <a:t>22</a:t>
            </a:r>
            <a:r>
              <a:rPr lang="sq-AL" dirty="1" sz="2800" b="1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q-AL" dirty="1" sz="2800"/>
              <a:t>PIKËT MË TË </a:t>
            </a:r>
            <a:r>
              <a:rPr lang="sq-AL" dirty="1" sz="2800"/>
              <a:t>ULËTA = </a:t>
            </a:r>
            <a:r>
              <a:rPr lang="sq-AL" dirty="1" sz="3600" b="1">
                <a:solidFill>
                  <a:srgbClr val="C00000"/>
                </a:solidFill>
              </a:rPr>
              <a:t>3</a:t>
            </a:r>
            <a:r>
              <a:rPr lang="sq-AL" dirty="1" sz="2800" b="1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q-AL" dirty="1" sz="2800"/>
              <a:t>PIKËT MESATARE TË </a:t>
            </a:r>
            <a:r>
              <a:rPr lang="sq-AL" dirty="1" b="1" sz="2800"/>
              <a:t>38</a:t>
            </a:r>
            <a:r>
              <a:rPr lang="sq-AL" dirty="1" sz="2800"/>
              <a:t> TË ANKETUARVE:</a:t>
            </a:r>
            <a:r>
              <a:rPr lang="sq-AL" dirty="1" sz="2800">
                <a:solidFill>
                  <a:srgbClr val="FF0000"/>
                </a:solidFill>
              </a:rPr>
              <a:t> </a:t>
            </a:r>
            <a:r>
              <a:rPr lang="sq-AL" dirty="1" sz="3900" b="1">
                <a:solidFill>
                  <a:srgbClr val="C00000"/>
                </a:solidFill>
              </a:rPr>
              <a:t>16</a:t>
            </a:r>
            <a:r>
              <a:rPr lang="sq-AL" dirty="1" b="1"/>
              <a:t>/25</a:t>
            </a:r>
            <a:r>
              <a:rPr lang="sq-AL" dirty="1" sz="2800">
                <a:solidFill>
                  <a:srgbClr val="FF0000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PH" sz="2600" dirty="0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B18BFA9-7D47-4206-90BE-85048EBC1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444093"/>
              </p:ext>
            </p:extLst>
          </p:nvPr>
        </p:nvGraphicFramePr>
        <p:xfrm>
          <a:off x="772391" y="1298779"/>
          <a:ext cx="3283528" cy="342157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PIKËT</a:t>
                      </a:r>
                    </a:p>
                    <a:p>
                      <a:pPr algn="ctr"/>
                      <a:r>
                        <a:rPr lang="sq-AL" dirty="1"/>
                        <a:t>(total = 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Nr. i të anketuarve që morën rezultatin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r>
                        <a:rPr lang="sq-AL" dirty="1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85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968499"/>
                  </a:ext>
                </a:extLst>
              </a:tr>
            </a:tbl>
          </a:graphicData>
        </a:graphic>
      </p:graphicFrame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7E74EB99-D628-40CD-A7EA-BFE7D3E5C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363691"/>
              </p:ext>
            </p:extLst>
          </p:nvPr>
        </p:nvGraphicFramePr>
        <p:xfrm>
          <a:off x="5088081" y="1298779"/>
          <a:ext cx="3283528" cy="3413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PIKËT</a:t>
                      </a:r>
                    </a:p>
                    <a:p>
                      <a:pPr algn="ctr"/>
                      <a:r>
                        <a:rPr lang="sq-AL" dirty="1"/>
                        <a:t>(total = 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Nr. i të anketuarve që morën rezultatin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217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63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506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224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472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q-AL" dirty="1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q-AL" dirty="1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273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502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3251" name="TextBox 7"/>
          <p:cNvSpPr txBox="1">
            <a:spLocks noChangeArrowheads="1"/>
          </p:cNvSpPr>
          <p:nvPr/>
        </p:nvSpPr>
        <p:spPr bwMode="auto">
          <a:xfrm>
            <a:off x="1403350" y="190500"/>
            <a:ext cx="76327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sq-AL" dirty="1" sz="3200">
                <a:solidFill>
                  <a:schemeClr val="bg1"/>
                </a:solidFill>
                <a:latin typeface="Verdana" charset="0"/>
                <a:cs typeface="Verdana" charset="0"/>
              </a:rPr>
              <a:t>Rezultatet e anketës pas trajnimit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9EB889-9A23-479E-8E7F-1D7A237CB6F9}"/>
              </a:ext>
            </a:extLst>
          </p:cNvPr>
          <p:cNvSpPr>
            <a:spLocks noGrp="1"/>
          </p:cNvSpPr>
          <p:nvPr/>
        </p:nvSpPr>
        <p:spPr bwMode="auto">
          <a:xfrm>
            <a:off x="457200" y="4726971"/>
            <a:ext cx="8229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q-AL" dirty="1" sz="2800"/>
              <a:t>PIKËT MË TË LARTA</a:t>
            </a:r>
            <a:r>
              <a:rPr lang="sq-AL" dirty="1" sz="2800"/>
              <a:t> = </a:t>
            </a:r>
            <a:r>
              <a:rPr lang="sq-AL" dirty="1" sz="3600" b="1">
                <a:solidFill>
                  <a:srgbClr val="C00000"/>
                </a:solidFill>
              </a:rPr>
              <a:t>X</a:t>
            </a:r>
            <a:r>
              <a:rPr lang="sq-AL" dirty="1" sz="2800" b="1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q-AL" dirty="1" sz="2800"/>
              <a:t>PIKËT MË TË ULËTA</a:t>
            </a:r>
            <a:r>
              <a:rPr lang="sq-AL" dirty="1" sz="2800"/>
              <a:t> = </a:t>
            </a:r>
            <a:r>
              <a:rPr lang="sq-AL" dirty="1" sz="3600" b="1">
                <a:solidFill>
                  <a:srgbClr val="C00000"/>
                </a:solidFill>
              </a:rPr>
              <a:t>X</a:t>
            </a:r>
            <a:r>
              <a:rPr lang="sq-AL" dirty="1" sz="2800" b="1"/>
              <a:t>/25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sq-AL" dirty="1" sz="2800"/>
              <a:t>PIKËT MESATARE TË </a:t>
            </a:r>
            <a:r>
              <a:rPr lang="sq-AL" dirty="1" b="1" sz="2800"/>
              <a:t>38</a:t>
            </a:r>
            <a:r>
              <a:rPr lang="sq-AL" dirty="1" sz="2800"/>
              <a:t> TË ANKETUARVE:</a:t>
            </a:r>
            <a:r>
              <a:rPr lang="sq-AL" dirty="1" sz="2800">
                <a:solidFill>
                  <a:srgbClr val="FF0000"/>
                </a:solidFill>
              </a:rPr>
              <a:t> </a:t>
            </a:r>
            <a:r>
              <a:rPr lang="sq-AL" dirty="1" sz="3900" b="1">
                <a:solidFill>
                  <a:srgbClr val="C00000"/>
                </a:solidFill>
              </a:rPr>
              <a:t>X</a:t>
            </a:r>
            <a:r>
              <a:rPr lang="sq-AL" dirty="1" b="1"/>
              <a:t>/25</a:t>
            </a:r>
            <a:r>
              <a:rPr lang="sq-AL" dirty="1" sz="2800">
                <a:solidFill>
                  <a:srgbClr val="FF0000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PH" sz="2600" dirty="0"/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B18BFA9-7D47-4206-90BE-85048EBC14FB}"/>
              </a:ext>
            </a:extLst>
          </p:cNvPr>
          <p:cNvGraphicFramePr>
            <a:graphicFrameLocks noGrp="1"/>
          </p:cNvGraphicFramePr>
          <p:nvPr/>
        </p:nvGraphicFramePr>
        <p:xfrm>
          <a:off x="772390" y="1407653"/>
          <a:ext cx="3283528" cy="30507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PIKËT</a:t>
                      </a:r>
                    </a:p>
                    <a:p>
                      <a:pPr algn="ctr"/>
                      <a:r>
                        <a:rPr lang="sq-AL" dirty="1"/>
                        <a:t>(total = 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Nr. i të anketuarve që morën rezultatin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85751"/>
                  </a:ext>
                </a:extLst>
              </a:tr>
            </a:tbl>
          </a:graphicData>
        </a:graphic>
      </p:graphicFrame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7E74EB99-D628-40CD-A7EA-BFE7D3E5C439}"/>
              </a:ext>
            </a:extLst>
          </p:cNvPr>
          <p:cNvGraphicFramePr>
            <a:graphicFrameLocks noGrp="1"/>
          </p:cNvGraphicFramePr>
          <p:nvPr/>
        </p:nvGraphicFramePr>
        <p:xfrm>
          <a:off x="5088082" y="1407653"/>
          <a:ext cx="3283528" cy="30507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1764">
                  <a:extLst>
                    <a:ext uri="{9D8B030D-6E8A-4147-A177-3AD203B41FA5}">
                      <a16:colId xmlns:a16="http://schemas.microsoft.com/office/drawing/2014/main" val="2670160416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2081631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PIKËT</a:t>
                      </a:r>
                    </a:p>
                    <a:p>
                      <a:pPr algn="ctr"/>
                      <a:r>
                        <a:rPr lang="sq-AL" dirty="1"/>
                        <a:t>(total = 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Nr. i të anketuarve që morën rezultatin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482844"/>
                  </a:ext>
                </a:extLst>
              </a:tr>
              <a:tr h="37865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15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0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620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490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285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547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974242-FF53-4593-B366-0A7E5E8B8A35}"/>
              </a:ext>
            </a:extLst>
          </p:cNvPr>
          <p:cNvSpPr>
            <a:spLocks noGrp="1"/>
          </p:cNvSpPr>
          <p:nvPr/>
        </p:nvSpPr>
        <p:spPr bwMode="auto">
          <a:xfrm>
            <a:off x="457200" y="1204119"/>
            <a:ext cx="82296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sq-AL" dirty="1"/>
              <a:t>Për të anketuarit para testimit </a:t>
            </a:r>
            <a:r>
              <a:rPr lang="sq-AL" dirty="1" b="1"/>
              <a:t>DEKLARATA #24</a:t>
            </a:r>
            <a:r>
              <a:rPr lang="sq-AL" dirty="1"/>
              <a:t> ishte deklarata më e lehtë për t'u përgjigjur pasi </a:t>
            </a:r>
            <a:r>
              <a:rPr lang="sq-AL" dirty="1" b="1"/>
              <a:t>36 nga 38</a:t>
            </a:r>
            <a:r>
              <a:rPr lang="sq-AL" dirty="1"/>
              <a:t> </a:t>
            </a:r>
            <a:r>
              <a:rPr lang="sq-AL" dirty="1" b="1"/>
              <a:t>të anketuarit</a:t>
            </a:r>
            <a:r>
              <a:rPr lang="sq-AL" dirty="1"/>
              <a:t> dhanë përgjigjen e saktë.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PH" altLang="en-US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sq-AL" dirty="1"/>
              <a:t>Për të anketuarit para testimit </a:t>
            </a:r>
            <a:r>
              <a:rPr lang="sq-AL" dirty="1" b="1"/>
              <a:t>DEKLARATA #12</a:t>
            </a:r>
            <a:r>
              <a:rPr lang="sq-AL" dirty="1"/>
              <a:t> ishte deklarata më e vështirë për t'u përgjigjur pasi </a:t>
            </a:r>
            <a:r>
              <a:rPr lang="sq-AL" dirty="1" b="1"/>
              <a:t>1 nga 38</a:t>
            </a:r>
            <a:r>
              <a:rPr lang="sq-AL" dirty="1"/>
              <a:t> </a:t>
            </a:r>
            <a:r>
              <a:rPr lang="sq-AL" dirty="1" b="1"/>
              <a:t>të anketuarit</a:t>
            </a:r>
            <a:r>
              <a:rPr lang="sq-AL" dirty="1"/>
              <a:t> dhanë përgjigjen e saktë.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PH" altLang="en-US" dirty="0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7649D042-92AB-462E-B2AA-46D4BF7F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sq-AL" dirty="1" sz="3200">
                <a:solidFill>
                  <a:schemeClr val="bg1"/>
                </a:solidFill>
                <a:latin typeface="Verdana" charset="0"/>
                <a:cs typeface="Verdana" charset="0"/>
              </a:rPr>
              <a:t>Rezultatet e anketës para trajnimit</a:t>
            </a:r>
          </a:p>
        </p:txBody>
      </p:sp>
    </p:spTree>
    <p:extLst>
      <p:ext uri="{BB962C8B-B14F-4D97-AF65-F5344CB8AC3E}">
        <p14:creationId xmlns:p14="http://schemas.microsoft.com/office/powerpoint/2010/main" val="543462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974242-FF53-4593-B366-0A7E5E8B8A35}"/>
              </a:ext>
            </a:extLst>
          </p:cNvPr>
          <p:cNvSpPr>
            <a:spLocks noGrp="1"/>
          </p:cNvSpPr>
          <p:nvPr/>
        </p:nvSpPr>
        <p:spPr bwMode="auto">
          <a:xfrm>
            <a:off x="457200" y="1204119"/>
            <a:ext cx="82296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sq-AL" dirty="1"/>
              <a:t>Për të anketuarit pas testimit </a:t>
            </a:r>
            <a:r>
              <a:rPr lang="sq-AL" dirty="1" b="1"/>
              <a:t>DEKLARATA # X</a:t>
            </a:r>
            <a:r>
              <a:rPr lang="sq-AL" dirty="1"/>
              <a:t> ishte deklarata më e lehtë për t'u përgjigjur pasi </a:t>
            </a:r>
            <a:r>
              <a:rPr lang="sq-AL" dirty="1" b="1"/>
              <a:t>X nga 38</a:t>
            </a:r>
            <a:r>
              <a:rPr lang="sq-AL" dirty="1"/>
              <a:t> </a:t>
            </a:r>
            <a:r>
              <a:rPr lang="sq-AL" dirty="1" b="1"/>
              <a:t>të anketuarit</a:t>
            </a:r>
            <a:r>
              <a:rPr lang="sq-AL" dirty="1"/>
              <a:t> dhanë përgjigjen e saktë.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PH" altLang="en-US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sq-AL" dirty="1"/>
              <a:t>Për të anketuarit pas testimit </a:t>
            </a:r>
            <a:r>
              <a:rPr lang="sq-AL" dirty="1" b="1"/>
              <a:t>DEKLARATA # X</a:t>
            </a:r>
            <a:r>
              <a:rPr lang="sq-AL" dirty="1"/>
              <a:t> ishte deklarata më e vështirë për t'u përgjigjur pasi </a:t>
            </a:r>
            <a:r>
              <a:rPr lang="sq-AL" dirty="1" b="1"/>
              <a:t>X nga 38</a:t>
            </a:r>
            <a:r>
              <a:rPr lang="sq-AL" dirty="1"/>
              <a:t> </a:t>
            </a:r>
            <a:r>
              <a:rPr lang="sq-AL" dirty="1" b="1"/>
              <a:t>të anketuarit</a:t>
            </a:r>
            <a:r>
              <a:rPr lang="sq-AL" dirty="1"/>
              <a:t> dhanë përgjigjen e saktë.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PH" altLang="en-US" dirty="0"/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7649D042-92AB-462E-B2AA-46D4BF7F7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sq-AL" dirty="1" sz="3200">
                <a:solidFill>
                  <a:schemeClr val="bg1"/>
                </a:solidFill>
                <a:latin typeface="Verdana" charset="0"/>
                <a:cs typeface="Verdana" charset="0"/>
              </a:rPr>
              <a:t>Rezultatet e anketës pas trajnimit</a:t>
            </a:r>
          </a:p>
        </p:txBody>
      </p:sp>
    </p:spTree>
    <p:extLst>
      <p:ext uri="{BB962C8B-B14F-4D97-AF65-F5344CB8AC3E}">
        <p14:creationId xmlns:p14="http://schemas.microsoft.com/office/powerpoint/2010/main" val="2205401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77ABFA3-3903-4670-A522-D6F7BBE61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879077"/>
              </p:ext>
            </p:extLst>
          </p:nvPr>
        </p:nvGraphicFramePr>
        <p:xfrm>
          <a:off x="1207008" y="1457959"/>
          <a:ext cx="6729984" cy="47355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43328">
                  <a:extLst>
                    <a:ext uri="{9D8B030D-6E8A-4147-A177-3AD203B41FA5}">
                      <a16:colId xmlns:a16="http://schemas.microsoft.com/office/drawing/2014/main" val="2350817507"/>
                    </a:ext>
                  </a:extLst>
                </a:gridCol>
                <a:gridCol w="2243328">
                  <a:extLst>
                    <a:ext uri="{9D8B030D-6E8A-4147-A177-3AD203B41FA5}">
                      <a16:colId xmlns:a16="http://schemas.microsoft.com/office/drawing/2014/main" val="2060214925"/>
                    </a:ext>
                  </a:extLst>
                </a:gridCol>
                <a:gridCol w="2243328">
                  <a:extLst>
                    <a:ext uri="{9D8B030D-6E8A-4147-A177-3AD203B41FA5}">
                      <a16:colId xmlns:a16="http://schemas.microsoft.com/office/drawing/2014/main" val="3906894239"/>
                    </a:ext>
                  </a:extLst>
                </a:gridCol>
              </a:tblGrid>
              <a:tr h="44491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Anketa para trajnimit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/>
                        <a:t>Anketa pas trajnimit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9559034"/>
                  </a:ext>
                </a:extLst>
              </a:tr>
              <a:tr h="444912">
                <a:tc>
                  <a:txBody>
                    <a:bodyPr/>
                    <a:lstStyle/>
                    <a:p>
                      <a:r>
                        <a:rPr lang="sq-AL" dirty="1"/>
                        <a:t>Pikët më të larta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 b="1">
                          <a:solidFill>
                            <a:srgbClr val="C00000"/>
                          </a:solidFill>
                        </a:rPr>
                        <a:t>22</a:t>
                      </a:r>
                      <a:r>
                        <a:rPr lang="sq-AL" dirty="1" b="1"/>
                        <a:t>/25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3416170"/>
                  </a:ext>
                </a:extLst>
              </a:tr>
              <a:tr h="444912">
                <a:tc>
                  <a:txBody>
                    <a:bodyPr/>
                    <a:lstStyle/>
                    <a:p>
                      <a:r>
                        <a:rPr lang="sq-AL" dirty="1"/>
                        <a:t>Pikët më të ulëta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 b="1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sq-AL" dirty="1" b="1"/>
                        <a:t>/25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4702168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rPr lang="sq-AL" dirty="1"/>
                        <a:t>% e të anketuarve që kanë kaluar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 b="1">
                          <a:solidFill>
                            <a:srgbClr val="C00000"/>
                          </a:solidFill>
                        </a:rPr>
                        <a:t>89%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7056634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rPr lang="sq-AL" dirty="1"/>
                        <a:t>Rezultati mesatar i pjesëmarrësve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 b="1">
                          <a:solidFill>
                            <a:srgbClr val="C00000"/>
                          </a:solidFill>
                        </a:rPr>
                        <a:t>16</a:t>
                      </a:r>
                      <a:r>
                        <a:rPr lang="sq-AL" dirty="1" b="1"/>
                        <a:t>/25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4354755"/>
                  </a:ext>
                </a:extLst>
              </a:tr>
              <a:tr h="767930">
                <a:tc>
                  <a:txBody>
                    <a:bodyPr/>
                    <a:lstStyle/>
                    <a:p>
                      <a:r>
                        <a:rPr lang="sq-AL" dirty="1"/>
                        <a:t>Deklarata më e lehtë për t'u përgjigjur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 b="1"/>
                        <a:t>#24</a:t>
                      </a:r>
                    </a:p>
                    <a:p>
                      <a:pPr algn="ctr"/>
                      <a:r>
                        <a:rPr lang="sq-AL" dirty="1" b="1"/>
                        <a:t>36 nga 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6169129"/>
                  </a:ext>
                </a:extLst>
              </a:tr>
              <a:tr h="1097043">
                <a:tc>
                  <a:txBody>
                    <a:bodyPr/>
                    <a:lstStyle/>
                    <a:p>
                      <a:r>
                        <a:rPr lang="sq-AL" dirty="1"/>
                        <a:t>Deklarata më e vështirë për t'u përgjigjur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q-AL" dirty="1" b="1"/>
                        <a:t>#12</a:t>
                      </a:r>
                    </a:p>
                    <a:p>
                      <a:pPr algn="ctr"/>
                      <a:r>
                        <a:rPr lang="sq-AL" dirty="1" b="1"/>
                        <a:t>1 nga 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540962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0E308D-F9E4-4CF8-A0EC-AD336D01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190500"/>
            <a:ext cx="7632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algn="r"/>
            <a:r>
              <a:rPr lang="sq-AL" dirty="1" sz="3200">
                <a:solidFill>
                  <a:schemeClr val="bg1"/>
                </a:solidFill>
                <a:latin typeface="Verdana" charset="0"/>
                <a:cs typeface="Verdana" charset="0"/>
              </a:rPr>
              <a:t>Rezultatet e para dhe pas testit</a:t>
            </a:r>
          </a:p>
        </p:txBody>
      </p:sp>
    </p:spTree>
    <p:extLst>
      <p:ext uri="{BB962C8B-B14F-4D97-AF65-F5344CB8AC3E}">
        <p14:creationId xmlns:p14="http://schemas.microsoft.com/office/powerpoint/2010/main" val="792457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EDF64B36-81D9-458A-A194-0F302FFF9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en-GB" dirty="0">
              <a:latin typeface="Calibri" charset="0"/>
              <a:ea typeface="ＭＳ Ｐゴシック" charset="0"/>
            </a:endParaRPr>
          </a:p>
        </p:txBody>
      </p:sp>
      <p:pic>
        <p:nvPicPr>
          <p:cNvPr id="2054" name="Picture 8">
            <a:extLst>
              <a:ext uri="{FF2B5EF4-FFF2-40B4-BE49-F238E27FC236}">
                <a16:creationId xmlns:a16="http://schemas.microsoft.com/office/drawing/2014/main" id="{B2A2B581-F8BC-48D4-AF7E-AAF0CE80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8913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Rectangle 2">
            <a:extLst>
              <a:ext uri="{FF2B5EF4-FFF2-40B4-BE49-F238E27FC236}">
                <a16:creationId xmlns:a16="http://schemas.microsoft.com/office/drawing/2014/main" id="{D192EA30-54CE-4062-B518-E86D1D7BE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256" y="3105834"/>
            <a:ext cx="85994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q-AL" dirty="1" sz="3600" b="1">
                <a:latin typeface="Verdana" panose="020B0604030504040204" pitchFamily="34" charset="0"/>
              </a:rPr>
              <a:t>Ju faleminderit!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F1503B2-B0B3-4330-9439-3D5954CA1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77588"/>
            <a:ext cx="85994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q-AL" dirty="1" sz="1400" b="1">
                <a:latin typeface="Verdana" panose="020B0604030504040204" pitchFamily="34" charset="0"/>
              </a:rPr>
              <a:t>Trajnim hyrës gjyqësor për krimin kibernetik dhe provat elektronike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870E6EC-4437-41D0-9C89-3670EB3E5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888" y="5895091"/>
            <a:ext cx="53482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sq-AL" dirty="1" sz="1400" b="1"/>
              <a:t>Kumasi, Ghana</a:t>
            </a:r>
          </a:p>
          <a:p>
            <a:pPr algn="ctr">
              <a:spcBef>
                <a:spcPct val="0"/>
              </a:spcBef>
              <a:buNone/>
            </a:pPr>
            <a:r>
              <a:rPr lang="sq-AL" dirty="1" sz="1400" b="1"/>
              <a:t>19 -23 tetor 2020</a:t>
            </a:r>
          </a:p>
        </p:txBody>
      </p:sp>
    </p:spTree>
    <p:extLst>
      <p:ext uri="{BB962C8B-B14F-4D97-AF65-F5344CB8AC3E}">
        <p14:creationId xmlns:p14="http://schemas.microsoft.com/office/powerpoint/2010/main" val="1064309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909</TotalTime>
  <Words>380</Words>
  <Application>Microsoft Office PowerPoint</Application>
  <PresentationFormat>On-screen Show (4:3)</PresentationFormat>
  <Paragraphs>95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(heading)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Catalina</dc:creator>
  <cp:lastModifiedBy>CANDREA Andrei-Stefan</cp:lastModifiedBy>
  <cp:revision>119</cp:revision>
  <dcterms:created xsi:type="dcterms:W3CDTF">2020-10-07T11:36:01Z</dcterms:created>
  <dcterms:modified xsi:type="dcterms:W3CDTF">2020-10-22T09:50:48Z</dcterms:modified>
</cp:coreProperties>
</file>