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9"/>
  </p:notesMasterIdLst>
  <p:sldIdLst>
    <p:sldId id="418" r:id="rId2"/>
    <p:sldId id="454" r:id="rId3"/>
    <p:sldId id="570" r:id="rId4"/>
    <p:sldId id="569" r:id="rId5"/>
    <p:sldId id="456" r:id="rId6"/>
    <p:sldId id="460" r:id="rId7"/>
    <p:sldId id="461" r:id="rId8"/>
    <p:sldId id="482" r:id="rId9"/>
    <p:sldId id="483" r:id="rId10"/>
    <p:sldId id="466" r:id="rId11"/>
    <p:sldId id="487" r:id="rId12"/>
    <p:sldId id="489" r:id="rId13"/>
    <p:sldId id="485" r:id="rId14"/>
    <p:sldId id="1429" r:id="rId15"/>
    <p:sldId id="488" r:id="rId16"/>
    <p:sldId id="491" r:id="rId17"/>
    <p:sldId id="560" r:id="rId18"/>
    <p:sldId id="1430" r:id="rId19"/>
    <p:sldId id="263" r:id="rId20"/>
    <p:sldId id="457" r:id="rId21"/>
    <p:sldId id="498" r:id="rId22"/>
    <p:sldId id="499" r:id="rId23"/>
    <p:sldId id="494" r:id="rId24"/>
    <p:sldId id="495" r:id="rId25"/>
    <p:sldId id="501" r:id="rId26"/>
    <p:sldId id="511" r:id="rId27"/>
    <p:sldId id="505" r:id="rId28"/>
    <p:sldId id="503" r:id="rId29"/>
    <p:sldId id="504" r:id="rId30"/>
    <p:sldId id="508" r:id="rId31"/>
    <p:sldId id="1431" r:id="rId32"/>
    <p:sldId id="571" r:id="rId33"/>
    <p:sldId id="458" r:id="rId34"/>
    <p:sldId id="513" r:id="rId35"/>
    <p:sldId id="515" r:id="rId36"/>
    <p:sldId id="520" r:id="rId37"/>
    <p:sldId id="521" r:id="rId38"/>
    <p:sldId id="518" r:id="rId39"/>
    <p:sldId id="1435" r:id="rId40"/>
    <p:sldId id="572" r:id="rId41"/>
    <p:sldId id="459" r:id="rId42"/>
    <p:sldId id="523" r:id="rId43"/>
    <p:sldId id="524" r:id="rId44"/>
    <p:sldId id="534" r:id="rId45"/>
    <p:sldId id="535" r:id="rId46"/>
    <p:sldId id="536" r:id="rId47"/>
    <p:sldId id="537" r:id="rId48"/>
    <p:sldId id="1436" r:id="rId49"/>
    <p:sldId id="525" r:id="rId50"/>
    <p:sldId id="538" r:id="rId51"/>
    <p:sldId id="539" r:id="rId52"/>
    <p:sldId id="526" r:id="rId53"/>
    <p:sldId id="544" r:id="rId54"/>
    <p:sldId id="527" r:id="rId55"/>
    <p:sldId id="545" r:id="rId56"/>
    <p:sldId id="548" r:id="rId57"/>
    <p:sldId id="540" r:id="rId58"/>
    <p:sldId id="528" r:id="rId59"/>
    <p:sldId id="542" r:id="rId60"/>
    <p:sldId id="553" r:id="rId61"/>
    <p:sldId id="546" r:id="rId62"/>
    <p:sldId id="549" r:id="rId63"/>
    <p:sldId id="550" r:id="rId64"/>
    <p:sldId id="552" r:id="rId65"/>
    <p:sldId id="529" r:id="rId66"/>
    <p:sldId id="547" r:id="rId67"/>
    <p:sldId id="530" r:id="rId68"/>
    <p:sldId id="531" r:id="rId69"/>
    <p:sldId id="555" r:id="rId70"/>
    <p:sldId id="1437" r:id="rId71"/>
    <p:sldId id="1432" r:id="rId72"/>
    <p:sldId id="556" r:id="rId73"/>
    <p:sldId id="532" r:id="rId74"/>
    <p:sldId id="557" r:id="rId75"/>
    <p:sldId id="567" r:id="rId76"/>
    <p:sldId id="558" r:id="rId77"/>
    <p:sldId id="533" r:id="rId78"/>
    <p:sldId id="559" r:id="rId79"/>
    <p:sldId id="564" r:id="rId80"/>
    <p:sldId id="566" r:id="rId81"/>
    <p:sldId id="563" r:id="rId82"/>
    <p:sldId id="568" r:id="rId83"/>
    <p:sldId id="565" r:id="rId84"/>
    <p:sldId id="1438" r:id="rId85"/>
    <p:sldId id="1433" r:id="rId86"/>
    <p:sldId id="1439" r:id="rId87"/>
    <p:sldId id="1440" r:id="rId8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418"/>
          </p14:sldIdLst>
        </p14:section>
        <p14:section name="Introduction" id="{DEED0A68-EF9C-4733-ADAA-766A859E58BB}">
          <p14:sldIdLst>
            <p14:sldId id="454"/>
            <p14:sldId id="570"/>
            <p14:sldId id="569"/>
          </p14:sldIdLst>
        </p14:section>
        <p14:section name="Section 1" id="{1F767E79-2A4A-4837-8114-C2475E36F49A}">
          <p14:sldIdLst>
            <p14:sldId id="456"/>
            <p14:sldId id="460"/>
            <p14:sldId id="461"/>
            <p14:sldId id="482"/>
            <p14:sldId id="483"/>
            <p14:sldId id="466"/>
            <p14:sldId id="487"/>
            <p14:sldId id="489"/>
            <p14:sldId id="485"/>
            <p14:sldId id="1429"/>
            <p14:sldId id="488"/>
            <p14:sldId id="491"/>
            <p14:sldId id="560"/>
            <p14:sldId id="1430"/>
            <p14:sldId id="263"/>
          </p14:sldIdLst>
        </p14:section>
        <p14:section name="Section 2" id="{64A33C99-CD85-476B-80AE-285978042B74}">
          <p14:sldIdLst>
            <p14:sldId id="457"/>
            <p14:sldId id="498"/>
            <p14:sldId id="499"/>
            <p14:sldId id="494"/>
            <p14:sldId id="495"/>
            <p14:sldId id="501"/>
            <p14:sldId id="511"/>
            <p14:sldId id="505"/>
            <p14:sldId id="503"/>
            <p14:sldId id="504"/>
            <p14:sldId id="508"/>
            <p14:sldId id="1431"/>
            <p14:sldId id="571"/>
          </p14:sldIdLst>
        </p14:section>
        <p14:section name="Section 3" id="{308D822E-C220-4295-A91C-5C781A5093DF}">
          <p14:sldIdLst>
            <p14:sldId id="458"/>
            <p14:sldId id="513"/>
            <p14:sldId id="515"/>
            <p14:sldId id="520"/>
            <p14:sldId id="521"/>
            <p14:sldId id="518"/>
            <p14:sldId id="1435"/>
            <p14:sldId id="572"/>
          </p14:sldIdLst>
        </p14:section>
        <p14:section name="Section 4" id="{38C73E71-B393-48F5-B80B-01E7A0AD15A1}">
          <p14:sldIdLst>
            <p14:sldId id="459"/>
            <p14:sldId id="523"/>
            <p14:sldId id="524"/>
            <p14:sldId id="534"/>
            <p14:sldId id="535"/>
            <p14:sldId id="536"/>
            <p14:sldId id="537"/>
            <p14:sldId id="1436"/>
            <p14:sldId id="525"/>
            <p14:sldId id="538"/>
            <p14:sldId id="539"/>
            <p14:sldId id="526"/>
            <p14:sldId id="544"/>
            <p14:sldId id="527"/>
            <p14:sldId id="545"/>
            <p14:sldId id="548"/>
            <p14:sldId id="540"/>
            <p14:sldId id="528"/>
            <p14:sldId id="542"/>
            <p14:sldId id="553"/>
            <p14:sldId id="546"/>
            <p14:sldId id="549"/>
            <p14:sldId id="550"/>
            <p14:sldId id="552"/>
            <p14:sldId id="529"/>
            <p14:sldId id="547"/>
            <p14:sldId id="530"/>
            <p14:sldId id="531"/>
            <p14:sldId id="555"/>
            <p14:sldId id="1437"/>
            <p14:sldId id="1432"/>
          </p14:sldIdLst>
        </p14:section>
        <p14:section name="Section 5" id="{37027A3F-69A3-4115-8FDF-843AC8EC035E}">
          <p14:sldIdLst>
            <p14:sldId id="556"/>
            <p14:sldId id="532"/>
            <p14:sldId id="557"/>
            <p14:sldId id="567"/>
            <p14:sldId id="558"/>
            <p14:sldId id="533"/>
            <p14:sldId id="559"/>
            <p14:sldId id="564"/>
            <p14:sldId id="566"/>
            <p14:sldId id="563"/>
            <p14:sldId id="568"/>
            <p14:sldId id="565"/>
            <p14:sldId id="1438"/>
            <p14:sldId id="1433"/>
          </p14:sldIdLst>
        </p14:section>
        <p14:section name="Conclusions" id="{AD901706-933A-4282-831D-2F305081F9D7}">
          <p14:sldIdLst>
            <p14:sldId id="1439"/>
            <p14:sldId id="144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77273" autoAdjust="0"/>
  </p:normalViewPr>
  <p:slideViewPr>
    <p:cSldViewPr snapToGrid="0">
      <p:cViewPr varScale="1">
        <p:scale>
          <a:sx n="73" d="100"/>
          <a:sy n="73" d="100"/>
        </p:scale>
        <p:origin x="13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ezinearticles.com/?How-Peer-to-Peer-(P2P)-Works&amp;id=60126" TargetMode="External"/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zoom.us/a-message-to-our-users/" TargetMode="External"/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log.zoom.us/90-day-security-plan-progress-report-april-22/" TargetMode="Externa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ivate_network" TargetMode="External"/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n.wikipedia.org/wiki/Virtual_private_network" TargetMode="External"/><Relationship Id="rId4" Type="http://schemas.openxmlformats.org/officeDocument/2006/relationships/hyperlink" Target="https://en.wikipedia.org/wiki/Encryption" TargetMode="Externa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տևում</a:t>
            </a:r>
            <a:r>
              <a:rPr lang="en-GB" dirty="0" smtClean="0">
                <a:latin typeface="Sylfaen" panose="010A0502050306030303" pitchFamily="18" charset="0"/>
              </a:rPr>
              <a:t> է 90 </a:t>
            </a:r>
            <a:r>
              <a:rPr lang="en-GB" dirty="0" err="1" smtClean="0">
                <a:latin typeface="Sylfaen" panose="010A0502050306030303" pitchFamily="18" charset="0"/>
              </a:rPr>
              <a:t>րոպե</a:t>
            </a:r>
            <a:r>
              <a:rPr lang="en-GB" dirty="0" smtClean="0">
                <a:latin typeface="Sylfaen" panose="010A0502050306030303" pitchFamily="18" charset="0"/>
              </a:rPr>
              <a:t>: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664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հեռախոսներից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աղբյուրներ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շարժողական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USB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DVD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SD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RAM-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417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գլխաձևերը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(mainframe)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CCTV-ն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երաժշտական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նվագարկիչները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սկուտեղներ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ջնջել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վերաշարադրել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սկուտեղի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մակերևույթում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համակենտրոն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(512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4096)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բայեթերի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կանչվում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պրոցեսորի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(SSD)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մարտահրավերներ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փորձաքննություններին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բոլորովին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265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Սեղմասկավառակը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(CD)/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(DVD)/Blu-Ray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երաժշտությունը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DVD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Blu-Ray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հստակության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հերթին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DVD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233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սլայդը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միգուցե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պակաս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հատկություններով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արտաքին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ֆլեշ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կներկայացվի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այսօր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չպայմանավորվախ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վերականգնվեն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ֆոտոխցիկը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գլոբալ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տեղորոշման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(GPS)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կունենան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Անօդաչու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թռչող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խելացի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հագուստը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412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1 -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Ֆրենկին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Աուդի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Ս4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3.0l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Քվադրոն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Audi S4 Avant 3.0l Quattro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40,000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4,7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վայրկյանում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0-60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155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մղոն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գեղեցիկ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2018-ի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հուլիսի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26-ին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գողացվել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վերականգնվել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շաբաթ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Բրիտանիայում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բանդան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շենքերի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հեռացնելուց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փախուստի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ավտոմեքենա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զանգերի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(SMS)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ինֆորմացիայի հաղորդման միջավայր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ձայնագրություն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տեսագրություն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կոնտակտային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իրադարձություններ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հետագծային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ճանապարհորդությունների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ուղևորությունների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լույսերը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դռները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լույսերի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օդաչափի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ընթերցումներ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իրադարձություններ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USB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3 -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հեռեմատիկայի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eMMC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Ֆրենկիի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4-ը`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eMMC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հեռեմատիկայի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միավորից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Ֆրանկին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546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Օպերացիոն (գործավար) 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ծրագրագրակազմ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սարքախմբին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պլատֆորմների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58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օֆիսային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- Adobe,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Viewer Plus,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ACDSee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WinZip &amp;amp;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WinRar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բրաուզերներ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5-ն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ուրիշներ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հազարավոր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հազարավոր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ծրագրակազմերի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առևտրային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մշակված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միևնույն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օպերացիոն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881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1966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8756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493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5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սուրճի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ընդմիջումներով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նկարագրվի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նմանություններ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գալիս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634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*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Մենք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կվերադառնանք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սրան</a:t>
            </a: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միտոը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չշփոթեցնելն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ՄԵԿ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խողովակի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0-1023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վարչության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IANA – Internet Assigned Numbers Authority)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1024 – 49151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վարչությում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49153 – 65535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Հաճախորդների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877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Սպասարկիչ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(Server)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կազմաձևվել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նկատառումներից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նվազագույնի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ձախողման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թխուկ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(Hub)-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կոնցենտրատորը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բազմապտույտ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զույգ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օպտիկամանրաթելային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լ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Ethernet)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Թխուկներն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փոխկապակցման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(OSI)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1), և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թխուկի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փոխարինաբար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բազմապորտային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թխուկները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ազդանշան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անջատիչ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(Switch)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MAC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հասցեավորվող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(CAM):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CAM (TCAM) 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հայտնագործությամբ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MAC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</a:t>
            </a:r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րթուղիչ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Router)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նպատակակետը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խելացի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սեղանների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փոխարինաբար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խիստ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algn="just"/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6292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հիմունքները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լոկալ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գլոբալ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սլայդները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խրախուսի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փուլում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Պորտերը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(Ports)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թողունակություն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(bandwidth):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խրախուսվեն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աշխատավայրում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ԼՈԿԱԼ (LAN)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–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փոքրիկ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աշխարհագրական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շենքերի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դպրոցով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Լոկալների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բնութագրերը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տեմպերը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աշխարհագրական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վարձակալված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հեռահաղորդակցական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այսինքն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մայրաքաղաքային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Գլոբալ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(WAN)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այսինքն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մայրաքաղաքային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պակաս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հղումներ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Գլոբալի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921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​​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ոչնչացված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ինքնակառավորվող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միևնույն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փաթեթներ փոխանջատող և փոխանցող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»)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packet switched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Թրաֆիկը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ուղարկողից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նպատակակետին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(ISP)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առևտրային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վարձակալում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արխիվներ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որքա՞ն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խնդիրներ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իհարկե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պաշտոնյաների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մեթոդներից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հեռախոսագծային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կապակցում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(Dial-up),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լայնաշերտ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(ADSL),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(ISDN),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մալուխ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արբանյակ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39991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վերլուծեինք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հավաքածուում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TCP և IP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հասցեագրելով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նպատակակետին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ներկառուցված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Անալոգիան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10-ից 1-ին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10-ից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հասցեագրվի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նպատակակետ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ծայրամասին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10-րդ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կբացահայտի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կպահանջի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վայրկյանների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ֆրակցիաներով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օ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գտատիրային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դեյթագրամի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UDP (Universal Datagram Protocol)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կկոտրի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կուղարկի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ծիծաղելի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ծանրաբեռնված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կորուստը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ահռելիությունը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16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վերլուծեինք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հավաքածուում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TCP և IP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հասցեագրելով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նպատակակետին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ներկառուցված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Անալոգիան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10-ից 1-ին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10-ից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հասցեագրվի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նպատակակետ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ծայրամասին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10-րդ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կբացահայտի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կպահանջի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վայրկյանների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ֆրակցիաներով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օ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գտատիրային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դեյթագրամի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UDP (Universal Datagram Protocol)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կկոտրի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կուղարկի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ծիծաղելի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ծանրաբեռնված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կորուստը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ահռելիությունը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9477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ենթալեզու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դիմակով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subnet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դասակարգեր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Ա, Բ և Գ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առարկայի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տևել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կփորձենք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պարզաբանել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հիմունքները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32-բիթային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v4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բայթն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)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ութնյակ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տասնորդական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կետով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Բայթն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256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0-ից 255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Subnet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հիշատակումը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դասակարգեր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Ա, Բ և Գ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Սեղմած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256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պոտենցիալ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+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65,536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65,536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պոտենցիալ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+ Գ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256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մաթեմատիկա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մշակեիք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մաթեմատիկա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4,5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զգալիորեն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պակաս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3492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Վերջիվերջո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միջակայքերը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(IANA)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IP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(ISP)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վարչությունը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(IANA)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(ISP)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InterNIC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արգելափակումներ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8528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340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անդեկիլիոն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340,282,366,920,938,000,000,000,000,000,000,000,000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IPV6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ԵՐԿՐԻ ՄԱԿԵՐԵՍԻ ՎՐԱ ԳՏՆՎՈՂ ՅՈՒՐԱՔԱՆՉՅՈՒՐ ԱՏՈՄԻ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100+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կսպառենք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IPV6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fc00 :: &amp;amp;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fdxx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xxxx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xxxx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05231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միանալը, մենք պետք է իմանանք  նաև մեկ շատ կարևոր հասկացություն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DNS-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ը: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 լավ ենք հիշում այնպիսի իրերի անուններ, ինչպիսիք 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ռեսուրսները, բայց այդքան էլ լավ չեն հիշում մի շարք իրեր: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GB" dirty="0" smtClean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7211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պատկերացում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վերցնելը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առարկա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միևնույն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իմացությունը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բարձրագույն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8388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7505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օֆիս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(office)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home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անլար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թեժ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անճշգրտության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միտքը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ըմբռնելն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Սկիզբը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(router)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–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4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փոխանջատիչ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լարային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անլար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5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(ISP)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6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ISP- 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7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8 9 10 11 –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փոխանջատիչի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գործունեությամբ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12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լռելայն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դարպաս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(Default Gateway)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ելքը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13 14 15 16 17 –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Հոստերի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Դինամիկ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Կոնֆիգուրացման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(DHCP- Dynamic Host Configuration Protocol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ներսում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այլևս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լքել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լռելյայն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դարպասը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թարգմանությունը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(NAT): 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7551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համոզվի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լսարանի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ստատիկ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անփոփոխ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իդեալականորեն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ստատիկ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ֆիքսված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լողավազանից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կհատկացնի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անջատելիս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2580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ո՞րն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Whatsmyip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փաթեթի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Կառուցվածքը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CentralOps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ի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)–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միջակայքը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ցանցանունը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ՊԱՏՐԱՍՏ (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RIPE)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դոմեյնը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– NOLIMITNET.EU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4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գրանցողի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հավաքականորեն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կպատասխանի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հետաքննչական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ՆՈ-ԼԻՄԻԹ ՑԱՆՑ (NO-LIMIT NETWORK)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02920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Այ-փի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դոմեյնի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ռեսուրսները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Այսպիսով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նախորդ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Այ-փի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NO-LIMIT-NET-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հարցը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հակառակն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շարունակելի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–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NOLIMITNET.EU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դոմեյնի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պաշտպանության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կանոնակարգ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(GDPR)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մեզ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հուսախաբ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չվերադարձնելով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մանրամասները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կստանանք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մանրամասներ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հետևել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կոնտակտային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համատեղ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684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Դասընթացավարը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համոզվի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թյուրիմացություն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գեոլոկացիան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ճշգրիտ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հասցնի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աշխարհագրական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հստակ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տեղակայումը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ճնշտելու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անհրաժեշտությունից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ելնելով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պահանջվում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(ISP)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տարբերվում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ճշգրտությունը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հավանաբար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95-99%,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տարածաշրջանի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միգուցե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55-80%,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ամենը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հստակ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պատկերացնել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Ամենավերևի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օրինակը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վաղ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տեսած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Իսպանիայից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վերադառնում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տեղանքի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վայրեր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Ներքևի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նշանակվում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բրիտանական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BTInternet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տեղափոխում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երկրով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Անգլիայի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հյուսիսում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Միացյալ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Թագավորության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Պենրիթ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Կումբրիայում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վերադարձված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զգալիորեն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արդյոք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գեոլոկացիայի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առաջարկող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ջանքեր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գործադրում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հիմնվելով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ունեցած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ակնհայտորեն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տեղափոխվել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բրիտանական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հեռահաղորդակցության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(BT,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British Telecommunications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բիզնեսի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կարիքներին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համապատասխանելու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i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77408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3113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համոզվելու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75073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the World Wide Web (WWW))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ծնվել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1991 թ.-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հիպերտեքստի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նշագրման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(HTML - Hyper Text Markup Language)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հորինել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Սըր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Բերներս-Լին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Հիպերտեքստի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նշագրման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համադրել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բառերը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էջերում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հ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ամաշխարհային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կոնսորցիումի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(W3C, World Wide Web Consortium):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որոշակիորեն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ամաշխարհային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կոնսորցիումի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աշխարհայացքը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փաստաղթղթերը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միմիայն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կապելն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հիպերհղումներով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նմանությամբ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կոչվել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Թիմ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Ջոն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Բերներս-Լի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Ռոբերտ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Կալիաու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1992թ.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Սեպտեմբեր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i="1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i="1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80496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միասնական ռեսուրսների ուղղեցույց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969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բաժանվելու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5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սուրճի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ընդմիջումներով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36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նկարագրվի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նմանություններ</a:t>
            </a:r>
            <a:endParaRPr lang="en-US" sz="36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Նկարագրել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36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գալիս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ից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36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9890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Ձեզ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հիպերհղումների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գիտեք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ճշգրիտ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մ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իասնական ռեսուրսների ուղղեցույց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(URL): ՚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իմանաք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About.html- ն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իմանաք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ճիշտ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մ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իասնական ռեսուրսների ուղղեցույց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թաքնված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4820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Հիպերտեքստի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HTML,Hyper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Text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Markup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Language)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սկզբնաղբյուրի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սեղմումով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մաքուր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ընթեռնելի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ԲՐԱՈՒԶԵՐԻՆ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դիրքավորումը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…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հիպերտեքստի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(HTML)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ինչ-որ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էկրանին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է`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ետնամասում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1854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կպահպանի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ամսաթիվը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բրաուզերը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հետախուզության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այցելում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5785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23548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մեթոդ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Օգտատիրոջը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օգտատիրոջ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(ISP)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*(Simple Mail Transfer Protocol or SMTP)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վերահասցեագրում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* (SMTP – SMTP)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մասնաճյուղի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POP3)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փոստարկղ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արկղում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(inbox)՝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ջնջվում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սերվերից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*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փոստը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ուղարկելու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գծապատկերը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ծայրաստիճան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պարզեցված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ընկալմանը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Outlook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մասնաճյուղի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POP3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բնակիչն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POP3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Outlook-ը,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արկղ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նամակների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IMAP mail) 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վեբ-փոստ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թղթապանակների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132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անպիտան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թղթապանակը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վերականգնված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կենդանի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6628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կունենան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վերնագրեր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սկիզբ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էլ.փոստը`Այ-փի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առումով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արտահոսք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օգտատիրոջը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վերնագրերին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հետազոտություն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խորհուրդը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պարզելն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(Gmail, Hotmail)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վերնագրի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վերնագրին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արտահանել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վերնագիրը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ներքևից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կարդալն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հերթականությունը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էլ.փոստեր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մեկնաբանել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89454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սերնդի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ճարտարապետությունը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սերնդի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մեթոդներ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դյուրին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գերհանգույցներ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զինվել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գիտելիքներով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առիթը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http://ezinearticles.com/?How-Peer-to-Peer-(P2P)-Works&amp;id=60126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74467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փոխկապակցվածությունը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ուլտրա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Ultrapeers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աշխարհագրորեն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հաստատվելուն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դառնալուն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5262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Էկրանի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(screenshot)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Shareaza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Աբբա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«Waterloo»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աուդիո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ավարտվեց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436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վերադարձած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Վարկանիշը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քվեարկել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սյունակը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կանաչ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նշաններովը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կարմիր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X- 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ընդլայնվե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ճշգրտությունը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սեղմեք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ներբեռնել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241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7269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FTP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)-n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(File Transfer Protocol)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կրճատ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FTP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-ն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TCP/IP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0461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Էկրանի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FTP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FileZilla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CuteFTP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Windows File Explorer-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մեքենայական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ծրագրաշարի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հսկայական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ընտրացանկերից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պատուհան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90744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կուտակում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աութսորս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փոխկապակցված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հսկայական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աութսորսինգը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նորածնի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սննդի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լուսանկարների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9698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2020 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օգոստոսի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Փակագծերում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սինխրոնիզացիա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Mega.nz- ը,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15 ԳԲ-ն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 ՏԲ-ը`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վերբեռնվում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բրաուզերի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օգտատիրոջ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գաղտնաբառով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(Kim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DotCom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հաճույքով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կփոխանցի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MEGA- ն,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128-բիթանոց AES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գումարած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TLS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պրոտոկոլը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128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բիթանոց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AES-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MEGA.nz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վերբեռնում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մարդ-մեջտեղում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41061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Միրեյ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Բոթնեթը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(2016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թվականի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դեկտեմբերին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հանեց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Netflix, Twitter, Spotify,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Reddit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CNN, PayPal, Pinterest և Fox News,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թերթերը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Guardian, New York Times և Wall Street Journal.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Անջատման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սպասարկման հարձակման ժխտում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բոթնեթ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»- ը,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ռմբակոծել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փլուզվի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լարվածության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բոթնեթների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Միրեյ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բոթնեթը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բանացանցից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ֆոտոխցիկները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DVR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նվագարկիչները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Միրեյ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100,000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վերջնակետեր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արտասովոր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1,2Tբիթ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վայրկյանում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երբևէ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նմանատիպ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5877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համարժեք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մոդեմներից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արտացոլել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ընդլայնումը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խաղացողներով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բնակեցված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algn="just"/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միացրել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համայնքները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խաղացողի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8305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առևտրային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խմբերի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ցուցակը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թվականի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օգոստոսին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Giganews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կայքն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հետաքրքիր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6657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Ակնթարթային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ընտրված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ակնթարթային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առանձնահատկությունը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պրոֆիլ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ստեղծելու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լուսանկարներով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երաժշտությամբ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օգտակար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Ակնթարթային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զրույցի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հաճախորդներ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ճանաչող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շփումը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զրույցի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շփումը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ակնթարթային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4287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ծանոթանալու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մեդիան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465255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իրադարձություններն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0041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էկրան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կկարողանա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մուտքագրելու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ինչ-որ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ստեղնաշարը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մկնիկը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շփման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սենսորային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էկրանը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կունենա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կունանա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պրոցեսոր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կթույլատրի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հաշվարկել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կունենա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կունենա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եզրակացնենք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5646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Ինտերնետային ռելեչային զրույց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(IRC)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Ալիքներում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սենյակներ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IRC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նմանատիպ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 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IRC- ը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ամենաընկերասեր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փորձառու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387399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23828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Պակերված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մեսենջեր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WhatsApp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տելեգրամ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telegram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մեսենջերները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կարողությունը`անցնելով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տեսազանգեր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սլայդում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այնը ինտերնետային պրոտոկոլի միջոցով)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(VOIP)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52449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Մեսենջերների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կորպորատիվ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լսել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ՔՈՎԻԴ-ը,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գիշերվա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անհայտությունից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վիդեո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կոնֆերանսի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2011թ.-ին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2013թ.-ից: 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շահութաբեր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2020-ի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կորոնավիրուսի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համաճարակի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կարանտինի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դադարեցնելու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ընտրեցին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աճեց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2020թ.-ի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ամսվա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200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միլիոն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հանդիպման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մասնակիցների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“DAU”-ն):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300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միլլիոնը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: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դեկտեմբերի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միլլիոնի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54046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75987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42312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413460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Թեպետ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զանգվածների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Էքսկլյուզիվ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ճշգրիտ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զույգ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հարսանիքի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լուսանկարներով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ընտանիքի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լուսանկարները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վերբեռնել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պատկերասրահի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հղումը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ընտանիքի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Իհարկե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լուսանկարները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խիստ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մեծամասնության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հավատարմագրեր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հայտարարությունների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տախտակը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ընդամենը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դիտավորյալ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ինդեքսավորվել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ընկալվել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(Deep Web)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(Hidden Web),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Անտեսանելի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Deepnet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»):</a:t>
            </a: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բազայից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ինդեքսավորված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Darkweb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սարտոստայնը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բրաուզերի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այցելուն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հավատարմագրերը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algn="just"/>
            <a:endParaRPr lang="en-US" sz="1200" b="1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սարտոստայնը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Ֆրինետը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Freenet),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անդեմ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I2P) և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</a:t>
            </a:r>
            <a:r>
              <a:rPr lang="hy-AM" b="0" dirty="0" smtClean="0">
                <a:latin typeface="Sylfaen" panose="010A0502050306030303" pitchFamily="18" charset="0"/>
              </a:rPr>
              <a:t>ոխային երթուղայնա</a:t>
            </a:r>
            <a:r>
              <a:rPr lang="en-US" b="0" dirty="0" err="1" smtClean="0">
                <a:latin typeface="Sylfaen" panose="010A0502050306030303" pitchFamily="18" charset="0"/>
              </a:rPr>
              <a:t>ցումը</a:t>
            </a:r>
            <a:r>
              <a:rPr lang="en-US" b="0" baseline="0" dirty="0" smtClean="0">
                <a:latin typeface="Sylfaen" panose="010A0502050306030303" pitchFamily="18" charset="0"/>
              </a:rPr>
              <a:t> </a:t>
            </a:r>
            <a:r>
              <a:rPr lang="en-US" b="1" baseline="0" dirty="0" smtClean="0">
                <a:latin typeface="Sylfaen" panose="010A0502050306030303" pitchFamily="18" charset="0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79237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09713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անանունություն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ուղարկողին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թաքնվելու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algn="just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չմնա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հարցականի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հեռացնելիս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918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կունենան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օգտագատիրոջը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ստեղծելով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տեսանելի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շոշափելի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բիթեր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97213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 մասնավոր 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VPN)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բավական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պրոքսիին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թրաֆիկի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պրոքսի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վերահասցեագրել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 մասնավոր 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երթուղարկել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անանունացնել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 մասնավոր ցանց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virtual private network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VPN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մասնավոր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 մասնավոր 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Կոդավորումը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[1]</a:t>
            </a:r>
            <a:endParaRPr lang="en-GB" sz="1200" u="sng" kern="1200" baseline="300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ինչ-որ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շարժվել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նստած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աթոռի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002041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(VPN)՝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անսահմանափակ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կազմաձևման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գաղտնալսումից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խուսափելու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ուրիշ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կդանդաղեցնի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այսօրվա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05815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բացատրություններով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բազաներից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ինդեքսավորված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Darkweb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սարտոստայնը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բրաուզերի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այցելուն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հավատարմագրերը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սարդոստայնի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Մուգ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սարտոստայնը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Ֆրինետը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Freenet),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անդեմ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(I2P) և ս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ոխային երթուղայնա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60587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bg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</a:t>
            </a:r>
            <a:r>
              <a:rPr lang="hy-AM" sz="1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ոխային երթուղայնա</a:t>
            </a:r>
            <a:r>
              <a:rPr lang="en-US" sz="1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ցման</a:t>
            </a:r>
            <a:r>
              <a:rPr lang="en-US" sz="1200" baseline="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TOR)-ի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bg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</a:t>
            </a:r>
            <a:r>
              <a:rPr lang="hy-AM" sz="1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ոխային երթուղայնա</a:t>
            </a:r>
            <a:r>
              <a:rPr lang="en-US" sz="1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ցման</a:t>
            </a:r>
            <a:r>
              <a:rPr lang="en-US" sz="1200" baseline="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41380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ոխային երթուղայնա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 հանգույց գիտի միայն նախորդ հանգույցի մասին, և հաջորդական հանգույցները տեղյակ չեն սկզբնական հանգույցի կամ մնացած նախորդ հանգույցների մասին՝ այսպիսով ստեղծելով կոդավորված ուղի։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TOR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֊ը կառուցված է կոդավորման և հանգույցների միջև փոխանցվող կոդավորված ինֆորմացիայի հիման վրա։ Յուրաքանչյուր հաղորդակցություն (կամ զննարկիչում ներդիրը) օգտագործում է տարբեր ուղի, սակայն յուրաքանչյուրն էլ վերցնում է նույն սկզբնակետը կամ պահպանիչ հանգույցը։ Հաղորդակցությանը կարելի է միջամտել և դիտել, սակայն այն կոդավորված է և միայն կոդավորված տվյալն է երևալու։ Բնօրինակ տվյալը «փաթեթավորվում» է այն կոդավորման բանալիով, որը պատկանում է այն հանգույցին, որի միջով տվյալ դեպքում փոխանցվում է տվյալները։ «Փաթեթավորված» մասը հանվում է վերջին հանգույցի կողմից, երբ տվյալներն արդեն անցնում են տվյալ ուղին․ վերջին հանգույցը այն միակ կետն է, որտեղ տվյալներն ապակոդավորվում են, այլապես դրանք առանց ապակոդավորման անընթեռնելի կլինեն օգտագործողի համար։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117322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 վերաբերյալ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Պատկերակները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–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Բիթքոյն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Լայթքոյն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Litecoin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Էթերէում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Ethereum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Զքեշ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Zcash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Դեշ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(Dash),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Րիփլ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(Ripple),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Մոներա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Monero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)</a:t>
            </a:r>
            <a:endParaRPr lang="en-US" sz="1200" kern="1200" noProof="0" dirty="0">
              <a:solidFill>
                <a:schemeClr val="tx1"/>
              </a:solidFill>
              <a:effectLst/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noProof="0" dirty="0">
              <a:solidFill>
                <a:schemeClr val="tx1"/>
              </a:solidFill>
              <a:effectLst/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0894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 վերաբերյալ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Պատկերակները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–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Բիթքոյն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Լայթքոյն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Litecoin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Էթերէում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Ethereum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Զքեշ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Zcash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Դեշ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(Dash),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Րիփլ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(Ripple), 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Մոներա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200" kern="1200" noProof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Monero</a:t>
            </a:r>
            <a:r>
              <a:rPr lang="en-US" sz="1200" kern="1200" noProof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noProof="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ապօրինի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(ՖԱԹՖ)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միջկառավարական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ահաբեկչության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(ՖԱԹՖ)-ի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արժեքի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;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միավոր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; և/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(3)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արժեքավոր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իրերի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պահոց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(a store of value),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մրցույթի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կարգավիճակ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ՖԱԹՖ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վկայակոչել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ներկայացուցչություններ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 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միավորների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փոխանցումը`գործելով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այլընտրանքային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ենթաբազմություն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սահմանել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«49.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մրցույթի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6400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http://coinmarketcap.com/all/views/all/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Բիթքոյնն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հորինվել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2008թ.-ի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Սաթոշի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Նակամոթոյի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Բիթքոյնը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իմաստով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Բիթքոյնի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հաղթահարելու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DASH- ը (X11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լոգոն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Darkcoin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անանուն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Litecoin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-ը՝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մետաղադրամներ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արդյունահանելու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վավերացնելու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բառապաշարի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խոսելիս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համարժեք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արժութային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սեփականատիրոջ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բանալիները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ծախսել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բլոկչեյնում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մետաղադրամները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Հանքարդյունաբերություն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Հանքարդյունաբերությունը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մաթեմատիկական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Բլոքչեյն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Բլոքչեյնը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տեղավորվում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ժամանակագրական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Բլոքչեյնը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մնացորդը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մետաղադրամները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ծախսելու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34436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noProof="0" dirty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61962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6308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բաժանվելու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5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սուրճի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ընդմիջումներով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36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նկարագրվի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միանալ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նմանություններ</a:t>
            </a:r>
            <a:endParaRPr lang="en-US" sz="36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Նկարագրել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միանում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36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գալիս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36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ից</a:t>
            </a:r>
            <a:r>
              <a:rPr lang="en-GB" sz="36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36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94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բաղադրիչների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 fontAlgn="base"/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հզորություն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օպերատիվ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Հիշողություն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RAM)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HDD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պահեստավորում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զանգահարելու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զանգեր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մալուխներ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20174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տևում</a:t>
            </a:r>
            <a:r>
              <a:rPr lang="en-GB" dirty="0" smtClean="0">
                <a:latin typeface="Sylfaen" panose="010A0502050306030303" pitchFamily="18" charset="0"/>
              </a:rPr>
              <a:t> է 90 </a:t>
            </a:r>
            <a:r>
              <a:rPr lang="en-GB" dirty="0" err="1" smtClean="0">
                <a:latin typeface="Sylfaen" panose="010A0502050306030303" pitchFamily="18" charset="0"/>
              </a:rPr>
              <a:t>րոպե</a:t>
            </a:r>
            <a:r>
              <a:rPr lang="en-GB" dirty="0" smtClean="0">
                <a:latin typeface="Sylfaen" panose="010A0502050306030303" pitchFamily="18" charset="0"/>
              </a:rPr>
              <a:t>: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14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անհչաժեշտ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36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638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68829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85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534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07588A1-E747-44DA-B866-F09C9C76894B}"/>
              </a:ext>
            </a:extLst>
          </p:cNvPr>
          <p:cNvSpPr txBox="1">
            <a:spLocks/>
          </p:cNvSpPr>
          <p:nvPr userDrawn="1"/>
        </p:nvSpPr>
        <p:spPr>
          <a:xfrm>
            <a:off x="7086600" y="6588125"/>
            <a:ext cx="2057400" cy="28581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9C04F3A-82BD-4011-AADB-1F79FD7DF4BC}" type="slidenum">
              <a:rPr lang="en-GB" sz="9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algn="r"/>
              <a:t>‹#›</a:t>
            </a:fld>
            <a:endParaRPr lang="en-GB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80" r:id="rId11"/>
    <p:sldLayoutId id="2147483681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matteo.lucchetti@coe.in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tif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tif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png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tename.com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sitename.com/about.html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11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12.png"/><Relationship Id="rId9" Type="http://schemas.openxmlformats.org/officeDocument/2006/relationships/image" Target="../media/image1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gif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0.jpe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jpe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jpeg"/><Relationship Id="rId9" Type="http://schemas.openxmlformats.org/officeDocument/2006/relationships/image" Target="../media/image148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matteo.lucchetti@coe.int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pic>
        <p:nvPicPr>
          <p:cNvPr id="2054" name="Picture 8">
            <a:extLst>
              <a:ext uri="{FF2B5EF4-FFF2-40B4-BE49-F238E27FC236}">
                <a16:creationId xmlns:a16="http://schemas.microsoft.com/office/drawing/2014/main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2352650"/>
            <a:ext cx="8599487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err="1" smtClean="0">
                <a:latin typeface="Sylfaen" panose="010A0502050306030303" pitchFamily="18" charset="0"/>
              </a:rPr>
              <a:t>Դասընթաց</a:t>
            </a:r>
            <a:r>
              <a:rPr lang="en-GB" altLang="en-US" sz="3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600" b="1" dirty="0">
                <a:latin typeface="Sylfaen" panose="010A0502050306030303" pitchFamily="18" charset="0"/>
              </a:rPr>
              <a:t>1.4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altLang="en-US" sz="3600" b="1" dirty="0" smtClean="0">
                <a:latin typeface="Sylfaen" panose="010A0502050306030303" pitchFamily="18" charset="0"/>
              </a:rPr>
              <a:t> և </a:t>
            </a:r>
            <a:r>
              <a:rPr lang="hy-AM" altLang="en-US" sz="3600" b="1" dirty="0" smtClean="0">
                <a:latin typeface="Sylfaen" panose="010A0502050306030303" pitchFamily="18" charset="0"/>
              </a:rPr>
              <a:t>Համացանց</a:t>
            </a:r>
            <a:r>
              <a:rPr lang="en-GB" altLang="en-US" sz="3600" b="1" dirty="0" smtClean="0">
                <a:latin typeface="Sylfaen" panose="010A0502050306030303" pitchFamily="18" charset="0"/>
              </a:rPr>
              <a:t>ի </a:t>
            </a:r>
            <a:r>
              <a:rPr lang="en-GB" altLang="en-US" sz="3600" b="1" dirty="0" err="1" smtClean="0">
                <a:latin typeface="Sylfaen" panose="010A0502050306030303" pitchFamily="18" charset="0"/>
              </a:rPr>
              <a:t>հիմունքները</a:t>
            </a:r>
            <a:endParaRPr lang="en-GB" altLang="en-US" sz="36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GB" altLang="en-US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(</a:t>
            </a:r>
            <a:r>
              <a:rPr lang="en-GB" altLang="en-US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Առցանց</a:t>
            </a:r>
            <a:r>
              <a:rPr lang="en-GB" altLang="en-US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տարբերակ</a:t>
            </a:r>
            <a:r>
              <a:rPr lang="en-GB" altLang="en-US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)</a:t>
            </a:r>
            <a:endParaRPr lang="en-GB" altLang="en-US" sz="28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err="1">
                <a:latin typeface="Sylfaen" panose="010A0502050306030303" pitchFamily="18" charset="0"/>
              </a:rPr>
              <a:t>Xxxxx</a:t>
            </a:r>
            <a:r>
              <a:rPr lang="en-GB" altLang="en-US" sz="1800" b="1" dirty="0">
                <a:latin typeface="Sylfaen" panose="010A0502050306030303" pitchFamily="18" charset="0"/>
              </a:rPr>
              <a:t> XXXXXXXX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600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4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400" i="1" dirty="0" err="1" smtClean="0">
                <a:latin typeface="Sylfaen" panose="010A0502050306030303" pitchFamily="18" charset="0"/>
              </a:rPr>
              <a:t>Խորհուրդ</a:t>
            </a:r>
            <a:endParaRPr lang="en-GB" altLang="en-US" sz="1400" b="1" dirty="0">
              <a:solidFill>
                <a:srgbClr val="2F618F"/>
              </a:solidFill>
              <a:latin typeface="Sylfaen" panose="010A0502050306030303" pitchFamily="18" charset="0"/>
              <a:hlinkClick r:id="rId4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y-AM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US" altLang="en-US" sz="1200" b="1" dirty="0">
                <a:solidFill>
                  <a:srgbClr val="2F618F"/>
                </a:solidFill>
                <a:latin typeface="Sylfaen" panose="010A0502050306030303" pitchFamily="18" charset="0"/>
              </a:rPr>
              <a:t>փ</a:t>
            </a:r>
            <a:r>
              <a:rPr lang="en-GB" altLang="en-US" sz="1200" b="1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ոստ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 </a:t>
            </a:r>
            <a:endParaRPr lang="en-GB" altLang="en-US" sz="1200" b="1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y-AM" altLang="en-US" sz="1600" b="1" dirty="0" smtClean="0">
                <a:latin typeface="Sylfaen" panose="010A0502050306030303" pitchFamily="18" charset="0"/>
              </a:rPr>
              <a:t>Օ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ր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տարի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endParaRPr lang="en-GB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9147" y="1426593"/>
            <a:ext cx="6435306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en-US" altLang="en-US" sz="16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US" altLang="en-US" sz="1600" b="1" dirty="0">
                <a:latin typeface="Sylfaen" panose="010A0502050306030303" pitchFamily="18" charset="0"/>
              </a:rPr>
              <a:t>և </a:t>
            </a:r>
            <a:r>
              <a:rPr lang="hy-AM" altLang="en-US" sz="1600" b="1" dirty="0">
                <a:latin typeface="Sylfaen" panose="010A0502050306030303" pitchFamily="18" charset="0"/>
              </a:rPr>
              <a:t>էլեկտրոնային ձևով ապացույց</a:t>
            </a:r>
            <a:r>
              <a:rPr lang="en-US" altLang="en-US" sz="1600" b="1" dirty="0" err="1">
                <a:latin typeface="Sylfaen" panose="010A0502050306030303" pitchFamily="18" charset="0"/>
              </a:rPr>
              <a:t>ների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վերաբերյալ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ներածական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դատական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վերապատրաստման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դասընթաց</a:t>
            </a:r>
            <a:endParaRPr lang="en-US" altLang="en-US" sz="1600" b="1" dirty="0">
              <a:latin typeface="Sylfaen" panose="010A0502050306030303" pitchFamily="18" charset="0"/>
            </a:endParaRPr>
          </a:p>
          <a:p>
            <a:endParaRPr lang="en-US" altLang="en-US" sz="1600" dirty="0">
              <a:latin typeface="Sylfaen" panose="010A0502050306030303" pitchFamily="18" charset="0"/>
            </a:endParaRPr>
          </a:p>
          <a:p>
            <a:pPr>
              <a:buNone/>
            </a:pPr>
            <a:endParaRPr lang="en-US" altLang="en-US" sz="1600" dirty="0">
              <a:latin typeface="Sylfaen" panose="010A0502050306030303" pitchFamily="18" charset="0"/>
            </a:endParaRPr>
          </a:p>
          <a:p>
            <a:pPr>
              <a:buNone/>
            </a:pPr>
            <a:endParaRPr lang="en-GB" sz="1600" dirty="0">
              <a:latin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Ապացույցների աղբյուրները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սարքերում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968D3FF-36B9-4A82-BA36-38431DB328D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478" y="4033554"/>
            <a:ext cx="3498850" cy="2333625"/>
          </a:xfrm>
          <a:prstGeom prst="rect">
            <a:avLst/>
          </a:prstGeom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82B44F-9376-4405-8790-656DAD6B35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5" t="5604" r="13035" b="3225"/>
          <a:stretch/>
        </p:blipFill>
        <p:spPr>
          <a:xfrm>
            <a:off x="859062" y="1270001"/>
            <a:ext cx="3498658" cy="2705168"/>
          </a:xfrm>
          <a:prstGeom prst="rect">
            <a:avLst/>
          </a:prstGeom>
        </p:spPr>
      </p:pic>
      <p:pic>
        <p:nvPicPr>
          <p:cNvPr id="16" name="Picture 6" descr="The Best Micro SD Cards For Your Phone &amp; Tablet - TigerMobiles.com">
            <a:extLst>
              <a:ext uri="{FF2B5EF4-FFF2-40B4-BE49-F238E27FC236}">
                <a16:creationId xmlns:a16="http://schemas.microsoft.com/office/drawing/2014/main" id="{835A33A2-2259-4599-A333-49D3ACB4C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6" t="23375" b="16402"/>
          <a:stretch/>
        </p:blipFill>
        <p:spPr bwMode="auto">
          <a:xfrm>
            <a:off x="5076056" y="1428483"/>
            <a:ext cx="3415645" cy="236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4990F76-EA01-45F1-A756-B8A7EF3F33DE}"/>
              </a:ext>
            </a:extLst>
          </p:cNvPr>
          <p:cNvSpPr txBox="1"/>
          <p:nvPr/>
        </p:nvSpPr>
        <p:spPr>
          <a:xfrm>
            <a:off x="198856" y="1417758"/>
            <a:ext cx="2070829" cy="830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Սկավառակներ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6903E0-55B7-4D80-B925-B34EBC5172E1}"/>
              </a:ext>
            </a:extLst>
          </p:cNvPr>
          <p:cNvSpPr txBox="1"/>
          <p:nvPr/>
        </p:nvSpPr>
        <p:spPr>
          <a:xfrm>
            <a:off x="6944371" y="3559670"/>
            <a:ext cx="2070829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շարժական հիշող սարք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5F4A7E-194A-415C-962A-C82021917D53}"/>
              </a:ext>
            </a:extLst>
          </p:cNvPr>
          <p:cNvSpPr txBox="1"/>
          <p:nvPr/>
        </p:nvSpPr>
        <p:spPr>
          <a:xfrm>
            <a:off x="5310432" y="6010066"/>
            <a:ext cx="2021793" cy="461665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Հիշողություն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469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Սկավառակներ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A82B44F-9376-4405-8790-656DAD6B35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5" t="5604" r="13035" b="3225"/>
          <a:stretch/>
        </p:blipFill>
        <p:spPr>
          <a:xfrm>
            <a:off x="6147810" y="1232787"/>
            <a:ext cx="2538990" cy="1963151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8668" y="1230663"/>
            <a:ext cx="5194300" cy="519271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Sylfaen" panose="010A0502050306030303" pitchFamily="18" charset="0"/>
              </a:rPr>
              <a:t>Սովորաբար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մեկը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բայց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լինել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քանիսը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սերվերներ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փակ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շրջանային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հեռուստատեսություն</a:t>
            </a:r>
            <a:r>
              <a:rPr lang="en-US" dirty="0">
                <a:latin typeface="Sylfaen" panose="010A0502050306030303" pitchFamily="18" charset="0"/>
              </a:rPr>
              <a:t> (CCTV) և </a:t>
            </a:r>
            <a:r>
              <a:rPr lang="en-US" dirty="0" err="1">
                <a:latin typeface="Sylfaen" panose="010A0502050306030303" pitchFamily="18" charset="0"/>
              </a:rPr>
              <a:t>այլն</a:t>
            </a:r>
            <a:r>
              <a:rPr lang="en-US" dirty="0">
                <a:latin typeface="Sylfaen" panose="010A0502050306030303" pitchFamily="18" charset="0"/>
              </a:rPr>
              <a:t>) </a:t>
            </a: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Պտտվող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սկավառակներ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պինդ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վիճակի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կրիչներ</a:t>
            </a:r>
            <a:endParaRPr lang="en-US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Որոշ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ժամանակակից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սարքավորումներ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ունեն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ոչ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շարժական հիշող սարք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Քննիչներին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լրացուցիչ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բարդություն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պատճառում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IDE, SATA, mSATA, M.2 </a:t>
            </a:r>
            <a:r>
              <a:rPr lang="en-GB" dirty="0" smtClean="0">
                <a:latin typeface="Sylfaen" panose="010A0502050306030303" pitchFamily="18" charset="0"/>
              </a:rPr>
              <a:t>և </a:t>
            </a:r>
            <a:r>
              <a:rPr lang="en-GB" dirty="0">
                <a:latin typeface="Sylfaen" panose="010A0502050306030303" pitchFamily="18" charset="0"/>
              </a:rPr>
              <a:t>U.2 </a:t>
            </a:r>
            <a:r>
              <a:rPr lang="en-GB" dirty="0" err="1" smtClean="0">
                <a:latin typeface="Sylfaen" panose="010A0502050306030303" pitchFamily="18" charset="0"/>
              </a:rPr>
              <a:t>ֆորմատներ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14" name="Bild 7">
            <a:extLst>
              <a:ext uri="{FF2B5EF4-FFF2-40B4-BE49-F238E27FC236}">
                <a16:creationId xmlns:a16="http://schemas.microsoft.com/office/drawing/2014/main" id="{A5363AAF-2C01-4A6A-88DE-330191BE9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3" y="3272951"/>
            <a:ext cx="2538991" cy="1528870"/>
          </a:xfrm>
          <a:prstGeom prst="rect">
            <a:avLst/>
          </a:prstGeom>
        </p:spPr>
      </p:pic>
      <p:pic>
        <p:nvPicPr>
          <p:cNvPr id="20" name="Bild 8">
            <a:extLst>
              <a:ext uri="{FF2B5EF4-FFF2-40B4-BE49-F238E27FC236}">
                <a16:creationId xmlns:a16="http://schemas.microsoft.com/office/drawing/2014/main" id="{2D053EDB-3ADD-4A19-99D3-85BC8E416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37098">
            <a:off x="6557940" y="5027081"/>
            <a:ext cx="1879479" cy="112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6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Շարժական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հիշող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սարք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3680" y="1333040"/>
            <a:ext cx="4978400" cy="5192713"/>
          </a:xfrm>
        </p:spPr>
        <p:txBody>
          <a:bodyPr>
            <a:normAutofit fontScale="92500"/>
          </a:bodyPr>
          <a:lstStyle/>
          <a:p>
            <a:r>
              <a:rPr lang="hy-AM" dirty="0">
                <a:latin typeface="Sylfaen" panose="010A0502050306030303" pitchFamily="18" charset="0"/>
              </a:rPr>
              <a:t>Սեղմասկավառակը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smtClean="0">
                <a:latin typeface="Sylfaen" panose="010A0502050306030303" pitchFamily="18" charset="0"/>
              </a:rPr>
              <a:t>CD)/ </a:t>
            </a:r>
            <a:r>
              <a:rPr lang="hy-AM" dirty="0" smtClean="0">
                <a:latin typeface="Sylfaen" panose="010A0502050306030303" pitchFamily="18" charset="0"/>
              </a:rPr>
              <a:t>թվային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տեսասկավառակ</a:t>
            </a:r>
            <a:r>
              <a:rPr lang="en-US" dirty="0" smtClean="0">
                <a:latin typeface="Sylfaen" panose="010A0502050306030303" pitchFamily="18" charset="0"/>
              </a:rPr>
              <a:t> (DVD) </a:t>
            </a:r>
            <a:r>
              <a:rPr lang="hy-AM" dirty="0">
                <a:latin typeface="Sylfaen" panose="010A0502050306030303" pitchFamily="18" charset="0"/>
              </a:rPr>
              <a:t>տեխնոլոգիան դեռևս </a:t>
            </a:r>
            <a:r>
              <a:rPr lang="en-US" dirty="0" err="1" smtClean="0">
                <a:latin typeface="Sylfaen" panose="010A0502050306030303" pitchFamily="18" charset="0"/>
              </a:rPr>
              <a:t>օգտագործվում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է, բայց </a:t>
            </a:r>
            <a:r>
              <a:rPr lang="en-US" dirty="0" err="1" smtClean="0">
                <a:latin typeface="Sylfaen" panose="010A0502050306030303" pitchFamily="18" charset="0"/>
              </a:rPr>
              <a:t>ավելի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քիչ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USB </a:t>
            </a:r>
            <a:r>
              <a:rPr lang="en-GB" dirty="0" err="1" smtClean="0">
                <a:latin typeface="Sylfaen" panose="010A0502050306030303" pitchFamily="18" charset="0"/>
              </a:rPr>
              <a:t>սարքեր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Արտաքին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կոշտ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սկավառակներ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US" dirty="0">
                <a:latin typeface="Sylfaen" panose="010A0502050306030303" pitchFamily="18" charset="0"/>
              </a:rPr>
              <a:t>«</a:t>
            </a:r>
            <a:r>
              <a:rPr lang="en-GB" dirty="0" smtClean="0">
                <a:latin typeface="Sylfaen" panose="010A0502050306030303" pitchFamily="18" charset="0"/>
              </a:rPr>
              <a:t>Thumb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կրիչներ</a:t>
            </a:r>
            <a:endParaRPr lang="en-GB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SD </a:t>
            </a:r>
            <a:r>
              <a:rPr lang="en-GB" dirty="0" smtClean="0">
                <a:latin typeface="Sylfaen" panose="010A0502050306030303" pitchFamily="18" charset="0"/>
              </a:rPr>
              <a:t>և </a:t>
            </a:r>
            <a:r>
              <a:rPr lang="en-GB" dirty="0" err="1">
                <a:latin typeface="Sylfaen" panose="010A0502050306030303" pitchFamily="18" charset="0"/>
              </a:rPr>
              <a:t>MicroSD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մեդիա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քարտեր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>
                <a:latin typeface="Sylfaen" panose="010A0502050306030303" pitchFamily="18" charset="0"/>
              </a:rPr>
              <a:t>Հավանական է տեսախցիկներ և հեռախոսներ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27FCD892-1866-453E-B37C-D81A5F603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1270001"/>
            <a:ext cx="3722256" cy="1346987"/>
          </a:xfrm>
          <a:prstGeom prst="rect">
            <a:avLst/>
          </a:prstGeom>
        </p:spPr>
      </p:pic>
      <p:pic>
        <p:nvPicPr>
          <p:cNvPr id="1026" name="Picture 2" descr="10 Ways to get 3.0 external hard drive recognized on your PC">
            <a:extLst>
              <a:ext uri="{FF2B5EF4-FFF2-40B4-BE49-F238E27FC236}">
                <a16:creationId xmlns:a16="http://schemas.microsoft.com/office/drawing/2014/main" id="{570B5FC9-5682-47D9-B085-18582A8B7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64" y="3154273"/>
            <a:ext cx="1856982" cy="121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8D23A5-2998-488F-81CE-7C193538A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18" y="3281416"/>
            <a:ext cx="1185862" cy="976312"/>
          </a:xfrm>
          <a:prstGeom prst="rect">
            <a:avLst/>
          </a:prstGeom>
        </p:spPr>
      </p:pic>
      <p:pic>
        <p:nvPicPr>
          <p:cNvPr id="1028" name="Picture 4" descr="HighPoint RocketStor 6114V 4-Bay USB 3.1 RAID Enclosure RS6114V">
            <a:extLst>
              <a:ext uri="{FF2B5EF4-FFF2-40B4-BE49-F238E27FC236}">
                <a16:creationId xmlns:a16="http://schemas.microsoft.com/office/drawing/2014/main" id="{C19E6A42-280D-4C56-A535-8B1EA939A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856" y="3232748"/>
            <a:ext cx="1204364" cy="120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ild 3">
            <a:extLst>
              <a:ext uri="{FF2B5EF4-FFF2-40B4-BE49-F238E27FC236}">
                <a16:creationId xmlns:a16="http://schemas.microsoft.com/office/drawing/2014/main" id="{788DEE3F-46EF-45AB-BD24-F58D360C47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2827" y="4908454"/>
            <a:ext cx="1092730" cy="161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724" y="190500"/>
            <a:ext cx="87751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</a:t>
            </a:r>
            <a:r>
              <a:rPr lang="en-US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աշվողական</a:t>
            </a:r>
            <a:r>
              <a:rPr lang="en-US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համակարգեր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/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համակարգչային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համակարգեր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2EBE4D65-18AE-46EF-9148-5C4CDCF37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4607"/>
            <a:ext cx="7801157" cy="3745000"/>
          </a:xfrm>
          <a:prstGeom prst="rect">
            <a:avLst/>
          </a:prstGeom>
        </p:spPr>
      </p:pic>
      <p:pic>
        <p:nvPicPr>
          <p:cNvPr id="14" name="Bild 5">
            <a:extLst>
              <a:ext uri="{FF2B5EF4-FFF2-40B4-BE49-F238E27FC236}">
                <a16:creationId xmlns:a16="http://schemas.microsoft.com/office/drawing/2014/main" id="{03A2EB83-54FE-48E1-A33E-E01DB4D8C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863" y="4913313"/>
            <a:ext cx="1189567" cy="909223"/>
          </a:xfrm>
          <a:prstGeom prst="rect">
            <a:avLst/>
          </a:prstGeom>
        </p:spPr>
      </p:pic>
      <p:pic>
        <p:nvPicPr>
          <p:cNvPr id="15" name="Bild 1">
            <a:extLst>
              <a:ext uri="{FF2B5EF4-FFF2-40B4-BE49-F238E27FC236}">
                <a16:creationId xmlns:a16="http://schemas.microsoft.com/office/drawing/2014/main" id="{B1A6B2E4-4F51-4271-8BD6-C34F3623B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811" y="4913313"/>
            <a:ext cx="1849965" cy="1190355"/>
          </a:xfrm>
          <a:prstGeom prst="rect">
            <a:avLst/>
          </a:prstGeom>
        </p:spPr>
      </p:pic>
      <p:pic>
        <p:nvPicPr>
          <p:cNvPr id="16" name="Picture 55" descr="scl3">
            <a:extLst>
              <a:ext uri="{FF2B5EF4-FFF2-40B4-BE49-F238E27FC236}">
                <a16:creationId xmlns:a16="http://schemas.microsoft.com/office/drawing/2014/main" id="{95968600-AD3F-4DB5-A3E7-5DF10CFBC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1637" y="5030452"/>
            <a:ext cx="492574" cy="88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1B7AB611-12A8-4378-BB76-90A09D1BE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941" y="5979192"/>
            <a:ext cx="1238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err="1" smtClean="0">
                <a:latin typeface="Tahoma" pitchFamily="34" charset="0"/>
              </a:rPr>
              <a:t>Թվային</a:t>
            </a:r>
            <a:r>
              <a:rPr lang="en-US" sz="1200" dirty="0" smtClean="0">
                <a:latin typeface="Tahoma" pitchFamily="34" charset="0"/>
              </a:rPr>
              <a:t> </a:t>
            </a:r>
            <a:r>
              <a:rPr lang="en-US" sz="1200" dirty="0" err="1" smtClean="0">
                <a:latin typeface="Tahoma" pitchFamily="34" charset="0"/>
              </a:rPr>
              <a:t>տեսախցիկ</a:t>
            </a:r>
            <a:endParaRPr lang="en-US" sz="1200" dirty="0">
              <a:latin typeface="Tahoma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7FC6793C-8BC9-4FEF-A6B3-9CC5872E7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06" y="6045588"/>
            <a:ext cx="1238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 smtClean="0">
                <a:latin typeface="Sylfaen" panose="010A0502050306030303" pitchFamily="18" charset="0"/>
              </a:rPr>
              <a:t>Drones </a:t>
            </a:r>
            <a:r>
              <a:rPr lang="en-US" sz="1200" dirty="0" err="1" smtClean="0">
                <a:latin typeface="Sylfaen" panose="010A0502050306030303" pitchFamily="18" charset="0"/>
              </a:rPr>
              <a:t>անօդաչու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թռչող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սարքեր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19" name="Text Box 27">
            <a:extLst>
              <a:ext uri="{FF2B5EF4-FFF2-40B4-BE49-F238E27FC236}">
                <a16:creationId xmlns:a16="http://schemas.microsoft.com/office/drawing/2014/main" id="{DB08204B-9A56-4AC7-8316-557988891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993" y="6024943"/>
            <a:ext cx="8747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000">
                <a:latin typeface="Tahoma" pitchFamily="34" charset="0"/>
              </a:defRPr>
            </a:lvl1pPr>
          </a:lstStyle>
          <a:p>
            <a:r>
              <a:rPr lang="en-US" sz="1200" dirty="0" smtClean="0"/>
              <a:t>GPS </a:t>
            </a:r>
            <a:r>
              <a:rPr lang="en-US" sz="1200" dirty="0" err="1" smtClean="0"/>
              <a:t>նավիգատոր</a:t>
            </a:r>
            <a:endParaRPr lang="en-US" sz="1200" dirty="0"/>
          </a:p>
        </p:txBody>
      </p:sp>
      <p:pic>
        <p:nvPicPr>
          <p:cNvPr id="20" name="Bild 3">
            <a:extLst>
              <a:ext uri="{FF2B5EF4-FFF2-40B4-BE49-F238E27FC236}">
                <a16:creationId xmlns:a16="http://schemas.microsoft.com/office/drawing/2014/main" id="{9AEB00DD-9D31-4185-973C-50C9BCB078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0272" y="4875202"/>
            <a:ext cx="1875462" cy="1072051"/>
          </a:xfrm>
          <a:prstGeom prst="rect">
            <a:avLst/>
          </a:prstGeom>
        </p:spPr>
      </p:pic>
      <p:sp>
        <p:nvSpPr>
          <p:cNvPr id="21" name="Rectangle 9">
            <a:extLst>
              <a:ext uri="{FF2B5EF4-FFF2-40B4-BE49-F238E27FC236}">
                <a16:creationId xmlns:a16="http://schemas.microsoft.com/office/drawing/2014/main" id="{2E1BBDE5-D6EB-4A1A-8F77-BA336EB55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219" y="6082220"/>
            <a:ext cx="1238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 smtClean="0">
                <a:latin typeface="Sylfaen" panose="010A0502050306030303" pitchFamily="18" charset="0"/>
              </a:rPr>
              <a:t>Wearables </a:t>
            </a:r>
            <a:r>
              <a:rPr lang="en-US" sz="1200" dirty="0" err="1" smtClean="0">
                <a:latin typeface="Sylfaen" panose="010A0502050306030303" pitchFamily="18" charset="0"/>
              </a:rPr>
              <a:t>Խելացի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հագուստ</a:t>
            </a:r>
            <a:endParaRPr lang="en-US" sz="1200" dirty="0">
              <a:latin typeface="Sylfaen" panose="010A0502050306030303" pitchFamily="18" charset="0"/>
            </a:endParaRPr>
          </a:p>
        </p:txBody>
      </p:sp>
      <p:pic>
        <p:nvPicPr>
          <p:cNvPr id="22" name="Bild 4">
            <a:extLst>
              <a:ext uri="{FF2B5EF4-FFF2-40B4-BE49-F238E27FC236}">
                <a16:creationId xmlns:a16="http://schemas.microsoft.com/office/drawing/2014/main" id="{D358B5F2-DF2C-4DA5-981A-9EEC471A1C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76" y="1252443"/>
            <a:ext cx="1786797" cy="1166067"/>
          </a:xfrm>
          <a:prstGeom prst="rect">
            <a:avLst/>
          </a:prstGeom>
        </p:spPr>
      </p:pic>
      <p:sp>
        <p:nvSpPr>
          <p:cNvPr id="23" name="Rectangle 9">
            <a:extLst>
              <a:ext uri="{FF2B5EF4-FFF2-40B4-BE49-F238E27FC236}">
                <a16:creationId xmlns:a16="http://schemas.microsoft.com/office/drawing/2014/main" id="{1FF3D3AF-155D-42EB-A03D-28798AA4C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4751" y="2647416"/>
            <a:ext cx="12382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ahoma" pitchFamily="34" charset="0"/>
              </a:rPr>
              <a:t>VR Glasses</a:t>
            </a:r>
          </a:p>
        </p:txBody>
      </p:sp>
    </p:spTree>
    <p:extLst>
      <p:ext uri="{BB962C8B-B14F-4D97-AF65-F5344CB8AC3E}">
        <p14:creationId xmlns:p14="http://schemas.microsoft.com/office/powerpoint/2010/main" val="688147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Համակարգչային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համակարգեր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558BDA-8355-46F7-ABD9-776898FDA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70001"/>
            <a:ext cx="4248472" cy="35862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7E7077-95A1-4DE4-93EB-AB5B78C27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945" y="1270001"/>
            <a:ext cx="4452105" cy="2964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7A573D-2A11-49EA-80EA-8190C97B70F0}"/>
              </a:ext>
            </a:extLst>
          </p:cNvPr>
          <p:cNvSpPr txBox="1"/>
          <p:nvPr/>
        </p:nvSpPr>
        <p:spPr>
          <a:xfrm>
            <a:off x="7037810" y="4075726"/>
            <a:ext cx="2070829" cy="156966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Ֆրանկին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համակարգչային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համակարգ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BE5921-F5FF-4BC0-9F44-480B17F99F3C}"/>
              </a:ext>
            </a:extLst>
          </p:cNvPr>
          <p:cNvSpPr txBox="1"/>
          <p:nvPr/>
        </p:nvSpPr>
        <p:spPr>
          <a:xfrm>
            <a:off x="500976" y="4852375"/>
            <a:ext cx="2021793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‘Frankie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’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«</a:t>
            </a:r>
            <a:r>
              <a:rPr lang="en-GB" sz="2400" dirty="0" err="1">
                <a:solidFill>
                  <a:schemeClr val="bg1"/>
                </a:solidFill>
                <a:latin typeface="+mj-lt"/>
              </a:rPr>
              <a:t>Ֆրանկի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»</a:t>
            </a:r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2" descr="Image result for harman mib2">
            <a:extLst>
              <a:ext uri="{FF2B5EF4-FFF2-40B4-BE49-F238E27FC236}">
                <a16:creationId xmlns:a16="http://schemas.microsoft.com/office/drawing/2014/main" id="{C1188EE6-4CDA-403D-A103-0AE09995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646" y="4694987"/>
            <a:ext cx="2153766" cy="161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F93BE8-3758-414A-8E4E-97AC31251D9A}"/>
              </a:ext>
            </a:extLst>
          </p:cNvPr>
          <p:cNvSpPr txBox="1"/>
          <p:nvPr/>
        </p:nvSpPr>
        <p:spPr>
          <a:xfrm>
            <a:off x="5883136" y="5645386"/>
            <a:ext cx="2591842" cy="12003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Հ</a:t>
            </a:r>
            <a:r>
              <a:rPr lang="hy-AM" sz="2400" dirty="0" smtClean="0">
                <a:solidFill>
                  <a:schemeClr val="bg1"/>
                </a:solidFill>
                <a:latin typeface="+mj-lt"/>
              </a:rPr>
              <a:t>եռեմատիկան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միավոր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է,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որը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պահպանում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է 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+mj-lt"/>
              </a:rPr>
              <a:t>…..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09A211-DD9C-43BC-8532-5B7E42021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809" y="5106159"/>
            <a:ext cx="1728192" cy="13598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942B3D0-D853-40B0-BA52-3DFD9EEEF44E}"/>
              </a:ext>
            </a:extLst>
          </p:cNvPr>
          <p:cNvSpPr txBox="1"/>
          <p:nvPr/>
        </p:nvSpPr>
        <p:spPr>
          <a:xfrm>
            <a:off x="1038381" y="5756721"/>
            <a:ext cx="2021793" cy="1569660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eMMC memory 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chip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հիշողության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քարտի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չիփ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822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Ծրագրային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ապահովում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666" y="1285237"/>
            <a:ext cx="5195888" cy="4525963"/>
          </a:xfrm>
        </p:spPr>
        <p:txBody>
          <a:bodyPr/>
          <a:lstStyle/>
          <a:p>
            <a:endParaRPr lang="en-GB" dirty="0">
              <a:latin typeface="Sylfaen" panose="010A0502050306030303" pitchFamily="18" charset="0"/>
            </a:endParaRPr>
          </a:p>
          <a:p>
            <a:r>
              <a:rPr lang="hy-AM" dirty="0">
                <a:latin typeface="Sylfaen" panose="010A0502050306030303" pitchFamily="18" charset="0"/>
              </a:rPr>
              <a:t>Օպերացիոն (գործավար) </a:t>
            </a:r>
            <a:r>
              <a:rPr lang="hy-AM" dirty="0" smtClean="0">
                <a:latin typeface="Sylfaen" panose="010A0502050306030303" pitchFamily="18" charset="0"/>
              </a:rPr>
              <a:t>համակարգ</a:t>
            </a:r>
            <a:endParaRPr lang="en-US" dirty="0" smtClean="0">
              <a:latin typeface="Sylfaen" panose="010A0502050306030303" pitchFamily="18" charset="0"/>
            </a:endParaRPr>
          </a:p>
          <a:p>
            <a:r>
              <a:rPr lang="en-GB" dirty="0" smtClean="0">
                <a:latin typeface="Sylfaen" panose="010A0502050306030303" pitchFamily="18" charset="0"/>
              </a:rPr>
              <a:t>Windows, Mac, Linux, iOS, Android</a:t>
            </a: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Թույլատրում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սարքախմբին</a:t>
            </a:r>
            <a:r>
              <a:rPr lang="en-GB" dirty="0" smtClean="0">
                <a:latin typeface="Sylfaen" panose="010A0502050306030303" pitchFamily="18" charset="0"/>
              </a:rPr>
              <a:t> (hardware) </a:t>
            </a:r>
            <a:r>
              <a:rPr lang="en-GB" dirty="0" err="1" smtClean="0">
                <a:latin typeface="Sylfaen" panose="010A0502050306030303" pitchFamily="18" charset="0"/>
              </a:rPr>
              <a:t>հաղորդակցվել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տեղադրված </a:t>
            </a:r>
            <a:r>
              <a:rPr lang="hy-AM" dirty="0" smtClean="0">
                <a:latin typeface="Sylfaen" panose="010A0502050306030303" pitchFamily="18" charset="0"/>
              </a:rPr>
              <a:t>ծրագրակազմ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 smtClean="0">
                <a:latin typeface="Sylfaen" panose="010A0502050306030303" pitchFamily="18" charset="0"/>
              </a:rPr>
              <a:t>հետ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How to Make Windows 10 Feel More Like Windows 7 | PCMag">
            <a:extLst>
              <a:ext uri="{FF2B5EF4-FFF2-40B4-BE49-F238E27FC236}">
                <a16:creationId xmlns:a16="http://schemas.microsoft.com/office/drawing/2014/main" id="{C5B84BE7-8045-47BC-841C-D1A7FB1D9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27" y="4998786"/>
            <a:ext cx="2411760" cy="13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cOS Catalina - Wikipedia">
            <a:extLst>
              <a:ext uri="{FF2B5EF4-FFF2-40B4-BE49-F238E27FC236}">
                <a16:creationId xmlns:a16="http://schemas.microsoft.com/office/drawing/2014/main" id="{7AB7E330-4984-4D88-AE66-7704B88D1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349" y="4624638"/>
            <a:ext cx="2167787" cy="13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7A1DC9-BF1F-449A-9A1B-0BDC2AC69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6440" y="1453267"/>
            <a:ext cx="3444929" cy="267860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54" name="Picture 6" descr="Apple muestra un avance de iOS 13 - Apple (ES)">
            <a:extLst>
              <a:ext uri="{FF2B5EF4-FFF2-40B4-BE49-F238E27FC236}">
                <a16:creationId xmlns:a16="http://schemas.microsoft.com/office/drawing/2014/main" id="{A1B49EF9-C855-41B9-84FD-46D446919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7" r="31169"/>
          <a:stretch/>
        </p:blipFill>
        <p:spPr bwMode="auto">
          <a:xfrm>
            <a:off x="5534598" y="4315141"/>
            <a:ext cx="1464098" cy="20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odo lo que debes conocer sobre Android 9 Pie">
            <a:extLst>
              <a:ext uri="{FF2B5EF4-FFF2-40B4-BE49-F238E27FC236}">
                <a16:creationId xmlns:a16="http://schemas.microsoft.com/office/drawing/2014/main" id="{339A296F-48B7-4EBA-BFF4-84BF25700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8" r="18501"/>
          <a:stretch/>
        </p:blipFill>
        <p:spPr bwMode="auto">
          <a:xfrm>
            <a:off x="7257146" y="4436133"/>
            <a:ext cx="1636188" cy="193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01EB4A-F5F7-4584-A2AD-909FEA7FF9D0}"/>
              </a:ext>
            </a:extLst>
          </p:cNvPr>
          <p:cNvSpPr txBox="1"/>
          <p:nvPr/>
        </p:nvSpPr>
        <p:spPr>
          <a:xfrm>
            <a:off x="6981495" y="1213960"/>
            <a:ext cx="2283275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+mj-lt"/>
              </a:rPr>
              <a:t>2020թ.-ի </a:t>
            </a:r>
            <a:r>
              <a:rPr lang="en-GB" sz="2400" dirty="0" err="1" smtClean="0">
                <a:solidFill>
                  <a:schemeClr val="bg1"/>
                </a:solidFill>
                <a:latin typeface="+mj-lt"/>
              </a:rPr>
              <a:t>հուլիս</a:t>
            </a:r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6157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874" y="174087"/>
            <a:ext cx="91810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Ծ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րագրային ապահովում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</a:t>
            </a:r>
            <a:r>
              <a:rPr lang="en-US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ծրագրակազմ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)</a:t>
            </a:r>
            <a:endParaRPr lang="hy-AM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1520" y="1267283"/>
            <a:ext cx="3649663" cy="5183188"/>
          </a:xfrm>
        </p:spPr>
        <p:txBody>
          <a:bodyPr>
            <a:normAutofit fontScale="85000" lnSpcReduction="10000"/>
          </a:bodyPr>
          <a:lstStyle/>
          <a:p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Այլ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ծրագրային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ապահովումներ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 smtClean="0">
                <a:latin typeface="Sylfaen" panose="010A0502050306030303" pitchFamily="18" charset="0"/>
              </a:rPr>
              <a:t>Ար</a:t>
            </a:r>
            <a:r>
              <a:rPr lang="en-US" dirty="0" err="1" smtClean="0">
                <a:latin typeface="Sylfaen" panose="010A0502050306030303" pitchFamily="18" charset="0"/>
              </a:rPr>
              <a:t>դյունավետություն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- </a:t>
            </a:r>
            <a:r>
              <a:rPr lang="hy-AM" dirty="0" smtClean="0">
                <a:latin typeface="Sylfaen" panose="010A0502050306030303" pitchFamily="18" charset="0"/>
              </a:rPr>
              <a:t>օֆիսային </a:t>
            </a:r>
            <a:r>
              <a:rPr lang="hy-AM" dirty="0">
                <a:latin typeface="Sylfaen" panose="010A0502050306030303" pitchFamily="18" charset="0"/>
              </a:rPr>
              <a:t>ծրագրային միջոցների </a:t>
            </a:r>
            <a:r>
              <a:rPr lang="hy-AM" dirty="0" smtClean="0">
                <a:latin typeface="Sylfaen" panose="010A0502050306030303" pitchFamily="18" charset="0"/>
              </a:rPr>
              <a:t>փաթեթ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office suites)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>
                <a:latin typeface="Sylfaen" panose="010A0502050306030303" pitchFamily="18" charset="0"/>
              </a:rPr>
              <a:t>Փաստաթղթերի ընթերցող/ </a:t>
            </a:r>
            <a:r>
              <a:rPr lang="en-US" dirty="0">
                <a:latin typeface="Sylfaen" panose="010A0502050306030303" pitchFamily="18" charset="0"/>
              </a:rPr>
              <a:t>փ</a:t>
            </a:r>
            <a:r>
              <a:rPr lang="hy-AM" dirty="0">
                <a:latin typeface="Sylfaen" panose="010A0502050306030303" pitchFamily="18" charset="0"/>
              </a:rPr>
              <a:t>աստաթղթեր </a:t>
            </a:r>
            <a:r>
              <a:rPr lang="hy-AM" dirty="0" smtClean="0">
                <a:latin typeface="Sylfaen" panose="010A0502050306030303" pitchFamily="18" charset="0"/>
              </a:rPr>
              <a:t>դիտող</a:t>
            </a:r>
            <a:endParaRPr lang="en-US" dirty="0" smtClean="0">
              <a:latin typeface="Sylfaen" panose="010A0502050306030303" pitchFamily="18" charset="0"/>
            </a:endParaRPr>
          </a:p>
          <a:p>
            <a:pPr marL="457200" lvl="1" indent="0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>
                <a:latin typeface="Sylfaen" panose="010A0502050306030303" pitchFamily="18" charset="0"/>
              </a:rPr>
              <a:t>Արխիվային </a:t>
            </a:r>
            <a:r>
              <a:rPr lang="hy-AM" dirty="0" smtClean="0">
                <a:latin typeface="Sylfaen" panose="010A0502050306030303" pitchFamily="18" charset="0"/>
              </a:rPr>
              <a:t>գործիքներ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 smtClean="0">
                <a:latin typeface="Sylfaen" panose="010A0502050306030303" pitchFamily="18" charset="0"/>
              </a:rPr>
              <a:t>Դիտարկիչ</a:t>
            </a:r>
            <a:r>
              <a:rPr lang="en-US" dirty="0" err="1" smtClean="0">
                <a:latin typeface="Sylfaen" panose="010A0502050306030303" pitchFamily="18" charset="0"/>
              </a:rPr>
              <a:t>ներ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Browsers)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13" name="Bild 1">
            <a:extLst>
              <a:ext uri="{FF2B5EF4-FFF2-40B4-BE49-F238E27FC236}">
                <a16:creationId xmlns:a16="http://schemas.microsoft.com/office/drawing/2014/main" id="{5F94C4BF-49C8-491B-9C0E-42BDC9ADA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296" y="1347496"/>
            <a:ext cx="4539200" cy="1433432"/>
          </a:xfrm>
          <a:prstGeom prst="rect">
            <a:avLst/>
          </a:prstGeom>
        </p:spPr>
      </p:pic>
      <p:pic>
        <p:nvPicPr>
          <p:cNvPr id="14" name="Bild 5">
            <a:extLst>
              <a:ext uri="{FF2B5EF4-FFF2-40B4-BE49-F238E27FC236}">
                <a16:creationId xmlns:a16="http://schemas.microsoft.com/office/drawing/2014/main" id="{F2097CAF-BB15-4C4E-876B-0FCE036AF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631" y="2981246"/>
            <a:ext cx="1014828" cy="9570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E863B-8703-48F7-9B74-16C81DB2D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2990193"/>
            <a:ext cx="912118" cy="868684"/>
          </a:xfrm>
          <a:prstGeom prst="rect">
            <a:avLst/>
          </a:prstGeom>
        </p:spPr>
      </p:pic>
      <p:pic>
        <p:nvPicPr>
          <p:cNvPr id="3074" name="Picture 2" descr="Image result for acdsee">
            <a:extLst>
              <a:ext uri="{FF2B5EF4-FFF2-40B4-BE49-F238E27FC236}">
                <a16:creationId xmlns:a16="http://schemas.microsoft.com/office/drawing/2014/main" id="{6091F499-8EC0-47E3-B712-CD9306E29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8" y="2920017"/>
            <a:ext cx="1079502" cy="107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win zip">
            <a:extLst>
              <a:ext uri="{FF2B5EF4-FFF2-40B4-BE49-F238E27FC236}">
                <a16:creationId xmlns:a16="http://schemas.microsoft.com/office/drawing/2014/main" id="{DB8AB2D2-6EB5-499E-8D8B-2717B85B2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009" y="4119585"/>
            <a:ext cx="871887" cy="89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winrar">
            <a:extLst>
              <a:ext uri="{FF2B5EF4-FFF2-40B4-BE49-F238E27FC236}">
                <a16:creationId xmlns:a16="http://schemas.microsoft.com/office/drawing/2014/main" id="{BED9FAA9-422E-4E72-BAB4-677E3F21B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91363"/>
            <a:ext cx="1240532" cy="11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Video RTC · Web Browsers support in 2020! · Blog">
            <a:extLst>
              <a:ext uri="{FF2B5EF4-FFF2-40B4-BE49-F238E27FC236}">
                <a16:creationId xmlns:a16="http://schemas.microsoft.com/office/drawing/2014/main" id="{51163F7A-388E-4D58-83AA-34CAE841B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 b="38908"/>
          <a:stretch/>
        </p:blipFill>
        <p:spPr bwMode="auto">
          <a:xfrm>
            <a:off x="4464496" y="5255836"/>
            <a:ext cx="4427984" cy="111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54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Վիրտուալ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մեքենաներ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69215"/>
            <a:ext cx="8642350" cy="2446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dirty="0">
                <a:latin typeface="Sylfaen" panose="010A0502050306030303" pitchFamily="18" charset="0"/>
              </a:rPr>
              <a:t>Շատ տարածված է </a:t>
            </a:r>
            <a:r>
              <a:rPr lang="hy-AM" dirty="0" smtClean="0">
                <a:latin typeface="Sylfaen" panose="010A0502050306030303" pitchFamily="18" charset="0"/>
              </a:rPr>
              <a:t>հանդիպել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Հատկապես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բիզնեսում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հանցագործություններում</a:t>
            </a:r>
            <a:r>
              <a:rPr lang="en-GB" dirty="0" smtClean="0">
                <a:latin typeface="Sylfaen" panose="010A0502050306030303" pitchFamily="18" charset="0"/>
              </a:rPr>
              <a:t>: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hy-AM" dirty="0">
                <a:latin typeface="Sylfaen" panose="010A0502050306030303" pitchFamily="18" charset="0"/>
              </a:rPr>
              <a:t>«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Հյուր</a:t>
            </a:r>
            <a:r>
              <a:rPr lang="hy-AM" dirty="0">
                <a:latin typeface="Sylfaen" panose="010A0502050306030303" pitchFamily="18" charset="0"/>
              </a:rPr>
              <a:t>» </a:t>
            </a:r>
            <a:r>
              <a:rPr lang="en-US" dirty="0" err="1" smtClean="0">
                <a:latin typeface="Sylfaen" panose="010A0502050306030303" pitchFamily="18" charset="0"/>
              </a:rPr>
              <a:t>օպերացիոն</a:t>
            </a:r>
            <a:r>
              <a:rPr lang="hy-AM" dirty="0" smtClean="0">
                <a:latin typeface="Sylfaen" panose="010A0502050306030303" pitchFamily="18" charset="0"/>
              </a:rPr>
              <a:t> համակարգ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ձեր «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Հոստ</a:t>
            </a:r>
            <a:r>
              <a:rPr lang="hy-AM" dirty="0">
                <a:latin typeface="Sylfaen" panose="010A0502050306030303" pitchFamily="18" charset="0"/>
              </a:rPr>
              <a:t>» օպերացիոն համակարգում </a:t>
            </a:r>
            <a:r>
              <a:rPr lang="hy-AM" dirty="0" smtClean="0">
                <a:latin typeface="Sylfaen" panose="010A0502050306030303" pitchFamily="18" charset="0"/>
              </a:rPr>
              <a:t>աշխատ</a:t>
            </a:r>
            <a:r>
              <a:rPr lang="en-US" dirty="0" err="1" smtClean="0">
                <a:latin typeface="Sylfaen" panose="010A0502050306030303" pitchFamily="18" charset="0"/>
              </a:rPr>
              <a:t>ացնելու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հնարավորություն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pic>
        <p:nvPicPr>
          <p:cNvPr id="44" name="Picture 4" descr="Image result for vmware">
            <a:extLst>
              <a:ext uri="{FF2B5EF4-FFF2-40B4-BE49-F238E27FC236}">
                <a16:creationId xmlns:a16="http://schemas.microsoft.com/office/drawing/2014/main" id="{CD62DE46-1410-465D-B95F-F62B31F37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06" y="4229174"/>
            <a:ext cx="1557635" cy="15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39BDB76-6D40-493D-88ED-7BC5ED9E7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420" y="4432311"/>
            <a:ext cx="1896473" cy="1113147"/>
          </a:xfrm>
          <a:prstGeom prst="rect">
            <a:avLst/>
          </a:prstGeom>
        </p:spPr>
      </p:pic>
      <p:pic>
        <p:nvPicPr>
          <p:cNvPr id="46" name="Picture 6" descr="Image result for virtualbox">
            <a:extLst>
              <a:ext uri="{FF2B5EF4-FFF2-40B4-BE49-F238E27FC236}">
                <a16:creationId xmlns:a16="http://schemas.microsoft.com/office/drawing/2014/main" id="{AF27E62C-E33D-4DDD-BFE1-98AEBB099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668" y="4210068"/>
            <a:ext cx="1557635" cy="15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5D5623D-C85F-4785-8E7E-F6989378A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1110" y="4629448"/>
            <a:ext cx="2025112" cy="71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447087" cy="92333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Sylfaen" panose="010A0502050306030303" pitchFamily="18" charset="0"/>
              </a:rPr>
              <a:t>Ստորև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նշվածներից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ո՞ր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մեկից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ամենաշատը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ակնկալում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վերականգնել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կասկածյալի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ստեղծված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օգտակար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ապացույցները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141574"/>
            <a:ext cx="8447088" cy="295465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Sylfaen" panose="010A0502050306030303" pitchFamily="18" charset="0"/>
              </a:rPr>
              <a:t>Կոշտ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սկավառակը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համակարգչի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ծնկադրի</a:t>
            </a:r>
            <a:r>
              <a:rPr lang="en-US" dirty="0">
                <a:latin typeface="Sylfaen" panose="010A0502050306030303" pitchFamily="18" charset="0"/>
              </a:rPr>
              <a:t> (laptop) </a:t>
            </a:r>
            <a:r>
              <a:rPr lang="en-US" dirty="0" err="1">
                <a:latin typeface="Sylfaen" panose="010A0502050306030303" pitchFamily="18" charset="0"/>
              </a:rPr>
              <a:t>մեջ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ֆայլերի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հիմնական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պահեստային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տարածքն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ուստի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ամենայն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հավանականությամբ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այն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պարունակել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էլեկտրոնային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ապացույցներ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</a:p>
          <a:p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Ց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անցային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քարտերը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պրոցեսորները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գրաֆիկական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քարտերը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դժվար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թե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կարողանան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տրամադրել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շատ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ինչն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օգտակար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է:</a:t>
            </a:r>
          </a:p>
          <a:p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2" y="2342446"/>
            <a:ext cx="8447087" cy="2677656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Դ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յուրակիր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 անհատական համակարգ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չի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(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notebook)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ներսում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ցանցային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քարտ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Բջջային սարքի ներսում գտնվող պրոցեսոր </a:t>
            </a:r>
            <a:endParaRPr lang="en-US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. Դ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յուրակիր անհատական համակարգ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չի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ներսում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կոշտ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սկավառակ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Ս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եղանադիր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համակարգ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չում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գրաֆիկական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քարտ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9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815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>
              <a:latin typeface="Sylfaen" panose="010A0502050306030303" pitchFamily="18" charset="0"/>
            </a:endParaRPr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բովանդակությունը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8497-BF37-4A20-ABA6-353886C26C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7337" y="1266024"/>
            <a:ext cx="8569325" cy="5240337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Համակարգրի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մասերը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գործառույթները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err="1" smtClean="0">
                <a:latin typeface="Sylfaen" panose="010A0502050306030303" pitchFamily="18" charset="0"/>
              </a:rPr>
              <a:t>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մասեր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և ինչպես է այն </a:t>
            </a:r>
            <a:r>
              <a:rPr lang="hy-AM" dirty="0" smtClean="0">
                <a:latin typeface="Sylfaen" panose="010A0502050306030303" pitchFamily="18" charset="0"/>
              </a:rPr>
              <a:t>ստեղծվել</a:t>
            </a:r>
            <a:endParaRPr lang="en-US" dirty="0">
              <a:latin typeface="Sylfaen" panose="010A0502050306030303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</a:rPr>
              <a:t>Համացանց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միացումը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y-AM" dirty="0" smtClean="0">
                <a:latin typeface="Sylfaen" panose="010A0502050306030303" pitchFamily="18" charset="0"/>
                <a:ea typeface="Verdana" panose="020B0604030504040204" pitchFamily="34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ային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ծառայություններ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հավելվածները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Խորը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ցանց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(Deep web),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անանունություն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և 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մուգ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սարդոստայն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(Dark Web) 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72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ԱՅԻՆ </a:t>
            </a:r>
            <a:r>
              <a:rPr lang="en-GB" dirty="0" smtClean="0">
                <a:latin typeface="Sylfaen" panose="010A0502050306030303" pitchFamily="18" charset="0"/>
              </a:rPr>
              <a:t>ՄԱՍԵՐԸ ԵՎ ԻՆՉՊԵՍ ԵՆ ՍՏԵՂԾՎԵԼ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ի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EE44B28D-96A4-4B71-A353-916AB5467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2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4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Ցանցեր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1632" y="1270000"/>
            <a:ext cx="8460736" cy="518318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Ցանցային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</a:t>
            </a:r>
            <a:r>
              <a:rPr lang="hy-AM" dirty="0" smtClean="0">
                <a:latin typeface="Sylfaen" panose="010A0502050306030303" pitchFamily="18" charset="0"/>
              </a:rPr>
              <a:t>րմինաբանություն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IP </a:t>
            </a:r>
            <a:r>
              <a:rPr lang="en-GB" sz="2400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հասցե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smtClean="0">
                <a:latin typeface="Sylfaen" panose="010A0502050306030303" pitchFamily="18" charset="0"/>
              </a:rPr>
              <a:t>– </a:t>
            </a:r>
            <a:r>
              <a:rPr lang="en-US" dirty="0" err="1" smtClean="0">
                <a:latin typeface="Sylfaen" panose="010A0502050306030303" pitchFamily="18" charset="0"/>
              </a:rPr>
              <a:t>ցանցում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եզակի </a:t>
            </a:r>
            <a:r>
              <a:rPr lang="hy-AM" dirty="0" smtClean="0">
                <a:latin typeface="Sylfaen" panose="010A0502050306030303" pitchFamily="18" charset="0"/>
              </a:rPr>
              <a:t>նույնականացում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GB" sz="2400" dirty="0" smtClean="0">
                <a:latin typeface="Sylfaen" panose="010A0502050306030303" pitchFamily="18" charset="0"/>
              </a:rPr>
              <a:t>*</a:t>
            </a:r>
          </a:p>
          <a:p>
            <a:r>
              <a:rPr lang="en-GB" sz="2400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Պորտ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(Port)</a:t>
            </a:r>
            <a:r>
              <a:rPr lang="en-GB" sz="2400" dirty="0" smtClean="0">
                <a:latin typeface="Sylfaen" panose="010A0502050306030303" pitchFamily="18" charset="0"/>
              </a:rPr>
              <a:t> –</a:t>
            </a:r>
            <a:r>
              <a:rPr lang="en-GB" sz="2400" dirty="0" err="1" smtClean="0">
                <a:latin typeface="Sylfaen" panose="010A0502050306030303" pitchFamily="18" charset="0"/>
              </a:rPr>
              <a:t>վերջնակետ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</a:rPr>
              <a:t>ցանցային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հաղորդակցության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</a:rPr>
              <a:t>համար</a:t>
            </a:r>
            <a:endParaRPr lang="en-GB" sz="2400" dirty="0">
              <a:latin typeface="Sylfaen" panose="010A0502050306030303" pitchFamily="18" charset="0"/>
            </a:endParaRPr>
          </a:p>
          <a:p>
            <a:pPr lvl="1"/>
            <a:r>
              <a:rPr lang="en-GB" sz="2000" dirty="0" err="1" smtClean="0">
                <a:latin typeface="Sylfaen" panose="010A0502050306030303" pitchFamily="18" charset="0"/>
              </a:rPr>
              <a:t>Վիրտուալ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են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>
                <a:latin typeface="Sylfaen" panose="010A0502050306030303" pitchFamily="18" charset="0"/>
              </a:rPr>
              <a:t>– </a:t>
            </a:r>
            <a:r>
              <a:rPr lang="en-GB" sz="2000" dirty="0" err="1" smtClean="0">
                <a:latin typeface="Sylfaen" panose="010A0502050306030303" pitchFamily="18" charset="0"/>
              </a:rPr>
              <a:t>իրականում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գոյություն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չունեն</a:t>
            </a:r>
            <a:r>
              <a:rPr lang="en-GB" sz="2000" dirty="0" smtClean="0">
                <a:latin typeface="Sylfaen" panose="010A0502050306030303" pitchFamily="18" charset="0"/>
              </a:rPr>
              <a:t> (</a:t>
            </a:r>
            <a:r>
              <a:rPr lang="en-GB" sz="2000" dirty="0" err="1" smtClean="0">
                <a:latin typeface="Sylfaen" panose="010A0502050306030303" pitchFamily="18" charset="0"/>
              </a:rPr>
              <a:t>նրանցից</a:t>
            </a:r>
            <a:r>
              <a:rPr lang="en-GB" sz="2000" dirty="0" smtClean="0">
                <a:latin typeface="Sylfaen" panose="010A0502050306030303" pitchFamily="18" charset="0"/>
              </a:rPr>
              <a:t> 65,536)</a:t>
            </a:r>
            <a:endParaRPr lang="en-GB" sz="2000" dirty="0">
              <a:latin typeface="Sylfaen" panose="010A0502050306030303" pitchFamily="18" charset="0"/>
            </a:endParaRPr>
          </a:p>
          <a:p>
            <a:pPr lvl="1"/>
            <a:r>
              <a:rPr lang="en-GB" sz="2000" dirty="0" err="1" smtClean="0">
                <a:latin typeface="Sylfaen" panose="010A0502050306030303" pitchFamily="18" charset="0"/>
              </a:rPr>
              <a:t>Միևնույն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համակարգչում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թույլատրել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տարբեր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հավելվածներ</a:t>
            </a:r>
            <a:r>
              <a:rPr lang="en-GB" sz="2000" dirty="0" smtClean="0">
                <a:latin typeface="Sylfaen" panose="010A0502050306030303" pitchFamily="18" charset="0"/>
              </a:rPr>
              <a:t>՝ </a:t>
            </a:r>
            <a:r>
              <a:rPr lang="en-GB" sz="2000" dirty="0" err="1" smtClean="0">
                <a:latin typeface="Sylfaen" panose="010A0502050306030303" pitchFamily="18" charset="0"/>
              </a:rPr>
              <a:t>ցանցի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ռեսուրսներն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օգտագործելու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համար</a:t>
            </a:r>
            <a:r>
              <a:rPr lang="en-GB" sz="2000" dirty="0" smtClean="0">
                <a:latin typeface="Sylfaen" panose="010A0502050306030303" pitchFamily="18" charset="0"/>
              </a:rPr>
              <a:t>– </a:t>
            </a:r>
            <a:r>
              <a:rPr lang="en-GB" sz="2000" dirty="0" err="1" smtClean="0">
                <a:latin typeface="Sylfaen" panose="010A0502050306030303" pitchFamily="18" charset="0"/>
              </a:rPr>
              <a:t>օրինակ</a:t>
            </a:r>
            <a:r>
              <a:rPr lang="en-GB" sz="2000" dirty="0" smtClean="0">
                <a:latin typeface="Sylfaen" panose="010A0502050306030303" pitchFamily="18" charset="0"/>
              </a:rPr>
              <a:t>՝ </a:t>
            </a:r>
            <a:endParaRPr lang="en-GB" sz="2000" dirty="0">
              <a:latin typeface="Sylfaen" panose="010A0502050306030303" pitchFamily="18" charset="0"/>
            </a:endParaRPr>
          </a:p>
          <a:p>
            <a:pPr lvl="2"/>
            <a:r>
              <a:rPr lang="en-GB" sz="1800" dirty="0" err="1" smtClean="0">
                <a:latin typeface="Sylfaen" panose="010A0502050306030303" pitchFamily="18" charset="0"/>
              </a:rPr>
              <a:t>Վեբ</a:t>
            </a:r>
            <a:r>
              <a:rPr lang="en-GB" sz="1800" dirty="0" smtClean="0">
                <a:latin typeface="Sylfaen" panose="010A0502050306030303" pitchFamily="18" charset="0"/>
              </a:rPr>
              <a:t> </a:t>
            </a:r>
            <a:r>
              <a:rPr lang="en-GB" sz="1800" dirty="0" err="1" smtClean="0">
                <a:latin typeface="Sylfaen" panose="010A0502050306030303" pitchFamily="18" charset="0"/>
              </a:rPr>
              <a:t>զննարկում</a:t>
            </a:r>
            <a:r>
              <a:rPr lang="en-GB" sz="1800" dirty="0" smtClean="0">
                <a:latin typeface="Sylfaen" panose="010A0502050306030303" pitchFamily="18" charset="0"/>
              </a:rPr>
              <a:t> (web browsing) </a:t>
            </a:r>
            <a:r>
              <a:rPr lang="en-GB" sz="1800" dirty="0">
                <a:latin typeface="Sylfaen" panose="010A0502050306030303" pitchFamily="18" charset="0"/>
              </a:rPr>
              <a:t>(HTTP)		</a:t>
            </a:r>
            <a:r>
              <a:rPr lang="en-GB" sz="1800" dirty="0" err="1" smtClean="0">
                <a:latin typeface="Sylfaen" panose="010A0502050306030303" pitchFamily="18" charset="0"/>
              </a:rPr>
              <a:t>Պորտ</a:t>
            </a:r>
            <a:r>
              <a:rPr lang="en-GB" sz="1800" dirty="0" smtClean="0">
                <a:latin typeface="Sylfaen" panose="010A0502050306030303" pitchFamily="18" charset="0"/>
              </a:rPr>
              <a:t> </a:t>
            </a:r>
            <a:r>
              <a:rPr lang="en-GB" sz="1800" dirty="0">
                <a:latin typeface="Sylfaen" panose="010A0502050306030303" pitchFamily="18" charset="0"/>
              </a:rPr>
              <a:t>80</a:t>
            </a:r>
          </a:p>
          <a:p>
            <a:pPr lvl="2"/>
            <a:r>
              <a:rPr lang="en-GB" sz="1800" dirty="0" err="1" smtClean="0">
                <a:latin typeface="Sylfaen" panose="010A0502050306030303" pitchFamily="18" charset="0"/>
              </a:rPr>
              <a:t>Անվտանգ</a:t>
            </a:r>
            <a:r>
              <a:rPr lang="en-GB" sz="1800" dirty="0" smtClean="0">
                <a:latin typeface="Sylfaen" panose="010A0502050306030303" pitchFamily="18" charset="0"/>
              </a:rPr>
              <a:t> </a:t>
            </a:r>
            <a:r>
              <a:rPr lang="en-GB" sz="1800" dirty="0" err="1" smtClean="0">
                <a:latin typeface="Sylfaen" panose="010A0502050306030303" pitchFamily="18" charset="0"/>
              </a:rPr>
              <a:t>վեբ</a:t>
            </a:r>
            <a:r>
              <a:rPr lang="en-GB" sz="1800" dirty="0" smtClean="0">
                <a:latin typeface="Sylfaen" panose="010A0502050306030303" pitchFamily="18" charset="0"/>
              </a:rPr>
              <a:t> </a:t>
            </a:r>
            <a:r>
              <a:rPr lang="en-GB" sz="1800" dirty="0" err="1" smtClean="0">
                <a:latin typeface="Sylfaen" panose="010A0502050306030303" pitchFamily="18" charset="0"/>
              </a:rPr>
              <a:t>զննարկում</a:t>
            </a:r>
            <a:r>
              <a:rPr lang="en-GB" sz="1800" dirty="0" smtClean="0">
                <a:latin typeface="Sylfaen" panose="010A0502050306030303" pitchFamily="18" charset="0"/>
              </a:rPr>
              <a:t> (HTTPS)                                     </a:t>
            </a:r>
            <a:r>
              <a:rPr lang="en-GB" sz="1800" dirty="0" err="1" smtClean="0">
                <a:latin typeface="Sylfaen" panose="010A0502050306030303" pitchFamily="18" charset="0"/>
              </a:rPr>
              <a:t>Պորտ</a:t>
            </a:r>
            <a:r>
              <a:rPr lang="en-GB" sz="1800" dirty="0" smtClean="0">
                <a:latin typeface="Sylfaen" panose="010A0502050306030303" pitchFamily="18" charset="0"/>
              </a:rPr>
              <a:t> 443</a:t>
            </a:r>
            <a:endParaRPr lang="en-GB" sz="1800" dirty="0">
              <a:latin typeface="Sylfaen" panose="010A0502050306030303" pitchFamily="18" charset="0"/>
            </a:endParaRPr>
          </a:p>
          <a:p>
            <a:pPr lvl="2"/>
            <a:r>
              <a:rPr lang="hy-AM" dirty="0">
                <a:latin typeface="Sylfaen" panose="010A0502050306030303" pitchFamily="18" charset="0"/>
              </a:rPr>
              <a:t>Փոստի փոխանցման պարզ արձանագրություն</a:t>
            </a:r>
            <a:r>
              <a:rPr lang="en-GB" sz="1800" dirty="0" smtClean="0">
                <a:latin typeface="Sylfaen" panose="010A0502050306030303" pitchFamily="18" charset="0"/>
              </a:rPr>
              <a:t>(SMTP</a:t>
            </a:r>
            <a:r>
              <a:rPr lang="en-GB" sz="1800" dirty="0">
                <a:latin typeface="Sylfaen" panose="010A0502050306030303" pitchFamily="18" charset="0"/>
              </a:rPr>
              <a:t>)		</a:t>
            </a:r>
            <a:r>
              <a:rPr lang="en-GB" sz="1800" dirty="0" smtClean="0">
                <a:latin typeface="Sylfaen" panose="010A0502050306030303" pitchFamily="18" charset="0"/>
              </a:rPr>
              <a:t>                </a:t>
            </a:r>
          </a:p>
          <a:p>
            <a:pPr marL="914400" lvl="2" indent="0">
              <a:buNone/>
            </a:pPr>
            <a:r>
              <a:rPr lang="en-GB" sz="1800" dirty="0">
                <a:latin typeface="Sylfaen" panose="010A0502050306030303" pitchFamily="18" charset="0"/>
              </a:rPr>
              <a:t> </a:t>
            </a:r>
            <a:r>
              <a:rPr lang="en-GB" sz="1800" dirty="0" smtClean="0">
                <a:latin typeface="Sylfaen" panose="010A0502050306030303" pitchFamily="18" charset="0"/>
              </a:rPr>
              <a:t>                                                                                                         </a:t>
            </a:r>
            <a:r>
              <a:rPr lang="en-GB" sz="1800" dirty="0" err="1" smtClean="0">
                <a:latin typeface="Sylfaen" panose="010A0502050306030303" pitchFamily="18" charset="0"/>
              </a:rPr>
              <a:t>Պորտ</a:t>
            </a:r>
            <a:r>
              <a:rPr lang="en-GB" sz="1800" dirty="0" smtClean="0">
                <a:latin typeface="Sylfaen" panose="010A0502050306030303" pitchFamily="18" charset="0"/>
              </a:rPr>
              <a:t> 25</a:t>
            </a:r>
            <a:endParaRPr lang="en-GB" sz="1800" dirty="0">
              <a:latin typeface="Sylfaen" panose="010A0502050306030303" pitchFamily="18" charset="0"/>
            </a:endParaRPr>
          </a:p>
          <a:p>
            <a:r>
              <a:rPr lang="en-GB" sz="2400" dirty="0">
                <a:latin typeface="Sylfaen" panose="010A0502050306030303" pitchFamily="18" charset="0"/>
              </a:rPr>
              <a:t>TCP </a:t>
            </a:r>
            <a:r>
              <a:rPr lang="en-GB" sz="2400" b="1" dirty="0">
                <a:solidFill>
                  <a:srgbClr val="0070C0"/>
                </a:solidFill>
                <a:latin typeface="Sylfaen" panose="010A0502050306030303" pitchFamily="18" charset="0"/>
              </a:rPr>
              <a:t>‘Socket’ </a:t>
            </a:r>
            <a:r>
              <a:rPr lang="en-GB" sz="2400" dirty="0" smtClean="0">
                <a:latin typeface="Sylfaen" panose="010A0502050306030303" pitchFamily="18" charset="0"/>
              </a:rPr>
              <a:t>–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Այ-փի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հասցեի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hy-AM" dirty="0" smtClean="0">
                <a:latin typeface="Sylfaen" panose="010A0502050306030303" pitchFamily="18" charset="0"/>
              </a:rPr>
              <a:t>պորտի համադրություն</a:t>
            </a:r>
            <a:endParaRPr lang="en-GB" sz="24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38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7">
            <a:extLst>
              <a:ext uri="{FF2B5EF4-FFF2-40B4-BE49-F238E27FC236}">
                <a16:creationId xmlns:a16="http://schemas.microsoft.com/office/drawing/2014/main" id="{394458DF-D353-41FD-8A76-F8717D511AB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" b="21718"/>
          <a:stretch/>
        </p:blipFill>
        <p:spPr>
          <a:xfrm>
            <a:off x="7143286" y="4102524"/>
            <a:ext cx="1875365" cy="835244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Ցանցեր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5023" y="1270001"/>
            <a:ext cx="7116763" cy="5041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Ցանցի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սարքային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ապահովում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sz="2400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Սպասարկիչ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համակարգիչ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(Server)</a:t>
            </a:r>
            <a:endParaRPr lang="en-GB" dirty="0" smtClean="0">
              <a:latin typeface="Sylfaen" panose="010A0502050306030303" pitchFamily="18" charset="0"/>
            </a:endParaRPr>
          </a:p>
          <a:p>
            <a:pPr lvl="1"/>
            <a:r>
              <a:rPr lang="en-GB" sz="2000" dirty="0" err="1" smtClean="0">
                <a:latin typeface="Sylfaen" panose="010A0502050306030303" pitchFamily="18" charset="0"/>
              </a:rPr>
              <a:t>Տրամադրում</a:t>
            </a:r>
            <a:r>
              <a:rPr lang="en-GB" sz="2000" dirty="0" smtClean="0">
                <a:latin typeface="Sylfaen" panose="010A0502050306030303" pitchFamily="18" charset="0"/>
              </a:rPr>
              <a:t> է </a:t>
            </a:r>
            <a:r>
              <a:rPr lang="en-GB" sz="2000" dirty="0" err="1" smtClean="0">
                <a:latin typeface="Sylfaen" panose="010A0502050306030303" pitchFamily="18" charset="0"/>
              </a:rPr>
              <a:t>այլ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համակարգիչներին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տեղեկատվություն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կամ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US" sz="2000" dirty="0" err="1">
                <a:latin typeface="Sylfaen" panose="010A0502050306030303" pitchFamily="18" charset="0"/>
              </a:rPr>
              <a:t>ծառայություններ</a:t>
            </a:r>
            <a:r>
              <a:rPr lang="hy-AM" sz="2000" dirty="0">
                <a:latin typeface="Sylfaen" panose="010A0502050306030303" pitchFamily="18" charset="0"/>
              </a:rPr>
              <a:t>»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Թխուկ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Hub)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sz="2000" dirty="0" smtClean="0">
                <a:latin typeface="Sylfaen" panose="010A0502050306030303" pitchFamily="18" charset="0"/>
              </a:rPr>
              <a:t>Ց</a:t>
            </a:r>
            <a:r>
              <a:rPr lang="en-GB" sz="2000" dirty="0" err="1" smtClean="0">
                <a:latin typeface="Sylfaen" panose="010A0502050306030303" pitchFamily="18" charset="0"/>
              </a:rPr>
              <a:t>անցային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համակարգերը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միացրել</a:t>
            </a:r>
            <a:r>
              <a:rPr lang="en-GB" sz="2000" dirty="0" smtClean="0">
                <a:latin typeface="Sylfaen" panose="010A0502050306030303" pitchFamily="18" charset="0"/>
              </a:rPr>
              <a:t> է </a:t>
            </a:r>
            <a:r>
              <a:rPr lang="en-GB" sz="2000" dirty="0" err="1" smtClean="0">
                <a:latin typeface="Sylfaen" panose="010A0502050306030303" pitchFamily="18" charset="0"/>
              </a:rPr>
              <a:t>միասին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endParaRPr lang="en-GB" sz="2000" dirty="0">
              <a:latin typeface="Sylfaen" panose="010A0502050306030303" pitchFamily="18" charset="0"/>
            </a:endParaRPr>
          </a:p>
          <a:p>
            <a:r>
              <a:rPr lang="en-GB" sz="2400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Անջատիչ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(Switch)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sz="2000" dirty="0" err="1" smtClean="0">
                <a:latin typeface="Sylfaen" panose="010A0502050306030303" pitchFamily="18" charset="0"/>
              </a:rPr>
              <a:t>Ցանցային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համակարգերը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միացրել</a:t>
            </a:r>
            <a:r>
              <a:rPr lang="en-GB" sz="2000" dirty="0" smtClean="0">
                <a:latin typeface="Sylfaen" panose="010A0502050306030303" pitchFamily="18" charset="0"/>
              </a:rPr>
              <a:t> է </a:t>
            </a:r>
            <a:r>
              <a:rPr lang="en-GB" sz="2000" dirty="0" err="1" smtClean="0">
                <a:latin typeface="Sylfaen" panose="010A0502050306030303" pitchFamily="18" charset="0"/>
              </a:rPr>
              <a:t>իրար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որոշ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latin typeface="Sylfaen" panose="010A0502050306030303" pitchFamily="18" charset="0"/>
              </a:rPr>
              <a:t>խելացիությամբ</a:t>
            </a:r>
            <a:r>
              <a:rPr lang="en-GB" sz="200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US" sz="2400" b="1" dirty="0">
                <a:solidFill>
                  <a:srgbClr val="0070C0"/>
                </a:solidFill>
                <a:latin typeface="Sylfaen" panose="010A0502050306030303" pitchFamily="18" charset="0"/>
              </a:rPr>
              <a:t>Ե</a:t>
            </a:r>
            <a:r>
              <a:rPr lang="hy-AM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րթուղիչ </a:t>
            </a:r>
            <a:r>
              <a:rPr lang="en-US" b="1" dirty="0" smtClean="0">
                <a:latin typeface="Sylfaen" panose="010A0502050306030303" pitchFamily="18" charset="0"/>
              </a:rPr>
              <a:t>(</a:t>
            </a:r>
            <a:r>
              <a:rPr lang="en-GB" sz="24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Router)</a:t>
            </a:r>
            <a:endParaRPr lang="en-GB" dirty="0" smtClean="0">
              <a:latin typeface="Sylfaen" panose="010A0502050306030303" pitchFamily="18" charset="0"/>
            </a:endParaRPr>
          </a:p>
          <a:p>
            <a:pPr lvl="1"/>
            <a:r>
              <a:rPr lang="en-US" dirty="0">
                <a:latin typeface="Sylfaen" panose="010A0502050306030303" pitchFamily="18" charset="0"/>
              </a:rPr>
              <a:t>Ց</a:t>
            </a:r>
            <a:r>
              <a:rPr lang="hy-AM" dirty="0" smtClean="0">
                <a:latin typeface="Sylfaen" panose="010A0502050306030303" pitchFamily="18" charset="0"/>
              </a:rPr>
              <a:t>անցի </a:t>
            </a:r>
            <a:r>
              <a:rPr lang="hy-AM" dirty="0">
                <a:latin typeface="Sylfaen" panose="010A0502050306030303" pitchFamily="18" charset="0"/>
              </a:rPr>
              <a:t>հաջորդ </a:t>
            </a:r>
            <a:r>
              <a:rPr lang="hy-AM" dirty="0" smtClean="0">
                <a:latin typeface="Sylfaen" panose="010A0502050306030303" pitchFamily="18" charset="0"/>
              </a:rPr>
              <a:t>կետը </a:t>
            </a:r>
            <a:r>
              <a:rPr lang="hy-AM" dirty="0">
                <a:latin typeface="Sylfaen" panose="010A0502050306030303" pitchFamily="18" charset="0"/>
              </a:rPr>
              <a:t>որոշելու համար </a:t>
            </a:r>
            <a:r>
              <a:rPr lang="en-US" dirty="0" smtClean="0">
                <a:latin typeface="Sylfaen" panose="010A0502050306030303" pitchFamily="18" charset="0"/>
              </a:rPr>
              <a:t>  </a:t>
            </a:r>
            <a:r>
              <a:rPr lang="hy-AM" dirty="0" smtClean="0">
                <a:latin typeface="Sylfaen" panose="010A0502050306030303" pitchFamily="18" charset="0"/>
              </a:rPr>
              <a:t>օգտագործվում </a:t>
            </a:r>
            <a:r>
              <a:rPr lang="hy-AM" dirty="0">
                <a:latin typeface="Sylfaen" panose="010A0502050306030303" pitchFamily="18" charset="0"/>
              </a:rPr>
              <a:t>է մի փաթեթ, որով պետք է միացված լինի 2 </a:t>
            </a:r>
            <a:r>
              <a:rPr lang="hy-AM" dirty="0" smtClean="0">
                <a:latin typeface="Sylfaen" panose="010A0502050306030303" pitchFamily="18" charset="0"/>
              </a:rPr>
              <a:t>ցանցի</a:t>
            </a:r>
            <a:endParaRPr lang="en-GB" sz="2000" dirty="0">
              <a:latin typeface="Sylfaen" panose="010A0502050306030303" pitchFamily="18" charset="0"/>
            </a:endParaRPr>
          </a:p>
        </p:txBody>
      </p:sp>
      <p:pic>
        <p:nvPicPr>
          <p:cNvPr id="7" name="Bild 5">
            <a:extLst>
              <a:ext uri="{FF2B5EF4-FFF2-40B4-BE49-F238E27FC236}">
                <a16:creationId xmlns:a16="http://schemas.microsoft.com/office/drawing/2014/main" id="{CDF4CD36-96DF-49BC-A708-2C6448E06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286" y="1270001"/>
            <a:ext cx="1645691" cy="1396344"/>
          </a:xfrm>
          <a:prstGeom prst="rect">
            <a:avLst/>
          </a:prstGeom>
        </p:spPr>
      </p:pic>
      <p:pic>
        <p:nvPicPr>
          <p:cNvPr id="8" name="Picture 33">
            <a:extLst>
              <a:ext uri="{FF2B5EF4-FFF2-40B4-BE49-F238E27FC236}">
                <a16:creationId xmlns:a16="http://schemas.microsoft.com/office/drawing/2014/main" id="{9EDBBE4D-74E1-4382-93C2-99FA434F8E5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4"/>
          <a:stretch/>
        </p:blipFill>
        <p:spPr>
          <a:xfrm>
            <a:off x="7533033" y="2893141"/>
            <a:ext cx="1610967" cy="967908"/>
          </a:xfrm>
          <a:prstGeom prst="rect">
            <a:avLst/>
          </a:prstGeom>
        </p:spPr>
      </p:pic>
      <p:pic>
        <p:nvPicPr>
          <p:cNvPr id="14" name="Bild 4">
            <a:extLst>
              <a:ext uri="{FF2B5EF4-FFF2-40B4-BE49-F238E27FC236}">
                <a16:creationId xmlns:a16="http://schemas.microsoft.com/office/drawing/2014/main" id="{BA06BF47-1954-4C17-950A-2C60DB3F58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043"/>
          <a:stretch/>
        </p:blipFill>
        <p:spPr>
          <a:xfrm>
            <a:off x="7367042" y="5179243"/>
            <a:ext cx="1675814" cy="115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Ցանցեր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056" y="1287769"/>
            <a:ext cx="8497888" cy="5183188"/>
          </a:xfrm>
        </p:spPr>
        <p:txBody>
          <a:bodyPr>
            <a:normAutofit lnSpcReduction="10000"/>
          </a:bodyPr>
          <a:lstStyle/>
          <a:p>
            <a:r>
              <a:rPr lang="en-GB" dirty="0" err="1" smtClean="0">
                <a:latin typeface="Sylfaen" panose="010A0502050306030303" pitchFamily="18" charset="0"/>
              </a:rPr>
              <a:t>Ցանցերը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սովորաբար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ունենում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սահմանափակումներ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Օգտատերերի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քանակ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կառուցվող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ինֆրաստրուկտուրա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աշխարհագրական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տարածք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այլն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US" dirty="0" err="1" smtClean="0">
                <a:latin typeface="Sylfaen" panose="010A0502050306030303" pitchFamily="18" charset="0"/>
              </a:rPr>
              <a:t>Կիրառելի</a:t>
            </a:r>
            <a:r>
              <a:rPr lang="en-US" dirty="0" smtClean="0">
                <a:latin typeface="Sylfaen" panose="010A0502050306030303" pitchFamily="18" charset="0"/>
              </a:rPr>
              <a:t> է լ</a:t>
            </a:r>
            <a:r>
              <a:rPr lang="hy-AM" dirty="0" smtClean="0">
                <a:latin typeface="Sylfaen" panose="010A0502050306030303" pitchFamily="18" charset="0"/>
              </a:rPr>
              <a:t>արային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Ethernet)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և օպտիկական </a:t>
            </a:r>
            <a:r>
              <a:rPr lang="hy-AM" dirty="0" smtClean="0">
                <a:latin typeface="Sylfaen" panose="010A0502050306030303" pitchFamily="18" charset="0"/>
              </a:rPr>
              <a:t>կապեր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 smtClean="0">
                <a:latin typeface="Sylfaen" panose="010A0502050306030303" pitchFamily="18" charset="0"/>
              </a:rPr>
              <a:t>նկատմամբ</a:t>
            </a:r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ԼՈԿԱԼ (LAN)</a:t>
            </a:r>
            <a:r>
              <a:rPr lang="en-GB" dirty="0" smtClean="0">
                <a:latin typeface="Sylfaen" panose="010A0502050306030303" pitchFamily="18" charset="0"/>
              </a:rPr>
              <a:t> – </a:t>
            </a:r>
            <a:r>
              <a:rPr lang="en-GB" dirty="0" err="1" smtClean="0">
                <a:latin typeface="Sylfaen" panose="010A0502050306030303" pitchFamily="18" charset="0"/>
              </a:rPr>
              <a:t>Լոկալ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տարածքային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ցանց</a:t>
            </a:r>
            <a:r>
              <a:rPr lang="en-GB" dirty="0" smtClean="0">
                <a:latin typeface="Sylfaen" panose="010A0502050306030303" pitchFamily="18" charset="0"/>
              </a:rPr>
              <a:t> (Local Area Network)</a:t>
            </a: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Ձեր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տունը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ձեր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գրասենյակը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դպրոցը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ԳԼՈԲԱԼ (WAN)</a:t>
            </a:r>
            <a:r>
              <a:rPr lang="en-GB" dirty="0" smtClean="0">
                <a:latin typeface="Sylfaen" panose="010A0502050306030303" pitchFamily="18" charset="0"/>
              </a:rPr>
              <a:t> – </a:t>
            </a:r>
            <a:r>
              <a:rPr lang="en-GB" dirty="0" err="1" smtClean="0">
                <a:latin typeface="Sylfaen" panose="010A0502050306030303" pitchFamily="18" charset="0"/>
              </a:rPr>
              <a:t>Լայն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տարածքային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ցանց</a:t>
            </a:r>
            <a:r>
              <a:rPr lang="en-GB" dirty="0" smtClean="0">
                <a:latin typeface="Sylfaen" panose="010A0502050306030303" pitchFamily="18" charset="0"/>
              </a:rPr>
              <a:t> (Wide Area Network)</a:t>
            </a: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Տարածաշրջանային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ազգային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միջազգային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7A7F0DCC-1FC4-4AE0-AABF-3A2593B7D7C0}"/>
              </a:ext>
            </a:extLst>
          </p:cNvPr>
          <p:cNvSpPr txBox="1">
            <a:spLocks/>
          </p:cNvSpPr>
          <p:nvPr/>
        </p:nvSpPr>
        <p:spPr bwMode="auto">
          <a:xfrm>
            <a:off x="251520" y="6314536"/>
            <a:ext cx="8496944" cy="66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</a:rPr>
              <a:t>The </a:t>
            </a:r>
            <a:r>
              <a:rPr lang="en-GB" b="1" dirty="0">
                <a:solidFill>
                  <a:srgbClr val="FF0000"/>
                </a:solidFill>
              </a:rPr>
              <a:t>Internet is a WAN</a:t>
            </a:r>
          </a:p>
        </p:txBody>
      </p:sp>
      <p:pic>
        <p:nvPicPr>
          <p:cNvPr id="21" name="Bild 1">
            <a:extLst>
              <a:ext uri="{FF2B5EF4-FFF2-40B4-BE49-F238E27FC236}">
                <a16:creationId xmlns:a16="http://schemas.microsoft.com/office/drawing/2014/main" id="{E2300DAB-0170-4293-A0FC-3A6880BC8F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5" t="555" r="1"/>
          <a:stretch/>
        </p:blipFill>
        <p:spPr>
          <a:xfrm>
            <a:off x="8820944" y="3043288"/>
            <a:ext cx="1947487" cy="1310664"/>
          </a:xfrm>
          <a:prstGeom prst="rect">
            <a:avLst/>
          </a:prstGeom>
        </p:spPr>
      </p:pic>
      <p:pic>
        <p:nvPicPr>
          <p:cNvPr id="22" name="Bild 1">
            <a:extLst>
              <a:ext uri="{FF2B5EF4-FFF2-40B4-BE49-F238E27FC236}">
                <a16:creationId xmlns:a16="http://schemas.microsoft.com/office/drawing/2014/main" id="{E55BF866-651A-406E-AA86-506D563A3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7532" y="4353952"/>
            <a:ext cx="1947488" cy="122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4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հիմունքները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0749" y="1225455"/>
            <a:ext cx="8497888" cy="518318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Ցանցեր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Difference between Circuit Switching and Packet Switching">
            <a:extLst>
              <a:ext uri="{FF2B5EF4-FFF2-40B4-BE49-F238E27FC236}">
                <a16:creationId xmlns:a16="http://schemas.microsoft.com/office/drawing/2014/main" id="{1F957A15-6B35-447E-BCC4-09221C092B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84" b="67565"/>
          <a:stretch/>
        </p:blipFill>
        <p:spPr bwMode="auto">
          <a:xfrm>
            <a:off x="-180528" y="1916832"/>
            <a:ext cx="498552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fference between Circuit Switching and Packet Switching">
            <a:extLst>
              <a:ext uri="{FF2B5EF4-FFF2-40B4-BE49-F238E27FC236}">
                <a16:creationId xmlns:a16="http://schemas.microsoft.com/office/drawing/2014/main" id="{03A13FCD-A2CF-4FA4-840A-8262985D84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06" b="10760"/>
          <a:stretch/>
        </p:blipFill>
        <p:spPr bwMode="auto">
          <a:xfrm>
            <a:off x="94570" y="4406543"/>
            <a:ext cx="4762500" cy="139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69705E-F839-488A-8141-86AD447A54A2}"/>
              </a:ext>
            </a:extLst>
          </p:cNvPr>
          <p:cNvSpPr/>
          <p:nvPr/>
        </p:nvSpPr>
        <p:spPr>
          <a:xfrm>
            <a:off x="184850" y="4260717"/>
            <a:ext cx="1224136" cy="3349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2" descr="Difference between Circuit Switching and Packet Switching">
            <a:extLst>
              <a:ext uri="{FF2B5EF4-FFF2-40B4-BE49-F238E27FC236}">
                <a16:creationId xmlns:a16="http://schemas.microsoft.com/office/drawing/2014/main" id="{40C029F1-0E83-4D37-91A6-5A454F84F7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12" b="49885"/>
          <a:stretch/>
        </p:blipFill>
        <p:spPr bwMode="auto">
          <a:xfrm>
            <a:off x="64779" y="4074902"/>
            <a:ext cx="4494914" cy="31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6CB7C8-057E-43F1-88FD-3D92AD8CADF3}"/>
              </a:ext>
            </a:extLst>
          </p:cNvPr>
          <p:cNvSpPr txBox="1"/>
          <p:nvPr/>
        </p:nvSpPr>
        <p:spPr>
          <a:xfrm>
            <a:off x="4595852" y="1273201"/>
            <a:ext cx="4584307" cy="3785652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</p:spPr>
        <p:txBody>
          <a:bodyPr wrap="square" rtlCol="0">
            <a:spAutoFit/>
          </a:bodyPr>
          <a:lstStyle/>
          <a:p>
            <a:pPr lvl="0" algn="r" defTabSz="914400">
              <a:defRPr/>
            </a:pP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Ավանդական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հաղորդակցություններն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օգտագործել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են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փոխանջատման 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շ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ղթա 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(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circuit switched) 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–</a:t>
            </a:r>
            <a:r>
              <a:rPr lang="en-US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«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շղթան</a:t>
            </a:r>
            <a:r>
              <a:rPr lang="en-US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»-(circuit) </a:t>
            </a:r>
            <a:r>
              <a:rPr lang="en-US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ստեղծվել</a:t>
            </a:r>
            <a:r>
              <a:rPr lang="en-US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է </a:t>
            </a:r>
            <a:r>
              <a:rPr lang="en-US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հաղորդակցությունները</a:t>
            </a:r>
            <a:r>
              <a:rPr lang="en-US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 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ամբողջական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լինելու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համար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: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Կոտրիր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շրջանայինը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,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կոտրիր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հաղորդակցությունը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lfaen" panose="010A0502050306030303" pitchFamily="18" charset="0"/>
              <a:ea typeface="ＭＳ Ｐゴシック" pitchFamily="-107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95C0BC-8BFC-453F-B199-29A5A55AF0A0}"/>
              </a:ext>
            </a:extLst>
          </p:cNvPr>
          <p:cNvSpPr txBox="1"/>
          <p:nvPr/>
        </p:nvSpPr>
        <p:spPr>
          <a:xfrm>
            <a:off x="4729344" y="4599472"/>
            <a:ext cx="4450815" cy="341632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r"/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Համացանց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ը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ցանցի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ուղարկված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փաթեթ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–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բովանդակությունը կոտրված է և ճանապարհ է ընկնում դեպի 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շանակետ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  <a:p>
            <a:pPr algn="r"/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Եթե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ց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անկացած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հատված ձախողվում է, հաղորդակցությունը դեռ կարող է 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շարունակվել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0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3671" y="0"/>
            <a:ext cx="769032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TCP/IP </a:t>
            </a:r>
            <a:r>
              <a:rPr lang="hy-AM" dirty="0">
                <a:latin typeface="Sylfaen" panose="010A0502050306030303" pitchFamily="18" charset="0"/>
              </a:rPr>
              <a:t> 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տվյալների փոխանցման պրոտոկոլների հավաքածո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392370"/>
            <a:ext cx="8642350" cy="5183188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TCP – 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Փոխանցման կառավարման </a:t>
            </a:r>
            <a:r>
              <a:rPr lang="hy-AM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հաղորդակարգ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(«պրոտոկոլ»)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 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(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Transmission </a:t>
            </a:r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Control 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Protocol)</a:t>
            </a:r>
            <a:endParaRPr lang="en-GB" b="1" dirty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algn="just"/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Այ-փի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(IP) </a:t>
            </a:r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– Internet Protocol</a:t>
            </a:r>
          </a:p>
          <a:p>
            <a:pPr lvl="1" algn="just"/>
            <a:r>
              <a:rPr lang="en-GB" dirty="0" err="1" smtClean="0">
                <a:latin typeface="Sylfaen" panose="010A0502050306030303" pitchFamily="18" charset="0"/>
              </a:rPr>
              <a:t>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նաև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ուրիշներ</a:t>
            </a:r>
            <a:r>
              <a:rPr lang="en-GB" dirty="0" smtClean="0">
                <a:latin typeface="Sylfaen" panose="010A0502050306030303" pitchFamily="18" charset="0"/>
              </a:rPr>
              <a:t>: </a:t>
            </a:r>
          </a:p>
          <a:p>
            <a:pPr marL="457200" lvl="1" indent="0" algn="just">
              <a:buNone/>
            </a:pPr>
            <a:r>
              <a:rPr lang="hy-AM" dirty="0" smtClean="0">
                <a:latin typeface="Sylfaen" panose="010A0502050306030303" pitchFamily="18" charset="0"/>
              </a:rPr>
              <a:t>Միասին </a:t>
            </a:r>
            <a:r>
              <a:rPr lang="hy-AM" dirty="0">
                <a:latin typeface="Sylfaen" panose="010A0502050306030303" pitchFamily="18" charset="0"/>
              </a:rPr>
              <a:t>նրանք </a:t>
            </a:r>
            <a:r>
              <a:rPr lang="en-US" dirty="0" err="1" smtClean="0">
                <a:latin typeface="Sylfaen" panose="010A0502050306030303" pitchFamily="18" charset="0"/>
              </a:rPr>
              <a:t>հստակեցնում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են, թե ինչպես են տվյալներ</a:t>
            </a:r>
            <a:r>
              <a:rPr lang="en-US" dirty="0">
                <a:latin typeface="Sylfaen" panose="010A0502050306030303" pitchFamily="18" charset="0"/>
              </a:rPr>
              <a:t>ը</a:t>
            </a:r>
            <a:r>
              <a:rPr lang="hy-AM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փոխանակվում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ցանցի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en-US" dirty="0" err="1" smtClean="0">
                <a:latin typeface="Sylfaen" panose="010A0502050306030303" pitchFamily="18" charset="0"/>
              </a:rPr>
              <a:t>ապահովելով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կապի միջոցով, </a:t>
            </a:r>
            <a:r>
              <a:rPr lang="en-US" dirty="0" err="1" smtClean="0">
                <a:latin typeface="Sylfaen" panose="010A0502050306030303" pitchFamily="18" charset="0"/>
              </a:rPr>
              <a:t>ծայրից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ծայր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կապը՝ դրանք դարձնելով հուսալի</a:t>
            </a:r>
            <a:endParaRPr lang="en-GB" dirty="0">
              <a:latin typeface="Sylfaen" panose="010A0502050306030303" pitchFamily="18" charset="0"/>
            </a:endParaRPr>
          </a:p>
          <a:p>
            <a:pPr marL="457200" lvl="1" indent="0" algn="just">
              <a:buNone/>
            </a:pPr>
            <a:endParaRPr lang="en-GB" dirty="0" smtClean="0">
              <a:latin typeface="Sylfaen" panose="010A0502050306030303" pitchFamily="18" charset="0"/>
            </a:endParaRPr>
          </a:p>
          <a:p>
            <a:pPr algn="just"/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TCP</a:t>
            </a:r>
            <a:r>
              <a:rPr lang="en-GB" dirty="0" smtClean="0">
                <a:latin typeface="Sylfaen" panose="010A0502050306030303" pitchFamily="18" charset="0"/>
              </a:rPr>
              <a:t> – </a:t>
            </a:r>
            <a:r>
              <a:rPr lang="hy-AM" dirty="0">
                <a:latin typeface="Sylfaen" panose="010A0502050306030303" pitchFamily="18" charset="0"/>
              </a:rPr>
              <a:t>ստեղծում է ալիքներ, կառավարում </a:t>
            </a:r>
            <a:r>
              <a:rPr lang="en-US" dirty="0" smtClean="0">
                <a:latin typeface="Sylfaen" panose="010A0502050306030303" pitchFamily="18" charset="0"/>
              </a:rPr>
              <a:t>է </a:t>
            </a:r>
            <a:r>
              <a:rPr lang="hy-AM" dirty="0" smtClean="0">
                <a:latin typeface="Sylfaen" panose="010A0502050306030303" pitchFamily="18" charset="0"/>
              </a:rPr>
              <a:t>յուրաքանչյուր </a:t>
            </a:r>
            <a:r>
              <a:rPr lang="hy-AM" dirty="0">
                <a:latin typeface="Sylfaen" panose="010A0502050306030303" pitchFamily="18" charset="0"/>
              </a:rPr>
              <a:t>ծայրում 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փաթեթների</a:t>
            </a:r>
            <a:r>
              <a:rPr lang="hy-AM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հավաքում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և </a:t>
            </a:r>
            <a:r>
              <a:rPr lang="hy-AM" dirty="0" smtClean="0">
                <a:latin typeface="Sylfaen" panose="010A0502050306030303" pitchFamily="18" charset="0"/>
              </a:rPr>
              <a:t>ապամոնտաժում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</a:p>
          <a:p>
            <a:pPr algn="just"/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սահմանում է, թե ինչպես կարելի է հասցեագրել և </a:t>
            </a:r>
            <a:r>
              <a:rPr lang="en-US" dirty="0" err="1" smtClean="0">
                <a:latin typeface="Sylfaen" panose="010A0502050306030303" pitchFamily="18" charset="0"/>
              </a:rPr>
              <a:t>ուղղորդել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յուրաքանչյուր 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փաթեթ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b="1" dirty="0">
              <a:solidFill>
                <a:srgbClr val="0070C0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535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155074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Համացանցային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հաղորդակարգեր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32292"/>
            <a:ext cx="8642350" cy="5183188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HTTP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 smtClean="0">
                <a:latin typeface="Sylfaen" panose="010A0502050306030303" pitchFamily="18" charset="0"/>
              </a:rPr>
              <a:t>հիպերտեքստ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փոխանակման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պրոտոկոլ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Hypertext </a:t>
            </a:r>
            <a:r>
              <a:rPr lang="en-GB" dirty="0">
                <a:latin typeface="Sylfaen" panose="010A0502050306030303" pitchFamily="18" charset="0"/>
              </a:rPr>
              <a:t>Transfer </a:t>
            </a:r>
            <a:r>
              <a:rPr lang="en-GB" dirty="0" smtClean="0">
                <a:latin typeface="Sylfaen" panose="010A0502050306030303" pitchFamily="18" charset="0"/>
              </a:rPr>
              <a:t>Protocol)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HTTPS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հիպերտեքստի փոխանակման անվտանգ </a:t>
            </a:r>
            <a:r>
              <a:rPr lang="hy-AM" dirty="0" smtClean="0">
                <a:latin typeface="Sylfaen" panose="010A0502050306030303" pitchFamily="18" charset="0"/>
              </a:rPr>
              <a:t>պրոտոկոլ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Secure HTTP)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SMTP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Փոստի փոխանցման պարզ </a:t>
            </a:r>
            <a:r>
              <a:rPr lang="hy-AM" dirty="0" smtClean="0">
                <a:latin typeface="Sylfaen" panose="010A0502050306030303" pitchFamily="18" charset="0"/>
              </a:rPr>
              <a:t>արձանագրություն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Simple </a:t>
            </a:r>
            <a:r>
              <a:rPr lang="en-GB" dirty="0">
                <a:latin typeface="Sylfaen" panose="010A0502050306030303" pitchFamily="18" charset="0"/>
              </a:rPr>
              <a:t>Mail Transfer </a:t>
            </a:r>
            <a:r>
              <a:rPr lang="en-GB" dirty="0" smtClean="0">
                <a:latin typeface="Sylfaen" panose="010A0502050306030303" pitchFamily="18" charset="0"/>
              </a:rPr>
              <a:t>Protocol)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FTP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Ֆայլերի փոխանցման արձանագրություն</a:t>
            </a:r>
          </a:p>
          <a:p>
            <a:pPr marL="0" indent="0">
              <a:buNone/>
            </a:pPr>
            <a:r>
              <a:rPr lang="en-GB" dirty="0" smtClean="0">
                <a:latin typeface="Sylfaen" panose="010A0502050306030303" pitchFamily="18" charset="0"/>
              </a:rPr>
              <a:t>(File </a:t>
            </a:r>
            <a:r>
              <a:rPr lang="en-GB" dirty="0">
                <a:latin typeface="Sylfaen" panose="010A0502050306030303" pitchFamily="18" charset="0"/>
              </a:rPr>
              <a:t>Transfer </a:t>
            </a:r>
            <a:r>
              <a:rPr lang="en-GB" dirty="0" smtClean="0">
                <a:latin typeface="Sylfaen" panose="010A0502050306030303" pitchFamily="18" charset="0"/>
              </a:rPr>
              <a:t>Protocol)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NNTP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ցանցային նորությունների փոխանցման </a:t>
            </a:r>
            <a:r>
              <a:rPr lang="hy-AM" dirty="0" smtClean="0">
                <a:latin typeface="Sylfaen" panose="010A0502050306030303" pitchFamily="18" charset="0"/>
              </a:rPr>
              <a:t>արձանագրություն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b="1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Network </a:t>
            </a:r>
            <a:r>
              <a:rPr lang="en-GB" dirty="0">
                <a:latin typeface="Sylfaen" panose="010A0502050306030303" pitchFamily="18" charset="0"/>
              </a:rPr>
              <a:t>News Transfer </a:t>
            </a:r>
            <a:r>
              <a:rPr lang="en-GB" dirty="0" smtClean="0">
                <a:latin typeface="Sylfaen" panose="010A0502050306030303" pitchFamily="18" charset="0"/>
              </a:rPr>
              <a:t>Protocol)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UDP </a:t>
            </a:r>
            <a:r>
              <a:rPr lang="en-GB" dirty="0">
                <a:latin typeface="Sylfaen" panose="010A0502050306030303" pitchFamily="18" charset="0"/>
              </a:rPr>
              <a:t>– օ</a:t>
            </a:r>
            <a:r>
              <a:rPr lang="en-US" dirty="0" err="1">
                <a:latin typeface="Sylfaen" panose="010A0502050306030303" pitchFamily="18" charset="0"/>
              </a:rPr>
              <a:t>գտատիրային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դեյթագրամի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հաղորդակարգը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User </a:t>
            </a:r>
            <a:r>
              <a:rPr lang="en-GB" dirty="0">
                <a:latin typeface="Sylfaen" panose="010A0502050306030303" pitchFamily="18" charset="0"/>
              </a:rPr>
              <a:t>Datagram </a:t>
            </a:r>
            <a:r>
              <a:rPr lang="en-GB" dirty="0" smtClean="0">
                <a:latin typeface="Sylfaen" panose="010A0502050306030303" pitchFamily="18" charset="0"/>
              </a:rPr>
              <a:t>Protocol)</a:t>
            </a: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  <a:p>
            <a:r>
              <a:rPr lang="hy-AM" dirty="0">
                <a:latin typeface="Sylfaen" panose="010A0502050306030303" pitchFamily="18" charset="0"/>
              </a:rPr>
              <a:t>Հիշեք.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Պրոտոկոլը</a:t>
            </a:r>
            <a:r>
              <a:rPr lang="hy-AM" dirty="0" smtClean="0">
                <a:latin typeface="Sylfaen" panose="010A0502050306030303" pitchFamily="18" charset="0"/>
              </a:rPr>
              <a:t>» </a:t>
            </a:r>
            <a:r>
              <a:rPr lang="hy-AM" dirty="0">
                <a:latin typeface="Sylfaen" panose="010A0502050306030303" pitchFamily="18" charset="0"/>
              </a:rPr>
              <a:t>պարզապես մի շարք </a:t>
            </a:r>
            <a:r>
              <a:rPr lang="hy-AM" dirty="0" smtClean="0">
                <a:latin typeface="Sylfaen" panose="010A0502050306030303" pitchFamily="18" charset="0"/>
              </a:rPr>
              <a:t>կանոններ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 smtClean="0">
                <a:latin typeface="Sylfaen" panose="010A0502050306030303" pitchFamily="18" charset="0"/>
              </a:rPr>
              <a:t>հավաքածու</a:t>
            </a:r>
            <a:r>
              <a:rPr lang="en-US" dirty="0" smtClean="0">
                <a:latin typeface="Sylfaen" panose="010A0502050306030303" pitchFamily="18" charset="0"/>
              </a:rPr>
              <a:t> է</a:t>
            </a:r>
            <a:r>
              <a:rPr lang="hy-AM" dirty="0" smtClean="0">
                <a:latin typeface="Sylfaen" panose="010A0502050306030303" pitchFamily="18" charset="0"/>
              </a:rPr>
              <a:t>, </a:t>
            </a:r>
            <a:r>
              <a:rPr lang="hy-AM" dirty="0">
                <a:latin typeface="Sylfaen" panose="010A0502050306030303" pitchFamily="18" charset="0"/>
              </a:rPr>
              <a:t>որոնց </a:t>
            </a:r>
            <a:r>
              <a:rPr lang="en-US" dirty="0" err="1" smtClean="0">
                <a:latin typeface="Sylfaen" panose="010A0502050306030303" pitchFamily="18" charset="0"/>
              </a:rPr>
              <a:t>հետևելու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դեպքում թույլ </a:t>
            </a:r>
            <a:r>
              <a:rPr lang="hy-AM" dirty="0">
                <a:latin typeface="Sylfaen" panose="010A0502050306030303" pitchFamily="18" charset="0"/>
              </a:rPr>
              <a:t>է </a:t>
            </a:r>
            <a:r>
              <a:rPr lang="hy-AM" dirty="0" smtClean="0">
                <a:latin typeface="Sylfaen" panose="010A0502050306030303" pitchFamily="18" charset="0"/>
              </a:rPr>
              <a:t>տ</a:t>
            </a:r>
            <a:r>
              <a:rPr lang="en-US" dirty="0" err="1" smtClean="0">
                <a:latin typeface="Sylfaen" panose="010A0502050306030303" pitchFamily="18" charset="0"/>
              </a:rPr>
              <a:t>րվում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հաջող հաղորդակցություն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957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IPv4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70148"/>
            <a:ext cx="8642350" cy="5183188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32-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 բիթային հասցե</a:t>
            </a:r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</a:p>
          <a:p>
            <a:r>
              <a:rPr lang="en-GB" dirty="0" err="1" smtClean="0">
                <a:latin typeface="Sylfaen" panose="010A0502050306030303" pitchFamily="18" charset="0"/>
              </a:rPr>
              <a:t>Չորս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թվերը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բաժանված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հետևյալ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նշանով</a:t>
            </a:r>
            <a:r>
              <a:rPr lang="en-GB" dirty="0" smtClean="0">
                <a:latin typeface="Sylfaen" panose="010A0502050306030303" pitchFamily="18" charset="0"/>
              </a:rPr>
              <a:t> 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GB" dirty="0">
                <a:latin typeface="Sylfaen" panose="010A0502050306030303" pitchFamily="18" charset="0"/>
              </a:rPr>
              <a:t>.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թիվ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կարող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լինել</a:t>
            </a:r>
            <a:r>
              <a:rPr lang="en-GB" dirty="0" smtClean="0">
                <a:latin typeface="Sylfaen" panose="010A0502050306030303" pitchFamily="18" charset="0"/>
              </a:rPr>
              <a:t> 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GB" dirty="0" smtClean="0">
                <a:latin typeface="Sylfaen" panose="010A0502050306030303" pitchFamily="18" charset="0"/>
              </a:rPr>
              <a:t>0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r>
              <a:rPr lang="en-US" dirty="0" smtClean="0">
                <a:latin typeface="Sylfaen" panose="010A0502050306030303" pitchFamily="18" charset="0"/>
              </a:rPr>
              <a:t>-</a:t>
            </a:r>
            <a:r>
              <a:rPr lang="en-US" dirty="0" err="1" smtClean="0">
                <a:latin typeface="Sylfaen" panose="010A0502050306030303" pitchFamily="18" charset="0"/>
              </a:rPr>
              <a:t>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GB" dirty="0" smtClean="0">
                <a:latin typeface="Sylfaen" panose="010A0502050306030303" pitchFamily="18" charset="0"/>
              </a:rPr>
              <a:t>255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օրինակ</a:t>
            </a:r>
            <a:r>
              <a:rPr lang="en-US" dirty="0" smtClean="0">
                <a:latin typeface="Sylfaen" panose="010A0502050306030303" pitchFamily="18" charset="0"/>
              </a:rPr>
              <a:t>՝</a:t>
            </a:r>
            <a:endParaRPr lang="en-GB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213.43.112.45</a:t>
            </a:r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4,162,314,256 </a:t>
            </a:r>
            <a:r>
              <a:rPr lang="hy-AM" dirty="0">
                <a:latin typeface="Sylfaen" panose="010A0502050306030303" pitchFamily="18" charset="0"/>
              </a:rPr>
              <a:t>հնարավոր </a:t>
            </a:r>
            <a:r>
              <a:rPr lang="hy-AM" dirty="0" smtClean="0">
                <a:latin typeface="Sylfaen" panose="010A0502050306030303" pitchFamily="18" charset="0"/>
              </a:rPr>
              <a:t>հասցեները՝ մոտավորապես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1026" name="Picture 2" descr="How to Find Your Public IP Address">
            <a:extLst>
              <a:ext uri="{FF2B5EF4-FFF2-40B4-BE49-F238E27FC236}">
                <a16:creationId xmlns:a16="http://schemas.microsoft.com/office/drawing/2014/main" id="{4E286537-1E2E-4F5D-8830-A2DE91D4A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66157"/>
            <a:ext cx="3671962" cy="198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38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IPv4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4" y="1270075"/>
            <a:ext cx="8642350" cy="5183188"/>
          </a:xfrm>
        </p:spPr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Մասնավոր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ընդդեմ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հանրային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Հանրային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հասցեներ</a:t>
            </a:r>
            <a:r>
              <a:rPr lang="en-GB" dirty="0" smtClean="0">
                <a:latin typeface="Sylfaen" panose="010A0502050306030303" pitchFamily="18" charset="0"/>
              </a:rPr>
              <a:t> – </a:t>
            </a:r>
            <a:r>
              <a:rPr lang="en-GB" dirty="0" err="1" smtClean="0">
                <a:latin typeface="Sylfaen" panose="010A0502050306030303" pitchFamily="18" charset="0"/>
              </a:rPr>
              <a:t>օգտագործվում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ամբողջ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ով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Մասնավոր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հասցեներ</a:t>
            </a:r>
            <a:r>
              <a:rPr lang="en-GB" dirty="0" smtClean="0">
                <a:latin typeface="Sylfaen" panose="010A0502050306030303" pitchFamily="18" charset="0"/>
              </a:rPr>
              <a:t>–  </a:t>
            </a:r>
            <a:r>
              <a:rPr lang="en-GB" dirty="0" err="1" smtClean="0">
                <a:latin typeface="Sylfaen" panose="010A0502050306030303" pitchFamily="18" charset="0"/>
              </a:rPr>
              <a:t>օգտագործվում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մասնավոր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ցանցերում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Առկա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որոշակի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տիրույթներ, որոնք «մասնավոր» են 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30EB99-9E19-471C-8DBA-9821EAE9F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370" y="4081802"/>
            <a:ext cx="6571257" cy="199257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151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IPv6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70000"/>
            <a:ext cx="8642350" cy="5183188"/>
          </a:xfrm>
        </p:spPr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128-բիթային </a:t>
            </a:r>
            <a:r>
              <a:rPr lang="en-GB" dirty="0" err="1">
                <a:latin typeface="Sylfaen" panose="010A0502050306030303" pitchFamily="18" charset="0"/>
              </a:rPr>
              <a:t>հասցե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– 8 </a:t>
            </a:r>
            <a:r>
              <a:rPr lang="en-GB" dirty="0" err="1" smtClean="0">
                <a:latin typeface="Sylfaen" panose="010A0502050306030303" pitchFamily="18" charset="0"/>
              </a:rPr>
              <a:t>արժեքներ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առանձնացված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հայերեն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վերջակետի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նշանով</a:t>
            </a:r>
            <a:r>
              <a:rPr lang="en-GB" dirty="0" smtClean="0">
                <a:latin typeface="Sylfaen" panose="010A0502050306030303" pitchFamily="18" charset="0"/>
              </a:rPr>
              <a:t> (</a:t>
            </a:r>
            <a:r>
              <a:rPr lang="en-GB" dirty="0" err="1" smtClean="0">
                <a:latin typeface="Sylfaen" panose="010A0502050306030303" pitchFamily="18" charset="0"/>
              </a:rPr>
              <a:t>երկու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կետ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</a:p>
          <a:p>
            <a:r>
              <a:rPr lang="hy-AM" dirty="0">
                <a:latin typeface="Sylfaen" panose="010A0502050306030303" pitchFamily="18" charset="0"/>
              </a:rPr>
              <a:t>Արժեքները գրված են </a:t>
            </a:r>
            <a:r>
              <a:rPr lang="hy-AM" dirty="0" smtClean="0">
                <a:latin typeface="Sylfaen" panose="010A0502050306030303" pitchFamily="18" charset="0"/>
              </a:rPr>
              <a:t>տասնվեցականով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hy-AM" dirty="0">
                <a:latin typeface="Sylfaen" panose="010A0502050306030303" pitchFamily="18" charset="0"/>
              </a:rPr>
              <a:t>Յուրաքանչյուր </a:t>
            </a:r>
            <a:r>
              <a:rPr lang="hy-AM" dirty="0" smtClean="0">
                <a:latin typeface="Sylfaen" panose="010A0502050306030303" pitchFamily="18" charset="0"/>
              </a:rPr>
              <a:t>խումբ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կարող </a:t>
            </a:r>
            <a:r>
              <a:rPr lang="hy-AM" dirty="0">
                <a:latin typeface="Sylfaen" panose="010A0502050306030303" pitchFamily="18" charset="0"/>
              </a:rPr>
              <a:t>է տատանվել «0000» -ից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US" dirty="0" smtClean="0">
                <a:latin typeface="Sylfaen" panose="010A0502050306030303" pitchFamily="18" charset="0"/>
              </a:rPr>
              <a:t>ՖՖՖՖ», </a:t>
            </a:r>
            <a:r>
              <a:rPr lang="en-US" dirty="0" err="1" smtClean="0">
                <a:latin typeface="Sylfaen" panose="010A0502050306030303" pitchFamily="18" charset="0"/>
              </a:rPr>
              <a:t>օրինակ</a:t>
            </a:r>
            <a:r>
              <a:rPr lang="en-US" dirty="0" smtClean="0">
                <a:latin typeface="Sylfaen" panose="010A0502050306030303" pitchFamily="18" charset="0"/>
              </a:rPr>
              <a:t>՝</a:t>
            </a:r>
          </a:p>
          <a:p>
            <a:pPr marL="0" indent="0" algn="ctr">
              <a:buNone/>
            </a:pPr>
            <a:r>
              <a:rPr lang="is-IS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2600:1403:0002:029c:0000:0000:0000:2add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Կարելի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կրճատել</a:t>
            </a:r>
            <a:endParaRPr lang="en-GB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is-IS" b="1" dirty="0">
                <a:solidFill>
                  <a:srgbClr val="FF0000"/>
                </a:solidFill>
                <a:latin typeface="Sylfaen" panose="010A0502050306030303" pitchFamily="18" charset="0"/>
              </a:rPr>
              <a:t>2600:1403:2:29c:0:0:0:2add</a:t>
            </a:r>
          </a:p>
          <a:p>
            <a:pPr marL="0" indent="0" algn="ctr">
              <a:buNone/>
            </a:pPr>
            <a:r>
              <a:rPr lang="is-IS" b="1" dirty="0">
                <a:solidFill>
                  <a:srgbClr val="FF0000"/>
                </a:solidFill>
                <a:latin typeface="Sylfaen" panose="010A0502050306030303" pitchFamily="18" charset="0"/>
              </a:rPr>
              <a:t>2600:1403:2:29c::2add</a:t>
            </a:r>
          </a:p>
          <a:p>
            <a:pPr marL="0" indent="0" algn="ctr">
              <a:buNone/>
            </a:pPr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r>
              <a:rPr lang="en-US" sz="2400" dirty="0">
                <a:latin typeface="Sylfaen" panose="010A0502050306030303" pitchFamily="18" charset="0"/>
              </a:rPr>
              <a:t>340,282,366,920,938,000,000,000,000,000,000,000,000 </a:t>
            </a:r>
            <a:r>
              <a:rPr lang="en-US" sz="2400" dirty="0" err="1" smtClean="0">
                <a:latin typeface="Sylfaen" panose="010A0502050306030303" pitchFamily="18" charset="0"/>
              </a:rPr>
              <a:t>հնարավոր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endParaRPr lang="en-GB" sz="2400" dirty="0">
              <a:latin typeface="Sylfaen" panose="010A0502050306030303" pitchFamily="18" charset="0"/>
            </a:endParaRPr>
          </a:p>
          <a:p>
            <a:endParaRPr lang="en-GB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13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նկատակը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8497-BF37-4A20-ABA6-353886C26C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5900" y="1284877"/>
            <a:ext cx="8712200" cy="5240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>
                <a:latin typeface="Sylfaen" panose="010A0502050306030303" pitchFamily="18" charset="0"/>
              </a:rPr>
              <a:t>Տրամադրել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տեղեկատվություն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այն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տեխնոլոգիայի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վերաբերյալ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դատավորները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դատախազները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կհանդիպեն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աշխատանքի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ընթացքում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որը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օգտագործվում</a:t>
            </a:r>
            <a:r>
              <a:rPr lang="en-GB" dirty="0">
                <a:latin typeface="Sylfaen" panose="010A0502050306030303" pitchFamily="18" charset="0"/>
              </a:rPr>
              <a:t> է.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Հանցագործների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կողմից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հանցագործություն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գործելու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Իրավապահ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մարմինների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կողմից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այն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հայտնաբերելու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dirty="0" err="1">
                <a:latin typeface="Sylfaen" panose="010A0502050306030303" pitchFamily="18" charset="0"/>
              </a:rPr>
              <a:t>Նպատակն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լսարանին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զինել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տեխնոլոգիաների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համարժեք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գիտելիքներով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որպեսզի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ավելի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արդյունավետորեն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գործեն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դերերում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5021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Դոմենային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անվանումների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(DNS)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317134"/>
            <a:ext cx="8642350" cy="5183188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DNS</a:t>
            </a:r>
            <a:r>
              <a:rPr lang="en-GB" dirty="0">
                <a:latin typeface="Sylfaen" panose="010A0502050306030303" pitchFamily="18" charset="0"/>
              </a:rPr>
              <a:t> – </a:t>
            </a:r>
            <a:r>
              <a:rPr lang="hy-AM" dirty="0">
                <a:latin typeface="Sylfaen" panose="010A0502050306030303" pitchFamily="18" charset="0"/>
              </a:rPr>
              <a:t> Դոմենային անվանումների </a:t>
            </a:r>
            <a:r>
              <a:rPr lang="hy-AM" dirty="0" smtClean="0">
                <a:latin typeface="Sylfaen" panose="010A0502050306030303" pitchFamily="18" charset="0"/>
              </a:rPr>
              <a:t>համակարգ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Domain </a:t>
            </a:r>
            <a:r>
              <a:rPr lang="en-GB" dirty="0">
                <a:latin typeface="Sylfaen" panose="010A0502050306030303" pitchFamily="18" charset="0"/>
              </a:rPr>
              <a:t>Name </a:t>
            </a:r>
            <a:r>
              <a:rPr lang="en-GB" dirty="0" smtClean="0">
                <a:latin typeface="Sylfaen" panose="010A0502050306030303" pitchFamily="18" charset="0"/>
              </a:rPr>
              <a:t>System)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ամենուր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                            123.123.123.123 </a:t>
            </a:r>
            <a:r>
              <a:rPr lang="en-GB" dirty="0" smtClean="0">
                <a:latin typeface="Sylfaen" panose="010A0502050306030303" pitchFamily="18" charset="0"/>
              </a:rPr>
              <a:t>(</a:t>
            </a:r>
            <a:r>
              <a:rPr lang="en-GB" dirty="0" err="1" smtClean="0">
                <a:latin typeface="Sylfaen" panose="010A0502050306030303" pitchFamily="18" charset="0"/>
              </a:rPr>
              <a:t>օրինակ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Մենք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սակայն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ցանկանում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մուտք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գործել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  <a:hlinkClick r:id="rId3"/>
              </a:rPr>
              <a:t>www.coe.int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կայքը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որը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URL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Միասնական ռեսուրսների </a:t>
            </a:r>
            <a:r>
              <a:rPr lang="hy-AM" dirty="0" smtClean="0">
                <a:latin typeface="Sylfaen" panose="010A0502050306030303" pitchFamily="18" charset="0"/>
              </a:rPr>
              <a:t>ուղղեցույց</a:t>
            </a:r>
            <a:r>
              <a:rPr lang="en-US" dirty="0" smtClean="0">
                <a:latin typeface="Sylfaen" panose="010A0502050306030303" pitchFamily="18" charset="0"/>
              </a:rPr>
              <a:t> է (</a:t>
            </a:r>
            <a:r>
              <a:rPr lang="en-GB" dirty="0" smtClean="0">
                <a:latin typeface="Sylfaen" panose="010A0502050306030303" pitchFamily="18" charset="0"/>
              </a:rPr>
              <a:t>Uniform </a:t>
            </a:r>
            <a:r>
              <a:rPr lang="en-GB" dirty="0">
                <a:latin typeface="Sylfaen" panose="010A0502050306030303" pitchFamily="18" charset="0"/>
              </a:rPr>
              <a:t>Resource </a:t>
            </a:r>
            <a:r>
              <a:rPr lang="en-GB" dirty="0" smtClean="0">
                <a:latin typeface="Sylfaen" panose="010A0502050306030303" pitchFamily="18" charset="0"/>
              </a:rPr>
              <a:t>Locator)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hy-AM" dirty="0">
                <a:latin typeface="Sylfaen" panose="010A0502050306030303" pitchFamily="18" charset="0"/>
              </a:rPr>
              <a:t>Ինչ-որ </a:t>
            </a:r>
            <a:r>
              <a:rPr lang="en-US" dirty="0" err="1" smtClean="0">
                <a:latin typeface="Sylfaen" panose="010A0502050306030303" pitchFamily="18" charset="0"/>
              </a:rPr>
              <a:t>մի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բան </a:t>
            </a:r>
            <a:r>
              <a:rPr lang="hy-AM" dirty="0">
                <a:latin typeface="Sylfaen" panose="010A0502050306030303" pitchFamily="18" charset="0"/>
              </a:rPr>
              <a:t>պետք է փոխի </a:t>
            </a:r>
            <a:r>
              <a:rPr lang="en-GB" dirty="0">
                <a:latin typeface="Sylfaen" panose="010A0502050306030303" pitchFamily="18" charset="0"/>
                <a:hlinkClick r:id="rId3"/>
              </a:rPr>
              <a:t>www.coe.int </a:t>
            </a:r>
            <a:r>
              <a:rPr lang="en-US" dirty="0" smtClean="0">
                <a:latin typeface="Sylfaen" panose="010A0502050306030303" pitchFamily="18" charset="0"/>
              </a:rPr>
              <a:t>- </a:t>
            </a:r>
            <a:r>
              <a:rPr lang="hy-AM" dirty="0">
                <a:latin typeface="Sylfaen" panose="010A0502050306030303" pitchFamily="18" charset="0"/>
              </a:rPr>
              <a:t>ը 123.123.123.123- </a:t>
            </a:r>
            <a:r>
              <a:rPr lang="hy-AM" dirty="0" smtClean="0">
                <a:latin typeface="Sylfaen" panose="010A0502050306030303" pitchFamily="18" charset="0"/>
              </a:rPr>
              <a:t>ի</a:t>
            </a:r>
            <a:endParaRPr lang="en-US" dirty="0" smtClean="0">
              <a:latin typeface="Sylfaen" panose="010A0502050306030303" pitchFamily="18" charset="0"/>
            </a:endParaRPr>
          </a:p>
          <a:p>
            <a:r>
              <a:rPr lang="en-GB" dirty="0" smtClean="0">
                <a:latin typeface="Sylfaen" panose="010A0502050306030303" pitchFamily="18" charset="0"/>
              </a:rPr>
              <a:t>DNS </a:t>
            </a:r>
            <a:r>
              <a:rPr lang="en-GB" dirty="0" err="1" smtClean="0">
                <a:latin typeface="Sylfaen" panose="010A0502050306030303" pitchFamily="18" charset="0"/>
              </a:rPr>
              <a:t>անում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այդ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արդյունավետ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err="1" smtClean="0">
                <a:latin typeface="Sylfaen" panose="010A0502050306030303" pitchFamily="18" charset="0"/>
              </a:rPr>
              <a:t>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հեռախոսային </a:t>
            </a:r>
            <a:r>
              <a:rPr lang="hy-AM" dirty="0">
                <a:latin typeface="Sylfaen" panose="010A0502050306030303" pitchFamily="18" charset="0"/>
              </a:rPr>
              <a:t>տեղեկատու, որը լուծում է </a:t>
            </a:r>
            <a:r>
              <a:rPr lang="hy-AM" dirty="0" smtClean="0">
                <a:latin typeface="Sylfaen" panose="010A0502050306030303" pitchFamily="18" charset="0"/>
              </a:rPr>
              <a:t>հարցումը</a:t>
            </a:r>
            <a:endParaRPr lang="hy-AM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5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030033" cy="461665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Համացանց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ը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ո՞ր տեսակի ցանցի օրինակ է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141574"/>
            <a:ext cx="8030032" cy="30469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Դ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Համացանց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ը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փաթեթներ փոխանջատող և փոխանցող ցանց է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(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packet switched network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),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որտեղ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տվյալները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բաժանվում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կտորների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տարբեր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ուղիներով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հասնել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վերջնական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նպատակակետ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Շ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ղթայաձև փոխանջատման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ցանց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ը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պահանջում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է տվյալների 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շարունակական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հոսք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2" y="1743646"/>
            <a:ext cx="8030032" cy="2308324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Ա. 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Շ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ղթայաձև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փոխանջատման ցանց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է (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A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circuit switched 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network)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Վերգետնյա տրանսպորտային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ցանց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է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Սոցիալական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ցանց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Փ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ոխանջատող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և փոխանցող ցանց է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(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A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packet switched 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network)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0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022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Sylfaen" panose="010A0502050306030303" pitchFamily="18" charset="0"/>
              </a:rPr>
              <a:t/>
            </a:r>
            <a:br>
              <a:rPr lang="en-GB" dirty="0" smtClean="0">
                <a:latin typeface="Sylfaen" panose="010A0502050306030303" pitchFamily="18" charset="0"/>
              </a:rPr>
            </a:b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ԻՆ </a:t>
            </a:r>
            <a:r>
              <a:rPr lang="en-GB" dirty="0" smtClean="0">
                <a:latin typeface="Sylfaen" panose="010A0502050306030303" pitchFamily="18" charset="0"/>
              </a:rPr>
              <a:t>ՄԻԱՆԱԼԸ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2062102"/>
          </a:xfrm>
        </p:spPr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B56E239A-32FB-4A4C-8FCA-79491A7D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3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15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Միացում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ին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E2E7B1-C62E-40A4-B964-16193DCFFEEF}"/>
              </a:ext>
            </a:extLst>
          </p:cNvPr>
          <p:cNvSpPr/>
          <p:nvPr/>
        </p:nvSpPr>
        <p:spPr bwMode="auto">
          <a:xfrm>
            <a:off x="4516440" y="1181100"/>
            <a:ext cx="109802" cy="13849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ylfaen" panose="010A0502050306030303" pitchFamily="18" charset="0"/>
            </a:endParaRPr>
          </a:p>
        </p:txBody>
      </p:sp>
      <p:pic>
        <p:nvPicPr>
          <p:cNvPr id="14" name="Picture 2" descr="http://cdn.shopclues.net/images/detailed/16529/7658399271429940380_1430199810.jpg">
            <a:extLst>
              <a:ext uri="{FF2B5EF4-FFF2-40B4-BE49-F238E27FC236}">
                <a16:creationId xmlns:a16="http://schemas.microsoft.com/office/drawing/2014/main" id="{F470FA80-4079-48BC-B8A0-20F911D3A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79" y="1191038"/>
            <a:ext cx="1798212" cy="122765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://grbstech.com/wp-content/uploads/2015/11/MacbookPro.jpg">
            <a:extLst>
              <a:ext uri="{FF2B5EF4-FFF2-40B4-BE49-F238E27FC236}">
                <a16:creationId xmlns:a16="http://schemas.microsoft.com/office/drawing/2014/main" id="{9BF10194-C094-4E37-A836-3787125B1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74" y="2487047"/>
            <a:ext cx="1796394" cy="82751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FFA30F-8CB7-47CD-931E-5E50F32D03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605" y="3381183"/>
            <a:ext cx="1796395" cy="878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E41542-0F8C-413C-A686-2666458267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205" y="4395460"/>
            <a:ext cx="795193" cy="10283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Picture 12" descr="http://www.bandwidthplace.com/wp/wp-content/uploads/2014/11/wifi_router.png">
            <a:extLst>
              <a:ext uri="{FF2B5EF4-FFF2-40B4-BE49-F238E27FC236}">
                <a16:creationId xmlns:a16="http://schemas.microsoft.com/office/drawing/2014/main" id="{E8765908-88F7-4CA7-9910-662D9B18A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83" y="3040909"/>
            <a:ext cx="2345114" cy="137135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3FE5D36-49B2-44DF-8DC6-860FD6E395BE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2003591" y="1804866"/>
            <a:ext cx="1340292" cy="1921720"/>
          </a:xfrm>
          <a:prstGeom prst="line">
            <a:avLst/>
          </a:prstGeom>
          <a:ln w="50800">
            <a:solidFill>
              <a:srgbClr val="FF0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74EC2B-9F56-4D8A-BC96-BBB22DC647D9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 flipV="1">
            <a:off x="1475398" y="3726586"/>
            <a:ext cx="1868485" cy="1183039"/>
          </a:xfrm>
          <a:prstGeom prst="line">
            <a:avLst/>
          </a:prstGeom>
          <a:ln w="50800">
            <a:solidFill>
              <a:srgbClr val="FF0000"/>
            </a:solidFill>
            <a:prstDash val="sysDot"/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5DBA5E7-1897-40E2-AAC1-93F91F2E2148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 flipV="1">
            <a:off x="1976000" y="3726586"/>
            <a:ext cx="1367883" cy="93733"/>
          </a:xfrm>
          <a:prstGeom prst="line">
            <a:avLst/>
          </a:prstGeom>
          <a:ln w="50800">
            <a:solidFill>
              <a:srgbClr val="FF0000"/>
            </a:solidFill>
            <a:prstDash val="sysDot"/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14" descr="http://www.balamand.edu.lb/Offices/AdministrativeOffices/InformationTechnology/Services/PublishingImages/wifi.jpg">
            <a:extLst>
              <a:ext uri="{FF2B5EF4-FFF2-40B4-BE49-F238E27FC236}">
                <a16:creationId xmlns:a16="http://schemas.microsoft.com/office/drawing/2014/main" id="{AF422A95-3A43-4FE1-A9E8-6AD532C99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850" y="2737918"/>
            <a:ext cx="753144" cy="45188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10B20EB1-16BE-46E3-A0DF-3D5C3C29C603}"/>
              </a:ext>
            </a:extLst>
          </p:cNvPr>
          <p:cNvSpPr/>
          <p:nvPr/>
        </p:nvSpPr>
        <p:spPr>
          <a:xfrm>
            <a:off x="6548500" y="2469795"/>
            <a:ext cx="3958473" cy="12633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Sylfaen" panose="010A0502050306030303" pitchFamily="18" charset="0"/>
              </a:rPr>
              <a:t>(ISP) </a:t>
            </a:r>
            <a:r>
              <a:rPr lang="hy-AM" sz="2400" dirty="0" smtClean="0">
                <a:latin typeface="Sylfaen" panose="010A0502050306030303" pitchFamily="18" charset="0"/>
              </a:rPr>
              <a:t>Համացանց</a:t>
            </a:r>
            <a:r>
              <a:rPr lang="en-GB" sz="2400" dirty="0" smtClean="0">
                <a:latin typeface="Sylfaen" panose="010A0502050306030303" pitchFamily="18" charset="0"/>
              </a:rPr>
              <a:t>ի </a:t>
            </a:r>
            <a:r>
              <a:rPr lang="en-GB" sz="2400" dirty="0" err="1" smtClean="0">
                <a:latin typeface="Sylfaen" panose="010A0502050306030303" pitchFamily="18" charset="0"/>
              </a:rPr>
              <a:t>ծառակություն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</a:rPr>
              <a:t>մատուցող</a:t>
            </a:r>
            <a:endParaRPr lang="en-GB" sz="2400" dirty="0">
              <a:latin typeface="Sylfaen" panose="010A0502050306030303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3EA76C4-61C2-4FA6-86F6-A188FBD1BAC0}"/>
              </a:ext>
            </a:extLst>
          </p:cNvPr>
          <p:cNvCxnSpPr>
            <a:cxnSpLocks/>
            <a:stCxn id="18" idx="3"/>
            <a:endCxn id="24" idx="2"/>
          </p:cNvCxnSpPr>
          <p:nvPr/>
        </p:nvCxnSpPr>
        <p:spPr>
          <a:xfrm flipV="1">
            <a:off x="5688997" y="3101453"/>
            <a:ext cx="859503" cy="625133"/>
          </a:xfrm>
          <a:prstGeom prst="line">
            <a:avLst/>
          </a:prstGeom>
          <a:ln w="50800">
            <a:solidFill>
              <a:srgbClr val="FF0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A6026725-F2B7-4372-BAEC-EFFB6632F3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0612" y="4192759"/>
            <a:ext cx="2302727" cy="107830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7ECA08-8C91-415F-9F7D-B381DF909473}"/>
              </a:ext>
            </a:extLst>
          </p:cNvPr>
          <p:cNvCxnSpPr>
            <a:cxnSpLocks/>
            <a:stCxn id="24" idx="5"/>
            <a:endCxn id="26" idx="0"/>
          </p:cNvCxnSpPr>
          <p:nvPr/>
        </p:nvCxnSpPr>
        <p:spPr>
          <a:xfrm flipH="1">
            <a:off x="7871976" y="3548103"/>
            <a:ext cx="2055292" cy="644656"/>
          </a:xfrm>
          <a:prstGeom prst="line">
            <a:avLst/>
          </a:prstGeom>
          <a:ln w="50800">
            <a:solidFill>
              <a:srgbClr val="FF0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C791353-A67A-4B39-9C6E-093096358492}"/>
              </a:ext>
            </a:extLst>
          </p:cNvPr>
          <p:cNvSpPr txBox="1"/>
          <p:nvPr/>
        </p:nvSpPr>
        <p:spPr bwMode="auto">
          <a:xfrm>
            <a:off x="6105184" y="5394954"/>
            <a:ext cx="3124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kumimoji="0" lang="en-GB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Հանրային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 </a:t>
            </a:r>
            <a:r>
              <a:rPr kumimoji="0" lang="en-GB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Այ-փի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 </a:t>
            </a:r>
            <a:r>
              <a:rPr kumimoji="0" lang="en-GB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հասցե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5B9BFE-EE7C-4970-BC42-CBB55D27C440}"/>
              </a:ext>
            </a:extLst>
          </p:cNvPr>
          <p:cNvSpPr txBox="1"/>
          <p:nvPr/>
        </p:nvSpPr>
        <p:spPr bwMode="auto">
          <a:xfrm>
            <a:off x="258172" y="5424416"/>
            <a:ext cx="3124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kumimoji="0" lang="en-GB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Մասնավոր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 </a:t>
            </a:r>
            <a:r>
              <a:rPr kumimoji="0" lang="en-GB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Այ-փի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 </a:t>
            </a:r>
            <a:r>
              <a:rPr kumimoji="0" lang="en-GB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հասցեներ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lang="en-GB" sz="2000" b="1" kern="0" noProof="0" dirty="0" smtClean="0">
                <a:latin typeface="Sylfaen" panose="010A0502050306030303" pitchFamily="18" charset="0"/>
              </a:rPr>
              <a:t>(</a:t>
            </a:r>
            <a:r>
              <a:rPr lang="en-GB" sz="2000" b="1" kern="0" noProof="0" dirty="0" err="1" smtClean="0">
                <a:latin typeface="Sylfaen" panose="010A0502050306030303" pitchFamily="18" charset="0"/>
              </a:rPr>
              <a:t>տեղադրված</a:t>
            </a:r>
            <a:r>
              <a:rPr lang="en-GB" sz="2000" b="1" kern="0" noProof="0" dirty="0" smtClean="0">
                <a:latin typeface="Sylfaen" panose="010A0502050306030303" pitchFamily="18" charset="0"/>
              </a:rPr>
              <a:t> է DHCP-ի </a:t>
            </a:r>
            <a:r>
              <a:rPr lang="en-GB" sz="2000" b="1" kern="0" noProof="0" dirty="0" err="1" smtClean="0">
                <a:latin typeface="Sylfaen" panose="010A0502050306030303" pitchFamily="18" charset="0"/>
              </a:rPr>
              <a:t>կողմից</a:t>
            </a:r>
            <a:r>
              <a:rPr lang="en-GB" sz="2000" b="1" kern="0" noProof="0" dirty="0" smtClean="0">
                <a:latin typeface="Sylfaen" panose="010A0502050306030303" pitchFamily="18" charset="0"/>
              </a:rPr>
              <a:t>)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8F571F9-F470-43B4-B075-8BD649A542E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268701" y="4140819"/>
            <a:ext cx="171941" cy="373754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F1F37D6-B827-432D-B442-2B2315A10E3A}"/>
              </a:ext>
            </a:extLst>
          </p:cNvPr>
          <p:cNvSpPr txBox="1"/>
          <p:nvPr/>
        </p:nvSpPr>
        <p:spPr bwMode="auto">
          <a:xfrm>
            <a:off x="4861694" y="4586512"/>
            <a:ext cx="1752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lang="en-GB" sz="1600" b="1" u="sng" kern="0" dirty="0" err="1" smtClean="0">
                <a:latin typeface="Sylfaen" panose="010A0502050306030303" pitchFamily="18" charset="0"/>
              </a:rPr>
              <a:t>Երթուղիչ</a:t>
            </a:r>
            <a:endParaRPr kumimoji="0" lang="en-GB" sz="16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buAutoNum type="arabicPeriod"/>
              <a:tabLst/>
            </a:pPr>
            <a:r>
              <a:rPr kumimoji="0" lang="en-GB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Երթուղիչ</a:t>
            </a: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buAutoNum type="arabicPeriod"/>
              <a:tabLst/>
            </a:pPr>
            <a:r>
              <a:rPr lang="hy-AM" sz="1600" kern="0" dirty="0" smtClean="0">
                <a:latin typeface="Sylfaen" panose="010A0502050306030303" pitchFamily="18" charset="0"/>
              </a:rPr>
              <a:t>Փ</a:t>
            </a:r>
            <a:r>
              <a:rPr lang="en-GB" sz="1600" kern="0" dirty="0" err="1" smtClean="0">
                <a:latin typeface="Sylfaen" panose="010A0502050306030303" pitchFamily="18" charset="0"/>
              </a:rPr>
              <a:t>ոխանջատում</a:t>
            </a:r>
            <a:r>
              <a:rPr lang="en-GB" sz="1600" kern="0" dirty="0" smtClean="0">
                <a:latin typeface="Sylfaen" panose="010A0502050306030303" pitchFamily="18" charset="0"/>
              </a:rPr>
              <a:t> (s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witch)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buAutoNum type="arabicPeriod"/>
              <a:tabLst/>
            </a:pPr>
            <a:r>
              <a:rPr lang="en-GB" sz="1600" kern="0" dirty="0">
                <a:latin typeface="Sylfaen" panose="010A0502050306030303" pitchFamily="18" charset="0"/>
              </a:rPr>
              <a:t>WAP</a:t>
            </a: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buAutoNum type="arabicPeriod"/>
              <a:tabLst/>
            </a:pPr>
            <a:r>
              <a:rPr kumimoji="0" lang="en-GB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lfaen" panose="010A0502050306030303" pitchFamily="18" charset="0"/>
              </a:rPr>
              <a:t>Մոդեմ</a:t>
            </a:r>
            <a:endParaRPr lang="en-US" noProof="0" dirty="0">
              <a:latin typeface="Sylfaen" panose="010A0502050306030303" pitchFamily="18" charset="0"/>
            </a:endParaRP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buAutoNum type="arabicPeriod"/>
              <a:tabLst/>
            </a:pPr>
            <a:r>
              <a:rPr lang="en-US" dirty="0" smtClean="0">
                <a:latin typeface="Sylfaen" panose="010A0502050306030303" pitchFamily="18" charset="0"/>
              </a:rPr>
              <a:t>Հ</a:t>
            </a:r>
            <a:r>
              <a:rPr lang="hy-AM" dirty="0" smtClean="0">
                <a:latin typeface="Sylfaen" panose="010A0502050306030303" pitchFamily="18" charset="0"/>
              </a:rPr>
              <a:t>րարգելիչ</a:t>
            </a:r>
            <a:endParaRPr lang="hy-AM" b="1" dirty="0">
              <a:latin typeface="Sylfaen" panose="010A0502050306030303" pitchFamily="18" charset="0"/>
            </a:endParaRPr>
          </a:p>
          <a:p>
            <a:r>
              <a:rPr lang="hy-AM" dirty="0">
                <a:latin typeface="Sylfaen" panose="010A0502050306030303" pitchFamily="18" charset="0"/>
              </a:rPr>
              <a:t> 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sz="1600" kern="0" dirty="0" smtClean="0">
                <a:latin typeface="Sylfaen" panose="010A0502050306030303" pitchFamily="18" charset="0"/>
              </a:rPr>
              <a:t>Firewall)/IDD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ylfaen" panose="010A0502050306030303" pitchFamily="18" charset="0"/>
            </a:endParaRPr>
          </a:p>
        </p:txBody>
      </p:sp>
      <p:sp>
        <p:nvSpPr>
          <p:cNvPr id="32" name="Right Arrow 32">
            <a:extLst>
              <a:ext uri="{FF2B5EF4-FFF2-40B4-BE49-F238E27FC236}">
                <a16:creationId xmlns:a16="http://schemas.microsoft.com/office/drawing/2014/main" id="{C8C9A70F-A5D6-4B0F-8240-6C84C399D23E}"/>
              </a:ext>
            </a:extLst>
          </p:cNvPr>
          <p:cNvSpPr/>
          <p:nvPr/>
        </p:nvSpPr>
        <p:spPr bwMode="auto">
          <a:xfrm>
            <a:off x="3122041" y="1215628"/>
            <a:ext cx="3431159" cy="3607177"/>
          </a:xfrm>
          <a:prstGeom prst="rightArrow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latin typeface="Sylfaen" panose="010A0502050306030303" pitchFamily="18" charset="0"/>
              </a:rPr>
              <a:t>Մասնավորից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հանրային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փոխանակում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latin typeface="Sylfaen" panose="010A0502050306030303" pitchFamily="18" charset="0"/>
              </a:rPr>
              <a:t>(</a:t>
            </a:r>
            <a:r>
              <a:rPr lang="en-GB" sz="2000" b="1" dirty="0" err="1" smtClean="0">
                <a:latin typeface="Sylfaen" panose="010A0502050306030303" pitchFamily="18" charset="0"/>
              </a:rPr>
              <a:t>կազմված</a:t>
            </a:r>
            <a:r>
              <a:rPr lang="en-GB" sz="2000" b="1" dirty="0" smtClean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ցանցային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հասցեի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թարգմանության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sz="2000" b="1" dirty="0" smtClean="0">
                <a:latin typeface="Sylfaen" panose="010A0502050306030303" pitchFamily="18" charset="0"/>
              </a:rPr>
              <a:t>NAT) </a:t>
            </a:r>
            <a:r>
              <a:rPr lang="en-GB" sz="2000" b="1" dirty="0" err="1" smtClean="0">
                <a:latin typeface="Sylfaen" panose="010A0502050306030303" pitchFamily="18" charset="0"/>
              </a:rPr>
              <a:t>կողմից</a:t>
            </a:r>
            <a:r>
              <a:rPr lang="en-GB" sz="2000" b="1" dirty="0" smtClean="0">
                <a:latin typeface="Sylfaen" panose="010A0502050306030303" pitchFamily="18" charset="0"/>
              </a:rPr>
              <a:t>)</a:t>
            </a:r>
            <a:endParaRPr kumimoji="0" lang="en-GB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ylfaen" panose="010A0502050306030303" pitchFamily="18" charset="0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B85118D-A3B1-4B01-824C-6D94BD35B994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>
            <a:off x="1995768" y="2900803"/>
            <a:ext cx="1348115" cy="825783"/>
          </a:xfrm>
          <a:prstGeom prst="line">
            <a:avLst/>
          </a:prstGeom>
          <a:ln w="50800">
            <a:solidFill>
              <a:srgbClr val="FF0000"/>
            </a:solidFill>
            <a:prstDash val="sysDot"/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Rectangle 141">
            <a:extLst>
              <a:ext uri="{FF2B5EF4-FFF2-40B4-BE49-F238E27FC236}">
                <a16:creationId xmlns:a16="http://schemas.microsoft.com/office/drawing/2014/main" id="{70C5CC6A-C09E-4CBD-9033-428B9DA6A9B3}"/>
              </a:ext>
            </a:extLst>
          </p:cNvPr>
          <p:cNvSpPr/>
          <p:nvPr/>
        </p:nvSpPr>
        <p:spPr>
          <a:xfrm>
            <a:off x="1762639" y="1303681"/>
            <a:ext cx="1136148" cy="313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panose="010A0502050306030303" pitchFamily="18" charset="0"/>
              </a:rPr>
              <a:t>10.0.0.3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4CCCF8B-E15E-471F-8857-4065CD8DBD6B}"/>
              </a:ext>
            </a:extLst>
          </p:cNvPr>
          <p:cNvSpPr/>
          <p:nvPr/>
        </p:nvSpPr>
        <p:spPr>
          <a:xfrm>
            <a:off x="1217690" y="2519905"/>
            <a:ext cx="1136148" cy="313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panose="010A0502050306030303" pitchFamily="18" charset="0"/>
              </a:rPr>
              <a:t>10.0.0.5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35A4C8E3-EE85-4762-AFED-93F70A444609}"/>
              </a:ext>
            </a:extLst>
          </p:cNvPr>
          <p:cNvSpPr/>
          <p:nvPr/>
        </p:nvSpPr>
        <p:spPr>
          <a:xfrm>
            <a:off x="1242803" y="3928098"/>
            <a:ext cx="1136148" cy="313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panose="010A0502050306030303" pitchFamily="18" charset="0"/>
              </a:rPr>
              <a:t>10.0.0.6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FAE782CE-A335-4DCF-9CF4-C46C7ABE67B8}"/>
              </a:ext>
            </a:extLst>
          </p:cNvPr>
          <p:cNvSpPr/>
          <p:nvPr/>
        </p:nvSpPr>
        <p:spPr>
          <a:xfrm>
            <a:off x="1318080" y="5045630"/>
            <a:ext cx="1136148" cy="313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panose="010A0502050306030303" pitchFamily="18" charset="0"/>
              </a:rPr>
              <a:t>10.0.0.8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39BA39EB-E237-4A61-AC33-2DC78E4F561F}"/>
              </a:ext>
            </a:extLst>
          </p:cNvPr>
          <p:cNvSpPr/>
          <p:nvPr/>
        </p:nvSpPr>
        <p:spPr>
          <a:xfrm>
            <a:off x="5531305" y="3951771"/>
            <a:ext cx="1752600" cy="29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Sylfaen" panose="010A0502050306030303" pitchFamily="18" charset="0"/>
              </a:rPr>
              <a:t>123.123.123.123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65399D0-FBD9-424B-8FF8-D4F751BFF4C9}"/>
              </a:ext>
            </a:extLst>
          </p:cNvPr>
          <p:cNvSpPr/>
          <p:nvPr/>
        </p:nvSpPr>
        <p:spPr>
          <a:xfrm>
            <a:off x="2814298" y="4259455"/>
            <a:ext cx="1136148" cy="313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panose="010A0502050306030303" pitchFamily="18" charset="0"/>
              </a:rPr>
              <a:t>10.0.0.1</a:t>
            </a:r>
          </a:p>
        </p:txBody>
      </p:sp>
    </p:spTree>
    <p:extLst>
      <p:ext uri="{BB962C8B-B14F-4D97-AF65-F5344CB8AC3E}">
        <p14:creationId xmlns:p14="http://schemas.microsoft.com/office/powerpoint/2010/main" val="144610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 animBg="1"/>
      <p:bldP spid="28" grpId="0"/>
      <p:bldP spid="29" grpId="0"/>
      <p:bldP spid="31" grpId="0"/>
      <p:bldP spid="32" grpId="0" animBg="1"/>
      <p:bldP spid="142" grpId="0" animBg="1"/>
      <p:bldP spid="143" grpId="0" animBg="1"/>
      <p:bldP spid="144" grpId="0" animBg="1"/>
      <p:bldP spid="145" grpId="0" animBg="1"/>
      <p:bldP spid="147" grpId="0" animBg="1"/>
      <p:bldP spid="14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Ստատիկ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դինամիկ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Այ-փիներ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6777" y="1270000"/>
            <a:ext cx="8370446" cy="51831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GB" dirty="0" err="1" smtClean="0"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կարող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լինել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ծառայության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մատակարարից</a:t>
            </a:r>
            <a:r>
              <a:rPr lang="en-GB" dirty="0" smtClean="0">
                <a:latin typeface="Sylfaen" panose="010A0502050306030303" pitchFamily="18" charset="0"/>
              </a:rPr>
              <a:t> (ISP).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Ստատիկ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en-GB" dirty="0" err="1" smtClean="0">
                <a:latin typeface="Sylfaen" panose="010A0502050306030303" pitchFamily="18" charset="0"/>
              </a:rPr>
              <a:t>ամեն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անգամ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միանալուց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նույնն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Դինամիկ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ամեն անգամ պոտենցիալ </a:t>
            </a:r>
            <a:r>
              <a:rPr lang="hy-AM" dirty="0" smtClean="0">
                <a:latin typeface="Sylfaen" panose="010A0502050306030303" pitchFamily="18" charset="0"/>
              </a:rPr>
              <a:t>տարբեր</a:t>
            </a:r>
            <a:r>
              <a:rPr lang="en-US" dirty="0" smtClean="0">
                <a:latin typeface="Sylfaen" panose="010A0502050306030303" pitchFamily="18" charset="0"/>
              </a:rPr>
              <a:t> է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pPr lvl="1"/>
            <a:endParaRPr lang="en-GB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Ժ</a:t>
            </a:r>
            <a:r>
              <a:rPr lang="hy-AM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ամանակները</a:t>
            </a:r>
            <a:r>
              <a:rPr lang="hy-AM" b="1" dirty="0">
                <a:solidFill>
                  <a:srgbClr val="FF0000"/>
                </a:solidFill>
                <a:latin typeface="Sylfaen" panose="010A0502050306030303" pitchFamily="18" charset="0"/>
              </a:rPr>
              <a:t>, ամսաթվերը և ժամային գոտիները կարևոր են հետաքննության </a:t>
            </a:r>
            <a:r>
              <a:rPr lang="hy-AM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համար</a:t>
            </a:r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pic>
        <p:nvPicPr>
          <p:cNvPr id="2050" name="Picture 2" descr="Network Diagram">
            <a:extLst>
              <a:ext uri="{FF2B5EF4-FFF2-40B4-BE49-F238E27FC236}">
                <a16:creationId xmlns:a16="http://schemas.microsoft.com/office/drawing/2014/main" id="{1B5AD80B-AEB3-4EA7-808D-776470ACB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35" y="3105509"/>
            <a:ext cx="5226930" cy="228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41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Ո՞վ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է 45.14.250.74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CE546A-0738-4037-A84C-6EBD77217D0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547960" y="1286822"/>
            <a:ext cx="4248150" cy="507206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8D11F3-E180-43C1-8750-F7457ED067D1}"/>
              </a:ext>
            </a:extLst>
          </p:cNvPr>
          <p:cNvSpPr/>
          <p:nvPr/>
        </p:nvSpPr>
        <p:spPr>
          <a:xfrm>
            <a:off x="3837864" y="1456860"/>
            <a:ext cx="936104" cy="1440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6BF418-6DD9-48EB-B0AE-8F4E213EC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" y="6173147"/>
            <a:ext cx="2667000" cy="3714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2F54C6-DB6E-4F9A-950F-25967D36C222}"/>
              </a:ext>
            </a:extLst>
          </p:cNvPr>
          <p:cNvSpPr/>
          <p:nvPr/>
        </p:nvSpPr>
        <p:spPr>
          <a:xfrm>
            <a:off x="3311562" y="2043682"/>
            <a:ext cx="1548470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2FCBE4-2165-4FA1-9203-4575286293C8}"/>
              </a:ext>
            </a:extLst>
          </p:cNvPr>
          <p:cNvSpPr/>
          <p:nvPr/>
        </p:nvSpPr>
        <p:spPr>
          <a:xfrm>
            <a:off x="3323496" y="3306048"/>
            <a:ext cx="2760672" cy="8763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3D7BF3-F0B8-498F-831E-2AA153905930}"/>
              </a:ext>
            </a:extLst>
          </p:cNvPr>
          <p:cNvSpPr/>
          <p:nvPr/>
        </p:nvSpPr>
        <p:spPr>
          <a:xfrm>
            <a:off x="3323496" y="5194491"/>
            <a:ext cx="2760672" cy="6992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04686-CC69-4465-9AE8-5419A27D750C}"/>
              </a:ext>
            </a:extLst>
          </p:cNvPr>
          <p:cNvSpPr txBox="1"/>
          <p:nvPr/>
        </p:nvSpPr>
        <p:spPr>
          <a:xfrm>
            <a:off x="6897941" y="1391173"/>
            <a:ext cx="2159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Որոնվել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է </a:t>
            </a:r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Այ-փի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հասցեն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3BFFA5-CA98-4DC5-ACC6-B44037FC6834}"/>
              </a:ext>
            </a:extLst>
          </p:cNvPr>
          <p:cNvSpPr txBox="1"/>
          <p:nvPr/>
        </p:nvSpPr>
        <p:spPr>
          <a:xfrm>
            <a:off x="6872019" y="2037504"/>
            <a:ext cx="18234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sz="1400" dirty="0" err="1" smtClean="0">
                <a:latin typeface="Sylfaen" panose="010A0502050306030303" pitchFamily="18" charset="0"/>
              </a:rPr>
              <a:t>Այ-փի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latin typeface="Sylfaen" panose="010A0502050306030303" pitchFamily="18" charset="0"/>
              </a:rPr>
              <a:t>հասցեի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միջակայքի</a:t>
            </a:r>
            <a:r>
              <a:rPr lang="en-US" sz="1400" dirty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հասցեն</a:t>
            </a:r>
            <a:r>
              <a:rPr lang="en-US" sz="1400" dirty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գալիս</a:t>
            </a:r>
            <a:r>
              <a:rPr lang="en-US" sz="1400" dirty="0">
                <a:latin typeface="Sylfaen" panose="010A0502050306030303" pitchFamily="18" charset="0"/>
              </a:rPr>
              <a:t> է </a:t>
            </a:r>
            <a:r>
              <a:rPr lang="en-US" sz="1400" dirty="0" err="1">
                <a:latin typeface="Sylfaen" panose="010A0502050306030303" pitchFamily="18" charset="0"/>
              </a:rPr>
              <a:t>որոշ</a:t>
            </a:r>
            <a:r>
              <a:rPr lang="en-US" sz="1400" dirty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տեղեկություններ</a:t>
            </a:r>
            <a:r>
              <a:rPr lang="en-US" sz="1400" dirty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ընկերության</a:t>
            </a:r>
            <a:r>
              <a:rPr lang="en-US" sz="1400" dirty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մասին</a:t>
            </a:r>
            <a:r>
              <a:rPr lang="en-US" sz="1400" dirty="0">
                <a:latin typeface="Sylfaen" panose="010A0502050306030303" pitchFamily="18" charset="0"/>
              </a:rPr>
              <a:t> և </a:t>
            </a:r>
            <a:r>
              <a:rPr lang="en-US" sz="1400" dirty="0" err="1">
                <a:latin typeface="Sylfaen" panose="010A0502050306030303" pitchFamily="18" charset="0"/>
              </a:rPr>
              <a:t>ընկերության</a:t>
            </a:r>
            <a:r>
              <a:rPr lang="en-US" sz="1400" dirty="0">
                <a:latin typeface="Sylfaen" panose="010A0502050306030303" pitchFamily="18" charset="0"/>
              </a:rPr>
              <a:t> </a:t>
            </a:r>
            <a:r>
              <a:rPr lang="en-US" sz="1400" dirty="0" err="1">
                <a:latin typeface="Sylfaen" panose="010A0502050306030303" pitchFamily="18" charset="0"/>
              </a:rPr>
              <a:t>որոշ</a:t>
            </a:r>
            <a:r>
              <a:rPr lang="en-US" sz="1400" dirty="0">
                <a:latin typeface="Sylfaen" panose="010A0502050306030303" pitchFamily="18" charset="0"/>
              </a:rPr>
              <a:t>  </a:t>
            </a:r>
            <a:r>
              <a:rPr lang="en-US" sz="1400" dirty="0" err="1">
                <a:latin typeface="Sylfaen" panose="010A0502050306030303" pitchFamily="18" charset="0"/>
              </a:rPr>
              <a:t>տեղեկությունից</a:t>
            </a:r>
            <a:endParaRPr lang="en-US" sz="1400" dirty="0">
              <a:latin typeface="Sylfaen" panose="010A0502050306030303" pitchFamily="18" charset="0"/>
            </a:endParaRPr>
          </a:p>
          <a:p>
            <a:r>
              <a:rPr lang="en-US" sz="1400" dirty="0">
                <a:latin typeface="Sylfaen" panose="010A0502050306030303" pitchFamily="18" charset="0"/>
              </a:rPr>
              <a:t> </a:t>
            </a: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5FA977-B2BA-4A06-A786-E53636014E0F}"/>
              </a:ext>
            </a:extLst>
          </p:cNvPr>
          <p:cNvSpPr txBox="1"/>
          <p:nvPr/>
        </p:nvSpPr>
        <p:spPr>
          <a:xfrm>
            <a:off x="6897941" y="3640348"/>
            <a:ext cx="2138109" cy="207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Ընկերություն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որն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ունի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Այ-փի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հասցե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թե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որտեղ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նրանք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գտնվում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են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և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էլ.փոստ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`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դոմեյնի</a:t>
            </a:r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անունով</a:t>
            </a:r>
            <a:endParaRPr lang="en-US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endParaRPr lang="en-GB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7A299A-BC06-41F5-BB12-1C9206E114B7}"/>
              </a:ext>
            </a:extLst>
          </p:cNvPr>
          <p:cNvSpPr txBox="1"/>
          <p:nvPr/>
        </p:nvSpPr>
        <p:spPr>
          <a:xfrm>
            <a:off x="6897941" y="5389205"/>
            <a:ext cx="2159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b="1" dirty="0">
                <a:solidFill>
                  <a:srgbClr val="FF0000"/>
                </a:solidFill>
                <a:latin typeface="Sylfaen" panose="010A0502050306030303" pitchFamily="18" charset="0"/>
              </a:rPr>
              <a:t>Որոշ անձնական տեղեկություններ այդ տիրույթի գրանցողի մասին</a:t>
            </a:r>
            <a:endParaRPr lang="en-US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6CC90E1-2FB5-4208-9394-33FF5351BB47}"/>
              </a:ext>
            </a:extLst>
          </p:cNvPr>
          <p:cNvSpPr/>
          <p:nvPr/>
        </p:nvSpPr>
        <p:spPr>
          <a:xfrm rot="10800000">
            <a:off x="5935915" y="1456860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426969DC-4662-4F19-A4D1-09E47C39F079}"/>
              </a:ext>
            </a:extLst>
          </p:cNvPr>
          <p:cNvSpPr/>
          <p:nvPr/>
        </p:nvSpPr>
        <p:spPr>
          <a:xfrm rot="10800000">
            <a:off x="5935915" y="2147568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5D488F93-A312-4AFC-A777-06DC946F4CE5}"/>
              </a:ext>
            </a:extLst>
          </p:cNvPr>
          <p:cNvSpPr/>
          <p:nvPr/>
        </p:nvSpPr>
        <p:spPr>
          <a:xfrm rot="10800000">
            <a:off x="5935915" y="3785826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8A67827-805B-4C30-8DD7-B77CE568AE2D}"/>
              </a:ext>
            </a:extLst>
          </p:cNvPr>
          <p:cNvSpPr/>
          <p:nvPr/>
        </p:nvSpPr>
        <p:spPr>
          <a:xfrm rot="10800000">
            <a:off x="5935915" y="5494791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6D6B50-5E9A-4654-9FB8-C486B01B5692}"/>
              </a:ext>
            </a:extLst>
          </p:cNvPr>
          <p:cNvSpPr txBox="1"/>
          <p:nvPr/>
        </p:nvSpPr>
        <p:spPr>
          <a:xfrm>
            <a:off x="34740" y="1279500"/>
            <a:ext cx="2475265" cy="489364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Քննչակա՞ն</a:t>
            </a:r>
            <a:r>
              <a:rPr lang="en-GB" sz="24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հարցը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Ո՞վ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օգտագործել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45.14.250.74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հասցեն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որոշակի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ամսաթվի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որոշակի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ժամին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հաշվի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առնելով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ժամային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գոտիները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):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64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  <p:bldP spid="8" grpId="0"/>
      <p:bldP spid="16" grpId="0"/>
      <p:bldP spid="17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56FF48-E68E-433E-A17C-A2D4F2B62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804" y="1271699"/>
            <a:ext cx="4635910" cy="438248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A7972C05-8ACF-475F-82C3-7C398B754C6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120576" y="1271699"/>
            <a:ext cx="4178300" cy="475138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Ո՞վ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է nolimitnet.eu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8D11F3-E180-43C1-8750-F7457ED067D1}"/>
              </a:ext>
            </a:extLst>
          </p:cNvPr>
          <p:cNvSpPr/>
          <p:nvPr/>
        </p:nvSpPr>
        <p:spPr>
          <a:xfrm>
            <a:off x="99694" y="2329701"/>
            <a:ext cx="3781202" cy="5284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6BF418-6DD9-48EB-B0AE-8F4E213EC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0" y="6173147"/>
            <a:ext cx="2667000" cy="3714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2F54C6-DB6E-4F9A-950F-25967D36C222}"/>
              </a:ext>
            </a:extLst>
          </p:cNvPr>
          <p:cNvSpPr/>
          <p:nvPr/>
        </p:nvSpPr>
        <p:spPr>
          <a:xfrm>
            <a:off x="99694" y="3484007"/>
            <a:ext cx="4199182" cy="13528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2FCBE4-2165-4FA1-9203-4575286293C8}"/>
              </a:ext>
            </a:extLst>
          </p:cNvPr>
          <p:cNvSpPr/>
          <p:nvPr/>
        </p:nvSpPr>
        <p:spPr>
          <a:xfrm>
            <a:off x="5356423" y="4302957"/>
            <a:ext cx="1447825" cy="13512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46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Այ-փի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աշխարհագրական տեղակայում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9765" y="1265544"/>
            <a:ext cx="4752975" cy="518318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dirty="0" err="1" smtClean="0">
                <a:latin typeface="Sylfaen" panose="010A0502050306030303" pitchFamily="18" charset="0"/>
              </a:rPr>
              <a:t>Այ-փի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հասցեները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քարտեզագրվել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ֆիզիկական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տարածքում`օգտագործելով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աշխարհագրական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տեղակայման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ծառայություններ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b="1" dirty="0">
                <a:solidFill>
                  <a:srgbClr val="FF0000"/>
                </a:solidFill>
                <a:latin typeface="Sylfaen" panose="010A0502050306030303" pitchFamily="18" charset="0"/>
              </a:rPr>
              <a:t>ԿԱՐՈՂ է </a:t>
            </a:r>
            <a:r>
              <a:rPr lang="en-US" dirty="0" err="1">
                <a:latin typeface="Sylfaen" panose="010A0502050306030303" pitchFamily="18" charset="0"/>
              </a:rPr>
              <a:t>նշում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թե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որտեղ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բաժանորդի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Այ-փի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հասցեն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հասցեն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Ճշգրիտ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չէ</a:t>
            </a:r>
            <a:r>
              <a:rPr lang="en-US" dirty="0">
                <a:latin typeface="Sylfaen" panose="010A0502050306030303" pitchFamily="18" charset="0"/>
              </a:rPr>
              <a:t>- </a:t>
            </a:r>
            <a:r>
              <a:rPr lang="en-US" dirty="0" err="1">
                <a:latin typeface="Sylfaen" panose="010A0502050306030303" pitchFamily="18" charset="0"/>
              </a:rPr>
              <a:t>հնարավոր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խաբվել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1DDA91-F296-4EAD-95FF-EEF61BF42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270001"/>
            <a:ext cx="3086513" cy="3429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460A33-EB48-45CB-A4DB-C795C53E1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2651" y="4323690"/>
            <a:ext cx="2961797" cy="212504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1E8ADFB-214E-4393-8EEB-D6127A933B35}"/>
              </a:ext>
            </a:extLst>
          </p:cNvPr>
          <p:cNvSpPr txBox="1"/>
          <p:nvPr/>
        </p:nvSpPr>
        <p:spPr>
          <a:xfrm>
            <a:off x="2659802" y="5587998"/>
            <a:ext cx="3389945" cy="1200329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Սա հեղինակի սեփականն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է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և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140 մղոն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սխալ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է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D8FC31-607B-4C21-8E14-F515B098E394}"/>
              </a:ext>
            </a:extLst>
          </p:cNvPr>
          <p:cNvSpPr txBox="1"/>
          <p:nvPr/>
        </p:nvSpPr>
        <p:spPr>
          <a:xfrm>
            <a:off x="7452321" y="1142548"/>
            <a:ext cx="1581904" cy="2308324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Բոլորը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նույն տարածաշրջանում, բայց ոչ ճշգրիտ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55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030033" cy="1200329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Ո՞րն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Այ-փի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հասցեի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լավագույն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նկարագիրը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որը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տրվել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ծնկադիր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համակարգչին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(laptop),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երբ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այն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միանում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տան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ցանցին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141574"/>
            <a:ext cx="8030032" cy="40626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Ա է 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Տնային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ցանցը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սովորաբար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վերահսկվում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երթուղիչի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կողմից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տրամադրելու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հասցեներ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մասնավոր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միջակայքից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</a:p>
          <a:p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Երթուղիչը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ունենալու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հանրային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հասցե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բոլոր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ներքին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սարքերը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օգտագործելու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Համացանց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</a:p>
          <a:p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Ստատիկը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Դինամիկը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տերմիններ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որոնք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կիրառելի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հանրային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հասցեներին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.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3" y="2342446"/>
            <a:ext cx="8030032" cy="1569660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Մասնավոր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հասցե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Ստատիկ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հասցե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Դինամիկ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հասցե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Հանրային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Այ-փի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հասցե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թիրախները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8497-BF37-4A20-ABA6-353886C26C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5900" y="1322584"/>
            <a:ext cx="8712200" cy="524033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err="1">
                <a:latin typeface="Sylfaen" panose="010A0502050306030303" pitchFamily="18" charset="0"/>
              </a:rPr>
              <a:t>Դասընթացի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ավարտին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մասնակից</a:t>
            </a:r>
            <a:r>
              <a:rPr lang="en-GB" dirty="0" err="1" smtClean="0">
                <a:latin typeface="Sylfaen" panose="010A0502050306030303" pitchFamily="18" charset="0"/>
              </a:rPr>
              <a:t>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կարողանալու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.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Ճանաչել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համակարգչային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համակարգի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ընդհանուր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կառուցվածքը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հասկանալ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դերը</a:t>
            </a:r>
            <a:r>
              <a:rPr lang="en-GB" dirty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Նկարագրել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թե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ինչպես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անձը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միանում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դրան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հետքեր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թողնել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անելիս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Թվարկել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որոշ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հանացանցային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ծառայություններ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հավելվածներ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որոնք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դատախազները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դատավորները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հանդիպել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աշխատանքի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ընթացքում</a:t>
            </a:r>
            <a:r>
              <a:rPr lang="en-GB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Օրինակներ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ներկայացնել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թե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ինչ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խնդիրներ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մութ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ոստայնը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բերել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քրեական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հետապնդմանը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62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2274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ԱՅԻՆ </a:t>
            </a:r>
            <a:r>
              <a:rPr lang="en-GB" dirty="0" smtClean="0">
                <a:latin typeface="Sylfaen" panose="010A0502050306030303" pitchFamily="18" charset="0"/>
              </a:rPr>
              <a:t>ԾԱՌԱՅՈՒԹՅՈՒՆՆԵՐԸ ԵՎ ՀԱՎԵԼՎԱԾՆԵՐԸ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ի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3FF185F-D1F2-46C0-8941-FE80F3343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4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5798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ծառայություններ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8" name="Picture 4" descr="graphic">
            <a:extLst>
              <a:ext uri="{FF2B5EF4-FFF2-40B4-BE49-F238E27FC236}">
                <a16:creationId xmlns:a16="http://schemas.microsoft.com/office/drawing/2014/main" id="{884006A9-8409-4540-97E0-6926DB57C25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97769" y="1278731"/>
            <a:ext cx="6748462" cy="5083175"/>
          </a:xfrm>
          <a:noFill/>
        </p:spPr>
      </p:pic>
    </p:spTree>
    <p:extLst>
      <p:ext uri="{BB962C8B-B14F-4D97-AF65-F5344CB8AC3E}">
        <p14:creationId xmlns:p14="http://schemas.microsoft.com/office/powerpoint/2010/main" val="2765972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WWW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9386" y="1237064"/>
            <a:ext cx="8785225" cy="5183187"/>
          </a:xfrm>
        </p:spPr>
        <p:txBody>
          <a:bodyPr/>
          <a:lstStyle/>
          <a:p>
            <a:r>
              <a:rPr lang="en-GB" dirty="0">
                <a:latin typeface="Sylfaen" panose="010A0502050306030303" pitchFamily="18" charset="0"/>
              </a:rPr>
              <a:t>1991 </a:t>
            </a:r>
            <a:r>
              <a:rPr lang="en-GB" dirty="0" err="1">
                <a:latin typeface="Sylfaen" panose="010A0502050306030303" pitchFamily="18" charset="0"/>
              </a:rPr>
              <a:t>թվականից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ի </a:t>
            </a:r>
            <a:r>
              <a:rPr lang="en-GB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վեր</a:t>
            </a:r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հիպերտեքստի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նշագրման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լեզու</a:t>
            </a:r>
            <a:r>
              <a:rPr lang="en-GB" b="1" dirty="0">
                <a:solidFill>
                  <a:srgbClr val="0070C0"/>
                </a:solidFill>
                <a:latin typeface="Sylfaen" panose="010A0502050306030303" pitchFamily="18" charset="0"/>
              </a:rPr>
              <a:t>ն (HTML</a:t>
            </a:r>
            <a:r>
              <a:rPr lang="en-GB" dirty="0">
                <a:latin typeface="Sylfaen" panose="010A0502050306030303" pitchFamily="18" charset="0"/>
              </a:rPr>
              <a:t>, Hyper Text </a:t>
            </a:r>
            <a:r>
              <a:rPr lang="en-GB" dirty="0" err="1">
                <a:latin typeface="Sylfaen" panose="010A0502050306030303" pitchFamily="18" charset="0"/>
              </a:rPr>
              <a:t>Markup</a:t>
            </a:r>
            <a:r>
              <a:rPr lang="en-GB" dirty="0">
                <a:latin typeface="Sylfaen" panose="010A0502050306030303" pitchFamily="18" charset="0"/>
              </a:rPr>
              <a:t> Language) </a:t>
            </a:r>
            <a:r>
              <a:rPr lang="en-GB" dirty="0" err="1">
                <a:latin typeface="Sylfaen" panose="010A0502050306030303" pitchFamily="18" charset="0"/>
              </a:rPr>
              <a:t>թույլատրել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վեբ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էջերում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բառեր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նկարներ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հնչյուններ</a:t>
            </a:r>
            <a:endParaRPr lang="en-US" dirty="0">
              <a:latin typeface="Sylfaen" panose="010A0502050306030303" pitchFamily="18" charset="0"/>
            </a:endParaRPr>
          </a:p>
          <a:p>
            <a:pPr algn="just"/>
            <a:r>
              <a:rPr lang="en-US" dirty="0" err="1">
                <a:latin typeface="Sylfaen" panose="010A0502050306030303" pitchFamily="18" charset="0"/>
              </a:rPr>
              <a:t>Օգտագործում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հիպերտեքստի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փոխանցման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հաղորդակարգ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</a:rPr>
              <a:t>(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HTTP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protocol – Hyper-Text Transfer </a:t>
            </a:r>
            <a:r>
              <a:rPr lang="en-GB" dirty="0" smtClean="0">
                <a:latin typeface="Sylfaen" panose="010A0502050306030303" pitchFamily="18" charset="0"/>
              </a:rPr>
              <a:t>protocol)</a:t>
            </a:r>
            <a:endParaRPr lang="en-GB" dirty="0">
              <a:latin typeface="Sylfaen" panose="010A0502050306030303" pitchFamily="18" charset="0"/>
            </a:endParaRPr>
          </a:p>
          <a:p>
            <a:pPr lvl="1" algn="just"/>
            <a:r>
              <a:rPr lang="en-US" dirty="0" err="1" smtClean="0">
                <a:latin typeface="Sylfaen" panose="010A0502050306030303" pitchFamily="18" charset="0"/>
              </a:rPr>
              <a:t>Հաղորդակցման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օգտագործվում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բրաուզերների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վեբ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սերվերների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՝ </a:t>
            </a:r>
            <a:r>
              <a:rPr lang="en-US" dirty="0" err="1">
                <a:latin typeface="Sylfaen" panose="010A0502050306030303" pitchFamily="18" charset="0"/>
              </a:rPr>
              <a:t>հիպերտեքստի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փոխանցման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հաղորդակարգ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ուղարկելու</a:t>
            </a:r>
            <a:r>
              <a:rPr lang="en-US" dirty="0">
                <a:latin typeface="Sylfaen" panose="010A0502050306030303" pitchFamily="18" charset="0"/>
              </a:rPr>
              <a:t>  և </a:t>
            </a:r>
            <a:r>
              <a:rPr lang="en-US" dirty="0" err="1">
                <a:latin typeface="Sylfaen" panose="010A0502050306030303" pitchFamily="18" charset="0"/>
              </a:rPr>
              <a:t>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ստանալու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</p:txBody>
      </p:sp>
      <p:pic>
        <p:nvPicPr>
          <p:cNvPr id="8" name="Picture 3" descr="server_rack">
            <a:extLst>
              <a:ext uri="{FF2B5EF4-FFF2-40B4-BE49-F238E27FC236}">
                <a16:creationId xmlns:a16="http://schemas.microsoft.com/office/drawing/2014/main" id="{3B99CFDE-90DC-4B72-8B40-9AF998E05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7210" y="4164014"/>
            <a:ext cx="1767647" cy="20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plate02">
            <a:extLst>
              <a:ext uri="{FF2B5EF4-FFF2-40B4-BE49-F238E27FC236}">
                <a16:creationId xmlns:a16="http://schemas.microsoft.com/office/drawing/2014/main" id="{B555B8BF-E840-4B3F-8DE4-0A6F30795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327319"/>
            <a:ext cx="1615109" cy="19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95C1EBED-022F-4C59-A80F-5A4C1747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0616" y="4207385"/>
            <a:ext cx="1862767" cy="89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C06B1602-E424-4ACF-A710-A43028735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5246482"/>
            <a:ext cx="1857388" cy="973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75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WWW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68528"/>
            <a:ext cx="8642350" cy="5183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Ռեսուրսները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այստեղ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Միասնական 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ռեսուրսների ուղղեցույց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ներ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URLs)</a:t>
            </a:r>
            <a:endParaRPr lang="en-GB" b="1" dirty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marL="857250" lvl="1" indent="-457200"/>
            <a:r>
              <a:rPr lang="hy-AM" dirty="0">
                <a:latin typeface="Sylfaen" panose="010A0502050306030303" pitchFamily="18" charset="0"/>
              </a:rPr>
              <a:t>Միասնական ռեսուրսների ուղղեցույց</a:t>
            </a:r>
            <a:r>
              <a:rPr lang="en-US" dirty="0" err="1">
                <a:latin typeface="Sylfaen" panose="010A0502050306030303" pitchFamily="18" charset="0"/>
              </a:rPr>
              <a:t>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Uniform </a:t>
            </a:r>
            <a:r>
              <a:rPr lang="en-GB" dirty="0">
                <a:latin typeface="Sylfaen" panose="010A0502050306030303" pitchFamily="18" charset="0"/>
              </a:rPr>
              <a:t>Resource </a:t>
            </a:r>
            <a:r>
              <a:rPr lang="en-GB" dirty="0" smtClean="0">
                <a:latin typeface="Sylfaen" panose="010A0502050306030303" pitchFamily="18" charset="0"/>
              </a:rPr>
              <a:t>Locators)</a:t>
            </a:r>
            <a:endParaRPr lang="en-GB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GB" dirty="0">
                <a:latin typeface="Sylfaen" panose="010A0502050306030303" pitchFamily="18" charset="0"/>
                <a:hlinkClick r:id="rId3"/>
              </a:rPr>
              <a:t>http://www.coe.int</a:t>
            </a: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dirty="0">
                <a:latin typeface="Sylfaen" panose="010A0502050306030303" pitchFamily="18" charset="0"/>
              </a:rPr>
              <a:t>	http 	= </a:t>
            </a:r>
            <a:r>
              <a:rPr lang="hy-AM" dirty="0">
                <a:latin typeface="Sylfaen" panose="010A0502050306030303" pitchFamily="18" charset="0"/>
              </a:rPr>
              <a:t>Հիպերտեքստի փոխանցման հաղորդակարգ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Process </a:t>
            </a:r>
            <a:r>
              <a:rPr lang="en-GB" dirty="0">
                <a:latin typeface="Sylfaen" panose="010A0502050306030303" pitchFamily="18" charset="0"/>
              </a:rPr>
              <a:t>being </a:t>
            </a:r>
            <a:r>
              <a:rPr lang="en-GB" dirty="0" smtClean="0">
                <a:latin typeface="Sylfaen" panose="010A0502050306030303" pitchFamily="18" charset="0"/>
              </a:rPr>
              <a:t>used)</a:t>
            </a: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dirty="0">
                <a:latin typeface="Sylfaen" panose="010A0502050306030303" pitchFamily="18" charset="0"/>
              </a:rPr>
              <a:t>	www = </a:t>
            </a:r>
            <a:r>
              <a:rPr lang="hy-AM" dirty="0">
                <a:latin typeface="Sylfaen" panose="010A0502050306030303" pitchFamily="18" charset="0"/>
              </a:rPr>
              <a:t>Համաշխարհային սարդոստայն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World </a:t>
            </a:r>
            <a:r>
              <a:rPr lang="en-GB" dirty="0">
                <a:latin typeface="Sylfaen" panose="010A0502050306030303" pitchFamily="18" charset="0"/>
              </a:rPr>
              <a:t>Wide Web </a:t>
            </a:r>
            <a:r>
              <a:rPr lang="en-GB" dirty="0" smtClean="0">
                <a:latin typeface="Sylfaen" panose="010A0502050306030303" pitchFamily="18" charset="0"/>
              </a:rPr>
              <a:t>server)</a:t>
            </a: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dirty="0">
                <a:latin typeface="Sylfaen" panose="010A0502050306030303" pitchFamily="18" charset="0"/>
              </a:rPr>
              <a:t>	</a:t>
            </a:r>
            <a:r>
              <a:rPr lang="en-GB" dirty="0" err="1">
                <a:latin typeface="Sylfaen" panose="010A0502050306030303" pitchFamily="18" charset="0"/>
              </a:rPr>
              <a:t>coe</a:t>
            </a:r>
            <a:r>
              <a:rPr lang="en-GB" dirty="0">
                <a:latin typeface="Sylfaen" panose="010A0502050306030303" pitchFamily="18" charset="0"/>
              </a:rPr>
              <a:t> 	= </a:t>
            </a:r>
            <a:r>
              <a:rPr lang="hy-AM" dirty="0">
                <a:latin typeface="Sylfaen" panose="010A0502050306030303" pitchFamily="18" charset="0"/>
              </a:rPr>
              <a:t>Դոմեյնային </a:t>
            </a:r>
            <a:r>
              <a:rPr lang="hy-AM" dirty="0" smtClean="0">
                <a:latin typeface="Sylfaen" panose="010A0502050306030303" pitchFamily="18" charset="0"/>
              </a:rPr>
              <a:t>անվան</a:t>
            </a:r>
            <a:r>
              <a:rPr lang="en-US" dirty="0" err="1" smtClean="0">
                <a:latin typeface="Sylfaen" panose="010A0502050306030303" pitchFamily="18" charset="0"/>
              </a:rPr>
              <a:t>ում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Domain name)</a:t>
            </a: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dirty="0">
                <a:latin typeface="Sylfaen" panose="010A0502050306030303" pitchFamily="18" charset="0"/>
              </a:rPr>
              <a:t>	int 	= </a:t>
            </a:r>
            <a:r>
              <a:rPr lang="en-GB" dirty="0" err="1" smtClean="0">
                <a:latin typeface="Sylfaen" panose="010A0502050306030303" pitchFamily="18" charset="0"/>
              </a:rPr>
              <a:t>Բարձր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մակարդակի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դոմեյն</a:t>
            </a:r>
            <a:r>
              <a:rPr lang="en-GB" dirty="0" smtClean="0">
                <a:latin typeface="Sylfaen" panose="010A0502050306030303" pitchFamily="18" charset="0"/>
              </a:rPr>
              <a:t> (</a:t>
            </a:r>
            <a:r>
              <a:rPr lang="hy-AM" dirty="0">
                <a:latin typeface="Sylfaen" panose="010A0502050306030303" pitchFamily="18" charset="0"/>
              </a:rPr>
              <a:t>հաճախ երկրի </a:t>
            </a:r>
            <a:r>
              <a:rPr lang="hy-AM" dirty="0" smtClean="0">
                <a:latin typeface="Sylfaen" panose="010A0502050306030303" pitchFamily="18" charset="0"/>
              </a:rPr>
              <a:t>հետ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5129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WWW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7236" y="1127125"/>
            <a:ext cx="8642350" cy="51831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Վեբ</a:t>
            </a:r>
            <a:r>
              <a:rPr lang="en-US" dirty="0" smtClean="0">
                <a:latin typeface="Sylfaen" panose="010A0502050306030303" pitchFamily="18" charset="0"/>
              </a:rPr>
              <a:t> կ</a:t>
            </a:r>
            <a:r>
              <a:rPr lang="hy-AM" dirty="0" smtClean="0">
                <a:latin typeface="Sylfaen" panose="010A0502050306030303" pitchFamily="18" charset="0"/>
              </a:rPr>
              <a:t>այքերը </a:t>
            </a:r>
            <a:r>
              <a:rPr lang="en-US" dirty="0" err="1" smtClean="0">
                <a:latin typeface="Sylfaen" panose="010A0502050306030303" pitchFamily="18" charset="0"/>
              </a:rPr>
              <a:t>կապակցված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(և ոչ կապակցված) </a:t>
            </a:r>
            <a:r>
              <a:rPr lang="hy-AM" dirty="0" smtClean="0">
                <a:latin typeface="Sylfaen" panose="010A0502050306030303" pitchFamily="18" charset="0"/>
              </a:rPr>
              <a:t>էջեր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են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Այստեղ</a:t>
            </a:r>
            <a:endParaRPr lang="en-GB" dirty="0">
              <a:latin typeface="Sylfaen" panose="010A0502050306030303" pitchFamily="18" charset="0"/>
            </a:endParaRPr>
          </a:p>
          <a:p>
            <a:pPr marL="857250" lvl="1" indent="-457200"/>
            <a:r>
              <a:rPr lang="en-GB" dirty="0">
                <a:latin typeface="Sylfaen" panose="010A0502050306030303" pitchFamily="18" charset="0"/>
                <a:hlinkClick r:id="rId3"/>
              </a:rPr>
              <a:t>www.sitename.com</a:t>
            </a:r>
            <a:endParaRPr lang="en-GB" dirty="0">
              <a:latin typeface="Sylfaen" panose="010A0502050306030303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66FE35-2649-483E-8BFD-5EE05A25E2F5}"/>
              </a:ext>
            </a:extLst>
          </p:cNvPr>
          <p:cNvGrpSpPr/>
          <p:nvPr/>
        </p:nvGrpSpPr>
        <p:grpSpPr>
          <a:xfrm>
            <a:off x="4283968" y="2132856"/>
            <a:ext cx="4608512" cy="3946053"/>
            <a:chOff x="3177480" y="1543372"/>
            <a:chExt cx="5715000" cy="453553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1170AEB-563C-4D4A-9F4D-85299DDD0A89}"/>
                </a:ext>
              </a:extLst>
            </p:cNvPr>
            <p:cNvGrpSpPr/>
            <p:nvPr/>
          </p:nvGrpSpPr>
          <p:grpSpPr>
            <a:xfrm>
              <a:off x="3177480" y="2654411"/>
              <a:ext cx="5562600" cy="1683625"/>
              <a:chOff x="3641245" y="2239936"/>
              <a:chExt cx="8084635" cy="2540836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BBF69F5-6336-4E8D-817B-B36C0A9A896E}"/>
                  </a:ext>
                </a:extLst>
              </p:cNvPr>
              <p:cNvCxnSpPr/>
              <p:nvPr/>
            </p:nvCxnSpPr>
            <p:spPr>
              <a:xfrm>
                <a:off x="7704113" y="2239936"/>
                <a:ext cx="0" cy="4460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9C6422AF-7492-4E89-AC32-154DB09D86E5}"/>
                  </a:ext>
                </a:extLst>
              </p:cNvPr>
              <p:cNvGrpSpPr/>
              <p:nvPr/>
            </p:nvGrpSpPr>
            <p:grpSpPr>
              <a:xfrm>
                <a:off x="3641245" y="2685984"/>
                <a:ext cx="8084635" cy="2094788"/>
                <a:chOff x="3504085" y="2929669"/>
                <a:chExt cx="8084635" cy="2094788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D307FAF-4FAE-4F02-95B1-CE9DABE1CD71}"/>
                    </a:ext>
                  </a:extLst>
                </p:cNvPr>
                <p:cNvSpPr/>
                <p:nvPr/>
              </p:nvSpPr>
              <p:spPr>
                <a:xfrm>
                  <a:off x="10295178" y="3500458"/>
                  <a:ext cx="1293542" cy="150541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Other</a:t>
                  </a:r>
                </a:p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.html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1FDE037D-3799-48D8-9EB8-A0C550B57AE9}"/>
                    </a:ext>
                  </a:extLst>
                </p:cNvPr>
                <p:cNvSpPr/>
                <p:nvPr/>
              </p:nvSpPr>
              <p:spPr>
                <a:xfrm>
                  <a:off x="8084448" y="3519043"/>
                  <a:ext cx="1293542" cy="150541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Services</a:t>
                  </a:r>
                </a:p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.html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75D6D6CB-C390-4318-BEFC-C07E857B6A66}"/>
                    </a:ext>
                  </a:extLst>
                </p:cNvPr>
                <p:cNvSpPr/>
                <p:nvPr/>
              </p:nvSpPr>
              <p:spPr>
                <a:xfrm>
                  <a:off x="5873719" y="3519043"/>
                  <a:ext cx="1293542" cy="150541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Contact</a:t>
                  </a:r>
                </a:p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.html</a:t>
                  </a: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3C81A64-EE68-466E-B425-A7001AADD788}"/>
                    </a:ext>
                  </a:extLst>
                </p:cNvPr>
                <p:cNvSpPr/>
                <p:nvPr/>
              </p:nvSpPr>
              <p:spPr>
                <a:xfrm>
                  <a:off x="3504085" y="3519043"/>
                  <a:ext cx="1293542" cy="1505414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About</a:t>
                  </a:r>
                </a:p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ylfaen" panose="010A0502050306030303" pitchFamily="18" charset="0"/>
                    </a:rPr>
                    <a:t>.html</a:t>
                  </a:r>
                </a:p>
              </p:txBody>
            </p: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41748F0B-4EFD-46E4-8CBE-52C64AD53C0D}"/>
                    </a:ext>
                  </a:extLst>
                </p:cNvPr>
                <p:cNvGrpSpPr/>
                <p:nvPr/>
              </p:nvGrpSpPr>
              <p:grpSpPr>
                <a:xfrm>
                  <a:off x="4150856" y="2929669"/>
                  <a:ext cx="6791093" cy="438613"/>
                  <a:chOff x="4556935" y="2535381"/>
                  <a:chExt cx="6791093" cy="438613"/>
                </a:xfrm>
              </p:grpSpPr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29EBA4E9-FD3A-4C9C-872D-E5DCF1596DB4}"/>
                      </a:ext>
                    </a:extLst>
                  </p:cNvPr>
                  <p:cNvCxnSpPr/>
                  <p:nvPr/>
                </p:nvCxnSpPr>
                <p:spPr>
                  <a:xfrm>
                    <a:off x="4556935" y="2535381"/>
                    <a:ext cx="6791093" cy="2230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Arrow Connector 19">
                    <a:extLst>
                      <a:ext uri="{FF2B5EF4-FFF2-40B4-BE49-F238E27FC236}">
                        <a16:creationId xmlns:a16="http://schemas.microsoft.com/office/drawing/2014/main" id="{212741AA-85A3-4993-9F17-47A8C7DD0C30}"/>
                      </a:ext>
                    </a:extLst>
                  </p:cNvPr>
                  <p:cNvCxnSpPr/>
                  <p:nvPr/>
                </p:nvCxnSpPr>
                <p:spPr>
                  <a:xfrm>
                    <a:off x="4556935" y="2539098"/>
                    <a:ext cx="0" cy="41631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Arrow Connector 20">
                    <a:extLst>
                      <a:ext uri="{FF2B5EF4-FFF2-40B4-BE49-F238E27FC236}">
                        <a16:creationId xmlns:a16="http://schemas.microsoft.com/office/drawing/2014/main" id="{93BE7D2F-343C-4BFC-BCCE-F6136411ABE8}"/>
                      </a:ext>
                    </a:extLst>
                  </p:cNvPr>
                  <p:cNvCxnSpPr/>
                  <p:nvPr/>
                </p:nvCxnSpPr>
                <p:spPr>
                  <a:xfrm>
                    <a:off x="6828067" y="2546532"/>
                    <a:ext cx="0" cy="41631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Arrow Connector 21">
                    <a:extLst>
                      <a:ext uri="{FF2B5EF4-FFF2-40B4-BE49-F238E27FC236}">
                        <a16:creationId xmlns:a16="http://schemas.microsoft.com/office/drawing/2014/main" id="{E1547819-C9BD-4E1B-8EFA-BA1A3C8AD521}"/>
                      </a:ext>
                    </a:extLst>
                  </p:cNvPr>
                  <p:cNvCxnSpPr/>
                  <p:nvPr/>
                </p:nvCxnSpPr>
                <p:spPr>
                  <a:xfrm>
                    <a:off x="9104774" y="2557683"/>
                    <a:ext cx="0" cy="41631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>
                    <a:extLst>
                      <a:ext uri="{FF2B5EF4-FFF2-40B4-BE49-F238E27FC236}">
                        <a16:creationId xmlns:a16="http://schemas.microsoft.com/office/drawing/2014/main" id="{4D8EF5EC-7D0E-4DFB-BB9B-C6F7B1AED264}"/>
                      </a:ext>
                    </a:extLst>
                  </p:cNvPr>
                  <p:cNvCxnSpPr/>
                  <p:nvPr/>
                </p:nvCxnSpPr>
                <p:spPr>
                  <a:xfrm>
                    <a:off x="11348028" y="2546532"/>
                    <a:ext cx="0" cy="41631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E5E2FC7-F836-4D92-9C65-C0740EE1A75A}"/>
                </a:ext>
              </a:extLst>
            </p:cNvPr>
            <p:cNvGrpSpPr/>
            <p:nvPr/>
          </p:nvGrpSpPr>
          <p:grpSpPr>
            <a:xfrm>
              <a:off x="4827092" y="4371308"/>
              <a:ext cx="4065388" cy="1707601"/>
              <a:chOff x="5325414" y="4918617"/>
              <a:chExt cx="4065388" cy="170760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FAB4D89-A77E-446F-B6CE-75C8B441CF43}"/>
                  </a:ext>
                </a:extLst>
              </p:cNvPr>
              <p:cNvSpPr/>
              <p:nvPr/>
            </p:nvSpPr>
            <p:spPr>
              <a:xfrm>
                <a:off x="5325414" y="5765180"/>
                <a:ext cx="766566" cy="84005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err="1" smtClean="0">
                    <a:solidFill>
                      <a:schemeClr val="tx1"/>
                    </a:solidFill>
                    <a:latin typeface="Sylfaen" panose="010A0502050306030303" pitchFamily="18" charset="0"/>
                  </a:rPr>
                  <a:t>ծառայություններ</a:t>
                </a:r>
                <a:r>
                  <a:rPr lang="en-US" sz="1000" dirty="0" smtClean="0">
                    <a:solidFill>
                      <a:schemeClr val="tx1"/>
                    </a:solidFill>
                    <a:latin typeface="Sylfaen" panose="010A0502050306030303" pitchFamily="18" charset="0"/>
                  </a:rPr>
                  <a:t> .html</a:t>
                </a:r>
                <a:endParaRPr lang="en-US" sz="1000" dirty="0">
                  <a:solidFill>
                    <a:schemeClr val="tx1"/>
                  </a:solidFill>
                  <a:latin typeface="Sylfaen" panose="010A0502050306030303" pitchFamily="18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31A367E-8277-432F-8DCB-039CD5C38683}"/>
                  </a:ext>
                </a:extLst>
              </p:cNvPr>
              <p:cNvSpPr/>
              <p:nvPr/>
            </p:nvSpPr>
            <p:spPr>
              <a:xfrm>
                <a:off x="6430434" y="5786160"/>
                <a:ext cx="766566" cy="84005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ylfaen" panose="010A0502050306030303" pitchFamily="18" charset="0"/>
                  </a:rPr>
                  <a:t>ծառայություննե.html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03BD81D-E888-419D-99E1-B279705C5EFD}"/>
                  </a:ext>
                </a:extLst>
              </p:cNvPr>
              <p:cNvSpPr/>
              <p:nvPr/>
            </p:nvSpPr>
            <p:spPr>
              <a:xfrm>
                <a:off x="7535454" y="5784963"/>
                <a:ext cx="766566" cy="84005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ylfaen" panose="010A0502050306030303" pitchFamily="18" charset="0"/>
                  </a:rPr>
                  <a:t>ծառայություննե.html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8AA3D06-1229-4D6E-A44E-8A2EAE899C9E}"/>
                  </a:ext>
                </a:extLst>
              </p:cNvPr>
              <p:cNvSpPr/>
              <p:nvPr/>
            </p:nvSpPr>
            <p:spPr>
              <a:xfrm>
                <a:off x="8624236" y="5765180"/>
                <a:ext cx="766566" cy="84005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ylfaen" panose="010A0502050306030303" pitchFamily="18" charset="0"/>
                  </a:rPr>
                  <a:t>ծառայություննե.html</a:t>
                </a: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09ACD0EC-A2B8-44E0-9BD1-CC70B71B5EC8}"/>
                  </a:ext>
                </a:extLst>
              </p:cNvPr>
              <p:cNvGrpSpPr/>
              <p:nvPr/>
            </p:nvGrpSpPr>
            <p:grpSpPr>
              <a:xfrm>
                <a:off x="5688981" y="4918617"/>
                <a:ext cx="3296115" cy="814967"/>
                <a:chOff x="2672576" y="2419815"/>
                <a:chExt cx="6791093" cy="893955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5CF4B9F-546A-477C-A266-3C0FB399AF39}"/>
                    </a:ext>
                  </a:extLst>
                </p:cNvPr>
                <p:cNvCxnSpPr>
                  <a:stCxn id="34" idx="2"/>
                </p:cNvCxnSpPr>
                <p:nvPr/>
              </p:nvCxnSpPr>
              <p:spPr>
                <a:xfrm>
                  <a:off x="5959397" y="2419815"/>
                  <a:ext cx="0" cy="44604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CC9FFD28-342E-48EA-85F4-04A1225C371B}"/>
                    </a:ext>
                  </a:extLst>
                </p:cNvPr>
                <p:cNvCxnSpPr/>
                <p:nvPr/>
              </p:nvCxnSpPr>
              <p:spPr>
                <a:xfrm>
                  <a:off x="2672576" y="2875157"/>
                  <a:ext cx="6791093" cy="223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004574AC-29D1-4320-8C44-768F74585F7E}"/>
                    </a:ext>
                  </a:extLst>
                </p:cNvPr>
                <p:cNvCxnSpPr/>
                <p:nvPr/>
              </p:nvCxnSpPr>
              <p:spPr>
                <a:xfrm>
                  <a:off x="2672576" y="2878874"/>
                  <a:ext cx="0" cy="41631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>
                  <a:extLst>
                    <a:ext uri="{FF2B5EF4-FFF2-40B4-BE49-F238E27FC236}">
                      <a16:creationId xmlns:a16="http://schemas.microsoft.com/office/drawing/2014/main" id="{C5B96664-34C0-47D7-8D44-E3E7ED93BD2E}"/>
                    </a:ext>
                  </a:extLst>
                </p:cNvPr>
                <p:cNvCxnSpPr/>
                <p:nvPr/>
              </p:nvCxnSpPr>
              <p:spPr>
                <a:xfrm>
                  <a:off x="4943708" y="2886308"/>
                  <a:ext cx="0" cy="41631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E3120753-F2A3-4A50-9C92-396CEDB08705}"/>
                    </a:ext>
                  </a:extLst>
                </p:cNvPr>
                <p:cNvCxnSpPr/>
                <p:nvPr/>
              </p:nvCxnSpPr>
              <p:spPr>
                <a:xfrm>
                  <a:off x="7220415" y="2897459"/>
                  <a:ext cx="0" cy="41631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>
                  <a:extLst>
                    <a:ext uri="{FF2B5EF4-FFF2-40B4-BE49-F238E27FC236}">
                      <a16:creationId xmlns:a16="http://schemas.microsoft.com/office/drawing/2014/main" id="{C87F37F7-CECC-408D-B067-D11DDFB91DAA}"/>
                    </a:ext>
                  </a:extLst>
                </p:cNvPr>
                <p:cNvCxnSpPr/>
                <p:nvPr/>
              </p:nvCxnSpPr>
              <p:spPr>
                <a:xfrm>
                  <a:off x="9463669" y="2886308"/>
                  <a:ext cx="0" cy="41631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E311A47-E055-4664-82D3-7F9CD0B0E362}"/>
                </a:ext>
              </a:extLst>
            </p:cNvPr>
            <p:cNvSpPr/>
            <p:nvPr/>
          </p:nvSpPr>
          <p:spPr>
            <a:xfrm>
              <a:off x="5610806" y="1543372"/>
              <a:ext cx="723176" cy="108719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  <a:latin typeface="Sylfaen" panose="010A0502050306030303" pitchFamily="18" charset="0"/>
                </a:rPr>
                <a:t>Index</a:t>
              </a:r>
            </a:p>
            <a:p>
              <a:pPr algn="ctr"/>
              <a:r>
                <a:rPr lang="en-US" sz="1000" dirty="0">
                  <a:solidFill>
                    <a:schemeClr val="tx1"/>
                  </a:solidFill>
                  <a:latin typeface="Sylfaen" panose="010A0502050306030303" pitchFamily="18" charset="0"/>
                </a:rPr>
                <a:t>.html</a:t>
              </a:r>
            </a:p>
          </p:txBody>
        </p:sp>
      </p:grpSp>
      <p:sp>
        <p:nvSpPr>
          <p:cNvPr id="5" name="Arrow: Right 4">
            <a:extLst>
              <a:ext uri="{FF2B5EF4-FFF2-40B4-BE49-F238E27FC236}">
                <a16:creationId xmlns:a16="http://schemas.microsoft.com/office/drawing/2014/main" id="{B2BD42D9-3315-471F-9178-F2C1799E3FB2}"/>
              </a:ext>
            </a:extLst>
          </p:cNvPr>
          <p:cNvSpPr/>
          <p:nvPr/>
        </p:nvSpPr>
        <p:spPr>
          <a:xfrm>
            <a:off x="2897826" y="2390734"/>
            <a:ext cx="3186341" cy="276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9F37C6-D6AA-4B50-A891-E272344BE0E0}"/>
              </a:ext>
            </a:extLst>
          </p:cNvPr>
          <p:cNvSpPr txBox="1"/>
          <p:nvPr/>
        </p:nvSpPr>
        <p:spPr>
          <a:xfrm>
            <a:off x="7052609" y="2185315"/>
            <a:ext cx="1269463" cy="1938992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Սկզբնական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էջ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(Home Page)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5E9DEF87-C96F-41C4-A51A-45F87E002692}"/>
              </a:ext>
            </a:extLst>
          </p:cNvPr>
          <p:cNvSpPr/>
          <p:nvPr/>
        </p:nvSpPr>
        <p:spPr>
          <a:xfrm>
            <a:off x="2978829" y="3985239"/>
            <a:ext cx="1182245" cy="276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39" name="Content Placeholder 1">
            <a:extLst>
              <a:ext uri="{FF2B5EF4-FFF2-40B4-BE49-F238E27FC236}">
                <a16:creationId xmlns:a16="http://schemas.microsoft.com/office/drawing/2014/main" id="{281515F3-9C5A-40FA-86B0-0754FAD68839}"/>
              </a:ext>
            </a:extLst>
          </p:cNvPr>
          <p:cNvSpPr txBox="1">
            <a:spLocks/>
          </p:cNvSpPr>
          <p:nvPr/>
        </p:nvSpPr>
        <p:spPr bwMode="auto">
          <a:xfrm>
            <a:off x="180703" y="3446919"/>
            <a:ext cx="8640960" cy="17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buFont typeface="Arial" panose="020B0604020202020204" pitchFamily="34" charset="0"/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457200" indent="-457200"/>
            <a:r>
              <a:rPr lang="en-GB" dirty="0" err="1" smtClean="0">
                <a:latin typeface="Sylfaen" panose="010A0502050306030303" pitchFamily="18" charset="0"/>
              </a:rPr>
              <a:t>Այստեղ</a:t>
            </a:r>
            <a:endParaRPr lang="en-GB" dirty="0">
              <a:latin typeface="Sylfaen" panose="010A0502050306030303" pitchFamily="18" charset="0"/>
            </a:endParaRPr>
          </a:p>
          <a:p>
            <a:pPr marL="857250" lvl="1" indent="-457200"/>
            <a:r>
              <a:rPr lang="en-GB" dirty="0">
                <a:latin typeface="Sylfaen" panose="010A0502050306030303" pitchFamily="18" charset="0"/>
                <a:hlinkClick r:id="rId4"/>
              </a:rPr>
              <a:t>www.sitename.com/about.html</a:t>
            </a:r>
            <a:r>
              <a:rPr lang="en-GB" dirty="0">
                <a:latin typeface="Sylfaen" panose="010A050205030603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961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7" grpId="0" animBg="1"/>
      <p:bldP spid="3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WWW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CD6A226-6364-46EE-8638-8DE0EF10385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96053" y="1303561"/>
            <a:ext cx="3960813" cy="400208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A9E1883-243F-4027-B440-1B1452DA3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1340769"/>
            <a:ext cx="4411910" cy="437024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BACCC26-2779-4768-AD06-A35B4043B810}"/>
              </a:ext>
            </a:extLst>
          </p:cNvPr>
          <p:cNvSpPr txBox="1"/>
          <p:nvPr/>
        </p:nvSpPr>
        <p:spPr>
          <a:xfrm>
            <a:off x="536767" y="5556696"/>
            <a:ext cx="3389945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Վեբ էջ, ինչպես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եր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և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ում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է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բրաուզերում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69DC43-B0A2-47BF-836A-9826C15BF406}"/>
              </a:ext>
            </a:extLst>
          </p:cNvPr>
          <p:cNvSpPr txBox="1"/>
          <p:nvPr/>
        </p:nvSpPr>
        <p:spPr>
          <a:xfrm>
            <a:off x="5010974" y="4926184"/>
            <a:ext cx="3389945" cy="1938992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Սկզբնա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ղբյուրի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կոդը, որը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բրաուզերը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մեկնաբանում է՝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վեբ էջը ցուցադրելու 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համար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16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WWW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հետքերը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4891"/>
            <a:ext cx="8642350" cy="5183187"/>
          </a:xfrm>
        </p:spPr>
        <p:txBody>
          <a:bodyPr/>
          <a:lstStyle/>
          <a:p>
            <a:pPr marL="0" indent="0">
              <a:buNone/>
            </a:pPr>
            <a:r>
              <a:rPr lang="hy-AM" dirty="0">
                <a:latin typeface="Sylfaen" panose="010A0502050306030303" pitchFamily="18" charset="0"/>
              </a:rPr>
              <a:t>Վեբ սերվերները պահում են հարցումների </a:t>
            </a:r>
            <a:r>
              <a:rPr lang="en-US" dirty="0" err="1" smtClean="0">
                <a:latin typeface="Sylfaen" panose="010A0502050306030303" pitchFamily="18" charset="0"/>
              </a:rPr>
              <a:t>պատմությունը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Ժամանակը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ամսաթիվը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Այ-փի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հասցեն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տեղանքը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այցելած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էջերը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այլն</a:t>
            </a:r>
            <a:r>
              <a:rPr lang="en-GB" dirty="0" smtClean="0">
                <a:latin typeface="Sylfaen" panose="010A0502050306030303" pitchFamily="18" charset="0"/>
              </a:rPr>
              <a:t>: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6A4A0B-8138-4915-8AEE-260964BD5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10" y="2920543"/>
            <a:ext cx="5339730" cy="393745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297FE6-9EFA-466B-A2D7-58CB4255BE82}"/>
              </a:ext>
            </a:extLst>
          </p:cNvPr>
          <p:cNvSpPr txBox="1"/>
          <p:nvPr/>
        </p:nvSpPr>
        <p:spPr>
          <a:xfrm>
            <a:off x="6241379" y="2631190"/>
            <a:ext cx="2651796" cy="6370975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Սա</a:t>
            </a:r>
            <a:r>
              <a:rPr lang="en-US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վեբ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սերվերի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պատմության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գրաֆիկական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պատկերումն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է: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Փաստացի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պատմությունները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խիստ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տեքստային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են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և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աշխատանք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են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պահանջում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դրանք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հասկանալու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և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դրանցից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ապացույցներ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տրամադրելու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համար</a:t>
            </a:r>
            <a:endParaRPr lang="en-US" sz="2400" kern="0" dirty="0">
              <a:solidFill>
                <a:prstClr val="white"/>
              </a:solidFill>
              <a:latin typeface="Sylfaen" panose="010A0502050306030303" pitchFamily="18" charset="0"/>
              <a:ea typeface="ＭＳ Ｐゴシック" pitchFamily="-107" charset="-128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kern="0" dirty="0">
              <a:solidFill>
                <a:prstClr val="white"/>
              </a:solidFill>
              <a:latin typeface="Sylfaen" panose="010A0502050306030303" pitchFamily="18" charset="0"/>
              <a:ea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304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030033" cy="1200329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HTML-ն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օգտագործվում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վեբ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կայքերը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կառուցելու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համար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,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որը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կարող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դիտվել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վեբ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բրաուզերում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Ի՞նչ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նշանակում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HTML-ն: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652135"/>
            <a:ext cx="8030032" cy="23083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Բ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Հիպերտեքստի նշագրման լեզու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ն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թույլատրում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որևէ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մեկին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ստեղծել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կառուցել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բաժիններ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պարբերություններ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վերնագրեր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հղումներ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վեբ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էջում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որոնք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Վեբ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բրաուզերը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կարդում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ցուցադրում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է: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2" y="2482310"/>
            <a:ext cx="8030032" cy="2308324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Թաքնված տեքստի նշանակման լեզուն </a:t>
            </a:r>
            <a:endParaRPr lang="en-US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Հիպերտեքստի նշագրման լեզու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US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Բարձր արագությամբ փոխանցման մետատվյալների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լեզ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ու</a:t>
            </a:r>
            <a:endParaRPr lang="en-US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Սարքային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ապահովման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փոխադրման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մեդիայի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լեզու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60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Էլ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.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փոստ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63476"/>
            <a:ext cx="8642350" cy="51831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err="1">
                <a:latin typeface="Sylfaen" panose="010A0502050306030303" pitchFamily="18" charset="0"/>
              </a:rPr>
              <a:t>Արտաքնապես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երևում</a:t>
            </a:r>
            <a:r>
              <a:rPr lang="en-US" dirty="0">
                <a:latin typeface="Sylfaen" panose="010A0502050306030303" pitchFamily="18" charset="0"/>
              </a:rPr>
              <a:t> է,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ուղղիղ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անցնում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մեքենաների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միջև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սակայն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իրականում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անցնում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շարք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համակարգիչների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որոնք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ավելացնել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հեռացնել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օգտակար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տվյալները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2B114DD7-A7E8-444B-95DE-06519EE15D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09626" y="3938417"/>
            <a:ext cx="57467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Sylfaen" panose="010A0502050306030303" pitchFamily="18" charset="0"/>
            </a:endParaRPr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402D8BAB-8686-4FC2-B71D-BA0F3CCFA8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399" y="4266796"/>
            <a:ext cx="9737" cy="636674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3E186DC0-5C37-44D3-827D-13FCD43B9A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19861" y="4266796"/>
            <a:ext cx="1" cy="74638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Sylfaen" panose="010A0502050306030303" pitchFamily="18" charset="0"/>
            </a:endParaRPr>
          </a:p>
        </p:txBody>
      </p:sp>
      <p:sp useBgFill="1">
        <p:nvSpPr>
          <p:cNvPr id="16" name="Cloud">
            <a:extLst>
              <a:ext uri="{FF2B5EF4-FFF2-40B4-BE49-F238E27FC236}">
                <a16:creationId xmlns:a16="http://schemas.microsoft.com/office/drawing/2014/main" id="{D5BE3358-47D0-4743-AB38-FDB8035165A0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2291229" y="3196734"/>
            <a:ext cx="3616325" cy="242411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en-GB" sz="2400" b="1" dirty="0">
              <a:latin typeface="Sylfaen" panose="010A0502050306030303" pitchFamily="18" charset="0"/>
              <a:cs typeface="Arial" charset="0"/>
            </a:endParaRPr>
          </a:p>
          <a:p>
            <a:pPr algn="ctr">
              <a:defRPr/>
            </a:pPr>
            <a:r>
              <a:rPr lang="hy-AM" sz="4000" b="1" dirty="0" smtClean="0">
                <a:latin typeface="Sylfaen" panose="010A0502050306030303" pitchFamily="18" charset="0"/>
                <a:cs typeface="Arial" charset="0"/>
              </a:rPr>
              <a:t>Համացանց</a:t>
            </a:r>
            <a:endParaRPr lang="en-GB" sz="4000" b="1" dirty="0">
              <a:latin typeface="Sylfaen" panose="010A0502050306030303" pitchFamily="18" charset="0"/>
              <a:cs typeface="Arial" charset="0"/>
            </a:endParaRPr>
          </a:p>
        </p:txBody>
      </p:sp>
      <p:sp>
        <p:nvSpPr>
          <p:cNvPr id="17" name="computr2">
            <a:extLst>
              <a:ext uri="{FF2B5EF4-FFF2-40B4-BE49-F238E27FC236}">
                <a16:creationId xmlns:a16="http://schemas.microsoft.com/office/drawing/2014/main" id="{8A5947F3-E115-49C5-9793-5A46F287D4B9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71437" y="4936331"/>
            <a:ext cx="1800225" cy="1512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1998403854 h 21600"/>
              <a:gd name="T14" fmla="*/ 2147483647 w 21600"/>
              <a:gd name="T15" fmla="*/ 1998403854 h 21600"/>
              <a:gd name="T16" fmla="*/ 2147483647 w 21600"/>
              <a:gd name="T17" fmla="*/ 2147483647 h 21600"/>
              <a:gd name="T18" fmla="*/ 160476865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Sylfaen" panose="010A0502050306030303" pitchFamily="18" charset="0"/>
            </a:endParaRPr>
          </a:p>
        </p:txBody>
      </p:sp>
      <p:sp>
        <p:nvSpPr>
          <p:cNvPr id="18" name="computr2">
            <a:extLst>
              <a:ext uri="{FF2B5EF4-FFF2-40B4-BE49-F238E27FC236}">
                <a16:creationId xmlns:a16="http://schemas.microsoft.com/office/drawing/2014/main" id="{4C886AFD-D505-49B8-8F7B-37EA7DBDD5F7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7236296" y="5013325"/>
            <a:ext cx="1800225" cy="15113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1992120494 h 21600"/>
              <a:gd name="T14" fmla="*/ 2147483647 w 21600"/>
              <a:gd name="T15" fmla="*/ 1992120494 h 21600"/>
              <a:gd name="T16" fmla="*/ 2147483647 w 21600"/>
              <a:gd name="T17" fmla="*/ 2147483647 h 21600"/>
              <a:gd name="T18" fmla="*/ 160476865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Sylfaen" panose="010A0502050306030303" pitchFamily="18" charset="0"/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18480C7B-1203-4203-A21A-BB59F9703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3546073"/>
            <a:ext cx="1008063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SMTP</a:t>
            </a:r>
          </a:p>
          <a:p>
            <a:pPr algn="ctr"/>
            <a:r>
              <a:rPr lang="en-GB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Սերվեր</a:t>
            </a:r>
            <a:r>
              <a:rPr lang="en-GB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 </a:t>
            </a:r>
            <a:endParaRPr lang="en-GB" b="1" dirty="0">
              <a:solidFill>
                <a:schemeClr val="bg1"/>
              </a:solidFill>
              <a:latin typeface="Sylfaen" panose="010A0502050306030303" pitchFamily="18" charset="0"/>
              <a:cs typeface="Arial" charset="0"/>
            </a:endParaRP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B7A02B61-F550-4050-BB6A-52573E101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278" y="3570435"/>
            <a:ext cx="1008063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POP3</a:t>
            </a:r>
          </a:p>
          <a:p>
            <a:pPr algn="ctr"/>
            <a:r>
              <a:rPr lang="en-GB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Սերվեր</a:t>
            </a:r>
            <a:endParaRPr lang="en-GB" b="1" dirty="0">
              <a:solidFill>
                <a:schemeClr val="bg1"/>
              </a:solidFill>
              <a:latin typeface="Sylfaen" panose="010A0502050306030303" pitchFamily="18" charset="0"/>
              <a:cs typeface="Arial" charset="0"/>
            </a:endParaRP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BB0EAD00-FA23-495D-B23F-D3682F9DD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1564" y="3546072"/>
            <a:ext cx="1008062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SMTP</a:t>
            </a:r>
          </a:p>
          <a:p>
            <a:pPr algn="ctr"/>
            <a:r>
              <a:rPr lang="en-GB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Սերվեր</a:t>
            </a:r>
            <a:r>
              <a:rPr lang="en-GB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charset="0"/>
              </a:rPr>
              <a:t> </a:t>
            </a:r>
            <a:endParaRPr lang="en-GB" b="1" dirty="0">
              <a:solidFill>
                <a:schemeClr val="bg1"/>
              </a:solidFill>
              <a:latin typeface="Sylfaen" panose="010A0502050306030303" pitchFamily="18" charset="0"/>
              <a:cs typeface="Arial" charset="0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5140CA8B-0E7A-410B-A108-9790B8EA1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23" y="5050632"/>
            <a:ext cx="792162" cy="5762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sz="2000" b="1" dirty="0" err="1" smtClean="0">
                <a:latin typeface="Sylfaen" panose="010A0502050306030303" pitchFamily="18" charset="0"/>
              </a:rPr>
              <a:t>Ալիս</a:t>
            </a:r>
            <a:endParaRPr lang="en-GB" sz="2000" b="1" dirty="0">
              <a:latin typeface="Sylfaen" panose="010A0502050306030303" pitchFamily="18" charset="0"/>
            </a:endParaRP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9B951230-20FA-47DD-9ED8-0B510FE4E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278" y="5157788"/>
            <a:ext cx="792162" cy="5762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Բոբ</a:t>
            </a:r>
            <a:endParaRPr lang="en-GB" sz="20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Line 4">
            <a:extLst>
              <a:ext uri="{FF2B5EF4-FFF2-40B4-BE49-F238E27FC236}">
                <a16:creationId xmlns:a16="http://schemas.microsoft.com/office/drawing/2014/main" id="{94594D8C-DBE1-47E0-92A6-A2D7BEDE57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5607" y="3937785"/>
            <a:ext cx="1152177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Sylfaen" panose="010A0502050306030303" pitchFamily="18" charset="0"/>
            </a:endParaRPr>
          </a:p>
        </p:txBody>
      </p:sp>
      <p:sp>
        <p:nvSpPr>
          <p:cNvPr id="24" name="Line 2">
            <a:extLst>
              <a:ext uri="{FF2B5EF4-FFF2-40B4-BE49-F238E27FC236}">
                <a16:creationId xmlns:a16="http://schemas.microsoft.com/office/drawing/2014/main" id="{EF2EA128-EA5F-40CF-BD85-E378BC094D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1970" y="3937785"/>
            <a:ext cx="1441582" cy="632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Sylfaen" panose="010A0502050306030303" pitchFamily="18" charset="0"/>
            </a:endParaRPr>
          </a:p>
        </p:txBody>
      </p:sp>
      <p:pic>
        <p:nvPicPr>
          <p:cNvPr id="1026" name="Picture 2" descr="Document Icon - Free Download, PNG and Vector">
            <a:extLst>
              <a:ext uri="{FF2B5EF4-FFF2-40B4-BE49-F238E27FC236}">
                <a16:creationId xmlns:a16="http://schemas.microsoft.com/office/drawing/2014/main" id="{945EEF27-2DE5-470F-A560-E96380AE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831" y="4630844"/>
            <a:ext cx="1085105" cy="108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26A91A9-30DB-40CC-96B9-8CC032ED0C19}"/>
              </a:ext>
            </a:extLst>
          </p:cNvPr>
          <p:cNvSpPr txBox="1"/>
          <p:nvPr/>
        </p:nvSpPr>
        <p:spPr>
          <a:xfrm>
            <a:off x="516808" y="3244334"/>
            <a:ext cx="1800226" cy="646331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Sylfaen" panose="010A0502050306030303" pitchFamily="18" charset="0"/>
              </a:rPr>
              <a:t>ISP </a:t>
            </a:r>
            <a:r>
              <a:rPr lang="en-GB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կավելացնի</a:t>
            </a:r>
            <a:r>
              <a:rPr lang="en-GB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տվյալները</a:t>
            </a:r>
            <a:endParaRPr lang="en-GB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65AED0-B064-4612-8F1E-D2E8707CC2E1}"/>
              </a:ext>
            </a:extLst>
          </p:cNvPr>
          <p:cNvSpPr txBox="1"/>
          <p:nvPr/>
        </p:nvSpPr>
        <p:spPr>
          <a:xfrm>
            <a:off x="3423025" y="2887648"/>
            <a:ext cx="1962917" cy="1938992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Կարող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ավելացնել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կամ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հեռացնել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տվյալները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27" name="Picture 2" descr="Document Icon - Free Download, PNG and Vector">
            <a:extLst>
              <a:ext uri="{FF2B5EF4-FFF2-40B4-BE49-F238E27FC236}">
                <a16:creationId xmlns:a16="http://schemas.microsoft.com/office/drawing/2014/main" id="{D682AC67-FD72-44A4-AAAF-99ECB211B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410" y="4585965"/>
            <a:ext cx="1085105" cy="108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0E7B614-53BF-42A3-96CC-4DCF05B820FE}"/>
              </a:ext>
            </a:extLst>
          </p:cNvPr>
          <p:cNvSpPr txBox="1"/>
          <p:nvPr/>
        </p:nvSpPr>
        <p:spPr>
          <a:xfrm>
            <a:off x="2629101" y="5338763"/>
            <a:ext cx="3727188" cy="2677656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hy-AM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Փոստային մասնաճյուղի հաղորդակարգ</a:t>
            </a:r>
            <a:r>
              <a:rPr lang="en-US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(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POP3)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փոստ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և </a:t>
            </a:r>
            <a:r>
              <a:rPr lang="hy-AM" sz="2400" kern="0" noProof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Համացանց</a:t>
            </a:r>
            <a:r>
              <a:rPr lang="hy-AM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ային </a:t>
            </a:r>
            <a:r>
              <a:rPr lang="hy-AM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նամակների մուտքային հաղորդակարգ</a:t>
            </a:r>
            <a:r>
              <a:rPr lang="en-GB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(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IMAP)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փոստ</a:t>
            </a:r>
            <a:endParaRPr lang="en-GB" sz="2400" kern="0" dirty="0">
              <a:solidFill>
                <a:prstClr val="white"/>
              </a:solidFill>
              <a:latin typeface="Sylfaen" panose="010A0502050306030303" pitchFamily="18" charset="0"/>
              <a:ea typeface="ＭＳ Ｐゴシック" pitchFamily="-107" charset="-128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Սկզբունքը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նման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է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lfaen" panose="010A0502050306030303" pitchFamily="18" charset="0"/>
              <a:ea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014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19" grpId="0" animBg="1"/>
      <p:bldP spid="20" grpId="0" animBg="1"/>
      <p:bldP spid="21" grpId="0" animBg="1"/>
      <p:bldP spid="13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Sylfaen" panose="010A0502050306030303" pitchFamily="18" charset="0"/>
              </a:rPr>
              <a:t>ՀԱՄԱԿԱՐԳՉԻ ՄԱՍԵՐԸ ԵՎ ԳՈՐԾԱՌՈՒՅԹՆԵՐԸ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ի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B9BC96D-6AC8-4249-9F3D-D92372DB1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1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4120CC53-4CBC-4E13-B00B-B6842626CCD1}"/>
              </a:ext>
            </a:extLst>
          </p:cNvPr>
          <p:cNvSpPr txBox="1">
            <a:spLocks/>
          </p:cNvSpPr>
          <p:nvPr/>
        </p:nvSpPr>
        <p:spPr>
          <a:xfrm>
            <a:off x="7086600" y="6588125"/>
            <a:ext cx="2057400" cy="28581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9C04F3A-82BD-4011-AADB-1F79FD7DF4BC}" type="slidenum">
              <a:rPr lang="en-GB" sz="9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algn="r"/>
              <a:t>5</a:t>
            </a:fld>
            <a:endParaRPr lang="en-GB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8175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Էլ.փոստ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8112" y="1154766"/>
            <a:ext cx="8642350" cy="5183187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Ի՞նչ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էլ</a:t>
            </a:r>
            <a:r>
              <a:rPr lang="en-GB" dirty="0" smtClean="0">
                <a:latin typeface="Sylfaen" panose="010A0502050306030303" pitchFamily="18" charset="0"/>
              </a:rPr>
              <a:t>. </a:t>
            </a:r>
            <a:r>
              <a:rPr lang="hy-AM" dirty="0" smtClean="0">
                <a:latin typeface="Sylfaen" panose="010A0502050306030303" pitchFamily="18" charset="0"/>
              </a:rPr>
              <a:t>Փ</a:t>
            </a:r>
            <a:r>
              <a:rPr lang="en-GB" dirty="0" err="1" smtClean="0">
                <a:latin typeface="Sylfaen" panose="010A0502050306030303" pitchFamily="18" charset="0"/>
              </a:rPr>
              <a:t>ոստը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2309C9-3816-4B2D-861B-DE96409E3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12" y="1700808"/>
            <a:ext cx="4547392" cy="446449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EAE471-258E-41FA-A88F-42FE40B8A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423" y="2731691"/>
            <a:ext cx="4747759" cy="364502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3566C04-CD8B-4740-AB34-A218ED9B79A9}"/>
              </a:ext>
            </a:extLst>
          </p:cNvPr>
          <p:cNvSpPr/>
          <p:nvPr/>
        </p:nvSpPr>
        <p:spPr>
          <a:xfrm>
            <a:off x="248112" y="1916832"/>
            <a:ext cx="4547392" cy="5284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D46575-E70E-47F5-AD6D-7E53C041737D}"/>
              </a:ext>
            </a:extLst>
          </p:cNvPr>
          <p:cNvSpPr/>
          <p:nvPr/>
        </p:nvSpPr>
        <p:spPr>
          <a:xfrm>
            <a:off x="248112" y="2531990"/>
            <a:ext cx="3819832" cy="363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20B432-61E5-4272-B5B5-EB68E2C9B08A}"/>
              </a:ext>
            </a:extLst>
          </p:cNvPr>
          <p:cNvSpPr txBox="1"/>
          <p:nvPr/>
        </p:nvSpPr>
        <p:spPr>
          <a:xfrm>
            <a:off x="3779912" y="1507735"/>
            <a:ext cx="2016224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Կարճ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վերնագրեր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C8089A-52A4-4593-B713-95C90556F978}"/>
              </a:ext>
            </a:extLst>
          </p:cNvPr>
          <p:cNvSpPr txBox="1"/>
          <p:nvPr/>
        </p:nvSpPr>
        <p:spPr>
          <a:xfrm>
            <a:off x="177366" y="5680541"/>
            <a:ext cx="1962917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Հաղորդագրությունը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A34E80-C8A5-4301-A114-6111B2CD8DAB}"/>
              </a:ext>
            </a:extLst>
          </p:cNvPr>
          <p:cNvSpPr txBox="1"/>
          <p:nvPr/>
        </p:nvSpPr>
        <p:spPr>
          <a:xfrm>
            <a:off x="6587067" y="2181051"/>
            <a:ext cx="2368755" cy="830997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Ամբողջական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վերնագրեր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lfaen" panose="010A0502050306030303" pitchFamily="18" charset="0"/>
              <a:ea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033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Էլ</a:t>
            </a:r>
            <a:r>
              <a:rPr lang="en-GB" sz="20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. </a:t>
            </a:r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փոստ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36712" y="1193177"/>
            <a:ext cx="7777163" cy="51831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y-AM" dirty="0">
                <a:latin typeface="Sylfaen" panose="010A0502050306030303" pitchFamily="18" charset="0"/>
              </a:rPr>
              <a:t>Էլեկտրոնային փոստով հետաքննության </a:t>
            </a:r>
            <a:r>
              <a:rPr lang="en-US" dirty="0" err="1" smtClean="0">
                <a:latin typeface="Sylfaen" panose="010A0502050306030303" pitchFamily="18" charset="0"/>
              </a:rPr>
              <a:t>խնդիրնե՞ր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էլ.փոստ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ունի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վերնագիր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սակայն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նրանց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հասանելիության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որևէ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ստանդարտ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մեթոդ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գոյություն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չունի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 algn="just"/>
            <a:r>
              <a:rPr lang="en-US" dirty="0" err="1" smtClean="0">
                <a:latin typeface="Sylfaen" panose="010A0502050306030303" pitchFamily="18" charset="0"/>
              </a:rPr>
              <a:t>Օգտատերերիրոջ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կամ </a:t>
            </a:r>
            <a:r>
              <a:rPr lang="en-US" dirty="0" err="1" smtClean="0">
                <a:latin typeface="Sylfaen" panose="010A0502050306030303" pitchFamily="18" charset="0"/>
              </a:rPr>
              <a:t>վեբ</a:t>
            </a:r>
            <a:r>
              <a:rPr lang="hy-AM" dirty="0" smtClean="0">
                <a:latin typeface="Sylfaen" panose="010A0502050306030303" pitchFamily="18" charset="0"/>
              </a:rPr>
              <a:t> փոստ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 smtClean="0">
                <a:latin typeface="Sylfaen" panose="010A0502050306030303" pitchFamily="18" charset="0"/>
              </a:rPr>
              <a:t>աշխարհագրական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տեղանքը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բոլորի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մոտ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տարբեր</a:t>
            </a:r>
            <a:r>
              <a:rPr lang="en-US" dirty="0" smtClean="0">
                <a:latin typeface="Sylfaen" panose="010A0502050306030303" pitchFamily="18" charset="0"/>
              </a:rPr>
              <a:t> է</a:t>
            </a:r>
          </a:p>
          <a:p>
            <a:pPr algn="just"/>
            <a:r>
              <a:rPr lang="en-GB" dirty="0" err="1" smtClean="0">
                <a:latin typeface="Sylfaen" panose="010A0502050306030303" pitchFamily="18" charset="0"/>
              </a:rPr>
              <a:t>Որոշ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էլ.փոստի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հավելվածներ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կհեռացնեն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վերնագրերը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 algn="just"/>
            <a:r>
              <a:rPr lang="en-GB" dirty="0" err="1" smtClean="0">
                <a:latin typeface="Sylfaen" panose="010A0502050306030303" pitchFamily="18" charset="0"/>
              </a:rPr>
              <a:t>Գուգլ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(Gmail), Hotmail, </a:t>
            </a:r>
            <a:r>
              <a:rPr lang="en-GB" dirty="0" err="1">
                <a:latin typeface="Sylfaen" panose="010A0502050306030303" pitchFamily="18" charset="0"/>
              </a:rPr>
              <a:t>Hushmail</a:t>
            </a:r>
            <a:endParaRPr lang="en-GB" dirty="0">
              <a:latin typeface="Sylfaen" panose="010A0502050306030303" pitchFamily="18" charset="0"/>
            </a:endParaRPr>
          </a:p>
          <a:p>
            <a:pPr lvl="1" algn="just"/>
            <a:r>
              <a:rPr lang="en-GB" dirty="0" err="1" smtClean="0">
                <a:latin typeface="Sylfaen" panose="010A0502050306030303" pitchFamily="18" charset="0"/>
              </a:rPr>
              <a:t>Արվում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US" dirty="0">
                <a:latin typeface="Sylfaen" panose="010A0502050306030303" pitchFamily="18" charset="0"/>
              </a:rPr>
              <a:t> </a:t>
            </a: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GB" dirty="0" err="1">
                <a:latin typeface="Sylfaen" panose="010A0502050306030303" pitchFamily="18" charset="0"/>
              </a:rPr>
              <a:t>գաղտնիության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</a:p>
          <a:p>
            <a:pPr lvl="1" algn="just"/>
            <a:r>
              <a:rPr lang="hy-AM" dirty="0" smtClean="0">
                <a:latin typeface="Sylfaen" panose="010A0502050306030303" pitchFamily="18" charset="0"/>
              </a:rPr>
              <a:t>Միշտ </a:t>
            </a:r>
            <a:r>
              <a:rPr lang="hy-AM" dirty="0">
                <a:latin typeface="Sylfaen" panose="010A0502050306030303" pitchFamily="18" charset="0"/>
              </a:rPr>
              <a:t>կարդացեք «ներքևից վերև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endParaRPr lang="en-GB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Microsoft Outlook Latest Version - Free Download and Review 2020">
            <a:extLst>
              <a:ext uri="{FF2B5EF4-FFF2-40B4-BE49-F238E27FC236}">
                <a16:creationId xmlns:a16="http://schemas.microsoft.com/office/drawing/2014/main" id="{BFDD0F6F-62CC-4187-B7DC-9812F09E3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47" y="1334697"/>
            <a:ext cx="1196067" cy="10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underbird — Make Email Easier. — Thunderbird">
            <a:extLst>
              <a:ext uri="{FF2B5EF4-FFF2-40B4-BE49-F238E27FC236}">
                <a16:creationId xmlns:a16="http://schemas.microsoft.com/office/drawing/2014/main" id="{256C6BF1-43E1-457B-8385-B50714CB6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997" y="2623437"/>
            <a:ext cx="931168" cy="93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45C201-CA69-4FDE-BE14-1076E7A4DD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222" y="5036407"/>
            <a:ext cx="1492720" cy="1095464"/>
          </a:xfrm>
          <a:prstGeom prst="rect">
            <a:avLst/>
          </a:prstGeom>
        </p:spPr>
      </p:pic>
      <p:pic>
        <p:nvPicPr>
          <p:cNvPr id="2056" name="Picture 8" descr="upload.wikimedia.org/wikipedia/commons/thumb/4/...">
            <a:extLst>
              <a:ext uri="{FF2B5EF4-FFF2-40B4-BE49-F238E27FC236}">
                <a16:creationId xmlns:a16="http://schemas.microsoft.com/office/drawing/2014/main" id="{880017DC-C376-46FB-A1F6-7A200C82F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792" y="3889615"/>
            <a:ext cx="1069579" cy="81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0518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Գործընկերների ցանցեր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P2P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- Peer to 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Peer)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9387" y="1124891"/>
            <a:ext cx="8785225" cy="5183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Ֆայլերի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օրինական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փոխանակման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պահոց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նաև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հայտնի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անօրինական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բովանդակությունը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մտավոր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սեփականության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հեղինակային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իրավունքի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ենթակա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ֆայլերը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թույլատրելու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</a:t>
            </a:r>
            <a:r>
              <a:rPr lang="en-US" sz="1800" dirty="0" err="1">
                <a:latin typeface="Sylfaen" panose="010A0502050306030303" pitchFamily="18" charset="0"/>
              </a:rPr>
              <a:t>ր</a:t>
            </a:r>
            <a:endParaRPr lang="en-US" sz="1800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Կենտրոնացված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ցանցը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փոխարինվել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ապակենտրոնացվածով</a:t>
            </a:r>
            <a:r>
              <a:rPr lang="en-GB" dirty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Գործընկերների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գերհանգույցների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supernodes</a:t>
            </a:r>
            <a:r>
              <a:rPr lang="en-US" dirty="0">
                <a:latin typeface="Sylfaen" panose="010A0502050306030303" pitchFamily="18" charset="0"/>
              </a:rPr>
              <a:t>)/ </a:t>
            </a:r>
            <a:r>
              <a:rPr lang="en-US" dirty="0" err="1">
                <a:latin typeface="Sylfaen" panose="010A0502050306030303" pitchFamily="18" charset="0"/>
              </a:rPr>
              <a:t>ուլտրա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գործընկերների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ultrapeers</a:t>
            </a:r>
            <a:r>
              <a:rPr lang="en-US" dirty="0">
                <a:latin typeface="Sylfaen" panose="010A0502050306030303" pitchFamily="18" charset="0"/>
              </a:rPr>
              <a:t>) </a:t>
            </a:r>
            <a:r>
              <a:rPr lang="en-US" dirty="0" err="1">
                <a:latin typeface="Sylfaen" panose="010A0502050306030303" pitchFamily="18" charset="0"/>
              </a:rPr>
              <a:t>համակարգ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որոնք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հեշտացնում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տարածումը</a:t>
            </a:r>
            <a:endParaRPr lang="en-US" sz="1600" dirty="0">
              <a:latin typeface="Sylfaen" panose="010A0502050306030303" pitchFamily="18" charset="0"/>
            </a:endParaRPr>
          </a:p>
          <a:p>
            <a:pPr lvl="1"/>
            <a:r>
              <a:rPr lang="en-GB" dirty="0" err="1">
                <a:latin typeface="Sylfaen" panose="010A0502050306030303" pitchFamily="18" charset="0"/>
              </a:rPr>
              <a:t>Shareaza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Frostwire</a:t>
            </a:r>
            <a:r>
              <a:rPr lang="en-GB" dirty="0">
                <a:latin typeface="Sylfaen" panose="010A0502050306030303" pitchFamily="18" charset="0"/>
              </a:rPr>
              <a:t>, e-mule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86E2263-0A30-4096-A67D-61EEB1211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52944"/>
            <a:ext cx="2766715" cy="225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1243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Գործընկերների ցանցեր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(P2P - Peer to Peer)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18DC1995-38ED-48F8-A76F-2593E5C4B1C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92125" y="1270001"/>
            <a:ext cx="81597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208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Գործընկերների ցանցեր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(P2P - Peer to Peer)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5FF7AD-34CB-4372-A11E-0546B8F4B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00" y="1192519"/>
            <a:ext cx="8172400" cy="512928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AE7BFF-2FAC-452B-89B4-FA937F8C9BFD}"/>
              </a:ext>
            </a:extLst>
          </p:cNvPr>
          <p:cNvSpPr/>
          <p:nvPr/>
        </p:nvSpPr>
        <p:spPr>
          <a:xfrm>
            <a:off x="683568" y="2162824"/>
            <a:ext cx="1800200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6D34D7-7EAF-4CD8-B4AC-8284140437DD}"/>
              </a:ext>
            </a:extLst>
          </p:cNvPr>
          <p:cNvSpPr/>
          <p:nvPr/>
        </p:nvSpPr>
        <p:spPr>
          <a:xfrm>
            <a:off x="4644008" y="2636912"/>
            <a:ext cx="79208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83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2783"/>
            <a:ext cx="76327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Ֆայլերի փոխանցման արձանագրություն</a:t>
            </a:r>
          </a:p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(FTP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– File Transfer 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Protocol)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3D2EFA-D172-4B4E-99AB-7AE4FC1324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270001"/>
            <a:ext cx="8229600" cy="485616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Թույլատրում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համակարգիչների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միջև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փոխանակումը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algn="just"/>
            <a:r>
              <a:rPr lang="en-US" dirty="0" err="1" smtClean="0">
                <a:latin typeface="Sylfaen" panose="010A0502050306030303" pitchFamily="18" charset="0"/>
              </a:rPr>
              <a:t>Աշխատում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>
                <a:latin typeface="Sylfaen" panose="010A0502050306030303" pitchFamily="18" charset="0"/>
              </a:rPr>
              <a:t>հ</a:t>
            </a:r>
            <a:r>
              <a:rPr lang="hy-AM" dirty="0" smtClean="0">
                <a:latin typeface="Sylfaen" panose="010A0502050306030303" pitchFamily="18" charset="0"/>
              </a:rPr>
              <a:t>աճախորդ-սերվեր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հիման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երբ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հաճախորդի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կողմից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տեղադրված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ֆայլերի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փոխանցման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արձանագրության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smtClean="0">
                <a:latin typeface="Sylfaen" panose="010A0502050306030303" pitchFamily="18" charset="0"/>
              </a:rPr>
              <a:t>FTP)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ծրագրով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 smtClean="0">
              <a:latin typeface="Sylfaen" panose="010A0502050306030303" pitchFamily="18" charset="0"/>
            </a:endParaRPr>
          </a:p>
          <a:p>
            <a:pPr lvl="1" algn="just"/>
            <a:r>
              <a:rPr lang="en-GB" dirty="0" err="1" smtClean="0">
                <a:latin typeface="Sylfaen" panose="010A0502050306030303" pitchFamily="18" charset="0"/>
              </a:rPr>
              <a:t>Աշխատում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օգտատիրոջ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նույնականացման</a:t>
            </a:r>
            <a:r>
              <a:rPr lang="en-GB" dirty="0" smtClean="0">
                <a:latin typeface="Sylfaen" panose="010A0502050306030303" pitchFamily="18" charset="0"/>
              </a:rPr>
              <a:t> (</a:t>
            </a:r>
            <a:r>
              <a:rPr lang="en-GB" dirty="0">
                <a:latin typeface="Sylfaen" panose="010A0502050306030303" pitchFamily="18" charset="0"/>
              </a:rPr>
              <a:t>user </a:t>
            </a:r>
            <a:r>
              <a:rPr lang="en-GB" dirty="0" smtClean="0">
                <a:latin typeface="Sylfaen" panose="010A0502050306030303" pitchFamily="18" charset="0"/>
              </a:rPr>
              <a:t>ID) և </a:t>
            </a:r>
            <a:r>
              <a:rPr lang="en-GB" dirty="0" err="1" smtClean="0">
                <a:latin typeface="Sylfaen" panose="010A0502050306030303" pitchFamily="18" charset="0"/>
              </a:rPr>
              <a:t>գաղտաբառի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 algn="just"/>
            <a:r>
              <a:rPr lang="en-GB" dirty="0" err="1" smtClean="0">
                <a:latin typeface="Sylfaen" panose="010A0502050306030303" pitchFamily="18" charset="0"/>
              </a:rPr>
              <a:t>Տվյալները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ճշտվելուց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հետո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</a:rPr>
              <a:t>փ</a:t>
            </a:r>
            <a:r>
              <a:rPr lang="hy-AM" dirty="0" smtClean="0">
                <a:latin typeface="Sylfaen" panose="010A0502050306030303" pitchFamily="18" charset="0"/>
              </a:rPr>
              <a:t>ոխանցման </a:t>
            </a:r>
            <a:r>
              <a:rPr lang="hy-AM" dirty="0">
                <a:latin typeface="Sylfaen" panose="010A0502050306030303" pitchFamily="18" charset="0"/>
              </a:rPr>
              <a:t>կառավարման հաղորդակարգ</a:t>
            </a:r>
            <a:r>
              <a:rPr lang="en-US" dirty="0">
                <a:latin typeface="Sylfaen" panose="010A0502050306030303" pitchFamily="18" charset="0"/>
              </a:rPr>
              <a:t>ի (</a:t>
            </a:r>
            <a:r>
              <a:rPr lang="en-GB" dirty="0">
                <a:latin typeface="Sylfaen" panose="010A0502050306030303" pitchFamily="18" charset="0"/>
              </a:rPr>
              <a:t>TCP</a:t>
            </a:r>
            <a:r>
              <a:rPr lang="en-US" dirty="0">
                <a:latin typeface="Sylfaen" panose="010A0502050306030303" pitchFamily="18" charset="0"/>
              </a:rPr>
              <a:t>) </a:t>
            </a:r>
            <a:r>
              <a:rPr lang="en-US" dirty="0" err="1">
                <a:latin typeface="Sylfaen" panose="010A0502050306030303" pitchFamily="18" charset="0"/>
              </a:rPr>
              <a:t>կապը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բացվում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փոխանակման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endParaRPr lang="en-GB" dirty="0" smtClean="0">
              <a:latin typeface="Sylfaen" panose="010A0502050306030303" pitchFamily="18" charset="0"/>
            </a:endParaRPr>
          </a:p>
          <a:p>
            <a:pPr lvl="1" algn="just"/>
            <a:r>
              <a:rPr lang="hy-AM" dirty="0" smtClean="0">
                <a:latin typeface="Sylfaen" panose="010A0502050306030303" pitchFamily="18" charset="0"/>
              </a:rPr>
              <a:t>Օ</a:t>
            </a:r>
            <a:r>
              <a:rPr lang="en-GB" dirty="0" err="1" smtClean="0">
                <a:latin typeface="Sylfaen" panose="010A0502050306030303" pitchFamily="18" charset="0"/>
              </a:rPr>
              <a:t>րինակ</a:t>
            </a:r>
            <a:r>
              <a:rPr lang="en-GB" dirty="0" smtClean="0">
                <a:latin typeface="Sylfaen" panose="010A0502050306030303" pitchFamily="18" charset="0"/>
              </a:rPr>
              <a:t>՝ </a:t>
            </a:r>
            <a:r>
              <a:rPr lang="en-GB" dirty="0">
                <a:latin typeface="Sylfaen" panose="010A0502050306030303" pitchFamily="18" charset="0"/>
              </a:rPr>
              <a:t>FileZilla, </a:t>
            </a:r>
            <a:r>
              <a:rPr lang="en-GB" dirty="0" err="1">
                <a:latin typeface="Sylfaen" panose="010A0502050306030303" pitchFamily="18" charset="0"/>
              </a:rPr>
              <a:t>CuteFTP</a:t>
            </a:r>
            <a:r>
              <a:rPr lang="en-GB" dirty="0">
                <a:latin typeface="Sylfaen" panose="010A0502050306030303" pitchFamily="18" charset="0"/>
              </a:rPr>
              <a:t>, File Downloader, </a:t>
            </a:r>
            <a:r>
              <a:rPr lang="en-GB" dirty="0" err="1">
                <a:latin typeface="Sylfaen" panose="010A0502050306030303" pitchFamily="18" charset="0"/>
              </a:rPr>
              <a:t>CoreFTP</a:t>
            </a:r>
            <a:r>
              <a:rPr lang="en-GB" dirty="0">
                <a:latin typeface="Sylfaen" panose="010A050205030603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09242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Ֆայլերի փոխանցման արձանագրություն</a:t>
            </a:r>
          </a:p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FTP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– File Transfer Protocol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CB70B552-2C96-484D-9C9B-7F98A393637F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4583"/>
            <a:ext cx="4826000" cy="384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977E505F-D244-44BE-8966-240D399FF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359" y="2638898"/>
            <a:ext cx="5178691" cy="384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99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պահպանում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03325"/>
            <a:ext cx="8642350" cy="546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Sylfaen" panose="010A0502050306030303" pitchFamily="18" charset="0"/>
              </a:rPr>
              <a:t>Ամպային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հաշվարկը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գերակշռում</a:t>
            </a:r>
            <a:r>
              <a:rPr lang="en-US" dirty="0">
                <a:latin typeface="Sylfaen" panose="010A0502050306030303" pitchFamily="18" charset="0"/>
              </a:rPr>
              <a:t> է. «</a:t>
            </a:r>
            <a:r>
              <a:rPr lang="en-US" dirty="0" err="1">
                <a:latin typeface="Sylfaen" panose="010A0502050306030303" pitchFamily="18" charset="0"/>
              </a:rPr>
              <a:t>Ամպում</a:t>
            </a:r>
            <a:r>
              <a:rPr lang="en-US" dirty="0">
                <a:latin typeface="Sylfaen" panose="010A0502050306030303" pitchFamily="18" charset="0"/>
              </a:rPr>
              <a:t>»-</a:t>
            </a:r>
            <a:r>
              <a:rPr lang="en-US" dirty="0" err="1">
                <a:latin typeface="Sylfaen" panose="010A0502050306030303" pitchFamily="18" charset="0"/>
              </a:rPr>
              <a:t>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պահպանելը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Հարմար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ըստ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պահանջի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համօգտագործելի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անվտանգ</a:t>
            </a:r>
            <a:endParaRPr lang="en-US" sz="1800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Անվճար</a:t>
            </a:r>
            <a:r>
              <a:rPr lang="en-US" dirty="0">
                <a:latin typeface="Sylfaen" panose="010A0502050306030303" pitchFamily="18" charset="0"/>
              </a:rPr>
              <a:t> -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տրամադրվել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ձեր</a:t>
            </a:r>
            <a:r>
              <a:rPr lang="en-US" dirty="0">
                <a:latin typeface="Sylfaen" panose="010A0502050306030303" pitchFamily="18" charset="0"/>
              </a:rPr>
              <a:t> ISP- ի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sz="1600" dirty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US" dirty="0">
                <a:latin typeface="Sylfaen" panose="010A0502050306030303" pitchFamily="18" charset="0"/>
              </a:rPr>
              <a:t> </a:t>
            </a:r>
            <a:r>
              <a:rPr lang="en-US" dirty="0" err="1">
                <a:latin typeface="Sylfaen" panose="010A0502050306030303" pitchFamily="18" charset="0"/>
              </a:rPr>
              <a:t>Բաժանորդագրություն</a:t>
            </a:r>
            <a:r>
              <a:rPr lang="en-US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գրանցվեք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վճարեք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ստացեք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ավելի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ծավալի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պահոց</a:t>
            </a:r>
            <a:endParaRPr lang="en-US" sz="1600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Օրինական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endParaRPr lang="en-US" sz="1800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Քրեորեն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օգտագործվում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endParaRPr lang="en-US" sz="1800" dirty="0">
              <a:latin typeface="Sylfaen" panose="010A0502050306030303" pitchFamily="18" charset="0"/>
            </a:endParaRPr>
          </a:p>
          <a:p>
            <a:pPr lvl="1"/>
            <a:r>
              <a:rPr lang="en-GB" dirty="0" err="1">
                <a:latin typeface="Sylfaen" panose="010A0502050306030303" pitchFamily="18" charset="0"/>
              </a:rPr>
              <a:t>Նրանք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տեղադրել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կիսել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բովանդակությունը</a:t>
            </a:r>
            <a:endParaRPr lang="en-US" sz="1600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 smtClean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 smtClean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 smtClean="0">
              <a:latin typeface="Sylfaen" panose="010A0502050306030303" pitchFamily="18" charset="0"/>
            </a:endParaRPr>
          </a:p>
        </p:txBody>
      </p:sp>
      <p:pic>
        <p:nvPicPr>
          <p:cNvPr id="5122" name="Picture 2" descr="Green Tick Vector Images (over 6,000)">
            <a:extLst>
              <a:ext uri="{FF2B5EF4-FFF2-40B4-BE49-F238E27FC236}">
                <a16:creationId xmlns:a16="http://schemas.microsoft.com/office/drawing/2014/main" id="{B6CA04ED-E9CC-4015-A4BC-D12B20AFA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18263"/>
          <a:stretch/>
        </p:blipFill>
        <p:spPr bwMode="auto">
          <a:xfrm>
            <a:off x="2775428" y="4293598"/>
            <a:ext cx="7549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reen Tick Vector Images (over 6,000)">
            <a:extLst>
              <a:ext uri="{FF2B5EF4-FFF2-40B4-BE49-F238E27FC236}">
                <a16:creationId xmlns:a16="http://schemas.microsoft.com/office/drawing/2014/main" id="{C0F78C25-B445-4F20-9A89-B5DBA7C5B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18263"/>
          <a:stretch/>
        </p:blipFill>
        <p:spPr bwMode="auto">
          <a:xfrm>
            <a:off x="4842222" y="4581630"/>
            <a:ext cx="7549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21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պահպանում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1520" y="1124891"/>
            <a:ext cx="8642350" cy="5183187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Օրինակներ</a:t>
            </a:r>
            <a:r>
              <a:rPr lang="en-GB" dirty="0" smtClean="0">
                <a:latin typeface="Sylfaen" panose="010A0502050306030303" pitchFamily="18" charset="0"/>
              </a:rPr>
              <a:t>՝  </a:t>
            </a:r>
            <a:r>
              <a:rPr lang="en-GB" dirty="0" err="1" smtClean="0">
                <a:latin typeface="Sylfaen" panose="010A0502050306030303" pitchFamily="18" charset="0"/>
              </a:rPr>
              <a:t>iDrive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5ԳԲ/5ՏԲ), Cloud </a:t>
            </a:r>
            <a:r>
              <a:rPr lang="en-GB" dirty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10ԳԲ/2ՏԲ), </a:t>
            </a:r>
            <a:r>
              <a:rPr lang="en-GB" dirty="0">
                <a:latin typeface="Sylfaen" panose="010A0502050306030303" pitchFamily="18" charset="0"/>
              </a:rPr>
              <a:t>OneDrive (</a:t>
            </a:r>
            <a:r>
              <a:rPr lang="en-GB" dirty="0" smtClean="0">
                <a:latin typeface="Sylfaen" panose="010A0502050306030303" pitchFamily="18" charset="0"/>
              </a:rPr>
              <a:t>5ԳԲ/6ՏԲ), </a:t>
            </a:r>
            <a:r>
              <a:rPr lang="en-GB" dirty="0">
                <a:latin typeface="Sylfaen" panose="010A0502050306030303" pitchFamily="18" charset="0"/>
              </a:rPr>
              <a:t>Google Drive (</a:t>
            </a:r>
            <a:r>
              <a:rPr lang="en-GB" dirty="0" smtClean="0">
                <a:latin typeface="Sylfaen" panose="010A0502050306030303" pitchFamily="18" charset="0"/>
              </a:rPr>
              <a:t>15ԳԲ/2ՏԲ) 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076A63-680C-4E42-9002-335EEA3A7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337600"/>
            <a:ext cx="6786500" cy="411050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E9FC62-4CD7-4CE7-977B-D7738CE73106}"/>
              </a:ext>
            </a:extLst>
          </p:cNvPr>
          <p:cNvSpPr txBox="1"/>
          <p:nvPr/>
        </p:nvSpPr>
        <p:spPr>
          <a:xfrm>
            <a:off x="6865302" y="2891758"/>
            <a:ext cx="2027178" cy="4893647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Mega.nz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15GB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անվճար</a:t>
            </a:r>
            <a:endParaRPr lang="en-GB" sz="2400" kern="0" dirty="0">
              <a:solidFill>
                <a:prstClr val="white"/>
              </a:solidFill>
              <a:latin typeface="Sylfaen" panose="010A0502050306030303" pitchFamily="18" charset="0"/>
              <a:ea typeface="ＭＳ Ｐゴシック" pitchFamily="-107" charset="-128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Մա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քս.Max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16TB</a:t>
            </a:r>
            <a:endParaRPr lang="en-GB" sz="2400" kern="0" dirty="0">
              <a:solidFill>
                <a:prstClr val="white"/>
              </a:solidFill>
              <a:latin typeface="Sylfaen" panose="010A0502050306030303" pitchFamily="18" charset="0"/>
              <a:ea typeface="ＭＳ Ｐゴシック" pitchFamily="-107" charset="-128"/>
            </a:endParaRPr>
          </a:p>
          <a:p>
            <a:pPr lvl="0" algn="ctr" defTabSz="914400">
              <a:defRPr/>
            </a:pP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Ամբողջողջովին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hy-AM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ծածկագրված է սերվերի վերջում և </a:t>
            </a:r>
            <a:r>
              <a:rPr lang="en-US" sz="2400" kern="0" dirty="0" err="1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փոխանցման</a:t>
            </a:r>
            <a:r>
              <a:rPr lang="hy-AM" sz="2400" kern="0" dirty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ընթացքում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(128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bit AES)</a:t>
            </a:r>
          </a:p>
        </p:txBody>
      </p:sp>
    </p:spTree>
    <p:extLst>
      <p:ext uri="{BB962C8B-B14F-4D97-AF65-F5344CB8AC3E}">
        <p14:creationId xmlns:p14="http://schemas.microsoft.com/office/powerpoint/2010/main" val="337576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Բանացանցը 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IOT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– Internet of 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Things)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1520" y="1192536"/>
            <a:ext cx="8642350" cy="5183187"/>
          </a:xfrm>
        </p:spPr>
        <p:txBody>
          <a:bodyPr/>
          <a:lstStyle/>
          <a:p>
            <a:pPr marL="0" indent="0" algn="just">
              <a:buNone/>
            </a:pPr>
            <a:r>
              <a:rPr lang="hy-AM" dirty="0">
                <a:latin typeface="Sylfaen" panose="010A0502050306030303" pitchFamily="18" charset="0"/>
              </a:rPr>
              <a:t>Յուրաքանչյուր սարք կապված է իր </a:t>
            </a:r>
            <a:r>
              <a:rPr lang="en-US" dirty="0" err="1" smtClean="0">
                <a:latin typeface="Sylfaen" panose="010A0502050306030303" pitchFamily="18" charset="0"/>
              </a:rPr>
              <a:t>սեփական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Այ-փի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հասցեի (</a:t>
            </a:r>
            <a:r>
              <a:rPr lang="en-US" dirty="0">
                <a:latin typeface="Sylfaen" panose="010A0502050306030303" pitchFamily="18" charset="0"/>
              </a:rPr>
              <a:t>IPv6) </a:t>
            </a:r>
            <a:r>
              <a:rPr lang="hy-AM" dirty="0" smtClean="0">
                <a:latin typeface="Sylfaen" panose="010A0502050306030303" pitchFamily="18" charset="0"/>
              </a:rPr>
              <a:t>հետ`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փոխկապակցված</a:t>
            </a:r>
            <a:r>
              <a:rPr lang="en-US" dirty="0" smtClean="0">
                <a:latin typeface="Sylfaen" panose="010A0502050306030303" pitchFamily="18" charset="0"/>
              </a:rPr>
              <a:t> է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սեփականատիրոջ և </a:t>
            </a:r>
            <a:r>
              <a:rPr lang="en-US" dirty="0" err="1" smtClean="0">
                <a:latin typeface="Sylfaen" panose="010A0502050306030303" pitchFamily="18" charset="0"/>
              </a:rPr>
              <a:t>իրար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հետ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r>
              <a:rPr lang="en-GB" dirty="0" err="1" smtClean="0">
                <a:latin typeface="Sylfaen" panose="010A0502050306030303" pitchFamily="18" charset="0"/>
              </a:rPr>
              <a:t>Մարտահրավեր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սարքերը պարունակում են տվյալներ և կարող են </a:t>
            </a:r>
            <a:r>
              <a:rPr lang="hy-AM" dirty="0" smtClean="0">
                <a:latin typeface="Sylfaen" panose="010A0502050306030303" pitchFamily="18" charset="0"/>
              </a:rPr>
              <a:t>դառնալ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թիրախներ , </a:t>
            </a:r>
            <a:r>
              <a:rPr lang="hy-AM" dirty="0">
                <a:latin typeface="Sylfaen" panose="010A0502050306030303" pitchFamily="18" charset="0"/>
              </a:rPr>
              <a:t>քանի որ անհնար </a:t>
            </a:r>
            <a:r>
              <a:rPr lang="hy-AM" dirty="0" smtClean="0">
                <a:latin typeface="Sylfaen" panose="010A0502050306030303" pitchFamily="18" charset="0"/>
              </a:rPr>
              <a:t>է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ամեն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ինչի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անվտանգությունն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ապահովել 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r>
              <a:rPr lang="hy-AM" dirty="0" smtClean="0">
                <a:latin typeface="Sylfaen" panose="010A0502050306030303" pitchFamily="18" charset="0"/>
              </a:rPr>
              <a:t>Կոմպրոմատ </a:t>
            </a:r>
            <a:r>
              <a:rPr lang="hy-AM" dirty="0">
                <a:latin typeface="Sylfaen" panose="010A0502050306030303" pitchFamily="18" charset="0"/>
              </a:rPr>
              <a:t>սարքերը կարող են օգտագործվել որպես </a:t>
            </a:r>
            <a:r>
              <a:rPr lang="en-US" dirty="0" err="1" smtClean="0">
                <a:latin typeface="Sylfaen" panose="010A0502050306030303" pitchFamily="18" charset="0"/>
              </a:rPr>
              <a:t>Բոթնեթ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en-GB" dirty="0">
              <a:latin typeface="Sylfaen" panose="010A0502050306030303" pitchFamily="18" charset="0"/>
            </a:endParaRPr>
          </a:p>
          <a:p>
            <a:pPr lvl="1" algn="just"/>
            <a:r>
              <a:rPr lang="en-GB" dirty="0" err="1" smtClean="0">
                <a:latin typeface="Sylfaen" panose="010A0502050306030303" pitchFamily="18" charset="0"/>
              </a:rPr>
              <a:t>Օրինակ</a:t>
            </a:r>
            <a:r>
              <a:rPr lang="en-GB" dirty="0" smtClean="0">
                <a:latin typeface="Sylfaen" panose="010A0502050306030303" pitchFamily="18" charset="0"/>
              </a:rPr>
              <a:t>՝ </a:t>
            </a:r>
            <a:r>
              <a:rPr lang="hy-AM" dirty="0">
                <a:latin typeface="Sylfaen" panose="010A0502050306030303" pitchFamily="18" charset="0"/>
              </a:rPr>
              <a:t>«Միրեյ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err="1" smtClean="0">
                <a:latin typeface="Sylfaen" panose="010A0502050306030303" pitchFamily="18" charset="0"/>
              </a:rPr>
              <a:t>Mirai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7" name="Bild 3">
            <a:extLst>
              <a:ext uri="{FF2B5EF4-FFF2-40B4-BE49-F238E27FC236}">
                <a16:creationId xmlns:a16="http://schemas.microsoft.com/office/drawing/2014/main" id="{7BC525A1-20BC-4A5C-8736-74A2C5AF6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576" y="4187785"/>
            <a:ext cx="3816424" cy="247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1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5-30 at 21.29.56.png">
            <a:extLst>
              <a:ext uri="{FF2B5EF4-FFF2-40B4-BE49-F238E27FC236}">
                <a16:creationId xmlns:a16="http://schemas.microsoft.com/office/drawing/2014/main" id="{30A85C27-394A-4855-BA0A-56E9B0CCD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80" y="1574030"/>
            <a:ext cx="2572680" cy="1848697"/>
          </a:xfrm>
          <a:prstGeom prst="rect">
            <a:avLst/>
          </a:prstGeom>
        </p:spPr>
      </p:pic>
      <p:pic>
        <p:nvPicPr>
          <p:cNvPr id="3" name="Picture 2" descr="Screen Shot 2017-05-30 at 21.33.03.png">
            <a:extLst>
              <a:ext uri="{FF2B5EF4-FFF2-40B4-BE49-F238E27FC236}">
                <a16:creationId xmlns:a16="http://schemas.microsoft.com/office/drawing/2014/main" id="{F54D875E-4B9B-4133-A9BA-0D62D169AC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481" y="1383566"/>
            <a:ext cx="2102952" cy="1499522"/>
          </a:xfrm>
          <a:prstGeom prst="rect">
            <a:avLst/>
          </a:prstGeom>
        </p:spPr>
      </p:pic>
      <p:pic>
        <p:nvPicPr>
          <p:cNvPr id="4" name="Picture 3" descr="Screen Shot 2017-05-30 at 21.35.39.png">
            <a:extLst>
              <a:ext uri="{FF2B5EF4-FFF2-40B4-BE49-F238E27FC236}">
                <a16:creationId xmlns:a16="http://schemas.microsoft.com/office/drawing/2014/main" id="{CEB2603D-1C71-444F-BCB7-5B4907EA05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371" y="1553705"/>
            <a:ext cx="1881017" cy="1848698"/>
          </a:xfrm>
          <a:prstGeom prst="rect">
            <a:avLst/>
          </a:prstGeom>
        </p:spPr>
      </p:pic>
      <p:pic>
        <p:nvPicPr>
          <p:cNvPr id="5" name="Picture 4" descr="Screen Shot 2017-05-30 at 21.37.00.png">
            <a:extLst>
              <a:ext uri="{FF2B5EF4-FFF2-40B4-BE49-F238E27FC236}">
                <a16:creationId xmlns:a16="http://schemas.microsoft.com/office/drawing/2014/main" id="{50763114-69A2-4D01-9876-A14B7DE807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98" y="4272360"/>
            <a:ext cx="2445817" cy="1706899"/>
          </a:xfrm>
          <a:prstGeom prst="rect">
            <a:avLst/>
          </a:prstGeom>
        </p:spPr>
      </p:pic>
      <p:pic>
        <p:nvPicPr>
          <p:cNvPr id="6" name="Picture 5" descr="Screen Shot 2017-05-30 at 21.37.29.png">
            <a:extLst>
              <a:ext uri="{FF2B5EF4-FFF2-40B4-BE49-F238E27FC236}">
                <a16:creationId xmlns:a16="http://schemas.microsoft.com/office/drawing/2014/main" id="{D5EE4B2E-C0AA-4167-8086-4B802C1ED0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68" y="3331228"/>
            <a:ext cx="1572957" cy="3033022"/>
          </a:xfrm>
          <a:prstGeom prst="rect">
            <a:avLst/>
          </a:prstGeom>
        </p:spPr>
      </p:pic>
      <p:pic>
        <p:nvPicPr>
          <p:cNvPr id="7" name="Picture 6" descr="Screen Shot 2017-05-30 at 21.38.07.png">
            <a:extLst>
              <a:ext uri="{FF2B5EF4-FFF2-40B4-BE49-F238E27FC236}">
                <a16:creationId xmlns:a16="http://schemas.microsoft.com/office/drawing/2014/main" id="{A1E716B6-396C-401B-B633-50134CD1D6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778" y="3331228"/>
            <a:ext cx="970744" cy="2343356"/>
          </a:xfrm>
          <a:prstGeom prst="rect">
            <a:avLst/>
          </a:prstGeom>
        </p:spPr>
      </p:pic>
      <p:pic>
        <p:nvPicPr>
          <p:cNvPr id="8" name="Picture 7" descr="Screen Shot 2017-05-30 at 21.38.34.png">
            <a:extLst>
              <a:ext uri="{FF2B5EF4-FFF2-40B4-BE49-F238E27FC236}">
                <a16:creationId xmlns:a16="http://schemas.microsoft.com/office/drawing/2014/main" id="{B4AF08FE-43C5-4BE6-9787-309332E069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855" y="4263578"/>
            <a:ext cx="2034048" cy="1411006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Համակարգչային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7233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խաղ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7125"/>
            <a:ext cx="8642350" cy="51831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Sylfaen" panose="010A0502050306030303" pitchFamily="18" charset="0"/>
              </a:rPr>
              <a:t>Ոմանց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հայտնի</a:t>
            </a:r>
            <a:r>
              <a:rPr lang="en-US" dirty="0">
                <a:latin typeface="Sylfaen" panose="010A0502050306030303" pitchFamily="18" charset="0"/>
              </a:rPr>
              <a:t> է, </a:t>
            </a:r>
            <a:r>
              <a:rPr lang="en-US" dirty="0" err="1">
                <a:latin typeface="Sylfaen" panose="010A0502050306030303" pitchFamily="18" charset="0"/>
              </a:rPr>
              <a:t>ովվքեր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զգալի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ժամանակ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անցկացնում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խաղալով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Խաղացողներից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կազմված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առցանց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համայնքներ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Կիբերհանցագործությունները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ներթափանցում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խաղերը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b="1" dirty="0" err="1">
                <a:latin typeface="Sylfaen" panose="010A0502050306030303" pitchFamily="18" charset="0"/>
              </a:rPr>
              <a:t>Հակերություն</a:t>
            </a:r>
            <a:r>
              <a:rPr lang="en-US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Կիբեր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փորձում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Ձեզ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գայթակղել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տեղեկատվություն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որպեսզի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կարողանան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կոտրել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խաղային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հաշիվները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b="1" dirty="0" err="1">
                <a:latin typeface="Sylfaen" panose="010A0502050306030303" pitchFamily="18" charset="0"/>
              </a:rPr>
              <a:t>Ֆիշինգ</a:t>
            </a:r>
            <a:r>
              <a:rPr lang="en-GB" b="1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Նրանք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Ձեզ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ասել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Ձեզ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ավելի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խաղի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արժույթ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ստանալ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ավելի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արագ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մակարդակ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ունենալ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b="1" dirty="0" err="1">
                <a:latin typeface="Sylfaen" panose="010A0502050306030303" pitchFamily="18" charset="0"/>
              </a:rPr>
              <a:t>Գոլդ-ֆեյմինգ</a:t>
            </a:r>
            <a:r>
              <a:rPr lang="en-US" b="1" dirty="0">
                <a:latin typeface="Sylfaen" panose="010A0502050306030303" pitchFamily="18" charset="0"/>
              </a:rPr>
              <a:t>.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Կիբեր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բոթնեթները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խաղային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ակտիվներ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գեներացնելու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ինչպիսիք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՝ «</a:t>
            </a:r>
            <a:r>
              <a:rPr lang="en-US" dirty="0" err="1">
                <a:latin typeface="Sylfaen" panose="010A0502050306030303" pitchFamily="18" charset="0"/>
              </a:rPr>
              <a:t>ոսկին</a:t>
            </a:r>
            <a:r>
              <a:rPr lang="en-US" dirty="0">
                <a:latin typeface="Sylfaen" panose="010A0502050306030303" pitchFamily="18" charset="0"/>
              </a:rPr>
              <a:t>», «</a:t>
            </a:r>
            <a:r>
              <a:rPr lang="en-US" dirty="0" err="1">
                <a:latin typeface="Sylfaen" panose="010A0502050306030303" pitchFamily="18" charset="0"/>
              </a:rPr>
              <a:t>մետաղադրամը</a:t>
            </a:r>
            <a:r>
              <a:rPr lang="en-US" dirty="0">
                <a:latin typeface="Sylfaen" panose="010A0502050306030303" pitchFamily="18" charset="0"/>
              </a:rPr>
              <a:t>»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«</a:t>
            </a:r>
            <a:r>
              <a:rPr lang="en-US" dirty="0" err="1">
                <a:latin typeface="Sylfaen" panose="010A0502050306030303" pitchFamily="18" charset="0"/>
              </a:rPr>
              <a:t>թանկարժեք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քարերը</a:t>
            </a:r>
            <a:r>
              <a:rPr lang="en-US" dirty="0">
                <a:latin typeface="Sylfaen" panose="010A0502050306030303" pitchFamily="18" charset="0"/>
              </a:rPr>
              <a:t>» - </a:t>
            </a:r>
            <a:r>
              <a:rPr lang="en-US" dirty="0" err="1">
                <a:latin typeface="Sylfaen" panose="010A0502050306030303" pitchFamily="18" charset="0"/>
              </a:rPr>
              <a:t>վաճառք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խաղացողներին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սովորաբար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զեղչով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b="1" dirty="0" err="1">
                <a:latin typeface="Sylfaen" panose="010A0502050306030303" pitchFamily="18" charset="0"/>
              </a:rPr>
              <a:t>Կիբերբուլինգ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GB" b="1" dirty="0">
                <a:latin typeface="Sylfaen" panose="010A0502050306030303" pitchFamily="18" charset="0"/>
              </a:rPr>
              <a:t>Cyberbullying</a:t>
            </a:r>
            <a:r>
              <a:rPr lang="en-US" dirty="0">
                <a:latin typeface="Sylfaen" panose="010A0502050306030303" pitchFamily="18" charset="0"/>
              </a:rPr>
              <a:t>). </a:t>
            </a:r>
            <a:r>
              <a:rPr lang="en-US" dirty="0" err="1">
                <a:latin typeface="Sylfaen" panose="010A0502050306030303" pitchFamily="18" charset="0"/>
              </a:rPr>
              <a:t>Առցանց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խաղերում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զվարճանալու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խաղացողների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մրցակցությունն</a:t>
            </a:r>
            <a:r>
              <a:rPr lang="en-US" dirty="0">
                <a:latin typeface="Sylfaen" panose="010A0502050306030303" pitchFamily="18" charset="0"/>
              </a:rPr>
              <a:t> է: </a:t>
            </a:r>
            <a:r>
              <a:rPr lang="en-US" dirty="0" err="1">
                <a:latin typeface="Sylfaen" panose="010A0502050306030303" pitchFamily="18" charset="0"/>
              </a:rPr>
              <a:t>Տարբերությունը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անվնաս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մրցակցության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կիբերբուլինգի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միջև</a:t>
            </a:r>
            <a:r>
              <a:rPr lang="en-US" dirty="0">
                <a:latin typeface="Sylfaen" panose="010A0502050306030303" pitchFamily="18" charset="0"/>
              </a:rPr>
              <a:t> է: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981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Լրատվական խմբեր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DD69DF-05C7-439C-BD3A-676EBB9FF35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88207" y="1270001"/>
            <a:ext cx="2873375" cy="4641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CFA938-A403-42BF-9AB0-9A4F7D760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1485554"/>
            <a:ext cx="5148064" cy="283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787B50-9155-41D9-8780-BA407C936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620" y="3142019"/>
            <a:ext cx="4376173" cy="321835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9476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219075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Սոցիալական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ցանց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E43806-BB57-4B11-AB4C-F037020EE7C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2575" y="1355725"/>
            <a:ext cx="8578850" cy="5311775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latin typeface="Sylfaen" panose="010A0502050306030303" pitchFamily="18" charset="0"/>
              </a:rPr>
              <a:t>Շատերի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հաղորդակցության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ապրելակերպի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ընտրություն</a:t>
            </a:r>
            <a:endParaRPr lang="en-US" sz="1800" dirty="0">
              <a:latin typeface="Sylfaen" panose="010A0502050306030303" pitchFamily="18" charset="0"/>
            </a:endParaRPr>
          </a:p>
          <a:p>
            <a:pPr lvl="0"/>
            <a:r>
              <a:rPr lang="en-GB" dirty="0">
                <a:latin typeface="Sylfaen" panose="010A0502050306030303" pitchFamily="18" charset="0"/>
              </a:rPr>
              <a:t>Facebook, Twitter, Instagram, </a:t>
            </a:r>
            <a:r>
              <a:rPr lang="en-GB" dirty="0" err="1">
                <a:latin typeface="Sylfaen" panose="010A0502050306030303" pitchFamily="18" charset="0"/>
              </a:rPr>
              <a:t>TikTok</a:t>
            </a:r>
            <a:r>
              <a:rPr lang="en-GB" dirty="0">
                <a:latin typeface="Sylfaen" panose="010A0502050306030303" pitchFamily="18" charset="0"/>
              </a:rPr>
              <a:t>, Snapchat, YouTube, Tumblr, Pinterest </a:t>
            </a:r>
            <a:endParaRPr lang="en-US" sz="1800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Ստեղծել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պրոֆիլներ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հավաքել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ընկերներ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կիսվել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տեղեկատվություններով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տվյալներով</a:t>
            </a:r>
            <a:endParaRPr lang="en-US" sz="1800" dirty="0">
              <a:latin typeface="Sylfaen" panose="010A0502050306030303" pitchFamily="18" charset="0"/>
            </a:endParaRPr>
          </a:p>
          <a:p>
            <a:pPr lvl="1"/>
            <a:r>
              <a:rPr lang="en-US" dirty="0">
                <a:latin typeface="Sylfaen" panose="010A0502050306030303" pitchFamily="18" charset="0"/>
              </a:rPr>
              <a:t>«</a:t>
            </a:r>
            <a:r>
              <a:rPr lang="en-US" dirty="0" err="1">
                <a:latin typeface="Sylfaen" panose="010A0502050306030303" pitchFamily="18" charset="0"/>
              </a:rPr>
              <a:t>Տարածված</a:t>
            </a:r>
            <a:r>
              <a:rPr lang="en-US" dirty="0">
                <a:latin typeface="Sylfaen" panose="010A0502050306030303" pitchFamily="18" charset="0"/>
              </a:rPr>
              <a:t>»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քանակի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կապված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խնդիրներ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որոնք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մարդկանց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դարձնում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թիրախ</a:t>
            </a:r>
            <a:endParaRPr lang="en-US" sz="1600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Կասկածյալների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գործունեության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վերաբերյալ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տեղեկատվություն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հավաքելու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օգտակար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ռեսուրս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իրավապահ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մարմինների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endParaRPr lang="en-US" sz="1600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Ոմանք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մաքուր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մեսինջերներ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ոմանք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ունեն</a:t>
            </a:r>
            <a:r>
              <a:rPr lang="en-US" dirty="0">
                <a:latin typeface="Sylfaen" panose="010A0502050306030303" pitchFamily="18" charset="0"/>
              </a:rPr>
              <a:t>:</a:t>
            </a:r>
            <a:endParaRPr lang="en-US" sz="1800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GB" dirty="0" smtClean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112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Սոցիալական ցանց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F6FFB02-E0C2-43C7-897E-56972400DAEE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" y="1175161"/>
            <a:ext cx="804545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ocial Media Use Around The World">
            <a:extLst>
              <a:ext uri="{FF2B5EF4-FFF2-40B4-BE49-F238E27FC236}">
                <a16:creationId xmlns:a16="http://schemas.microsoft.com/office/drawing/2014/main" id="{B4C82003-C61F-4392-9A38-4828D02A6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1" y="1166018"/>
            <a:ext cx="8046155" cy="453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0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Սոցիալական ցանց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D9ED208-7C4E-4571-9E13-508251C26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058" y="1154555"/>
            <a:ext cx="2680358" cy="357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3D16F62A-5A08-4DC1-98A2-1F396D5B2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51" y="1229062"/>
            <a:ext cx="4724789" cy="318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C4B151AE-2F03-420A-8606-0DFDDB47D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116" y="3425161"/>
            <a:ext cx="2312650" cy="308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Image may contain: table and outdoor">
            <a:extLst>
              <a:ext uri="{FF2B5EF4-FFF2-40B4-BE49-F238E27FC236}">
                <a16:creationId xmlns:a16="http://schemas.microsoft.com/office/drawing/2014/main" id="{DEF33366-C6EB-4582-B8A7-A25B5977E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978" y="3530013"/>
            <a:ext cx="3831771" cy="2873828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79353F-CB1A-46A5-8DD3-4DA321C9B444}"/>
              </a:ext>
            </a:extLst>
          </p:cNvPr>
          <p:cNvSpPr txBox="1"/>
          <p:nvPr/>
        </p:nvSpPr>
        <p:spPr>
          <a:xfrm>
            <a:off x="841453" y="2090086"/>
            <a:ext cx="3456384" cy="1569660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Ահա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թե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ինչ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ենք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կերել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ընթրիքին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այսօր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(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տես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երեկվա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նախորդ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օրվա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ճաշերը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)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69C463-A857-454B-AAF4-63909FCCDF83}"/>
              </a:ext>
            </a:extLst>
          </p:cNvPr>
          <p:cNvSpPr txBox="1"/>
          <p:nvPr/>
        </p:nvSpPr>
        <p:spPr>
          <a:xfrm>
            <a:off x="5292671" y="2090086"/>
            <a:ext cx="3456384" cy="1200329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Կռահեք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թե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որտե՞ղ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ես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(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ժամը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նշված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)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AEB165-25DA-4F90-B8D7-966C71F9D516}"/>
              </a:ext>
            </a:extLst>
          </p:cNvPr>
          <p:cNvSpPr txBox="1"/>
          <p:nvPr/>
        </p:nvSpPr>
        <p:spPr>
          <a:xfrm>
            <a:off x="1031835" y="5053455"/>
            <a:ext cx="3456384" cy="1938992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Որոշ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բաներ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իսկականից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շատ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զվարճալի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են:ome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things are actually quite funny!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1005A4-691D-44DC-802E-496DA1C1F324}"/>
              </a:ext>
            </a:extLst>
          </p:cNvPr>
          <p:cNvSpPr txBox="1"/>
          <p:nvPr/>
        </p:nvSpPr>
        <p:spPr>
          <a:xfrm>
            <a:off x="5315803" y="4611261"/>
            <a:ext cx="3456384" cy="1938992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Այսօր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8-րդ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օրն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է,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ինչ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ես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անընմեջ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տեղադրում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շան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լուսանկարը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Ֆեյսբուքում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112458-2AE1-4186-A76F-5F7A7F1BEB08}"/>
              </a:ext>
            </a:extLst>
          </p:cNvPr>
          <p:cNvSpPr txBox="1"/>
          <p:nvPr/>
        </p:nvSpPr>
        <p:spPr>
          <a:xfrm>
            <a:off x="570083" y="1610005"/>
            <a:ext cx="8171144" cy="686341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Մարդիկ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իրադարձուններն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առցանց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ներկայացնում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են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իրենց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ընկերների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,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ընտանիքի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... և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աշխարհի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հետ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կիսվելու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համար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</a:p>
          <a:p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Ինչը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հնարավորություն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տալիս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իրավապահ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մարմինների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համար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ճիշտ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օգտագործման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դեպքում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 </a:t>
            </a:r>
          </a:p>
          <a:p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9559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Ինտերնետային ռելեչային զրույց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IRC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– Internet Relay 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Chat)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1520" y="1127125"/>
            <a:ext cx="8642350" cy="5183187"/>
          </a:xfrm>
        </p:spPr>
        <p:txBody>
          <a:bodyPr/>
          <a:lstStyle/>
          <a:p>
            <a:r>
              <a:rPr lang="en-US" dirty="0" err="1">
                <a:latin typeface="Sylfaen" panose="010A0502050306030303" pitchFamily="18" charset="0"/>
              </a:rPr>
              <a:t>Ժամադրության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զրույցի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ծրագիր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սակայն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բազմաթիվ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ոլորտներում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հաղորդակցելու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ֆայլեր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փոխանակելու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endParaRPr lang="en-US" sz="1800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Աշխարհում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սերվերների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շարք</a:t>
            </a:r>
            <a:r>
              <a:rPr lang="en-US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ստեղծվել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տեքստի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վրա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հիմնված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վիրտուալ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հանդիպումների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սենյակների</a:t>
            </a:r>
            <a:r>
              <a:rPr lang="en-US" dirty="0">
                <a:latin typeface="Sylfaen" panose="010A0502050306030303" pitchFamily="18" charset="0"/>
              </a:rPr>
              <a:t>  «</a:t>
            </a:r>
            <a:r>
              <a:rPr lang="en-US" dirty="0" err="1">
                <a:latin typeface="Sylfaen" panose="010A0502050306030303" pitchFamily="18" charset="0"/>
              </a:rPr>
              <a:t>ալիքներ</a:t>
            </a:r>
            <a:r>
              <a:rPr lang="en-US" dirty="0">
                <a:latin typeface="Sylfaen" panose="010A0502050306030303" pitchFamily="18" charset="0"/>
              </a:rPr>
              <a:t>»</a:t>
            </a:r>
            <a:endParaRPr lang="en-US" sz="1800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Ալիքի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որոշում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զրույցի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բովանդակությունը</a:t>
            </a:r>
            <a:endParaRPr lang="en-US" sz="1600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Օգտատերը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միանալ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ալիքներին</a:t>
            </a:r>
            <a:endParaRPr lang="en-US" sz="1600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Ամենաընկերասերը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չէ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բայց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արդյունավետ</a:t>
            </a:r>
            <a:r>
              <a:rPr lang="en-US" sz="1600" dirty="0">
                <a:latin typeface="Sylfaen" panose="010A0502050306030303" pitchFamily="18" charset="0"/>
              </a:rPr>
              <a:t> է</a:t>
            </a: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11268" name="Picture 4" descr="Mirc Logo Vector (.EPS) Free Download">
            <a:extLst>
              <a:ext uri="{FF2B5EF4-FFF2-40B4-BE49-F238E27FC236}">
                <a16:creationId xmlns:a16="http://schemas.microsoft.com/office/drawing/2014/main" id="{69E72874-354C-41DC-A6F1-B895A382D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814" y="4448163"/>
            <a:ext cx="1906666" cy="193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2955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Ինտերնետային ռելեչային զրույց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US" sz="3200" dirty="0" smtClean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  <a:p>
            <a:pPr algn="r"/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IRC – Internet Relay Chat)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E87ED17-FC68-4392-B1AA-F4FFDE0F306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25703" y="1379833"/>
            <a:ext cx="8642350" cy="461803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697123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կնթարթային 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սուրհանդակ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Instant Messenger)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8685"/>
            <a:ext cx="8642350" cy="38877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>
                <a:latin typeface="Sylfaen" panose="010A0502050306030303" pitchFamily="18" charset="0"/>
              </a:rPr>
              <a:t>Նախկինում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մարդիկ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բջջային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գրպանի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հեռախոսազանգերի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endParaRPr lang="en-US" dirty="0">
              <a:latin typeface="Sylfaen" panose="010A0502050306030303" pitchFamily="18" charset="0"/>
            </a:endParaRPr>
          </a:p>
          <a:p>
            <a:pPr lvl="0" algn="just"/>
            <a:r>
              <a:rPr lang="en-US" dirty="0" err="1">
                <a:latin typeface="Sylfaen" panose="010A0502050306030303" pitchFamily="18" charset="0"/>
              </a:rPr>
              <a:t>Դրան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հաջորդեցին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err="1" smtClean="0">
                <a:latin typeface="Sylfaen" panose="010A0502050306030303" pitchFamily="18" charset="0"/>
              </a:rPr>
              <a:t>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զրույցի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GB" dirty="0">
                <a:latin typeface="Sylfaen" panose="010A0502050306030303" pitchFamily="18" charset="0"/>
              </a:rPr>
              <a:t>chat</a:t>
            </a:r>
            <a:r>
              <a:rPr lang="en-US" dirty="0">
                <a:latin typeface="Sylfaen" panose="010A0502050306030303" pitchFamily="18" charset="0"/>
              </a:rPr>
              <a:t>) </a:t>
            </a:r>
            <a:r>
              <a:rPr lang="en-US" dirty="0" err="1">
                <a:latin typeface="Sylfaen" panose="010A0502050306030303" pitchFamily="18" charset="0"/>
              </a:rPr>
              <a:t>հաճախորդները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կարճ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հաղորդագրությունները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GB" dirty="0">
                <a:latin typeface="Sylfaen" panose="010A0502050306030303" pitchFamily="18" charset="0"/>
              </a:rPr>
              <a:t>SMS</a:t>
            </a:r>
            <a:r>
              <a:rPr lang="en-US" dirty="0">
                <a:latin typeface="Sylfaen" panose="010A0502050306030303" pitchFamily="18" charset="0"/>
              </a:rPr>
              <a:t>)</a:t>
            </a:r>
          </a:p>
          <a:p>
            <a:pPr lvl="0" algn="just"/>
            <a:r>
              <a:rPr lang="en-US" dirty="0" err="1">
                <a:latin typeface="Sylfaen" panose="010A0502050306030303" pitchFamily="18" charset="0"/>
              </a:rPr>
              <a:t>Միտումը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շարունակում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մեսինջերի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ինչպես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համակարգիչների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այնպես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բջջային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հեռախոսների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վրա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որոնք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ունեն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տեքստային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պատկերային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տեսանյութերի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</a:t>
            </a:r>
            <a:endParaRPr lang="en-US" dirty="0">
              <a:latin typeface="Sylfaen" panose="010A0502050306030303" pitchFamily="18" charset="0"/>
            </a:endParaRPr>
          </a:p>
          <a:p>
            <a:pPr lvl="0" algn="just"/>
            <a:r>
              <a:rPr lang="en-US" dirty="0" err="1">
                <a:latin typeface="Sylfaen" panose="010A0502050306030303" pitchFamily="18" charset="0"/>
              </a:rPr>
              <a:t>Անցում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նաև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ծածկագրմանը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pPr algn="just"/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3074" name="Picture 2" descr="Messenger – Text and Video Chat for Free - Apps on Google Play">
            <a:extLst>
              <a:ext uri="{FF2B5EF4-FFF2-40B4-BE49-F238E27FC236}">
                <a16:creationId xmlns:a16="http://schemas.microsoft.com/office/drawing/2014/main" id="{D206D31B-0534-4154-B495-E562E5DA6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188" y="4910100"/>
            <a:ext cx="1646312" cy="164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hatsApp - Wikipedia">
            <a:extLst>
              <a:ext uri="{FF2B5EF4-FFF2-40B4-BE49-F238E27FC236}">
                <a16:creationId xmlns:a16="http://schemas.microsoft.com/office/drawing/2014/main" id="{2AE00185-4A8E-4F8D-96C8-670B20409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944" y="4817384"/>
            <a:ext cx="1824112" cy="183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legram Web">
            <a:extLst>
              <a:ext uri="{FF2B5EF4-FFF2-40B4-BE49-F238E27FC236}">
                <a16:creationId xmlns:a16="http://schemas.microsoft.com/office/drawing/2014/main" id="{C0967B9E-5010-4D2C-8950-336359F0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974" y="5061222"/>
            <a:ext cx="1344067" cy="13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6007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92667" y="169333"/>
            <a:ext cx="962871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Ձ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այնը 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ինտերնետային պրոտոկոլի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միջոցով</a:t>
            </a:r>
            <a:endParaRPr lang="en-US" sz="3200" dirty="0" smtClean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  <a:p>
            <a:pPr algn="r"/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VOIP, Voice 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over 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IP)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5141"/>
            <a:ext cx="8642350" cy="345598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Հեռախոսազանգի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կապի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զանգեր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կարողություն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ամենայն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հավանականությամբ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գաղտնի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Ստեղծում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իրական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ժամանակում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ալիք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սարքային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ապահովումից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վճար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նախատեսված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չէ</a:t>
            </a:r>
            <a:r>
              <a:rPr lang="en-US" dirty="0">
                <a:latin typeface="Sylfaen" panose="010A0502050306030303" pitchFamily="18" charset="0"/>
              </a:rPr>
              <a:t> </a:t>
            </a: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Առաջին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գաղափարը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ծագել</a:t>
            </a:r>
            <a:r>
              <a:rPr lang="en-GB" dirty="0">
                <a:latin typeface="Sylfaen" panose="010A0502050306030303" pitchFamily="18" charset="0"/>
              </a:rPr>
              <a:t> է 1973թ.-ին, </a:t>
            </a:r>
            <a:r>
              <a:rPr lang="en-GB" dirty="0" err="1">
                <a:latin typeface="Sylfaen" panose="010A0502050306030303" pitchFamily="18" charset="0"/>
              </a:rPr>
              <a:t>սակայն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իրագործվել</a:t>
            </a:r>
            <a:r>
              <a:rPr lang="en-GB" dirty="0">
                <a:latin typeface="Sylfaen" panose="010A0502050306030303" pitchFamily="18" charset="0"/>
              </a:rPr>
              <a:t> է 1996թ.-ին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Մարդկանց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շրջանակում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օգտագործվում</a:t>
            </a:r>
            <a:r>
              <a:rPr lang="en-GB" dirty="0">
                <a:latin typeface="Sylfaen" panose="010A0502050306030303" pitchFamily="18" charset="0"/>
              </a:rPr>
              <a:t> է, </a:t>
            </a:r>
            <a:r>
              <a:rPr lang="en-GB" dirty="0" err="1">
                <a:latin typeface="Sylfaen" panose="010A0502050306030303" pitchFamily="18" charset="0"/>
              </a:rPr>
              <a:t>հատկապես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որտեղ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ի </a:t>
            </a:r>
            <a:r>
              <a:rPr lang="en-GB" dirty="0" err="1">
                <a:latin typeface="Sylfaen" panose="010A0502050306030303" pitchFamily="18" charset="0"/>
              </a:rPr>
              <a:t>արագությունը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բարձր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endParaRPr lang="en-US" dirty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5835C29-AC2F-40BD-B505-57DFA0843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4581128"/>
            <a:ext cx="6667500" cy="188595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0662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90500"/>
            <a:ext cx="88836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Ձ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այնը ինտերնետային պրոտոկոլի միջոցով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VOIP, Voice over IP)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5124" name="Picture 4" descr="upload.wikimedia.org/wikipedia/commons/thumb/2/...">
            <a:extLst>
              <a:ext uri="{FF2B5EF4-FFF2-40B4-BE49-F238E27FC236}">
                <a16:creationId xmlns:a16="http://schemas.microsoft.com/office/drawing/2014/main" id="{7E73D4B7-AB1B-42D7-84C5-748B32C5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98" y="1340768"/>
            <a:ext cx="1907704" cy="112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E2F2C615-F89A-4169-90BB-06166F1A8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081" y="1184417"/>
            <a:ext cx="1907704" cy="284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Messenger – Text and Video Chat for Free - Apps on Google Play">
            <a:extLst>
              <a:ext uri="{FF2B5EF4-FFF2-40B4-BE49-F238E27FC236}">
                <a16:creationId xmlns:a16="http://schemas.microsoft.com/office/drawing/2014/main" id="{1226D53A-6083-4570-9475-499B4ED8F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94" y="2605844"/>
            <a:ext cx="1646312" cy="164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WhatsApp - Wikipedia">
            <a:extLst>
              <a:ext uri="{FF2B5EF4-FFF2-40B4-BE49-F238E27FC236}">
                <a16:creationId xmlns:a16="http://schemas.microsoft.com/office/drawing/2014/main" id="{3D1197CC-4346-4842-9A5F-3C0ADFD96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94" y="4393144"/>
            <a:ext cx="1824112" cy="183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BF0797DA-E6C7-4D84-A311-171E35EED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096" y="1536580"/>
            <a:ext cx="2843808" cy="103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948F2E81-CBE5-475A-BE52-91C6AD546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606" y="2731733"/>
            <a:ext cx="3263197" cy="179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B130AC-6F8D-4040-BEB9-16CD8704DE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3904" y="4095394"/>
            <a:ext cx="2983433" cy="221491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3686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Հատուկ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է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սարքավորումներին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7FF4E35-B421-410B-8887-876DD806FF8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14400" y="1321120"/>
            <a:ext cx="8229600" cy="4856163"/>
          </a:xfrm>
          <a:prstGeom prst="rect">
            <a:avLst/>
          </a:prstGeom>
        </p:spPr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Սարքախումբ</a:t>
            </a:r>
            <a:r>
              <a:rPr lang="en-GB" dirty="0" smtClean="0">
                <a:latin typeface="Sylfaen" panose="010A0502050306030303" pitchFamily="18" charset="0"/>
              </a:rPr>
              <a:t> (Hardware)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Ծրագրակազմ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ծրագրային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ապահովում</a:t>
            </a:r>
            <a:r>
              <a:rPr lang="en-GB" dirty="0" smtClean="0">
                <a:latin typeface="Sylfaen" panose="010A0502050306030303" pitchFamily="18" charset="0"/>
              </a:rPr>
              <a:t> (Software)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15" name="Picture 14" descr="Screen Shot 2017-05-30 at 21.52.09.png">
            <a:extLst>
              <a:ext uri="{FF2B5EF4-FFF2-40B4-BE49-F238E27FC236}">
                <a16:creationId xmlns:a16="http://schemas.microsoft.com/office/drawing/2014/main" id="{AC320B7D-DC07-4E98-ABEF-867AB49484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34" y="2680686"/>
            <a:ext cx="7058332" cy="2885158"/>
          </a:xfrm>
          <a:prstGeom prst="rect">
            <a:avLst/>
          </a:prstGeom>
          <a:ln>
            <a:solidFill>
              <a:srgbClr val="5B9BD5"/>
            </a:solidFill>
          </a:ln>
        </p:spPr>
      </p:pic>
    </p:spTree>
    <p:extLst>
      <p:ext uri="{BB962C8B-B14F-4D97-AF65-F5344CB8AC3E}">
        <p14:creationId xmlns:p14="http://schemas.microsoft.com/office/powerpoint/2010/main" val="12497578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003499"/>
            <a:ext cx="8030033" cy="156966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Այս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հավելվածներից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ո՞րը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Ձեզ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թույլ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կտա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որոնել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ֆայլեր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որոնք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կիսվում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ցանցի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այլ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օգտվողների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կողմից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ներբեռնել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դրանք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</a:p>
          <a:p>
            <a:pPr algn="ctr"/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141574"/>
            <a:ext cx="8030032" cy="40626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GB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Ա է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Գործընկերների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ցանցերը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թույլատրում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օգտվողներին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առաջարկել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ֆայլեր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կիսելու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համար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օգտվողները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փնտրել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ֆայլերը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ըստ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անունի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տեսակի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արվեստագետի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կամ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հեղինակի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Ցանցում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առկա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շատ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անօրինական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ֆայլեր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Նույնը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էր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վերաբերվել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Ինտերնետային ռելեչային զրույց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ի (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IRC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)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դեպքերին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բայց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ավելի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քիչ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</a:p>
          <a:p>
            <a:r>
              <a:rPr lang="en-US" dirty="0">
                <a:latin typeface="Sylfaen" panose="010A0502050306030303" pitchFamily="18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2" y="2178008"/>
            <a:ext cx="8030032" cy="2677656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Գործընկերների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ցանցեր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(Peer to Peer Network)</a:t>
            </a: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Ձայնը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ինտերնետ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պրոտոկոլի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միջոցով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 (Voice over IP network)</a:t>
            </a: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Ինտերնետային ռելեչային զրույց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(Internet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Relay 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Chat)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Առցանց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խաղային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հավելված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72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3367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Sylfaen" panose="010A0502050306030303" pitchFamily="18" charset="0"/>
              </a:rPr>
              <a:t>ԽՈՐԸ ՑԱՆՑ,  ԱՆԱՆՈՒՆՈՒԹՅՈՒՆ ԵՎ ՄՈՒԳ ՍԱՐԴՈՍՏԱՅՆ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B9BC96D-6AC8-4249-9F3D-D92372DB1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5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920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ԽՈՐԸ ՑԱՆՑ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5130" y="1127125"/>
            <a:ext cx="2736850" cy="5183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latin typeface="Sylfaen" panose="010A0502050306030303" pitchFamily="18" charset="0"/>
              </a:rPr>
              <a:t>Նման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գրաֆիկական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պատկերները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հաճախ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smtClean="0">
                <a:latin typeface="Sylfaen" panose="010A0502050306030303" pitchFamily="18" charset="0"/>
              </a:rPr>
              <a:t>ի </a:t>
            </a:r>
            <a:r>
              <a:rPr lang="en-US" dirty="0" err="1">
                <a:latin typeface="Sylfaen" panose="010A0502050306030303" pitchFamily="18" charset="0"/>
              </a:rPr>
              <a:t>մասը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նկարագրելու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endParaRPr lang="en-US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dirty="0">
                <a:latin typeface="Sylfaen" panose="010A0502050306030303" pitchFamily="18" charset="0"/>
              </a:rPr>
              <a:t>Թվերը </a:t>
            </a:r>
            <a:r>
              <a:rPr lang="en-US" dirty="0" err="1" smtClean="0">
                <a:latin typeface="Sylfaen" panose="010A0502050306030303" pitchFamily="18" charset="0"/>
              </a:rPr>
              <a:t>թեպետ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արժեքներ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են, բայց բավական մոտ են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AFEBCCA-97B2-4992-AA79-15B7BCB82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60" y="1143719"/>
            <a:ext cx="5905500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2F1C13-2706-47C5-83F4-EC31E90AAB62}"/>
              </a:ext>
            </a:extLst>
          </p:cNvPr>
          <p:cNvSpPr txBox="1"/>
          <p:nvPr/>
        </p:nvSpPr>
        <p:spPr>
          <a:xfrm>
            <a:off x="6463774" y="1340582"/>
            <a:ext cx="2515096" cy="707886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GB" sz="2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որոնել</a:t>
            </a:r>
            <a:r>
              <a:rPr lang="en-GB" sz="2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կամ</a:t>
            </a:r>
            <a:r>
              <a:rPr lang="en-GB" sz="2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կապել</a:t>
            </a:r>
            <a:r>
              <a:rPr lang="en-GB" sz="20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Sylfaen" panose="010A0502050306030303" pitchFamily="18" charset="0"/>
              </a:rPr>
              <a:t>էջից</a:t>
            </a:r>
            <a:r>
              <a:rPr lang="en-GB" sz="20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էջ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03859-7460-4E33-9E6B-696BCE8C570F}"/>
              </a:ext>
            </a:extLst>
          </p:cNvPr>
          <p:cNvSpPr txBox="1"/>
          <p:nvPr/>
        </p:nvSpPr>
        <p:spPr>
          <a:xfrm>
            <a:off x="6350339" y="2245331"/>
            <a:ext cx="2535724" cy="674030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Էջերը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միմյանց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հետ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կապակցված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չեն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դրանց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հասնելու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անհրաժեշտ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ճշգրիտ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Միասնական ռեսուրսների ուղղեցույց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ներ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(URLs)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կամ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նույնականացմամբ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օգտագործողների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անուններն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ու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գաղտնաբառերը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3DFBD0-6BFD-461F-8DE5-C5440FDC6171}"/>
              </a:ext>
            </a:extLst>
          </p:cNvPr>
          <p:cNvSpPr txBox="1"/>
          <p:nvPr/>
        </p:nvSpPr>
        <p:spPr>
          <a:xfrm>
            <a:off x="6440884" y="5425171"/>
            <a:ext cx="2537986" cy="1938992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Հատուկ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ծրագրակազմի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kumimoji="0" lang="en-GB" sz="2400" b="0" i="0" u="none" strike="noStrike" kern="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անհրաժեշտություն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մուտքի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r>
              <a:rPr lang="en-GB" sz="2400" kern="0" dirty="0" err="1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համար</a:t>
            </a:r>
            <a:r>
              <a:rPr lang="en-GB" sz="2400" kern="0" dirty="0" smtClean="0">
                <a:solidFill>
                  <a:prstClr val="white"/>
                </a:solidFill>
                <a:latin typeface="Sylfaen" panose="010A0502050306030303" pitchFamily="18" charset="0"/>
                <a:ea typeface="ＭＳ Ｐゴシック" pitchFamily="-107" charset="-128"/>
              </a:rPr>
              <a:t>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lfaen" panose="010A0502050306030303" pitchFamily="18" charset="0"/>
              <a:ea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778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Անանություն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7125"/>
            <a:ext cx="8642350" cy="51831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Գոյություն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ունեն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շատ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անանուն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հասանելի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ռեսուրսներ</a:t>
            </a:r>
            <a:endParaRPr lang="en-GB" dirty="0" smtClean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Ինչու</a:t>
            </a:r>
            <a:r>
              <a:rPr lang="en-GB" dirty="0" smtClean="0">
                <a:latin typeface="Sylfaen" panose="010A0502050306030303" pitchFamily="18" charset="0"/>
              </a:rPr>
              <a:t>՞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Որոշ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մարդիկ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կարիք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ունեն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անհայտ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մնալու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>
                <a:latin typeface="Sylfaen" panose="010A0502050306030303" pitchFamily="18" charset="0"/>
              </a:rPr>
              <a:t>Նրանք </a:t>
            </a:r>
            <a:r>
              <a:rPr lang="en-US" dirty="0" err="1" smtClean="0">
                <a:latin typeface="Sylfaen" panose="010A0502050306030303" pitchFamily="18" charset="0"/>
              </a:rPr>
              <a:t>միգուցե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վախենում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վրեժխնդրությունից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hy-AM" dirty="0" smtClean="0">
                <a:latin typeface="Sylfaen" panose="010A0502050306030303" pitchFamily="18" charset="0"/>
              </a:rPr>
              <a:t> նույնականացումից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US" dirty="0" err="1" smtClean="0">
                <a:latin typeface="Sylfaen" panose="010A0502050306030303" pitchFamily="18" charset="0"/>
              </a:rPr>
              <a:t>Նրանք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միգուցե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արգելափակվ</a:t>
            </a:r>
            <a:r>
              <a:rPr lang="en-US" dirty="0" err="1" smtClean="0">
                <a:latin typeface="Sylfaen" panose="010A0502050306030303" pitchFamily="18" charset="0"/>
              </a:rPr>
              <a:t>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և </a:t>
            </a:r>
            <a:r>
              <a:rPr lang="en-US" dirty="0" err="1" smtClean="0">
                <a:latin typeface="Sylfaen" panose="010A0502050306030303" pitchFamily="18" charset="0"/>
              </a:rPr>
              <a:t>աշխատել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ցանկանում</a:t>
            </a:r>
            <a:endParaRPr lang="en-US" dirty="0" smtClean="0">
              <a:latin typeface="Sylfaen" panose="010A0502050306030303" pitchFamily="18" charset="0"/>
            </a:endParaRPr>
          </a:p>
          <a:p>
            <a:pPr lvl="1"/>
            <a:r>
              <a:rPr lang="en-US" dirty="0" err="1" smtClean="0">
                <a:latin typeface="Sylfaen" panose="010A0502050306030303" pitchFamily="18" charset="0"/>
              </a:rPr>
              <a:t>Նրանք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հնարավոր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է </a:t>
            </a:r>
            <a:r>
              <a:rPr lang="en-US" dirty="0" err="1" smtClean="0">
                <a:latin typeface="Sylfaen" panose="010A0502050306030303" pitchFamily="18" charset="0"/>
              </a:rPr>
              <a:t>կատարում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որևէ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անօրինական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գործողություն</a:t>
            </a:r>
            <a:endParaRPr lang="en-GB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GB" b="1" dirty="0" err="1" smtClean="0">
                <a:latin typeface="Sylfaen" panose="010A0502050306030303" pitchFamily="18" charset="0"/>
              </a:rPr>
              <a:t>Հավելվածներ</a:t>
            </a:r>
            <a:endParaRPr lang="en-GB" b="1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GB" b="1" dirty="0" err="1" smtClean="0">
                <a:latin typeface="Sylfaen" panose="010A0502050306030303" pitchFamily="18" charset="0"/>
              </a:rPr>
              <a:t>Պրոքսիներ</a:t>
            </a:r>
            <a:r>
              <a:rPr lang="en-GB" b="1" dirty="0" smtClean="0">
                <a:latin typeface="Sylfaen" panose="010A0502050306030303" pitchFamily="18" charset="0"/>
              </a:rPr>
              <a:t> և </a:t>
            </a:r>
            <a:r>
              <a:rPr lang="hy-AM" b="1" dirty="0">
                <a:latin typeface="Sylfaen" panose="010A0502050306030303" pitchFamily="18" charset="0"/>
              </a:rPr>
              <a:t>Վիրտուալ մասնավոր </a:t>
            </a:r>
            <a:r>
              <a:rPr lang="hy-AM" b="1" dirty="0" smtClean="0">
                <a:latin typeface="Sylfaen" panose="010A0502050306030303" pitchFamily="18" charset="0"/>
              </a:rPr>
              <a:t>ցանց</a:t>
            </a:r>
            <a:r>
              <a:rPr lang="en-US" b="1" dirty="0" err="1" smtClean="0">
                <a:latin typeface="Sylfaen" panose="010A0502050306030303" pitchFamily="18" charset="0"/>
              </a:rPr>
              <a:t>եր</a:t>
            </a:r>
            <a:r>
              <a:rPr lang="en-US" b="1" dirty="0" smtClean="0">
                <a:latin typeface="Sylfaen" panose="010A0502050306030303" pitchFamily="18" charset="0"/>
              </a:rPr>
              <a:t> (</a:t>
            </a:r>
            <a:r>
              <a:rPr lang="en-GB" b="1" dirty="0" smtClean="0">
                <a:latin typeface="Sylfaen" panose="010A0502050306030303" pitchFamily="18" charset="0"/>
              </a:rPr>
              <a:t>VPNs)</a:t>
            </a:r>
            <a:endParaRPr lang="en-GB" b="1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Sylfaen" panose="010A0502050306030303" pitchFamily="18" charset="0"/>
              </a:rPr>
              <a:t>Ս</a:t>
            </a:r>
            <a:r>
              <a:rPr lang="hy-AM" b="1" dirty="0" smtClean="0">
                <a:latin typeface="Sylfaen" panose="010A0502050306030303" pitchFamily="18" charset="0"/>
              </a:rPr>
              <a:t>ոխային </a:t>
            </a:r>
            <a:r>
              <a:rPr lang="hy-AM" b="1" dirty="0">
                <a:latin typeface="Sylfaen" panose="010A0502050306030303" pitchFamily="18" charset="0"/>
              </a:rPr>
              <a:t>երթուղայնացման </a:t>
            </a:r>
            <a:r>
              <a:rPr lang="en-US" b="1" dirty="0" err="1" smtClean="0">
                <a:latin typeface="Sylfaen" panose="010A0502050306030303" pitchFamily="18" charset="0"/>
              </a:rPr>
              <a:t>բրասուզերներ</a:t>
            </a:r>
            <a:r>
              <a:rPr lang="en-US" b="1" dirty="0" smtClean="0">
                <a:latin typeface="Sylfaen" panose="010A0502050306030303" pitchFamily="18" charset="0"/>
              </a:rPr>
              <a:t> (</a:t>
            </a:r>
            <a:r>
              <a:rPr lang="en-GB" b="1" dirty="0" smtClean="0">
                <a:latin typeface="Sylfaen" panose="010A0502050306030303" pitchFamily="18" charset="0"/>
              </a:rPr>
              <a:t>TOR Browsers) (</a:t>
            </a:r>
            <a:r>
              <a:rPr lang="en-GB" b="1" dirty="0" err="1" smtClean="0">
                <a:latin typeface="Sylfaen" panose="010A0502050306030303" pitchFamily="18" charset="0"/>
              </a:rPr>
              <a:t>կամ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</a:rPr>
              <a:t>նմանատիպ</a:t>
            </a:r>
            <a:r>
              <a:rPr lang="en-GB" b="1" dirty="0" smtClean="0">
                <a:latin typeface="Sylfaen" panose="010A0502050306030303" pitchFamily="18" charset="0"/>
              </a:rPr>
              <a:t>)</a:t>
            </a:r>
            <a:endParaRPr lang="en-GB" b="1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7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Անանուն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ծրագրեր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կայքեր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228725"/>
            <a:ext cx="8642350" cy="5183187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Բրաուզեր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փոստային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անանուն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ծրագրեր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3074" name="Picture 2" descr="Cotse.Net Privacy Service -- Your Shield from the Internet">
            <a:extLst>
              <a:ext uri="{FF2B5EF4-FFF2-40B4-BE49-F238E27FC236}">
                <a16:creationId xmlns:a16="http://schemas.microsoft.com/office/drawing/2014/main" id="{F7E96203-43A4-4868-AD2D-6D114FFB2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61480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A017C7-1E96-4874-BCF3-2FAB75FCE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62" y="3435846"/>
            <a:ext cx="3727597" cy="1010593"/>
          </a:xfrm>
          <a:prstGeom prst="rect">
            <a:avLst/>
          </a:prstGeom>
        </p:spPr>
      </p:pic>
      <p:pic>
        <p:nvPicPr>
          <p:cNvPr id="3076" name="Picture 4" descr="✉ Guerrilla Mail - Disposable Temporary E-Mail Address">
            <a:extLst>
              <a:ext uri="{FF2B5EF4-FFF2-40B4-BE49-F238E27FC236}">
                <a16:creationId xmlns:a16="http://schemas.microsoft.com/office/drawing/2014/main" id="{DC4ECA6C-0E16-4516-8454-30289A522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77208"/>
            <a:ext cx="4762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24D3487-1EF9-46E7-8F5E-B7F041CF3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60848"/>
            <a:ext cx="1624491" cy="162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27333C-6917-4201-8AE3-CACAC50F24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5215" y="4116146"/>
            <a:ext cx="2907185" cy="10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416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Պրոքսին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ընդդեմ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Վիրտուալ մասնավոր ցանց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 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(VPN)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41498"/>
            <a:ext cx="8642350" cy="28271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800" dirty="0" err="1">
                <a:latin typeface="Sylfaen" panose="010A0502050306030303" pitchFamily="18" charset="0"/>
              </a:rPr>
              <a:t>Պրոքսին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գործում</a:t>
            </a:r>
            <a:r>
              <a:rPr lang="en-US" sz="6800" dirty="0">
                <a:latin typeface="Sylfaen" panose="010A0502050306030303" pitchFamily="18" charset="0"/>
              </a:rPr>
              <a:t> է </a:t>
            </a:r>
            <a:r>
              <a:rPr lang="en-US" sz="6800" dirty="0" err="1">
                <a:latin typeface="Sylfaen" panose="010A0502050306030303" pitchFamily="18" charset="0"/>
              </a:rPr>
              <a:t>որպես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վեբի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վրա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հիմնված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ռեսուրսի</a:t>
            </a:r>
            <a:r>
              <a:rPr lang="en-US" sz="6800" dirty="0">
                <a:latin typeface="Sylfaen" panose="010A0502050306030303" pitchFamily="18" charset="0"/>
              </a:rPr>
              <a:t> «</a:t>
            </a:r>
            <a:r>
              <a:rPr lang="en-US" sz="6800" dirty="0" err="1">
                <a:latin typeface="Sylfaen" panose="010A0502050306030303" pitchFamily="18" charset="0"/>
              </a:rPr>
              <a:t>դարպաս</a:t>
            </a:r>
            <a:r>
              <a:rPr lang="en-US" sz="6800" dirty="0">
                <a:latin typeface="Sylfaen" panose="010A0502050306030303" pitchFamily="18" charset="0"/>
              </a:rPr>
              <a:t>»</a:t>
            </a: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sz="43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sz="43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sz="43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68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68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hy-AM" sz="6800" dirty="0" smtClean="0">
                <a:latin typeface="Sylfaen" panose="010A0502050306030303" pitchFamily="18" charset="0"/>
              </a:rPr>
              <a:t>Վիրտուալ </a:t>
            </a:r>
            <a:r>
              <a:rPr lang="hy-AM" sz="6800" dirty="0">
                <a:latin typeface="Sylfaen" panose="010A0502050306030303" pitchFamily="18" charset="0"/>
              </a:rPr>
              <a:t>մասնավոր ցանց</a:t>
            </a:r>
            <a:r>
              <a:rPr lang="en-US" sz="6800" dirty="0">
                <a:latin typeface="Sylfaen" panose="010A0502050306030303" pitchFamily="18" charset="0"/>
              </a:rPr>
              <a:t>ը  </a:t>
            </a:r>
            <a:r>
              <a:rPr lang="en-US" sz="6800" dirty="0" err="1">
                <a:latin typeface="Sylfaen" panose="010A0502050306030303" pitchFamily="18" charset="0"/>
              </a:rPr>
              <a:t>ստեղծում</a:t>
            </a:r>
            <a:r>
              <a:rPr lang="en-US" sz="6800" dirty="0">
                <a:latin typeface="Sylfaen" panose="010A0502050306030303" pitchFamily="18" charset="0"/>
              </a:rPr>
              <a:t> է </a:t>
            </a:r>
            <a:r>
              <a:rPr lang="en-US" sz="6800" dirty="0" err="1">
                <a:latin typeface="Sylfaen" panose="010A0502050306030303" pitchFamily="18" charset="0"/>
              </a:rPr>
              <a:t>անվտանգ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թունել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բոլոր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տեսակի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հաղորդակցությունների</a:t>
            </a:r>
            <a:r>
              <a:rPr lang="en-US" sz="6800" dirty="0">
                <a:latin typeface="Sylfaen" panose="010A0502050306030303" pitchFamily="18" charset="0"/>
              </a:rPr>
              <a:t> </a:t>
            </a:r>
            <a:r>
              <a:rPr lang="en-US" sz="6800" dirty="0" err="1">
                <a:latin typeface="Sylfaen" panose="010A0502050306030303" pitchFamily="18" charset="0"/>
              </a:rPr>
              <a:t>համար</a:t>
            </a:r>
            <a:endParaRPr lang="en-US" sz="6800" dirty="0">
              <a:latin typeface="Sylfaen" panose="010A0502050306030303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2EA4D9F-A952-472A-8C5A-E58B965FDE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3" b="17523"/>
          <a:stretch/>
        </p:blipFill>
        <p:spPr bwMode="auto">
          <a:xfrm>
            <a:off x="1904093" y="1717443"/>
            <a:ext cx="5090716" cy="16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6E919026-FAC7-464A-AFF7-9F7857EB6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649" y="4173695"/>
            <a:ext cx="4217604" cy="210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46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Green Tick Vector Images (over 6,000)">
            <a:extLst>
              <a:ext uri="{FF2B5EF4-FFF2-40B4-BE49-F238E27FC236}">
                <a16:creationId xmlns:a16="http://schemas.microsoft.com/office/drawing/2014/main" id="{00D6AE92-0249-4556-8FDA-3E486E22B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18263"/>
          <a:stretch/>
        </p:blipFill>
        <p:spPr bwMode="auto">
          <a:xfrm>
            <a:off x="1944836" y="2217275"/>
            <a:ext cx="7549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Վիրտուալ մասնավոր 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ցանց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</a:p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VPN)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VPN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6375" y="1212959"/>
            <a:ext cx="2393950" cy="5183187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err="1" smtClean="0">
                <a:latin typeface="Sylfaen" panose="010A0502050306030303" pitchFamily="18" charset="0"/>
              </a:rPr>
              <a:t>Իրավական</a:t>
            </a:r>
            <a:endParaRPr lang="en-GB" sz="3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sz="3200" dirty="0" err="1" smtClean="0">
                <a:latin typeface="Sylfaen" panose="010A0502050306030303" pitchFamily="18" charset="0"/>
              </a:rPr>
              <a:t>Անվտանգ</a:t>
            </a:r>
            <a:endParaRPr lang="en-GB" sz="3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sz="3200" dirty="0" err="1" smtClean="0">
                <a:latin typeface="Sylfaen" panose="010A0502050306030303" pitchFamily="18" charset="0"/>
              </a:rPr>
              <a:t>Տեղակայո</a:t>
            </a:r>
            <a:endParaRPr lang="en-GB" sz="32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sz="3200" dirty="0" err="1" smtClean="0">
                <a:latin typeface="Sylfaen" panose="010A0502050306030303" pitchFamily="18" charset="0"/>
              </a:rPr>
              <a:t>ւմներ</a:t>
            </a:r>
            <a:endParaRPr lang="en-GB" sz="3200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GB" sz="3200" dirty="0" err="1" smtClean="0">
                <a:latin typeface="Sylfaen" panose="010A0502050306030303" pitchFamily="18" charset="0"/>
              </a:rPr>
              <a:t>Արագություն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F62B37-06CB-4F62-9D37-AE298FB50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134" y="2636912"/>
            <a:ext cx="2111020" cy="26273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A946A2-7941-4287-AA8D-5E78E1136F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070" y="1212959"/>
            <a:ext cx="4136390" cy="51833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2" descr="Green Tick Vector Images (over 6,000)">
            <a:extLst>
              <a:ext uri="{FF2B5EF4-FFF2-40B4-BE49-F238E27FC236}">
                <a16:creationId xmlns:a16="http://schemas.microsoft.com/office/drawing/2014/main" id="{29930C5C-E7EA-4C19-8D84-7A91AF11D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18263"/>
          <a:stretch/>
        </p:blipFill>
        <p:spPr bwMode="auto">
          <a:xfrm>
            <a:off x="1735544" y="1052513"/>
            <a:ext cx="7549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reen Tick Vector Images (over 6,000)">
            <a:extLst>
              <a:ext uri="{FF2B5EF4-FFF2-40B4-BE49-F238E27FC236}">
                <a16:creationId xmlns:a16="http://schemas.microsoft.com/office/drawing/2014/main" id="{D4AFD45E-9B89-402F-BEA9-37DD66AA2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18263"/>
          <a:stretch/>
        </p:blipFill>
        <p:spPr bwMode="auto">
          <a:xfrm>
            <a:off x="1735544" y="1628577"/>
            <a:ext cx="7549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d Cross Clipart | i2Clipart - Royalty Free Public Domain Clipart">
            <a:extLst>
              <a:ext uri="{FF2B5EF4-FFF2-40B4-BE49-F238E27FC236}">
                <a16:creationId xmlns:a16="http://schemas.microsoft.com/office/drawing/2014/main" id="{112481BF-CE70-4EEE-B289-CE2E657D0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58" y="3366486"/>
            <a:ext cx="541528" cy="46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91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Մուգ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սարդոստայն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(Dark Web)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5538"/>
            <a:ext cx="8893175" cy="51831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Հակիրճ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պատմություն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smtClean="0">
                <a:latin typeface="Sylfaen" panose="010A0502050306030303" pitchFamily="18" charset="0"/>
              </a:rPr>
              <a:t>2000 թ.-ին– </a:t>
            </a:r>
            <a:r>
              <a:rPr lang="en-GB" dirty="0" err="1" smtClean="0">
                <a:latin typeface="Sylfaen" panose="010A0502050306030303" pitchFamily="18" charset="0"/>
              </a:rPr>
              <a:t>Ֆրինետ</a:t>
            </a:r>
            <a:r>
              <a:rPr lang="en-GB" dirty="0" smtClean="0">
                <a:latin typeface="Sylfaen" panose="010A0502050306030303" pitchFamily="18" charset="0"/>
              </a:rPr>
              <a:t> (Freenet)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2002 թ.-</a:t>
            </a:r>
            <a:r>
              <a:rPr lang="en-GB" dirty="0" err="1">
                <a:latin typeface="Sylfaen" panose="010A0502050306030303" pitchFamily="18" charset="0"/>
              </a:rPr>
              <a:t>ին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ԱՄՆ ռազմածովային </a:t>
            </a:r>
            <a:r>
              <a:rPr lang="hy-AM" dirty="0" smtClean="0">
                <a:latin typeface="Sylfaen" panose="010A0502050306030303" pitchFamily="18" charset="0"/>
              </a:rPr>
              <a:t>ուժեր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hy-AM" dirty="0" smtClean="0">
                <a:latin typeface="Sylfaen" panose="010A0502050306030303" pitchFamily="18" charset="0"/>
              </a:rPr>
              <a:t> թողարկ</a:t>
            </a:r>
            <a:r>
              <a:rPr lang="en-US" dirty="0" err="1" smtClean="0">
                <a:latin typeface="Sylfaen" panose="010A0502050306030303" pitchFamily="18" charset="0"/>
              </a:rPr>
              <a:t>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en-US" dirty="0">
                <a:latin typeface="Sylfaen" panose="010A0502050306030303" pitchFamily="18" charset="0"/>
              </a:rPr>
              <a:t>ս</a:t>
            </a:r>
            <a:r>
              <a:rPr lang="hy-AM" dirty="0">
                <a:latin typeface="Sylfaen" panose="010A0502050306030303" pitchFamily="18" charset="0"/>
              </a:rPr>
              <a:t>ոխային երթուղայնա</a:t>
            </a:r>
            <a:r>
              <a:rPr lang="en-US" dirty="0" err="1">
                <a:latin typeface="Sylfaen" panose="010A0502050306030303" pitchFamily="18" charset="0"/>
              </a:rPr>
              <a:t>ցումը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(TOR) </a:t>
            </a:r>
          </a:p>
          <a:p>
            <a:r>
              <a:rPr lang="en-GB" dirty="0" smtClean="0">
                <a:latin typeface="Sylfaen" panose="010A0502050306030303" pitchFamily="18" charset="0"/>
              </a:rPr>
              <a:t>2009 </a:t>
            </a:r>
            <a:r>
              <a:rPr lang="en-GB" dirty="0">
                <a:latin typeface="Sylfaen" panose="010A0502050306030303" pitchFamily="18" charset="0"/>
              </a:rPr>
              <a:t>թ.-</a:t>
            </a:r>
            <a:r>
              <a:rPr lang="en-GB" dirty="0" err="1" smtClean="0">
                <a:latin typeface="Sylfaen" panose="010A0502050306030303" pitchFamily="18" charset="0"/>
              </a:rPr>
              <a:t>ին</a:t>
            </a:r>
            <a:r>
              <a:rPr lang="en-GB" dirty="0" smtClean="0">
                <a:latin typeface="Sylfaen" panose="010A0502050306030303" pitchFamily="18" charset="0"/>
              </a:rPr>
              <a:t>–</a:t>
            </a:r>
            <a:r>
              <a:rPr lang="en-GB" dirty="0" err="1" smtClean="0">
                <a:latin typeface="Sylfaen" panose="010A0502050306030303" pitchFamily="18" charset="0"/>
              </a:rPr>
              <a:t>Սատոշի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Նակամատոն</a:t>
            </a:r>
            <a:r>
              <a:rPr lang="en-GB" dirty="0" smtClean="0">
                <a:latin typeface="Sylfaen" panose="010A0502050306030303" pitchFamily="18" charset="0"/>
              </a:rPr>
              <a:t> (</a:t>
            </a:r>
            <a:r>
              <a:rPr lang="en-US" dirty="0" smtClean="0">
                <a:latin typeface="Sylfaen" panose="010A0502050306030303" pitchFamily="18" charset="0"/>
              </a:rPr>
              <a:t>Satoshi </a:t>
            </a:r>
            <a:r>
              <a:rPr lang="en-US" dirty="0" err="1" smtClean="0">
                <a:latin typeface="Sylfaen" panose="010A0502050306030303" pitchFamily="18" charset="0"/>
              </a:rPr>
              <a:t>Nakamoto</a:t>
            </a:r>
            <a:r>
              <a:rPr lang="en-US" dirty="0">
                <a:latin typeface="Sylfaen" panose="010A0502050306030303" pitchFamily="18" charset="0"/>
              </a:rPr>
              <a:t>)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արդյունահանում է </a:t>
            </a:r>
            <a:r>
              <a:rPr lang="hy-AM" dirty="0" smtClean="0">
                <a:latin typeface="Sylfaen" panose="010A0502050306030303" pitchFamily="18" charset="0"/>
              </a:rPr>
              <a:t>առաջին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բիտքոյնը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(Bitcoin)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GB" dirty="0" smtClean="0">
                <a:latin typeface="Sylfaen" panose="010A0502050306030303" pitchFamily="18" charset="0"/>
              </a:rPr>
              <a:t>(2009թ.-ի </a:t>
            </a:r>
            <a:r>
              <a:rPr lang="en-GB" dirty="0" err="1" smtClean="0">
                <a:latin typeface="Sylfaen" panose="010A0502050306030303" pitchFamily="18" charset="0"/>
              </a:rPr>
              <a:t>մարտ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ամսին</a:t>
            </a:r>
            <a:r>
              <a:rPr lang="en-GB" dirty="0" smtClean="0">
                <a:latin typeface="Sylfaen" panose="010A0502050306030303" pitchFamily="18" charset="0"/>
              </a:rPr>
              <a:t> = 0.003 ԱՄՆ </a:t>
            </a:r>
            <a:r>
              <a:rPr lang="en-GB" dirty="0" err="1" smtClean="0">
                <a:latin typeface="Sylfaen" panose="010A0502050306030303" pitchFamily="18" charset="0"/>
              </a:rPr>
              <a:t>դոլլար</a:t>
            </a:r>
            <a:r>
              <a:rPr lang="en-GB" dirty="0" smtClean="0">
                <a:latin typeface="Sylfaen" panose="010A0502050306030303" pitchFamily="18" charset="0"/>
              </a:rPr>
              <a:t> –2017թ.-ի </a:t>
            </a:r>
            <a:r>
              <a:rPr lang="en-GB" dirty="0" err="1" smtClean="0">
                <a:latin typeface="Sylfaen" panose="010A0502050306030303" pitchFamily="18" charset="0"/>
              </a:rPr>
              <a:t>դեկտեմբերի</a:t>
            </a:r>
            <a:r>
              <a:rPr lang="en-GB" dirty="0" smtClean="0">
                <a:latin typeface="Sylfaen" panose="010A0502050306030303" pitchFamily="18" charset="0"/>
              </a:rPr>
              <a:t> 17 = 19,783 ԱՄՆ </a:t>
            </a:r>
            <a:r>
              <a:rPr lang="en-GB" dirty="0" err="1" smtClean="0">
                <a:latin typeface="Sylfaen" panose="010A0502050306030303" pitchFamily="18" charset="0"/>
              </a:rPr>
              <a:t>դոլլար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</a:p>
          <a:p>
            <a:r>
              <a:rPr lang="en-GB" dirty="0" smtClean="0">
                <a:latin typeface="Sylfaen" panose="010A0502050306030303" pitchFamily="18" charset="0"/>
              </a:rPr>
              <a:t>2011 </a:t>
            </a:r>
            <a:r>
              <a:rPr lang="en-GB" dirty="0">
                <a:latin typeface="Sylfaen" panose="010A0502050306030303" pitchFamily="18" charset="0"/>
              </a:rPr>
              <a:t>թ.-</a:t>
            </a:r>
            <a:r>
              <a:rPr lang="en-GB" dirty="0" err="1">
                <a:latin typeface="Sylfaen" panose="010A0502050306030303" pitchFamily="18" charset="0"/>
              </a:rPr>
              <a:t>ին</a:t>
            </a:r>
            <a:r>
              <a:rPr lang="en-GB" dirty="0">
                <a:latin typeface="Sylfaen" panose="010A0502050306030303" pitchFamily="18" charset="0"/>
              </a:rPr>
              <a:t> – </a:t>
            </a:r>
            <a:r>
              <a:rPr lang="en-GB" dirty="0" err="1" smtClean="0">
                <a:latin typeface="Sylfaen" panose="010A0502050306030303" pitchFamily="18" charset="0"/>
              </a:rPr>
              <a:t>սկսել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սև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վեբ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շուկան</a:t>
            </a:r>
            <a:r>
              <a:rPr lang="en-GB" dirty="0" smtClean="0">
                <a:latin typeface="Sylfaen" panose="010A0502050306030303" pitchFamily="18" charset="0"/>
              </a:rPr>
              <a:t> (Silk Road)</a:t>
            </a:r>
          </a:p>
          <a:p>
            <a:r>
              <a:rPr lang="en-GB" dirty="0" smtClean="0">
                <a:latin typeface="Sylfaen" panose="010A0502050306030303" pitchFamily="18" charset="0"/>
              </a:rPr>
              <a:t>2013 </a:t>
            </a:r>
            <a:r>
              <a:rPr lang="en-GB" dirty="0">
                <a:latin typeface="Sylfaen" panose="010A0502050306030303" pitchFamily="18" charset="0"/>
              </a:rPr>
              <a:t>թ.-</a:t>
            </a:r>
            <a:r>
              <a:rPr lang="en-GB" dirty="0" err="1">
                <a:latin typeface="Sylfaen" panose="010A0502050306030303" pitchFamily="18" charset="0"/>
              </a:rPr>
              <a:t>ին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 smtClean="0">
                <a:latin typeface="Sylfaen" panose="010A0502050306030303" pitchFamily="18" charset="0"/>
              </a:rPr>
              <a:t>ՀԴԲ-ն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>
                <a:latin typeface="Sylfaen" panose="010A0502050306030303" pitchFamily="18" charset="0"/>
              </a:rPr>
              <a:t>FBI</a:t>
            </a:r>
            <a:r>
              <a:rPr lang="en-US" dirty="0" smtClean="0">
                <a:latin typeface="Sylfaen" panose="010A0502050306030303" pitchFamily="18" charset="0"/>
              </a:rPr>
              <a:t>)</a:t>
            </a:r>
            <a:r>
              <a:rPr lang="hy-AM" dirty="0" smtClean="0">
                <a:latin typeface="Sylfaen" panose="010A0502050306030303" pitchFamily="18" charset="0"/>
              </a:rPr>
              <a:t> ձերբակալե</a:t>
            </a:r>
            <a:r>
              <a:rPr lang="en-US" dirty="0" smtClean="0">
                <a:latin typeface="Sylfaen" panose="010A0502050306030303" pitchFamily="18" charset="0"/>
              </a:rPr>
              <a:t>լ է </a:t>
            </a:r>
            <a:r>
              <a:rPr lang="en-US" dirty="0" err="1" smtClean="0">
                <a:latin typeface="Sylfaen" panose="010A0502050306030303" pitchFamily="18" charset="0"/>
              </a:rPr>
              <a:t>սև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վեբ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շուկայի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սեփականատ</a:t>
            </a:r>
            <a:r>
              <a:rPr lang="en-US" dirty="0" err="1" smtClean="0">
                <a:latin typeface="Sylfaen" panose="010A0502050306030303" pitchFamily="18" charset="0"/>
              </a:rPr>
              <a:t>իրոջը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«Սև </a:t>
            </a:r>
            <a:r>
              <a:rPr lang="hy-AM" dirty="0" smtClean="0">
                <a:latin typeface="Sylfaen" panose="010A0502050306030303" pitchFamily="18" charset="0"/>
              </a:rPr>
              <a:t>բարտ»</a:t>
            </a:r>
            <a:r>
              <a:rPr lang="hy-AM" dirty="0">
                <a:latin typeface="Sylfaen" panose="010A0502050306030303" pitchFamily="18" charset="0"/>
              </a:rPr>
              <a:t> </a:t>
            </a:r>
            <a:r>
              <a:rPr lang="hy-AM" dirty="0" smtClean="0">
                <a:latin typeface="Sylfaen" panose="010A0502050306030303" pitchFamily="18" charset="0"/>
              </a:rPr>
              <a:t>Ռոբերտս</a:t>
            </a:r>
            <a:r>
              <a:rPr lang="en-US" dirty="0" err="1" smtClean="0">
                <a:latin typeface="Sylfaen" panose="010A0502050306030303" pitchFamily="18" charset="0"/>
              </a:rPr>
              <a:t>ին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(Dread </a:t>
            </a:r>
            <a:r>
              <a:rPr lang="en-US" dirty="0">
                <a:latin typeface="Sylfaen" panose="010A0502050306030303" pitchFamily="18" charset="0"/>
              </a:rPr>
              <a:t>Pirate </a:t>
            </a:r>
            <a:r>
              <a:rPr lang="en-US" dirty="0" smtClean="0">
                <a:latin typeface="Sylfaen" panose="010A0502050306030303" pitchFamily="18" charset="0"/>
              </a:rPr>
              <a:t>Roberts) </a:t>
            </a:r>
            <a:r>
              <a:rPr lang="hy-AM" dirty="0" smtClean="0">
                <a:latin typeface="Sylfaen" panose="010A0502050306030303" pitchFamily="18" charset="0"/>
              </a:rPr>
              <a:t>(</a:t>
            </a:r>
            <a:r>
              <a:rPr lang="hy-AM" dirty="0">
                <a:latin typeface="Sylfaen" panose="010A0502050306030303" pitchFamily="18" charset="0"/>
              </a:rPr>
              <a:t>Ռոս Ուլբրիխտ</a:t>
            </a:r>
            <a:r>
              <a:rPr lang="hy-AM" dirty="0" smtClean="0">
                <a:latin typeface="Sylfaen" panose="010A0502050306030303" pitchFamily="18" charset="0"/>
              </a:rPr>
              <a:t>)</a:t>
            </a:r>
            <a:r>
              <a:rPr lang="en-US" dirty="0" smtClean="0">
                <a:latin typeface="Sylfaen" panose="010A0502050306030303" pitchFamily="18" charset="0"/>
              </a:rPr>
              <a:t>` </a:t>
            </a:r>
            <a:r>
              <a:rPr lang="en-US" dirty="0" err="1" smtClean="0">
                <a:latin typeface="Sylfaen" panose="010A0502050306030303" pitchFamily="18" charset="0"/>
              </a:rPr>
              <a:t>սև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վեբ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շուկայի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սեփականատիրոջը</a:t>
            </a:r>
            <a:r>
              <a:rPr lang="hy-AM" dirty="0">
                <a:latin typeface="Sylfaen" panose="010A0502050306030303" pitchFamily="18" charset="0"/>
              </a:rPr>
              <a:t/>
            </a:r>
            <a:br>
              <a:rPr lang="hy-AM" dirty="0">
                <a:latin typeface="Sylfaen" panose="010A0502050306030303" pitchFamily="18" charset="0"/>
              </a:rPr>
            </a:br>
            <a:r>
              <a:rPr lang="en-GB" dirty="0" smtClean="0">
                <a:latin typeface="Sylfaen" panose="010A0502050306030303" pitchFamily="18" charset="0"/>
              </a:rPr>
              <a:t>2019 </a:t>
            </a:r>
            <a:r>
              <a:rPr lang="en-GB" dirty="0">
                <a:latin typeface="Sylfaen" panose="010A0502050306030303" pitchFamily="18" charset="0"/>
              </a:rPr>
              <a:t>թ.-</a:t>
            </a:r>
            <a:r>
              <a:rPr lang="en-GB" dirty="0" err="1">
                <a:latin typeface="Sylfaen" panose="010A0502050306030303" pitchFamily="18" charset="0"/>
              </a:rPr>
              <a:t>ին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en-GB" dirty="0" err="1" smtClean="0">
                <a:latin typeface="Sylfaen" panose="010A0502050306030303" pitchFamily="18" charset="0"/>
              </a:rPr>
              <a:t>Ցո</a:t>
            </a:r>
            <a:r>
              <a:rPr lang="hy-AM" dirty="0" smtClean="0">
                <a:latin typeface="Sylfaen" panose="010A0502050306030303" pitchFamily="18" charset="0"/>
              </a:rPr>
              <a:t>ւցանիշները </a:t>
            </a:r>
            <a:r>
              <a:rPr lang="hy-AM" dirty="0">
                <a:latin typeface="Sylfaen" panose="010A0502050306030303" pitchFamily="18" charset="0"/>
              </a:rPr>
              <a:t>վկայում են $ 1 միլիարդ գործարքների </a:t>
            </a:r>
            <a:r>
              <a:rPr lang="hy-AM" dirty="0" smtClean="0">
                <a:latin typeface="Sylfaen" panose="010A0502050306030303" pitchFamily="18" charset="0"/>
              </a:rPr>
              <a:t>մասին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6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ոխային 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երթուղայնա</a:t>
            </a:r>
            <a:r>
              <a:rPr lang="en-US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ցում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(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TOR)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9682" y="1132544"/>
            <a:ext cx="5122863" cy="51831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Sylfaen" panose="010A0502050306030303" pitchFamily="18" charset="0"/>
              </a:rPr>
              <a:t>Ս</a:t>
            </a:r>
            <a:r>
              <a:rPr lang="hy-AM" dirty="0" smtClean="0">
                <a:latin typeface="Sylfaen" panose="010A0502050306030303" pitchFamily="18" charset="0"/>
              </a:rPr>
              <a:t>ոխային </a:t>
            </a:r>
            <a:r>
              <a:rPr lang="hy-AM" dirty="0">
                <a:latin typeface="Sylfaen" panose="010A0502050306030303" pitchFamily="18" charset="0"/>
              </a:rPr>
              <a:t>երթուղայնա</a:t>
            </a:r>
            <a:r>
              <a:rPr lang="en-US" dirty="0" err="1">
                <a:latin typeface="Sylfaen" panose="010A0502050306030303" pitchFamily="18" charset="0"/>
              </a:rPr>
              <a:t>ցում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TOR </a:t>
            </a:r>
            <a:r>
              <a:rPr lang="en-GB" dirty="0">
                <a:latin typeface="Sylfaen" panose="010A0502050306030303" pitchFamily="18" charset="0"/>
              </a:rPr>
              <a:t>– The Onion </a:t>
            </a:r>
            <a:r>
              <a:rPr lang="en-GB" dirty="0" smtClean="0">
                <a:latin typeface="Sylfaen" panose="010A0502050306030303" pitchFamily="18" charset="0"/>
              </a:rPr>
              <a:t>Router)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c.65,000 </a:t>
            </a:r>
            <a:r>
              <a:rPr lang="en-GB" dirty="0" err="1" smtClean="0">
                <a:latin typeface="Sylfaen" panose="010A0502050306030303" pitchFamily="18" charset="0"/>
              </a:rPr>
              <a:t>հատուկ</a:t>
            </a:r>
            <a:r>
              <a:rPr lang="en-GB" dirty="0" smtClean="0">
                <a:latin typeface="Sylfaen" panose="010A0502050306030303" pitchFamily="18" charset="0"/>
              </a:rPr>
              <a:t> մ</a:t>
            </a:r>
            <a:r>
              <a:rPr lang="hy-AM" dirty="0" smtClean="0">
                <a:latin typeface="Sylfaen" panose="010A0502050306030303" pitchFamily="18" charset="0"/>
              </a:rPr>
              <a:t>իասնական </a:t>
            </a:r>
            <a:r>
              <a:rPr lang="hy-AM" dirty="0">
                <a:latin typeface="Sylfaen" panose="010A0502050306030303" pitchFamily="18" charset="0"/>
              </a:rPr>
              <a:t>ռեսուրսների </a:t>
            </a:r>
            <a:r>
              <a:rPr lang="hy-AM" dirty="0" smtClean="0">
                <a:latin typeface="Sylfaen" panose="010A0502050306030303" pitchFamily="18" charset="0"/>
              </a:rPr>
              <a:t>ուղղեցույց</a:t>
            </a:r>
            <a:r>
              <a:rPr lang="en-US" dirty="0" err="1" smtClean="0">
                <a:latin typeface="Sylfaen" panose="010A0502050306030303" pitchFamily="18" charset="0"/>
              </a:rPr>
              <a:t>ներ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GB" dirty="0" smtClean="0">
                <a:latin typeface="Sylfaen" panose="010A0502050306030303" pitchFamily="18" charset="0"/>
              </a:rPr>
              <a:t>URLs)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dirty="0">
                <a:latin typeface="Sylfaen" panose="010A0502050306030303" pitchFamily="18" charset="0"/>
              </a:rPr>
              <a:t>Ս</a:t>
            </a:r>
            <a:r>
              <a:rPr lang="hy-AM" dirty="0" smtClean="0">
                <a:latin typeface="Sylfaen" panose="010A0502050306030303" pitchFamily="18" charset="0"/>
              </a:rPr>
              <a:t>ոխային</a:t>
            </a:r>
            <a:r>
              <a:rPr lang="en-US" dirty="0" smtClean="0">
                <a:latin typeface="Sylfaen" panose="010A0502050306030303" pitchFamily="18" charset="0"/>
              </a:rPr>
              <a:t>» </a:t>
            </a:r>
            <a:r>
              <a:rPr lang="en-US" dirty="0" err="1" smtClean="0">
                <a:latin typeface="Sylfaen" panose="010A0502050306030303" pitchFamily="18" charset="0"/>
              </a:rPr>
              <a:t>ավարտով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Շատերն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օրինական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շատերը</a:t>
            </a:r>
            <a:r>
              <a:rPr lang="en-GB" dirty="0" smtClean="0">
                <a:latin typeface="Sylfaen" panose="010A0502050306030303" pitchFamily="18" charset="0"/>
              </a:rPr>
              <a:t>՝ </a:t>
            </a:r>
            <a:r>
              <a:rPr lang="en-GB" dirty="0" err="1" smtClean="0">
                <a:latin typeface="Sylfaen" panose="010A0502050306030303" pitchFamily="18" charset="0"/>
              </a:rPr>
              <a:t>ոչ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Գաղտնիություն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պաշտպանություն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Ստորգետնյա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շուկաներ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>
                <a:latin typeface="Sylfaen" panose="010A0502050306030303" pitchFamily="18" charset="0"/>
              </a:rPr>
              <a:t>Թմրանյութեր, զենքեր, ծառայություններ, գողացված </a:t>
            </a:r>
            <a:r>
              <a:rPr lang="hy-AM" dirty="0" smtClean="0">
                <a:latin typeface="Sylfaen" panose="010A0502050306030303" pitchFamily="18" charset="0"/>
              </a:rPr>
              <a:t>ի</a:t>
            </a:r>
            <a:r>
              <a:rPr lang="en-US" dirty="0" err="1" smtClean="0">
                <a:latin typeface="Sylfaen" panose="010A0502050306030303" pitchFamily="18" charset="0"/>
              </a:rPr>
              <a:t>րեր</a:t>
            </a:r>
            <a:r>
              <a:rPr lang="hy-AM" dirty="0" smtClean="0">
                <a:latin typeface="Sylfaen" panose="010A0502050306030303" pitchFamily="18" charset="0"/>
              </a:rPr>
              <a:t>, </a:t>
            </a:r>
            <a:r>
              <a:rPr lang="hy-AM" dirty="0">
                <a:latin typeface="Sylfaen" panose="010A0502050306030303" pitchFamily="18" charset="0"/>
              </a:rPr>
              <a:t>պոռնոգրաֆիա, </a:t>
            </a:r>
            <a:r>
              <a:rPr lang="hy-AM" dirty="0" smtClean="0">
                <a:latin typeface="Sylfaen" panose="010A0502050306030303" pitchFamily="18" charset="0"/>
              </a:rPr>
              <a:t>մանկապղծություն</a:t>
            </a:r>
            <a:endParaRPr lang="en-US" dirty="0" smtClean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Կրիպտո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արժույթներ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7E027B-9DE6-464F-830B-65025EBA9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405" y="1234566"/>
            <a:ext cx="3267075" cy="2117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54C482-E81C-45DF-874B-DBF4E2652E16}"/>
              </a:ext>
            </a:extLst>
          </p:cNvPr>
          <p:cNvSpPr txBox="1"/>
          <p:nvPr/>
        </p:nvSpPr>
        <p:spPr>
          <a:xfrm>
            <a:off x="5096933" y="3361688"/>
            <a:ext cx="4047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>
                <a:latin typeface="Sylfaen" panose="010A0502050306030303" pitchFamily="18" charset="0"/>
              </a:rPr>
              <a:t>Ճշմարտությունը</a:t>
            </a:r>
            <a:r>
              <a:rPr lang="en-GB" sz="1200" dirty="0" smtClean="0">
                <a:latin typeface="Sylfaen" panose="010A0502050306030303" pitchFamily="18" charset="0"/>
              </a:rPr>
              <a:t> </a:t>
            </a:r>
            <a:r>
              <a:rPr lang="en-GB" sz="1200" dirty="0" err="1" smtClean="0">
                <a:latin typeface="Sylfaen" panose="010A0502050306030303" pitchFamily="18" charset="0"/>
              </a:rPr>
              <a:t>մուգ</a:t>
            </a:r>
            <a:r>
              <a:rPr lang="en-GB" sz="1200" dirty="0" smtClean="0">
                <a:latin typeface="Sylfaen" panose="010A0502050306030303" pitchFamily="18" charset="0"/>
              </a:rPr>
              <a:t> </a:t>
            </a:r>
            <a:r>
              <a:rPr lang="en-GB" sz="1200" dirty="0" err="1" smtClean="0">
                <a:latin typeface="Sylfaen" panose="010A0502050306030303" pitchFamily="18" charset="0"/>
              </a:rPr>
              <a:t>ոստայնի</a:t>
            </a:r>
            <a:r>
              <a:rPr lang="en-GB" sz="1200" dirty="0" smtClean="0">
                <a:latin typeface="Sylfaen" panose="010A0502050306030303" pitchFamily="18" charset="0"/>
              </a:rPr>
              <a:t> </a:t>
            </a:r>
            <a:r>
              <a:rPr lang="en-GB" sz="1200" dirty="0" err="1" smtClean="0">
                <a:latin typeface="Sylfaen" panose="010A0502050306030303" pitchFamily="18" charset="0"/>
              </a:rPr>
              <a:t>մասին</a:t>
            </a:r>
            <a:r>
              <a:rPr lang="en-GB" sz="1200" dirty="0" smtClean="0">
                <a:latin typeface="Sylfaen" panose="010A0502050306030303" pitchFamily="18" charset="0"/>
              </a:rPr>
              <a:t>  – </a:t>
            </a:r>
            <a:r>
              <a:rPr lang="en-GB" sz="1200" dirty="0" err="1" smtClean="0">
                <a:latin typeface="Sylfaen" panose="010A0502050306030303" pitchFamily="18" charset="0"/>
              </a:rPr>
              <a:t>Կումար</a:t>
            </a:r>
            <a:r>
              <a:rPr lang="en-GB" sz="1200" dirty="0" smtClean="0">
                <a:latin typeface="Sylfaen" panose="010A0502050306030303" pitchFamily="18" charset="0"/>
              </a:rPr>
              <a:t> և </a:t>
            </a:r>
            <a:r>
              <a:rPr lang="en-GB" sz="1200" dirty="0" err="1" smtClean="0">
                <a:latin typeface="Sylfaen" panose="010A0502050306030303" pitchFamily="18" charset="0"/>
              </a:rPr>
              <a:t>Ռոզենբախ</a:t>
            </a:r>
            <a:r>
              <a:rPr lang="en-GB" sz="1200" dirty="0" smtClean="0">
                <a:latin typeface="Sylfaen" panose="010A0502050306030303" pitchFamily="18" charset="0"/>
              </a:rPr>
              <a:t> ( </a:t>
            </a:r>
            <a:r>
              <a:rPr lang="en-GB" sz="1200" dirty="0">
                <a:latin typeface="Sylfaen" panose="010A0502050306030303" pitchFamily="18" charset="0"/>
              </a:rPr>
              <a:t>Kumar &amp; </a:t>
            </a:r>
            <a:r>
              <a:rPr lang="en-GB" sz="1200" dirty="0" err="1" smtClean="0">
                <a:latin typeface="Sylfaen" panose="010A0502050306030303" pitchFamily="18" charset="0"/>
              </a:rPr>
              <a:t>Rosenbach</a:t>
            </a:r>
            <a:r>
              <a:rPr lang="en-GB" sz="1200" dirty="0" smtClean="0">
                <a:latin typeface="Sylfaen" panose="010A0502050306030303" pitchFamily="18" charset="0"/>
              </a:rPr>
              <a:t>)</a:t>
            </a:r>
            <a:endParaRPr lang="en-GB" sz="1200" dirty="0">
              <a:latin typeface="Sylfaen" panose="010A050205030603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A65F2-DC9A-4D55-B30A-D466645BF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572" y="3969427"/>
            <a:ext cx="3612908" cy="280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90500"/>
            <a:ext cx="87125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Ձ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այնային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(audio)/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Տեսանյութ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(video)/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պահոց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FFFDA4-44AB-43A3-930B-0B826B84B4A0}"/>
              </a:ext>
            </a:extLst>
          </p:cNvPr>
          <p:cNvSpPr/>
          <p:nvPr/>
        </p:nvSpPr>
        <p:spPr>
          <a:xfrm>
            <a:off x="323528" y="1444888"/>
            <a:ext cx="5622066" cy="48079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E10D4E-2D68-4434-9D67-627233F0F40C}"/>
              </a:ext>
            </a:extLst>
          </p:cNvPr>
          <p:cNvSpPr/>
          <p:nvPr/>
        </p:nvSpPr>
        <p:spPr>
          <a:xfrm>
            <a:off x="35496" y="2061710"/>
            <a:ext cx="599534" cy="690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406CFA-D168-43C5-AD09-995AA1D7BEEB}"/>
              </a:ext>
            </a:extLst>
          </p:cNvPr>
          <p:cNvSpPr/>
          <p:nvPr/>
        </p:nvSpPr>
        <p:spPr>
          <a:xfrm>
            <a:off x="428860" y="1545344"/>
            <a:ext cx="5426758" cy="460743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7412D0-1F72-4E35-8D47-698FE0943234}"/>
              </a:ext>
            </a:extLst>
          </p:cNvPr>
          <p:cNvSpPr/>
          <p:nvPr/>
        </p:nvSpPr>
        <p:spPr>
          <a:xfrm>
            <a:off x="323528" y="1759783"/>
            <a:ext cx="882261" cy="681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latin typeface="Sylfaen" panose="010A0502050306030303" pitchFamily="18" charset="0"/>
              </a:rPr>
              <a:t>PSU </a:t>
            </a:r>
            <a:r>
              <a:rPr lang="en-GB" sz="1600" dirty="0" err="1" smtClean="0">
                <a:latin typeface="Sylfaen" panose="010A0502050306030303" pitchFamily="18" charset="0"/>
              </a:rPr>
              <a:t>հոսանքի</a:t>
            </a:r>
            <a:r>
              <a:rPr lang="en-GB" sz="1600" dirty="0" smtClean="0">
                <a:latin typeface="Sylfaen" panose="010A0502050306030303" pitchFamily="18" charset="0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</a:rPr>
              <a:t>աղբյուր</a:t>
            </a:r>
            <a:endParaRPr lang="en-GB" sz="1600" dirty="0">
              <a:latin typeface="Sylfaen" panose="010A0502050306030303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676C82-DBAB-48EE-8961-D8C23E38D543}"/>
              </a:ext>
            </a:extLst>
          </p:cNvPr>
          <p:cNvGrpSpPr/>
          <p:nvPr/>
        </p:nvGrpSpPr>
        <p:grpSpPr>
          <a:xfrm>
            <a:off x="1251853" y="3107813"/>
            <a:ext cx="3949291" cy="642374"/>
            <a:chOff x="1999225" y="2771058"/>
            <a:chExt cx="3949291" cy="64237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D39DC21-BA5F-45AE-A3F7-5E7D5D9655FE}"/>
                </a:ext>
              </a:extLst>
            </p:cNvPr>
            <p:cNvCxnSpPr/>
            <p:nvPr/>
          </p:nvCxnSpPr>
          <p:spPr>
            <a:xfrm flipV="1">
              <a:off x="1999225" y="3383935"/>
              <a:ext cx="3949291" cy="819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82351C4-C1E4-4348-BC64-7F51931A9DB5}"/>
                </a:ext>
              </a:extLst>
            </p:cNvPr>
            <p:cNvCxnSpPr/>
            <p:nvPr/>
          </p:nvCxnSpPr>
          <p:spPr>
            <a:xfrm flipV="1">
              <a:off x="3965677" y="2777613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26775EA-2927-4FDB-967C-6FAD247B5AF0}"/>
                </a:ext>
              </a:extLst>
            </p:cNvPr>
            <p:cNvCxnSpPr/>
            <p:nvPr/>
          </p:nvCxnSpPr>
          <p:spPr>
            <a:xfrm flipV="1">
              <a:off x="2020528" y="2782529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03DCA25-49DA-45DC-9E50-04996C47910C}"/>
                </a:ext>
              </a:extLst>
            </p:cNvPr>
            <p:cNvCxnSpPr/>
            <p:nvPr/>
          </p:nvCxnSpPr>
          <p:spPr>
            <a:xfrm flipV="1">
              <a:off x="5925573" y="2771058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958150-008D-482C-A425-A511B93E3596}"/>
              </a:ext>
            </a:extLst>
          </p:cNvPr>
          <p:cNvGrpSpPr/>
          <p:nvPr/>
        </p:nvGrpSpPr>
        <p:grpSpPr>
          <a:xfrm>
            <a:off x="1273156" y="4213421"/>
            <a:ext cx="3949291" cy="657120"/>
            <a:chOff x="1971366" y="4357332"/>
            <a:chExt cx="3949291" cy="65712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93076B1-E50D-4B59-94D4-20EC88F22A21}"/>
                </a:ext>
              </a:extLst>
            </p:cNvPr>
            <p:cNvCxnSpPr/>
            <p:nvPr/>
          </p:nvCxnSpPr>
          <p:spPr>
            <a:xfrm rot="10800000" flipV="1">
              <a:off x="1971366" y="4378636"/>
              <a:ext cx="3949291" cy="819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4E0447C-2106-4A06-9C44-8D3CB0F7178C}"/>
                </a:ext>
              </a:extLst>
            </p:cNvPr>
            <p:cNvCxnSpPr/>
            <p:nvPr/>
          </p:nvCxnSpPr>
          <p:spPr>
            <a:xfrm rot="10800000" flipV="1">
              <a:off x="3274140" y="4378635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665639E-B272-42A1-8D8C-A0B1B172CA0F}"/>
                </a:ext>
              </a:extLst>
            </p:cNvPr>
            <p:cNvCxnSpPr/>
            <p:nvPr/>
          </p:nvCxnSpPr>
          <p:spPr>
            <a:xfrm rot="10800000" flipV="1">
              <a:off x="5899354" y="4357332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C2629E7-05DD-42DD-ACA3-E1F776AE5F83}"/>
                </a:ext>
              </a:extLst>
            </p:cNvPr>
            <p:cNvCxnSpPr/>
            <p:nvPr/>
          </p:nvCxnSpPr>
          <p:spPr>
            <a:xfrm rot="10800000" flipV="1">
              <a:off x="1994309" y="4368803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DD6E8E-43A9-4840-8FFB-0B1A2C3CEC51}"/>
                </a:ext>
              </a:extLst>
            </p:cNvPr>
            <p:cNvCxnSpPr/>
            <p:nvPr/>
          </p:nvCxnSpPr>
          <p:spPr>
            <a:xfrm rot="10800000" flipV="1">
              <a:off x="4647378" y="4383549"/>
              <a:ext cx="0" cy="630903"/>
            </a:xfrm>
            <a:prstGeom prst="line">
              <a:avLst/>
            </a:prstGeom>
            <a:ln w="444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DCF7861-1E7E-4E5F-AA02-B67131070AF8}"/>
              </a:ext>
            </a:extLst>
          </p:cNvPr>
          <p:cNvCxnSpPr/>
          <p:nvPr/>
        </p:nvCxnSpPr>
        <p:spPr>
          <a:xfrm rot="10800000" flipV="1">
            <a:off x="3218527" y="3590185"/>
            <a:ext cx="0" cy="630903"/>
          </a:xfrm>
          <a:prstGeom prst="line">
            <a:avLst/>
          </a:prstGeom>
          <a:ln w="444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623B51DE-0584-43A0-9B8D-D4D83C7E5BE2}"/>
              </a:ext>
            </a:extLst>
          </p:cNvPr>
          <p:cNvSpPr/>
          <p:nvPr/>
        </p:nvSpPr>
        <p:spPr>
          <a:xfrm>
            <a:off x="2685724" y="2161197"/>
            <a:ext cx="1065161" cy="9176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Sylfaen" panose="010A0502050306030303" pitchFamily="18" charset="0"/>
              </a:rPr>
              <a:t>CPU</a:t>
            </a:r>
          </a:p>
          <a:p>
            <a:pPr algn="ctr"/>
            <a:r>
              <a:rPr lang="hy-AM" b="1" dirty="0">
                <a:latin typeface="Sylfaen" panose="010A0502050306030303" pitchFamily="18" charset="0"/>
              </a:rPr>
              <a:t>Կենտրոնական մշակիչ</a:t>
            </a:r>
            <a:r>
              <a:rPr lang="hy-AM" dirty="0">
                <a:latin typeface="Sylfaen" panose="010A0502050306030303" pitchFamily="18" charset="0"/>
              </a:rPr>
              <a:t> հանգույցը 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FDA9AB-3E75-42C6-8473-86EF09B486FE}"/>
              </a:ext>
            </a:extLst>
          </p:cNvPr>
          <p:cNvSpPr/>
          <p:nvPr/>
        </p:nvSpPr>
        <p:spPr>
          <a:xfrm>
            <a:off x="4645620" y="2162702"/>
            <a:ext cx="1065161" cy="9176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Sylfaen" panose="010A0502050306030303" pitchFamily="18" charset="0"/>
              </a:rPr>
              <a:t>RAM</a:t>
            </a:r>
          </a:p>
          <a:p>
            <a:pPr algn="ctr"/>
            <a:r>
              <a:rPr lang="hy-AM" dirty="0">
                <a:latin typeface="Sylfaen" panose="010A0502050306030303" pitchFamily="18" charset="0"/>
              </a:rPr>
              <a:t>Օպերատիվ </a:t>
            </a:r>
            <a:r>
              <a:rPr lang="hy-AM" b="1" dirty="0">
                <a:latin typeface="Sylfaen" panose="010A0502050306030303" pitchFamily="18" charset="0"/>
              </a:rPr>
              <a:t>Հիշողություն</a:t>
            </a:r>
            <a:endParaRPr lang="en-GB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037F29F-6B1D-4649-A592-FEC7EBF2EF15}"/>
              </a:ext>
            </a:extLst>
          </p:cNvPr>
          <p:cNvSpPr/>
          <p:nvPr/>
        </p:nvSpPr>
        <p:spPr>
          <a:xfrm>
            <a:off x="740573" y="4882059"/>
            <a:ext cx="1065161" cy="91767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panose="010A0502050306030303" pitchFamily="18" charset="0"/>
              </a:rPr>
              <a:t>Hard Disk(s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</a:p>
          <a:p>
            <a:pPr algn="ctr"/>
            <a:r>
              <a:rPr lang="hy-AM" b="1" dirty="0">
                <a:latin typeface="Sylfaen" panose="010A0502050306030303" pitchFamily="18" charset="0"/>
              </a:rPr>
              <a:t>կոշտ </a:t>
            </a:r>
            <a:r>
              <a:rPr lang="hy-AM" b="1" dirty="0" smtClean="0">
                <a:latin typeface="Sylfaen" panose="010A0502050306030303" pitchFamily="18" charset="0"/>
              </a:rPr>
              <a:t>սկավառակ</a:t>
            </a:r>
            <a:r>
              <a:rPr lang="en-US" b="1" dirty="0" err="1" smtClean="0">
                <a:latin typeface="Sylfaen" panose="010A0502050306030303" pitchFamily="18" charset="0"/>
              </a:rPr>
              <a:t>ներ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2" name="AutoShape 2" descr="for iphone 6s 128gb nand flash memory chip – Buy for iphone 6s ...">
            <a:extLst>
              <a:ext uri="{FF2B5EF4-FFF2-40B4-BE49-F238E27FC236}">
                <a16:creationId xmlns:a16="http://schemas.microsoft.com/office/drawing/2014/main" id="{F67D2157-5473-408E-8C08-A782B2CE11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43314D2-6EBB-41E4-8A79-A7EFE995E8DD}"/>
              </a:ext>
            </a:extLst>
          </p:cNvPr>
          <p:cNvSpPr/>
          <p:nvPr/>
        </p:nvSpPr>
        <p:spPr>
          <a:xfrm>
            <a:off x="32654" y="2644495"/>
            <a:ext cx="722922" cy="690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FE23CCC-5262-43B7-841A-9B7104A1C7F5}"/>
              </a:ext>
            </a:extLst>
          </p:cNvPr>
          <p:cNvSpPr/>
          <p:nvPr/>
        </p:nvSpPr>
        <p:spPr>
          <a:xfrm>
            <a:off x="1205789" y="2243147"/>
            <a:ext cx="1065161" cy="9176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Sylfaen" panose="010A0502050306030303" pitchFamily="18" charset="0"/>
              </a:rPr>
              <a:t>GPU </a:t>
            </a:r>
            <a:r>
              <a:rPr lang="hy-AM" b="1" dirty="0">
                <a:latin typeface="Sylfaen" panose="010A0502050306030303" pitchFamily="18" charset="0"/>
              </a:rPr>
              <a:t>Գրաֆիկական պրոցեսոր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5EFB510-FF3F-4817-8C3F-FD8CDA8F53CF}"/>
              </a:ext>
            </a:extLst>
          </p:cNvPr>
          <p:cNvSpPr/>
          <p:nvPr/>
        </p:nvSpPr>
        <p:spPr>
          <a:xfrm rot="16200000">
            <a:off x="2214467" y="6021004"/>
            <a:ext cx="722922" cy="690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AA7227A-D41D-4DD4-B934-D25CD698FB99}"/>
              </a:ext>
            </a:extLst>
          </p:cNvPr>
          <p:cNvSpPr/>
          <p:nvPr/>
        </p:nvSpPr>
        <p:spPr>
          <a:xfrm>
            <a:off x="2043348" y="4884524"/>
            <a:ext cx="1065161" cy="9176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Sylfaen" panose="010A0502050306030303" pitchFamily="18" charset="0"/>
              </a:rPr>
              <a:t>Network </a:t>
            </a:r>
            <a:r>
              <a:rPr lang="en-GB" dirty="0" smtClean="0">
                <a:solidFill>
                  <a:schemeClr val="tx1"/>
                </a:solidFill>
                <a:latin typeface="Sylfaen" panose="010A0502050306030303" pitchFamily="18" charset="0"/>
              </a:rPr>
              <a:t>Card</a:t>
            </a:r>
          </a:p>
          <a:p>
            <a:pPr algn="ctr"/>
            <a:r>
              <a:rPr lang="en-GB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Ցանցային</a:t>
            </a:r>
            <a:r>
              <a:rPr lang="en-GB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քարտ</a:t>
            </a:r>
            <a:endParaRPr lang="en-GB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C641427-B62D-4172-9BDD-C2FFD1A3CF6E}"/>
              </a:ext>
            </a:extLst>
          </p:cNvPr>
          <p:cNvSpPr/>
          <p:nvPr/>
        </p:nvSpPr>
        <p:spPr>
          <a:xfrm rot="16200000">
            <a:off x="3602222" y="6021003"/>
            <a:ext cx="722922" cy="690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9FF7BEB-1537-4CAD-9432-6CE22279D5D7}"/>
              </a:ext>
            </a:extLst>
          </p:cNvPr>
          <p:cNvSpPr/>
          <p:nvPr/>
        </p:nvSpPr>
        <p:spPr>
          <a:xfrm>
            <a:off x="3411121" y="4889883"/>
            <a:ext cx="1065161" cy="9176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PCI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USB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E37768-C777-4E9B-9725-5B74C864C2B4}"/>
              </a:ext>
            </a:extLst>
          </p:cNvPr>
          <p:cNvSpPr txBox="1"/>
          <p:nvPr/>
        </p:nvSpPr>
        <p:spPr>
          <a:xfrm>
            <a:off x="6202407" y="2935860"/>
            <a:ext cx="2902705" cy="3046988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Թույլատրել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մուտքագրումը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/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ելքը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համակարգին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համակարգից</a:t>
            </a:r>
            <a:endParaRPr lang="en-GB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Ավելացված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շարժական հիշող սարք 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141391B-40CE-4DC2-B19E-D56D6A740AF4}"/>
              </a:ext>
            </a:extLst>
          </p:cNvPr>
          <p:cNvSpPr/>
          <p:nvPr/>
        </p:nvSpPr>
        <p:spPr>
          <a:xfrm rot="16200000">
            <a:off x="4868655" y="6024519"/>
            <a:ext cx="722922" cy="690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1A10A4-7702-4D2B-A348-A35CCE08457A}"/>
              </a:ext>
            </a:extLst>
          </p:cNvPr>
          <p:cNvSpPr/>
          <p:nvPr/>
        </p:nvSpPr>
        <p:spPr>
          <a:xfrm>
            <a:off x="4665632" y="4889883"/>
            <a:ext cx="1065161" cy="9176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Sylfaen" panose="010A0502050306030303" pitchFamily="18" charset="0"/>
              </a:rPr>
              <a:t>Audio</a:t>
            </a:r>
            <a:endParaRPr lang="en-GB" dirty="0">
              <a:solidFill>
                <a:schemeClr val="tx1"/>
              </a:solidFill>
              <a:latin typeface="Sylfaen" panose="010A0502050306030303" pitchFamily="18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Sylfaen" panose="010A0502050306030303" pitchFamily="18" charset="0"/>
              </a:rPr>
              <a:t>Video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  <a:latin typeface="Sylfaen" panose="010A0502050306030303" pitchFamily="18" charset="0"/>
              </a:rPr>
              <a:t>Storage</a:t>
            </a:r>
          </a:p>
          <a:p>
            <a:pPr algn="ctr"/>
            <a:r>
              <a:rPr lang="en-GB" dirty="0" err="1">
                <a:solidFill>
                  <a:schemeClr val="tx1"/>
                </a:solidFill>
                <a:latin typeface="Sylfaen" panose="010A0502050306030303" pitchFamily="18" charset="0"/>
              </a:rPr>
              <a:t>Ձայնային</a:t>
            </a:r>
            <a:r>
              <a:rPr lang="en-GB" dirty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Sylfaen" panose="010A0502050306030303" pitchFamily="18" charset="0"/>
              </a:rPr>
              <a:t>տեսաձայնային</a:t>
            </a:r>
            <a:r>
              <a:rPr lang="en-GB" dirty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Sylfaen" panose="010A0502050306030303" pitchFamily="18" charset="0"/>
              </a:rPr>
              <a:t>պահոց</a:t>
            </a:r>
            <a:endParaRPr lang="en-GB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3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5" grpId="0" animBg="1"/>
      <p:bldP spid="4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BB9B32-260D-4740-A933-A9BFCAFBC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474" y="4351842"/>
            <a:ext cx="3390900" cy="2133600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ոխային </a:t>
            </a:r>
            <a:r>
              <a:rPr lang="hy-AM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երթուղայնա</a:t>
            </a:r>
            <a:r>
              <a:rPr lang="en-US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ցում</a:t>
            </a:r>
            <a:r>
              <a:rPr lang="en-US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(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TOR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33626" y="1167205"/>
            <a:ext cx="5905500" cy="5183187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Ինչու</a:t>
            </a:r>
            <a:r>
              <a:rPr lang="en-GB" dirty="0" smtClean="0">
                <a:latin typeface="Sylfaen" panose="010A0502050306030303" pitchFamily="18" charset="0"/>
              </a:rPr>
              <a:t>՞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նրան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անվանում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սոխային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երթուղայնացում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13" name="Picture 2" descr="attrib:wikipedia">
            <a:extLst>
              <a:ext uri="{FF2B5EF4-FFF2-40B4-BE49-F238E27FC236}">
                <a16:creationId xmlns:a16="http://schemas.microsoft.com/office/drawing/2014/main" id="{C81179B8-F549-4DF1-ADFB-D8BC08210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215" y="1639162"/>
            <a:ext cx="4305409" cy="28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1EC189-E1A1-489F-9864-76336EFB77EF}"/>
              </a:ext>
            </a:extLst>
          </p:cNvPr>
          <p:cNvSpPr txBox="1"/>
          <p:nvPr/>
        </p:nvSpPr>
        <p:spPr bwMode="auto">
          <a:xfrm>
            <a:off x="5859070" y="5108373"/>
            <a:ext cx="30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BC5F33-2DEF-4FD9-9B8D-71888A11E5A6}"/>
              </a:ext>
            </a:extLst>
          </p:cNvPr>
          <p:cNvSpPr txBox="1"/>
          <p:nvPr/>
        </p:nvSpPr>
        <p:spPr bwMode="auto">
          <a:xfrm>
            <a:off x="5855223" y="5445224"/>
            <a:ext cx="30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lang="en-GB" sz="2400" kern="0" dirty="0">
                <a:solidFill>
                  <a:srgbClr val="FF0000"/>
                </a:solidFill>
                <a:latin typeface="+mj-lt"/>
              </a:rPr>
              <a:t>B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C66FC3-17C0-470E-B38E-8ABAFF5013FD}"/>
              </a:ext>
            </a:extLst>
          </p:cNvPr>
          <p:cNvSpPr txBox="1"/>
          <p:nvPr/>
        </p:nvSpPr>
        <p:spPr bwMode="auto">
          <a:xfrm>
            <a:off x="5859070" y="5766860"/>
            <a:ext cx="30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BCD437"/>
              </a:buClr>
              <a:buSzTx/>
              <a:tabLst/>
            </a:pPr>
            <a:r>
              <a:rPr lang="en-GB" sz="2400" kern="0" dirty="0">
                <a:solidFill>
                  <a:srgbClr val="FF0000"/>
                </a:solidFill>
                <a:latin typeface="+mj-lt"/>
              </a:rPr>
              <a:t>C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BE32E9-3D04-4DC1-94DD-896BEB891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328" y="2859805"/>
            <a:ext cx="4126623" cy="248739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5664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Կրիպտո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արժույթներ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5538"/>
            <a:ext cx="8893175" cy="5183187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Բիթքոյնի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պատմություն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smtClean="0">
                <a:latin typeface="Sylfaen" panose="010A0502050306030303" pitchFamily="18" charset="0"/>
              </a:rPr>
              <a:t>2009թ.-ին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Սատոշի  </a:t>
            </a:r>
            <a:r>
              <a:rPr lang="hy-AM" dirty="0" smtClean="0">
                <a:latin typeface="Sylfaen" panose="010A0502050306030303" pitchFamily="18" charset="0"/>
              </a:rPr>
              <a:t>Նակամ</a:t>
            </a:r>
            <a:r>
              <a:rPr lang="en-US" dirty="0" smtClean="0">
                <a:latin typeface="Sylfaen" panose="010A0502050306030303" pitchFamily="18" charset="0"/>
              </a:rPr>
              <a:t>ո</a:t>
            </a:r>
            <a:r>
              <a:rPr lang="hy-AM" dirty="0" smtClean="0">
                <a:latin typeface="Sylfaen" panose="010A0502050306030303" pitchFamily="18" charset="0"/>
              </a:rPr>
              <a:t>տոն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արդյունահանում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առաջին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Բիտքոյնը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3BC859-5D57-442F-B4CC-AE17A7B83B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88"/>
          <a:stretch/>
        </p:blipFill>
        <p:spPr>
          <a:xfrm>
            <a:off x="152582" y="2538243"/>
            <a:ext cx="6329667" cy="2127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2" descr="Image result for bitcoin">
            <a:extLst>
              <a:ext uri="{FF2B5EF4-FFF2-40B4-BE49-F238E27FC236}">
                <a16:creationId xmlns:a16="http://schemas.microsoft.com/office/drawing/2014/main" id="{941F7ECF-4215-4BFA-BB82-5D357A756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179" y="2440928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elated image">
            <a:extLst>
              <a:ext uri="{FF2B5EF4-FFF2-40B4-BE49-F238E27FC236}">
                <a16:creationId xmlns:a16="http://schemas.microsoft.com/office/drawing/2014/main" id="{343F6A7E-68AF-4070-8334-9E1DB9A47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680" y="2686065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Related image">
            <a:extLst>
              <a:ext uri="{FF2B5EF4-FFF2-40B4-BE49-F238E27FC236}">
                <a16:creationId xmlns:a16="http://schemas.microsoft.com/office/drawing/2014/main" id="{BC0D52BA-07A3-4543-8EC8-918055A0F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100" y="3522809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Related image">
            <a:extLst>
              <a:ext uri="{FF2B5EF4-FFF2-40B4-BE49-F238E27FC236}">
                <a16:creationId xmlns:a16="http://schemas.microsoft.com/office/drawing/2014/main" id="{64CD7126-E5CA-41FA-B114-C7EA66AD1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680" y="3805161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Image result for dash icon">
            <a:extLst>
              <a:ext uri="{FF2B5EF4-FFF2-40B4-BE49-F238E27FC236}">
                <a16:creationId xmlns:a16="http://schemas.microsoft.com/office/drawing/2014/main" id="{E591B8EB-3C08-46C1-A451-F9442A08B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450" y="4766762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Image result for ripple icon">
            <a:extLst>
              <a:ext uri="{FF2B5EF4-FFF2-40B4-BE49-F238E27FC236}">
                <a16:creationId xmlns:a16="http://schemas.microsoft.com/office/drawing/2014/main" id="{050CBD27-4E3B-440E-8140-D2FA08FFE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930" y="4937604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Related image">
            <a:extLst>
              <a:ext uri="{FF2B5EF4-FFF2-40B4-BE49-F238E27FC236}">
                <a16:creationId xmlns:a16="http://schemas.microsoft.com/office/drawing/2014/main" id="{76617041-99C0-487F-B572-C465EEBA9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489" y="5663275"/>
            <a:ext cx="888521" cy="85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CC0589-E393-4D59-9A96-1015091377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003" y="4766762"/>
            <a:ext cx="6192677" cy="129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Կրիպտո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արժույթներ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1125538"/>
            <a:ext cx="8893175" cy="5183187"/>
          </a:xfrm>
        </p:spPr>
        <p:txBody>
          <a:bodyPr/>
          <a:lstStyle/>
          <a:p>
            <a:pPr marL="0" indent="0">
              <a:buNone/>
            </a:pPr>
            <a:r>
              <a:rPr lang="hy-AM" dirty="0">
                <a:latin typeface="Sylfaen" panose="010A0502050306030303" pitchFamily="18" charset="0"/>
              </a:rPr>
              <a:t>Կրիպտոարժույթի </a:t>
            </a:r>
            <a:r>
              <a:rPr lang="hy-AM" dirty="0" smtClean="0">
                <a:latin typeface="Sylfaen" panose="010A0502050306030303" pitchFamily="18" charset="0"/>
              </a:rPr>
              <a:t>բնութագրերը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US" sz="2800" dirty="0">
                <a:latin typeface="Sylfaen" panose="010A0502050306030303" pitchFamily="18" charset="0"/>
              </a:rPr>
              <a:t> 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Գլոբալ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>
                <a:latin typeface="Sylfaen" panose="010A0502050306030303" pitchFamily="18" charset="0"/>
              </a:rPr>
              <a:t>– </a:t>
            </a:r>
            <a:r>
              <a:rPr lang="en-GB" sz="2800" dirty="0" err="1" smtClean="0">
                <a:latin typeface="Sylfaen" panose="010A0502050306030303" pitchFamily="18" charset="0"/>
              </a:rPr>
              <a:t>առանց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սահմանների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Ապակենտրոնացված</a:t>
            </a:r>
            <a:r>
              <a:rPr lang="en-GB" sz="2800" dirty="0" smtClean="0">
                <a:latin typeface="Sylfaen" panose="010A0502050306030303" pitchFamily="18" charset="0"/>
              </a:rPr>
              <a:t> –</a:t>
            </a:r>
            <a:r>
              <a:rPr lang="en-GB" sz="2800" dirty="0" err="1" smtClean="0">
                <a:latin typeface="Sylfaen" panose="010A0502050306030303" pitchFamily="18" charset="0"/>
              </a:rPr>
              <a:t>առանց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վերահսկողությ</a:t>
            </a:r>
            <a:r>
              <a:rPr lang="en-US" dirty="0" smtClean="0">
                <a:latin typeface="Sylfaen" panose="010A0502050306030303" pitchFamily="18" charset="0"/>
              </a:rPr>
              <a:t>ա</a:t>
            </a:r>
            <a:r>
              <a:rPr lang="hy-AM" dirty="0" smtClean="0">
                <a:latin typeface="Sylfaen" panose="010A0502050306030303" pitchFamily="18" charset="0"/>
              </a:rPr>
              <a:t>ն</a:t>
            </a:r>
            <a:endParaRPr lang="en-US" dirty="0" smtClean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Փոփոխական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>
                <a:latin typeface="Sylfaen" panose="010A0502050306030303" pitchFamily="18" charset="0"/>
              </a:rPr>
              <a:t>– </a:t>
            </a:r>
            <a:r>
              <a:rPr lang="hy-AM" dirty="0">
                <a:latin typeface="Sylfaen" panose="010A0502050306030303" pitchFamily="18" charset="0"/>
              </a:rPr>
              <a:t>կարող է վայրիորեն </a:t>
            </a:r>
            <a:r>
              <a:rPr lang="hy-AM" dirty="0" smtClean="0">
                <a:latin typeface="Sylfaen" panose="010A0502050306030303" pitchFamily="18" charset="0"/>
              </a:rPr>
              <a:t>տատանվել</a:t>
            </a:r>
            <a:endParaRPr lang="en-US" dirty="0" smtClean="0">
              <a:latin typeface="Sylfaen" panose="010A0502050306030303" pitchFamily="18" charset="0"/>
            </a:endParaRPr>
          </a:p>
          <a:p>
            <a:pPr marL="457200" indent="-457200"/>
            <a:r>
              <a:rPr lang="en-US" sz="2800" dirty="0" err="1" smtClean="0">
                <a:latin typeface="Sylfaen" panose="010A0502050306030303" pitchFamily="18" charset="0"/>
              </a:rPr>
              <a:t>Անվտանգ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>
                <a:latin typeface="Sylfaen" panose="010A0502050306030303" pitchFamily="18" charset="0"/>
              </a:rPr>
              <a:t>–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մասնավոր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բանալի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endParaRPr lang="en-US" dirty="0" smtClean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Անանուն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/>
            <a:r>
              <a:rPr lang="hy-AM" sz="2800" dirty="0" smtClean="0">
                <a:latin typeface="Sylfaen" panose="010A0502050306030303" pitchFamily="18" charset="0"/>
              </a:rPr>
              <a:t>Ս</a:t>
            </a:r>
            <a:r>
              <a:rPr lang="en-GB" sz="2800" dirty="0" err="1" smtClean="0">
                <a:latin typeface="Sylfaen" panose="010A0502050306030303" pitchFamily="18" charset="0"/>
              </a:rPr>
              <a:t>տեղծվել</a:t>
            </a:r>
            <a:r>
              <a:rPr lang="en-GB" sz="2800" dirty="0" smtClean="0">
                <a:latin typeface="Sylfaen" panose="010A0502050306030303" pitchFamily="18" charset="0"/>
              </a:rPr>
              <a:t> է </a:t>
            </a:r>
            <a:r>
              <a:rPr lang="en-GB" sz="2800" dirty="0" err="1" smtClean="0">
                <a:latin typeface="Sylfaen" panose="010A0502050306030303" pitchFamily="18" charset="0"/>
              </a:rPr>
              <a:t>հանքարդյունաբերությամբ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endParaRPr lang="en-GB" sz="2800" dirty="0">
              <a:latin typeface="Sylfaen" panose="010A0502050306030303" pitchFamily="18" charset="0"/>
            </a:endParaRP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0036D9B1-BA0A-4061-A16C-F0BC5C4CC1D3}"/>
              </a:ext>
            </a:extLst>
          </p:cNvPr>
          <p:cNvSpPr txBox="1">
            <a:spLocks/>
          </p:cNvSpPr>
          <p:nvPr/>
        </p:nvSpPr>
        <p:spPr bwMode="auto">
          <a:xfrm>
            <a:off x="4644008" y="3501008"/>
            <a:ext cx="4536504" cy="518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Թափանցիկություն</a:t>
            </a:r>
            <a:r>
              <a:rPr lang="en-GB" sz="2800" dirty="0" smtClean="0">
                <a:latin typeface="Sylfaen" panose="010A0502050306030303" pitchFamily="18" charset="0"/>
              </a:rPr>
              <a:t> (</a:t>
            </a:r>
            <a:r>
              <a:rPr lang="en-GB" sz="2800" dirty="0" err="1" smtClean="0">
                <a:latin typeface="Sylfaen" panose="010A0502050306030303" pitchFamily="18" charset="0"/>
              </a:rPr>
              <a:t>Բլոքչեյն</a:t>
            </a:r>
            <a:r>
              <a:rPr lang="en-GB" sz="2800" dirty="0" smtClean="0">
                <a:latin typeface="Sylfaen" panose="010A0502050306030303" pitchFamily="18" charset="0"/>
              </a:rPr>
              <a:t>)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Գործարքների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ցածր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վճարներ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Արագ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փոխանցում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Անփոփոխելի</a:t>
            </a:r>
            <a:endParaRPr lang="en-GB" sz="2800" dirty="0" smtClean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Օրինական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մրցույթի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կարգավիճակ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/>
            <a:r>
              <a:rPr lang="en-GB" sz="2800" dirty="0" err="1" smtClean="0">
                <a:latin typeface="Sylfaen" panose="010A0502050306030303" pitchFamily="18" charset="0"/>
              </a:rPr>
              <a:t>Պահվում</a:t>
            </a:r>
            <a:r>
              <a:rPr lang="en-GB" sz="2800" dirty="0" smtClean="0">
                <a:latin typeface="Sylfaen" panose="010A0502050306030303" pitchFamily="18" charset="0"/>
              </a:rPr>
              <a:t> է</a:t>
            </a:r>
            <a:r>
              <a:rPr lang="hy-AM" sz="2800" dirty="0" smtClean="0">
                <a:latin typeface="Sylfaen" panose="010A0502050306030303" pitchFamily="18" charset="0"/>
              </a:rPr>
              <a:t>«</a:t>
            </a:r>
            <a:r>
              <a:rPr lang="en-US" sz="2800" dirty="0" err="1" smtClean="0">
                <a:latin typeface="Sylfaen" panose="010A0502050306030303" pitchFamily="18" charset="0"/>
              </a:rPr>
              <a:t>դրամապանակում</a:t>
            </a:r>
            <a:r>
              <a:rPr lang="hy-AM" sz="2800" dirty="0" smtClean="0">
                <a:latin typeface="Sylfaen" panose="010A0502050306030303" pitchFamily="18" charset="0"/>
              </a:rPr>
              <a:t>»</a:t>
            </a:r>
            <a:endParaRPr lang="en-GB" sz="2800" dirty="0">
              <a:latin typeface="Sylfaen" panose="010A050205030603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43E23-8045-46CB-B116-896FDF2ACA4F}"/>
              </a:ext>
            </a:extLst>
          </p:cNvPr>
          <p:cNvSpPr txBox="1"/>
          <p:nvPr/>
        </p:nvSpPr>
        <p:spPr>
          <a:xfrm>
            <a:off x="304924" y="4596885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Փոխանակման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միջոց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է </a:t>
            </a:r>
            <a:endParaRPr lang="en-GB" sz="32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>
              <a:buAutoNum type="arabicPeriod"/>
            </a:pP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Չափման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միավոր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է </a:t>
            </a:r>
            <a:endParaRPr lang="en-GB" sz="32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>
              <a:buAutoNum type="arabicPeriod"/>
            </a:pP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Արժեքավոր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իրերի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պահոց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(A </a:t>
            </a:r>
            <a:r>
              <a:rPr lang="en-GB" sz="3200" b="1" dirty="0">
                <a:solidFill>
                  <a:srgbClr val="FF0000"/>
                </a:solidFill>
                <a:latin typeface="Sylfaen" panose="010A0502050306030303" pitchFamily="18" charset="0"/>
              </a:rPr>
              <a:t>store of </a:t>
            </a:r>
            <a:r>
              <a:rPr lang="en-GB" sz="32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value)</a:t>
            </a:r>
            <a:endParaRPr lang="en-GB" sz="3200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1C6B1-75F7-458D-92D9-EF62D29C7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699" y="1330229"/>
            <a:ext cx="3342351" cy="65536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065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Շուկաներ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6535" y="1165451"/>
            <a:ext cx="4465638" cy="5183187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panose="010A0502050306030303" pitchFamily="18" charset="0"/>
              </a:rPr>
              <a:t>Շուկայի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պատմություն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smtClean="0">
                <a:latin typeface="Sylfaen" panose="010A0502050306030303" pitchFamily="18" charset="0"/>
              </a:rPr>
              <a:t>2011թ.-ին </a:t>
            </a:r>
            <a:r>
              <a:rPr lang="en-GB" dirty="0">
                <a:latin typeface="Sylfaen" panose="010A0502050306030303" pitchFamily="18" charset="0"/>
              </a:rPr>
              <a:t>– </a:t>
            </a:r>
            <a:r>
              <a:rPr lang="en-GB" dirty="0" err="1" smtClean="0">
                <a:latin typeface="Sylfaen" panose="010A0502050306030303" pitchFamily="18" charset="0"/>
              </a:rPr>
              <a:t>սկսում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սև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շուկան</a:t>
            </a:r>
            <a:r>
              <a:rPr lang="en-GB" dirty="0" smtClean="0">
                <a:latin typeface="Sylfaen" panose="010A0502050306030303" pitchFamily="18" charset="0"/>
              </a:rPr>
              <a:t> (Silk Road)</a:t>
            </a:r>
          </a:p>
          <a:p>
            <a:r>
              <a:rPr lang="en-GB" dirty="0" err="1" smtClean="0">
                <a:latin typeface="Sylfaen" panose="010A0502050306030303" pitchFamily="18" charset="0"/>
              </a:rPr>
              <a:t>Շուկաները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գալիս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գնում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: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15348F0C-4989-44D6-9F9B-096B3F8EB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04" y="3425056"/>
            <a:ext cx="4021171" cy="26779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87EA643-79FD-4B06-9FEF-370C7BD2E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 t="2453" r="16138" b="5764"/>
          <a:stretch/>
        </p:blipFill>
        <p:spPr bwMode="auto">
          <a:xfrm>
            <a:off x="862806" y="3427328"/>
            <a:ext cx="2807765" cy="26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164609-0D77-4957-B59E-8398E1D39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1160116"/>
            <a:ext cx="2079572" cy="53204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E9C8CD-6E5A-4DC5-99F7-7093A8AC2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9050" y="2276872"/>
            <a:ext cx="2667000" cy="618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040E10-CB2B-463A-B523-574AB7399B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9050" y="3139874"/>
            <a:ext cx="2524125" cy="60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CC5A4F-B0BD-40CB-B713-CFA1F39B46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9050" y="4007223"/>
            <a:ext cx="2743200" cy="6000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210282-5566-4429-B885-D346F592CC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9050" y="4871341"/>
            <a:ext cx="2667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4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030033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Նշվածից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ո՞րն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(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որո՞նք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)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համապատասխանում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կրիպտո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արժույթին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421302"/>
            <a:ext cx="8030032" cy="23083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Դ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Կրիպտո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արժույթները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հատել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միջազգային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սահմանները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ինչը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փող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տեղափոխելու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թաքցնելու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համար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հանցագործներին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հարմար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է: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Դրա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արժեքը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արագ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մեծ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անկայունությամբ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փոխվել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2" y="2112978"/>
            <a:ext cx="8030032" cy="2308324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գլոբալ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է–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սահմաններ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չունի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ապակենտրոնացած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–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կառավարության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կողմից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չի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վերահսկվում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Փոփոխական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–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կարող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մեծ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տատանումներ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տալ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Բոլորը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537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63644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ամփոփում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8497-BF37-4A20-ABA6-353886C26C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5900" y="1322584"/>
            <a:ext cx="8712200" cy="524033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err="1">
                <a:latin typeface="Sylfaen" panose="010A0502050306030303" pitchFamily="18" charset="0"/>
              </a:rPr>
              <a:t>Դասընթացի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ավարտին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մասնակից</a:t>
            </a:r>
            <a:r>
              <a:rPr lang="en-GB" dirty="0" err="1" smtClean="0">
                <a:latin typeface="Sylfaen" panose="010A0502050306030303" pitchFamily="18" charset="0"/>
              </a:rPr>
              <a:t>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կարողանալու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.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Ճանաչել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համակարգչային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համակարգի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ընդհանուր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կառուցվածքը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հասկանալ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դերը</a:t>
            </a:r>
            <a:r>
              <a:rPr lang="en-GB" dirty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err="1">
                <a:latin typeface="Sylfaen" panose="010A0502050306030303" pitchFamily="18" charset="0"/>
              </a:rPr>
              <a:t>Նկարագրել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թե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ինչպես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անձը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միանում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դրան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հետքեր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թողնել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անելիս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Թվարկել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որոշ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հանացանցային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ծառայություններ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հավելվածներ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որոնք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դատախազները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դատավորները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հանդիպել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աշխատանքի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ընթացքում</a:t>
            </a:r>
            <a:r>
              <a:rPr lang="en-GB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Օրինակներ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ներկայացնել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թե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ինչ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խնդիրներ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մութ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ոստայնը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կարող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բերել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քրեական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հետապնդմանը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805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pic>
        <p:nvPicPr>
          <p:cNvPr id="2054" name="Picture 8">
            <a:extLst>
              <a:ext uri="{FF2B5EF4-FFF2-40B4-BE49-F238E27FC236}">
                <a16:creationId xmlns:a16="http://schemas.microsoft.com/office/drawing/2014/main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2352650"/>
            <a:ext cx="859948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err="1" smtClean="0">
                <a:latin typeface="Sylfaen" panose="010A0502050306030303" pitchFamily="18" charset="0"/>
              </a:rPr>
              <a:t>Շնորհակալություն</a:t>
            </a: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err="1">
                <a:latin typeface="Sylfaen" panose="010A0502050306030303" pitchFamily="18" charset="0"/>
              </a:rPr>
              <a:t>Xxxxx</a:t>
            </a:r>
            <a:r>
              <a:rPr lang="en-GB" altLang="en-US" sz="1800" b="1" dirty="0">
                <a:latin typeface="Sylfaen" panose="010A0502050306030303" pitchFamily="18" charset="0"/>
              </a:rPr>
              <a:t> XXXXXXXX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600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4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400" i="1" dirty="0" err="1" smtClean="0">
                <a:latin typeface="Sylfaen" panose="010A0502050306030303" pitchFamily="18" charset="0"/>
              </a:rPr>
              <a:t>Խորհուրդ</a:t>
            </a:r>
            <a:endParaRPr lang="en-GB" altLang="en-US" sz="1400" b="1" dirty="0">
              <a:solidFill>
                <a:srgbClr val="2F618F"/>
              </a:solidFill>
              <a:latin typeface="Sylfaen" panose="010A0502050306030303" pitchFamily="18" charset="0"/>
              <a:hlinkClick r:id="rId4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y-AM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US" altLang="en-US" sz="1200" b="1" dirty="0">
                <a:solidFill>
                  <a:srgbClr val="2F618F"/>
                </a:solidFill>
                <a:latin typeface="Sylfaen" panose="010A0502050306030303" pitchFamily="18" charset="0"/>
              </a:rPr>
              <a:t>փ</a:t>
            </a:r>
            <a:r>
              <a:rPr lang="en-GB" altLang="en-US" sz="1200" b="1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ոստ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 </a:t>
            </a:r>
            <a:endParaRPr lang="en-GB" altLang="en-US" sz="1200" b="1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y-AM" altLang="en-US" sz="1600" b="1" dirty="0" smtClean="0">
                <a:latin typeface="Sylfaen" panose="010A0502050306030303" pitchFamily="18" charset="0"/>
              </a:rPr>
              <a:t>Օ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ր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տարի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endParaRPr lang="en-GB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2" y="1426593"/>
            <a:ext cx="8674101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en-US" altLang="en-US" sz="16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US" altLang="en-US" sz="1600" b="1" dirty="0">
                <a:latin typeface="Sylfaen" panose="010A0502050306030303" pitchFamily="18" charset="0"/>
              </a:rPr>
              <a:t>և </a:t>
            </a:r>
            <a:r>
              <a:rPr lang="hy-AM" altLang="en-US" sz="1600" b="1" dirty="0">
                <a:latin typeface="Sylfaen" panose="010A0502050306030303" pitchFamily="18" charset="0"/>
              </a:rPr>
              <a:t>էլեկտրոնային ձևով ապացույց</a:t>
            </a:r>
            <a:r>
              <a:rPr lang="en-US" altLang="en-US" sz="1600" b="1" dirty="0" err="1">
                <a:latin typeface="Sylfaen" panose="010A0502050306030303" pitchFamily="18" charset="0"/>
              </a:rPr>
              <a:t>ների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վերաբերյալ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ներածական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դատական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վերապատրաստման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դասընթաց</a:t>
            </a:r>
            <a:endParaRPr lang="en-US" altLang="en-US" sz="1600" b="1" dirty="0">
              <a:latin typeface="Sylfaen" panose="010A0502050306030303" pitchFamily="18" charset="0"/>
            </a:endParaRPr>
          </a:p>
          <a:p>
            <a:endParaRPr lang="en-US" altLang="en-US" sz="1600" dirty="0">
              <a:latin typeface="Sylfaen" panose="010A0502050306030303" pitchFamily="18" charset="0"/>
            </a:endParaRPr>
          </a:p>
          <a:p>
            <a:pPr>
              <a:buNone/>
            </a:pPr>
            <a:endParaRPr lang="en-US" altLang="en-US" sz="1600" dirty="0">
              <a:latin typeface="Sylfaen" panose="010A0502050306030303" pitchFamily="18" charset="0"/>
            </a:endParaRPr>
          </a:p>
          <a:p>
            <a:pPr>
              <a:buNone/>
            </a:pPr>
            <a:endParaRPr lang="en-GB" sz="16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17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5-30 at 21.29.56.png">
            <a:extLst>
              <a:ext uri="{FF2B5EF4-FFF2-40B4-BE49-F238E27FC236}">
                <a16:creationId xmlns:a16="http://schemas.microsoft.com/office/drawing/2014/main" id="{30A85C27-394A-4855-BA0A-56E9B0CCD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80" y="1574030"/>
            <a:ext cx="2572680" cy="1848697"/>
          </a:xfrm>
          <a:prstGeom prst="rect">
            <a:avLst/>
          </a:prstGeom>
        </p:spPr>
      </p:pic>
      <p:pic>
        <p:nvPicPr>
          <p:cNvPr id="3" name="Picture 2" descr="Screen Shot 2017-05-30 at 21.33.03.png">
            <a:extLst>
              <a:ext uri="{FF2B5EF4-FFF2-40B4-BE49-F238E27FC236}">
                <a16:creationId xmlns:a16="http://schemas.microsoft.com/office/drawing/2014/main" id="{F54D875E-4B9B-4133-A9BA-0D62D169AC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481" y="1383566"/>
            <a:ext cx="2102952" cy="1499522"/>
          </a:xfrm>
          <a:prstGeom prst="rect">
            <a:avLst/>
          </a:prstGeom>
        </p:spPr>
      </p:pic>
      <p:pic>
        <p:nvPicPr>
          <p:cNvPr id="4" name="Picture 3" descr="Screen Shot 2017-05-30 at 21.35.39.png">
            <a:extLst>
              <a:ext uri="{FF2B5EF4-FFF2-40B4-BE49-F238E27FC236}">
                <a16:creationId xmlns:a16="http://schemas.microsoft.com/office/drawing/2014/main" id="{CEB2603D-1C71-444F-BCB7-5B4907EA05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371" y="1553705"/>
            <a:ext cx="1881017" cy="1848698"/>
          </a:xfrm>
          <a:prstGeom prst="rect">
            <a:avLst/>
          </a:prstGeom>
        </p:spPr>
      </p:pic>
      <p:pic>
        <p:nvPicPr>
          <p:cNvPr id="5" name="Picture 4" descr="Screen Shot 2017-05-30 at 21.37.00.png">
            <a:extLst>
              <a:ext uri="{FF2B5EF4-FFF2-40B4-BE49-F238E27FC236}">
                <a16:creationId xmlns:a16="http://schemas.microsoft.com/office/drawing/2014/main" id="{50763114-69A2-4D01-9876-A14B7DE807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98" y="4272360"/>
            <a:ext cx="2445817" cy="1706899"/>
          </a:xfrm>
          <a:prstGeom prst="rect">
            <a:avLst/>
          </a:prstGeom>
        </p:spPr>
      </p:pic>
      <p:pic>
        <p:nvPicPr>
          <p:cNvPr id="6" name="Picture 5" descr="Screen Shot 2017-05-30 at 21.37.29.png">
            <a:extLst>
              <a:ext uri="{FF2B5EF4-FFF2-40B4-BE49-F238E27FC236}">
                <a16:creationId xmlns:a16="http://schemas.microsoft.com/office/drawing/2014/main" id="{D5EE4B2E-C0AA-4167-8086-4B802C1ED0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68" y="3331228"/>
            <a:ext cx="1572957" cy="3033022"/>
          </a:xfrm>
          <a:prstGeom prst="rect">
            <a:avLst/>
          </a:prstGeom>
        </p:spPr>
      </p:pic>
      <p:pic>
        <p:nvPicPr>
          <p:cNvPr id="7" name="Picture 6" descr="Screen Shot 2017-05-30 at 21.38.07.png">
            <a:extLst>
              <a:ext uri="{FF2B5EF4-FFF2-40B4-BE49-F238E27FC236}">
                <a16:creationId xmlns:a16="http://schemas.microsoft.com/office/drawing/2014/main" id="{A1E716B6-396C-401B-B633-50134CD1D6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778" y="3331228"/>
            <a:ext cx="970744" cy="2343356"/>
          </a:xfrm>
          <a:prstGeom prst="rect">
            <a:avLst/>
          </a:prstGeom>
        </p:spPr>
      </p:pic>
      <p:pic>
        <p:nvPicPr>
          <p:cNvPr id="8" name="Picture 7" descr="Screen Shot 2017-05-30 at 21.38.34.png">
            <a:extLst>
              <a:ext uri="{FF2B5EF4-FFF2-40B4-BE49-F238E27FC236}">
                <a16:creationId xmlns:a16="http://schemas.microsoft.com/office/drawing/2014/main" id="{B4AF08FE-43C5-4BE6-9787-309332E069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855" y="4263578"/>
            <a:ext cx="2034048" cy="1411006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Համակարգչային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համակարգեր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98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4218</TotalTime>
  <Words>10907</Words>
  <Application>Microsoft Office PowerPoint</Application>
  <PresentationFormat>On-screen Show (4:3)</PresentationFormat>
  <Paragraphs>1073</Paragraphs>
  <Slides>87</Slides>
  <Notes>80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7" baseType="lpstr">
      <vt:lpstr>ＭＳ Ｐゴシック</vt:lpstr>
      <vt:lpstr>ＭＳ Ｐゴシック</vt:lpstr>
      <vt:lpstr>Arial</vt:lpstr>
      <vt:lpstr>Calibri</vt:lpstr>
      <vt:lpstr>Calibri (heading)</vt:lpstr>
      <vt:lpstr>Calibri Light</vt:lpstr>
      <vt:lpstr>Sylfaen</vt:lpstr>
      <vt:lpstr>Tahoma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ՀԱՄԱԿԱՐԳՉԻ ՄԱՍԵՐԸ ԵՎ ԳՈՐԾԱՌՈՒՅԹՆԵՐԸ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ՀամացանցԱՅԻՆ ՄԱՍԵՐԸ ԵՎ ԻՆՉՊԵՍ ԵՆ ՍՏԵՂԾՎԵԼ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ՀամացանցԻՆ ՄԻԱՆԱԼԸ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ՀամացանցԱՅԻՆ ԾԱՌԱՅՈՒԹՅՈՒՆՆԵՐԸ ԵՎ ՀԱՎԵԼՎԱԾՆԵՐԸ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ԽՈՐԸ ՑԱՆՑ,  ԱՆԱՆՈՒՆՈՒԹՅՈՒՆ ԵՎ ՄՈՒԳ ՍԱՐԴՈՍՏԱՅՆ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787</cp:revision>
  <dcterms:created xsi:type="dcterms:W3CDTF">2020-10-07T11:36:01Z</dcterms:created>
  <dcterms:modified xsi:type="dcterms:W3CDTF">2021-05-17T06:29:44Z</dcterms:modified>
</cp:coreProperties>
</file>