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  <p:sldMasterId id="2147483697" r:id="rId2"/>
    <p:sldMasterId id="2147483709" r:id="rId3"/>
    <p:sldMasterId id="2147483721" r:id="rId4"/>
    <p:sldMasterId id="2147483733" r:id="rId5"/>
    <p:sldMasterId id="2147483745" r:id="rId6"/>
    <p:sldMasterId id="2147483757" r:id="rId7"/>
    <p:sldMasterId id="2147483769" r:id="rId8"/>
    <p:sldMasterId id="2147483781" r:id="rId9"/>
  </p:sldMasterIdLst>
  <p:notesMasterIdLst>
    <p:notesMasterId r:id="rId108"/>
  </p:notesMasterIdLst>
  <p:sldIdLst>
    <p:sldId id="260" r:id="rId10"/>
    <p:sldId id="264" r:id="rId11"/>
    <p:sldId id="265" r:id="rId12"/>
    <p:sldId id="266" r:id="rId13"/>
    <p:sldId id="267" r:id="rId14"/>
    <p:sldId id="270" r:id="rId15"/>
    <p:sldId id="271" r:id="rId16"/>
    <p:sldId id="272" r:id="rId17"/>
    <p:sldId id="275" r:id="rId18"/>
    <p:sldId id="277" r:id="rId19"/>
    <p:sldId id="278" r:id="rId20"/>
    <p:sldId id="263" r:id="rId21"/>
    <p:sldId id="281" r:id="rId22"/>
    <p:sldId id="282" r:id="rId23"/>
    <p:sldId id="283" r:id="rId24"/>
    <p:sldId id="285" r:id="rId25"/>
    <p:sldId id="286" r:id="rId26"/>
    <p:sldId id="690" r:id="rId27"/>
    <p:sldId id="287" r:id="rId28"/>
    <p:sldId id="288" r:id="rId29"/>
    <p:sldId id="289" r:id="rId30"/>
    <p:sldId id="291" r:id="rId31"/>
    <p:sldId id="292" r:id="rId32"/>
    <p:sldId id="293" r:id="rId33"/>
    <p:sldId id="294" r:id="rId34"/>
    <p:sldId id="295" r:id="rId35"/>
    <p:sldId id="296" r:id="rId36"/>
    <p:sldId id="303" r:id="rId37"/>
    <p:sldId id="297" r:id="rId38"/>
    <p:sldId id="298" r:id="rId39"/>
    <p:sldId id="299" r:id="rId40"/>
    <p:sldId id="300" r:id="rId41"/>
    <p:sldId id="301" r:id="rId42"/>
    <p:sldId id="302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691" r:id="rId75"/>
    <p:sldId id="335" r:id="rId76"/>
    <p:sldId id="662" r:id="rId77"/>
    <p:sldId id="661" r:id="rId78"/>
    <p:sldId id="663" r:id="rId79"/>
    <p:sldId id="664" r:id="rId80"/>
    <p:sldId id="665" r:id="rId81"/>
    <p:sldId id="666" r:id="rId82"/>
    <p:sldId id="668" r:id="rId83"/>
    <p:sldId id="667" r:id="rId84"/>
    <p:sldId id="669" r:id="rId85"/>
    <p:sldId id="670" r:id="rId86"/>
    <p:sldId id="672" r:id="rId87"/>
    <p:sldId id="671" r:id="rId88"/>
    <p:sldId id="673" r:id="rId89"/>
    <p:sldId id="674" r:id="rId90"/>
    <p:sldId id="675" r:id="rId91"/>
    <p:sldId id="677" r:id="rId92"/>
    <p:sldId id="679" r:id="rId93"/>
    <p:sldId id="678" r:id="rId94"/>
    <p:sldId id="681" r:id="rId95"/>
    <p:sldId id="682" r:id="rId96"/>
    <p:sldId id="680" r:id="rId97"/>
    <p:sldId id="683" r:id="rId98"/>
    <p:sldId id="684" r:id="rId99"/>
    <p:sldId id="685" r:id="rId100"/>
    <p:sldId id="688" r:id="rId101"/>
    <p:sldId id="686" r:id="rId102"/>
    <p:sldId id="687" r:id="rId103"/>
    <p:sldId id="692" r:id="rId104"/>
    <p:sldId id="689" r:id="rId105"/>
    <p:sldId id="643" r:id="rId106"/>
    <p:sldId id="455" r:id="rId10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CD8423E-0CCD-48E0-A715-3EC094151D76}">
          <p14:sldIdLst>
            <p14:sldId id="260"/>
          </p14:sldIdLst>
        </p14:section>
        <p14:section name="Introduction" id="{DEED0A68-EF9C-4733-ADAA-766A859E58BB}">
          <p14:sldIdLst>
            <p14:sldId id="264"/>
            <p14:sldId id="265"/>
            <p14:sldId id="266"/>
          </p14:sldIdLst>
        </p14:section>
        <p14:section name="Section 1" id="{1F767E79-2A4A-4837-8114-C2475E36F49A}">
          <p14:sldIdLst>
            <p14:sldId id="267"/>
            <p14:sldId id="270"/>
            <p14:sldId id="271"/>
            <p14:sldId id="272"/>
            <p14:sldId id="275"/>
            <p14:sldId id="277"/>
            <p14:sldId id="278"/>
            <p14:sldId id="263"/>
          </p14:sldIdLst>
        </p14:section>
        <p14:section name="Section 2" id="{A68F2295-F5DD-4D3C-80C5-77D5AA65452C}">
          <p14:sldIdLst>
            <p14:sldId id="281"/>
            <p14:sldId id="282"/>
            <p14:sldId id="283"/>
            <p14:sldId id="285"/>
            <p14:sldId id="286"/>
            <p14:sldId id="690"/>
            <p14:sldId id="287"/>
          </p14:sldIdLst>
        </p14:section>
        <p14:section name="Section 3" id="{673DF75A-3E5C-4689-AE73-C41ECC6043E5}">
          <p14:sldIdLst>
            <p14:sldId id="288"/>
            <p14:sldId id="289"/>
            <p14:sldId id="291"/>
            <p14:sldId id="292"/>
            <p14:sldId id="293"/>
            <p14:sldId id="294"/>
            <p14:sldId id="295"/>
            <p14:sldId id="296"/>
            <p14:sldId id="303"/>
            <p14:sldId id="297"/>
          </p14:sldIdLst>
        </p14:section>
        <p14:section name="Section 4" id="{A5B4F166-AACF-4FE8-9927-AC414B406968}">
          <p14:sldIdLst>
            <p14:sldId id="298"/>
            <p14:sldId id="299"/>
            <p14:sldId id="300"/>
            <p14:sldId id="301"/>
            <p14:sldId id="302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</p14:sldIdLst>
        </p14:section>
        <p14:section name="Section 5" id="{2707FE8D-373D-4D33-8D1C-2772420E3F50}">
          <p14:sldIdLst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691"/>
            <p14:sldId id="335"/>
            <p14:sldId id="662"/>
            <p14:sldId id="661"/>
            <p14:sldId id="663"/>
            <p14:sldId id="664"/>
            <p14:sldId id="665"/>
            <p14:sldId id="666"/>
            <p14:sldId id="668"/>
            <p14:sldId id="667"/>
            <p14:sldId id="669"/>
            <p14:sldId id="670"/>
            <p14:sldId id="672"/>
            <p14:sldId id="671"/>
            <p14:sldId id="673"/>
            <p14:sldId id="674"/>
            <p14:sldId id="675"/>
            <p14:sldId id="677"/>
            <p14:sldId id="679"/>
            <p14:sldId id="678"/>
            <p14:sldId id="681"/>
            <p14:sldId id="682"/>
            <p14:sldId id="680"/>
            <p14:sldId id="683"/>
            <p14:sldId id="684"/>
            <p14:sldId id="685"/>
            <p14:sldId id="688"/>
            <p14:sldId id="686"/>
            <p14:sldId id="687"/>
            <p14:sldId id="692"/>
            <p14:sldId id="689"/>
          </p14:sldIdLst>
        </p14:section>
        <p14:section name="Conclusions" id="{AD901706-933A-4282-831D-2F305081F9D7}">
          <p14:sldIdLst>
            <p14:sldId id="643"/>
            <p14:sldId id="45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2" clrIdx="0">
    <p:extLst>
      <p:ext uri="{19B8F6BF-5375-455C-9EA6-DF929625EA0E}">
        <p15:presenceInfo xmlns:p15="http://schemas.microsoft.com/office/powerpoint/2012/main" userId="Windows User" providerId="None"/>
      </p:ext>
    </p:extLst>
  </p:cmAuthor>
  <p:cmAuthor id="2" name="DUTA Elena" initials="DE" lastIdx="9" clrIdx="1">
    <p:extLst>
      <p:ext uri="{19B8F6BF-5375-455C-9EA6-DF929625EA0E}">
        <p15:presenceInfo xmlns:p15="http://schemas.microsoft.com/office/powerpoint/2012/main" userId="S::Elena.DUTA@coe.int::7f159a90-0e48-49d6-b4b9-b4cad375a69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82909" autoAdjust="0"/>
  </p:normalViewPr>
  <p:slideViewPr>
    <p:cSldViewPr snapToGrid="0">
      <p:cViewPr varScale="1">
        <p:scale>
          <a:sx n="61" d="100"/>
          <a:sy n="61" d="100"/>
        </p:scale>
        <p:origin x="16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312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slide" Target="slides/slide75.xml"/><Relationship Id="rId89" Type="http://schemas.openxmlformats.org/officeDocument/2006/relationships/slide" Target="slides/slide80.xml"/><Relationship Id="rId112" Type="http://schemas.openxmlformats.org/officeDocument/2006/relationships/theme" Target="theme/theme1.xml"/><Relationship Id="rId16" Type="http://schemas.openxmlformats.org/officeDocument/2006/relationships/slide" Target="slides/slide7.xml"/><Relationship Id="rId107" Type="http://schemas.openxmlformats.org/officeDocument/2006/relationships/slide" Target="slides/slide98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102" Type="http://schemas.openxmlformats.org/officeDocument/2006/relationships/slide" Target="slides/slide9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1.xml"/><Relationship Id="rId95" Type="http://schemas.openxmlformats.org/officeDocument/2006/relationships/slide" Target="slides/slide86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113" Type="http://schemas.openxmlformats.org/officeDocument/2006/relationships/tableStyles" Target="tableStyles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59" Type="http://schemas.openxmlformats.org/officeDocument/2006/relationships/slide" Target="slides/slide50.xml"/><Relationship Id="rId103" Type="http://schemas.openxmlformats.org/officeDocument/2006/relationships/slide" Target="slides/slide94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45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91" Type="http://schemas.openxmlformats.org/officeDocument/2006/relationships/slide" Target="slides/slide82.xml"/><Relationship Id="rId96" Type="http://schemas.openxmlformats.org/officeDocument/2006/relationships/slide" Target="slides/slide8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6" Type="http://schemas.openxmlformats.org/officeDocument/2006/relationships/slide" Target="slides/slide97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94" Type="http://schemas.openxmlformats.org/officeDocument/2006/relationships/slide" Target="slides/slide85.xml"/><Relationship Id="rId99" Type="http://schemas.openxmlformats.org/officeDocument/2006/relationships/slide" Target="slides/slide90.xml"/><Relationship Id="rId101" Type="http://schemas.openxmlformats.org/officeDocument/2006/relationships/slide" Target="slides/slide9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109" Type="http://schemas.openxmlformats.org/officeDocument/2006/relationships/commentAuthors" Target="commentAuthors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97" Type="http://schemas.openxmlformats.org/officeDocument/2006/relationships/slide" Target="slides/slide88.xml"/><Relationship Id="rId104" Type="http://schemas.openxmlformats.org/officeDocument/2006/relationships/slide" Target="slides/slide9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92" Type="http://schemas.openxmlformats.org/officeDocument/2006/relationships/slide" Target="slides/slide8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slide" Target="slides/slide78.xml"/><Relationship Id="rId110" Type="http://schemas.openxmlformats.org/officeDocument/2006/relationships/presProps" Target="presProps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56" Type="http://schemas.openxmlformats.org/officeDocument/2006/relationships/slide" Target="slides/slide47.xml"/><Relationship Id="rId77" Type="http://schemas.openxmlformats.org/officeDocument/2006/relationships/slide" Target="slides/slide68.xml"/><Relationship Id="rId100" Type="http://schemas.openxmlformats.org/officeDocument/2006/relationships/slide" Target="slides/slide91.xml"/><Relationship Id="rId105" Type="http://schemas.openxmlformats.org/officeDocument/2006/relationships/slide" Target="slides/slide9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93" Type="http://schemas.openxmlformats.org/officeDocument/2006/relationships/slide" Target="slides/slide84.xml"/><Relationship Id="rId98" Type="http://schemas.openxmlformats.org/officeDocument/2006/relationships/slide" Target="slides/slide89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6.xml"/><Relationship Id="rId46" Type="http://schemas.openxmlformats.org/officeDocument/2006/relationships/slide" Target="slides/slide37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62" Type="http://schemas.openxmlformats.org/officeDocument/2006/relationships/slide" Target="slides/slide53.xml"/><Relationship Id="rId83" Type="http://schemas.openxmlformats.org/officeDocument/2006/relationships/slide" Target="slides/slide74.xml"/><Relationship Id="rId88" Type="http://schemas.openxmlformats.org/officeDocument/2006/relationships/slide" Target="slides/slide79.xml"/><Relationship Id="rId11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odc.org/unodc/en/cybercrime/global-programme-cybercrime.html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home-affairs/what-we-do/policies/cybercrime/e-evidence_en" TargetMode="External"/><Relationship Id="rId3" Type="http://schemas.openxmlformats.org/officeDocument/2006/relationships/hyperlink" Target="https://ec.europa.eu/home-affairs/what-we-do/policies/cybercrime_en" TargetMode="External"/><Relationship Id="rId7" Type="http://schemas.openxmlformats.org/officeDocument/2006/relationships/hyperlink" Target="https://eur-lex.europa.eu/LexUriServ/LexUriServ.do?uri=OJ:L:2013:218:0008:0014:EN:PDF" TargetMode="External"/><Relationship Id="rId12" Type="http://schemas.openxmlformats.org/officeDocument/2006/relationships/hyperlink" Target="https://gac.icann.org/working-group/gac-public-safety-working-group-pswg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ur-lex.europa.eu/legal-content/EN/TXT/?qid=1486726102713&amp;uri=CELEX:52016DC0872&#1406;" TargetMode="External"/><Relationship Id="rId11" Type="http://schemas.openxmlformats.org/officeDocument/2006/relationships/hyperlink" Target="https://ec.europa.eu/home-affairs/what-we-do/policies/cybercrime/child-sexual-abuse/global-alliance-against-child-abuse_en" TargetMode="External"/><Relationship Id="rId5" Type="http://schemas.openxmlformats.org/officeDocument/2006/relationships/hyperlink" Target="https://eur-lex.europa.eu/legal-content/EN/TXT/?qid=1486726102713&amp;uri=CELEX:52016DC0871" TargetMode="External"/><Relationship Id="rId10" Type="http://schemas.openxmlformats.org/officeDocument/2006/relationships/hyperlink" Target="https://www.europol.europa.eu/about-europol/european-cybercrime-centre-ec3" TargetMode="External"/><Relationship Id="rId4" Type="http://schemas.openxmlformats.org/officeDocument/2006/relationships/hyperlink" Target="https://eur-lex.europa.eu/legal-content/EN/TXT/?uri=CELEX:32011L0093" TargetMode="External"/><Relationship Id="rId9" Type="http://schemas.openxmlformats.org/officeDocument/2006/relationships/hyperlink" Target="https://eur-lex.europa.eu/legal-content/EN/TXT/?uri=uriserv:OJ.L_.2019.123.01.0018.01.ENG" TargetMode="Externa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conventions/full-list/-/conventions/treaty/185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coe.int/tcy" TargetMode="Externa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battingcybercrime.org/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annaCry_ransomware_attack" TargetMode="External"/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Network_service" TargetMode="External"/><Relationship Id="rId13" Type="http://schemas.openxmlformats.org/officeDocument/2006/relationships/hyperlink" Target="https://en.wikipedia.org/wiki/Revenge" TargetMode="External"/><Relationship Id="rId3" Type="http://schemas.openxmlformats.org/officeDocument/2006/relationships/hyperlink" Target="https://en.wikipedia.org/wiki/Computing" TargetMode="External"/><Relationship Id="rId7" Type="http://schemas.openxmlformats.org/officeDocument/2006/relationships/hyperlink" Target="https://en.wikipedia.org/wiki/Host_(network)" TargetMode="External"/><Relationship Id="rId12" Type="http://schemas.openxmlformats.org/officeDocument/2006/relationships/hyperlink" Target="https://en.wikipedia.org/wiki/Payment_gateway" TargetMode="External"/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Internet" TargetMode="External"/><Relationship Id="rId11" Type="http://schemas.openxmlformats.org/officeDocument/2006/relationships/hyperlink" Target="https://en.wikipedia.org/wiki/Credit_card" TargetMode="External"/><Relationship Id="rId5" Type="http://schemas.openxmlformats.org/officeDocument/2006/relationships/hyperlink" Target="https://en.wikipedia.org/wiki/User_(computing)" TargetMode="External"/><Relationship Id="rId15" Type="http://schemas.openxmlformats.org/officeDocument/2006/relationships/hyperlink" Target="https://en.wikipedia.org/wiki/Activism" TargetMode="External"/><Relationship Id="rId10" Type="http://schemas.openxmlformats.org/officeDocument/2006/relationships/hyperlink" Target="https://en.wikipedia.org/wiki/Web_server" TargetMode="External"/><Relationship Id="rId4" Type="http://schemas.openxmlformats.org/officeDocument/2006/relationships/hyperlink" Target="https://en.wikipedia.org/wiki/Cyberattack" TargetMode="External"/><Relationship Id="rId9" Type="http://schemas.openxmlformats.org/officeDocument/2006/relationships/hyperlink" Target="https://en.wikipedia.org/wiki/Denial-of-service_attack" TargetMode="External"/><Relationship Id="rId14" Type="http://schemas.openxmlformats.org/officeDocument/2006/relationships/hyperlink" Target="https://en.wikipedia.org/wiki/Blackmail" TargetMode="External"/></Relationships>
</file>

<file path=ppt/notesSlides/_rels/notes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Network_service" TargetMode="External"/><Relationship Id="rId13" Type="http://schemas.openxmlformats.org/officeDocument/2006/relationships/hyperlink" Target="https://en.wikipedia.org/wiki/Revenge" TargetMode="External"/><Relationship Id="rId3" Type="http://schemas.openxmlformats.org/officeDocument/2006/relationships/hyperlink" Target="https://en.wikipedia.org/wiki/Computing" TargetMode="External"/><Relationship Id="rId7" Type="http://schemas.openxmlformats.org/officeDocument/2006/relationships/hyperlink" Target="https://en.wikipedia.org/wiki/Host_(network)" TargetMode="External"/><Relationship Id="rId12" Type="http://schemas.openxmlformats.org/officeDocument/2006/relationships/hyperlink" Target="https://en.wikipedia.org/wiki/Payment_gateway" TargetMode="External"/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Internet" TargetMode="External"/><Relationship Id="rId11" Type="http://schemas.openxmlformats.org/officeDocument/2006/relationships/hyperlink" Target="https://en.wikipedia.org/wiki/Credit_card" TargetMode="External"/><Relationship Id="rId5" Type="http://schemas.openxmlformats.org/officeDocument/2006/relationships/hyperlink" Target="https://en.wikipedia.org/wiki/User_(computing)" TargetMode="External"/><Relationship Id="rId15" Type="http://schemas.openxmlformats.org/officeDocument/2006/relationships/hyperlink" Target="https://en.wikipedia.org/wiki/Activism" TargetMode="External"/><Relationship Id="rId10" Type="http://schemas.openxmlformats.org/officeDocument/2006/relationships/hyperlink" Target="https://en.wikipedia.org/wiki/Web_server" TargetMode="External"/><Relationship Id="rId4" Type="http://schemas.openxmlformats.org/officeDocument/2006/relationships/hyperlink" Target="https://en.wikipedia.org/wiki/Cyberattack" TargetMode="External"/><Relationship Id="rId9" Type="http://schemas.openxmlformats.org/officeDocument/2006/relationships/hyperlink" Target="https://en.wikipedia.org/wiki/Denial-of-service_attack" TargetMode="External"/><Relationship Id="rId14" Type="http://schemas.openxmlformats.org/officeDocument/2006/relationships/hyperlink" Target="https://en.wikipedia.org/wiki/Blackmail" TargetMode="External"/></Relationships>
</file>

<file path=ppt/notesSlides/_rels/notes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us.norton.com/internetsecurity-malware-what-are-malicious-websites.html" TargetMode="External"/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s.norton.com/internetsecurity-emerging-threats-what-is-social-engineering.html" TargetMode="Externa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shingtonpost.com/world/national-security/stuxnet-was-work-of-us-and-israeli-experts-officials-say/2012/06/01/gJQAlnEy6U_story.html?utm_term=.fdd6cf609400" TargetMode="External"/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news/nsa-worked-track-down-bitcoin-users-snowden-papers-reveal/" TargetMode="External"/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Այս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դասընթացի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տևողությունն</a:t>
            </a:r>
            <a:r>
              <a:rPr lang="en-GB" baseline="0" dirty="0" smtClean="0">
                <a:latin typeface="Sylfaen" panose="010A0502050306030303" pitchFamily="18" charset="0"/>
              </a:rPr>
              <a:t> է 90 </a:t>
            </a:r>
            <a:r>
              <a:rPr lang="en-GB" baseline="0" dirty="0" err="1" smtClean="0">
                <a:latin typeface="Sylfaen" panose="010A0502050306030303" pitchFamily="18" charset="0"/>
              </a:rPr>
              <a:t>րոպե</a:t>
            </a:r>
            <a:r>
              <a:rPr lang="en-GB" baseline="0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128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en-US" dirty="0" err="1" smtClean="0">
                <a:latin typeface="Sylfaen" panose="010A0502050306030303" pitchFamily="18" charset="0"/>
              </a:rPr>
              <a:t>Բացատրվում</a:t>
            </a:r>
            <a:r>
              <a:rPr lang="ru-RU" altLang="en-US" dirty="0" smtClean="0">
                <a:latin typeface="Sylfaen" panose="010A0502050306030303" pitchFamily="18" charset="0"/>
              </a:rPr>
              <a:t> է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հետագայում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endParaRPr lang="en-US" altLang="en-US" baseline="0" dirty="0" smtClean="0">
              <a:latin typeface="Sylfaen" panose="010A050205030603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altLang="en-US" dirty="0">
              <a:latin typeface="Sylfaen" panose="010A050205030603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en-US" dirty="0" err="1" smtClean="0">
                <a:latin typeface="Sylfaen" panose="010A0502050306030303" pitchFamily="18" charset="0"/>
              </a:rPr>
              <a:t>Ամենուր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կիբերհանցագործությունը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նույնացվում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է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այնպիսի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երևույթների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հետ</a:t>
            </a:r>
            <a:r>
              <a:rPr lang="ru-RU" altLang="en-US" baseline="0" dirty="0" smtClean="0">
                <a:latin typeface="Sylfaen" panose="010A0502050306030303" pitchFamily="18" charset="0"/>
              </a:rPr>
              <a:t>,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ինչպիսիք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՝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հակերությունը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կամ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վնասակար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ծրագրերի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տարածումը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smtClean="0">
                <a:latin typeface="Sylfaen" panose="010A0502050306030303" pitchFamily="18" charset="0"/>
              </a:rPr>
              <a:t>(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հիմնականում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վիրուսներ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կամ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ճիճուներ</a:t>
            </a:r>
            <a:r>
              <a:rPr lang="en-US" altLang="en-US" baseline="0" dirty="0" smtClean="0">
                <a:latin typeface="Sylfaen" panose="010A0502050306030303" pitchFamily="18" charset="0"/>
              </a:rPr>
              <a:t>)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կամ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ինչպես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հայտնի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է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մեդիայում</a:t>
            </a:r>
            <a:r>
              <a:rPr lang="ru-RU" altLang="en-US" i="0" baseline="0" dirty="0" smtClean="0">
                <a:latin typeface="Sylfaen" panose="010A0502050306030303" pitchFamily="18" charset="0"/>
              </a:rPr>
              <a:t>՝ </a:t>
            </a:r>
            <a:r>
              <a:rPr lang="ru-RU" altLang="en-US" i="0" baseline="0" dirty="0" err="1" smtClean="0">
                <a:latin typeface="Sylfaen" panose="010A0502050306030303" pitchFamily="18" charset="0"/>
              </a:rPr>
              <a:t>համակարգչային</a:t>
            </a:r>
            <a:r>
              <a:rPr lang="ru-RU" altLang="en-US" i="0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i="0" baseline="0" dirty="0" err="1" smtClean="0">
                <a:latin typeface="Sylfaen" panose="010A0502050306030303" pitchFamily="18" charset="0"/>
              </a:rPr>
              <a:t>հարձակումներ</a:t>
            </a:r>
            <a:r>
              <a:rPr lang="ru-RU" altLang="en-US" i="0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dirty="0" smtClean="0">
                <a:latin typeface="Sylfaen" panose="010A0502050306030303" pitchFamily="18" charset="0"/>
              </a:rPr>
              <a:t>(</a:t>
            </a:r>
            <a:r>
              <a:rPr lang="en-GB" altLang="en-US" i="1" dirty="0" err="1" smtClean="0">
                <a:latin typeface="Sylfaen" panose="010A0502050306030303" pitchFamily="18" charset="0"/>
              </a:rPr>
              <a:t>DoS</a:t>
            </a:r>
            <a:r>
              <a:rPr lang="en-GB" altLang="en-US" dirty="0" smtClean="0">
                <a:latin typeface="Sylfaen" panose="010A0502050306030303" pitchFamily="18" charset="0"/>
              </a:rPr>
              <a:t> </a:t>
            </a:r>
            <a:r>
              <a:rPr lang="ru-RU" altLang="en-US" dirty="0" err="1" smtClean="0">
                <a:latin typeface="Sylfaen" panose="010A0502050306030303" pitchFamily="18" charset="0"/>
              </a:rPr>
              <a:t>կամ</a:t>
            </a:r>
            <a:r>
              <a:rPr lang="en-GB" altLang="en-US" dirty="0" smtClean="0">
                <a:latin typeface="Sylfaen" panose="010A0502050306030303" pitchFamily="18" charset="0"/>
              </a:rPr>
              <a:t> </a:t>
            </a:r>
            <a:r>
              <a:rPr lang="en-GB" altLang="en-US" i="1" dirty="0" err="1" smtClean="0">
                <a:latin typeface="Sylfaen" panose="010A0502050306030303" pitchFamily="18" charset="0"/>
              </a:rPr>
              <a:t>DDos</a:t>
            </a:r>
            <a:r>
              <a:rPr lang="en-GB" altLang="en-US" dirty="0" smtClean="0">
                <a:latin typeface="Sylfaen" panose="010A0502050306030303" pitchFamily="18" charset="0"/>
              </a:rPr>
              <a:t>)</a:t>
            </a:r>
            <a:r>
              <a:rPr lang="ru-RU" altLang="en-US" dirty="0" smtClean="0">
                <a:latin typeface="Sylfaen" panose="010A0502050306030303" pitchFamily="18" charset="0"/>
              </a:rPr>
              <a:t>: </a:t>
            </a:r>
            <a:r>
              <a:rPr lang="ru-RU" altLang="en-US" dirty="0" err="1" smtClean="0">
                <a:latin typeface="Sylfaen" panose="010A0502050306030303" pitchFamily="18" charset="0"/>
              </a:rPr>
              <a:t>Ինչևէ</a:t>
            </a:r>
            <a:r>
              <a:rPr lang="ru-RU" altLang="en-US" dirty="0" smtClean="0">
                <a:latin typeface="Sylfaen" panose="010A0502050306030303" pitchFamily="18" charset="0"/>
              </a:rPr>
              <a:t>,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մեր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օրերում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նույնիսկ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հասարակ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քաղաքացին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տեղյակ</a:t>
            </a:r>
            <a:r>
              <a:rPr lang="ru-RU" altLang="en-US" baseline="0" dirty="0" smtClean="0">
                <a:latin typeface="Sylfaen" panose="010A0502050306030303" pitchFamily="18" charset="0"/>
              </a:rPr>
              <a:t> է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ցանցերում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բազմաթիվ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այլ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հանցավոր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գործողությունների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մասին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,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որոնցից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շատերը</a:t>
            </a:r>
            <a:r>
              <a:rPr lang="ru-RU" altLang="en-US" baseline="0" dirty="0" smtClean="0">
                <a:latin typeface="Sylfaen" panose="010A0502050306030303" pitchFamily="18" charset="0"/>
              </a:rPr>
              <a:t>՝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շահույթ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ստանալու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նպատակով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smtClean="0">
                <a:latin typeface="Sylfaen" panose="010A0502050306030303" pitchFamily="18" charset="0"/>
              </a:rPr>
              <a:t>(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սովորական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խարդախություն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և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համակարգչային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խարդախություն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)</a:t>
            </a:r>
            <a:r>
              <a:rPr lang="ru-RU" altLang="en-US" baseline="0" dirty="0" smtClean="0">
                <a:latin typeface="Sylfaen" panose="010A0502050306030303" pitchFamily="18" charset="0"/>
              </a:rPr>
              <a:t>: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Ինչպես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նաև</a:t>
            </a:r>
            <a:r>
              <a:rPr lang="ru-RU" altLang="en-US" baseline="0" dirty="0" smtClean="0">
                <a:latin typeface="Sylfaen" panose="010A0502050306030303" pitchFamily="18" charset="0"/>
              </a:rPr>
              <a:t>,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ցանկացած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ոք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տեղյակ</a:t>
            </a:r>
            <a:r>
              <a:rPr lang="ru-RU" altLang="en-US" baseline="0" dirty="0" smtClean="0">
                <a:latin typeface="Sylfaen" panose="010A0502050306030303" pitchFamily="18" charset="0"/>
              </a:rPr>
              <a:t> է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հիմնական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հանցագործությունները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կատարելու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կամ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հեշտացնելու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համար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կիբեր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միջավայրի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կամ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կիբեր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էկոհամակարգի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օգտագործման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մեծ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հնարավորությունների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մասին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: </a:t>
            </a:r>
            <a:endParaRPr lang="ru-RU" altLang="en-US" i="0" baseline="0" dirty="0" smtClean="0">
              <a:latin typeface="Sylfaen" panose="010A0502050306030303" pitchFamily="18" charset="0"/>
            </a:endParaRPr>
          </a:p>
          <a:p>
            <a:endParaRPr lang="en-GB" altLang="en-US" dirty="0">
              <a:latin typeface="Sylfaen" panose="010A0502050306030303" pitchFamily="18" charset="0"/>
            </a:endParaRPr>
          </a:p>
          <a:p>
            <a:r>
              <a:rPr lang="ru-RU" altLang="sr-Latn-RS" dirty="0" err="1" smtClean="0">
                <a:latin typeface="Sylfaen" panose="010A0502050306030303" pitchFamily="18" charset="0"/>
              </a:rPr>
              <a:t>Բիզնես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էլ</a:t>
            </a:r>
            <a:r>
              <a:rPr lang="en-US" altLang="sr-Latn-RS" dirty="0" smtClean="0">
                <a:latin typeface="Sylfaen" panose="010A0502050306030303" pitchFamily="18" charset="0"/>
              </a:rPr>
              <a:t>.</a:t>
            </a:r>
            <a:r>
              <a:rPr lang="ru-RU" altLang="sr-Latn-RS" dirty="0" err="1" smtClean="0">
                <a:latin typeface="Sylfaen" panose="010A0502050306030303" pitchFamily="18" charset="0"/>
              </a:rPr>
              <a:t>փոստի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փոխզիջում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en-US" dirty="0" smtClean="0">
                <a:latin typeface="Sylfaen" panose="010A0502050306030303" pitchFamily="18" charset="0"/>
              </a:rPr>
              <a:t>(</a:t>
            </a:r>
            <a:r>
              <a:rPr lang="ru-RU" altLang="en-US" dirty="0" err="1" smtClean="0">
                <a:latin typeface="Sylfaen" panose="010A0502050306030303" pitchFamily="18" charset="0"/>
              </a:rPr>
              <a:t>բացատրվելու</a:t>
            </a:r>
            <a:r>
              <a:rPr lang="ru-RU" altLang="en-US" dirty="0" smtClean="0">
                <a:latin typeface="Sylfaen" panose="010A0502050306030303" pitchFamily="18" charset="0"/>
              </a:rPr>
              <a:t> է </a:t>
            </a:r>
            <a:r>
              <a:rPr lang="ru-RU" altLang="en-US" dirty="0" err="1" smtClean="0">
                <a:latin typeface="Sylfaen" panose="010A0502050306030303" pitchFamily="18" charset="0"/>
              </a:rPr>
              <a:t>հետագայում</a:t>
            </a:r>
            <a:r>
              <a:rPr lang="en-GB" altLang="en-US" dirty="0" smtClean="0">
                <a:latin typeface="Sylfaen" panose="010A0502050306030303" pitchFamily="18" charset="0"/>
              </a:rPr>
              <a:t>) – </a:t>
            </a:r>
            <a:r>
              <a:rPr lang="ru-RU" altLang="en-US" dirty="0" err="1" smtClean="0">
                <a:latin typeface="Sylfaen" panose="010A0502050306030303" pitchFamily="18" charset="0"/>
              </a:rPr>
              <a:t>Հարձակվողն</a:t>
            </a:r>
            <a:r>
              <a:rPr lang="ru-RU" altLang="en-US" dirty="0" smtClean="0">
                <a:latin typeface="Sylfaen" panose="010A0502050306030303" pitchFamily="18" charset="0"/>
              </a:rPr>
              <a:t> </a:t>
            </a:r>
            <a:r>
              <a:rPr lang="ru-RU" altLang="en-US" dirty="0" err="1" smtClean="0">
                <a:latin typeface="Sylfaen" panose="010A0502050306030303" pitchFamily="18" charset="0"/>
              </a:rPr>
              <a:t>օգտագործում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է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կորպորատիվ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ցանցում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ինչ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որ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մեկի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ինքնությունը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կեղծված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էլ</a:t>
            </a:r>
            <a:r>
              <a:rPr lang="ru-RU" altLang="en-US" baseline="0" dirty="0" smtClean="0">
                <a:latin typeface="Sylfaen" panose="010A0502050306030303" pitchFamily="18" charset="0"/>
              </a:rPr>
              <a:t>.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հաղորդագրություն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ուղարկելու</a:t>
            </a:r>
            <a:r>
              <a:rPr lang="ru-RU" altLang="en-US" baseline="0" dirty="0" smtClean="0">
                <a:latin typeface="Sylfaen" panose="010A0502050306030303" pitchFamily="18" charset="0"/>
              </a:rPr>
              <a:t> և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թիրախին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կամ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թիրախներին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խաբելու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համար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,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որպեսզի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հարձակվողի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հաշվեհամարին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գումարներ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փոխանցեն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:</a:t>
            </a:r>
          </a:p>
          <a:p>
            <a:endParaRPr lang="en-GB" altLang="en-US" dirty="0">
              <a:latin typeface="Sylfaen" panose="010A0502050306030303" pitchFamily="18" charset="0"/>
            </a:endParaRPr>
          </a:p>
          <a:p>
            <a:r>
              <a:rPr lang="en-GB" altLang="en-US" dirty="0" smtClean="0">
                <a:latin typeface="Sylfaen" panose="010A0502050306030303" pitchFamily="18" charset="0"/>
              </a:rPr>
              <a:t>Ransomware</a:t>
            </a:r>
            <a:r>
              <a:rPr lang="ru-RU" altLang="en-U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smtClean="0">
                <a:latin typeface="Sylfaen" panose="010A0502050306030303" pitchFamily="18" charset="0"/>
              </a:rPr>
              <a:t>(</a:t>
            </a:r>
            <a:r>
              <a:rPr lang="hy-AM" dirty="0" smtClean="0">
                <a:latin typeface="Sylfaen" panose="010A0502050306030303" pitchFamily="18" charset="0"/>
              </a:rPr>
              <a:t>շորթող-վիրուս</a:t>
            </a:r>
            <a:r>
              <a:rPr lang="en-US" altLang="sr-Latn-RS" dirty="0" smtClean="0">
                <a:latin typeface="Sylfaen" panose="010A0502050306030303" pitchFamily="18" charset="0"/>
              </a:rPr>
              <a:t>)</a:t>
            </a:r>
            <a:r>
              <a:rPr lang="pt-PT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en-US" dirty="0" smtClean="0">
                <a:latin typeface="Sylfaen" panose="010A0502050306030303" pitchFamily="18" charset="0"/>
              </a:rPr>
              <a:t> (</a:t>
            </a:r>
            <a:r>
              <a:rPr lang="ru-RU" altLang="en-US" dirty="0" err="1" smtClean="0">
                <a:latin typeface="Sylfaen" panose="010A0502050306030303" pitchFamily="18" charset="0"/>
              </a:rPr>
              <a:t>բացատրվելու</a:t>
            </a:r>
            <a:r>
              <a:rPr lang="ru-RU" altLang="en-US" dirty="0" smtClean="0">
                <a:latin typeface="Sylfaen" panose="010A0502050306030303" pitchFamily="18" charset="0"/>
              </a:rPr>
              <a:t> է </a:t>
            </a:r>
            <a:r>
              <a:rPr lang="ru-RU" altLang="en-US" dirty="0" err="1" smtClean="0">
                <a:latin typeface="Sylfaen" panose="010A0502050306030303" pitchFamily="18" charset="0"/>
              </a:rPr>
              <a:t>հետագայում</a:t>
            </a:r>
            <a:r>
              <a:rPr lang="en-GB" altLang="en-US" dirty="0" smtClean="0">
                <a:latin typeface="Sylfaen" panose="010A0502050306030303" pitchFamily="18" charset="0"/>
              </a:rPr>
              <a:t>) –</a:t>
            </a:r>
            <a:r>
              <a:rPr lang="ru-RU" altLang="en-US" dirty="0" smtClean="0">
                <a:latin typeface="Sylfaen" panose="010A0502050306030303" pitchFamily="18" charset="0"/>
              </a:rPr>
              <a:t> </a:t>
            </a:r>
            <a:r>
              <a:rPr lang="ru-RU" altLang="en-US" dirty="0" err="1" smtClean="0">
                <a:latin typeface="Sylfaen" panose="010A0502050306030303" pitchFamily="18" charset="0"/>
              </a:rPr>
              <a:t>Հատուկ</a:t>
            </a:r>
            <a:r>
              <a:rPr lang="ru-RU" altLang="en-US" dirty="0" smtClean="0">
                <a:latin typeface="Sylfaen" panose="010A0502050306030303" pitchFamily="18" charset="0"/>
              </a:rPr>
              <a:t> </a:t>
            </a:r>
            <a:r>
              <a:rPr lang="ru-RU" altLang="en-US" dirty="0" err="1" smtClean="0">
                <a:latin typeface="Sylfaen" panose="010A0502050306030303" pitchFamily="18" charset="0"/>
              </a:rPr>
              <a:t>չարամիտ</a:t>
            </a:r>
            <a:r>
              <a:rPr lang="ru-RU" altLang="en-US" dirty="0" smtClean="0">
                <a:latin typeface="Sylfaen" panose="010A0502050306030303" pitchFamily="18" charset="0"/>
              </a:rPr>
              <a:t> </a:t>
            </a:r>
            <a:r>
              <a:rPr lang="ru-RU" altLang="en-US" dirty="0" err="1" smtClean="0">
                <a:latin typeface="Sylfaen" panose="010A0502050306030303" pitchFamily="18" charset="0"/>
              </a:rPr>
              <a:t>կոդ</a:t>
            </a:r>
            <a:r>
              <a:rPr lang="ru-RU" altLang="en-US" dirty="0" smtClean="0">
                <a:latin typeface="Sylfaen" panose="010A0502050306030303" pitchFamily="18" charset="0"/>
              </a:rPr>
              <a:t>, </a:t>
            </a:r>
            <a:r>
              <a:rPr lang="ru-RU" altLang="en-US" dirty="0" err="1" smtClean="0">
                <a:latin typeface="Sylfaen" panose="010A0502050306030303" pitchFamily="18" charset="0"/>
              </a:rPr>
              <a:t>որը</a:t>
            </a:r>
            <a:r>
              <a:rPr lang="ru-RU" altLang="en-US" dirty="0" smtClean="0">
                <a:latin typeface="Sylfaen" panose="010A0502050306030303" pitchFamily="18" charset="0"/>
              </a:rPr>
              <a:t> </a:t>
            </a:r>
            <a:r>
              <a:rPr lang="ru-RU" altLang="en-US" dirty="0" err="1" smtClean="0">
                <a:latin typeface="Sylfaen" panose="010A0502050306030303" pitchFamily="18" charset="0"/>
              </a:rPr>
              <a:t>գաղտնագրում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է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համակարգչի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բովանդակությունը</a:t>
            </a:r>
            <a:r>
              <a:rPr lang="ru-RU" altLang="en-US" baseline="0" dirty="0" smtClean="0">
                <a:latin typeface="Sylfaen" panose="010A0502050306030303" pitchFamily="18" charset="0"/>
              </a:rPr>
              <a:t> և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պահանջում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է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վճարել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փրկագին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գաղտնագրված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տվյալները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վերականգնելու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համար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:</a:t>
            </a: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8441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բարդանում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համընկնում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տարանջատված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գիտակցելով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խնդիրներ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465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ընձեռելու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ֆորումում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պրոֆեսիոնալ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915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ընձեռելու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ֆորումում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պրոֆեսիոնալ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790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sr-Latn-RS" sz="1200" b="1" dirty="0" err="1" smtClean="0">
                <a:latin typeface="Sylfaen" panose="010A0502050306030303" pitchFamily="18" charset="0"/>
              </a:rPr>
              <a:t>Անմիջապես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սկզբից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կարևոր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 է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բացատրել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,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որ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տեխնոլոգիաների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հանցավոր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օգտագործումը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նկարագրվում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 է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տարբեր</a:t>
            </a:r>
            <a:r>
              <a:rPr lang="en-US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1" baseline="0" dirty="0" err="1" smtClean="0">
                <a:latin typeface="Sylfaen" panose="010A0502050306030303" pitchFamily="18" charset="0"/>
              </a:rPr>
              <a:t>տերմիններով</a:t>
            </a:r>
            <a:r>
              <a:rPr lang="en-US" altLang="sr-Latn-RS" sz="1200" b="0" baseline="0" dirty="0" smtClean="0">
                <a:latin typeface="Sylfaen" panose="010A0502050306030303" pitchFamily="18" charset="0"/>
              </a:rPr>
              <a:t> և </a:t>
            </a:r>
            <a:r>
              <a:rPr lang="en-US" altLang="sr-Latn-RS" sz="1200" b="0" baseline="0" dirty="0" err="1" smtClean="0">
                <a:latin typeface="Sylfaen" panose="010A0502050306030303" pitchFamily="18" charset="0"/>
              </a:rPr>
              <a:t>հակիրճ</a:t>
            </a:r>
            <a:r>
              <a:rPr lang="en-US" altLang="sr-Latn-RS" sz="1200" b="0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0" baseline="0" dirty="0" err="1" smtClean="0">
                <a:latin typeface="Sylfaen" panose="010A0502050306030303" pitchFamily="18" charset="0"/>
              </a:rPr>
              <a:t>բացատրության</a:t>
            </a:r>
            <a:r>
              <a:rPr lang="en-US" altLang="sr-Latn-RS" sz="1200" b="0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0" baseline="0" dirty="0" err="1" smtClean="0">
                <a:latin typeface="Sylfaen" panose="010A0502050306030303" pitchFamily="18" charset="0"/>
              </a:rPr>
              <a:t>տրամադրումը</a:t>
            </a:r>
            <a:r>
              <a:rPr lang="en-US" altLang="sr-Latn-RS" sz="1200" b="0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0" baseline="0" dirty="0" err="1" smtClean="0">
                <a:latin typeface="Sylfaen" panose="010A0502050306030303" pitchFamily="18" charset="0"/>
              </a:rPr>
              <a:t>կարող</a:t>
            </a:r>
            <a:r>
              <a:rPr lang="en-US" altLang="sr-Latn-RS" sz="1200" b="0" baseline="0" dirty="0" smtClean="0">
                <a:latin typeface="Sylfaen" panose="010A0502050306030303" pitchFamily="18" charset="0"/>
              </a:rPr>
              <a:t> է </a:t>
            </a:r>
            <a:r>
              <a:rPr lang="en-US" altLang="sr-Latn-RS" sz="1200" b="0" baseline="0" dirty="0" err="1" smtClean="0">
                <a:latin typeface="Sylfaen" panose="010A0502050306030303" pitchFamily="18" charset="0"/>
              </a:rPr>
              <a:t>օժանդակել</a:t>
            </a:r>
            <a:r>
              <a:rPr lang="en-US" altLang="sr-Latn-RS" sz="1200" b="0" baseline="0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0" baseline="0" dirty="0" err="1" smtClean="0">
                <a:latin typeface="Sylfaen" panose="010A0502050306030303" pitchFamily="18" charset="0"/>
              </a:rPr>
              <a:t>ընթերցողին</a:t>
            </a:r>
            <a:r>
              <a:rPr lang="en-US" altLang="sr-Latn-RS" sz="1200" b="0" baseline="0" dirty="0" smtClean="0">
                <a:latin typeface="Sylfaen" panose="010A0502050306030303" pitchFamily="18" charset="0"/>
              </a:rPr>
              <a:t>: </a:t>
            </a:r>
          </a:p>
          <a:p>
            <a:pPr marL="0" indent="0" algn="just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sr-Latn-RS" sz="1200" b="0" baseline="0" dirty="0" smtClean="0">
              <a:latin typeface="Sylfaen" panose="010A0502050306030303" pitchFamily="18" charset="0"/>
            </a:endParaRPr>
          </a:p>
          <a:p>
            <a:pPr marL="0" indent="0"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altLang="sr-Latn-RS" sz="1200" b="1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altLang="sr-Latn-RS" sz="1200" b="1" dirty="0" smtClean="0">
                <a:latin typeface="Sylfaen" panose="010A0502050306030303" pitchFamily="18" charset="0"/>
              </a:rPr>
              <a:t> </a:t>
            </a:r>
            <a:r>
              <a:rPr lang="en-US" altLang="sr-Latn-RS" sz="1200" b="1" dirty="0" err="1" smtClean="0">
                <a:latin typeface="Sylfaen" panose="010A0502050306030303" pitchFamily="18" charset="0"/>
              </a:rPr>
              <a:t>հանցագործություն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</a:t>
            </a:r>
            <a:r>
              <a:rPr lang="en-US" altLang="sr-Latn-RS" sz="1200" b="1" dirty="0" smtClean="0">
                <a:latin typeface="Sylfaen" panose="010A0502050306030303" pitchFamily="18" charset="0"/>
              </a:rPr>
              <a:t>,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sz="1200" b="1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b="1" kern="120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տեխնոլոգիական</a:t>
            </a:r>
            <a:r>
              <a:rPr lang="en-US" sz="1200" b="1" kern="120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հանցագործություն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», </a:t>
            </a:r>
            <a:r>
              <a:rPr lang="en-US" sz="1200" b="1" kern="120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«ՏՏ </a:t>
            </a:r>
            <a:r>
              <a:rPr lang="en-US" sz="1200" b="1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հանցագործություն</a:t>
            </a:r>
            <a:r>
              <a:rPr lang="en-US" sz="1200" b="1" kern="120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» և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sz="1200" b="1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կիբերհանցագործություն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տերմինները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փոխկապակցված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խառնաշփոթ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թյուրըմբռնում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0" indent="0" algn="just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sr-Latn-RS" sz="1200" b="1" kern="1200" dirty="0" smtClean="0">
              <a:solidFill>
                <a:schemeClr val="tx1"/>
              </a:solidFill>
              <a:latin typeface="Sylfaen" panose="010A0502050306030303" pitchFamily="18" charset="0"/>
              <a:ea typeface="+mn-ea"/>
              <a:cs typeface="+mn-cs"/>
            </a:endParaRPr>
          </a:p>
          <a:p>
            <a:pPr marL="0" indent="0"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sr-Latn-RS" sz="1200" b="1" dirty="0" err="1" smtClean="0">
                <a:latin typeface="Sylfaen" panose="010A0502050306030303" pitchFamily="18" charset="0"/>
              </a:rPr>
              <a:t>Հանցագործների</a:t>
            </a:r>
            <a:r>
              <a:rPr lang="en-GB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b="1" baseline="0" dirty="0" err="1" smtClean="0">
                <a:latin typeface="Sylfaen" panose="010A0502050306030303" pitchFamily="18" charset="0"/>
              </a:rPr>
              <a:t>կողմից</a:t>
            </a:r>
            <a:r>
              <a:rPr lang="en-GB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b="1" baseline="0" dirty="0" err="1" smtClean="0">
                <a:latin typeface="Sylfaen" panose="010A0502050306030303" pitchFamily="18" charset="0"/>
              </a:rPr>
              <a:t>համակագիչների</a:t>
            </a:r>
            <a:r>
              <a:rPr lang="en-GB" altLang="sr-Latn-RS" sz="1200" b="1" baseline="0" dirty="0" smtClean="0">
                <a:latin typeface="Sylfaen" panose="010A0502050306030303" pitchFamily="18" charset="0"/>
              </a:rPr>
              <a:t> և </a:t>
            </a:r>
            <a:r>
              <a:rPr lang="en-GB" altLang="sr-Latn-RS" sz="1200" b="1" baseline="0" dirty="0" err="1" smtClean="0">
                <a:latin typeface="Sylfaen" panose="010A0502050306030303" pitchFamily="18" charset="0"/>
              </a:rPr>
              <a:t>այլ</a:t>
            </a:r>
            <a:r>
              <a:rPr lang="en-GB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b="1" baseline="0" dirty="0" err="1" smtClean="0">
                <a:latin typeface="Sylfaen" panose="010A0502050306030303" pitchFamily="18" charset="0"/>
              </a:rPr>
              <a:t>սարքերի</a:t>
            </a:r>
            <a:r>
              <a:rPr lang="en-GB" altLang="sr-Latn-RS" sz="1200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b="1" baseline="0" dirty="0" err="1" smtClean="0">
                <a:latin typeface="Sylfaen" panose="010A0502050306030303" pitchFamily="18" charset="0"/>
              </a:rPr>
              <a:t>օգտագործումը</a:t>
            </a:r>
            <a:r>
              <a:rPr lang="en-GB" altLang="sr-Latn-RS" sz="1200" b="1" baseline="0" dirty="0" smtClean="0">
                <a:latin typeface="Sylfaen" panose="010A0502050306030303" pitchFamily="18" charset="0"/>
              </a:rPr>
              <a:t> և </a:t>
            </a:r>
            <a:r>
              <a:rPr lang="en-GB" altLang="sr-Latn-RS" sz="1200" dirty="0" err="1" smtClean="0">
                <a:latin typeface="Sylfaen" panose="010A0502050306030303" pitchFamily="18" charset="0"/>
              </a:rPr>
              <a:t>վերականգման</a:t>
            </a:r>
            <a:r>
              <a:rPr lang="en-GB" altLang="sr-Latn-RS" sz="120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dirty="0" err="1" smtClean="0">
                <a:latin typeface="Sylfaen" panose="010A0502050306030303" pitchFamily="18" charset="0"/>
              </a:rPr>
              <a:t>ենթակա</a:t>
            </a:r>
            <a:r>
              <a:rPr lang="en-GB" altLang="sr-Latn-RS" sz="120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dirty="0" err="1" smtClean="0">
                <a:latin typeface="Sylfaen" panose="010A0502050306030303" pitchFamily="18" charset="0"/>
              </a:rPr>
              <a:t>տվյալների</a:t>
            </a:r>
            <a:r>
              <a:rPr lang="en-GB" altLang="sr-Latn-RS" sz="120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dirty="0" err="1" smtClean="0">
                <a:latin typeface="Sylfaen" panose="010A0502050306030303" pitchFamily="18" charset="0"/>
              </a:rPr>
              <a:t>արժեքը</a:t>
            </a:r>
            <a:r>
              <a:rPr lang="en-GB" altLang="sr-Latn-RS" sz="120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dirty="0" err="1" smtClean="0">
                <a:latin typeface="Sylfaen" panose="010A0502050306030303" pitchFamily="18" charset="0"/>
              </a:rPr>
              <a:t>ոստիկանության</a:t>
            </a:r>
            <a:r>
              <a:rPr lang="en-GB" altLang="sr-Latn-RS" sz="1200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baseline="0" dirty="0" err="1" smtClean="0">
                <a:latin typeface="Sylfaen" panose="010A0502050306030303" pitchFamily="18" charset="0"/>
              </a:rPr>
              <a:t>քննիչների</a:t>
            </a:r>
            <a:r>
              <a:rPr lang="en-GB" altLang="sr-Latn-RS" sz="1200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baseline="0" dirty="0" err="1" smtClean="0">
                <a:latin typeface="Sylfaen" panose="010A0502050306030303" pitchFamily="18" charset="0"/>
              </a:rPr>
              <a:t>համար</a:t>
            </a:r>
            <a:r>
              <a:rPr lang="en-GB" altLang="sr-Latn-RS" sz="1200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baseline="0" dirty="0" err="1" smtClean="0">
                <a:latin typeface="Sylfaen" panose="010A0502050306030303" pitchFamily="18" charset="0"/>
              </a:rPr>
              <a:t>կարող</a:t>
            </a:r>
            <a:r>
              <a:rPr lang="en-GB" altLang="sr-Latn-RS" sz="1200" baseline="0" dirty="0" smtClean="0">
                <a:latin typeface="Sylfaen" panose="010A0502050306030303" pitchFamily="18" charset="0"/>
              </a:rPr>
              <a:t> է </a:t>
            </a:r>
            <a:r>
              <a:rPr lang="en-GB" altLang="sr-Latn-RS" sz="1200" baseline="0" dirty="0" err="1" smtClean="0">
                <a:latin typeface="Sylfaen" panose="010A0502050306030303" pitchFamily="18" charset="0"/>
              </a:rPr>
              <a:t>բաժանվել</a:t>
            </a:r>
            <a:r>
              <a:rPr lang="en-GB" altLang="sr-Latn-RS" sz="1200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sz="1200" baseline="0" dirty="0" err="1" smtClean="0">
                <a:latin typeface="Sylfaen" panose="010A0502050306030303" pitchFamily="18" charset="0"/>
              </a:rPr>
              <a:t>հետևյալի</a:t>
            </a:r>
            <a:r>
              <a:rPr lang="en-GB" altLang="sr-Latn-RS" sz="1200" baseline="0" dirty="0" smtClean="0">
                <a:latin typeface="Sylfaen" panose="010A0502050306030303" pitchFamily="18" charset="0"/>
              </a:rPr>
              <a:t>. </a:t>
            </a:r>
            <a:r>
              <a:rPr lang="en-GB" altLang="sr-Latn-RS" sz="1200" dirty="0">
                <a:latin typeface="Sylfaen" panose="010A0502050306030303" pitchFamily="18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1796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sr-Latn-RS" sz="12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Տեխնոլոգիան</a:t>
            </a:r>
            <a:r>
              <a:rPr lang="en-GB" altLang="sr-Latn-RS" sz="12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՝ </a:t>
            </a:r>
            <a:r>
              <a:rPr lang="en-GB" altLang="sr-Latn-RS" sz="12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որպես</a:t>
            </a:r>
            <a:r>
              <a:rPr lang="en-GB" altLang="sr-Latn-RS" sz="12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12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զոհ</a:t>
            </a:r>
            <a:endParaRPr lang="en-GB" altLang="sr-Latn-RS" sz="1200" b="1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Տեխնոլոգիան</a:t>
            </a:r>
            <a:r>
              <a:rPr lang="en-GB" altLang="sr-Latn-RS" dirty="0" smtClean="0">
                <a:latin typeface="Sylfaen" panose="010A0502050306030303" pitchFamily="18" charset="0"/>
              </a:rPr>
              <a:t>՝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որպես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հանցագործության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թիրախ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smtClean="0">
                <a:latin typeface="Sylfaen" panose="010A0502050306030303" pitchFamily="18" charset="0"/>
              </a:rPr>
              <a:t>–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ավանդորեն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համարվում</a:t>
            </a:r>
            <a:r>
              <a:rPr lang="en-GB" altLang="sr-Latn-RS" b="1" dirty="0" smtClean="0">
                <a:latin typeface="Sylfaen" panose="010A0502050306030303" pitchFamily="18" charset="0"/>
              </a:rPr>
              <a:t> է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ճշմարիտ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hy-AM" altLang="en-US" sz="1200" b="1" kern="120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altLang="en-US" sz="1200" b="1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altLang="en-US" sz="1200" b="1" kern="120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altLang="en-US" sz="1200" b="1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հանցագործություն</a:t>
            </a:r>
            <a:r>
              <a:rPr lang="hy-AM" altLang="en-US" sz="1200" b="1" kern="120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»</a:t>
            </a:r>
            <a:r>
              <a:rPr lang="en-US" altLang="en-US" sz="1200" b="1" kern="1200" dirty="0" smtClean="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altLang="sr-Latn-RS" dirty="0" smtClean="0">
                <a:latin typeface="Sylfaen" panose="010A0502050306030303" pitchFamily="18" charset="0"/>
              </a:rPr>
              <a:t>և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ներառում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է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այնպիսի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իրավախախտումներ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,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ինչպիսիք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՝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հակերությունը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,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ծառայությունների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ժխտումը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և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վիրուսների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տարածում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: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Տեխնոլոգիան</a:t>
            </a:r>
            <a:r>
              <a:rPr lang="en-GB" altLang="sr-Latn-RS" dirty="0" smtClean="0">
                <a:latin typeface="Sylfaen" panose="010A0502050306030303" pitchFamily="18" charset="0"/>
              </a:rPr>
              <a:t>՝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որպես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հանցագործությանը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օժանդակող</a:t>
            </a:r>
            <a:r>
              <a:rPr lang="en-GB" altLang="sr-Latn-RS" dirty="0" smtClean="0">
                <a:latin typeface="Sylfaen" panose="010A0502050306030303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en-GB" altLang="sr-Latn-RS" dirty="0" smtClean="0">
                <a:latin typeface="Sylfaen" panose="010A0502050306030303" pitchFamily="18" charset="0"/>
              </a:rPr>
              <a:t> –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այն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վայրն</a:t>
            </a:r>
            <a:r>
              <a:rPr lang="en-GB" altLang="sr-Latn-RS" b="1" dirty="0" smtClean="0">
                <a:latin typeface="Sylfaen" panose="010A0502050306030303" pitchFamily="18" charset="0"/>
              </a:rPr>
              <a:t> է,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որտեղ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համակարգիչները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և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այլ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սարքավորումները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օգտագործվում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ավանդական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հանցագործությունների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կատարմանը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օժանդակելու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համար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օրինակ</a:t>
            </a:r>
            <a:r>
              <a:rPr lang="en-GB" altLang="sr-Latn-RS" dirty="0" smtClean="0">
                <a:latin typeface="Sylfaen" panose="010A0502050306030303" pitchFamily="18" charset="0"/>
              </a:rPr>
              <a:t>՝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փաստաթղթեր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կեղծելու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մահվան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սպառնալիքներ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կամ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շանտաժային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պահանջներ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ուղարկելու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կամ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ստեղծելու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և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բաժանելու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անօրինական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նյութեր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,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ինչպիսիք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՝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երեխաների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բռնության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պատկերներ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: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Տեխնոլոգիան</a:t>
            </a:r>
            <a:r>
              <a:rPr lang="en-GB" altLang="sr-Latn-RS" dirty="0" smtClean="0">
                <a:latin typeface="Sylfaen" panose="010A0502050306030303" pitchFamily="18" charset="0"/>
              </a:rPr>
              <a:t>՝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որպես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հաղորդակցման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գործիք</a:t>
            </a:r>
            <a:r>
              <a:rPr lang="en-GB" altLang="sr-Latn-RS" dirty="0" smtClean="0">
                <a:latin typeface="Sylfaen" panose="010A0502050306030303" pitchFamily="18" charset="0"/>
              </a:rPr>
              <a:t>. 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GB" altLang="sr-Latn-RS" dirty="0">
                <a:latin typeface="Sylfaen" panose="010A0502050306030303" pitchFamily="18" charset="0"/>
              </a:rPr>
              <a:t> –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այն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վայրն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է,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որտեղ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հանցագործները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միմյանց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հետ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շփվելու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համար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օգտագործում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տեխնոլոգիան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0" baseline="0" dirty="0" err="1" smtClean="0">
                <a:latin typeface="Sylfaen" panose="010A0502050306030303" pitchFamily="18" charset="0"/>
              </a:rPr>
              <a:t>այնպես</a:t>
            </a:r>
            <a:r>
              <a:rPr lang="en-GB" altLang="sr-Latn-RS" b="0" baseline="0" dirty="0" smtClean="0">
                <a:latin typeface="Sylfaen" panose="010A0502050306030303" pitchFamily="18" charset="0"/>
              </a:rPr>
              <a:t>, </a:t>
            </a:r>
            <a:r>
              <a:rPr lang="en-GB" altLang="sr-Latn-RS" b="0" baseline="0" dirty="0" err="1" smtClean="0">
                <a:latin typeface="Sylfaen" panose="010A0502050306030303" pitchFamily="18" charset="0"/>
              </a:rPr>
              <a:t>որպեսզի</a:t>
            </a:r>
            <a:r>
              <a:rPr lang="en-GB" altLang="sr-Latn-RS" b="0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0" baseline="0" dirty="0" err="1" smtClean="0">
                <a:latin typeface="Sylfaen" panose="010A0502050306030303" pitchFamily="18" charset="0"/>
              </a:rPr>
              <a:t>հայտնաբերվելու</a:t>
            </a:r>
            <a:r>
              <a:rPr lang="en-GB" altLang="sr-Latn-RS" b="0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0" baseline="0" dirty="0" err="1" smtClean="0">
                <a:latin typeface="Sylfaen" panose="010A0502050306030303" pitchFamily="18" charset="0"/>
              </a:rPr>
              <a:t>հնարավորությունընվազեցնեն</a:t>
            </a:r>
            <a:r>
              <a:rPr lang="en-GB" altLang="sr-Latn-RS" b="0" baseline="0" dirty="0" smtClean="0">
                <a:latin typeface="Sylfaen" panose="010A0502050306030303" pitchFamily="18" charset="0"/>
              </a:rPr>
              <a:t>, </a:t>
            </a:r>
            <a:r>
              <a:rPr lang="en-GB" altLang="sr-Latn-RS" b="0" baseline="0" dirty="0" err="1" smtClean="0">
                <a:latin typeface="Sylfaen" panose="010A0502050306030303" pitchFamily="18" charset="0"/>
              </a:rPr>
              <a:t>օրինակ</a:t>
            </a:r>
            <a:r>
              <a:rPr lang="en-GB" altLang="sr-Latn-RS" b="0" baseline="0" dirty="0" smtClean="0">
                <a:latin typeface="Sylfaen" panose="010A0502050306030303" pitchFamily="18" charset="0"/>
              </a:rPr>
              <a:t>՝  </a:t>
            </a:r>
            <a:r>
              <a:rPr lang="en-GB" altLang="sr-Latn-RS" b="0" baseline="0" dirty="0" err="1" smtClean="0">
                <a:latin typeface="Sylfaen" panose="010A0502050306030303" pitchFamily="18" charset="0"/>
              </a:rPr>
              <a:t>գաղտնագրման</a:t>
            </a:r>
            <a:r>
              <a:rPr lang="en-GB" altLang="sr-Latn-RS" b="0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0" baseline="0" dirty="0" err="1" smtClean="0">
                <a:latin typeface="Sylfaen" panose="010A0502050306030303" pitchFamily="18" charset="0"/>
              </a:rPr>
              <a:t>տեխնոլոգիայի</a:t>
            </a:r>
            <a:r>
              <a:rPr lang="en-GB" altLang="sr-Latn-RS" b="0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0" baseline="0" dirty="0" err="1" smtClean="0">
                <a:latin typeface="Sylfaen" panose="010A0502050306030303" pitchFamily="18" charset="0"/>
              </a:rPr>
              <a:t>օգտագործման</a:t>
            </a:r>
            <a:r>
              <a:rPr lang="en-GB" altLang="sr-Latn-RS" b="0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0" baseline="0" dirty="0" err="1" smtClean="0">
                <a:latin typeface="Sylfaen" panose="010A0502050306030303" pitchFamily="18" charset="0"/>
              </a:rPr>
              <a:t>միջոցով</a:t>
            </a:r>
            <a:r>
              <a:rPr lang="en-GB" altLang="sr-Latn-RS" b="0" baseline="0" dirty="0" smtClean="0">
                <a:latin typeface="Sylfaen" panose="010A0502050306030303" pitchFamily="18" charset="0"/>
              </a:rPr>
              <a:t>: 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Տեխնոլոգիան</a:t>
            </a:r>
            <a:r>
              <a:rPr lang="en-GB" altLang="sr-Latn-RS" dirty="0" smtClean="0">
                <a:latin typeface="Sylfaen" panose="010A0502050306030303" pitchFamily="18" charset="0"/>
              </a:rPr>
              <a:t>՝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որպես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հանցագործության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պահեստային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միջավայր</a:t>
            </a:r>
            <a:r>
              <a:rPr lang="en-GB" altLang="sr-Latn-RS" dirty="0" smtClean="0">
                <a:latin typeface="Sylfaen" panose="010A0502050306030303" pitchFamily="18" charset="0"/>
              </a:rPr>
              <a:t>.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GB" altLang="sr-Latn-RS" dirty="0">
                <a:latin typeface="Sylfaen" panose="010A0502050306030303" pitchFamily="18" charset="0"/>
              </a:rPr>
              <a:t> </a:t>
            </a:r>
            <a:r>
              <a:rPr lang="en-GB" altLang="sr-Latn-RS" dirty="0" smtClean="0">
                <a:latin typeface="Sylfaen" panose="010A0502050306030303" pitchFamily="18" charset="0"/>
              </a:rPr>
              <a:t>–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օգտագործվող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սարքավորումների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վրա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տեղեկատվության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կանխամտածված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կամ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ոչ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դիտավորյալ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պահպանումն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է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ցանկացած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որևէ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այլ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կարգով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և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սովորաբար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ներառում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է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զոհերի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,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վկաների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կամ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կասկածյալների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վերաբերյալ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տվյալներ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՝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պահվող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համակարգչի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համակարգերում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: 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Տեխնոլոգիան</a:t>
            </a:r>
            <a:r>
              <a:rPr lang="en-GB" altLang="sr-Latn-RS" dirty="0" smtClean="0">
                <a:latin typeface="Sylfaen" panose="010A0502050306030303" pitchFamily="18" charset="0"/>
              </a:rPr>
              <a:t>՝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որպես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հանցագործության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ականատես</a:t>
            </a:r>
            <a:r>
              <a:rPr lang="en-GB" altLang="sr-Latn-RS" dirty="0" smtClean="0">
                <a:latin typeface="Sylfaen" panose="010A0502050306030303" pitchFamily="18" charset="0"/>
              </a:rPr>
              <a:t>.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GB" altLang="sr-Latn-RS" dirty="0">
                <a:latin typeface="Sylfaen" panose="010A0502050306030303" pitchFamily="18" charset="0"/>
              </a:rPr>
              <a:t> –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կարելի</a:t>
            </a:r>
            <a:r>
              <a:rPr lang="en-GB" altLang="sr-Latn-RS" b="1" dirty="0" smtClean="0">
                <a:latin typeface="Sylfaen" panose="010A0502050306030303" pitchFamily="18" charset="0"/>
              </a:rPr>
              <a:t> է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գտնել</a:t>
            </a:r>
            <a:r>
              <a:rPr lang="en-GB" altLang="sr-Latn-RS" b="1" dirty="0" smtClean="0">
                <a:latin typeface="Sylfaen" panose="010A0502050306030303" pitchFamily="18" charset="0"/>
              </a:rPr>
              <a:t>,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երբ</a:t>
            </a:r>
            <a:r>
              <a:rPr lang="en-GB" altLang="sr-Latn-RS" b="1" dirty="0" smtClean="0">
                <a:latin typeface="Sylfaen" panose="010A0502050306030303" pitchFamily="18" charset="0"/>
              </a:rPr>
              <a:t> ՏՏ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համակարգերում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baseline="0" dirty="0" err="1" smtClean="0">
                <a:latin typeface="Sylfaen" panose="010A0502050306030303" pitchFamily="18" charset="0"/>
              </a:rPr>
              <a:t>պարունակող</a:t>
            </a:r>
            <a:r>
              <a:rPr lang="en-GB" altLang="sr-Latn-RS" b="1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ապացույցը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կարելի</a:t>
            </a:r>
            <a:r>
              <a:rPr lang="en-GB" altLang="sr-Latn-RS" b="1" dirty="0" smtClean="0">
                <a:latin typeface="Sylfaen" panose="010A0502050306030303" pitchFamily="18" charset="0"/>
              </a:rPr>
              <a:t> է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օգտագործել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հաստատելու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այն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latin typeface="Sylfaen" panose="010A0502050306030303" pitchFamily="18" charset="0"/>
              </a:rPr>
              <a:t>ապացույց</a:t>
            </a:r>
            <a:r>
              <a:rPr lang="en-GB" altLang="sr-Latn-RS" b="1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որին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այն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ուղղակի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չի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վերաբերվում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,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օրինակ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՝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հաստատելու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կամ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հերքելու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կասկածյալի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ալիբին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կամ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վկայի</a:t>
            </a:r>
            <a:r>
              <a:rPr lang="en-GB" altLang="sr-Latn-RS" baseline="0" dirty="0" smtClean="0">
                <a:latin typeface="Sylfaen" panose="010A0502050306030303" pitchFamily="18" charset="0"/>
              </a:rPr>
              <a:t> </a:t>
            </a:r>
            <a:r>
              <a:rPr lang="en-GB" altLang="sr-Latn-RS" baseline="0" dirty="0" err="1" smtClean="0">
                <a:latin typeface="Sylfaen" panose="010A0502050306030303" pitchFamily="18" charset="0"/>
              </a:rPr>
              <a:t>ցուցմունքը</a:t>
            </a:r>
            <a:endParaRPr lang="en-GB" altLang="sr-Latn-RS" b="1" dirty="0" smtClean="0">
              <a:latin typeface="Sylfaen" panose="010A050205030603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98566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 err="1" smtClean="0">
                <a:latin typeface="Sylfaen" panose="010A0502050306030303" pitchFamily="18" charset="0"/>
                <a:ea typeface="ＭＳ Ｐゴシック" pitchFamily="34" charset="-128"/>
              </a:rPr>
              <a:t>Այնուամենայնիվ</a:t>
            </a:r>
            <a:r>
              <a:rPr lang="en-GB" dirty="0" smtClean="0">
                <a:latin typeface="Sylfaen" panose="010A0502050306030303" pitchFamily="18" charset="0"/>
                <a:ea typeface="ＭＳ Ｐゴシック" pitchFamily="34" charset="-128"/>
              </a:rPr>
              <a:t>, </a:t>
            </a:r>
            <a:r>
              <a:rPr lang="en-GB" dirty="0" err="1" smtClean="0">
                <a:latin typeface="Sylfaen" panose="010A0502050306030303" pitchFamily="18" charset="0"/>
                <a:ea typeface="ＭＳ Ｐゴシック" pitchFamily="34" charset="-128"/>
              </a:rPr>
              <a:t>սոցիոլոգիապես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ասած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կիբեր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միջավայրում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հանցագործությունը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արդեն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կարևոր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ինքնուրույն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իրողություն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է: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Ամբողջ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Եվրոպայում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ինչպես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նաև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աշխարհի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մյուս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երկրների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մեծամասնությունում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գործում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են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ոստիկանական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մակարդակի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հատուկ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հետաքննության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մարմիններ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որոշակի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հատուկ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հետապնդող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ծառայություններ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նույնպես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: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Միջազգային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հանրային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կազմակերպությունները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մասնավոր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ընկերությունները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յուրաքանչյուր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դեպքով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ավելի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են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մտահոգվում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հաղորդակցման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ցանցերի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միջոցով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կամ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այդ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ցանցերի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ներսում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կատարվող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անօրինական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և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վնասակար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գործողությունների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հետևանքների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հետ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պայմանավորված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: </a:t>
            </a:r>
            <a:endParaRPr lang="en-GB" dirty="0" smtClean="0">
              <a:latin typeface="Sylfaen" panose="010A0502050306030303" pitchFamily="18" charset="0"/>
              <a:ea typeface="ＭＳ Ｐゴシック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59458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 err="1" smtClean="0">
                <a:latin typeface="Sylfaen" panose="010A0502050306030303" pitchFamily="18" charset="0"/>
                <a:ea typeface="ＭＳ Ｐゴシック" pitchFamily="34" charset="-128"/>
              </a:rPr>
              <a:t>Կիբերհանցագործությունը</a:t>
            </a:r>
            <a:r>
              <a:rPr lang="en-GB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ＭＳ Ｐゴシック" pitchFamily="34" charset="-128"/>
              </a:rPr>
              <a:t>սովորաբար</a:t>
            </a:r>
            <a:r>
              <a:rPr lang="en-GB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ＭＳ Ｐゴシック" pitchFamily="34" charset="-128"/>
              </a:rPr>
              <a:t>սահմանվում</a:t>
            </a:r>
            <a:r>
              <a:rPr lang="en-GB" dirty="0" smtClean="0">
                <a:latin typeface="Sylfaen" panose="010A0502050306030303" pitchFamily="18" charset="0"/>
                <a:ea typeface="ＭＳ Ｐゴシック" pitchFamily="34" charset="-128"/>
              </a:rPr>
              <a:t> է </a:t>
            </a:r>
            <a:r>
              <a:rPr lang="en-GB" dirty="0" err="1" smtClean="0">
                <a:latin typeface="Sylfaen" panose="010A0502050306030303" pitchFamily="18" charset="0"/>
                <a:ea typeface="ＭＳ Ｐゴシック" pitchFamily="34" charset="-128"/>
              </a:rPr>
              <a:t>ինչպես</a:t>
            </a:r>
            <a:r>
              <a:rPr lang="en-GB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ＭＳ Ｐゴシック" pitchFamily="34" charset="-128"/>
              </a:rPr>
              <a:t>նեղ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այնպես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էլ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լայն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իմաստով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. </a:t>
            </a:r>
            <a:r>
              <a:rPr lang="hy-AM" baseline="0" dirty="0" smtClean="0">
                <a:latin typeface="Sylfaen" panose="010A0502050306030303" pitchFamily="18" charset="0"/>
                <a:ea typeface="ＭＳ Ｐゴシック" pitchFamily="34" charset="-128"/>
              </a:rPr>
              <a:t>Ս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ովորաբար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արտահայտությունը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օգտագործվում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է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սահմանափակ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եղանակով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՝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նկարագրելու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քրեական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գործունեությունը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որում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համակարգիչը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կամ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ցանցը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հանցագործության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կարևոր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մասն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են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կազմում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այնուամենայնիվ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կիբերհանցագործությունը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նույնպես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օգտագործվում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է՝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ներառելու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այլ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ավանդական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հանցագործությունները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որում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նույն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համակարգիչները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կամ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ցանցերը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օգտագործվում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են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հնարավոր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դարձնելու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արգելված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  <a:ea typeface="ＭＳ Ｐゴシック" pitchFamily="34" charset="-128"/>
              </a:rPr>
              <a:t>գործունեությունը</a:t>
            </a:r>
            <a:r>
              <a:rPr lang="en-GB" baseline="0" dirty="0" smtClean="0">
                <a:latin typeface="Sylfaen" panose="010A0502050306030303" pitchFamily="18" charset="0"/>
                <a:ea typeface="ＭＳ Ｐゴシック" pitchFamily="34" charset="-128"/>
              </a:rPr>
              <a:t>: </a:t>
            </a:r>
            <a:endParaRPr lang="en-GB" dirty="0" smtClean="0">
              <a:latin typeface="Sylfaen" panose="010A0502050306030303" pitchFamily="18" charset="0"/>
              <a:ea typeface="ＭＳ Ｐゴシック" pitchFamily="34" charset="-128"/>
            </a:endParaRPr>
          </a:p>
          <a:p>
            <a:pPr algn="l"/>
            <a:endParaRPr lang="en-GB" sz="1800" b="1" i="0" u="none" strike="noStrike" baseline="0" dirty="0" smtClean="0">
              <a:solidFill>
                <a:srgbClr val="7F3F99"/>
              </a:solidFill>
              <a:latin typeface="Sylfaen" panose="010A0502050306030303" pitchFamily="18" charset="0"/>
            </a:endParaRPr>
          </a:p>
          <a:p>
            <a:pPr algn="l"/>
            <a:r>
              <a:rPr lang="hy-AM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Համացանց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ով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կազմակերպված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հանցագործության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վտանգի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գնահատման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(IOCTA)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շրջանակում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2019 </a:t>
            </a:r>
            <a:r>
              <a:rPr lang="en-GB" sz="1800" b="1" i="0" u="none" strike="noStrike" baseline="0" dirty="0">
                <a:solidFill>
                  <a:srgbClr val="7F3F99"/>
                </a:solidFill>
                <a:latin typeface="Sylfaen" panose="010A0502050306030303" pitchFamily="18" charset="0"/>
              </a:rPr>
              <a:t>–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հետևյալը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մեջբերվել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է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որպես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սահմանում</a:t>
            </a:r>
            <a:endParaRPr lang="en-GB" sz="1800" b="1" i="0" u="none" strike="noStrike" baseline="0" dirty="0">
              <a:solidFill>
                <a:srgbClr val="7F3F99"/>
              </a:solidFill>
              <a:latin typeface="Sylfaen" panose="010A0502050306030303" pitchFamily="18" charset="0"/>
            </a:endParaRPr>
          </a:p>
          <a:p>
            <a:pPr algn="l"/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Կիբերհանցագործություն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.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Ապացույցների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  <a:r>
              <a:rPr lang="en-GB" sz="1800" b="1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ստուգում</a:t>
            </a:r>
            <a:r>
              <a:rPr lang="en-GB" sz="1800" b="1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  <a:endParaRPr lang="en-GB" sz="1800" b="1" i="0" u="none" strike="noStrike" baseline="0" dirty="0">
              <a:solidFill>
                <a:srgbClr val="7F3F99"/>
              </a:solidFill>
              <a:latin typeface="Sylfaen" panose="010A0502050306030303" pitchFamily="18" charset="0"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7F3F99"/>
                </a:solidFill>
                <a:latin typeface="Sylfaen" panose="010A0502050306030303" pitchFamily="18" charset="0"/>
              </a:rPr>
              <a:t>Research Report 75</a:t>
            </a:r>
          </a:p>
          <a:p>
            <a:pPr algn="l"/>
            <a:r>
              <a:rPr lang="en-GB" sz="1800" b="0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Գլուխ</a:t>
            </a:r>
            <a:r>
              <a:rPr lang="en-GB" sz="1800" b="0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1</a:t>
            </a:r>
            <a:r>
              <a:rPr lang="en-GB" sz="1800" b="0" i="0" u="none" strike="noStrike" baseline="0" dirty="0">
                <a:solidFill>
                  <a:srgbClr val="7F3F99"/>
                </a:solidFill>
                <a:latin typeface="Sylfaen" panose="010A0502050306030303" pitchFamily="18" charset="0"/>
              </a:rPr>
              <a:t>: </a:t>
            </a:r>
            <a:r>
              <a:rPr lang="en-GB" sz="1800" b="0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Կիբեր-կախյալ</a:t>
            </a:r>
            <a:r>
              <a:rPr lang="en-GB" sz="1800" b="0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  <a:r>
              <a:rPr lang="en-GB" sz="1800" b="0" i="0" u="none" strike="noStrike" baseline="0" dirty="0" err="1" smtClean="0">
                <a:solidFill>
                  <a:srgbClr val="7F3F99"/>
                </a:solidFill>
                <a:latin typeface="Sylfaen" panose="010A0502050306030303" pitchFamily="18" charset="0"/>
              </a:rPr>
              <a:t>հանցագործություններ</a:t>
            </a:r>
            <a:r>
              <a:rPr lang="en-GB" sz="1800" b="0" i="0" u="none" strike="noStrike" baseline="0" dirty="0" smtClean="0">
                <a:solidFill>
                  <a:srgbClr val="7F3F99"/>
                </a:solidFill>
                <a:latin typeface="Sylfaen" panose="010A0502050306030303" pitchFamily="18" charset="0"/>
              </a:rPr>
              <a:t> </a:t>
            </a:r>
          </a:p>
          <a:p>
            <a:pPr algn="l"/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Դոկտոր Մայք Մակգուայրը (Սուրեյի համալսարան) և 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Սամանթա Դոուլինգը (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օֆիսի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գիտություն) 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US" sz="1800" b="0" i="0" u="none" strike="noStrike" baseline="0" dirty="0" smtClean="0">
                <a:solidFill>
                  <a:srgbClr val="000000"/>
                </a:solidFill>
                <a:latin typeface="Sylfaen" panose="010A0502050306030303" pitchFamily="18" charset="0"/>
              </a:rPr>
              <a:t>(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Sylfaen" panose="010A0502050306030303" pitchFamily="18" charset="0"/>
              </a:rPr>
              <a:t>Home Office Science</a:t>
            </a:r>
            <a:r>
              <a:rPr lang="en-US" sz="1800" b="0" i="0" u="none" strike="noStrike" baseline="0" dirty="0" smtClean="0">
                <a:solidFill>
                  <a:srgbClr val="000000"/>
                </a:solidFill>
                <a:latin typeface="Sylfaen" panose="010A0502050306030303" pitchFamily="18" charset="0"/>
              </a:rPr>
              <a:t>)</a:t>
            </a:r>
            <a:endParaRPr lang="en-US" sz="1800" b="0" i="0" u="none" strike="noStrike" baseline="0" dirty="0">
              <a:solidFill>
                <a:srgbClr val="000000"/>
              </a:solidFill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2662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36867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ընձեռելու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ֆորումում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պրոֆեսիոնալ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>
                <a:solidFill>
                  <a:prstClr val="black"/>
                </a:solidFill>
              </a:rPr>
              <a:pPr/>
              <a:t>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27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Այս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դասընթացը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բաժանվում</a:t>
            </a:r>
            <a:r>
              <a:rPr lang="en-GB" dirty="0" smtClean="0">
                <a:latin typeface="Sylfaen" panose="010A0502050306030303" pitchFamily="18" charset="0"/>
              </a:rPr>
              <a:t> է 5 </a:t>
            </a:r>
            <a:r>
              <a:rPr lang="en-GB" dirty="0" err="1" smtClean="0">
                <a:latin typeface="Sylfaen" panose="010A0502050306030303" pitchFamily="18" charset="0"/>
              </a:rPr>
              <a:t>մասի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ընդմիջումներով</a:t>
            </a:r>
            <a:r>
              <a:rPr lang="en-GB" dirty="0" smtClean="0">
                <a:latin typeface="Sylfaen" panose="010A0502050306030303" pitchFamily="18" charset="0"/>
              </a:rPr>
              <a:t>:</a:t>
            </a:r>
            <a:endParaRPr lang="en-GB" dirty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Գաղափարը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նրանում</a:t>
            </a:r>
            <a:r>
              <a:rPr lang="en-GB" baseline="0" dirty="0" smtClean="0">
                <a:latin typeface="Sylfaen" panose="010A0502050306030303" pitchFamily="18" charset="0"/>
              </a:rPr>
              <a:t> է, </a:t>
            </a:r>
            <a:r>
              <a:rPr lang="en-GB" baseline="0" dirty="0" err="1" smtClean="0">
                <a:latin typeface="Sylfaen" panose="010A0502050306030303" pitchFamily="18" charset="0"/>
              </a:rPr>
              <a:t>որպեսզի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հնարավոր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լինի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բացատրել</a:t>
            </a:r>
            <a:r>
              <a:rPr lang="en-GB" baseline="0" dirty="0" smtClean="0">
                <a:latin typeface="Sylfaen" panose="010A0502050306030303" pitchFamily="18" charset="0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</a:rPr>
              <a:t>թե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ինչ</a:t>
            </a:r>
            <a:r>
              <a:rPr lang="en-GB" baseline="0" dirty="0" smtClean="0">
                <a:latin typeface="Sylfaen" panose="010A0502050306030303" pitchFamily="18" charset="0"/>
              </a:rPr>
              <a:t> է </a:t>
            </a:r>
            <a:r>
              <a:rPr lang="en-GB" baseline="0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կամ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այն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սարքը</a:t>
            </a:r>
            <a:r>
              <a:rPr lang="en-GB" baseline="0" dirty="0" smtClean="0">
                <a:latin typeface="Sylfaen" panose="010A0502050306030303" pitchFamily="18" charset="0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</a:rPr>
              <a:t>որն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ունակ</a:t>
            </a:r>
            <a:r>
              <a:rPr lang="en-GB" baseline="0" dirty="0" smtClean="0">
                <a:latin typeface="Sylfaen" panose="010A0502050306030303" pitchFamily="18" charset="0"/>
              </a:rPr>
              <a:t> է </a:t>
            </a:r>
            <a:r>
              <a:rPr lang="en-GB" baseline="0" dirty="0" err="1" smtClean="0">
                <a:latin typeface="Sylfaen" panose="010A0502050306030303" pitchFamily="18" charset="0"/>
              </a:rPr>
              <a:t>միանալու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hy-AM" baseline="0" dirty="0" smtClean="0">
                <a:latin typeface="Sylfaen" panose="010A0502050306030303" pitchFamily="18" charset="0"/>
              </a:rPr>
              <a:t>Համացանց</a:t>
            </a:r>
            <a:r>
              <a:rPr lang="en-GB" baseline="0" dirty="0" err="1" smtClean="0">
                <a:latin typeface="Sylfaen" panose="010A0502050306030303" pitchFamily="18" charset="0"/>
              </a:rPr>
              <a:t>ին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, որոնք բոլորն էլ նմանություն ունեն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GB" baseline="0" dirty="0" err="1" smtClean="0">
                <a:latin typeface="Sylfaen" panose="010A0502050306030303" pitchFamily="18" charset="0"/>
              </a:rPr>
              <a:t>Նկարագրել</a:t>
            </a:r>
            <a:r>
              <a:rPr lang="en-GB" baseline="0" dirty="0" smtClean="0">
                <a:latin typeface="Sylfaen" panose="010A0502050306030303" pitchFamily="18" charset="0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</a:rPr>
              <a:t>թե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ինչ</a:t>
            </a:r>
            <a:r>
              <a:rPr lang="en-GB" baseline="0" dirty="0" smtClean="0">
                <a:latin typeface="Sylfaen" panose="010A0502050306030303" pitchFamily="18" charset="0"/>
              </a:rPr>
              <a:t> է </a:t>
            </a:r>
            <a:r>
              <a:rPr lang="hy-AM" baseline="0" dirty="0" smtClean="0">
                <a:latin typeface="Sylfaen" panose="010A0502050306030303" pitchFamily="18" charset="0"/>
              </a:rPr>
              <a:t>Համացանց</a:t>
            </a:r>
            <a:r>
              <a:rPr lang="en-GB" baseline="0" dirty="0" smtClean="0">
                <a:latin typeface="Sylfaen" panose="010A0502050306030303" pitchFamily="18" charset="0"/>
              </a:rPr>
              <a:t>ը </a:t>
            </a:r>
            <a:r>
              <a:rPr lang="en-GB" baseline="0" dirty="0" smtClean="0">
                <a:latin typeface="Sylfaen" panose="010A0502050306030303" pitchFamily="18" charset="0"/>
              </a:rPr>
              <a:t>և </a:t>
            </a:r>
            <a:r>
              <a:rPr lang="en-GB" baseline="0" dirty="0" err="1" smtClean="0">
                <a:latin typeface="Sylfaen" panose="010A0502050306030303" pitchFamily="18" charset="0"/>
              </a:rPr>
              <a:t>ինչպես</a:t>
            </a:r>
            <a:r>
              <a:rPr lang="en-GB" baseline="0" dirty="0" smtClean="0">
                <a:latin typeface="Sylfaen" panose="010A0502050306030303" pitchFamily="18" charset="0"/>
              </a:rPr>
              <a:t> է </a:t>
            </a:r>
            <a:r>
              <a:rPr lang="en-GB" baseline="0" dirty="0" err="1" smtClean="0">
                <a:latin typeface="Sylfaen" panose="010A0502050306030303" pitchFamily="18" charset="0"/>
              </a:rPr>
              <a:t>այն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աշխատում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GB" dirty="0" err="1" smtClean="0">
                <a:latin typeface="Sylfaen" panose="010A0502050306030303" pitchFamily="18" charset="0"/>
              </a:rPr>
              <a:t>Այնուհետև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հետևել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թե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ինչպես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միանում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hy-AM" baseline="0" dirty="0" smtClean="0">
                <a:latin typeface="Sylfaen" panose="010A0502050306030303" pitchFamily="18" charset="0"/>
              </a:rPr>
              <a:t>Համացանց</a:t>
            </a:r>
            <a:r>
              <a:rPr lang="en-GB" baseline="0" dirty="0" err="1" smtClean="0">
                <a:latin typeface="Sylfaen" panose="010A0502050306030303" pitchFamily="18" charset="0"/>
              </a:rPr>
              <a:t>ին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endParaRPr lang="en-GB" baseline="0" dirty="0" smtClean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Այնուհետև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հետևել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թե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ինչ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դուրս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գալիս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</a:rPr>
              <a:t>ում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8164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9CA34D-D136-324F-8C5C-F0F921B4554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016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>
              <a:latin typeface="Calibri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AF832C6B-BDA8-DE4D-980B-63A4BC844782}" type="slidenum">
              <a:rPr lang="fr-FR" sz="1200"/>
              <a:pPr/>
              <a:t>22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27542004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r>
              <a:rPr lang="en-US" sz="1000" dirty="0" err="1" smtClean="0">
                <a:latin typeface="Sylfaen" panose="010A0502050306030303" pitchFamily="18" charset="0"/>
              </a:rPr>
              <a:t>Մուտք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գործել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ամբողջ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կամ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ցանկացած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մաս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առանց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իրավունքների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</a:p>
          <a:p>
            <a:pPr marL="171450" indent="-171450">
              <a:buFontTx/>
              <a:buChar char="•"/>
            </a:pPr>
            <a:r>
              <a:rPr lang="en-US" sz="1000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տվյալների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ոչ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հրապարակային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փոխանցում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դեպի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համակարգ</a:t>
            </a:r>
            <a:r>
              <a:rPr lang="en-US" sz="1000" baseline="0" dirty="0" smtClean="0">
                <a:latin typeface="Sylfaen" panose="010A0502050306030303" pitchFamily="18" charset="0"/>
              </a:rPr>
              <a:t>,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համակարգից</a:t>
            </a:r>
            <a:r>
              <a:rPr lang="en-US" sz="1000" baseline="0" dirty="0" smtClean="0">
                <a:latin typeface="Sylfaen" panose="010A0502050306030303" pitchFamily="18" charset="0"/>
              </a:rPr>
              <a:t>,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համակարգի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ներսում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</a:p>
          <a:p>
            <a:pPr marL="171450" indent="-171450">
              <a:buFontTx/>
              <a:buChar char="•"/>
            </a:pPr>
            <a:r>
              <a:rPr lang="en-US" sz="1000" dirty="0" err="1" smtClean="0">
                <a:latin typeface="Sylfaen" panose="010A0502050306030303" pitchFamily="18" charset="0"/>
              </a:rPr>
              <a:t>Վնասակար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տվյալների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ջնջում</a:t>
            </a:r>
            <a:r>
              <a:rPr lang="en-US" sz="1000" dirty="0" smtClean="0">
                <a:latin typeface="Sylfaen" panose="010A0502050306030303" pitchFamily="18" charset="0"/>
              </a:rPr>
              <a:t>,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վատթարացում</a:t>
            </a:r>
            <a:r>
              <a:rPr lang="en-US" sz="1000" baseline="0" dirty="0" smtClean="0">
                <a:latin typeface="Sylfaen" panose="010A0502050306030303" pitchFamily="18" charset="0"/>
              </a:rPr>
              <a:t>,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փոփոխում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կամ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  <a:r>
              <a:rPr lang="en-US" sz="1000" baseline="0" dirty="0" err="1" smtClean="0">
                <a:latin typeface="Sylfaen" panose="010A0502050306030303" pitchFamily="18" charset="0"/>
              </a:rPr>
              <a:t>ճնշում</a:t>
            </a:r>
            <a:r>
              <a:rPr lang="en-US" sz="1000" baseline="0" dirty="0" smtClean="0">
                <a:latin typeface="Sylfaen" panose="010A0502050306030303" pitchFamily="18" charset="0"/>
              </a:rPr>
              <a:t> </a:t>
            </a:r>
          </a:p>
          <a:p>
            <a:pPr marL="171450" indent="-171450">
              <a:buFontTx/>
              <a:buChar char="•"/>
            </a:pPr>
            <a:r>
              <a:rPr lang="it-IT" sz="1000" dirty="0" smtClean="0">
                <a:latin typeface="Sylfaen" panose="010A0502050306030303" pitchFamily="18" charset="0"/>
              </a:rPr>
              <a:t>Համակարգչային համակարգի գործունեության խոչընդոտում</a:t>
            </a:r>
            <a:r>
              <a:rPr lang="it-IT" sz="1000" baseline="0" dirty="0" smtClean="0">
                <a:latin typeface="Sylfaen" panose="010A0502050306030303" pitchFamily="18" charset="0"/>
              </a:rPr>
              <a:t> համակարգչային տվյալների մուտքագրման, փոխանցման, վնասման, ջնջման, վատթարացման, փոփոխման կամ ճնշման միջոցով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it-IT" sz="1000" dirty="0" smtClean="0">
                <a:latin typeface="Sylfaen" panose="010A0502050306030303" pitchFamily="18" charset="0"/>
              </a:rPr>
              <a:t>Վերևում թվարկված գործողություններ</a:t>
            </a:r>
            <a:r>
              <a:rPr lang="it-IT" sz="1000" baseline="0" dirty="0" smtClean="0">
                <a:latin typeface="Sylfaen" panose="010A0502050306030303" pitchFamily="18" charset="0"/>
              </a:rPr>
              <a:t> կատարող</a:t>
            </a:r>
            <a:r>
              <a:rPr lang="it-IT" sz="1000" dirty="0" smtClean="0">
                <a:latin typeface="Sylfaen" panose="010A0502050306030303" pitchFamily="18" charset="0"/>
              </a:rPr>
              <a:t> համակարգչային</a:t>
            </a:r>
            <a:r>
              <a:rPr lang="it-IT" sz="1000" baseline="0" dirty="0" smtClean="0">
                <a:latin typeface="Sylfaen" panose="010A0502050306030303" pitchFamily="18" charset="0"/>
              </a:rPr>
              <a:t> համակարգերի արտադրություն և տիրապետում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it-IT" sz="1000" dirty="0" smtClean="0">
                <a:latin typeface="Sylfaen" panose="010A0502050306030303" pitchFamily="18" charset="0"/>
              </a:rPr>
              <a:t>Անօրինական տվյալներ</a:t>
            </a:r>
            <a:r>
              <a:rPr lang="it-IT" sz="1000" baseline="0" dirty="0" smtClean="0">
                <a:latin typeface="Sylfaen" panose="010A0502050306030303" pitchFamily="18" charset="0"/>
              </a:rPr>
              <a:t> այն մտադրությամբ, որ դրանք համարվեն կամ գործեն իրավական նպատակներով, ինչպես իրականը</a:t>
            </a: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it-IT" dirty="0" smtClean="0">
                <a:latin typeface="Sylfaen" panose="010A0502050306030303" pitchFamily="18" charset="0"/>
              </a:rPr>
              <a:t>Տնտեսական շահ</a:t>
            </a:r>
            <a:r>
              <a:rPr lang="it-IT" baseline="0" dirty="0" smtClean="0">
                <a:latin typeface="Sylfaen" panose="010A0502050306030303" pitchFamily="18" charset="0"/>
              </a:rPr>
              <a:t> ձեռք բերելու</a:t>
            </a:r>
            <a:r>
              <a:rPr lang="it-IT" dirty="0" smtClean="0">
                <a:latin typeface="Sylfaen" panose="010A0502050306030303" pitchFamily="18" charset="0"/>
              </a:rPr>
              <a:t> անազնիվ</a:t>
            </a:r>
            <a:r>
              <a:rPr lang="it-IT" baseline="0" dirty="0" smtClean="0">
                <a:latin typeface="Sylfaen" panose="010A0502050306030303" pitchFamily="18" charset="0"/>
              </a:rPr>
              <a:t> մտադրությամբ</a:t>
            </a:r>
            <a:r>
              <a:rPr lang="it-IT" dirty="0" smtClean="0">
                <a:latin typeface="Sylfaen" panose="010A0502050306030303" pitchFamily="18" charset="0"/>
              </a:rPr>
              <a:t> միջամտություն</a:t>
            </a:r>
            <a:r>
              <a:rPr lang="it-IT" baseline="0" dirty="0" smtClean="0">
                <a:latin typeface="Sylfaen" panose="010A0502050306030303" pitchFamily="18" charset="0"/>
              </a:rPr>
              <a:t> </a:t>
            </a:r>
            <a:r>
              <a:rPr lang="it-IT" dirty="0" smtClean="0">
                <a:latin typeface="Sylfaen" panose="010A0502050306030303" pitchFamily="18" charset="0"/>
              </a:rPr>
              <a:t>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it-IT" dirty="0" smtClean="0">
                <a:latin typeface="Sylfaen" panose="010A0502050306030303" pitchFamily="18" charset="0"/>
              </a:rPr>
              <a:t>Արտադրում,</a:t>
            </a:r>
            <a:r>
              <a:rPr lang="it-IT" baseline="0" dirty="0" smtClean="0">
                <a:latin typeface="Sylfaen" panose="010A0502050306030303" pitchFamily="18" charset="0"/>
              </a:rPr>
              <a:t> առաջարկում, բաշխում, ձեռքբերում, տիրապետում </a:t>
            </a: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hy-AM" dirty="0" smtClean="0">
                <a:latin typeface="Sylfaen" panose="010A0502050306030303" pitchFamily="18" charset="0"/>
              </a:rPr>
              <a:t>Մ</a:t>
            </a:r>
            <a:r>
              <a:rPr lang="it-IT" dirty="0" smtClean="0">
                <a:latin typeface="Sylfaen" panose="010A0502050306030303" pitchFamily="18" charset="0"/>
              </a:rPr>
              <a:t>տավոր</a:t>
            </a:r>
            <a:r>
              <a:rPr lang="it-IT" baseline="0" dirty="0" smtClean="0">
                <a:latin typeface="Sylfaen" panose="010A0502050306030303" pitchFamily="18" charset="0"/>
              </a:rPr>
              <a:t> սեփականության իրավունք </a:t>
            </a: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it-IT" dirty="0" smtClean="0">
                <a:latin typeface="Sylfaen" panose="010A0502050306030303" pitchFamily="18" charset="0"/>
              </a:rPr>
              <a:t>Համակարգչային տվյալների և</a:t>
            </a:r>
            <a:r>
              <a:rPr lang="it-IT" baseline="0" dirty="0" smtClean="0">
                <a:latin typeface="Sylfaen" panose="010A0502050306030303" pitchFamily="18" charset="0"/>
              </a:rPr>
              <a:t> տրաֆիկի տվյալների </a:t>
            </a:r>
            <a:r>
              <a:rPr lang="it-IT" dirty="0" smtClean="0">
                <a:latin typeface="Sylfaen" panose="010A0502050306030303" pitchFamily="18" charset="0"/>
              </a:rPr>
              <a:t>արագ</a:t>
            </a:r>
            <a:r>
              <a:rPr lang="it-IT" baseline="0" dirty="0" smtClean="0">
                <a:latin typeface="Sylfaen" panose="010A0502050306030303" pitchFamily="18" charset="0"/>
              </a:rPr>
              <a:t> պահպանում </a:t>
            </a: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it-IT" dirty="0" smtClean="0">
                <a:latin typeface="Sylfaen" panose="010A0502050306030303" pitchFamily="18" charset="0"/>
              </a:rPr>
              <a:t>Տրաֆիկի</a:t>
            </a:r>
            <a:r>
              <a:rPr lang="it-IT" baseline="0" dirty="0" smtClean="0">
                <a:latin typeface="Sylfaen" panose="010A0502050306030303" pitchFamily="18" charset="0"/>
              </a:rPr>
              <a:t> տվյալների մասնակի բացահայտում մատակարարին և երթուղին հայտնաբերելու համար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hy-AM" baseline="0" dirty="0" smtClean="0">
                <a:latin typeface="Sylfaen" panose="010A0502050306030303" pitchFamily="18" charset="0"/>
              </a:rPr>
              <a:t>Ա</a:t>
            </a:r>
            <a:r>
              <a:rPr lang="it-IT" baseline="0" dirty="0" smtClean="0">
                <a:latin typeface="Sylfaen" panose="010A0502050306030303" pitchFamily="18" charset="0"/>
              </a:rPr>
              <a:t>րտադրության պատվեր անձանց (համակարգչային տվյալներ) և ծառայություններ մատուցողներին (բաժանորդի տեղեկատվություն)</a:t>
            </a: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it-IT" dirty="0" smtClean="0">
                <a:latin typeface="Sylfaen" panose="010A0502050306030303" pitchFamily="18" charset="0"/>
              </a:rPr>
              <a:t>Համակարգչային տվյալների որոնում</a:t>
            </a:r>
            <a:r>
              <a:rPr lang="it-IT" baseline="0" dirty="0" smtClean="0">
                <a:latin typeface="Sylfaen" panose="010A0502050306030303" pitchFamily="18" charset="0"/>
              </a:rPr>
              <a:t> և առգրավում </a:t>
            </a:r>
            <a:r>
              <a:rPr lang="it-IT" dirty="0" smtClean="0">
                <a:latin typeface="Sylfaen" panose="010A0502050306030303" pitchFamily="18" charset="0"/>
              </a:rPr>
              <a:t>(համակարգչային և ցանկացած այլ պահում)</a:t>
            </a: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Փոխանցվող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տվյալների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իրական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հավաքում</a:t>
            </a:r>
            <a:r>
              <a:rPr lang="en-US" baseline="0" dirty="0" smtClean="0">
                <a:latin typeface="Sylfaen" panose="010A0502050306030303" pitchFamily="18" charset="0"/>
              </a:rPr>
              <a:t> և </a:t>
            </a:r>
            <a:r>
              <a:rPr lang="en-US" baseline="0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տվյալների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ներխուժում</a:t>
            </a:r>
            <a:endParaRPr lang="en-US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US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Քրեական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հանցագործությունները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ներառում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հանձման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ենթակա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հանցագործություններ</a:t>
            </a:r>
            <a:endParaRPr lang="en-US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it-IT" dirty="0" smtClean="0">
                <a:latin typeface="Sylfaen" panose="010A0502050306030303" pitchFamily="18" charset="0"/>
              </a:rPr>
              <a:t>Իրավական փոխադարձ աջակցություն-  </a:t>
            </a:r>
            <a:r>
              <a:rPr lang="it-IT" baseline="0" dirty="0" smtClean="0">
                <a:latin typeface="Sylfaen" panose="010A0502050306030303" pitchFamily="18" charset="0"/>
              </a:rPr>
              <a:t>հետաքննության նպատակով կամ համակարգչային համակարգերին առնչվող քրեական հանցագործություններին վերաբերվող վարույթներով </a:t>
            </a:r>
            <a:r>
              <a:rPr lang="it-IT" dirty="0" smtClean="0">
                <a:latin typeface="Sylfaen" panose="010A0502050306030303" pitchFamily="18" charset="0"/>
              </a:rPr>
              <a:t>մեկը մյուսին փոխադարձ</a:t>
            </a:r>
            <a:r>
              <a:rPr lang="it-IT" baseline="0" dirty="0" smtClean="0">
                <a:latin typeface="Sylfaen" panose="010A0502050306030303" pitchFamily="18" charset="0"/>
              </a:rPr>
              <a:t> օգնություն տրամադրելը հնարավոր ամենալայն իմաստով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hy-AM" dirty="0" smtClean="0">
                <a:latin typeface="Sylfaen" panose="010A0502050306030303" pitchFamily="18" charset="0"/>
              </a:rPr>
              <a:t>Կ</a:t>
            </a:r>
            <a:r>
              <a:rPr lang="it-IT" dirty="0" smtClean="0">
                <a:latin typeface="Sylfaen" panose="010A0502050306030303" pitchFamily="18" charset="0"/>
              </a:rPr>
              <a:t>ամավոր բացահայտում </a:t>
            </a: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hy-AM" dirty="0" smtClean="0">
                <a:latin typeface="Sylfaen" panose="010A0502050306030303" pitchFamily="18" charset="0"/>
              </a:rPr>
              <a:t>Հ</a:t>
            </a:r>
            <a:r>
              <a:rPr lang="it-IT" dirty="0" smtClean="0">
                <a:latin typeface="Sylfaen" panose="010A0502050306030303" pitchFamily="18" charset="0"/>
              </a:rPr>
              <a:t>ամակարգչային տվյալների արագ պահպանում, բացահայտում կամ պահված փոխանցվող</a:t>
            </a:r>
            <a:r>
              <a:rPr lang="it-IT" baseline="0" dirty="0" smtClean="0">
                <a:latin typeface="Sylfaen" panose="010A0502050306030303" pitchFamily="18" charset="0"/>
              </a:rPr>
              <a:t> տվյալներ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hy-AM" baseline="0" dirty="0" smtClean="0">
                <a:latin typeface="Sylfaen" panose="010A0502050306030303" pitchFamily="18" charset="0"/>
              </a:rPr>
              <a:t>Ի</a:t>
            </a:r>
            <a:r>
              <a:rPr lang="it-IT" baseline="0" dirty="0" smtClean="0">
                <a:latin typeface="Sylfaen" panose="010A0502050306030303" pitchFamily="18" charset="0"/>
              </a:rPr>
              <a:t>րավական փոխադարձ աջակցություն՝ պահանջելու առգրավում, տանից չթույլատրվող համակարգչային համակարգեր մուտք գործելը </a:t>
            </a:r>
            <a:r>
              <a:rPr lang="it-IT" dirty="0" smtClean="0">
                <a:latin typeface="Sylfaen" panose="010A0502050306030303" pitchFamily="18" charset="0"/>
              </a:rPr>
              <a:t>(հոդված </a:t>
            </a:r>
            <a:r>
              <a:rPr lang="it-IT" dirty="0">
                <a:latin typeface="Sylfaen" panose="010A0502050306030303" pitchFamily="18" charset="0"/>
              </a:rPr>
              <a:t>32)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it-IT" dirty="0">
                <a:latin typeface="Sylfaen" panose="010A0502050306030303" pitchFamily="18" charset="0"/>
              </a:rPr>
              <a:t>24/7 </a:t>
            </a:r>
            <a:r>
              <a:rPr lang="it-IT" dirty="0" smtClean="0">
                <a:latin typeface="Sylfaen" panose="010A0502050306030303" pitchFamily="18" charset="0"/>
              </a:rPr>
              <a:t>պայմանագրի կետը (մեկը, հետաքննության նպատակներով,</a:t>
            </a:r>
            <a:r>
              <a:rPr lang="it-IT" baseline="0" dirty="0" smtClean="0">
                <a:latin typeface="Sylfaen" panose="010A0502050306030303" pitchFamily="18" charset="0"/>
              </a:rPr>
              <a:t> </a:t>
            </a:r>
            <a:r>
              <a:rPr lang="it-IT" dirty="0" smtClean="0">
                <a:latin typeface="Sylfaen" panose="010A0502050306030303" pitchFamily="18" charset="0"/>
              </a:rPr>
              <a:t>24/7</a:t>
            </a:r>
            <a:r>
              <a:rPr lang="it-IT" baseline="0" dirty="0" smtClean="0">
                <a:latin typeface="Sylfaen" panose="010A0502050306030303" pitchFamily="18" charset="0"/>
              </a:rPr>
              <a:t> և արագ համագործակցություն, հարցումների պատրաստակամություն, վերապատրաստված անձնակազմ</a:t>
            </a:r>
            <a:r>
              <a:rPr lang="it-IT" dirty="0" smtClean="0">
                <a:latin typeface="Sylfaen" panose="010A0502050306030303" pitchFamily="18" charset="0"/>
              </a:rPr>
              <a:t>)</a:t>
            </a: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hy-AM" dirty="0" smtClean="0">
                <a:latin typeface="Sylfaen" panose="010A0502050306030303" pitchFamily="18" charset="0"/>
              </a:rPr>
              <a:t>Ա</a:t>
            </a:r>
            <a:r>
              <a:rPr lang="it-IT" dirty="0" smtClean="0">
                <a:latin typeface="Sylfaen" panose="010A0502050306030303" pitchFamily="18" charset="0"/>
              </a:rPr>
              <a:t>րագ համագործակցում</a:t>
            </a:r>
            <a:r>
              <a:rPr lang="it-IT" baseline="0" dirty="0" smtClean="0">
                <a:latin typeface="Sylfaen" panose="010A0502050306030303" pitchFamily="18" charset="0"/>
              </a:rPr>
              <a:t> </a:t>
            </a:r>
            <a:r>
              <a:rPr lang="it-IT" dirty="0" smtClean="0">
                <a:latin typeface="Sylfaen" panose="010A0502050306030303" pitchFamily="18" charset="0"/>
              </a:rPr>
              <a:t> </a:t>
            </a:r>
            <a:endParaRPr lang="it-IT" dirty="0">
              <a:latin typeface="Sylfaen" panose="010A0502050306030303" pitchFamily="18" charset="0"/>
            </a:endParaRP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AF832C6B-BDA8-DE4D-980B-63A4BC844782}" type="slidenum">
              <a:rPr lang="fr-FR" sz="1200"/>
              <a:pPr/>
              <a:t>23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41750508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 smtClean="0">
                <a:latin typeface="Sylfaen" panose="010A0502050306030303" pitchFamily="18" charset="0"/>
                <a:cs typeface="Verdana"/>
              </a:rPr>
              <a:t>2001թ.-ի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նոյեմբերին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Բուդապեշտում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բացվել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ստորագրելու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համար</a:t>
            </a:r>
            <a:endParaRPr lang="en-US" dirty="0">
              <a:latin typeface="Sylfaen" panose="010A0502050306030303" pitchFamily="18" charset="0"/>
              <a:cs typeface="Verdana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 err="1" smtClean="0">
                <a:latin typeface="Sylfaen" panose="010A0502050306030303" pitchFamily="18" charset="0"/>
                <a:cs typeface="Verdana"/>
              </a:rPr>
              <a:t>Հաջորդել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Կիբերհանցագործությունների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մասին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Կոնվենցիայի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Կոմիտեն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(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Կոմիտե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) </a:t>
            </a:r>
            <a:endParaRPr lang="en-US" dirty="0">
              <a:latin typeface="Sylfaen" panose="010A0502050306030303" pitchFamily="18" charset="0"/>
              <a:cs typeface="Verdana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 err="1" smtClean="0">
                <a:latin typeface="Sylfaen" panose="010A0502050306030303" pitchFamily="18" charset="0"/>
                <a:cs typeface="Verdana"/>
              </a:rPr>
              <a:t>Բաց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է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ցանկացած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պետության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միանալու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համար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 err="1" smtClean="0">
                <a:latin typeface="Sylfaen" panose="010A0502050306030303" pitchFamily="18" charset="0"/>
                <a:cs typeface="Verdana"/>
              </a:rPr>
              <a:t>Առ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այսօր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,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այն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միակ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 </a:t>
            </a:r>
            <a:r>
              <a:rPr lang="en-US" b="1" dirty="0" err="1" smtClean="0">
                <a:latin typeface="Sylfaen" panose="010A0502050306030303" pitchFamily="18" charset="0"/>
                <a:cs typeface="Verdana"/>
              </a:rPr>
              <a:t>միջազգային</a:t>
            </a:r>
            <a:r>
              <a:rPr lang="en-US" b="1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="1" baseline="0" dirty="0" err="1" smtClean="0">
                <a:latin typeface="Sylfaen" panose="010A0502050306030303" pitchFamily="18" charset="0"/>
                <a:cs typeface="Verdana"/>
              </a:rPr>
              <a:t>պայմանագիրն</a:t>
            </a:r>
            <a:r>
              <a:rPr lang="en-US" b="1" baseline="0" dirty="0" smtClean="0">
                <a:latin typeface="Sylfaen" panose="010A0502050306030303" pitchFamily="18" charset="0"/>
                <a:cs typeface="Verdana"/>
              </a:rPr>
              <a:t> է </a:t>
            </a:r>
            <a:r>
              <a:rPr lang="en-US" b="1" baseline="0" dirty="0" err="1" smtClean="0">
                <a:latin typeface="Sylfaen" panose="010A0502050306030303" pitchFamily="18" charset="0"/>
                <a:cs typeface="Verdana"/>
              </a:rPr>
              <a:t>կիբերհանցագործությունների</a:t>
            </a:r>
            <a:r>
              <a:rPr lang="en-US" b="1" baseline="0" dirty="0" smtClean="0">
                <a:latin typeface="Sylfaen" panose="010A0502050306030303" pitchFamily="18" charset="0"/>
                <a:cs typeface="Verdana"/>
              </a:rPr>
              <a:t> և </a:t>
            </a:r>
            <a:r>
              <a:rPr lang="hy-AM" b="1" baseline="0" dirty="0" smtClean="0">
                <a:latin typeface="Sylfaen" panose="010A0502050306030303" pitchFamily="18" charset="0"/>
                <a:cs typeface="Verdana"/>
              </a:rPr>
              <a:t>էլեկտրոնային ձևով ապացույց </a:t>
            </a:r>
            <a:r>
              <a:rPr lang="en-US" b="1" baseline="0" dirty="0" err="1" smtClean="0">
                <a:latin typeface="Sylfaen" panose="010A0502050306030303" pitchFamily="18" charset="0"/>
                <a:cs typeface="Verdana"/>
              </a:rPr>
              <a:t>ների</a:t>
            </a:r>
            <a:r>
              <a:rPr lang="en-US" b="1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="1" baseline="0" dirty="0" err="1" smtClean="0">
                <a:latin typeface="Sylfaen" panose="010A0502050306030303" pitchFamily="18" charset="0"/>
                <a:cs typeface="Verdana"/>
              </a:rPr>
              <a:t>վերաբերյալ</a:t>
            </a:r>
            <a:endParaRPr lang="en-US" b="1" dirty="0">
              <a:latin typeface="Sylfaen" panose="010A0502050306030303" pitchFamily="18" charset="0"/>
              <a:cs typeface="Verdana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 err="1" smtClean="0">
                <a:latin typeface="Sylfaen" panose="010A0502050306030303" pitchFamily="18" charset="0"/>
                <a:cs typeface="Verdana"/>
              </a:rPr>
              <a:t>Այն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տալիս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է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կիբերհանցագործությունների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վերաբերյալ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բարձրակարգ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,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տեխնոգիապես-չեզոք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սահմանումներ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 err="1" smtClean="0">
                <a:latin typeface="Sylfaen" panose="010A0502050306030303" pitchFamily="18" charset="0"/>
                <a:cs typeface="Verdana"/>
              </a:rPr>
              <a:t>Այն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ազգային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մակարդակով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սահմանում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հետաքննության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և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հետապնդման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համար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ստանդարտ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ընթացակարգեր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և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նախատեսում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ներգրավված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անձանց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վրա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համապատասխան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պարտականություններ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endParaRPr lang="en-US" dirty="0" smtClean="0">
              <a:latin typeface="Sylfaen" panose="010A0502050306030303" pitchFamily="18" charset="0"/>
              <a:cs typeface="Verdana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 err="1" smtClean="0">
                <a:latin typeface="Sylfaen" panose="010A0502050306030303" pitchFamily="18" charset="0"/>
                <a:cs typeface="Verdana"/>
              </a:rPr>
              <a:t>Այն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սահմանում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է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ընթացակարգային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դրույթներ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միջազգային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համագործակցության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համար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,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ոստիկանությունը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ոստիկանությանը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և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դատական</a:t>
            </a:r>
            <a:endParaRPr lang="en-US" dirty="0">
              <a:latin typeface="Sylfaen" panose="010A0502050306030303" pitchFamily="18" charset="0"/>
              <a:cs typeface="Verdana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 err="1" smtClean="0">
                <a:latin typeface="Sylfaen" panose="010A0502050306030303" pitchFamily="18" charset="0"/>
                <a:cs typeface="Verdana"/>
              </a:rPr>
              <a:t>Կոմիտեն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հրապարակել</a:t>
            </a:r>
            <a:r>
              <a:rPr lang="en-US" dirty="0" smtClean="0">
                <a:latin typeface="Sylfaen" panose="010A0502050306030303" pitchFamily="18" charset="0"/>
                <a:cs typeface="Verdana"/>
              </a:rPr>
              <a:t> է </a:t>
            </a:r>
            <a:r>
              <a:rPr lang="en-US" dirty="0" err="1" smtClean="0">
                <a:latin typeface="Sylfaen" panose="010A0502050306030303" pitchFamily="18" charset="0"/>
                <a:cs typeface="Verdana"/>
              </a:rPr>
              <a:t>ուղեցույցները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Բուդապեշտի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Կոնվենցիայի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դրույթները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նոր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վտանգների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և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նոր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տեխնոլոգիական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պարադիգմերի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լույսի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ներքո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մեկնաբանելու</a:t>
            </a:r>
            <a:r>
              <a:rPr lang="en-US" baseline="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  <a:cs typeface="Verdana"/>
              </a:rPr>
              <a:t>համար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9CA34D-D136-324F-8C5C-F0F921B45548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082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9CA34D-D136-324F-8C5C-F0F921B45548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535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9CA34D-D136-324F-8C5C-F0F921B4554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142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9CA34D-D136-324F-8C5C-F0F921B45548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53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ընձեռելու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ֆորումում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պրոֆեսիոնալ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>
                <a:solidFill>
                  <a:prstClr val="black"/>
                </a:solidFill>
              </a:rPr>
              <a:pPr/>
              <a:t>29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2811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381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sr-Latn-R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Կիբերհանցագործությունների</a:t>
            </a:r>
            <a:r>
              <a:rPr lang="en-GB" altLang="sr-Latn-R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GB" altLang="sr-Latn-R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վերաբերյալ</a:t>
            </a:r>
            <a:r>
              <a:rPr lang="en-GB" altLang="sr-Latn-R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 ՄԱԿ-ի </a:t>
            </a:r>
            <a:r>
              <a:rPr lang="en-GB" altLang="sr-Latn-R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միջկառավարական</a:t>
            </a:r>
            <a:r>
              <a:rPr lang="en-GB" altLang="sr-Latn-R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GB" altLang="sr-Latn-R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փորձագիտական</a:t>
            </a:r>
            <a:r>
              <a:rPr lang="en-GB" altLang="sr-Latn-R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GB" altLang="sr-Latn-R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խումբը</a:t>
            </a:r>
            <a:r>
              <a:rPr lang="en-GB" altLang="sr-Latn-RS" sz="18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 (</a:t>
            </a:r>
            <a:r>
              <a:rPr lang="en-GB" altLang="sr-Latn-RS" sz="18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Խումբ</a:t>
            </a:r>
            <a:r>
              <a:rPr lang="en-GB" altLang="sr-Latn-RS" sz="18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) </a:t>
            </a:r>
            <a:r>
              <a:rPr lang="en-GB" altLang="sr-Latn-RS" sz="18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ստեղծվել</a:t>
            </a:r>
            <a:r>
              <a:rPr lang="en-GB" altLang="sr-Latn-RS" sz="18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 է </a:t>
            </a:r>
            <a:r>
              <a:rPr lang="en-GB" altLang="sr-Latn-R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cs typeface="+mn-cs"/>
              </a:rPr>
              <a:t>2010թ.-ին </a:t>
            </a:r>
            <a:r>
              <a:rPr lang="en-US" dirty="0" smtClean="0">
                <a:latin typeface="Sylfaen" panose="010A0502050306030303" pitchFamily="18" charset="0"/>
              </a:rPr>
              <a:t>«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իրականացնելու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կիբերհանցագործությունների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խնդրի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անդամ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պետությունների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միջազգային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համայնքի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մասնավոր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ոլորտի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արձագանքի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վերաբերյալ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խորը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ուսումնասիրություն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ներառյալ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՝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տեղեկությունների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փոխանակում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ազգային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օրենսդրության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լավագույն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փորձի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տեխնիկական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աջակցության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միջազգային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համագործակցության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վերաբերյալ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որպեսզի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տարբերակներ</a:t>
            </a:r>
            <a:r>
              <a:rPr lang="en-US" sz="2400" baseline="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ուսումնասիրվեն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՝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գործողը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ուժեղացնելու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նոր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ազգային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միջազգային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իրավական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այլ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արձագանքեր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կիբերհանցագործությունների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վերաբերյալ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առաջարկելու</a:t>
            </a:r>
            <a:r>
              <a:rPr lang="en-US" sz="12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»</a:t>
            </a:r>
            <a:r>
              <a:rPr lang="en-GB" sz="2400" dirty="0" smtClean="0">
                <a:effectLst/>
                <a:latin typeface="Sylfaen" panose="010A0502050306030303" pitchFamily="18" charset="0"/>
              </a:rPr>
              <a:t>: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2020թ.-ին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Խումբը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քննարկելու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է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միջազգային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համագործակցության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և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վերաբերյալ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ուսումնասիրությունների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նախագծին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վերաբերող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գլուխները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,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ինչպես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նախատեսվել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է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Փորձագիտական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խմբրի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2018-2021թթ.-ի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աշխատանքային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 </a:t>
            </a:r>
            <a:r>
              <a:rPr lang="en-GB" sz="2400" baseline="0" dirty="0" err="1" smtClean="0">
                <a:effectLst/>
                <a:latin typeface="Sylfaen" panose="010A0502050306030303" pitchFamily="18" charset="0"/>
              </a:rPr>
              <a:t>ծրագրում</a:t>
            </a:r>
            <a:r>
              <a:rPr lang="en-GB" sz="2400" baseline="0" dirty="0" smtClean="0">
                <a:effectLst/>
                <a:latin typeface="Sylfaen" panose="010A0502050306030303" pitchFamily="18" charset="0"/>
              </a:rPr>
              <a:t>:</a:t>
            </a:r>
            <a:endParaRPr lang="en-GB" sz="2400" dirty="0" smtClean="0">
              <a:effectLst/>
              <a:latin typeface="Sylfaen" panose="010A0502050306030303" pitchFamily="18" charset="0"/>
              <a:ea typeface="Times New Roman" panose="02020603050405020304" pitchFamily="18" charset="0"/>
            </a:endParaRPr>
          </a:p>
          <a:p>
            <a:pPr marL="0" indent="0" algn="l" defTabSz="914400" rtl="0" eaLnBrk="1" latinLnBrk="0" hangingPunct="1">
              <a:buFont typeface="Arial" panose="020B0604020202020204" pitchFamily="34" charset="0"/>
              <a:buNone/>
            </a:pPr>
            <a:endParaRPr lang="en-GB" altLang="sr-Latn-RS" sz="18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Times New Roman" panose="02020603050405020304" pitchFamily="18" charset="0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դեկտեմբերին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ՄԱԿ-ի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ասամբլեայի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A/RES/74/247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բանաձևը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զուգահեռ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Բանաձևը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պարտավորեցնում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միջկառավարական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բաղկացած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ներկայացուցիչներից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հակազդելու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2021 թ.-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ՄԱԿ-ի Թմրամիջոցների և հանցագործության դեմ պայքարի գրասենյակ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lvl="0" indent="0">
              <a:buFont typeface="Wingdings" panose="05000000000000000000" pitchFamily="2" charset="2"/>
              <a:buNone/>
            </a:pPr>
            <a:r>
              <a:rPr lang="en-GB" sz="1800" u="sng" dirty="0" smtClean="0">
                <a:solidFill>
                  <a:srgbClr val="0000FF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hlinkClick r:id="rId3"/>
              </a:rPr>
              <a:t>https</a:t>
            </a:r>
            <a:r>
              <a:rPr lang="en-GB" sz="1800" u="sng" dirty="0">
                <a:solidFill>
                  <a:srgbClr val="0000FF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hlinkClick r:id="rId3"/>
              </a:rPr>
              <a:t>://www.unodc.org/unodc/en/cybercrime/global-programme-cybercrime.html</a:t>
            </a:r>
            <a:endParaRPr lang="en-GB" sz="1800" u="sng" dirty="0">
              <a:solidFill>
                <a:srgbClr val="0000FF"/>
              </a:solidFill>
              <a:effectLst/>
              <a:latin typeface="Sylfaen" panose="010A0502050306030303" pitchFamily="18" charset="0"/>
              <a:ea typeface="Times New Roman" panose="02020603050405020304" pitchFamily="18" charset="0"/>
            </a:endParaRPr>
          </a:p>
          <a:p>
            <a:pPr marL="0" lvl="0" indent="0">
              <a:buFont typeface="Wingdings" panose="05000000000000000000" pitchFamily="2" charset="2"/>
              <a:buNone/>
            </a:pPr>
            <a:endParaRPr lang="en-US" sz="1800" u="sng" dirty="0">
              <a:solidFill>
                <a:srgbClr val="0000FF"/>
              </a:solidFill>
              <a:effectLst/>
              <a:latin typeface="Sylfaen" panose="010A0502050306030303" pitchFamily="18" charset="0"/>
              <a:ea typeface="Times New Roman" panose="02020603050405020304" pitchFamily="18" charset="0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կարիքներին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համարժեք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կանխարգելելու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2017թ.-ի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աշխարհագրական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նեքսուսը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Ամերիկան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Արևելյան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Աֆրիկան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Հարավ-Արևելյան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Օվկիանոսը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sz="2800" b="0" i="0" kern="1200" dirty="0" smtClean="0">
              <a:solidFill>
                <a:srgbClr val="212529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դատապարտելու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էֆեկտիվության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երկարաժամկետ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էֆեկտիվ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հավաքագրումը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հանգեցնում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կանխարգելմանը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;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ուժեղացված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ռիսկի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բարձրացմամբ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1143000" lvl="2" indent="-228600">
              <a:buFont typeface="Wingdings" panose="05000000000000000000" pitchFamily="2" charset="2"/>
              <a:buChar char=""/>
            </a:pPr>
            <a:endParaRPr lang="en-GB" sz="1800" dirty="0">
              <a:effectLst/>
              <a:latin typeface="Sylfaen" panose="010A0502050306030303" pitchFamily="18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68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err="1" smtClean="0">
                <a:latin typeface="Sylfaen" panose="010A0502050306030303" pitchFamily="18" charset="0"/>
              </a:rPr>
              <a:t>Այս</a:t>
            </a:r>
            <a:r>
              <a:rPr lang="en-GB" sz="1200" dirty="0" smtClean="0">
                <a:latin typeface="Sylfaen" panose="010A0502050306030303" pitchFamily="18" charset="0"/>
              </a:rPr>
              <a:t> </a:t>
            </a:r>
            <a:r>
              <a:rPr lang="en-GB" sz="1200" dirty="0" err="1" smtClean="0">
                <a:latin typeface="Sylfaen" panose="010A0502050306030303" pitchFamily="18" charset="0"/>
              </a:rPr>
              <a:t>նպատակը</a:t>
            </a:r>
            <a:r>
              <a:rPr lang="en-GB" sz="1200" dirty="0" smtClean="0">
                <a:latin typeface="Sylfaen" panose="010A0502050306030303" pitchFamily="18" charset="0"/>
              </a:rPr>
              <a:t> </a:t>
            </a:r>
            <a:r>
              <a:rPr lang="en-GB" sz="1200" dirty="0" err="1" smtClean="0">
                <a:latin typeface="Sylfaen" panose="010A0502050306030303" pitchFamily="18" charset="0"/>
              </a:rPr>
              <a:t>շատ</a:t>
            </a:r>
            <a:r>
              <a:rPr lang="en-GB" sz="1200" dirty="0" smtClean="0">
                <a:latin typeface="Sylfaen" panose="010A0502050306030303" pitchFamily="18" charset="0"/>
              </a:rPr>
              <a:t> </a:t>
            </a:r>
            <a:r>
              <a:rPr lang="en-GB" sz="1200" dirty="0" err="1" smtClean="0">
                <a:latin typeface="Sylfaen" panose="010A0502050306030303" pitchFamily="18" charset="0"/>
              </a:rPr>
              <a:t>լայն</a:t>
            </a:r>
            <a:r>
              <a:rPr lang="en-GB" sz="1200" baseline="0" dirty="0" smtClean="0">
                <a:latin typeface="Sylfaen" panose="010A0502050306030303" pitchFamily="18" charset="0"/>
              </a:rPr>
              <a:t> է՝ </a:t>
            </a:r>
            <a:r>
              <a:rPr lang="en-GB" sz="1200" baseline="0" dirty="0" err="1" smtClean="0">
                <a:latin typeface="Sylfaen" panose="010A0502050306030303" pitchFamily="18" charset="0"/>
              </a:rPr>
              <a:t>ապահովել</a:t>
            </a:r>
            <a:r>
              <a:rPr lang="en-GB" sz="1200" baseline="0" dirty="0" smtClean="0">
                <a:latin typeface="Sylfaen" panose="010A0502050306030303" pitchFamily="18" charset="0"/>
              </a:rPr>
              <a:t> </a:t>
            </a:r>
            <a:r>
              <a:rPr lang="en-GB" sz="1200" baseline="0" dirty="0" err="1" smtClean="0">
                <a:latin typeface="Sylfaen" panose="010A0502050306030303" pitchFamily="18" charset="0"/>
              </a:rPr>
              <a:t>տեղեկատվական</a:t>
            </a:r>
            <a:r>
              <a:rPr lang="en-GB" sz="1200" baseline="0" dirty="0" smtClean="0">
                <a:latin typeface="Sylfaen" panose="010A0502050306030303" pitchFamily="18" charset="0"/>
              </a:rPr>
              <a:t> </a:t>
            </a:r>
            <a:r>
              <a:rPr lang="en-GB" sz="1200" baseline="0" dirty="0" err="1" smtClean="0">
                <a:latin typeface="Sylfaen" panose="010A0502050306030303" pitchFamily="18" charset="0"/>
              </a:rPr>
              <a:t>ակնարկ</a:t>
            </a:r>
            <a:r>
              <a:rPr lang="en-GB" sz="1200" baseline="0" dirty="0" smtClean="0">
                <a:latin typeface="Sylfaen" panose="010A0502050306030303" pitchFamily="18" charset="0"/>
              </a:rPr>
              <a:t> </a:t>
            </a:r>
            <a:r>
              <a:rPr lang="en-GB" sz="1200" baseline="0" dirty="0" err="1" smtClean="0">
                <a:latin typeface="Sylfaen" panose="010A0502050306030303" pitchFamily="18" charset="0"/>
              </a:rPr>
              <a:t>առանց</a:t>
            </a:r>
            <a:r>
              <a:rPr lang="en-GB" sz="1200" baseline="0" dirty="0" smtClean="0">
                <a:latin typeface="Sylfaen" panose="010A0502050306030303" pitchFamily="18" charset="0"/>
              </a:rPr>
              <a:t> </a:t>
            </a:r>
            <a:r>
              <a:rPr lang="en-GB" sz="1200" baseline="0" dirty="0" err="1" smtClean="0">
                <a:latin typeface="Sylfaen" panose="010A0502050306030303" pitchFamily="18" charset="0"/>
              </a:rPr>
              <a:t>խիստ</a:t>
            </a:r>
            <a:r>
              <a:rPr lang="en-GB" sz="1200" baseline="0" dirty="0" smtClean="0">
                <a:latin typeface="Sylfaen" panose="010A0502050306030303" pitchFamily="18" charset="0"/>
              </a:rPr>
              <a:t> </a:t>
            </a:r>
            <a:r>
              <a:rPr lang="en-GB" sz="1200" baseline="0" dirty="0" err="1" smtClean="0">
                <a:latin typeface="Sylfaen" panose="010A0502050306030303" pitchFamily="18" charset="0"/>
              </a:rPr>
              <a:t>տեխնիկական</a:t>
            </a:r>
            <a:r>
              <a:rPr lang="en-GB" sz="1200" baseline="0" dirty="0" smtClean="0">
                <a:latin typeface="Sylfaen" panose="010A0502050306030303" pitchFamily="18" charset="0"/>
              </a:rPr>
              <a:t> </a:t>
            </a:r>
            <a:r>
              <a:rPr lang="en-GB" sz="1200" baseline="0" dirty="0" err="1" smtClean="0">
                <a:latin typeface="Sylfaen" panose="010A0502050306030303" pitchFamily="18" charset="0"/>
              </a:rPr>
              <a:t>նկարագրության</a:t>
            </a:r>
            <a:r>
              <a:rPr lang="en-GB" sz="1200" baseline="0" dirty="0" smtClean="0">
                <a:latin typeface="Sylfaen" panose="010A0502050306030303" pitchFamily="18" charset="0"/>
              </a:rPr>
              <a:t> </a:t>
            </a:r>
            <a:r>
              <a:rPr lang="en-GB" sz="1200" baseline="0" dirty="0" err="1" smtClean="0">
                <a:latin typeface="Sylfaen" panose="010A0502050306030303" pitchFamily="18" charset="0"/>
              </a:rPr>
              <a:t>մեջ</a:t>
            </a:r>
            <a:r>
              <a:rPr lang="en-GB" sz="1200" baseline="0" dirty="0" smtClean="0">
                <a:latin typeface="Sylfaen" panose="010A0502050306030303" pitchFamily="18" charset="0"/>
              </a:rPr>
              <a:t>  </a:t>
            </a:r>
            <a:r>
              <a:rPr lang="en-GB" sz="1200" baseline="0" dirty="0" err="1" smtClean="0">
                <a:latin typeface="Sylfaen" panose="010A0502050306030303" pitchFamily="18" charset="0"/>
              </a:rPr>
              <a:t>ընկնելու</a:t>
            </a:r>
            <a:r>
              <a:rPr lang="en-GB" sz="1200" baseline="0" dirty="0" smtClean="0">
                <a:latin typeface="Sylfaen" panose="010A0502050306030303" pitchFamily="18" charset="0"/>
              </a:rPr>
              <a:t> 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104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https://www.un.org/press/en/2000/20001204.ga9842.doc.html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10006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Չարամիտ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չարամիտ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Կրիպտո-լծակ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Դարքնեթ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Բառերը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բառակապակցությունները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հազիվ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տասնամյակ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առօրյա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ճանաչում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սպառնալիքներ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Sylfaen" panose="010A0502050306030303" pitchFamily="18" charset="0"/>
              </a:rPr>
              <a:t> </a:t>
            </a:r>
            <a:endParaRPr lang="en-US" b="0" i="0" dirty="0">
              <a:solidFill>
                <a:srgbClr val="000000"/>
              </a:solidFill>
              <a:effectLst/>
              <a:latin typeface="Sylfaen" panose="010A0502050306030303" pitchFamily="18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տեմպերով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անընդհատ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ծագող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միտումներով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արագաշարժ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լույսի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մեթոդներ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միմյանց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տարբերակներով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րոպեների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համըթաց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տեմպը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9016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800" u="sng" dirty="0">
                <a:solidFill>
                  <a:srgbClr val="0000FF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  <a:hlinkClick r:id="rId3"/>
              </a:rPr>
              <a:t>https://ec.europa.eu/home-affairs/what-we-do/policies/cybercrime_en</a:t>
            </a:r>
            <a:endParaRPr lang="en-US" b="0" i="0" dirty="0">
              <a:solidFill>
                <a:srgbClr val="333333"/>
              </a:solidFill>
              <a:effectLst/>
              <a:latin typeface="Sylfaen" panose="010A0502050306030303" pitchFamily="18" charset="0"/>
            </a:endParaRPr>
          </a:p>
          <a:p>
            <a:pPr algn="l"/>
            <a:endParaRPr lang="en-US" b="0" i="0" dirty="0">
              <a:solidFill>
                <a:srgbClr val="333333"/>
              </a:solidFill>
              <a:effectLst/>
              <a:latin typeface="Sylfaen" panose="010A0502050306030303" pitchFamily="18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Մոնիտորինգ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ԵՄ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թարմացում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2011թ. – 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Առցանց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երեխաների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սեռական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շահագործման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և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մանկական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պոռնոգրաֆիայի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դեմ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պայքարի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վերաբերյալ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հրահանգ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միջավայրի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զարգացումներին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պահելաձևը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գայթակղելու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2016թ.-ին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հրատարակել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համապատասխանեցնելու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Հրահանգին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(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մեկը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ամբողջ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Հրահանգի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մյուսը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կենտրոնացած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միջոցառումների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վրա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 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ընդդեմ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մանկական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պոռնոգրաֆիա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պարունակող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ինտերնետային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կայքերի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2013թ.-ին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Տեղեկատվական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համակարգերի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դեմ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հարձակումների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վերաբերյալ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Հրահանգ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հղումների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թարգմանությունները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լայնածավալ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խիստ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պատիժներ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2017թ.-ին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հրատարակել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Հրահանգին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համապատասխանեցնելու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2018թ.-ին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Հրահանգ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հեշտացնելով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քրեական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հետապնդումների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համար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 </a:t>
            </a:r>
            <a:r>
              <a:rPr lang="hy-AM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էլեկտրոնային ձևով ապացույց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ների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միջսահմանային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մուտքը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2019թ.-ին –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Անկանխիկ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վճարման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միջոցների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մասին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նոր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Հրահանգ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թարմացվել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վերացնելով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խոչըդոտները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ուժեղացնելով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կանխարգելումը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անկանխիկ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գործակալություններին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 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Եվրոպական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կիբերհանցագործությունների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կենտրոն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Եվրոպոլում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մղելով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երաշխավորում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համաձայնեցումը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երաշխավորում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Հանրային-մասնավոր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ՄենքՊաշտպանում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ենք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համաշխարհային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դաշինք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անվանումների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կորպորացիայի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«ICANN»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խորհրդատվական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Հանրային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անվտանգության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աշխատանքային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խումբ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764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https://www.europol.europa.eu/about-europol/european-cybercrime-centre-ec3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49306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02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402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18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800" dirty="0">
                <a:effectLst/>
                <a:latin typeface="Sylfaen" panose="010A0502050306030303" pitchFamily="18" charset="0"/>
                <a:ea typeface="Calibri" panose="020F0502020204030204" pitchFamily="34" charset="0"/>
              </a:rPr>
              <a:t>https://www.coe.int/en/web/cybercrime/cybercrime-office-c-proc</a:t>
            </a:r>
            <a:endParaRPr lang="en-US" b="0" i="0" dirty="0">
              <a:solidFill>
                <a:srgbClr val="161616"/>
              </a:solidFill>
              <a:effectLst/>
              <a:latin typeface="Sylfaen" panose="010A0502050306030303" pitchFamily="18" charset="0"/>
            </a:endParaRPr>
          </a:p>
          <a:p>
            <a:pPr algn="l"/>
            <a:endParaRPr lang="en-US" b="0" i="0" dirty="0">
              <a:solidFill>
                <a:srgbClr val="161616"/>
              </a:solidFill>
              <a:effectLst/>
              <a:latin typeface="Sylfaen" panose="010A0502050306030303" pitchFamily="18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(CETS No.185),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փաստաթուղթն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Այլատյացության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ռասիզմի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(C-PROC)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Բուխարեստում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Ռումինիա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մարտահրավերներին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 ձևով ապացույց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Կիբերհանցագործությունների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վերաբերյալ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Բուդապեշտի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Կոնվենցիա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չափանիշների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 ձևով ապացույց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համարժեք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չափանիշներին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Մասնագիտացված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դատակաբժշկական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միջգերատեսչական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բարելավում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գրասենյակը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գործառույթով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Կոմիտեի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T-CY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85334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մարտահրավերներ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գրագետ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աննախադեպ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սլանան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անգամներ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դիմելը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Շուրջօրյա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ահաբեկչական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24-ժամ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օտարերկրյա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գործընկերոջ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Կոնտակտ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օրվա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շաբաթվա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դիմելու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ֆորմալ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հետաքրքրված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ֆորմալ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50347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Վերապատրաստողը</a:t>
            </a:r>
            <a:r>
              <a:rPr lang="en-GB" dirty="0" smtClean="0"/>
              <a:t> </a:t>
            </a:r>
            <a:r>
              <a:rPr lang="en-GB" dirty="0" err="1" smtClean="0"/>
              <a:t>պետք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այցելի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կայքի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նախնական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շնորհանդեսը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այս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կազմակերպության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մասին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հասկանալու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համար</a:t>
            </a:r>
            <a:endParaRPr lang="en-GB" baseline="0" dirty="0" smtClean="0"/>
          </a:p>
          <a:p>
            <a:endParaRPr lang="en-GB" dirty="0"/>
          </a:p>
          <a:p>
            <a:r>
              <a:rPr lang="en-GB" dirty="0"/>
              <a:t>http://www.oas.org/juridico/english/cyber.htm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250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Այս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դասընթացը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բաժանվում</a:t>
            </a:r>
            <a:r>
              <a:rPr lang="en-GB" dirty="0" smtClean="0">
                <a:latin typeface="Sylfaen" panose="010A0502050306030303" pitchFamily="18" charset="0"/>
              </a:rPr>
              <a:t> է 5 </a:t>
            </a:r>
            <a:r>
              <a:rPr lang="en-GB" dirty="0" err="1" smtClean="0">
                <a:latin typeface="Sylfaen" panose="010A0502050306030303" pitchFamily="18" charset="0"/>
              </a:rPr>
              <a:t>մասի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ընդմիջումներով</a:t>
            </a:r>
            <a:r>
              <a:rPr lang="en-GB" dirty="0" smtClean="0">
                <a:latin typeface="Sylfaen" panose="010A0502050306030303" pitchFamily="18" charset="0"/>
              </a:rPr>
              <a:t>:</a:t>
            </a:r>
          </a:p>
          <a:p>
            <a:r>
              <a:rPr lang="en-GB" dirty="0" err="1" smtClean="0">
                <a:latin typeface="Sylfaen" panose="010A0502050306030303" pitchFamily="18" charset="0"/>
              </a:rPr>
              <a:t>Գաղափարը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նրանում</a:t>
            </a:r>
            <a:r>
              <a:rPr lang="en-GB" baseline="0" dirty="0" smtClean="0">
                <a:latin typeface="Sylfaen" panose="010A0502050306030303" pitchFamily="18" charset="0"/>
              </a:rPr>
              <a:t> է, </a:t>
            </a:r>
            <a:r>
              <a:rPr lang="en-GB" baseline="0" dirty="0" err="1" smtClean="0">
                <a:latin typeface="Sylfaen" panose="010A0502050306030303" pitchFamily="18" charset="0"/>
              </a:rPr>
              <a:t>որպեսզի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հնարավոր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լինի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բացատրել</a:t>
            </a:r>
            <a:r>
              <a:rPr lang="en-GB" baseline="0" dirty="0" smtClean="0">
                <a:latin typeface="Sylfaen" panose="010A0502050306030303" pitchFamily="18" charset="0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</a:rPr>
              <a:t>թե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ինչ</a:t>
            </a:r>
            <a:r>
              <a:rPr lang="en-GB" baseline="0" dirty="0" smtClean="0">
                <a:latin typeface="Sylfaen" panose="010A0502050306030303" pitchFamily="18" charset="0"/>
              </a:rPr>
              <a:t> է </a:t>
            </a:r>
            <a:r>
              <a:rPr lang="en-GB" baseline="0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կամ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այն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սարքը</a:t>
            </a:r>
            <a:r>
              <a:rPr lang="en-GB" baseline="0" dirty="0" smtClean="0">
                <a:latin typeface="Sylfaen" panose="010A0502050306030303" pitchFamily="18" charset="0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</a:rPr>
              <a:t>որն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ունակ</a:t>
            </a:r>
            <a:r>
              <a:rPr lang="en-GB" baseline="0" dirty="0" smtClean="0">
                <a:latin typeface="Sylfaen" panose="010A0502050306030303" pitchFamily="18" charset="0"/>
              </a:rPr>
              <a:t> է </a:t>
            </a:r>
            <a:r>
              <a:rPr lang="en-GB" baseline="0" dirty="0" err="1" smtClean="0">
                <a:latin typeface="Sylfaen" panose="010A0502050306030303" pitchFamily="18" charset="0"/>
              </a:rPr>
              <a:t>միանալու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hy-AM" baseline="0" dirty="0" smtClean="0">
                <a:latin typeface="Sylfaen" panose="010A0502050306030303" pitchFamily="18" charset="0"/>
              </a:rPr>
              <a:t>Համացանց</a:t>
            </a:r>
            <a:r>
              <a:rPr lang="en-GB" baseline="0" dirty="0" err="1" smtClean="0">
                <a:latin typeface="Sylfaen" panose="010A0502050306030303" pitchFamily="18" charset="0"/>
              </a:rPr>
              <a:t>ին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, որոնք բոլորն էլ նմանություն ունեն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GB" baseline="0" dirty="0" err="1" smtClean="0">
                <a:latin typeface="Sylfaen" panose="010A0502050306030303" pitchFamily="18" charset="0"/>
              </a:rPr>
              <a:t>Նկարագրել</a:t>
            </a:r>
            <a:r>
              <a:rPr lang="en-GB" baseline="0" dirty="0" smtClean="0">
                <a:latin typeface="Sylfaen" panose="010A0502050306030303" pitchFamily="18" charset="0"/>
              </a:rPr>
              <a:t>, </a:t>
            </a:r>
            <a:r>
              <a:rPr lang="en-GB" baseline="0" dirty="0" err="1" smtClean="0">
                <a:latin typeface="Sylfaen" panose="010A0502050306030303" pitchFamily="18" charset="0"/>
              </a:rPr>
              <a:t>թե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ինչ</a:t>
            </a:r>
            <a:r>
              <a:rPr lang="en-GB" baseline="0" dirty="0" smtClean="0">
                <a:latin typeface="Sylfaen" panose="010A0502050306030303" pitchFamily="18" charset="0"/>
              </a:rPr>
              <a:t> է </a:t>
            </a:r>
            <a:r>
              <a:rPr lang="hy-AM" baseline="0" dirty="0" smtClean="0">
                <a:latin typeface="Sylfaen" panose="010A0502050306030303" pitchFamily="18" charset="0"/>
              </a:rPr>
              <a:t>Համացանց</a:t>
            </a:r>
            <a:r>
              <a:rPr lang="en-GB" baseline="0" dirty="0" smtClean="0">
                <a:latin typeface="Sylfaen" panose="010A0502050306030303" pitchFamily="18" charset="0"/>
              </a:rPr>
              <a:t>ը </a:t>
            </a:r>
            <a:r>
              <a:rPr lang="en-GB" baseline="0" dirty="0" smtClean="0">
                <a:latin typeface="Sylfaen" panose="010A0502050306030303" pitchFamily="18" charset="0"/>
              </a:rPr>
              <a:t>և </a:t>
            </a:r>
            <a:r>
              <a:rPr lang="en-GB" baseline="0" dirty="0" err="1" smtClean="0">
                <a:latin typeface="Sylfaen" panose="010A0502050306030303" pitchFamily="18" charset="0"/>
              </a:rPr>
              <a:t>ինչպես</a:t>
            </a:r>
            <a:r>
              <a:rPr lang="en-GB" baseline="0" dirty="0" smtClean="0">
                <a:latin typeface="Sylfaen" panose="010A0502050306030303" pitchFamily="18" charset="0"/>
              </a:rPr>
              <a:t> է </a:t>
            </a:r>
            <a:r>
              <a:rPr lang="en-GB" baseline="0" dirty="0" err="1" smtClean="0">
                <a:latin typeface="Sylfaen" panose="010A0502050306030303" pitchFamily="18" charset="0"/>
              </a:rPr>
              <a:t>այն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աշխատում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GB" dirty="0" err="1" smtClean="0">
                <a:latin typeface="Sylfaen" panose="010A0502050306030303" pitchFamily="18" charset="0"/>
              </a:rPr>
              <a:t>Այնուհետև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հետևել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թե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ինչպես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համակարգիչը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միանում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hy-AM" baseline="0" dirty="0" smtClean="0">
                <a:latin typeface="Sylfaen" panose="010A0502050306030303" pitchFamily="18" charset="0"/>
              </a:rPr>
              <a:t>Համացանց</a:t>
            </a:r>
            <a:r>
              <a:rPr lang="en-GB" baseline="0" dirty="0" err="1" smtClean="0">
                <a:latin typeface="Sylfaen" panose="010A0502050306030303" pitchFamily="18" charset="0"/>
              </a:rPr>
              <a:t>ին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endParaRPr lang="en-GB" baseline="0" dirty="0" smtClean="0">
              <a:latin typeface="Sylfaen" panose="010A0502050306030303" pitchFamily="18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</a:rPr>
              <a:t>Այնուհետև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հետևել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թե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ինչ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դուրս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գալիս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err="1" smtClean="0">
                <a:latin typeface="Sylfaen" panose="010A0502050306030303" pitchFamily="18" charset="0"/>
              </a:rPr>
              <a:t>ում</a:t>
            </a:r>
            <a:endParaRPr lang="en-US" dirty="0" smtClean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0465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Վերապատրաստողը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պետք</a:t>
            </a:r>
            <a:r>
              <a:rPr lang="en-GB" baseline="0" dirty="0" smtClean="0">
                <a:latin typeface="Sylfaen" panose="010A0502050306030303" pitchFamily="18" charset="0"/>
              </a:rPr>
              <a:t> է </a:t>
            </a:r>
            <a:r>
              <a:rPr lang="en-GB" baseline="0" dirty="0" err="1" smtClean="0">
                <a:latin typeface="Sylfaen" panose="010A0502050306030303" pitchFamily="18" charset="0"/>
              </a:rPr>
              <a:t>այցելի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կայքի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նախնական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շնորհանդեսը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այս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կազմակերպության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մասին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հասկանալու</a:t>
            </a:r>
            <a:r>
              <a:rPr lang="en-GB" baseline="0" dirty="0" smtClean="0">
                <a:latin typeface="Sylfaen" panose="010A0502050306030303" pitchFamily="18" charset="0"/>
              </a:rPr>
              <a:t> </a:t>
            </a:r>
            <a:r>
              <a:rPr lang="en-GB" baseline="0" dirty="0" err="1" smtClean="0">
                <a:latin typeface="Sylfaen" panose="010A0502050306030303" pitchFamily="18" charset="0"/>
              </a:rPr>
              <a:t>համար</a:t>
            </a:r>
            <a:endParaRPr lang="en-GB" baseline="0" dirty="0" smtClean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  <a:p>
            <a:r>
              <a:rPr lang="en-GB" dirty="0">
                <a:latin typeface="Sylfaen" panose="010A0502050306030303" pitchFamily="18" charset="0"/>
              </a:rPr>
              <a:t>https://au.int/en/treaties/african-union-convention-cyber-security-and-personal-data-protection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676667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https://thecommonwealth.org/sites/default/files/key_reform_pdfs/P15370_13_ROL_Schemes_Int_Cooperation.pdf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5796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օրենսդիրների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հասարակության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Գործիքակազմ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սինթեզում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Գնահատման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գործիք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առաջնահերթությունները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Վիրտուալ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գրադարան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հագեցած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նյութերով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9859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2800" b="0" i="0" dirty="0">
                <a:solidFill>
                  <a:srgbClr val="D8DADD"/>
                </a:solidFill>
                <a:effectLst/>
                <a:latin typeface="Source Sans Pro" panose="020B0503030403020204" pitchFamily="34" charset="0"/>
              </a:rPr>
              <a:t>http://pilonsec.org/strategicplan/cybercrime-pilon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473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ընձեռելու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ֆորումում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պրոֆեսիոնալ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>
                <a:solidFill>
                  <a:prstClr val="black"/>
                </a:solidFill>
              </a:rPr>
              <a:pPr/>
              <a:t>47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4943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ծագել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IOCTA- ի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ծանոթանա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գերազանց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զետեղված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գրառումների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բաժիններում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5796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0575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Տրոյան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(payloads),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արգելափակվում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զգացվում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արգելափակվելու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խրտվիլակի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scareware)):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Փոխադրումները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(payloads)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ցուցադրել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նախազգուշացումներ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ենթադրաբար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ԼԵԱ-ն է (LEA),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խաբելով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պոռնոգրաֆիան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https://en.wikipedia.org/wiki/Ransomware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վիրուսը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զարգանում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մնալ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ամենահայտնի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hy-AM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2019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հաշվետվությունների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մատնանշում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20184: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վերագրել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արդյունաբերության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նախաձեռնություններով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թուլացնելու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NoMoreRansom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Բջջային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Windows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լրակազմից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նվազում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մեթոդն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133271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Ժամանակակից շորթող վիրուսի օրինակ: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WannaCry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WannaCry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ճիճույի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MS Windows 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գաղտնագրելով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Բիթքոյնում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միանվագ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2017թ.-ի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մայիսի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12-ին </a:t>
            </a:r>
            <a:r>
              <a:rPr lang="en-US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[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150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230,000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</a:t>
            </a:r>
            <a:r>
              <a:rPr lang="en-US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]</a:t>
            </a:r>
            <a:r>
              <a:rPr lang="en-US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հետազոտողներից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բլոգ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MalwareTech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վթարային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կանգառը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դանդաղեցրել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դադարեցնելով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2017թ.-ի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մայիսի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15-ի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վթարային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կանգառ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չունեցող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Հետազոտողները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հանգամանքներում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վերականգնելու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https://en.wikipedia.org/wiki/WannaCry_ransomware_attack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Ձախ պատկերը ցույց է տալիս այն օգտատերերի կողմից երեսապատված էկրանը, որոնցում գաղտնագրված են իրենց տվյալները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 պատկերը ցույց է տալիս սրա արդյունքում թողարկված մամուլներից մեկը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$300 շատ չի թվում, սակայն շորթող վիրուս ստեղծողները և խաբեբաները հույսը դրել են քիչ գումար վճարող շատ մարդկանց վրա  և չսոդագրված տարբերակով տվյալների վերականգմանը: Եթե այդպես չլիներ, խոսքը շատ արագ կպտտվեր, որ վճարի դիմաց չի վերծանվում և մարդիկ չէին վճարի: Պահանջեք չափից ավելին և մարդիկ չեն կարող իրենց թույլ տալ, այսպիսով նրանց կողմից նպատակին հասնելու փոխզիջում է: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886539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4551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տեսանկյունից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ներածություն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բացատրվելու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անհանգստանալու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քննարկումներ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ծավալվեն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այժմ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սպառնալիքներից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միտումները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երևույթի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Ամփոփ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ներկայացվելու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արտահայտությամբ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քողարկվում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նկարագիրներ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չափանիշներին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Ամենակարևոր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քննարկումներ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ծավալվելու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օրենսգրքի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գործոններին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շեշտել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ներդաշնակման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61000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460689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(IOCTA) 2019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Մագեկարտ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բաղկացած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ծավալող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ակտիվ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2015 թ.-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Աչքի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2018թ.-ի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հսկայական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խախտումներ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խախտումը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հանգեցրել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380 000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կրեդիտ քարտ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փոխզիջման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193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ֆունտ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ստեռլինգ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տուգանքի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GDPR14-ի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շղթայի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Եվրոպոլի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գործընկերների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մտահոգություն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շղթայի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այսինքն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ներթափանցելու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ծրագրակազմի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software)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ռիսկերով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ռիսկերը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նմանատիպ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Մարիոտ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խախտման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ShadowHammer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հունվարին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Կասպերսկու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լաբորատորիան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ASUS-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թարմացվել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դռներ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ASUS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500 000 Windows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դռան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ASUS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թարմացման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չարամիտ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թարմացման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ստորագրվել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ASUS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վկայագրերով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600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ակտիվացնելու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MAC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հասցեների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ծայրաստիճան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70634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Հաշվարկներում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DoS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կիբեր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հարձակում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ձգտում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անհասանելի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օգտվողների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ժամանակավորապես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անորոշ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ժամկետով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խաթարելով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Համացանց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հոսթինգի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ծառայությունները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արհեստական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հեղեղելով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գերծանրաբեռնել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կատարվելուց</a:t>
            </a:r>
            <a:r>
              <a:rPr lang="en-GB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[1]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բաշխված ժխտումը սպասարկման հարձակման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հեղհեղող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ծագում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աղյուրներից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արդյունավետորոն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կանգնեցնելը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անհնար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արգելափակելով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աղբյուրը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or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նմանեցնել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ամբոխին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համախմբվել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խանութի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դռան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գնորդների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դժվարացնելով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խանութ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մտնելը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այսպիսով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խանգարելով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առևտուրը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տեղակայված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պրոֆիլի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վեբ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սերվերներում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կրեդիտ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քարտ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վճարման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դարպասները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3"/>
              </a:rPr>
              <a:t>Վրեժը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3"/>
              </a:rPr>
              <a:t>,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4"/>
              </a:rPr>
              <a:t>շանտաժը</a:t>
            </a:r>
            <a:r>
              <a:rPr lang="en-GB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[2][3][4]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5"/>
              </a:rPr>
              <a:t>ակտիվությունը</a:t>
            </a:r>
            <a:r>
              <a:rPr lang="en-GB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[5]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մոտիվացնել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145057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Հաշվարկներում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DoS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կիբեր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հարձակում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ձգտում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անհասանելի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5"/>
              </a:rPr>
              <a:t>օգտվողների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ժամանակավորապես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անորոշ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ժամկետով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խաթարելով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Համացանց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6"/>
              </a:rPr>
              <a:t>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7"/>
              </a:rPr>
              <a:t>հոսթինգի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8"/>
              </a:rPr>
              <a:t>ծառայությունները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արհեստական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հեղեղելով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գերծանրաբեռնել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կատարվելուց</a:t>
            </a:r>
            <a:r>
              <a:rPr lang="en-GB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[1]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Բաշխված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հեղհեղող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ծագում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աղյուրներից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արդյունավետորոն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կանգնեցնելը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անհնար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արգելափակելով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աղբյուրը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or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նմանեցնել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ամբոխին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համախմբվել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խանութի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դռան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գնորդների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դժվարացնելով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խանութ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մտնելը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այսպիսով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խանգարելով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առևտուրը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տեղակայված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պրոֆիլի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վեբ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0"/>
              </a:rPr>
              <a:t>սերվերներում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կրեդիտ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1"/>
              </a:rPr>
              <a:t>քարտ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վճարման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2"/>
              </a:rPr>
              <a:t>դարպասները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3"/>
              </a:rPr>
              <a:t>Վրեժը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3"/>
              </a:rPr>
              <a:t>,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4"/>
              </a:rPr>
              <a:t>շանտաժը</a:t>
            </a:r>
            <a:r>
              <a:rPr lang="en-GB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[2][3][4]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15"/>
              </a:rPr>
              <a:t>ակտիվությունը</a:t>
            </a:r>
            <a:r>
              <a:rPr lang="en-GB" sz="1200" u="sng" kern="1200" baseline="300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9"/>
              </a:rPr>
              <a:t>[5]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մոտիվացնել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834567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կրկնվող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առաջադրանքներ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աշխատացնելու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զրույցի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(Internet Relay Chat)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տիպի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ամբողջովին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նույնիսկ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օգտատիրոջ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փորձառությունը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օգտակար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ուշադիր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ապօրինի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Ինչպե՞ս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պատահում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ծածկագրերի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կոտրվում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»-ը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սողոսկում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փնտրելով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ինքնաբերաբար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փնտրում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ավելացնելն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սկավառակի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ներբեռման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ձեզ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հիմարացնելով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տեղադրելու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ձեր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համակարգչում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Տրոյան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4"/>
              </a:rPr>
              <a:t>ձի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շահարկմանը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Այժմ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հեռախոսը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պլանշետը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հսկողության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վերահսկում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չարամիչ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առաջադրանքներ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առաջադրանքները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բաշխված ժխտումը սպասարկման հարձակման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փակելու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միլիոնավոր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ֆինանսական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տրաֆիկ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Փոխարինելով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բաններային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գովազդները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բրաուզերի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ձեզ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Թռուցիկ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գովազդներ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ստիպելու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հակահայկական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լրտեսող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հափշտակում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բոտնետներն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—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հասարակ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առաջադրանքները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—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012844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Գրաֆիկական բացատրություն, թե ինչպես է բոտնետը տեղադրված և կարող է առաջադրանքի վրա նպատակային հարձակումներ կատարելու ծառայություն մատուցել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 Հաքերը ստեղծում է վնասակար ծրագիրը մի շարք մեքենաներ տեղադրելու մեթոդ -կարող է հազարներով կամ միլիոններով լինել: Օգտատերերը տեղյակ չեն լինում նրա ներկայության մասին- սովորաբար հարձակվում են վատ պաշտպանված կամ կարկատված համակարգիչների վրա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 Անմիջապես երբ վնասակար ծրագիրը առկա է, նրանք այդ մեքենաների վրա հսկողություն են ունենում, երբ դրա կարիքը ունենում են: Որոշ մեքենաներ կարող են դառնալ անցանց և ոչ պիտանի- ինչևէ, գործողությունների մաստշաբը նշանակում է, որ եթե նրանք կորցնում են 25-50%, նրանք դեռ ձեռքի տակ ունենում են հազարավորները: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 Նրանք պահանջ են ներկայացնում վերջնական օգտագործողին-այն կարող է լինել բանկ, ընկերություն կամ առցանց խաղային ընկերություն- այնպիսի վայր, որտեղ նրանք կարիք ունեն, որ իրենց համակարգերը կամ ցանցային ներկայությունը ներկա լինի և գործի 24/7 ժամ: Նրանք սպառնում են Բոտնետը օգտագործել ռեսուրսը կամ կայքը ջարդելու համար և արդյունքում կանգնեցնել նրանց առևտուրը և գումար աշխատելը: Ինչպես նաև, իրենց հաճախորդները կարող են կորցնել իրենց վստահությունը ընկերության նկատմամբ: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4 Եթե նրանք իրենք ուզածը չեն ստանում, ապա հանձնարարություն են ուղարկում զոմբի համակարգիչներին որոշակի գործողություն իրականացնելու համար-կարող է լինել հազարավոր սպամ էլ.հաղորդագրություններ ուղարկել կամ ծանրաբեռնող ցանցային սերվերին հատուկ առաջադրանք ուղարկել և այն փչանում է: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pt-PT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 հնարավոր է այսպես վարվել են ավելի քիչ կարևոր պահի՝ մինչև իրական պահանջ ներկայացնելը իրենց հնարավորությունները ցուցադրելու 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88046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սլայդը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մասշտաբը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պարզաբանելու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է-2018թ.-ին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ականատես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բաշխված ժխտումը սպասարկման հարձակման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նախկինում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անհայտ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ուժեղացման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Memcache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-ն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ներբեռնել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այն-Գիտհաբը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համայնքն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500+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տերաբայթ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(2017)-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մոտավորապես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21 ՏԲ/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ժամ-մոտ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0.35 ՏԲ/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րոպե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բաշխված ժխտումը սպասարկման հարձակման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լուրջ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հետևանքներ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կաթվածահար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ստիպում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բարելավելու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մեղմացնող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երաշխավորելու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շարունակականությունը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35593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հարմարություններն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կախված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առօրյա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կյանքը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հասարակության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միջուկային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քիմիական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 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Կանխատեսելի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համընկնում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դրդապատճառը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ֆինանսակապես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շահագրգռված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բազմաքանակ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ուշադրություն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հրավիրում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անհամաչափ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Ամենահնարավորը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nation states,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script kiddies-ը: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մատչելիությունը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հարձակվողներին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կործանարար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62284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եզրահանգել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ամենավերջում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մտածել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լուծելու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մեղմացումը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291373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առնչվելով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եզրահանգել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ամենավերջում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մտածել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սկզբնական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հարցը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լուծելու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մեղմացում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Ձախակողմյան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սլայդում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պատկերոված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շորթող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վիրուսի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գրոհի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նախատեսվել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գումար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ձեռնարկությանը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վնաս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հասցնելու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կողպելու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բանալին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դուրս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նետելու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միջոցով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Աջակողմյան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Ստուքսնետ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Stuxnet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ամենաառաջադեմ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չարամիտ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հարձակումն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պատմության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Ստուքսնետ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որդը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նախատեսվել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ծրագրավորվող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տրամաբանական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կարգավորիչների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(PLCs)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գործունեությունը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խանգարելու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անգամ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հայտնաբերվել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2010թ.-ին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ստեղծումը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վերագրվում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ԱՄՆ-ի և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Իսրայելի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միջև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համատեղ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en-GB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ջանքերին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թեպետ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ընդունում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Մնացածը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սլայդի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է: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հարձակվելու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մյուս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363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err="1" smtClean="0">
                <a:latin typeface="Sylfaen" panose="010A0502050306030303" pitchFamily="18" charset="0"/>
              </a:rPr>
              <a:t>Տեղեկատվական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հասարակությունը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հասարակություն</a:t>
            </a:r>
            <a:r>
              <a:rPr lang="en-US" altLang="en-US" dirty="0" smtClean="0">
                <a:latin typeface="Sylfaen" panose="010A0502050306030303" pitchFamily="18" charset="0"/>
              </a:rPr>
              <a:t> է, </a:t>
            </a:r>
            <a:r>
              <a:rPr lang="en-US" altLang="en-US" dirty="0" err="1" smtClean="0">
                <a:latin typeface="Sylfaen" panose="010A0502050306030303" pitchFamily="18" charset="0"/>
              </a:rPr>
              <a:t>որտեղ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տեղեկատվության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ստեղծումը</a:t>
            </a:r>
            <a:r>
              <a:rPr lang="en-US" altLang="en-US" dirty="0" smtClean="0">
                <a:latin typeface="Sylfaen" panose="010A0502050306030303" pitchFamily="18" charset="0"/>
              </a:rPr>
              <a:t>, </a:t>
            </a:r>
            <a:r>
              <a:rPr lang="en-US" altLang="en-US" dirty="0" err="1" smtClean="0">
                <a:latin typeface="Sylfaen" panose="010A0502050306030303" pitchFamily="18" charset="0"/>
              </a:rPr>
              <a:t>տարածումը</a:t>
            </a:r>
            <a:r>
              <a:rPr lang="en-US" altLang="en-US" dirty="0" smtClean="0">
                <a:latin typeface="Sylfaen" panose="010A0502050306030303" pitchFamily="18" charset="0"/>
              </a:rPr>
              <a:t>,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օգտագործումը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ինտեգրումը</a:t>
            </a:r>
            <a:r>
              <a:rPr lang="en-US" altLang="en-US" baseline="0" dirty="0" smtClean="0">
                <a:latin typeface="Sylfaen" panose="010A0502050306030303" pitchFamily="18" charset="0"/>
              </a:rPr>
              <a:t> և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շահարկումը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նշանակալից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տնտեսական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քաղաքական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և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մշակութային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գործունեություն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է: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Նրա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հիմնական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շարժիչ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ուժը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թվային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տեղեկատվական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և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հաղորդակցման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տեխնոլոգիաներն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որոնք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հանգեցրել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տեղեկատվական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պայթյունի</a:t>
            </a:r>
            <a:r>
              <a:rPr lang="en-US" altLang="en-US" baseline="0" dirty="0" smtClean="0">
                <a:latin typeface="Sylfaen" panose="010A0502050306030303" pitchFamily="18" charset="0"/>
              </a:rPr>
              <a:t> և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հիմնարար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կերպով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փոխում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սոցիալական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կազմակերպության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բոլոր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ասպեկտները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ներառյալ</a:t>
            </a:r>
            <a:r>
              <a:rPr lang="en-US" altLang="en-US" baseline="0" dirty="0" smtClean="0">
                <a:latin typeface="Sylfaen" panose="010A0502050306030303" pitchFamily="18" charset="0"/>
              </a:rPr>
              <a:t>՝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տնտեսական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կրթական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առողջական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պատերազմական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կառավարական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և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ժողովրդավարական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: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Այն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Մարդիկ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ովքեր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հնարավորություն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ունեն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մասնակցելու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հասարակության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այս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ձևին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երբեմն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անվանվում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թվային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քաղաքացիներ</a:t>
            </a:r>
            <a:r>
              <a:rPr lang="en-US" altLang="en-US" baseline="0" dirty="0" smtClean="0">
                <a:latin typeface="Sylfaen" panose="010A0502050306030303" pitchFamily="18" charset="0"/>
              </a:rPr>
              <a:t>: 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Սա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մեկն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է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այն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տասնյակ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պիտակներից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որոնք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ուղղորդում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,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որ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մարդկությունը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հասարակության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նոր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փուլ</a:t>
            </a:r>
            <a:r>
              <a:rPr lang="ru-RU" altLang="en-US" baseline="0" dirty="0" smtClean="0">
                <a:latin typeface="Sylfaen" panose="010A0502050306030303" pitchFamily="18" charset="0"/>
              </a:rPr>
              <a:t> է </a:t>
            </a:r>
            <a:r>
              <a:rPr lang="ru-RU" altLang="en-US" baseline="0" dirty="0" err="1" smtClean="0">
                <a:latin typeface="Sylfaen" panose="010A0502050306030303" pitchFamily="18" charset="0"/>
              </a:rPr>
              <a:t>մտնում</a:t>
            </a:r>
            <a:r>
              <a:rPr lang="ru-RU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smtClean="0">
                <a:latin typeface="Sylfaen" panose="010A0502050306030303" pitchFamily="18" charset="0"/>
              </a:rPr>
              <a:t>(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Հիլբերտ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, Մ. </a:t>
            </a:r>
            <a:r>
              <a:rPr lang="en-US" altLang="en-US" i="1" baseline="0" dirty="0" smtClean="0">
                <a:latin typeface="Sylfaen" panose="010A0502050306030303" pitchFamily="18" charset="0"/>
              </a:rPr>
              <a:t>(2015)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Թվային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տեխնոլոգիա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 և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սոցիալական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փոփոխություն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,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Բենիգեր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, </a:t>
            </a:r>
            <a:r>
              <a:rPr lang="ru-RU" altLang="en-US" i="1" baseline="0" dirty="0" err="1" smtClean="0">
                <a:latin typeface="Sylfaen" panose="010A0502050306030303" pitchFamily="18" charset="0"/>
              </a:rPr>
              <a:t>Ջեյմս</a:t>
            </a:r>
            <a:r>
              <a:rPr lang="ru-RU" altLang="en-US" i="1" baseline="0" dirty="0" smtClean="0">
                <a:latin typeface="Sylfaen" panose="010A0502050306030303" pitchFamily="18" charset="0"/>
              </a:rPr>
              <a:t> Ռ. </a:t>
            </a:r>
            <a:r>
              <a:rPr lang="en-US" altLang="en-US" i="1" baseline="0" dirty="0" smtClean="0">
                <a:latin typeface="Sylfaen" panose="010A0502050306030303" pitchFamily="18" charset="0"/>
              </a:rPr>
              <a:t>(1986</a:t>
            </a:r>
            <a:r>
              <a:rPr lang="en-US" altLang="en-US" baseline="0" dirty="0" smtClean="0">
                <a:latin typeface="Sylfaen" panose="010A0502050306030303" pitchFamily="18" charset="0"/>
              </a:rPr>
              <a:t>):</a:t>
            </a:r>
            <a:r>
              <a:rPr lang="en-US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i="1" baseline="0" dirty="0" err="1" smtClean="0">
                <a:latin typeface="Sylfaen" panose="010A0502050306030303" pitchFamily="18" charset="0"/>
              </a:rPr>
              <a:t>Վերահսկիչ</a:t>
            </a:r>
            <a:r>
              <a:rPr lang="en-US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i="1" baseline="0" dirty="0" err="1" smtClean="0">
                <a:latin typeface="Sylfaen" panose="010A0502050306030303" pitchFamily="18" charset="0"/>
              </a:rPr>
              <a:t>հեղափոխություն</a:t>
            </a:r>
            <a:r>
              <a:rPr lang="en-US" altLang="en-US" i="1" baseline="0" dirty="0" smtClean="0">
                <a:latin typeface="Sylfaen" panose="010A0502050306030303" pitchFamily="18" charset="0"/>
              </a:rPr>
              <a:t>. </a:t>
            </a:r>
            <a:r>
              <a:rPr lang="hy-AM" altLang="en-US" i="1" baseline="0" dirty="0" smtClean="0">
                <a:latin typeface="Sylfaen" panose="010A0502050306030303" pitchFamily="18" charset="0"/>
              </a:rPr>
              <a:t>Տ</a:t>
            </a:r>
            <a:r>
              <a:rPr lang="en-US" altLang="en-US" i="1" baseline="0" dirty="0" err="1" smtClean="0">
                <a:latin typeface="Sylfaen" panose="010A0502050306030303" pitchFamily="18" charset="0"/>
              </a:rPr>
              <a:t>եղեկատվական</a:t>
            </a:r>
            <a:r>
              <a:rPr lang="en-US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i="1" baseline="0" dirty="0" err="1" smtClean="0">
                <a:latin typeface="Sylfaen" panose="010A0502050306030303" pitchFamily="18" charset="0"/>
              </a:rPr>
              <a:t>հասարակության</a:t>
            </a:r>
            <a:r>
              <a:rPr lang="en-US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i="1" baseline="0" dirty="0" err="1" smtClean="0">
                <a:latin typeface="Sylfaen" panose="010A0502050306030303" pitchFamily="18" charset="0"/>
              </a:rPr>
              <a:t>տեխնոլոգիական</a:t>
            </a:r>
            <a:r>
              <a:rPr lang="en-US" altLang="en-US" i="1" baseline="0" dirty="0" smtClean="0">
                <a:latin typeface="Sylfaen" panose="010A0502050306030303" pitchFamily="18" charset="0"/>
              </a:rPr>
              <a:t> և </a:t>
            </a:r>
            <a:r>
              <a:rPr lang="en-US" altLang="en-US" i="1" baseline="0" dirty="0" err="1" smtClean="0">
                <a:latin typeface="Sylfaen" panose="010A0502050306030303" pitchFamily="18" charset="0"/>
              </a:rPr>
              <a:t>տնտեսական</a:t>
            </a:r>
            <a:r>
              <a:rPr lang="en-US" altLang="en-US" i="1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i="1" baseline="0" dirty="0" err="1" smtClean="0">
                <a:latin typeface="Sylfaen" panose="010A0502050306030303" pitchFamily="18" charset="0"/>
              </a:rPr>
              <a:t>ծագումը</a:t>
            </a:r>
            <a:r>
              <a:rPr lang="en-US" altLang="en-US" baseline="0" dirty="0" smtClean="0">
                <a:latin typeface="Sylfaen" panose="010A0502050306030303" pitchFamily="18" charset="0"/>
              </a:rPr>
              <a:t>):</a:t>
            </a:r>
            <a:endParaRPr lang="en-US" altLang="en-US" dirty="0" smtClean="0">
              <a:latin typeface="Sylfaen" panose="010A0502050306030303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518948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5190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Բյուրեղյա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(IOCTA)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մեծամասնությունը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ապավինում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modi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operandi-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օգուտ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խոցելի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վիրուսը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պահուստային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Տրոյանը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անընդհատ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ինքնաբերաբար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որդերի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ֆունկցիոնալությունը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948896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Բյուրեղյա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(IOCTA)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algn="l"/>
            <a:endParaRPr lang="en-US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թողարկված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հսկողություն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տնտեսության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վերահսկել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տպվում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Ամենաժամանակակից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թղթային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անվանումների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ինտերնետ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կորպորացիայի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«ICANN»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նախազգուշացում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Դոմենների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(DNS)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ռիսկի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Նախազգուշացումը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տարանցիկ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տրաֆիկը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վերահասցեավորել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հարձակվողներին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կոնկրետ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DNS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կգան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399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631747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latin typeface="Sylfaen" panose="010A0502050306030303" pitchFamily="18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լսելու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նվիրված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գալիք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տարիների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միտումներին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606711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sz="1800" b="0" i="0" u="none" strike="noStrike" kern="1200" baseline="0" dirty="0">
              <a:solidFill>
                <a:srgbClr val="3D3D5F"/>
              </a:solidFill>
              <a:latin typeface="Roboto-Ligh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731608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Տեղեկատվություն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վերցված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2019թ.-ի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(</a:t>
            </a:r>
            <a:r>
              <a:rPr lang="en-US" sz="18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IOCTA)</a:t>
            </a:r>
            <a:endParaRPr lang="en-GB" sz="1800" b="0" i="0" u="none" strike="noStrike" kern="1200" baseline="0" dirty="0">
              <a:solidFill>
                <a:srgbClr val="3D3D5F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575001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-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(Modus operandi)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անփոփոխ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մութ ոստայն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շփվում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պոտենցիալ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պրոֆիլներ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ձևանալով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ինստագրամից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երբեմն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կենդանի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վստահություն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տեղափոխում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Վոթսափ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(WhatsApp)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Վայբերը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(Viber):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կամովին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հարկադրանքի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բողոքներ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չներկայացնեն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անչափահաս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տղա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աղջիկներն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պրոֆիլներ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455730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Գերմանիայի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դատապարտել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տղամարդու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4-ից 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տարվա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ազատազրկման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դարքնետում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CSE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«Elysium»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ֆորումներից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11 000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Տղամարդկանից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դատապարտվել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Տղամարդկանցից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ճանաչում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ծավալի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կոպիտ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մանկահասակ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Շվեդիայից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տղամարդու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դատապարտել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ազատազրկման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Հյուսիսային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Ամերիկայից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Թագավորությունից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տարեկանից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ցածր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տեսախցիկի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խցիկի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ստիպելու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մեղադրանքով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հանգամանքին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դատապարտել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բռնաբարություն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CSE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դատապարտվել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իրական-չարաշահող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585465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ինքնաստեղծ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ակնհայտ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սեռական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բնույթի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հետապնդման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շորթման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ինքնաստեղծ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ակնհայտ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կատեգորիային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տեսանյութերով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հասակակիցների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կիսվող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խոցելի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վարքագծի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հայցումների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կոնտեքստում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հասակակիցների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ավարտվելով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հավաքածուներում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հետագայում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հանգեցնել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սեռական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բնույթի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հետապնդման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շորթման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չարագործների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ինքնաստեղծ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ակնհայտ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քույր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եղբայրներին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504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54208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Թեպետ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ֆինանսական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մեծամասնական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տեսաերիզները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մեդիայում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չստանան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տեսաերիզները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աղբյուրներից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ծագել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հայցումների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չստանան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խոսակցությունների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սքրինշոթերը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ընտանիքի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հանգեցնել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զգալի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վնասվածքի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առանձնակի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ինքնասպանության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ռիսկերի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կրթելը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ֆինանսական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շորթումից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Մեթոդներից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հյուրընկածում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կտտոցի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գովազդների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քողարկված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կտտոցների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կտտոցի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ծայրում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կենդանի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հաղորդումներ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տիպի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Ֆիլիպինները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առումով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ամենաակնառու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երկիրը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շփումը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մեծահասակների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պոռնո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առևտրային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ուղիղ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հեռարձակվում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վիդեոկապի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hնարավորությամբ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ուղղորդել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հազվադեպ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չարաշահումների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152192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IOCTA)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Թեպետ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հետապնդումը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շորթումը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ֆինանսական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մեծամասնական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բերելն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տեսաերիզները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սպառնում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սոցիալական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չստանան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տեսաերիզները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ծագել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հայցումների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հաղորդագրություններ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չստանան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հետապնդելու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խոսակցությունների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սքրինշոթերը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հետապնդումը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զարգացնել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ընտանիքի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վնասակար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շորթումը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հանգեցնել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զգալի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վնասվածքի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առանձնակի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ինքնասպանության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դարձնում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շորթման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ռիսկերի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զոհերին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խնդրելու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կրթելը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ֆինանսական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հետապնդում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շորթումից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Մեթոդներից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հյուրընկածում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կայքերում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վճարում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կտտոցի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գովազդների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տեղադրումն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քողարկված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հարթակների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կտտոցների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կտտոցի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արագության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աճի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պատճառով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երրորդ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պետություններում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դիտել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աշխարհի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մյուս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ծայրում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շահագործում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կենդանի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հաղորդումներ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վճարում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տիպի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դիտելու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Ֆիլիպինները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շարունակում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մնալ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զոհերի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գտնվելու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առումով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ամենաակնառու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երկիրը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չնայած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նշաններ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շփումը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մեծահասակների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պոռնո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առևտրային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կայքերում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հաղորդագրությունները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հաղորդագրությունների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հարթակներում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ուղիղ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հեռարձակվում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հարթակներում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վիդեոկապի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hնարավորությամբ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կազմակերպել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ուղղորդել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չարաշահումը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վճարում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վճարման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եղանակներով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հազվադեպ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չարաշահումների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934705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Բյուրեղյա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կոչված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կեղծիքների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բարելավումները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մտահոգիչ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«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Դիփֆեյք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մեքենայական ուսուցման և արհեստական ​​բանականության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(AI)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տեսանյութերն իրար վրա է տեղադրում: Այն արդեն իսկ օգտագործվել է հայտնի անձանց դեմքերը գոյություն ունեցող պոռնոգրաֆիկ տեսանյութեր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Թեպետ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դեռևս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համեմատաբար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բարելավվում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 և օգտագործման համար հեշտ: Այն կարող է ժամանակի խնդիր լինել մինչ առաջին խորը կեղծիքները կհայտնվեն, որոնք պատկերում են առցանց CSE- ն, ինչի արդյունքում ստեղծվում է նոր «անհատականացված»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երեխաների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սեռական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 կարող է նաև լուրջ հետևանքներ ունենալ իրավապահ մարմինների համար, քանի որ կարող է հարցեր առաջացնել ապացույցների իսկության վերաբերյալ և բարդացնել հետաքննությունը: Բայց դրա վտանգն այն է, որ «այդ տեխնոլոգիան կարող է օգտագործվել մարդկանց հավատացնելու համար, որ ինչ-որ բան իրական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 այդպես չլինի», - աս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Փիթեր Սինգերը, կիբերանվտանգության և պաշտպանության վրա կենտրոնացած ռազմավար և «Նոր Ամերիկա» վերլուծական կենտրոնի ավագ մասնագետ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9568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997737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անգամ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արժողության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բջջային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հեռախոսների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նոթբուքերի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պլանշետների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modi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operandi)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լուրջ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նորամուծություն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տարվա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2018-ին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տեղաշարժ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CNP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անընդհատ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տեղափոխվում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ճանապարհորդությունը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հյուրանոցներ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վարձույթ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իրազեկության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առևտրի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ոլորտում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փոխզիջում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խոցելի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վեբկայք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պատահական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կազմաձևում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Ամազոն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(Amazon Web)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(AWS) S3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սերվերներ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CNP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զուտ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ֆինանսական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տեսանկյունից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նպաստում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ներգաղթի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թրաֆիքինգը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կրեդիտ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ինքնաթիռի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տոմսեր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հյուրանոցներ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ամրագրելով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վարձույթներով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CNP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`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նույնականացման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96162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IOCTA)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Անդամ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անգամ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արժողության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ինչպիսիք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նոթբուքերի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պլանշետների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կիբերհանցագործությունների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ոլորտում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ռեժիմները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modi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operandi)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որևէ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լուրջ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նորամուծություն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վերջին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տարվա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2018-ին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տեղաշարժ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CNP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տեխնոլոգիաներն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անընդհատ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ոլորտներ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ճանապարհորդությունը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հյուրանոցներ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մեքենաների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վարձույթ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մարմիններին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իրազեկության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առևտրի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ոլորտում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փոխզիջում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խոցելի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վեբկայք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ունեցողներն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պատահական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սխալ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կազմաձևում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Ամազոն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(Amazon Web)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(AWS) S3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սերվերներ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CNP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տեխնոլոգիաներով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խարդախությունը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զուտ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ֆինանսական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տեսանկյունից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նպաստում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գործունեության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ներգաղթի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հեշտացումը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թրաֆիքինգը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կեղծված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կրեդիտ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փաստաթղթերով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ինքնաթիռի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տոմսեր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բերելով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հյուրանոցներ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ամրագրելով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վարձույթներով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CNP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խարդախության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`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կեղծված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նույնականացման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փաստաթղթերի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74176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Սկիմմինգի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բոլոր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տերմինալներն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բանկոմատներն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հակա-սկիմմինգային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մագնիսական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կրկնօրինակումը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վաճառքի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տերմինալներում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դեռևս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Կլոնավորված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մագնիսական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շերտագիծ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արդյունաբերությունն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 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Եվրոփեյ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Europay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(MasterCard) և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Վիզա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(Visa)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չիպային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Եվրոփեյ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Europay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(MasterCard) և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Վիզա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(Visa)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չիպային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հարմարությունները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թողարկողների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հոգածության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առարկա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19293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Կանխիկացված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տրամաբանական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ամենատարածված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ջեքփոթ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դիսպանսերին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հրամաններ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արկղ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ապարատային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դիսպանսերին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կանխիկացնելու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ցածր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խոցելի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468737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Դիեբոլդը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(Diebold)-ը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արտադրողներն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խափանվել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գողություն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խարդախությունը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WinPot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Cutlet Maker- 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կտորներ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դրամական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ապօրինի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62144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Կանխիկացված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բանկոմատը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տրամաբանական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բանկոմատային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հարձակման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ամենատարածված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Հանցագործները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ջեքփոթ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եղանակներից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մեկով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վնասակար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ծրագրերը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դիսպանսերին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հրամաններ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ուղարկում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սև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արկղ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ապարատային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սարքը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միացված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անմիջապես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դիսպանսերին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բանկոմատը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կանխիկացնելու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դատարկելու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իրականացվել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բանկոմատների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ցածր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ստանդարտների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խոցելի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հարձակումների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8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747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9CA34D-D136-324F-8C5C-F0F921B4554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82518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latin typeface="Sylfaen" panose="010A0502050306030303" pitchFamily="18" charset="0"/>
              </a:rPr>
              <a:t>Հետևյալ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սահիկները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վերաբերվում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Մութ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ոստայնին</a:t>
            </a:r>
            <a:r>
              <a:rPr lang="en-US" baseline="0" dirty="0" smtClean="0">
                <a:latin typeface="Sylfaen" panose="010A0502050306030303" pitchFamily="18" charset="0"/>
              </a:rPr>
              <a:t>: </a:t>
            </a:r>
            <a:r>
              <a:rPr lang="en-US" baseline="0" dirty="0" err="1" smtClean="0">
                <a:latin typeface="Sylfaen" panose="010A0502050306030303" pitchFamily="18" charset="0"/>
              </a:rPr>
              <a:t>Վերապատրաստողն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ազատ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մութ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ոստայնի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աշխատանքը</a:t>
            </a:r>
            <a:r>
              <a:rPr lang="en-US" baseline="0" dirty="0" smtClean="0">
                <a:latin typeface="Sylfaen" panose="010A0502050306030303" pitchFamily="18" charset="0"/>
              </a:rPr>
              <a:t> և </a:t>
            </a:r>
            <a:r>
              <a:rPr lang="en-US" baseline="0" dirty="0" err="1" smtClean="0">
                <a:latin typeface="Sylfaen" panose="010A0502050306030303" pitchFamily="18" charset="0"/>
              </a:rPr>
              <a:t>գաղափարները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ներկայացնելու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hy-AM" baseline="0" dirty="0" smtClean="0">
                <a:latin typeface="Sylfaen" panose="010A0502050306030303" pitchFamily="18" charset="0"/>
              </a:rPr>
              <a:t>մասնակից</a:t>
            </a:r>
            <a:r>
              <a:rPr lang="en-US" baseline="0" dirty="0" err="1" smtClean="0">
                <a:latin typeface="Sylfaen" panose="010A0502050306030303" pitchFamily="18" charset="0"/>
              </a:rPr>
              <a:t>ներին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</a:p>
          <a:p>
            <a:endParaRPr lang="en-US" baseline="0" dirty="0" smtClean="0">
              <a:latin typeface="Sylfaen" panose="010A0502050306030303" pitchFamily="18" charset="0"/>
            </a:endParaRPr>
          </a:p>
          <a:p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 համար փորձել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գրել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սցենար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 կլիներ առանց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գիրք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գրելու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այնպես որ մութ ոստայնի մասին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վերապատրաստողի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գիտելիքները պահանջում են 5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սահիկներում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ընդգրկված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թեման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ներառյալ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և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հղում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IOCTA-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ին:</a:t>
            </a:r>
            <a:endParaRPr lang="en-US" baseline="0" dirty="0" smtClean="0">
              <a:latin typeface="Sylfaen" panose="010A0502050306030303" pitchFamily="18" charset="0"/>
            </a:endParaRPr>
          </a:p>
          <a:p>
            <a:endParaRPr lang="en-US" baseline="0" dirty="0" smtClean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440867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cript MT Bold" panose="03040602040607080904" pitchFamily="66" charset="0"/>
              <a:ea typeface="MS PGothic" pitchFamily="34" charset="-128"/>
              <a:cs typeface="ＭＳ Ｐゴシック" charset="0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Յուրաքանչյուր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ընդգծված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տարի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մութ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ոստայնի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էկոհամակարգի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անկայունությունն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Այսպես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շարունակվում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է 2019 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սկզբին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ուժեղացված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համակարգված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գործունեությամբ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Փետրվար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ամսին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իշխանությունները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ձեռնարկել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գլոբալ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գործողություններ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վաճառողների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դրանից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Դրիմ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Մարքեթը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(Dream Market),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հավանաբար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ժամանակվա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ամենամեծ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շուկան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փակվել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կամավոր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Աա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Ենթադրաբար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DDoS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-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երկարատև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համառ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հարձակման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վաղ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քննարկվել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4.4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բաժնում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Դրանից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անմիջապես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մարմինները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հայտարարեցին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մութ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ոստայնի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մնացած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շուկաների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՝ Wall Street Market-ի և Valhalla-ի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փակման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որին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հաջորդել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Bestmixer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-ը`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խառնող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խառնաշփոթության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ծառայությունը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մասամբ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հյուրընկալված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մութ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ոստայնի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cript MT Bold" panose="03040602040607080904" pitchFamily="66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cript MT Bold" panose="03040602040607080904" pitchFamily="66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6819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694281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760089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հատկանիշ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ծուղակներ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Կրիպտոարժույթի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օպերատորները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ստիպված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խուսափել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հակերության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չարամիտ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կարգավորողները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խոշոր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Բիթքոյնը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ամենահայնի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անընդհատ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թիրախավորվում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  <a:hlinkClick r:id="rId3"/>
              </a:rPr>
              <a:t> 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բավականին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հմտացել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Բիթքոյնի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կրիպտոարժույթների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936962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մշտապես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թիրախավորում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խանութները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հեռացնել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ձերբակալել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/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Silk road-ը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շուկաներից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ճանաչում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գտավ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–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2011թ.-ին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փակվել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(2013 թ.) ՀԴԲ-ի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թմրանյութերի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վաճառքով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Ռոսս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Ուլբրիխտի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Dread Pirate Roberts: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Ուլբրիխտը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դատապարտվել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ցմահ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ազատազրկման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վաղաժամկետ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ազատման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Silk Road-ը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հազարավոր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թմրավաճառների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վաճառականների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հարյուրավոր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կիլոգրամներով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անօրինական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թմրանյութեր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ապրանքներ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100,000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գնորդների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լվանալու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ծագած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հարյուր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միլիոնավոր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դոլարներ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Silk Road 2 և Silk Road 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կորուստի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դադարեցրել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խանութներ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պոտենցիալ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գործունեության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խանութների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թարմ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զեկույցն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720477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22765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Առերեսվելով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պետականաշինության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նախագծի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կորստի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քարոզչական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մեքենայի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նկատմամբ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թշնամական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մոտեցումների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IS-ը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վերանայել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մարտավարությունը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արդիական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մնալու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2018-ին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սոցիալական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լրատվական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Տելեգրամի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հեռացման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արշավների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ակտիվացմանը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դեռևս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հպարտանում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բազմազան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ենթակառուցվածքներով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քարոզչության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լրատվամիջոցների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ֆայլերի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զանգվածներում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հատկապես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խանգարող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նվազեցված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կարողությամբ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կողմնակից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լրատվամիջոցները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ալ-Սաքրի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al-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Saqri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Corporation for Military Sciences)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կորպորացիան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Հորիզոնս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հիմնադրամը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Horizons Electronic Foundation)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խալիֆայությունը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United Cyber Caliphate)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հմտացել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ուղեցույցներ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Հրահանգները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տատանվում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դիտարկիչներ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հավելվածներ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Tor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դիտարկչի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ապակենտրոնացված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հարթակի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խթանումը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օրեցօր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մասնագիտացված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լրատվամիջոցները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կասեցումը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IS-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չկապակցվող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նկարներ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625975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Ամենավերջին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հնչեղ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միջադեպերից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Քրիսթչերչի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(Christchurch)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ակցիան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գովազդելու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ահաբեկչական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կօգտագործեն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հետևորդներին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զինյալներին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թաքցնելու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0088244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IOCTA)</a:t>
            </a: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853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sz="1200" kern="1200" dirty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*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Վերադարձեք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դրան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հետագա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դասընթացներում</a:t>
            </a:r>
            <a:r>
              <a:rPr lang="en-GB" sz="1200" kern="1200" dirty="0" smtClean="0">
                <a:solidFill>
                  <a:schemeClr val="tx1"/>
                </a:solidFill>
                <a:latin typeface="Sylfaen" panose="010A0502050306030303" pitchFamily="18" charset="0"/>
                <a:ea typeface="MS PGothic" pitchFamily="34" charset="-128"/>
                <a:cs typeface="ＭＳ Ｐゴシック" charset="0"/>
              </a:rPr>
              <a:t> </a:t>
            </a: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r>
              <a:rPr lang="en-GB" altLang="en-US" dirty="0" err="1" smtClean="0">
                <a:latin typeface="Sylfaen" panose="010A0502050306030303" pitchFamily="18" charset="0"/>
              </a:rPr>
              <a:t>Քանի</a:t>
            </a:r>
            <a:r>
              <a:rPr lang="en-GB" altLang="en-US" dirty="0" smtClean="0">
                <a:latin typeface="Sylfaen" panose="010A0502050306030303" pitchFamily="18" charset="0"/>
              </a:rPr>
              <a:t> </a:t>
            </a:r>
            <a:r>
              <a:rPr lang="en-GB" altLang="en-US" dirty="0" err="1" smtClean="0">
                <a:latin typeface="Sylfaen" panose="010A0502050306030303" pitchFamily="18" charset="0"/>
              </a:rPr>
              <a:t>որ</a:t>
            </a:r>
            <a:r>
              <a:rPr lang="en-GB" altLang="en-US" dirty="0" smtClean="0">
                <a:latin typeface="Sylfaen" panose="010A0502050306030303" pitchFamily="18" charset="0"/>
              </a:rPr>
              <a:t> </a:t>
            </a:r>
            <a:r>
              <a:rPr lang="hy-AM" altLang="en-US" dirty="0" smtClean="0">
                <a:latin typeface="Sylfaen" panose="010A0502050306030303" pitchFamily="18" charset="0"/>
              </a:rPr>
              <a:t>Համացանց</a:t>
            </a:r>
            <a:r>
              <a:rPr lang="en-GB" altLang="en-US" dirty="0" smtClean="0">
                <a:latin typeface="Sylfaen" panose="010A0502050306030303" pitchFamily="18" charset="0"/>
              </a:rPr>
              <a:t>ի </a:t>
            </a:r>
            <a:r>
              <a:rPr lang="en-GB" altLang="en-US" dirty="0" err="1" smtClean="0">
                <a:latin typeface="Sylfaen" panose="010A0502050306030303" pitchFamily="18" charset="0"/>
              </a:rPr>
              <a:t>օգտագործումը</a:t>
            </a:r>
            <a:r>
              <a:rPr lang="en-GB" altLang="en-US" dirty="0" smtClean="0">
                <a:latin typeface="Sylfaen" panose="010A0502050306030303" pitchFamily="18" charset="0"/>
              </a:rPr>
              <a:t> </a:t>
            </a:r>
            <a:r>
              <a:rPr lang="en-GB" altLang="en-US" dirty="0" err="1" smtClean="0">
                <a:latin typeface="Sylfaen" panose="010A0502050306030303" pitchFamily="18" charset="0"/>
              </a:rPr>
              <a:t>հասանելի</a:t>
            </a:r>
            <a:r>
              <a:rPr lang="en-GB" altLang="en-US" dirty="0" smtClean="0">
                <a:latin typeface="Sylfaen" panose="010A0502050306030303" pitchFamily="18" charset="0"/>
              </a:rPr>
              <a:t> է </a:t>
            </a:r>
            <a:r>
              <a:rPr lang="en-GB" altLang="en-US" dirty="0" err="1" smtClean="0">
                <a:latin typeface="Sylfaen" panose="010A0502050306030303" pitchFamily="18" charset="0"/>
              </a:rPr>
              <a:t>աշխարհի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կետ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մարդու</a:t>
            </a:r>
            <a:r>
              <a:rPr lang="en-GB" altLang="en-US" baseline="0" dirty="0" smtClean="0">
                <a:latin typeface="Sylfaen" panose="010A0502050306030303" pitchFamily="18" charset="0"/>
              </a:rPr>
              <a:t>,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ուստի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դրա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հետ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կապված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հանցագործությունների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թիվը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աճում</a:t>
            </a:r>
            <a:r>
              <a:rPr lang="en-GB" altLang="en-US" baseline="0" dirty="0" smtClean="0">
                <a:latin typeface="Sylfaen" panose="010A0502050306030303" pitchFamily="18" charset="0"/>
              </a:rPr>
              <a:t> է և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հանցագործները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գտնում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նոր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հնարավոր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ոչ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իրավական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զարտուղիներ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: </a:t>
            </a:r>
            <a:r>
              <a:rPr lang="en-GB" altLang="en-US" dirty="0" smtClean="0">
                <a:latin typeface="Sylfaen" panose="010A0502050306030303" pitchFamily="18" charset="0"/>
              </a:rPr>
              <a:t> </a:t>
            </a:r>
            <a:r>
              <a:rPr lang="en-GB" altLang="en-US" dirty="0" err="1" smtClean="0">
                <a:latin typeface="Sylfaen" panose="010A0502050306030303" pitchFamily="18" charset="0"/>
              </a:rPr>
              <a:t>Ցանցերի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միջոցով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կատարված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հանցագործությունները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բոլոր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հանցագործություններից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ամենաանդրազգայինն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:</a:t>
            </a:r>
            <a:endParaRPr lang="hr-HR" altLang="en-US" dirty="0">
              <a:latin typeface="Sylfaen" panose="010A0502050306030303" pitchFamily="18" charset="0"/>
            </a:endParaRPr>
          </a:p>
          <a:p>
            <a:r>
              <a:rPr lang="en-GB" altLang="en-US" dirty="0">
                <a:latin typeface="Sylfaen" panose="010A0502050306030303" pitchFamily="18" charset="0"/>
              </a:rPr>
              <a:t> </a:t>
            </a:r>
            <a:endParaRPr lang="hr-HR" altLang="en-US" dirty="0">
              <a:latin typeface="Sylfaen" panose="010A0502050306030303" pitchFamily="18" charset="0"/>
            </a:endParaRPr>
          </a:p>
          <a:p>
            <a:r>
              <a:rPr lang="en-GB" altLang="en-US" dirty="0" err="1" smtClean="0">
                <a:latin typeface="Sylfaen" panose="010A0502050306030303" pitchFamily="18" charset="0"/>
              </a:rPr>
              <a:t>Այս</a:t>
            </a:r>
            <a:r>
              <a:rPr lang="en-GB" altLang="en-US" dirty="0" smtClean="0">
                <a:latin typeface="Sylfaen" panose="010A0502050306030303" pitchFamily="18" charset="0"/>
              </a:rPr>
              <a:t> </a:t>
            </a:r>
            <a:r>
              <a:rPr lang="en-GB" altLang="en-US" dirty="0" err="1" smtClean="0">
                <a:latin typeface="Sylfaen" panose="010A0502050306030303" pitchFamily="18" charset="0"/>
              </a:rPr>
              <a:t>բնույթը</a:t>
            </a:r>
            <a:r>
              <a:rPr lang="en-GB" altLang="en-US" dirty="0" smtClean="0">
                <a:latin typeface="Sylfaen" panose="010A0502050306030303" pitchFamily="18" charset="0"/>
              </a:rPr>
              <a:t> </a:t>
            </a:r>
            <a:r>
              <a:rPr lang="en-GB" altLang="en-US" dirty="0" err="1" smtClean="0">
                <a:latin typeface="Sylfaen" panose="010A0502050306030303" pitchFamily="18" charset="0"/>
              </a:rPr>
              <a:t>առաջացնում</a:t>
            </a:r>
            <a:r>
              <a:rPr lang="en-GB" altLang="en-US" dirty="0" smtClean="0">
                <a:latin typeface="Sylfaen" panose="010A0502050306030303" pitchFamily="18" charset="0"/>
              </a:rPr>
              <a:t> է </a:t>
            </a:r>
            <a:r>
              <a:rPr lang="en-GB" altLang="en-US" dirty="0" err="1" smtClean="0">
                <a:latin typeface="Sylfaen" panose="010A0502050306030303" pitchFamily="18" charset="0"/>
              </a:rPr>
              <a:t>առանձնահատուկ</a:t>
            </a:r>
            <a:r>
              <a:rPr lang="en-GB" altLang="en-US" dirty="0" smtClean="0">
                <a:latin typeface="Sylfaen" panose="010A0502050306030303" pitchFamily="18" charset="0"/>
              </a:rPr>
              <a:t> </a:t>
            </a:r>
            <a:r>
              <a:rPr lang="en-GB" altLang="en-US" dirty="0" err="1" smtClean="0">
                <a:latin typeface="Sylfaen" panose="010A0502050306030303" pitchFamily="18" charset="0"/>
              </a:rPr>
              <a:t>դժվարություններ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նմանատիպ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քրեական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գործունեությունը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հետաքննողների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համար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,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քանի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որ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ապացույցը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կարող</a:t>
            </a:r>
            <a:r>
              <a:rPr lang="en-GB" altLang="en-US" baseline="0" dirty="0" smtClean="0">
                <a:latin typeface="Sylfaen" panose="010A0502050306030303" pitchFamily="18" charset="0"/>
              </a:rPr>
              <a:t> է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անհետանալ</a:t>
            </a:r>
            <a:r>
              <a:rPr lang="en-GB" altLang="en-US" baseline="0" dirty="0" smtClean="0">
                <a:latin typeface="Sylfaen" panose="010A0502050306030303" pitchFamily="18" charset="0"/>
              </a:rPr>
              <a:t>,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եթե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այն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անմիջապես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չի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պահպանվում</a:t>
            </a:r>
            <a:r>
              <a:rPr lang="en-GB" altLang="en-US" baseline="0" dirty="0" smtClean="0">
                <a:latin typeface="Sylfaen" panose="010A0502050306030303" pitchFamily="18" charset="0"/>
              </a:rPr>
              <a:t> և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իրավապահ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մարմինները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պետք</a:t>
            </a:r>
            <a:r>
              <a:rPr lang="en-GB" altLang="en-US" baseline="0" dirty="0" smtClean="0">
                <a:latin typeface="Sylfaen" panose="010A0502050306030303" pitchFamily="18" charset="0"/>
              </a:rPr>
              <a:t> է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հարգեն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քաղաքական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սահմանները</a:t>
            </a:r>
            <a:r>
              <a:rPr lang="en-GB" altLang="en-US" baseline="0" dirty="0" smtClean="0">
                <a:latin typeface="Sylfaen" panose="010A0502050306030303" pitchFamily="18" charset="0"/>
              </a:rPr>
              <a:t>: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Բացի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այդ</a:t>
            </a:r>
            <a:r>
              <a:rPr lang="en-GB" altLang="en-US" baseline="0" dirty="0" smtClean="0">
                <a:latin typeface="Sylfaen" panose="010A0502050306030303" pitchFamily="18" charset="0"/>
              </a:rPr>
              <a:t>,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նրանք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պարտավոր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հետևել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իրավական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գործընթացին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և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հանրային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եղանակով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խնդրել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միջազգային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օգնություն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քրեական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հետաքննության</a:t>
            </a:r>
            <a:r>
              <a:rPr lang="en-GB" altLang="en-US" baseline="0" dirty="0" smtClean="0">
                <a:latin typeface="Sylfaen" panose="010A0502050306030303" pitchFamily="18" charset="0"/>
              </a:rPr>
              <a:t> </a:t>
            </a:r>
            <a:r>
              <a:rPr lang="en-GB" altLang="en-US" baseline="0" dirty="0" err="1" smtClean="0">
                <a:latin typeface="Sylfaen" panose="010A0502050306030303" pitchFamily="18" charset="0"/>
              </a:rPr>
              <a:t>ընթացքում</a:t>
            </a:r>
            <a:r>
              <a:rPr lang="en-GB" altLang="en-US" baseline="0" dirty="0" smtClean="0">
                <a:latin typeface="Sylfaen" panose="010A0502050306030303" pitchFamily="18" charset="0"/>
              </a:rPr>
              <a:t>: </a:t>
            </a:r>
            <a:endParaRPr lang="en-GB" altLang="en-US" dirty="0" smtClean="0">
              <a:latin typeface="Sylfaen" panose="010A0502050306030303" pitchFamily="18" charset="0"/>
            </a:endParaRPr>
          </a:p>
          <a:p>
            <a:endParaRPr lang="en-US" altLang="en-US" dirty="0">
              <a:latin typeface="Sylfaen" panose="010A0502050306030303" pitchFamily="18" charset="0"/>
            </a:endParaRPr>
          </a:p>
          <a:p>
            <a:r>
              <a:rPr lang="en-US" altLang="en-US" dirty="0" err="1" smtClean="0">
                <a:latin typeface="Sylfaen" panose="010A0502050306030303" pitchFamily="18" charset="0"/>
              </a:rPr>
              <a:t>Ինչևէ</a:t>
            </a:r>
            <a:r>
              <a:rPr lang="en-US" altLang="en-US" dirty="0" smtClean="0">
                <a:latin typeface="Sylfaen" panose="010A0502050306030303" pitchFamily="18" charset="0"/>
              </a:rPr>
              <a:t>,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անցած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տարիների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ընթացքում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հստակ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պարզ</a:t>
            </a:r>
            <a:r>
              <a:rPr lang="en-US" altLang="en-US" baseline="0" dirty="0" smtClean="0">
                <a:latin typeface="Sylfaen" panose="010A0502050306030303" pitchFamily="18" charset="0"/>
              </a:rPr>
              <a:t> է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դարձել</a:t>
            </a:r>
            <a:r>
              <a:rPr lang="en-US" altLang="en-US" baseline="0" dirty="0" smtClean="0">
                <a:latin typeface="Sylfaen" panose="010A0502050306030303" pitchFamily="18" charset="0"/>
              </a:rPr>
              <a:t>,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որ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կիբերհանցագործություններին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վերաբերվող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քրեական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հարցերում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արագ</a:t>
            </a:r>
            <a:r>
              <a:rPr lang="en-US" altLang="en-US" baseline="0" dirty="0" smtClean="0">
                <a:latin typeface="Sylfaen" panose="010A0502050306030303" pitchFamily="18" charset="0"/>
              </a:rPr>
              <a:t> և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փոխադարձ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փոխօգնության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նոր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ձևերը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անհրաժեշտ</a:t>
            </a:r>
            <a:r>
              <a:rPr lang="en-US" altLang="en-US" baseline="0" dirty="0" smtClean="0">
                <a:latin typeface="Sylfaen" panose="010A0502050306030303" pitchFamily="18" charset="0"/>
              </a:rPr>
              <a:t> </a:t>
            </a:r>
            <a:r>
              <a:rPr lang="en-US" altLang="en-US" baseline="0" dirty="0" err="1" smtClean="0">
                <a:latin typeface="Sylfaen" panose="010A0502050306030303" pitchFamily="18" charset="0"/>
              </a:rPr>
              <a:t>են</a:t>
            </a:r>
            <a:r>
              <a:rPr lang="en-US" altLang="en-US" baseline="0" dirty="0" smtClean="0">
                <a:latin typeface="Sylfaen" panose="010A0502050306030303" pitchFamily="18" charset="0"/>
              </a:rPr>
              <a:t>:</a:t>
            </a:r>
            <a:endParaRPr lang="en-GB" altLang="en-US" dirty="0">
              <a:latin typeface="Sylfaen" panose="010A050205030603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latin typeface="Sylfaen" panose="010A0502050306030303" pitchFamily="18" charset="0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1073826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IOCTA)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Խաչաձև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ազդում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նպաստում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106163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Տեղեկատվությունը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վերցված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2019թ.-ի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կազմակերպված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վտանգի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գնահատումից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IOCTA)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ֆիշինգը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բանկային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վճարային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հավաքագրելու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վաճառում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ստորգետնյա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շուկաներում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ուղղակիորեն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խարդախություններ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algn="l"/>
            <a:endParaRPr lang="en-US" sz="1800" b="0" i="0" u="none" strike="noStrike" kern="1200" baseline="0" dirty="0">
              <a:solidFill>
                <a:srgbClr val="3D3D5F"/>
              </a:solidFill>
              <a:latin typeface="Roboto-Light"/>
              <a:ea typeface="MS PGothic" pitchFamily="34" charset="-128"/>
              <a:cs typeface="ＭＳ Ｐゴシック" charset="0"/>
            </a:endParaRPr>
          </a:p>
          <a:p>
            <a:pPr algn="l"/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Գումարային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փոխանցումների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(money mules)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 էին ֆինանսական և կիբերհանցագործությունների բոլոր ասպեկտներին աջակցելու համար: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վերաբերվում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կիբերհանցագործություններին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ոչ-կանխիկ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խարդախություններին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Մարդիկ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վճարում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էին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անօրինական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միջոցները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տեղափոխել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մաքրել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նրանց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նորմալ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արժույթային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համակարգերում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  <a:p>
            <a:pPr algn="l"/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Կրիպտո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արժույթը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՝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նշվել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 է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այս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բաժնում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բայց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չի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ներառվել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ամբողջականության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համար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rPr>
              <a:t> 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286738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74218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ընձեռելու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կիբերհանցագործությունը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ֆորումում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խմբերում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Գաղափարը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պրոֆեսիոնալ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DFBB1-7B02-4717-AEA4-A0D2A92F606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1141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38531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009769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174802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099439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9848736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237524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695767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51414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880437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174519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89725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224456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8194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6635286"/>
      </p:ext>
    </p:extLst>
  </p:cSld>
  <p:clrMapOvr>
    <a:masterClrMapping/>
  </p:clrMapOvr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981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844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814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89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022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787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032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51293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88631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13083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5658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2075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69067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1795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011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193528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44946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09951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87932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67166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60884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488091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08317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35293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63467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080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40143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6030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9822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44555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8160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39207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90842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0342568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92776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23413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720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251083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81119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69035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16936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78068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16156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00498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04728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6603197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13423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132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888814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53478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56338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35665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63131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04795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21159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05411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92023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5875413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9155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9618960"/>
      </p:ext>
    </p:extLst>
  </p:cSld>
  <p:clrMapOvr>
    <a:masterClrMapping/>
  </p:clrMapOvr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64190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93689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53851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426404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15612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08973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23471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96862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59137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12609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6221551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94990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42568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55554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44532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21028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515773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33736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81651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476726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46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73902"/>
      </p:ext>
    </p:extLst>
  </p:cSld>
  <p:clrMapOvr>
    <a:masterClrMapping/>
  </p:clrMapOvr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7897582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22902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635406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62774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357937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363486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853895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075438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75829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504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BE315B-93AB-4182-A682-D2D6C37D4D2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840FB52-8F74-4C62-BC14-146E373525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8571B3-F2B3-4C41-8AB6-8D4158A1697F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C0713AAC-84AF-4971-8FCB-8CABFE853D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0" i="0" baseline="0" dirty="0">
                <a:solidFill>
                  <a:srgbClr val="FFFFFF"/>
                </a:solidFill>
                <a:latin typeface="Calibri" panose="020F0502020204030204" pitchFamily="34" charset="0"/>
              </a:rPr>
              <a:t>www.coe.int/cybercrime			</a:t>
            </a:r>
          </a:p>
        </p:txBody>
      </p:sp>
    </p:spTree>
    <p:extLst>
      <p:ext uri="{BB962C8B-B14F-4D97-AF65-F5344CB8AC3E}">
        <p14:creationId xmlns:p14="http://schemas.microsoft.com/office/powerpoint/2010/main" val="83504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6" r:id="rId17"/>
    <p:sldLayoutId id="2147483672" r:id="rId18"/>
    <p:sldLayoutId id="2147483664" r:id="rId19"/>
    <p:sldLayoutId id="2147483665" r:id="rId20"/>
    <p:sldLayoutId id="2147483666" r:id="rId21"/>
    <p:sldLayoutId id="2147483671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021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506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1730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335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657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600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139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845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tteo.lucchetti@coe.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www.unodc.org/unodc/en/cybercrime/global-programme-cybercrime.html" TargetMode="Externa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www.un.org/press/en/2000/20001204.ga9842.doc.html" TargetMode="External"/><Relationship Id="rId4" Type="http://schemas.openxmlformats.org/officeDocument/2006/relationships/image" Target="../media/image1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www.interpol.int/en/Crimes/Cybercrime" TargetMode="External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ec.europa.eu/home-affairs/what-we-do/policies/cybercrime_en" TargetMode="External"/><Relationship Id="rId4" Type="http://schemas.openxmlformats.org/officeDocument/2006/relationships/image" Target="../media/image1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www.europol.europa.eu/about-europol/european-cybercrime-centre-ec3" TargetMode="Externa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://www.eurojust.europa.eu/pages/home.aspx" TargetMode="External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www.ejn-crimjust.europa.eu/ejn/Ejn_Home/EN" TargetMode="External"/><Relationship Id="rId4" Type="http://schemas.openxmlformats.org/officeDocument/2006/relationships/image" Target="../media/image2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www.ejn-crimjust.europa.eu/ejn/Ejn_Home/EN" TargetMode="External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www.coe.int/en/web/cybercrime/cybercrime-office-c-proc" TargetMode="External"/><Relationship Id="rId4" Type="http://schemas.openxmlformats.org/officeDocument/2006/relationships/image" Target="../media/image2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3.xml"/><Relationship Id="rId6" Type="http://schemas.openxmlformats.org/officeDocument/2006/relationships/hyperlink" Target="http://www.oas.org/juridico/english/cyber.htm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au.int/en/treaties/african-union-convention-cyber-security-and-personal-data-protection" TargetMode="External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4.xml"/><Relationship Id="rId6" Type="http://schemas.openxmlformats.org/officeDocument/2006/relationships/hyperlink" Target="http://www.combattingcybercrime.org/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4.xml"/><Relationship Id="rId5" Type="http://schemas.openxmlformats.org/officeDocument/2006/relationships/hyperlink" Target="http://pilonsec.org/strategicplan/cybercrime-pilon" TargetMode="External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3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3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3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0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0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7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0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8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8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8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51.png"/><Relationship Id="rId4" Type="http://schemas.openxmlformats.org/officeDocument/2006/relationships/image" Target="../media/image4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47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0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5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5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bes.com/sites/bernardmarr/2018/05/21/how-much-data-do-we-create-every-day-the-mind-blowing-stats-everyone-should-read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5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5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0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5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59.png"/><Relationship Id="rId4" Type="http://schemas.openxmlformats.org/officeDocument/2006/relationships/image" Target="../media/image57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7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57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0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65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6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0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65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0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atteo.lucchetti@coe.i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DBB67D73-B6F5-4B2A-AAA2-032087A05B3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39"/>
            <a:ext cx="8255888" cy="1215435"/>
          </a:xfrm>
        </p:spPr>
        <p:txBody>
          <a:bodyPr>
            <a:normAutofit/>
          </a:bodyPr>
          <a:lstStyle/>
          <a:p>
            <a:r>
              <a:rPr lang="en-US" altLang="en-US" sz="1900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US" altLang="en-US" sz="1900" dirty="0" smtClean="0">
                <a:latin typeface="Sylfaen" panose="010A0502050306030303" pitchFamily="18" charset="0"/>
              </a:rPr>
              <a:t> և </a:t>
            </a:r>
            <a:r>
              <a:rPr lang="hy-AM" altLang="en-US" sz="1900" dirty="0" smtClean="0">
                <a:latin typeface="Sylfaen" panose="010A0502050306030303" pitchFamily="18" charset="0"/>
              </a:rPr>
              <a:t>էլեկտրոնային ձևով ապացույց</a:t>
            </a:r>
            <a:r>
              <a:rPr lang="en-US" altLang="en-US" sz="1900" dirty="0" err="1" smtClean="0">
                <a:latin typeface="Sylfaen" panose="010A0502050306030303" pitchFamily="18" charset="0"/>
              </a:rPr>
              <a:t>ների</a:t>
            </a:r>
            <a:r>
              <a:rPr lang="en-US" altLang="en-US" sz="1900" dirty="0" smtClean="0">
                <a:latin typeface="Sylfaen" panose="010A0502050306030303" pitchFamily="18" charset="0"/>
              </a:rPr>
              <a:t> </a:t>
            </a:r>
            <a:r>
              <a:rPr lang="en-US" altLang="en-US" sz="1900" dirty="0" err="1" smtClean="0">
                <a:latin typeface="Sylfaen" panose="010A0502050306030303" pitchFamily="18" charset="0"/>
              </a:rPr>
              <a:t>վերաբերյալ</a:t>
            </a:r>
            <a:r>
              <a:rPr lang="en-US" altLang="en-US" sz="1900" dirty="0" smtClean="0">
                <a:latin typeface="Sylfaen" panose="010A0502050306030303" pitchFamily="18" charset="0"/>
              </a:rPr>
              <a:t> </a:t>
            </a:r>
            <a:r>
              <a:rPr lang="en-US" altLang="en-US" sz="1900" dirty="0" err="1" smtClean="0">
                <a:latin typeface="Sylfaen" panose="010A0502050306030303" pitchFamily="18" charset="0"/>
              </a:rPr>
              <a:t>ներածական</a:t>
            </a:r>
            <a:r>
              <a:rPr lang="en-US" altLang="en-US" sz="1900" dirty="0" smtClean="0">
                <a:latin typeface="Sylfaen" panose="010A0502050306030303" pitchFamily="18" charset="0"/>
              </a:rPr>
              <a:t> </a:t>
            </a:r>
            <a:r>
              <a:rPr lang="en-US" altLang="en-US" sz="1900" dirty="0" err="1" smtClean="0">
                <a:latin typeface="Sylfaen" panose="010A0502050306030303" pitchFamily="18" charset="0"/>
              </a:rPr>
              <a:t>դատական</a:t>
            </a:r>
            <a:r>
              <a:rPr lang="en-US" altLang="en-US" sz="1900" dirty="0" smtClean="0">
                <a:latin typeface="Sylfaen" panose="010A0502050306030303" pitchFamily="18" charset="0"/>
              </a:rPr>
              <a:t> </a:t>
            </a:r>
            <a:r>
              <a:rPr lang="en-US" altLang="en-US" sz="1900" dirty="0" err="1" smtClean="0">
                <a:latin typeface="Sylfaen" panose="010A0502050306030303" pitchFamily="18" charset="0"/>
              </a:rPr>
              <a:t>վերապատրաստման</a:t>
            </a:r>
            <a:r>
              <a:rPr lang="en-US" altLang="en-US" sz="1900" dirty="0" smtClean="0">
                <a:latin typeface="Sylfaen" panose="010A0502050306030303" pitchFamily="18" charset="0"/>
              </a:rPr>
              <a:t> </a:t>
            </a:r>
            <a:r>
              <a:rPr lang="en-US" altLang="en-US" sz="1900" dirty="0" err="1" smtClean="0">
                <a:latin typeface="Sylfaen" panose="010A0502050306030303" pitchFamily="18" charset="0"/>
              </a:rPr>
              <a:t>դասընթաց</a:t>
            </a:r>
            <a:endParaRPr lang="en-US" altLang="en-US" sz="1900" dirty="0" smtClean="0">
              <a:latin typeface="Sylfaen" panose="010A0502050306030303" pitchFamily="18" charset="0"/>
            </a:endParaRPr>
          </a:p>
          <a:p>
            <a:endParaRPr lang="en-US" altLang="en-US" sz="1900" dirty="0" smtClean="0">
              <a:latin typeface="Sylfaen" panose="010A0502050306030303" pitchFamily="18" charset="0"/>
            </a:endParaRPr>
          </a:p>
          <a:p>
            <a:endParaRPr lang="en-US" altLang="en-US" sz="1900" dirty="0" smtClean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3637711-684D-4890-8B1A-C347F5BBB5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GB" altLang="en-US" sz="3000" smtClean="0">
                <a:latin typeface="Sylfaen" panose="010A0502050306030303" pitchFamily="18" charset="0"/>
              </a:rPr>
              <a:t>Դասընթաց </a:t>
            </a:r>
            <a:r>
              <a:rPr lang="en-GB" altLang="en-US" sz="3000" dirty="0">
                <a:latin typeface="Sylfaen" panose="010A0502050306030303" pitchFamily="18" charset="0"/>
              </a:rPr>
              <a:t>1.5</a:t>
            </a:r>
          </a:p>
          <a:p>
            <a:pPr>
              <a:spcBef>
                <a:spcPct val="0"/>
              </a:spcBef>
            </a:pPr>
            <a:r>
              <a:rPr lang="en-GB" altLang="en-US" sz="3000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altLang="en-US" sz="3000" dirty="0" smtClean="0">
                <a:latin typeface="Sylfaen" panose="010A0502050306030303" pitchFamily="18" charset="0"/>
              </a:rPr>
              <a:t> </a:t>
            </a:r>
            <a:r>
              <a:rPr lang="en-GB" altLang="en-US" sz="3000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altLang="en-US" sz="3000" dirty="0" smtClean="0">
                <a:latin typeface="Sylfaen" panose="010A0502050306030303" pitchFamily="18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r>
              <a:rPr lang="en-GB" altLang="en-US" sz="1600" dirty="0" err="1">
                <a:latin typeface="Sylfaen" panose="010A0502050306030303" pitchFamily="18" charset="0"/>
              </a:rPr>
              <a:t>Xxxxx</a:t>
            </a:r>
            <a:r>
              <a:rPr lang="en-GB" altLang="en-US" sz="1600" dirty="0">
                <a:latin typeface="Sylfaen" panose="010A0502050306030303" pitchFamily="18" charset="0"/>
              </a:rPr>
              <a:t> XXXXXXXX</a:t>
            </a:r>
          </a:p>
          <a:p>
            <a:pPr>
              <a:spcBef>
                <a:spcPct val="0"/>
              </a:spcBef>
            </a:pPr>
            <a:endParaRPr lang="en-GB" altLang="en-US" sz="16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r>
              <a:rPr lang="en-US" sz="1600" b="0" i="1" dirty="0" err="1">
                <a:latin typeface="Sylfaen" panose="010A0502050306030303" pitchFamily="18" charset="0"/>
              </a:rPr>
              <a:t>Եվրոպայի</a:t>
            </a:r>
            <a:r>
              <a:rPr lang="en-US" sz="1600" b="0" i="1" dirty="0">
                <a:latin typeface="Sylfaen" panose="010A0502050306030303" pitchFamily="18" charset="0"/>
              </a:rPr>
              <a:t> </a:t>
            </a:r>
            <a:r>
              <a:rPr lang="en-US" sz="1600" b="0" i="1" dirty="0" err="1">
                <a:latin typeface="Sylfaen" panose="010A0502050306030303" pitchFamily="18" charset="0"/>
              </a:rPr>
              <a:t>Խորհուրդ</a:t>
            </a:r>
            <a:endParaRPr lang="en-US" sz="1600" b="0" i="1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rgbClr val="2F618F"/>
              </a:solidFill>
              <a:latin typeface="Sylfaen" panose="010A0502050306030303" pitchFamily="18" charset="0"/>
              <a:hlinkClick r:id="rId3"/>
            </a:endParaRPr>
          </a:p>
          <a:p>
            <a:pPr>
              <a:spcBef>
                <a:spcPct val="0"/>
              </a:spcBef>
            </a:pPr>
            <a:r>
              <a:rPr lang="hy-AM" altLang="en-US" sz="16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Է</a:t>
            </a:r>
            <a:r>
              <a:rPr lang="en-GB" altLang="en-US" sz="1600" dirty="0" smtClean="0">
                <a:solidFill>
                  <a:srgbClr val="2F618F"/>
                </a:solidFill>
                <a:latin typeface="Sylfaen" panose="010A0502050306030303" pitchFamily="18" charset="0"/>
              </a:rPr>
              <a:t>լ. </a:t>
            </a:r>
            <a:r>
              <a:rPr lang="en-GB" altLang="en-US" sz="1600" dirty="0" err="1" smtClean="0">
                <a:solidFill>
                  <a:srgbClr val="2F618F"/>
                </a:solidFill>
                <a:latin typeface="Sylfaen" panose="010A0502050306030303" pitchFamily="18" charset="0"/>
              </a:rPr>
              <a:t>փոստ</a:t>
            </a:r>
            <a:endParaRPr lang="en-GB" altLang="en-US" sz="1600" dirty="0">
              <a:solidFill>
                <a:srgbClr val="2F618F"/>
              </a:solidFill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200" dirty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4E9FDC2C-93EC-4C8A-9ECF-4C1E10889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sz="1600" b="1" dirty="0">
                <a:latin typeface="Sylfaen" panose="010A0502050306030303" pitchFamily="18" charset="0"/>
              </a:rPr>
              <a:t>օ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ր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ամիս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տարի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endParaRPr lang="en-GB" altLang="en-US" sz="1600" b="1" dirty="0">
              <a:latin typeface="Sylfaen" panose="010A0502050306030303" pitchFamily="18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09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US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Երևույթները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052513"/>
            <a:ext cx="8640960" cy="553561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Մարդիկ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սովորաբար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կարծում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մենք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առնչվում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ենք</a:t>
            </a:r>
            <a:r>
              <a:rPr lang="en-GB" altLang="sr-Latn-RS" dirty="0" smtClean="0">
                <a:latin typeface="Sylfaen" panose="010A0502050306030303" pitchFamily="18" charset="0"/>
              </a:rPr>
              <a:t>. </a:t>
            </a:r>
          </a:p>
          <a:p>
            <a:pPr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Հակերության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վիրուսների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ճիճուների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վնասակար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ծրագրի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հետ</a:t>
            </a:r>
            <a:endParaRPr lang="en-GB" altLang="sr-Latn-RS" dirty="0" smtClean="0">
              <a:latin typeface="Sylfaen" panose="010A0502050306030303" pitchFamily="18" charset="0"/>
            </a:endParaRPr>
          </a:p>
          <a:p>
            <a:pPr eaLnBrk="1" hangingPunct="1"/>
            <a:r>
              <a:rPr lang="ru-RU" altLang="sr-Latn-RS" dirty="0" err="1" smtClean="0">
                <a:latin typeface="Sylfaen" panose="010A0502050306030303" pitchFamily="18" charset="0"/>
              </a:rPr>
              <a:t>DoS</a:t>
            </a:r>
            <a:r>
              <a:rPr lang="ru-RU" altLang="sr-Latn-RS" dirty="0" smtClean="0">
                <a:latin typeface="Sylfaen" panose="010A0502050306030303" pitchFamily="18" charset="0"/>
              </a:rPr>
              <a:t> (</a:t>
            </a:r>
            <a:r>
              <a:rPr lang="hy-AM" dirty="0">
                <a:latin typeface="Sylfaen" panose="010A0502050306030303" pitchFamily="18" charset="0"/>
              </a:rPr>
              <a:t>ծառայության ժխտում</a:t>
            </a:r>
            <a:r>
              <a:rPr lang="ru-RU" altLang="sr-Latn-RS" dirty="0" smtClean="0">
                <a:latin typeface="Sylfaen" panose="010A0502050306030303" pitchFamily="18" charset="0"/>
              </a:rPr>
              <a:t>)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hy-AM" altLang="sr-Latn-RS" dirty="0">
                <a:latin typeface="Sylfaen" panose="010A0502050306030303" pitchFamily="18" charset="0"/>
              </a:rPr>
              <a:t>բաշխված ժխտումը սպասարկման </a:t>
            </a:r>
            <a:r>
              <a:rPr lang="hy-AM" altLang="sr-Latn-RS" dirty="0" smtClean="0">
                <a:latin typeface="Sylfaen" panose="010A0502050306030303" pitchFamily="18" charset="0"/>
              </a:rPr>
              <a:t>հարձակման</a:t>
            </a:r>
            <a:r>
              <a:rPr lang="en-US" altLang="sr-Latn-RS" dirty="0" smtClean="0">
                <a:latin typeface="Sylfaen" panose="010A0502050306030303" pitchFamily="18" charset="0"/>
              </a:rPr>
              <a:t>(</a:t>
            </a:r>
            <a:r>
              <a:rPr lang="en-GB" altLang="sr-Latn-RS" dirty="0" err="1" smtClean="0">
                <a:latin typeface="Sylfaen" panose="010A0502050306030303" pitchFamily="18" charset="0"/>
              </a:rPr>
              <a:t>DDoS</a:t>
            </a:r>
            <a:r>
              <a:rPr lang="en-GB" altLang="sr-Latn-RS" dirty="0" smtClean="0">
                <a:latin typeface="Sylfaen" panose="010A0502050306030303" pitchFamily="18" charset="0"/>
              </a:rPr>
              <a:t>) 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marL="0" indent="0" eaLnBrk="1" hangingPunct="1">
              <a:buNone/>
            </a:pPr>
            <a:r>
              <a:rPr lang="en-US" altLang="sr-Latn-RS" dirty="0" err="1" smtClean="0">
                <a:latin typeface="Sylfaen" panose="010A0502050306030303" pitchFamily="18" charset="0"/>
              </a:rPr>
              <a:t>Ավելի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ու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ավելի</a:t>
            </a:r>
            <a:r>
              <a:rPr lang="en-US" altLang="sr-Latn-RS" dirty="0" smtClean="0">
                <a:latin typeface="Sylfaen" panose="010A0502050306030303" pitchFamily="18" charset="0"/>
              </a:rPr>
              <a:t> &lt;</a:t>
            </a:r>
            <a:r>
              <a:rPr lang="en-US" altLang="sr-Latn-RS" dirty="0" err="1" smtClean="0">
                <a:latin typeface="Sylfaen" panose="010A0502050306030303" pitchFamily="18" charset="0"/>
              </a:rPr>
              <a:t>շահույթ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հետապնդող</a:t>
            </a:r>
            <a:r>
              <a:rPr lang="en-US" altLang="sr-Latn-RS" dirty="0" smtClean="0">
                <a:latin typeface="Sylfaen" panose="010A0502050306030303" pitchFamily="18" charset="0"/>
              </a:rPr>
              <a:t>&gt;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հանցագործություն</a:t>
            </a:r>
            <a:endParaRPr lang="en-US" altLang="sr-Latn-RS" dirty="0" smtClean="0">
              <a:latin typeface="Sylfaen" panose="010A0502050306030303" pitchFamily="18" charset="0"/>
            </a:endParaRPr>
          </a:p>
          <a:p>
            <a:pPr eaLnBrk="1" hangingPunct="1"/>
            <a:r>
              <a:rPr lang="ru-RU" altLang="sr-Latn-RS" dirty="0" err="1" smtClean="0">
                <a:latin typeface="Sylfaen" panose="010A0502050306030303" pitchFamily="18" charset="0"/>
              </a:rPr>
              <a:t>Բիզնես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էլփոստի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փոխզիջում</a:t>
            </a:r>
            <a:r>
              <a:rPr lang="pt-PT" altLang="sr-Latn-RS" dirty="0" smtClean="0">
                <a:latin typeface="Sylfaen" panose="010A0502050306030303" pitchFamily="18" charset="0"/>
              </a:rPr>
              <a:t>*</a:t>
            </a:r>
          </a:p>
          <a:p>
            <a:pPr eaLnBrk="1" hangingPunct="1"/>
            <a:r>
              <a:rPr lang="pt-PT" altLang="sr-Latn-RS" dirty="0" smtClean="0">
                <a:latin typeface="Sylfaen" panose="010A0502050306030303" pitchFamily="18" charset="0"/>
              </a:rPr>
              <a:t>Ransomware </a:t>
            </a:r>
            <a:r>
              <a:rPr lang="en-US" altLang="sr-Latn-RS" dirty="0" smtClean="0">
                <a:latin typeface="Sylfaen" panose="010A0502050306030303" pitchFamily="18" charset="0"/>
              </a:rPr>
              <a:t>(</a:t>
            </a:r>
            <a:r>
              <a:rPr lang="hy-AM" dirty="0">
                <a:latin typeface="Sylfaen" panose="010A0502050306030303" pitchFamily="18" charset="0"/>
              </a:rPr>
              <a:t>շորթող-վիրուս</a:t>
            </a:r>
            <a:r>
              <a:rPr lang="en-US" altLang="sr-Latn-RS" dirty="0" smtClean="0">
                <a:latin typeface="Sylfaen" panose="010A0502050306030303" pitchFamily="18" charset="0"/>
              </a:rPr>
              <a:t>)</a:t>
            </a:r>
            <a:r>
              <a:rPr lang="pt-PT" altLang="sr-Latn-RS" dirty="0" smtClean="0">
                <a:latin typeface="Sylfaen" panose="010A0502050306030303" pitchFamily="18" charset="0"/>
              </a:rPr>
              <a:t> *</a:t>
            </a:r>
            <a:endParaRPr lang="pt-PT" altLang="sr-Latn-RS" dirty="0">
              <a:latin typeface="Sylfaen" panose="010A0502050306030303" pitchFamily="18" charset="0"/>
            </a:endParaRPr>
          </a:p>
          <a:p>
            <a:pPr marL="0" indent="0" eaLnBrk="1" hangingPunct="1">
              <a:buNone/>
            </a:pPr>
            <a:r>
              <a:rPr lang="ru-RU" altLang="sr-Latn-RS" dirty="0" err="1" smtClean="0">
                <a:latin typeface="Sylfaen" panose="010A0502050306030303" pitchFamily="18" charset="0"/>
              </a:rPr>
              <a:t>Կամ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օգտագործելով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ցանցը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endParaRPr lang="pt-PT" altLang="sr-Latn-RS" dirty="0">
              <a:latin typeface="Sylfaen" panose="010A0502050306030303" pitchFamily="18" charset="0"/>
            </a:endParaRPr>
          </a:p>
          <a:p>
            <a:pPr eaLnBrk="1" hangingPunct="1"/>
            <a:r>
              <a:rPr lang="ru-RU" altLang="sr-Latn-RS" dirty="0" err="1" smtClean="0">
                <a:latin typeface="Sylfaen" panose="010A0502050306030303" pitchFamily="18" charset="0"/>
              </a:rPr>
              <a:t>Հանցագործություն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կատարելու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կամ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հեշտացնելու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համար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endParaRPr lang="pt-PT" altLang="sr-Latn-RS" dirty="0">
              <a:latin typeface="Sylfaen" panose="010A0502050306030303" pitchFamily="18" charset="0"/>
            </a:endParaRPr>
          </a:p>
        </p:txBody>
      </p:sp>
      <p:pic>
        <p:nvPicPr>
          <p:cNvPr id="13" name="Content Placeholder 10" descr="glowing-world-map-background-1280x960.jpg">
            <a:extLst>
              <a:ext uri="{FF2B5EF4-FFF2-40B4-BE49-F238E27FC236}">
                <a16:creationId xmlns:a16="http://schemas.microsoft.com/office/drawing/2014/main" id="{13065408-C13D-448B-A801-10BC1442EA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163" y="4003127"/>
            <a:ext cx="3073673" cy="230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06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Մարտահրավերները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040311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altLang="sr-Latn-RS" b="1" dirty="0" err="1" smtClean="0">
                <a:latin typeface="Sylfaen" panose="010A0502050306030303" pitchFamily="18" charset="0"/>
              </a:rPr>
              <a:t>Կիբերանվտանգություն</a:t>
            </a:r>
            <a:r>
              <a:rPr lang="en-GB" altLang="sr-Latn-RS" dirty="0" smtClean="0">
                <a:latin typeface="Sylfaen" panose="010A0502050306030303" pitchFamily="18" charset="0"/>
              </a:rPr>
              <a:t>–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կիբերհանցագործին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փորձում</a:t>
            </a:r>
            <a:r>
              <a:rPr lang="ru-RU" altLang="sr-Latn-RS" dirty="0" smtClean="0">
                <a:latin typeface="Sylfaen" panose="010A0502050306030303" pitchFamily="18" charset="0"/>
              </a:rPr>
              <a:t> է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կանգնեցնել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marL="0" indent="0" algn="just" eaLnBrk="1" hangingPunct="1">
              <a:buNone/>
            </a:pPr>
            <a:r>
              <a:rPr lang="ru-RU" altLang="sr-Latn-RS" b="1" dirty="0" err="1" smtClean="0">
                <a:latin typeface="Sylfaen" panose="010A0502050306030303" pitchFamily="18" charset="0"/>
              </a:rPr>
              <a:t>Կիբեր</a:t>
            </a:r>
            <a:r>
              <a:rPr lang="ru-RU" altLang="sr-Latn-RS" b="1" dirty="0" smtClean="0">
                <a:latin typeface="Sylfaen" panose="010A0502050306030303" pitchFamily="18" charset="0"/>
              </a:rPr>
              <a:t> </a:t>
            </a:r>
            <a:r>
              <a:rPr lang="ru-RU" altLang="sr-Latn-RS" b="1" dirty="0" err="1" smtClean="0">
                <a:latin typeface="Sylfaen" panose="010A0502050306030303" pitchFamily="18" charset="0"/>
              </a:rPr>
              <a:t>պատերազմ</a:t>
            </a:r>
            <a:r>
              <a:rPr lang="en-GB" altLang="sr-Latn-RS" b="1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smtClean="0">
                <a:latin typeface="Sylfaen" panose="010A0502050306030303" pitchFamily="18" charset="0"/>
              </a:rPr>
              <a:t>–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միջազգային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սպառազինությունների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մրցավազքը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ներկայիս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ավելի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շատ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առցանց</a:t>
            </a:r>
            <a:r>
              <a:rPr lang="ru-RU" altLang="sr-Latn-RS" dirty="0" smtClean="0">
                <a:latin typeface="Sylfaen" panose="010A0502050306030303" pitchFamily="18" charset="0"/>
              </a:rPr>
              <a:t> է, </a:t>
            </a:r>
            <a:r>
              <a:rPr lang="ru-RU" altLang="sr-Latn-RS" dirty="0" err="1" smtClean="0">
                <a:latin typeface="Sylfaen" panose="010A0502050306030303" pitchFamily="18" charset="0"/>
              </a:rPr>
              <a:t>քան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անցանց</a:t>
            </a:r>
            <a:endParaRPr lang="ru-RU" altLang="sr-Latn-RS" dirty="0" smtClean="0">
              <a:latin typeface="Sylfaen" panose="010A0502050306030303" pitchFamily="18" charset="0"/>
            </a:endParaRPr>
          </a:p>
          <a:p>
            <a:pPr marL="0" indent="0" algn="just" eaLnBrk="1" hangingPunct="1">
              <a:buNone/>
            </a:pPr>
            <a:endParaRPr lang="ru-RU" altLang="sr-Latn-RS" dirty="0" smtClean="0">
              <a:latin typeface="Sylfaen" panose="010A0502050306030303" pitchFamily="18" charset="0"/>
            </a:endParaRPr>
          </a:p>
          <a:p>
            <a:pPr marL="0" indent="0" algn="just" eaLnBrk="1" hangingPunct="1">
              <a:buNone/>
            </a:pPr>
            <a:endParaRPr lang="ru-RU" altLang="sr-Latn-RS" dirty="0">
              <a:latin typeface="Sylfaen" panose="010A0502050306030303" pitchFamily="18" charset="0"/>
            </a:endParaRPr>
          </a:p>
          <a:p>
            <a:pPr marL="0" indent="0" algn="just" eaLnBrk="1" hangingPunct="1">
              <a:buNone/>
            </a:pPr>
            <a:endParaRPr lang="ru-RU" altLang="sr-Latn-RS" dirty="0" smtClean="0">
              <a:latin typeface="Sylfaen" panose="010A0502050306030303" pitchFamily="18" charset="0"/>
            </a:endParaRPr>
          </a:p>
          <a:p>
            <a:pPr marL="0" indent="0" algn="just" eaLnBrk="1" hangingPunct="1">
              <a:buNone/>
            </a:pPr>
            <a:endParaRPr lang="ru-RU" altLang="sr-Latn-RS" dirty="0">
              <a:latin typeface="Sylfaen" panose="010A0502050306030303" pitchFamily="18" charset="0"/>
            </a:endParaRPr>
          </a:p>
          <a:p>
            <a:pPr marL="0" indent="0" algn="just" eaLnBrk="1" hangingPunct="1">
              <a:buNone/>
            </a:pPr>
            <a:endParaRPr lang="ru-RU" altLang="sr-Latn-RS" dirty="0" smtClean="0">
              <a:latin typeface="Sylfaen" panose="010A0502050306030303" pitchFamily="18" charset="0"/>
            </a:endParaRPr>
          </a:p>
        </p:txBody>
      </p:sp>
      <p:pic>
        <p:nvPicPr>
          <p:cNvPr id="13" name="Content Placeholder 10" descr="glowing-world-map-background-1280x960.jpg">
            <a:extLst>
              <a:ext uri="{FF2B5EF4-FFF2-40B4-BE49-F238E27FC236}">
                <a16:creationId xmlns:a16="http://schemas.microsoft.com/office/drawing/2014/main" id="{13065408-C13D-448B-A801-10BC1442EA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395" y="4141459"/>
            <a:ext cx="3073673" cy="230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B64D8914-222E-486F-9670-4F9C5B04919D}"/>
              </a:ext>
            </a:extLst>
          </p:cNvPr>
          <p:cNvSpPr txBox="1">
            <a:spLocks/>
          </p:cNvSpPr>
          <p:nvPr/>
        </p:nvSpPr>
        <p:spPr bwMode="auto">
          <a:xfrm>
            <a:off x="-182675" y="4273382"/>
            <a:ext cx="7878720" cy="1806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ru-RU" sz="3200" dirty="0" err="1" smtClean="0">
                <a:latin typeface="Sylfaen" panose="010A0502050306030303" pitchFamily="18" charset="0"/>
              </a:rPr>
              <a:t>Կիբեր</a:t>
            </a:r>
            <a:r>
              <a:rPr lang="ru-RU" sz="3200" dirty="0" smtClean="0">
                <a:latin typeface="Sylfaen" panose="010A0502050306030303" pitchFamily="18" charset="0"/>
              </a:rPr>
              <a:t> </a:t>
            </a:r>
            <a:r>
              <a:rPr lang="ru-RU" sz="3200" dirty="0" err="1" smtClean="0">
                <a:latin typeface="Sylfaen" panose="010A0502050306030303" pitchFamily="18" charset="0"/>
              </a:rPr>
              <a:t>պատերազմը</a:t>
            </a:r>
            <a:r>
              <a:rPr lang="ru-RU" sz="3200" dirty="0" smtClean="0">
                <a:latin typeface="Sylfaen" panose="010A0502050306030303" pitchFamily="18" charset="0"/>
              </a:rPr>
              <a:t>՝ </a:t>
            </a:r>
            <a:r>
              <a:rPr lang="ru-RU" sz="3200" dirty="0" err="1">
                <a:latin typeface="Sylfaen" panose="010A0502050306030303" pitchFamily="18" charset="0"/>
              </a:rPr>
              <a:t>տեխնոլոգիաների</a:t>
            </a:r>
            <a:r>
              <a:rPr lang="ru-RU" sz="3200" dirty="0">
                <a:latin typeface="Sylfaen" panose="010A0502050306030303" pitchFamily="18" charset="0"/>
              </a:rPr>
              <a:t> </a:t>
            </a:r>
            <a:r>
              <a:rPr lang="ru-RU" sz="3200" dirty="0" err="1" smtClean="0">
                <a:latin typeface="Sylfaen" panose="010A0502050306030303" pitchFamily="18" charset="0"/>
              </a:rPr>
              <a:t>կիրառմամբ</a:t>
            </a:r>
            <a:r>
              <a:rPr lang="ru-RU" sz="3200" dirty="0" smtClean="0">
                <a:latin typeface="Sylfaen" panose="010A0502050306030303" pitchFamily="18" charset="0"/>
              </a:rPr>
              <a:t> </a:t>
            </a:r>
            <a:r>
              <a:rPr lang="ru-RU" sz="3200" dirty="0" err="1" smtClean="0">
                <a:latin typeface="Sylfaen" panose="010A0502050306030303" pitchFamily="18" charset="0"/>
              </a:rPr>
              <a:t>ազգի</a:t>
            </a:r>
            <a:r>
              <a:rPr lang="ru-RU" sz="3200" dirty="0" smtClean="0">
                <a:latin typeface="Sylfaen" panose="010A0502050306030303" pitchFamily="18" charset="0"/>
              </a:rPr>
              <a:t> </a:t>
            </a:r>
            <a:r>
              <a:rPr lang="ru-RU" sz="3200" dirty="0" err="1" smtClean="0">
                <a:latin typeface="Sylfaen" panose="010A0502050306030303" pitchFamily="18" charset="0"/>
              </a:rPr>
              <a:t>վրա</a:t>
            </a:r>
            <a:r>
              <a:rPr lang="ru-RU" sz="3200" dirty="0" smtClean="0">
                <a:latin typeface="Sylfaen" panose="010A0502050306030303" pitchFamily="18" charset="0"/>
              </a:rPr>
              <a:t> </a:t>
            </a:r>
            <a:r>
              <a:rPr lang="ru-RU" sz="3200" dirty="0" err="1" smtClean="0">
                <a:latin typeface="Sylfaen" panose="010A0502050306030303" pitchFamily="18" charset="0"/>
              </a:rPr>
              <a:t>հարձակումն</a:t>
            </a:r>
            <a:r>
              <a:rPr lang="ru-RU" sz="3200" dirty="0" smtClean="0">
                <a:latin typeface="Sylfaen" panose="010A0502050306030303" pitchFamily="18" charset="0"/>
              </a:rPr>
              <a:t> է ՝ </a:t>
            </a:r>
            <a:r>
              <a:rPr lang="ru-RU" sz="3200" dirty="0" err="1" smtClean="0">
                <a:latin typeface="Sylfaen" panose="010A0502050306030303" pitchFamily="18" charset="0"/>
              </a:rPr>
              <a:t>պատճառելով</a:t>
            </a:r>
            <a:r>
              <a:rPr lang="ru-RU" sz="3200" dirty="0" smtClean="0">
                <a:latin typeface="Sylfaen" panose="010A0502050306030303" pitchFamily="18" charset="0"/>
              </a:rPr>
              <a:t> </a:t>
            </a:r>
            <a:r>
              <a:rPr lang="ru-RU" sz="3200" dirty="0" err="1" smtClean="0">
                <a:latin typeface="Sylfaen" panose="010A0502050306030303" pitchFamily="18" charset="0"/>
              </a:rPr>
              <a:t>վնաս</a:t>
            </a:r>
            <a:r>
              <a:rPr lang="ru-RU" sz="3200" dirty="0" smtClean="0">
                <a:latin typeface="Sylfaen" panose="010A0502050306030303" pitchFamily="18" charset="0"/>
              </a:rPr>
              <a:t>, </a:t>
            </a:r>
            <a:r>
              <a:rPr lang="ru-RU" sz="3200" dirty="0" err="1" smtClean="0">
                <a:latin typeface="Sylfaen" panose="010A0502050306030303" pitchFamily="18" charset="0"/>
              </a:rPr>
              <a:t>որը</a:t>
            </a:r>
            <a:r>
              <a:rPr lang="ru-RU" sz="3200" dirty="0" smtClean="0">
                <a:latin typeface="Sylfaen" panose="010A0502050306030303" pitchFamily="18" charset="0"/>
              </a:rPr>
              <a:t> </a:t>
            </a:r>
            <a:r>
              <a:rPr lang="ru-RU" sz="3200" dirty="0" err="1" smtClean="0">
                <a:latin typeface="Sylfaen" panose="010A0502050306030303" pitchFamily="18" charset="0"/>
              </a:rPr>
              <a:t>համեմատելի</a:t>
            </a:r>
            <a:r>
              <a:rPr lang="ru-RU" sz="3200" dirty="0" smtClean="0">
                <a:latin typeface="Sylfaen" panose="010A0502050306030303" pitchFamily="18" charset="0"/>
              </a:rPr>
              <a:t> է </a:t>
            </a:r>
            <a:r>
              <a:rPr lang="ru-RU" sz="3200" dirty="0" err="1" smtClean="0">
                <a:latin typeface="Sylfaen" panose="010A0502050306030303" pitchFamily="18" charset="0"/>
              </a:rPr>
              <a:t>իրական</a:t>
            </a:r>
            <a:r>
              <a:rPr lang="ru-RU" sz="3200" dirty="0" smtClean="0">
                <a:latin typeface="Sylfaen" panose="010A0502050306030303" pitchFamily="18" charset="0"/>
              </a:rPr>
              <a:t> </a:t>
            </a:r>
            <a:r>
              <a:rPr lang="ru-RU" sz="3200" dirty="0" err="1" smtClean="0">
                <a:latin typeface="Sylfaen" panose="010A0502050306030303" pitchFamily="18" charset="0"/>
              </a:rPr>
              <a:t>պատերազմի</a:t>
            </a:r>
            <a:r>
              <a:rPr lang="ru-RU" sz="3200" dirty="0" smtClean="0">
                <a:latin typeface="Sylfaen" panose="010A0502050306030303" pitchFamily="18" charset="0"/>
              </a:rPr>
              <a:t> </a:t>
            </a:r>
            <a:r>
              <a:rPr lang="ru-RU" sz="3200" dirty="0" err="1" smtClean="0">
                <a:latin typeface="Sylfaen" panose="010A0502050306030303" pitchFamily="18" charset="0"/>
              </a:rPr>
              <a:t>հետ</a:t>
            </a:r>
            <a:r>
              <a:rPr lang="ru-RU" sz="3200" dirty="0" smtClean="0">
                <a:latin typeface="Sylfaen" panose="010A0502050306030303" pitchFamily="18" charset="0"/>
              </a:rPr>
              <a:t> 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  <a:r>
              <a:rPr lang="en-GB" altLang="sr-Latn-RS" sz="1400" dirty="0" smtClean="0">
                <a:latin typeface="Sylfaen" panose="010A0502050306030303" pitchFamily="18" charset="0"/>
              </a:rPr>
              <a:t>Wikipedia</a:t>
            </a:r>
            <a:endParaRPr lang="pt-PT" altLang="sr-Latn-RS" sz="14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76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815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Sylfaen" panose="010A0502050306030303" pitchFamily="18" charset="0"/>
              </a:rPr>
              <a:t>Ի՞ՆՉ Է ԿԻԲԵՐՀԱՆՑԱԳՈՐԾՈՒԹՅՈՒՆԸ</a:t>
            </a:r>
            <a:endParaRPr lang="en-GB" sz="3200" dirty="0">
              <a:latin typeface="Sylfaen" panose="010A05020503060303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ru-RU" dirty="0" smtClean="0">
                <a:latin typeface="Sylfaen" panose="010A0502050306030303" pitchFamily="18" charset="0"/>
              </a:rPr>
              <a:t> </a:t>
            </a:r>
            <a:r>
              <a:rPr lang="ru-RU" dirty="0" err="1" smtClean="0">
                <a:latin typeface="Sylfaen" panose="010A0502050306030303" pitchFamily="18" charset="0"/>
              </a:rPr>
              <a:t>հիմունքները</a:t>
            </a:r>
            <a:r>
              <a:rPr lang="ru-RU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4D42CC-1A2D-40A7-84EC-460AA3E58D0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79A5F6-4DD8-45CE-B41D-A8226D1891A7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EE44B28D-96A4-4B71-A353-916AB5467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err="1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ru-RU" sz="3200" dirty="0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2</a:t>
            </a:r>
            <a:endParaRPr lang="en-GB" sz="2000" dirty="0">
              <a:solidFill>
                <a:prstClr val="white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A5C7640-AA2C-4B63-9841-E12A54FE0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528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ru-RU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Ի՞նչ</a:t>
            </a:r>
            <a:r>
              <a:rPr lang="ru-RU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է </a:t>
            </a:r>
            <a:r>
              <a:rPr lang="ru-RU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կիբերհանցագործությունը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84530" cy="591969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sr-Latn-RS" b="1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ru-RU" altLang="sr-Latn-RS" b="1" dirty="0" smtClean="0">
                <a:latin typeface="Sylfaen" panose="010A0502050306030303" pitchFamily="18" charset="0"/>
              </a:rPr>
              <a:t> </a:t>
            </a:r>
            <a:r>
              <a:rPr lang="ru-RU" altLang="sr-Latn-RS" b="1" dirty="0" err="1" smtClean="0">
                <a:latin typeface="Sylfaen" panose="010A0502050306030303" pitchFamily="18" charset="0"/>
              </a:rPr>
              <a:t>մասին</a:t>
            </a:r>
            <a:r>
              <a:rPr lang="ru-RU" altLang="sr-Latn-RS" b="1" dirty="0" smtClean="0">
                <a:latin typeface="Sylfaen" panose="010A0502050306030303" pitchFamily="18" charset="0"/>
              </a:rPr>
              <a:t> </a:t>
            </a:r>
            <a:r>
              <a:rPr lang="ru-RU" altLang="sr-Latn-RS" b="1" dirty="0" err="1" smtClean="0">
                <a:latin typeface="Sylfaen" panose="010A0502050306030303" pitchFamily="18" charset="0"/>
              </a:rPr>
              <a:t>խոսելիս</a:t>
            </a:r>
            <a:r>
              <a:rPr lang="ru-RU" altLang="sr-Latn-RS" b="1" dirty="0" smtClean="0">
                <a:latin typeface="Sylfaen" panose="010A0502050306030303" pitchFamily="18" charset="0"/>
              </a:rPr>
              <a:t> </a:t>
            </a:r>
            <a:r>
              <a:rPr lang="ru-RU" altLang="sr-Latn-RS" b="1" dirty="0" err="1" smtClean="0">
                <a:latin typeface="Sylfaen" panose="010A0502050306030303" pitchFamily="18" charset="0"/>
              </a:rPr>
              <a:t>օգտագործվում</a:t>
            </a:r>
            <a:r>
              <a:rPr lang="ru-RU" altLang="sr-Latn-RS" b="1" dirty="0" smtClean="0">
                <a:latin typeface="Sylfaen" panose="010A0502050306030303" pitchFamily="18" charset="0"/>
              </a:rPr>
              <a:t> </a:t>
            </a:r>
            <a:r>
              <a:rPr lang="ru-RU" altLang="sr-Latn-RS" b="1" dirty="0" err="1" smtClean="0">
                <a:latin typeface="Sylfaen" panose="010A0502050306030303" pitchFamily="18" charset="0"/>
              </a:rPr>
              <a:t>են</a:t>
            </a:r>
            <a:r>
              <a:rPr lang="ru-RU" altLang="sr-Latn-RS" b="1" dirty="0" smtClean="0">
                <a:latin typeface="Sylfaen" panose="010A0502050306030303" pitchFamily="18" charset="0"/>
              </a:rPr>
              <a:t> </a:t>
            </a:r>
            <a:r>
              <a:rPr lang="ru-RU" altLang="sr-Latn-RS" b="1" dirty="0" err="1" smtClean="0">
                <a:latin typeface="Sylfaen" panose="010A0502050306030303" pitchFamily="18" charset="0"/>
              </a:rPr>
              <a:t>տարբեր</a:t>
            </a:r>
            <a:r>
              <a:rPr lang="ru-RU" altLang="sr-Latn-RS" b="1" dirty="0" smtClean="0">
                <a:latin typeface="Sylfaen" panose="010A0502050306030303" pitchFamily="18" charset="0"/>
              </a:rPr>
              <a:t> </a:t>
            </a:r>
            <a:r>
              <a:rPr lang="ru-RU" altLang="sr-Latn-RS" b="1" dirty="0" err="1" smtClean="0">
                <a:latin typeface="Sylfaen" panose="010A0502050306030303" pitchFamily="18" charset="0"/>
              </a:rPr>
              <a:t>տերմիններ</a:t>
            </a:r>
            <a:r>
              <a:rPr lang="ru-RU" altLang="sr-Latn-RS" b="1" dirty="0" smtClean="0">
                <a:latin typeface="Sylfaen" panose="010A0502050306030303" pitchFamily="18" charset="0"/>
              </a:rPr>
              <a:t>. </a:t>
            </a:r>
            <a:endParaRPr lang="en-GB" altLang="sr-Latn-RS" b="1" dirty="0" smtClean="0">
              <a:latin typeface="Sylfaen" panose="010A0502050306030303" pitchFamily="18" charset="0"/>
            </a:endParaRPr>
          </a:p>
          <a:p>
            <a:pPr eaLnBrk="1" hangingPunct="1"/>
            <a:r>
              <a:rPr lang="ru-RU" altLang="sr-Latn-RS" dirty="0" err="1" smtClean="0">
                <a:latin typeface="Sylfaen" panose="010A0502050306030303" pitchFamily="18" charset="0"/>
              </a:rPr>
              <a:t>Համակարգչային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հանցագործություն</a:t>
            </a:r>
            <a:r>
              <a:rPr lang="ru-RU" altLang="sr-Latn-RS" dirty="0" smtClean="0">
                <a:latin typeface="Sylfaen" panose="010A0502050306030303" pitchFamily="18" charset="0"/>
              </a:rPr>
              <a:t>,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կիբերհանցագործություն</a:t>
            </a:r>
            <a:r>
              <a:rPr lang="ru-RU" altLang="sr-Latn-RS" dirty="0" smtClean="0">
                <a:latin typeface="Sylfaen" panose="010A0502050306030303" pitchFamily="18" charset="0"/>
              </a:rPr>
              <a:t>,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բարձր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տեխնոլոգիական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հանցագործություն</a:t>
            </a:r>
            <a:r>
              <a:rPr lang="ru-RU" altLang="sr-Latn-RS" dirty="0" smtClean="0">
                <a:latin typeface="Sylfaen" panose="010A0502050306030303" pitchFamily="18" charset="0"/>
              </a:rPr>
              <a:t>, </a:t>
            </a:r>
            <a:r>
              <a:rPr lang="hy-AM" altLang="sr-Latn-RS" dirty="0" smtClean="0">
                <a:latin typeface="Sylfaen" panose="010A0502050306030303" pitchFamily="18" charset="0"/>
              </a:rPr>
              <a:t>Համացանց</a:t>
            </a:r>
            <a:r>
              <a:rPr lang="ru-RU" altLang="sr-Latn-RS" dirty="0" err="1" smtClean="0">
                <a:latin typeface="Sylfaen" panose="010A0502050306030303" pitchFamily="18" charset="0"/>
              </a:rPr>
              <a:t>ային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հանցագործություն</a:t>
            </a:r>
            <a:r>
              <a:rPr lang="ru-RU" altLang="sr-Latn-RS" dirty="0" smtClean="0">
                <a:latin typeface="Sylfaen" panose="010A0502050306030303" pitchFamily="18" charset="0"/>
              </a:rPr>
              <a:t>, ՏՏ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հանցագործություն</a:t>
            </a:r>
            <a:r>
              <a:rPr lang="ru-RU" altLang="sr-Latn-RS" dirty="0" smtClean="0">
                <a:latin typeface="Sylfaen" panose="010A0502050306030303" pitchFamily="18" charset="0"/>
              </a:rPr>
              <a:t>,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տեխնոլոգիական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հանցագործություն</a:t>
            </a:r>
            <a:endParaRPr lang="en-GB" altLang="sr-Latn-RS" dirty="0" smtClean="0">
              <a:latin typeface="Sylfaen" panose="010A0502050306030303" pitchFamily="18" charset="0"/>
            </a:endParaRPr>
          </a:p>
          <a:p>
            <a:pPr lvl="1" eaLnBrk="1" hangingPunct="1"/>
            <a:r>
              <a:rPr lang="hy-AM" altLang="sr-Latn-RS" dirty="0" smtClean="0">
                <a:latin typeface="Sylfaen" panose="010A0502050306030303" pitchFamily="18" charset="0"/>
              </a:rPr>
              <a:t>Բ</a:t>
            </a:r>
            <a:r>
              <a:rPr lang="ru-RU" altLang="sr-Latn-RS" dirty="0" err="1" smtClean="0">
                <a:latin typeface="Sylfaen" panose="010A0502050306030303" pitchFamily="18" charset="0"/>
              </a:rPr>
              <a:t>ոլորն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իրար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փոխարինելով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են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օգտագործվում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endParaRPr lang="en-GB" altLang="sr-Latn-RS" dirty="0" smtClean="0">
              <a:latin typeface="Sylfaen" panose="010A0502050306030303" pitchFamily="18" charset="0"/>
            </a:endParaRPr>
          </a:p>
          <a:p>
            <a:pPr lvl="1" eaLnBrk="1" hangingPunct="1"/>
            <a:r>
              <a:rPr lang="hy-AM" altLang="sr-Latn-RS" dirty="0" smtClean="0">
                <a:latin typeface="Sylfaen" panose="010A0502050306030303" pitchFamily="18" charset="0"/>
              </a:rPr>
              <a:t>Շ</a:t>
            </a:r>
            <a:r>
              <a:rPr lang="ru-RU" altLang="sr-Latn-RS" dirty="0" err="1" smtClean="0">
                <a:latin typeface="Sylfaen" panose="010A0502050306030303" pitchFamily="18" charset="0"/>
              </a:rPr>
              <a:t>փոթեցնող</a:t>
            </a:r>
            <a:r>
              <a:rPr lang="ru-RU" altLang="sr-Latn-RS" dirty="0" smtClean="0">
                <a:latin typeface="Sylfaen" panose="010A0502050306030303" pitchFamily="18" charset="0"/>
              </a:rPr>
              <a:t> և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ապակողմնորոշող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են</a:t>
            </a:r>
            <a:r>
              <a:rPr lang="ru-RU" altLang="sr-Latn-RS" dirty="0">
                <a:latin typeface="Sylfaen" panose="010A0502050306030303" pitchFamily="18" charset="0"/>
              </a:rPr>
              <a:t>:</a:t>
            </a:r>
            <a:endParaRPr lang="en-GB" altLang="sr-Latn-RS" dirty="0" smtClean="0">
              <a:latin typeface="Sylfaen" panose="010A0502050306030303" pitchFamily="18" charset="0"/>
            </a:endParaRPr>
          </a:p>
          <a:p>
            <a:pPr eaLnBrk="1" hangingPunct="1"/>
            <a:r>
              <a:rPr lang="ru-RU" altLang="sr-Latn-RS" dirty="0" err="1" smtClean="0">
                <a:latin typeface="Sylfaen" panose="010A0502050306030303" pitchFamily="18" charset="0"/>
              </a:rPr>
              <a:t>Գուցե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բաժանենք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բաժինների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>
                <a:latin typeface="Sylfaen" panose="010A0502050306030303" pitchFamily="18" charset="0"/>
              </a:rPr>
              <a:t>….</a:t>
            </a:r>
          </a:p>
        </p:txBody>
      </p:sp>
      <p:pic>
        <p:nvPicPr>
          <p:cNvPr id="2050" name="Picture 2" descr="Sony makes cybercrime even more dangerous | Computerworld">
            <a:extLst>
              <a:ext uri="{FF2B5EF4-FFF2-40B4-BE49-F238E27FC236}">
                <a16:creationId xmlns:a16="http://schemas.microsoft.com/office/drawing/2014/main" id="{EDF87724-40F1-4997-8B09-DA2B14465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050" y="5406628"/>
            <a:ext cx="1919932" cy="11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03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412376" y="8655480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Ի՞նչ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է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կիբերհանցագործությունը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026448"/>
            <a:ext cx="8892480" cy="6880423"/>
          </a:xfrm>
        </p:spPr>
        <p:txBody>
          <a:bodyPr/>
          <a:lstStyle/>
          <a:p>
            <a:pPr eaLnBrk="1" hangingPunct="1"/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Տեխնոլոգիան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՝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որպես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հանցագործության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զոհ</a:t>
            </a:r>
            <a:endParaRPr lang="en-GB" altLang="sr-Latn-RS" sz="2800" b="1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hy-AM" altLang="en-US" sz="2400" dirty="0">
                <a:latin typeface="Sylfaen" panose="010A0502050306030303" pitchFamily="18" charset="0"/>
              </a:rPr>
              <a:t>«ճշմարիտ</a:t>
            </a:r>
            <a:r>
              <a:rPr lang="hy-AM" altLang="en-US" sz="2400" dirty="0" smtClean="0">
                <a:latin typeface="Sylfaen" panose="010A0502050306030303" pitchFamily="18" charset="0"/>
              </a:rPr>
              <a:t>»</a:t>
            </a:r>
            <a:r>
              <a:rPr lang="en-US" altLang="en-US" sz="2400" dirty="0" smtClean="0">
                <a:latin typeface="Sylfaen" panose="010A0502050306030303" pitchFamily="18" charset="0"/>
              </a:rPr>
              <a:t>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US" altLang="en-US" sz="2400" dirty="0" smtClean="0">
                <a:latin typeface="Sylfaen" panose="010A0502050306030303" pitchFamily="18" charset="0"/>
              </a:rPr>
              <a:t>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հանցագործության</a:t>
            </a:r>
            <a:r>
              <a:rPr lang="en-US" altLang="en-US" sz="2400" dirty="0" smtClean="0">
                <a:latin typeface="Sylfaen" panose="010A0502050306030303" pitchFamily="18" charset="0"/>
              </a:rPr>
              <a:t>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հակերություն</a:t>
            </a:r>
            <a:r>
              <a:rPr lang="en-US" altLang="en-US" sz="2400" dirty="0" smtClean="0">
                <a:latin typeface="Sylfaen" panose="010A0502050306030303" pitchFamily="18" charset="0"/>
              </a:rPr>
              <a:t>,</a:t>
            </a:r>
            <a:r>
              <a:rPr lang="hy-AM" altLang="en-US" sz="2400" dirty="0" smtClean="0">
                <a:latin typeface="Sylfaen" panose="010A0502050306030303" pitchFamily="18" charset="0"/>
              </a:rPr>
              <a:t> </a:t>
            </a:r>
            <a:r>
              <a:rPr lang="hy-AM" altLang="en-US" sz="2400" dirty="0">
                <a:latin typeface="Sylfaen" panose="010A0502050306030303" pitchFamily="18" charset="0"/>
              </a:rPr>
              <a:t>բաշխված ժխտումը սպասարկման </a:t>
            </a:r>
            <a:r>
              <a:rPr lang="hy-AM" altLang="en-US" sz="2400" dirty="0" smtClean="0">
                <a:latin typeface="Sylfaen" panose="010A0502050306030303" pitchFamily="18" charset="0"/>
              </a:rPr>
              <a:t>հարձակման</a:t>
            </a:r>
            <a:r>
              <a:rPr lang="en-US" altLang="en-US" sz="2400" dirty="0" smtClean="0">
                <a:latin typeface="Sylfaen" panose="010A0502050306030303" pitchFamily="18" charset="0"/>
              </a:rPr>
              <a:t> (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DDoS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),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վիրուս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,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վնասակար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ծրագրեր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</a:p>
          <a:p>
            <a:pPr eaLnBrk="1" hangingPunct="1"/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Տեխնոլոգիան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՝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որպես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հանցագործությանը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օժանդակող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hy-AM" altLang="sr-Latn-RS" sz="2400" dirty="0" smtClean="0">
                <a:latin typeface="Sylfaen" panose="010A0502050306030303" pitchFamily="18" charset="0"/>
              </a:rPr>
              <a:t>Օ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ժանդակել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hy-AM" altLang="en-US" sz="2400" dirty="0" smtClean="0">
                <a:latin typeface="Sylfaen" panose="010A0502050306030303" pitchFamily="18" charset="0"/>
              </a:rPr>
              <a:t>«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ավանդական</a:t>
            </a:r>
            <a:r>
              <a:rPr lang="hy-AM" altLang="en-US" sz="2400" dirty="0" smtClean="0">
                <a:latin typeface="Sylfaen" panose="010A0502050306030303" pitchFamily="18" charset="0"/>
              </a:rPr>
              <a:t>»</a:t>
            </a:r>
            <a:r>
              <a:rPr lang="en-US" altLang="en-US" sz="2400" dirty="0" smtClean="0">
                <a:latin typeface="Sylfaen" panose="010A0502050306030303" pitchFamily="18" charset="0"/>
              </a:rPr>
              <a:t> 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հանցագործության</a:t>
            </a:r>
            <a:r>
              <a:rPr lang="en-US" altLang="en-US" sz="2400" dirty="0" smtClean="0">
                <a:latin typeface="Sylfaen" panose="010A0502050306030303" pitchFamily="18" charset="0"/>
              </a:rPr>
              <a:t>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կատարմանը</a:t>
            </a:r>
            <a:r>
              <a:rPr lang="en-US" altLang="en-US" sz="2400" dirty="0" smtClean="0">
                <a:latin typeface="Sylfaen" panose="010A0502050306030303" pitchFamily="18" charset="0"/>
              </a:rPr>
              <a:t>,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ինչպիսիք</a:t>
            </a:r>
            <a:r>
              <a:rPr lang="en-US" altLang="en-US" sz="2400" dirty="0" smtClean="0">
                <a:latin typeface="Sylfaen" panose="010A0502050306030303" pitchFamily="18" charset="0"/>
              </a:rPr>
              <a:t>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են</a:t>
            </a:r>
            <a:r>
              <a:rPr lang="en-US" altLang="en-US" sz="2400" dirty="0" smtClean="0">
                <a:latin typeface="Sylfaen" panose="010A0502050306030303" pitchFamily="18" charset="0"/>
              </a:rPr>
              <a:t>՝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կեղծիքը</a:t>
            </a:r>
            <a:r>
              <a:rPr lang="en-US" altLang="en-US" sz="2400" dirty="0" smtClean="0">
                <a:latin typeface="Sylfaen" panose="010A0502050306030303" pitchFamily="18" charset="0"/>
              </a:rPr>
              <a:t>,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սպառնալիքները</a:t>
            </a:r>
            <a:r>
              <a:rPr lang="en-US" altLang="en-US" sz="2400" dirty="0" smtClean="0">
                <a:latin typeface="Sylfaen" panose="010A0502050306030303" pitchFamily="18" charset="0"/>
              </a:rPr>
              <a:t>, </a:t>
            </a:r>
            <a:r>
              <a:rPr lang="en-US" altLang="en-US" sz="2400" dirty="0" err="1" smtClean="0">
                <a:latin typeface="Sylfaen" panose="010A0502050306030303" pitchFamily="18" charset="0"/>
              </a:rPr>
              <a:t>շանտաժը</a:t>
            </a:r>
            <a:r>
              <a:rPr lang="en-US" altLang="en-US" sz="2400" dirty="0" smtClean="0">
                <a:latin typeface="Sylfaen" panose="010A0502050306030303" pitchFamily="18" charset="0"/>
              </a:rPr>
              <a:t>,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անպարկեշտ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նկարները</a:t>
            </a:r>
            <a:endParaRPr lang="en-GB" altLang="sr-Latn-RS" sz="2400" dirty="0" smtClean="0">
              <a:latin typeface="Sylfaen" panose="010A0502050306030303" pitchFamily="18" charset="0"/>
            </a:endParaRPr>
          </a:p>
          <a:p>
            <a:pPr eaLnBrk="1" hangingPunct="1"/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Տեխնոլոգիան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՝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հանցագործության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մեջ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որպես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հաղորդակցման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գործիք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hy-AM" altLang="sr-Latn-RS" sz="2400" dirty="0" smtClean="0">
                <a:latin typeface="Sylfaen" panose="010A0502050306030303" pitchFamily="18" charset="0"/>
              </a:rPr>
              <a:t>Հ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անցագործները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շփվում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՝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հայտնաբերվելու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հնարավորությունը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նվազեցնելու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համար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,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ներառյալ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՝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գաղտնագրումը</a:t>
            </a:r>
            <a:endParaRPr lang="en-GB" altLang="sr-Latn-RS" sz="2400" dirty="0" smtClean="0">
              <a:latin typeface="Sylfaen" panose="010A0502050306030303" pitchFamily="18" charset="0"/>
            </a:endParaRPr>
          </a:p>
          <a:p>
            <a:pPr eaLnBrk="1" hangingPunct="1"/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Տեխնոլոգիան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՝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որպես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հանցագործության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պահեստային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միջավայր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GB" altLang="sr-Latn-RS" sz="2400" dirty="0" err="1" smtClean="0">
                <a:latin typeface="Sylfaen" panose="010A0502050306030303" pitchFamily="18" charset="0"/>
              </a:rPr>
              <a:t>Հետաքննության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համար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պիտանի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տվյալների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կանխամտածված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/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ոչ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դիտավորյալ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պահպանում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</a:p>
          <a:p>
            <a:pPr eaLnBrk="1" hangingPunct="1"/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Տեխնոլոգիան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՝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որպես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հանցագործության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ականատես</a:t>
            </a:r>
            <a:r>
              <a:rPr lang="en-GB" altLang="sr-Latn-RS" sz="2800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GB" altLang="sr-Latn-RS" sz="2400" dirty="0" err="1" smtClean="0">
                <a:latin typeface="Sylfaen" panose="010A0502050306030303" pitchFamily="18" charset="0"/>
              </a:rPr>
              <a:t>Այլ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ապացույցը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,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ինչպիսին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է՝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ալիբին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հաստատող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կամ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բացառող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ապացույց</a:t>
            </a:r>
            <a:endParaRPr lang="en-GB" altLang="sr-Latn-RS" sz="2400" dirty="0">
              <a:latin typeface="Sylfaen" panose="010A0502050306030303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y-AM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48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118" y="190500"/>
            <a:ext cx="804993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Ոստիկանությունը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և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հետապնդվող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կյանքը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892480" cy="6349999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Ներկայումս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գործում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hy-AM" altLang="sr-Latn-RS" dirty="0" smtClean="0">
                <a:latin typeface="Sylfaen" panose="010A0502050306030303" pitchFamily="18" charset="0"/>
              </a:rPr>
              <a:t>Համացանց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smtClean="0">
                <a:latin typeface="Sylfaen" panose="010A0502050306030303" pitchFamily="18" charset="0"/>
              </a:rPr>
              <a:t>և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տեսակի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հանցագործությունների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հետ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զբաղվող</a:t>
            </a:r>
            <a:r>
              <a:rPr lang="en-GB" altLang="sr-Latn-RS" dirty="0">
                <a:latin typeface="Sylfaen" panose="010A0502050306030303" pitchFamily="18" charset="0"/>
              </a:rPr>
              <a:t> </a:t>
            </a:r>
            <a:r>
              <a:rPr lang="en-GB" altLang="sr-Latn-RS" dirty="0" err="1">
                <a:latin typeface="Sylfaen" panose="010A0502050306030303" pitchFamily="18" charset="0"/>
              </a:rPr>
              <a:t>հատուկ</a:t>
            </a:r>
            <a:r>
              <a:rPr lang="en-GB" altLang="sr-Latn-RS" dirty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մարմիններ</a:t>
            </a:r>
            <a:r>
              <a:rPr lang="en-GB" altLang="sr-Latn-RS" dirty="0" smtClean="0">
                <a:latin typeface="Sylfaen" panose="010A0502050306030303" pitchFamily="18" charset="0"/>
              </a:rPr>
              <a:t>/</a:t>
            </a:r>
            <a:r>
              <a:rPr lang="en-GB" altLang="sr-Latn-RS" dirty="0" err="1" smtClean="0">
                <a:latin typeface="Sylfaen" panose="010A0502050306030303" pitchFamily="18" charset="0"/>
              </a:rPr>
              <a:t>խմբեր</a:t>
            </a:r>
            <a:r>
              <a:rPr lang="en-GB" altLang="sr-Latn-RS" dirty="0" smtClean="0">
                <a:latin typeface="Sylfaen" panose="010A0502050306030303" pitchFamily="18" charset="0"/>
              </a:rPr>
              <a:t>.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lvl="1"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Բարձր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տեխնոլոգիական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հանցագործությունների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բաժին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</a:p>
          <a:p>
            <a:pPr lvl="1"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բաժին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</a:p>
          <a:p>
            <a:pPr lvl="1"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Համակարգչային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դատաբժշկական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բաժին</a:t>
            </a:r>
            <a:r>
              <a:rPr lang="en-GB" altLang="sr-Latn-RS" dirty="0" smtClean="0">
                <a:latin typeface="Sylfaen" panose="010A0502050306030303" pitchFamily="18" charset="0"/>
              </a:rPr>
              <a:t>  </a:t>
            </a:r>
          </a:p>
          <a:p>
            <a:pPr lvl="1"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Առցանց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մանկապղծության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հետաքննություն</a:t>
            </a:r>
            <a:endParaRPr lang="en-GB" altLang="sr-Latn-RS" dirty="0" smtClean="0">
              <a:latin typeface="Sylfaen" panose="010A0502050306030303" pitchFamily="18" charset="0"/>
            </a:endParaRPr>
          </a:p>
          <a:p>
            <a:pPr lvl="1"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Բաց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աղբյուրի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հետաքննություններ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</a:p>
          <a:p>
            <a:pPr lvl="1"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Առցանց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գաղտնի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գործողություններ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</a:p>
          <a:p>
            <a:pPr marL="457200" lvl="1" indent="0" eaLnBrk="1" hangingPunct="1"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Ձեր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պետությունը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կունենա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իրենը</a:t>
            </a:r>
            <a:r>
              <a:rPr lang="en-GB" altLang="sr-Latn-RS" dirty="0">
                <a:latin typeface="Sylfaen" panose="010A0502050306030303" pitchFamily="18" charset="0"/>
              </a:rPr>
              <a:t>: </a:t>
            </a:r>
          </a:p>
          <a:p>
            <a:pPr marL="0" indent="0" eaLnBrk="1" hangingPunct="1">
              <a:buNone/>
            </a:pPr>
            <a:endParaRPr lang="en-GB" altLang="sr-Latn-RS" dirty="0">
              <a:latin typeface="Sylfaen" panose="010A0502050306030303" pitchFamily="18" charset="0"/>
            </a:endParaRPr>
          </a:p>
        </p:txBody>
      </p:sp>
      <p:pic>
        <p:nvPicPr>
          <p:cNvPr id="3" name="Picture 2" descr="Sony makes cybercrime even more dangerous | Computerworld">
            <a:extLst>
              <a:ext uri="{FF2B5EF4-FFF2-40B4-BE49-F238E27FC236}">
                <a16:creationId xmlns:a16="http://schemas.microsoft.com/office/drawing/2014/main" id="{F0CF4CD7-7887-4629-BEA0-732969AED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352" y="5191423"/>
            <a:ext cx="1919932" cy="11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455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90500"/>
            <a:ext cx="87845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Եվ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ահա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վերջապես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սահմանումը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…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84530" cy="5183335"/>
          </a:xfrm>
        </p:spPr>
        <p:txBody>
          <a:bodyPr/>
          <a:lstStyle/>
          <a:p>
            <a:pPr marL="0" indent="0" algn="just">
              <a:buNone/>
            </a:pPr>
            <a:r>
              <a:rPr lang="en-GB" altLang="sr-Latn-R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Կիբեր-կախյալ</a:t>
            </a:r>
            <a:r>
              <a:rPr lang="en-GB" altLang="sr-Latn-R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GB" altLang="sr-Latn-R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հանցագործություն</a:t>
            </a:r>
            <a:r>
              <a:rPr lang="en-GB" altLang="sr-Latn-R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-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ցանկացած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հանցագործություն</a:t>
            </a:r>
            <a:r>
              <a:rPr lang="en-GB" altLang="sr-Latn-RS" sz="2800" dirty="0">
                <a:latin typeface="Sylfaen" panose="010A0502050306030303" pitchFamily="18" charset="0"/>
              </a:rPr>
              <a:t>, </a:t>
            </a:r>
            <a:r>
              <a:rPr lang="en-GB" altLang="sr-Latn-RS" sz="2800" dirty="0" err="1">
                <a:latin typeface="Sylfaen" panose="010A0502050306030303" pitchFamily="18" charset="0"/>
              </a:rPr>
              <a:t>որը</a:t>
            </a:r>
            <a:r>
              <a:rPr lang="en-GB" altLang="sr-Latn-RS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կարելի</a:t>
            </a:r>
            <a:r>
              <a:rPr lang="en-GB" altLang="sr-Latn-RS" sz="2800" dirty="0">
                <a:latin typeface="Sylfaen" panose="010A0502050306030303" pitchFamily="18" charset="0"/>
              </a:rPr>
              <a:t> է </a:t>
            </a:r>
            <a:r>
              <a:rPr lang="en-GB" altLang="sr-Latn-RS" sz="2800" dirty="0" err="1">
                <a:latin typeface="Sylfaen" panose="010A0502050306030303" pitchFamily="18" charset="0"/>
              </a:rPr>
              <a:t>կատարել</a:t>
            </a:r>
            <a:r>
              <a:rPr lang="en-GB" altLang="sr-Latn-RS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օգտագործելով</a:t>
            </a:r>
            <a:r>
              <a:rPr lang="en-GB" altLang="sr-Latn-RS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համակարգիչը</a:t>
            </a:r>
            <a:r>
              <a:rPr lang="en-GB" altLang="sr-Latn-RS" sz="2800" dirty="0">
                <a:latin typeface="Sylfaen" panose="010A0502050306030303" pitchFamily="18" charset="0"/>
              </a:rPr>
              <a:t>, </a:t>
            </a:r>
            <a:r>
              <a:rPr lang="en-GB" altLang="sr-Latn-RS" sz="2800" dirty="0" err="1">
                <a:latin typeface="Sylfaen" panose="010A0502050306030303" pitchFamily="18" charset="0"/>
              </a:rPr>
              <a:t>համակարգչային</a:t>
            </a:r>
            <a:r>
              <a:rPr lang="en-GB" altLang="sr-Latn-RS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ցանցերը</a:t>
            </a:r>
            <a:r>
              <a:rPr lang="en-GB" altLang="sr-Latn-RS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կամ</a:t>
            </a:r>
            <a:r>
              <a:rPr lang="en-GB" altLang="sr-Latn-RS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տեղեկատվական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և </a:t>
            </a:r>
            <a:r>
              <a:rPr lang="en-GB" altLang="sr-Latn-RS" sz="2800" dirty="0" err="1">
                <a:latin typeface="Sylfaen" panose="010A0502050306030303" pitchFamily="18" charset="0"/>
              </a:rPr>
              <a:t>հաղորդակցման</a:t>
            </a:r>
            <a:r>
              <a:rPr lang="en-GB" altLang="sr-Latn-RS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տեխնոլոգիաների</a:t>
            </a:r>
            <a:r>
              <a:rPr lang="en-GB" altLang="sr-Latn-RS" sz="2800" dirty="0">
                <a:latin typeface="Sylfaen" panose="010A0502050306030303" pitchFamily="18" charset="0"/>
              </a:rPr>
              <a:t> (</a:t>
            </a:r>
            <a:r>
              <a:rPr lang="hy-AM" sz="2800" dirty="0">
                <a:latin typeface="Sylfaen" panose="010A0502050306030303" pitchFamily="18" charset="0"/>
              </a:rPr>
              <a:t>ՏՀՏ</a:t>
            </a:r>
            <a:r>
              <a:rPr lang="en-US" sz="2800" dirty="0">
                <a:latin typeface="Sylfaen" panose="010A0502050306030303" pitchFamily="18" charset="0"/>
              </a:rPr>
              <a:t>)</a:t>
            </a:r>
            <a:r>
              <a:rPr lang="hy-AM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ցանկացած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տեսակը</a:t>
            </a:r>
            <a:endParaRPr lang="en-GB" altLang="sr-Latn-RS" sz="2800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r>
              <a:rPr lang="en-US" sz="1600" dirty="0" smtClean="0">
                <a:latin typeface="Sylfaen" panose="010A0502050306030303" pitchFamily="18" charset="0"/>
              </a:rPr>
              <a:t>                                                     </a:t>
            </a:r>
            <a:r>
              <a:rPr lang="en-US" sz="1600" dirty="0">
                <a:latin typeface="Sylfaen" panose="010A0502050306030303" pitchFamily="18" charset="0"/>
              </a:rPr>
              <a:t>«</a:t>
            </a:r>
            <a:r>
              <a:rPr lang="en-US" sz="1600" dirty="0" err="1">
                <a:latin typeface="Sylfaen" panose="010A0502050306030303" pitchFamily="18" charset="0"/>
              </a:rPr>
              <a:t>Կիբերհանցագործություն</a:t>
            </a:r>
            <a:r>
              <a:rPr lang="en-US" sz="1600" dirty="0">
                <a:latin typeface="Sylfaen" panose="010A0502050306030303" pitchFamily="18" charset="0"/>
              </a:rPr>
              <a:t>. </a:t>
            </a:r>
            <a:r>
              <a:rPr lang="en-US" sz="1600" dirty="0" err="1">
                <a:latin typeface="Sylfaen" panose="010A0502050306030303" pitchFamily="18" charset="0"/>
              </a:rPr>
              <a:t>Ապացույցների</a:t>
            </a:r>
            <a:r>
              <a:rPr lang="en-US" sz="1600" dirty="0">
                <a:latin typeface="Sylfaen" panose="010A0502050306030303" pitchFamily="18" charset="0"/>
              </a:rPr>
              <a:t> </a:t>
            </a:r>
            <a:r>
              <a:rPr lang="en-US" sz="1600" dirty="0" err="1">
                <a:latin typeface="Sylfaen" panose="010A0502050306030303" pitchFamily="18" charset="0"/>
              </a:rPr>
              <a:t>ստուգում</a:t>
            </a:r>
            <a:r>
              <a:rPr lang="en-US" sz="1600" dirty="0">
                <a:latin typeface="Sylfaen" panose="010A0502050306030303" pitchFamily="18" charset="0"/>
              </a:rPr>
              <a:t> (McGuire &amp; Dowling) 2013»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Sylfaen" panose="010A0502050306030303" pitchFamily="18" charset="0"/>
              </a:rPr>
              <a:t>Նմանատիպ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հանցագործությունները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սովորաբար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ուղղված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են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համակարգիչներին</a:t>
            </a:r>
            <a:r>
              <a:rPr lang="en-US" sz="2400" dirty="0" smtClean="0">
                <a:latin typeface="Sylfaen" panose="010A0502050306030303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</a:rPr>
              <a:t>ցանցերին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կամ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այլ</a:t>
            </a:r>
            <a:r>
              <a:rPr lang="en-US" sz="2400" dirty="0" smtClean="0">
                <a:latin typeface="Sylfaen" panose="010A0502050306030303" pitchFamily="18" charset="0"/>
              </a:rPr>
              <a:t> ՏՀՏ </a:t>
            </a:r>
            <a:r>
              <a:rPr lang="en-US" sz="2400" dirty="0" err="1" smtClean="0">
                <a:latin typeface="Sylfaen" panose="010A0502050306030303" pitchFamily="18" charset="0"/>
              </a:rPr>
              <a:t>ռեսուրսներին</a:t>
            </a:r>
            <a:r>
              <a:rPr lang="en-US" sz="2400" dirty="0" smtClean="0">
                <a:latin typeface="Sylfaen" panose="010A0502050306030303" pitchFamily="18" charset="0"/>
              </a:rPr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Sylfaen" panose="010A0502050306030303" pitchFamily="18" charset="0"/>
              </a:rPr>
              <a:t>Ըստ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էության</a:t>
            </a:r>
            <a:r>
              <a:rPr lang="en-US" sz="2400" dirty="0" smtClean="0">
                <a:latin typeface="Sylfaen" panose="010A0502050306030303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</a:rPr>
              <a:t>առանց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hy-AM" sz="2400" dirty="0" smtClean="0">
                <a:latin typeface="Sylfaen" panose="010A0502050306030303" pitchFamily="18" charset="0"/>
              </a:rPr>
              <a:t>Համացանց</a:t>
            </a:r>
            <a:r>
              <a:rPr lang="en-US" sz="2400" dirty="0" smtClean="0">
                <a:latin typeface="Sylfaen" panose="010A0502050306030303" pitchFamily="18" charset="0"/>
              </a:rPr>
              <a:t>ի </a:t>
            </a:r>
            <a:r>
              <a:rPr lang="en-US" sz="2400" dirty="0" err="1" smtClean="0">
                <a:latin typeface="Sylfaen" panose="010A0502050306030303" pitchFamily="18" charset="0"/>
              </a:rPr>
              <a:t>հանցագործները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չէին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կարողանա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կատարել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այս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հանցագործությունները</a:t>
            </a:r>
            <a:endParaRPr lang="en-GB" altLang="sr-Latn-RS" dirty="0">
              <a:latin typeface="Sylfaen" panose="010A0502050306030303" pitchFamily="18" charset="0"/>
            </a:endParaRPr>
          </a:p>
        </p:txBody>
      </p:sp>
      <p:pic>
        <p:nvPicPr>
          <p:cNvPr id="3" name="Picture 2" descr="Sony makes cybercrime even more dangerous | Computerworld">
            <a:extLst>
              <a:ext uri="{FF2B5EF4-FFF2-40B4-BE49-F238E27FC236}">
                <a16:creationId xmlns:a16="http://schemas.microsoft.com/office/drawing/2014/main" id="{56E2FF29-3D95-482D-A98F-140C53399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716" y="4748485"/>
            <a:ext cx="1919932" cy="11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239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22973E-8CC9-4C0B-B546-EACD257DA5C7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5E4BDDFE-543C-4491-903D-8D13C0DC1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Գիտելիքների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ստուգում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F0D3AB1B-9A46-4066-B80B-9491DA6F9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AC1262F-F248-494E-99B0-D5250C313A2B}"/>
              </a:ext>
            </a:extLst>
          </p:cNvPr>
          <p:cNvSpPr/>
          <p:nvPr/>
        </p:nvSpPr>
        <p:spPr>
          <a:xfrm>
            <a:off x="7936" y="6588125"/>
            <a:ext cx="9136063" cy="129156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3848A9-4745-4BB6-B8CB-6C939829A8B8}"/>
              </a:ext>
            </a:extLst>
          </p:cNvPr>
          <p:cNvSpPr txBox="1"/>
          <p:nvPr/>
        </p:nvSpPr>
        <p:spPr>
          <a:xfrm>
            <a:off x="556983" y="1097315"/>
            <a:ext cx="8030033" cy="83099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Հետևյալ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պատասխաններից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որ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ը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կարելի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ներառել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կիբերհանցագործության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նկարագրում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702A7-7EF5-41B1-83AA-F3F0AACE8FD2}"/>
              </a:ext>
            </a:extLst>
          </p:cNvPr>
          <p:cNvSpPr txBox="1"/>
          <p:nvPr/>
        </p:nvSpPr>
        <p:spPr>
          <a:xfrm>
            <a:off x="-2223247" y="5706663"/>
            <a:ext cx="12979723" cy="193899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+mj-lt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+mj-lt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+mj-lt"/>
              </a:rPr>
              <a:t> Դ է</a:t>
            </a:r>
            <a:endParaRPr lang="en-GB" sz="2400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Չնայած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նրան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որ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կիբերհանցագործության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ճշմարիտ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սահմանումը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դժվար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է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գտնել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բոլոր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նկարագրվածները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կարող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ե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ն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օգտագործվել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որպես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կիբերհանցագործության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մաս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–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միգուցե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միաժամանակ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լինելով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հանցագործությանը</a:t>
            </a:r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օգնություն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կամ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վկա</a:t>
            </a:r>
            <a:endParaRPr lang="en-GB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4572-BAB1-4568-B64C-2A9116F6F527}"/>
              </a:ext>
            </a:extLst>
          </p:cNvPr>
          <p:cNvSpPr txBox="1"/>
          <p:nvPr/>
        </p:nvSpPr>
        <p:spPr>
          <a:xfrm>
            <a:off x="735106" y="1971510"/>
            <a:ext cx="7883888" cy="3785652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2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Երբ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տեխնոլոգիան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պահում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հանցագործության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վերաբերվող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տվյալները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</a:p>
          <a:p>
            <a:pPr lvl="2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Երբ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հանցագործության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ժամանակ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օգտագործվում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էլեկտրոնային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փոստի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միջոցով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(e-mail)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հաղորդակցություն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</a:p>
          <a:p>
            <a:pPr lvl="2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Երբ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համակարգիչը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հարձակվում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այլ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համակարգչի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կողմից</a:t>
            </a:r>
            <a:endParaRPr lang="en-GB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2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Դ.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Վերևում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նշված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բոլոր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պատասխանները</a:t>
            </a:r>
            <a:endParaRPr lang="en-GB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2"/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2"/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7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65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E3C051-7F78-4EAF-8CA3-B9689E461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Տեղեկատվական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հասարակություն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Ի՞նչ</a:t>
            </a:r>
            <a:r>
              <a:rPr lang="en-US" dirty="0" smtClean="0">
                <a:latin typeface="Sylfaen" panose="010A0502050306030303" pitchFamily="18" charset="0"/>
                <a:ea typeface="Verdana" panose="020B0604030504040204" pitchFamily="34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կիբերհանցագործությունը</a:t>
            </a:r>
            <a:endParaRPr lang="en-GB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Բուդապեշտի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Կոնվենցիա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Կիբերհանցագործությունների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միջազգային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կազմակերպություններ</a:t>
            </a:r>
            <a:endParaRPr lang="en-GB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Կիբերհանցագործությունը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դեպքերի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ուսումնասիրությունները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DEE90-BBA0-4583-ACBF-ECFB1136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F5F5-B558-4D71-96FB-A9C9C54C9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>
              <a:latin typeface="Sylfaen" panose="010A0502050306030303" pitchFamily="18" charset="0"/>
              <a:cs typeface="Verdana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Դասընթացի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բովանդակությունը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latin typeface="Sylfaen" panose="010A0502050306030303" pitchFamily="18" charset="0"/>
              <a:cs typeface="Verdana" charset="0"/>
            </a:endParaRPr>
          </a:p>
          <a:p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40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latin typeface="Sylfaen" panose="010A0502050306030303" pitchFamily="18" charset="0"/>
              </a:rPr>
              <a:t>ԲՈՒԴԱՊԵՇՏԻ ԿՈՆՎԵՆՑԻԱՆ </a:t>
            </a:r>
            <a:endParaRPr lang="en-GB" sz="3200" dirty="0">
              <a:latin typeface="Sylfaen" panose="010A05020503060303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հիմունքները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188A15-5D10-4E43-B2D0-E84064454AAE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3C29F6-78C3-483A-8B62-087ECFF6E1DE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B56E239A-32FB-4A4C-8FCA-79491A7D8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dirty="0" err="1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en-GB" sz="3200" dirty="0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3</a:t>
            </a:r>
            <a:endParaRPr lang="en-GB" sz="2000" dirty="0">
              <a:solidFill>
                <a:prstClr val="white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59A7F22-9657-4005-8851-8F5F6E1D8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693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227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Եվրոպայի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Խորհրդի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մոտեցումը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2" name="Isosceles Triangle 11"/>
          <p:cNvSpPr/>
          <p:nvPr/>
        </p:nvSpPr>
        <p:spPr>
          <a:xfrm>
            <a:off x="2484438" y="2017713"/>
            <a:ext cx="3948112" cy="3095625"/>
          </a:xfrm>
          <a:prstGeom prst="triangle">
            <a:avLst/>
          </a:prstGeom>
          <a:solidFill>
            <a:srgbClr val="2F618F"/>
          </a:solidFill>
          <a:ln>
            <a:solidFill>
              <a:srgbClr val="2F61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>
              <a:latin typeface="Verdana"/>
              <a:cs typeface="Verdana"/>
            </a:endParaRPr>
          </a:p>
        </p:txBody>
      </p:sp>
      <p:sp>
        <p:nvSpPr>
          <p:cNvPr id="52230" name="TextBox 12"/>
          <p:cNvSpPr txBox="1">
            <a:spLocks noChangeArrowheads="1"/>
          </p:cNvSpPr>
          <p:nvPr/>
        </p:nvSpPr>
        <p:spPr bwMode="auto">
          <a:xfrm>
            <a:off x="3341687" y="3324596"/>
            <a:ext cx="22621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endParaRPr lang="en-US" sz="1800" b="1" dirty="0" smtClean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  <a:p>
            <a:pPr algn="ctr"/>
            <a:r>
              <a:rPr lang="en-US" sz="1800" b="1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«</a:t>
            </a:r>
            <a:r>
              <a:rPr lang="en-GB" sz="1800" b="1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Պաշտպանեք</a:t>
            </a:r>
            <a:r>
              <a:rPr lang="en-GB" sz="1800" b="1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ձեզ</a:t>
            </a:r>
            <a:r>
              <a:rPr lang="en-GB" sz="1800" b="1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և </a:t>
            </a:r>
            <a:r>
              <a:rPr lang="en-GB" sz="1800" b="1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ձեր</a:t>
            </a:r>
            <a:r>
              <a:rPr lang="en-GB" sz="1800" b="1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իրավունքները</a:t>
            </a:r>
            <a:r>
              <a:rPr lang="en-GB" sz="1800" b="1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կիբեր</a:t>
            </a:r>
            <a:r>
              <a:rPr lang="en-GB" sz="1800" b="1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տարածքում</a:t>
            </a:r>
            <a:r>
              <a:rPr lang="en-US" sz="1800" b="1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»</a:t>
            </a:r>
            <a:r>
              <a:rPr lang="en-GB" sz="1800" b="1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</a:p>
        </p:txBody>
      </p:sp>
      <p:sp>
        <p:nvSpPr>
          <p:cNvPr id="52231" name="TextBox 13"/>
          <p:cNvSpPr txBox="1">
            <a:spLocks noChangeArrowheads="1"/>
          </p:cNvSpPr>
          <p:nvPr/>
        </p:nvSpPr>
        <p:spPr bwMode="auto">
          <a:xfrm>
            <a:off x="1547813" y="1144588"/>
            <a:ext cx="58324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GB" sz="2000" b="1" dirty="0">
                <a:latin typeface="Sylfaen" panose="010A0502050306030303" pitchFamily="18" charset="0"/>
                <a:cs typeface="Verdana" charset="0"/>
              </a:rPr>
              <a:t>1.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Ընդհանուր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ստանդարտներ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.</a:t>
            </a:r>
          </a:p>
          <a:p>
            <a:pPr algn="ctr"/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Կոնվենցիա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կիբերհանցագործությունների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և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հարակից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ստանդարտների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մասին</a:t>
            </a:r>
            <a:endParaRPr lang="en-GB" sz="2000" b="1" dirty="0"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52232" name="TextBox 15"/>
          <p:cNvSpPr txBox="1">
            <a:spLocks noChangeArrowheads="1"/>
          </p:cNvSpPr>
          <p:nvPr/>
        </p:nvSpPr>
        <p:spPr bwMode="auto">
          <a:xfrm>
            <a:off x="107950" y="4184873"/>
            <a:ext cx="299085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 b="1" dirty="0">
                <a:latin typeface="Sylfaen" panose="010A0502050306030303" pitchFamily="18" charset="0"/>
                <a:cs typeface="Verdana" charset="0"/>
              </a:rPr>
              <a:t>2.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Հետևեք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և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գնահատեք</a:t>
            </a:r>
            <a:r>
              <a:rPr lang="en-GB" sz="2000" b="1" dirty="0">
                <a:latin typeface="Sylfaen" panose="010A0502050306030303" pitchFamily="18" charset="0"/>
                <a:cs typeface="Verdana" charset="0"/>
              </a:rPr>
              <a:t>.</a:t>
            </a:r>
          </a:p>
          <a:p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Կիբերհանցագործությունների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մասին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Կոնվենցիայի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Կոմիտե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(</a:t>
            </a:r>
            <a:r>
              <a:rPr lang="en-GB" sz="2000" b="1" dirty="0">
                <a:latin typeface="Sylfaen" panose="010A0502050306030303" pitchFamily="18" charset="0"/>
                <a:cs typeface="Verdana" charset="0"/>
              </a:rPr>
              <a:t>T-CY)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2310384" y="2039868"/>
            <a:ext cx="1871662" cy="2892425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771775" y="5387975"/>
            <a:ext cx="3384550" cy="0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746054" y="2039867"/>
            <a:ext cx="1860550" cy="2892425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6" name="TextBox 19"/>
          <p:cNvSpPr txBox="1">
            <a:spLocks noChangeArrowheads="1"/>
          </p:cNvSpPr>
          <p:nvPr/>
        </p:nvSpPr>
        <p:spPr bwMode="auto">
          <a:xfrm>
            <a:off x="6227763" y="4566117"/>
            <a:ext cx="29527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 b="1" dirty="0">
                <a:latin typeface="Sylfaen" panose="010A0502050306030303" pitchFamily="18" charset="0"/>
                <a:cs typeface="Verdana" charset="0"/>
              </a:rPr>
              <a:t>3.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Կարողությունների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զարգացում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b="1" dirty="0">
              <a:latin typeface="Sylfaen" panose="010A0502050306030303" pitchFamily="18" charset="0"/>
              <a:cs typeface="Verdana" charset="0"/>
            </a:endParaRPr>
          </a:p>
          <a:p>
            <a:r>
              <a:rPr lang="en-GB" sz="2000" b="1" dirty="0">
                <a:latin typeface="Sylfaen" panose="010A0502050306030303" pitchFamily="18" charset="0"/>
                <a:cs typeface="Verdana" charset="0"/>
              </a:rPr>
              <a:t>C-PROC </a:t>
            </a:r>
            <a:r>
              <a:rPr lang="en-GB" sz="2000" b="1" dirty="0">
                <a:latin typeface="Sylfaen" panose="010A0502050306030303" pitchFamily="18" charset="0"/>
                <a:cs typeface="Verdana" charset="0"/>
                <a:sym typeface="Wingdings 3" charset="0"/>
              </a:rPr>
              <a:t></a:t>
            </a:r>
            <a:endParaRPr lang="en-GB" sz="2000" b="1" dirty="0">
              <a:latin typeface="Sylfaen" panose="010A0502050306030303" pitchFamily="18" charset="0"/>
              <a:cs typeface="Verdana" charset="0"/>
            </a:endParaRPr>
          </a:p>
          <a:p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Տեխնիկական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համագործակցության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 charset="0"/>
              </a:rPr>
              <a:t>ծրագրեր</a:t>
            </a:r>
            <a:r>
              <a:rPr lang="en-GB" sz="2000" b="1" dirty="0" smtClean="0"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b="1" dirty="0"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-34925" y="6588125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238" name="Rectangle 21"/>
          <p:cNvSpPr>
            <a:spLocks noChangeArrowheads="1"/>
          </p:cNvSpPr>
          <p:nvPr/>
        </p:nvSpPr>
        <p:spPr bwMode="auto">
          <a:xfrm>
            <a:off x="7938" y="6597650"/>
            <a:ext cx="9136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60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-34925" y="16663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20485" name="TextBox 15"/>
          <p:cNvSpPr txBox="1">
            <a:spLocks noChangeArrowheads="1"/>
          </p:cNvSpPr>
          <p:nvPr/>
        </p:nvSpPr>
        <p:spPr bwMode="auto">
          <a:xfrm>
            <a:off x="-537881" y="44624"/>
            <a:ext cx="9144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Եվրոպայի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Խորհրդի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Կոնվենցիան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Կիբերհանցագործության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վերաբերյալ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–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Կոնվենցիան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34925" y="6588125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95536" y="1412776"/>
            <a:ext cx="8352928" cy="6186309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361950" indent="-361950">
              <a:lnSpc>
                <a:spcPct val="200000"/>
              </a:lnSpc>
              <a:buFont typeface="Wingdings 3" pitchFamily="18" charset="2"/>
              <a:buChar char="u"/>
            </a:pP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Համաձայնեցված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Եվրոպայի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Խորհրդի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կողմից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47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անդամ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պետություններ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),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Կանադա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Ճապոնիա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Հարավային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Աֆրիկա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և 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ԱՄՆ </a:t>
            </a:r>
          </a:p>
          <a:p>
            <a:pPr marL="361950" indent="-361950">
              <a:lnSpc>
                <a:spcPct val="200000"/>
              </a:lnSpc>
              <a:buFont typeface="Wingdings 3" pitchFamily="18" charset="2"/>
              <a:buChar char="u"/>
            </a:pP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2001թ.-ի </a:t>
            </a:r>
            <a:r>
              <a:rPr lang="en-GB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նոյեմբերի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23-ին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Բուդապեշտում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բացվել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է </a:t>
            </a:r>
            <a:r>
              <a:rPr lang="en-GB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ստորագրման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համար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b="1" dirty="0" smtClean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1950" indent="-361950">
              <a:lnSpc>
                <a:spcPct val="200000"/>
              </a:lnSpc>
              <a:buFont typeface="Wingdings 3" pitchFamily="18" charset="2"/>
              <a:buChar char="u"/>
            </a:pP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Համակարգչային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համակարգերի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միջոցով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կատարվող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այլատյացության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և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ռասիզմի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վերաբերյալ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արձանագրություն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2003)</a:t>
            </a:r>
          </a:p>
          <a:p>
            <a:pPr marL="361950" indent="-361950">
              <a:lnSpc>
                <a:spcPct val="200000"/>
              </a:lnSpc>
              <a:buFont typeface="Wingdings 3" pitchFamily="18" charset="2"/>
              <a:buChar char="u"/>
            </a:pP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Հետևում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Կիբերհանցագործությունների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մասին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Կոնվենցիայի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Կոմիտեն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T-CY) 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Ուղեցույց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մեկնաբանություն</a:t>
            </a:r>
            <a:r>
              <a:rPr lang="en-GB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մոնիտորինգ</a:t>
            </a:r>
            <a:endParaRPr lang="en-GB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1950" indent="-361950">
              <a:lnSpc>
                <a:spcPct val="200000"/>
              </a:lnSpc>
              <a:buFont typeface="Wingdings 3" pitchFamily="18" charset="2"/>
              <a:buChar char="u"/>
            </a:pP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Բաց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ցանկացած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պետության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միանալու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համար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en-GB" b="1" dirty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65 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միացում</a:t>
            </a:r>
            <a:r>
              <a:rPr lang="en-GB" b="1" dirty="0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/</a:t>
            </a:r>
            <a:r>
              <a:rPr lang="en-GB" b="1" dirty="0" err="1" smtClean="0"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վավերացում</a:t>
            </a:r>
            <a:endParaRPr lang="en-GB" b="1" dirty="0"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1950" indent="-361950">
              <a:lnSpc>
                <a:spcPct val="200000"/>
              </a:lnSpc>
              <a:buFont typeface="Wingdings 3" pitchFamily="18" charset="2"/>
              <a:buChar char="u"/>
            </a:pPr>
            <a:r>
              <a:rPr lang="en-GB" b="1" dirty="0" err="1" smtClean="0">
                <a:latin typeface="Sylfaen" panose="010A0502050306030303" pitchFamily="18" charset="0"/>
              </a:rPr>
              <a:t>Քննարկվում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>
                <a:latin typeface="Sylfaen" panose="010A0502050306030303" pitchFamily="18" charset="0"/>
              </a:rPr>
              <a:t>է 2-րդ </a:t>
            </a:r>
            <a:r>
              <a:rPr lang="en-GB" b="1" dirty="0" err="1">
                <a:latin typeface="Sylfaen" panose="010A0502050306030303" pitchFamily="18" charset="0"/>
              </a:rPr>
              <a:t>լրացուցիչ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</a:rPr>
              <a:t>Արձանագրությունը</a:t>
            </a:r>
            <a:endParaRPr lang="en-US" dirty="0">
              <a:latin typeface="Sylfaen" panose="010A0502050306030303" pitchFamily="18" charset="0"/>
            </a:endParaRPr>
          </a:p>
          <a:p>
            <a:pPr marL="361950" indent="-361950">
              <a:lnSpc>
                <a:spcPct val="200000"/>
              </a:lnSpc>
              <a:buFont typeface="Wingdings 3" pitchFamily="18" charset="2"/>
              <a:buChar char="u"/>
            </a:pPr>
            <a:r>
              <a:rPr lang="en-GB" b="1" dirty="0" err="1" smtClean="0">
                <a:latin typeface="Sylfaen" panose="010A0502050306030303" pitchFamily="18" charset="0"/>
              </a:rPr>
              <a:t>Այսօրվա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դրությամբ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կիբերհանձագործությունների</a:t>
            </a:r>
            <a:r>
              <a:rPr lang="en-GB" b="1" dirty="0">
                <a:latin typeface="Sylfaen" panose="010A0502050306030303" pitchFamily="18" charset="0"/>
              </a:rPr>
              <a:t> և </a:t>
            </a:r>
            <a:r>
              <a:rPr lang="en-GB" b="1" dirty="0" err="1">
                <a:latin typeface="Sylfaen" panose="010A0502050306030303" pitchFamily="18" charset="0"/>
              </a:rPr>
              <a:t>էլեկտրոնային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ձևով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ապացույցների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հավաքման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մասին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միակ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միջազգային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պայմանագիրն</a:t>
            </a:r>
            <a:r>
              <a:rPr lang="en-GB" b="1" dirty="0">
                <a:latin typeface="Sylfaen" panose="010A0502050306030303" pitchFamily="18" charset="0"/>
              </a:rPr>
              <a:t> է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4E913E-613F-4F3F-99EC-CA9CF457A0C1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996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20485" name="TextBox 15"/>
          <p:cNvSpPr txBox="1">
            <a:spLocks noChangeArrowheads="1"/>
          </p:cNvSpPr>
          <p:nvPr/>
        </p:nvSpPr>
        <p:spPr bwMode="auto">
          <a:xfrm>
            <a:off x="1258888" y="179388"/>
            <a:ext cx="77771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Կոնվենցիա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. </a:t>
            </a:r>
            <a:r>
              <a:rPr lang="en-US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շ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րջանակը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32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21" name="Textfeld 4"/>
          <p:cNvSpPr txBox="1"/>
          <p:nvPr/>
        </p:nvSpPr>
        <p:spPr>
          <a:xfrm>
            <a:off x="6337158" y="1160452"/>
            <a:ext cx="3056080" cy="489364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 err="1" smtClean="0">
                <a:latin typeface="Sylfaen" panose="010A0502050306030303" pitchFamily="18" charset="0"/>
                <a:cs typeface="Verdana"/>
              </a:rPr>
              <a:t>Միջազգային</a:t>
            </a:r>
            <a:r>
              <a:rPr lang="en-GB" sz="2000" b="1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/>
              </a:rPr>
              <a:t>համագործակցություն</a:t>
            </a:r>
            <a:endParaRPr lang="en-GB" dirty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Հանձնում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Ի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րավական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փոխադարձ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աջակցություն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Ինքնաբերական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տեղեկատվություն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Արագ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պահպանում</a:t>
            </a:r>
            <a:endParaRPr lang="en-GB" sz="1600" dirty="0" smtClean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Փ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ոխադարձ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իրավական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աջակցություն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համակարգչային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մուտքի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հետ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կապված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Փ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ոխադարձ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իրավական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աջակցություն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կապված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փոխանցվող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բովանդակության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հետ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600" dirty="0">
                <a:latin typeface="Sylfaen" panose="010A0502050306030303" pitchFamily="18" charset="0"/>
                <a:cs typeface="Verdana"/>
              </a:rPr>
              <a:t>24/7 </a:t>
            </a:r>
            <a:r>
              <a:rPr lang="hy-AM" sz="1600" dirty="0">
                <a:latin typeface="Sylfaen" panose="010A0502050306030303" pitchFamily="18" charset="0"/>
                <a:cs typeface="Verdana"/>
              </a:rPr>
              <a:t>պայմանագրային կետ</a:t>
            </a:r>
            <a:r>
              <a:rPr lang="en-US" sz="1600" dirty="0">
                <a:latin typeface="Sylfaen" panose="010A0502050306030303" pitchFamily="18" charset="0"/>
                <a:cs typeface="Verdana"/>
              </a:rPr>
              <a:t>ը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0489" name="Textfeld 16"/>
          <p:cNvSpPr txBox="1">
            <a:spLocks noChangeArrowheads="1"/>
          </p:cNvSpPr>
          <p:nvPr/>
        </p:nvSpPr>
        <p:spPr bwMode="auto">
          <a:xfrm>
            <a:off x="2894013" y="1340768"/>
            <a:ext cx="64293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>
                <a:latin typeface="Verdana" charset="0"/>
                <a:cs typeface="Verdana" charset="0"/>
              </a:rPr>
              <a:t>+</a:t>
            </a:r>
          </a:p>
        </p:txBody>
      </p:sp>
      <p:sp>
        <p:nvSpPr>
          <p:cNvPr id="20490" name="Textfeld 17"/>
          <p:cNvSpPr txBox="1">
            <a:spLocks noChangeArrowheads="1"/>
          </p:cNvSpPr>
          <p:nvPr/>
        </p:nvSpPr>
        <p:spPr bwMode="auto">
          <a:xfrm>
            <a:off x="5822950" y="1340768"/>
            <a:ext cx="64293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de-DE" sz="4400" b="1">
                <a:latin typeface="Verdana" charset="0"/>
                <a:cs typeface="Verdana" charset="0"/>
              </a:rPr>
              <a:t>+</a:t>
            </a:r>
          </a:p>
        </p:txBody>
      </p:sp>
      <p:sp>
        <p:nvSpPr>
          <p:cNvPr id="24" name="Textfeld 18"/>
          <p:cNvSpPr txBox="1"/>
          <p:nvPr/>
        </p:nvSpPr>
        <p:spPr>
          <a:xfrm>
            <a:off x="1600150" y="4869160"/>
            <a:ext cx="196373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cs typeface="Verdana"/>
              </a:rPr>
              <a:t>Harmonisation</a:t>
            </a:r>
            <a:r>
              <a:rPr lang="en-GB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</a:t>
            </a:r>
          </a:p>
        </p:txBody>
      </p:sp>
      <p:cxnSp>
        <p:nvCxnSpPr>
          <p:cNvPr id="25" name="Form 20"/>
          <p:cNvCxnSpPr/>
          <p:nvPr/>
        </p:nvCxnSpPr>
        <p:spPr>
          <a:xfrm rot="16200000" flipH="1">
            <a:off x="3451761" y="2341747"/>
            <a:ext cx="1063347" cy="4822030"/>
          </a:xfrm>
          <a:prstGeom prst="bentConnector2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7"/>
          <p:cNvCxnSpPr/>
          <p:nvPr/>
        </p:nvCxnSpPr>
        <p:spPr>
          <a:xfrm>
            <a:off x="4608513" y="3786664"/>
            <a:ext cx="0" cy="1497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-34925" y="6588125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Rectangle 11"/>
          <p:cNvSpPr>
            <a:spLocks noChangeArrowheads="1"/>
          </p:cNvSpPr>
          <p:nvPr/>
        </p:nvSpPr>
        <p:spPr bwMode="auto">
          <a:xfrm>
            <a:off x="7938" y="6597650"/>
            <a:ext cx="9136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						                      </a:t>
            </a:r>
          </a:p>
        </p:txBody>
      </p:sp>
      <p:sp>
        <p:nvSpPr>
          <p:cNvPr id="20" name="Textfeld 3"/>
          <p:cNvSpPr txBox="1"/>
          <p:nvPr/>
        </p:nvSpPr>
        <p:spPr>
          <a:xfrm>
            <a:off x="3465513" y="1401093"/>
            <a:ext cx="2428875" cy="344709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 err="1" smtClean="0">
                <a:latin typeface="Sylfaen" panose="010A0502050306030303" pitchFamily="18" charset="0"/>
                <a:cs typeface="Verdana"/>
              </a:rPr>
              <a:t>Ընթացակարգային</a:t>
            </a:r>
            <a:r>
              <a:rPr lang="en-GB" sz="2000" b="1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/>
              </a:rPr>
              <a:t>գործիքներ</a:t>
            </a:r>
            <a:endParaRPr lang="en-GB" sz="2000" b="1" dirty="0" smtClean="0">
              <a:latin typeface="Sylfaen" panose="010A0502050306030303" pitchFamily="18" charset="0"/>
              <a:cs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Արագ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պահպանում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Որոնում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և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առգրավում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Ա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րտադրության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պատվեր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Հ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ամակարգչային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գաղտնի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որսալը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600" b="1" dirty="0" err="1" smtClean="0">
                <a:latin typeface="Sylfaen" panose="010A0502050306030303" pitchFamily="18" charset="0"/>
                <a:cs typeface="Verdana"/>
              </a:rPr>
              <a:t>Պայմաններ</a:t>
            </a:r>
            <a:r>
              <a:rPr lang="en-GB" sz="1600" b="1" dirty="0" smtClean="0">
                <a:latin typeface="Sylfaen" panose="010A0502050306030303" pitchFamily="18" charset="0"/>
                <a:cs typeface="Verdana"/>
              </a:rPr>
              <a:t>, </a:t>
            </a:r>
            <a:r>
              <a:rPr lang="en-GB" sz="1600" b="1" dirty="0" err="1" smtClean="0">
                <a:latin typeface="Sylfaen" panose="010A0502050306030303" pitchFamily="18" charset="0"/>
                <a:cs typeface="Verdana"/>
              </a:rPr>
              <a:t>երաշխիքներ</a:t>
            </a:r>
            <a:r>
              <a:rPr lang="en-GB" sz="1600" b="1" dirty="0" smtClean="0">
                <a:latin typeface="Sylfaen" panose="010A0502050306030303" pitchFamily="18" charset="0"/>
                <a:cs typeface="Verdana"/>
              </a:rPr>
              <a:t> </a:t>
            </a:r>
            <a:endParaRPr lang="en-GB" sz="1600" b="1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9" name="Textfeld 12"/>
          <p:cNvSpPr txBox="1"/>
          <p:nvPr/>
        </p:nvSpPr>
        <p:spPr>
          <a:xfrm>
            <a:off x="322263" y="1299062"/>
            <a:ext cx="2786062" cy="520142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 err="1" smtClean="0">
                <a:latin typeface="Sylfaen" panose="010A0502050306030303" pitchFamily="18" charset="0"/>
                <a:cs typeface="Verdana"/>
              </a:rPr>
              <a:t>Քրեականացնող</a:t>
            </a:r>
            <a:r>
              <a:rPr lang="en-GB" sz="2000" b="1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2000" b="1" dirty="0" err="1" smtClean="0">
                <a:latin typeface="Sylfaen" panose="010A0502050306030303" pitchFamily="18" charset="0"/>
                <a:cs typeface="Verdana"/>
              </a:rPr>
              <a:t>վարքագիծ</a:t>
            </a:r>
            <a:endParaRPr lang="en-GB" sz="2000" b="1" dirty="0" smtClean="0">
              <a:latin typeface="Sylfaen" panose="010A0502050306030303" pitchFamily="18" charset="0"/>
              <a:cs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Ա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նօրինական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մուտք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Ա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նօրինական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կերպով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հաղորդակցություն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գաղտնի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որսալը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Մ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իջամտություն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տվյալների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մեջ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Հ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ամակարգի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աղավաղում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Ս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արքերի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չարաշահում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Խ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արդախություններ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և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խարդախություն</a:t>
            </a:r>
            <a:endParaRPr lang="en-GB" sz="1600" dirty="0">
              <a:latin typeface="Sylfaen" panose="010A0502050306030303" pitchFamily="18" charset="0"/>
              <a:cs typeface="Verdan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Մ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անկական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պոռնոգրաֆիա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y-AM" sz="1600" dirty="0" smtClean="0">
                <a:latin typeface="Sylfaen" panose="010A0502050306030303" pitchFamily="18" charset="0"/>
                <a:cs typeface="Verdana"/>
              </a:rPr>
              <a:t>Հ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եղինակային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իրավունքների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խախտման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վերաբերյալ</a:t>
            </a:r>
            <a:r>
              <a:rPr lang="en-GB" sz="1600" dirty="0" smtClean="0">
                <a:latin typeface="Sylfaen" panose="010A0502050306030303" pitchFamily="18" charset="0"/>
                <a:cs typeface="Verdana"/>
              </a:rPr>
              <a:t> </a:t>
            </a:r>
            <a:r>
              <a:rPr lang="en-GB" sz="1600" dirty="0" err="1" smtClean="0">
                <a:latin typeface="Sylfaen" panose="010A0502050306030303" pitchFamily="18" charset="0"/>
                <a:cs typeface="Verdana"/>
              </a:rPr>
              <a:t>հանցագործություններ</a:t>
            </a:r>
            <a:endParaRPr lang="de-DE" sz="1600" dirty="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67720" y="4130496"/>
            <a:ext cx="5500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i="1" dirty="0" smtClean="0">
              <a:solidFill>
                <a:schemeClr val="tx2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b="1" i="1" dirty="0">
              <a:solidFill>
                <a:schemeClr val="tx2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b="1" i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ՑԱՆԿԱՑԱԾ ՔՐԵԱԿԱՆ ՀԱՆՑԱԳՈՐԾՈՒԹՅԱՆ </a:t>
            </a:r>
            <a:r>
              <a:rPr lang="en-GB" b="1" i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համար</a:t>
            </a:r>
            <a:r>
              <a:rPr lang="en-GB" b="1" i="1" dirty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i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ընթացակարգեր</a:t>
            </a:r>
            <a:r>
              <a:rPr lang="en-GB" b="1" i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և </a:t>
            </a:r>
            <a:r>
              <a:rPr lang="en-GB" b="1" i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միջազգային</a:t>
            </a:r>
            <a:r>
              <a:rPr lang="en-GB" b="1" i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i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համագործակցում</a:t>
            </a:r>
            <a:r>
              <a:rPr lang="en-GB" b="1" i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՝ </a:t>
            </a:r>
            <a:r>
              <a:rPr lang="en-GB" b="1" i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ներառյալ</a:t>
            </a:r>
            <a:r>
              <a:rPr lang="en-GB" b="1" i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i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համակարգչային</a:t>
            </a:r>
            <a:r>
              <a:rPr lang="en-GB" b="1" i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i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համակարգում</a:t>
            </a:r>
            <a:r>
              <a:rPr lang="en-GB" b="1" i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i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ապացույցը</a:t>
            </a:r>
            <a:r>
              <a:rPr lang="en-GB" b="1" i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en-GB" b="1" i="1" dirty="0">
              <a:solidFill>
                <a:schemeClr val="tx2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7416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65" name="TextBox 143"/>
          <p:cNvSpPr txBox="1">
            <a:spLocks noChangeArrowheads="1"/>
          </p:cNvSpPr>
          <p:nvPr/>
        </p:nvSpPr>
        <p:spPr bwMode="auto">
          <a:xfrm>
            <a:off x="323850" y="3625850"/>
            <a:ext cx="21955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4800" b="1" dirty="0">
                <a:latin typeface="Sylfaen" panose="010A0502050306030303" pitchFamily="18" charset="0"/>
                <a:cs typeface="Verdana" charset="0"/>
              </a:rPr>
              <a:t>130</a:t>
            </a:r>
            <a:r>
              <a:rPr lang="en-GB" sz="4000" b="1" dirty="0">
                <a:latin typeface="Sylfaen" panose="010A0502050306030303" pitchFamily="18" charset="0"/>
                <a:cs typeface="Verdana" charset="0"/>
              </a:rPr>
              <a:t>+</a:t>
            </a:r>
          </a:p>
        </p:txBody>
      </p:sp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>
              <a:latin typeface="Sylfaen" panose="010A050205030603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Sylfaen" panose="010A0502050306030303" pitchFamily="18" charset="0"/>
            </a:endParaRPr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Հասնել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Կոնվենցիային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34925" y="6588125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Sylfaen" panose="010A0502050306030303" pitchFamily="18" charset="0"/>
            </a:endParaRPr>
          </a:p>
        </p:txBody>
      </p:sp>
      <p:grpSp>
        <p:nvGrpSpPr>
          <p:cNvPr id="53255" name="Group 13"/>
          <p:cNvGrpSpPr>
            <a:grpSpLocks/>
          </p:cNvGrpSpPr>
          <p:nvPr/>
        </p:nvGrpSpPr>
        <p:grpSpPr bwMode="auto">
          <a:xfrm>
            <a:off x="395288" y="1184275"/>
            <a:ext cx="8424862" cy="3757613"/>
            <a:chOff x="-30650" y="0"/>
            <a:chExt cx="9372924" cy="4653136"/>
          </a:xfrm>
        </p:grpSpPr>
        <p:pic>
          <p:nvPicPr>
            <p:cNvPr id="53275" name="Picture 14" descr="C:\Users\alexander\Documents\as maps\large-size-blank-world-map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0650" y="0"/>
              <a:ext cx="9372924" cy="4653136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6" name="Oval 15"/>
            <p:cNvSpPr/>
            <p:nvPr/>
          </p:nvSpPr>
          <p:spPr>
            <a:xfrm>
              <a:off x="3741833" y="1262067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3563452" y="1299419"/>
              <a:ext cx="72412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3860164" y="1053688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4087997" y="1171639"/>
              <a:ext cx="72411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3743599" y="837446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420395" y="548469"/>
              <a:ext cx="70646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3923745" y="908217"/>
              <a:ext cx="72412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3895487" y="945568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4042077" y="908217"/>
              <a:ext cx="72411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3996158" y="1057620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4619606" y="1016338"/>
              <a:ext cx="72412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5004625" y="1267965"/>
              <a:ext cx="70646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4859801" y="1197195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4932214" y="1244375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4428862" y="1100869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4497742" y="1059587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4421798" y="1195229"/>
              <a:ext cx="72412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4349386" y="1224717"/>
              <a:ext cx="72411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4211627" y="1136254"/>
              <a:ext cx="72411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4148046" y="1093005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4314063" y="1144117"/>
              <a:ext cx="72411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4125086" y="1051723"/>
              <a:ext cx="72412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4276974" y="992748"/>
              <a:ext cx="72412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4276974" y="1053688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4268144" y="1189332"/>
              <a:ext cx="72411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4308764" y="1244375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4020884" y="621204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4386475" y="613341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4391774" y="699838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4388242" y="760779"/>
              <a:ext cx="70646" cy="72735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4342322" y="780438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4020884" y="770608"/>
              <a:ext cx="70646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4254015" y="872831"/>
              <a:ext cx="70646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163941" y="957363"/>
              <a:ext cx="72412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4148046" y="648726"/>
              <a:ext cx="72411" cy="72737"/>
            </a:xfrm>
            <a:prstGeom prst="ellipse">
              <a:avLst/>
            </a:prstGeom>
            <a:solidFill>
              <a:srgbClr val="6699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3600541" y="870866"/>
              <a:ext cx="70646" cy="72735"/>
            </a:xfrm>
            <a:prstGeom prst="ellipse">
              <a:avLst/>
            </a:prstGeom>
            <a:solidFill>
              <a:srgbClr val="6699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4658461" y="1317111"/>
              <a:ext cx="70646" cy="70770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1115577" y="1317111"/>
              <a:ext cx="72412" cy="70770"/>
            </a:xfrm>
            <a:prstGeom prst="ellipse">
              <a:avLst/>
            </a:prstGeom>
            <a:solidFill>
              <a:srgbClr val="000099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1763752" y="1989427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7452500" y="1413437"/>
              <a:ext cx="72412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7480759" y="3357649"/>
              <a:ext cx="70646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4428862" y="3501156"/>
              <a:ext cx="70646" cy="72735"/>
            </a:xfrm>
            <a:prstGeom prst="ellipse">
              <a:avLst/>
            </a:prstGeom>
            <a:solidFill>
              <a:srgbClr val="6699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1260400" y="796164"/>
              <a:ext cx="70646" cy="72735"/>
            </a:xfrm>
            <a:prstGeom prst="ellipse">
              <a:avLst/>
            </a:prstGeom>
            <a:solidFill>
              <a:srgbClr val="000099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3932576" y="980953"/>
              <a:ext cx="72411" cy="72735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4359983" y="1317111"/>
              <a:ext cx="72411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970753" y="1952076"/>
              <a:ext cx="72412" cy="72735"/>
            </a:xfrm>
            <a:prstGeom prst="ellipse">
              <a:avLst/>
            </a:prstGeom>
            <a:solidFill>
              <a:srgbClr val="00B0F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1475870" y="2290200"/>
              <a:ext cx="72412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1339878" y="2254815"/>
              <a:ext cx="72411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2051633" y="3788168"/>
              <a:ext cx="72412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1836163" y="3829450"/>
              <a:ext cx="72412" cy="72737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3563452" y="1556943"/>
              <a:ext cx="72412" cy="72737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3275571" y="2132933"/>
              <a:ext cx="72411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7164619" y="2097548"/>
              <a:ext cx="72411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1982754" y="2058232"/>
              <a:ext cx="72411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1912108" y="1987461"/>
              <a:ext cx="70646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1979222" y="2014983"/>
              <a:ext cx="72411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5940681" y="1843955"/>
              <a:ext cx="70646" cy="7273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1982754" y="2138830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1551815" y="2022847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5652800" y="1627713"/>
              <a:ext cx="70646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7019796" y="2419946"/>
              <a:ext cx="72411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2124045" y="3345854"/>
              <a:ext cx="72411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6731914" y="2708923"/>
              <a:ext cx="72412" cy="7273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4425330" y="3282947"/>
              <a:ext cx="72412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6083739" y="2341312"/>
              <a:ext cx="72411" cy="72735"/>
            </a:xfrm>
            <a:prstGeom prst="ellipse">
              <a:avLst/>
            </a:prstGeom>
            <a:solidFill>
              <a:srgbClr val="000099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1" name="Oval 80"/>
            <p:cNvSpPr/>
            <p:nvPr/>
          </p:nvSpPr>
          <p:spPr>
            <a:xfrm>
              <a:off x="6588857" y="2130967"/>
              <a:ext cx="70646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2" name="Oval 81"/>
            <p:cNvSpPr/>
            <p:nvPr/>
          </p:nvSpPr>
          <p:spPr>
            <a:xfrm>
              <a:off x="6696591" y="2482852"/>
              <a:ext cx="72412" cy="72735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6659502" y="2394389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4" name="Oval 83"/>
            <p:cNvSpPr/>
            <p:nvPr/>
          </p:nvSpPr>
          <p:spPr>
            <a:xfrm>
              <a:off x="3729469" y="2321654"/>
              <a:ext cx="70646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5" name="Oval 84"/>
            <p:cNvSpPr/>
            <p:nvPr/>
          </p:nvSpPr>
          <p:spPr>
            <a:xfrm>
              <a:off x="8316145" y="3919878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6" name="Oval 85"/>
            <p:cNvSpPr/>
            <p:nvPr/>
          </p:nvSpPr>
          <p:spPr>
            <a:xfrm>
              <a:off x="4084465" y="2447467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7" name="Oval 86"/>
            <p:cNvSpPr/>
            <p:nvPr/>
          </p:nvSpPr>
          <p:spPr>
            <a:xfrm>
              <a:off x="3948471" y="2087719"/>
              <a:ext cx="72412" cy="7273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3842503" y="1594294"/>
              <a:ext cx="70646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6625945" y="1963871"/>
              <a:ext cx="70646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1703703" y="1963871"/>
              <a:ext cx="72411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8173087" y="2744308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4580751" y="1698483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1260400" y="2146694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1346942" y="2166352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5" name="Oval 94"/>
            <p:cNvSpPr/>
            <p:nvPr/>
          </p:nvSpPr>
          <p:spPr>
            <a:xfrm>
              <a:off x="2267102" y="3644661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6" name="Oval 95"/>
            <p:cNvSpPr/>
            <p:nvPr/>
          </p:nvSpPr>
          <p:spPr>
            <a:xfrm>
              <a:off x="6371620" y="1089074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7" name="Oval 96"/>
            <p:cNvSpPr/>
            <p:nvPr/>
          </p:nvSpPr>
          <p:spPr>
            <a:xfrm>
              <a:off x="3588178" y="2341312"/>
              <a:ext cx="72412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8" name="Oval 97"/>
            <p:cNvSpPr/>
            <p:nvPr/>
          </p:nvSpPr>
          <p:spPr>
            <a:xfrm>
              <a:off x="6094336" y="1663098"/>
              <a:ext cx="72411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99" name="Oval 98"/>
            <p:cNvSpPr/>
            <p:nvPr/>
          </p:nvSpPr>
          <p:spPr>
            <a:xfrm>
              <a:off x="5239523" y="1800706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4967537" y="1529421"/>
              <a:ext cx="72411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1" name="Oval 100"/>
            <p:cNvSpPr/>
            <p:nvPr/>
          </p:nvSpPr>
          <p:spPr>
            <a:xfrm>
              <a:off x="8243733" y="2862258"/>
              <a:ext cx="72412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2" name="Oval 101"/>
            <p:cNvSpPr/>
            <p:nvPr/>
          </p:nvSpPr>
          <p:spPr>
            <a:xfrm>
              <a:off x="8388556" y="2925165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3" name="Oval 102"/>
            <p:cNvSpPr/>
            <p:nvPr/>
          </p:nvSpPr>
          <p:spPr>
            <a:xfrm>
              <a:off x="4693784" y="2555588"/>
              <a:ext cx="72412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4" name="Oval 103"/>
            <p:cNvSpPr/>
            <p:nvPr/>
          </p:nvSpPr>
          <p:spPr>
            <a:xfrm>
              <a:off x="3397434" y="2231225"/>
              <a:ext cx="72412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5" name="Oval 104"/>
            <p:cNvSpPr/>
            <p:nvPr/>
          </p:nvSpPr>
          <p:spPr>
            <a:xfrm>
              <a:off x="8280822" y="2744308"/>
              <a:ext cx="72411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6" name="Oval 105"/>
            <p:cNvSpPr/>
            <p:nvPr/>
          </p:nvSpPr>
          <p:spPr>
            <a:xfrm>
              <a:off x="4199264" y="3273119"/>
              <a:ext cx="70646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7" name="Oval 106"/>
            <p:cNvSpPr/>
            <p:nvPr/>
          </p:nvSpPr>
          <p:spPr>
            <a:xfrm>
              <a:off x="7878141" y="2791488"/>
              <a:ext cx="72411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8" name="Oval 107"/>
            <p:cNvSpPr/>
            <p:nvPr/>
          </p:nvSpPr>
          <p:spPr>
            <a:xfrm>
              <a:off x="6809624" y="2101480"/>
              <a:ext cx="72412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09" name="Oval 108"/>
            <p:cNvSpPr/>
            <p:nvPr/>
          </p:nvSpPr>
          <p:spPr>
            <a:xfrm>
              <a:off x="4838608" y="2590973"/>
              <a:ext cx="70646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0" name="Oval 109"/>
            <p:cNvSpPr/>
            <p:nvPr/>
          </p:nvSpPr>
          <p:spPr>
            <a:xfrm>
              <a:off x="7812794" y="2172250"/>
              <a:ext cx="72412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1" name="Oval 110"/>
            <p:cNvSpPr/>
            <p:nvPr/>
          </p:nvSpPr>
          <p:spPr>
            <a:xfrm>
              <a:off x="4211627" y="1663098"/>
              <a:ext cx="72411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2" name="Oval 111"/>
            <p:cNvSpPr/>
            <p:nvPr/>
          </p:nvSpPr>
          <p:spPr>
            <a:xfrm>
              <a:off x="4766196" y="1492071"/>
              <a:ext cx="72411" cy="72735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3" name="Oval 112"/>
            <p:cNvSpPr/>
            <p:nvPr/>
          </p:nvSpPr>
          <p:spPr>
            <a:xfrm>
              <a:off x="5940681" y="2465159"/>
              <a:ext cx="70646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4" name="Oval 113"/>
            <p:cNvSpPr/>
            <p:nvPr/>
          </p:nvSpPr>
          <p:spPr>
            <a:xfrm>
              <a:off x="7380089" y="2852430"/>
              <a:ext cx="72411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5" name="Oval 114"/>
            <p:cNvSpPr/>
            <p:nvPr/>
          </p:nvSpPr>
          <p:spPr>
            <a:xfrm>
              <a:off x="4766196" y="1440959"/>
              <a:ext cx="72411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6" name="Oval 115"/>
            <p:cNvSpPr/>
            <p:nvPr/>
          </p:nvSpPr>
          <p:spPr>
            <a:xfrm>
              <a:off x="9107377" y="3033287"/>
              <a:ext cx="72411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7" name="Oval 116"/>
            <p:cNvSpPr/>
            <p:nvPr/>
          </p:nvSpPr>
          <p:spPr>
            <a:xfrm>
              <a:off x="3805414" y="2317722"/>
              <a:ext cx="72411" cy="72735"/>
            </a:xfrm>
            <a:prstGeom prst="ellipse">
              <a:avLst/>
            </a:prstGeom>
            <a:solidFill>
              <a:srgbClr val="00B0F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8" name="Oval 117"/>
            <p:cNvSpPr/>
            <p:nvPr/>
          </p:nvSpPr>
          <p:spPr>
            <a:xfrm>
              <a:off x="3959068" y="2296097"/>
              <a:ext cx="72412" cy="72737"/>
            </a:xfrm>
            <a:prstGeom prst="ellipse">
              <a:avLst/>
            </a:prstGeom>
            <a:solidFill>
              <a:srgbClr val="00B0F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19" name="Oval 118"/>
            <p:cNvSpPr/>
            <p:nvPr/>
          </p:nvSpPr>
          <p:spPr>
            <a:xfrm>
              <a:off x="1548282" y="2781659"/>
              <a:ext cx="70646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20" name="Oval 119"/>
            <p:cNvSpPr/>
            <p:nvPr/>
          </p:nvSpPr>
          <p:spPr>
            <a:xfrm>
              <a:off x="5274846" y="1521558"/>
              <a:ext cx="72411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21" name="Oval 120"/>
            <p:cNvSpPr/>
            <p:nvPr/>
          </p:nvSpPr>
          <p:spPr>
            <a:xfrm>
              <a:off x="1276296" y="2073958"/>
              <a:ext cx="72411" cy="70770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22" name="Oval 121"/>
            <p:cNvSpPr/>
            <p:nvPr/>
          </p:nvSpPr>
          <p:spPr>
            <a:xfrm>
              <a:off x="4464185" y="884626"/>
              <a:ext cx="72412" cy="7273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24" name="Oval 123"/>
            <p:cNvSpPr/>
            <p:nvPr/>
          </p:nvSpPr>
          <p:spPr>
            <a:xfrm>
              <a:off x="2411926" y="2997902"/>
              <a:ext cx="72412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25" name="Oval 124"/>
            <p:cNvSpPr/>
            <p:nvPr/>
          </p:nvSpPr>
          <p:spPr>
            <a:xfrm>
              <a:off x="4591347" y="3237734"/>
              <a:ext cx="72412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26" name="Oval 125"/>
            <p:cNvSpPr/>
            <p:nvPr/>
          </p:nvSpPr>
          <p:spPr>
            <a:xfrm>
              <a:off x="3717107" y="2184045"/>
              <a:ext cx="70646" cy="707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27" name="Oval 126"/>
            <p:cNvSpPr/>
            <p:nvPr/>
          </p:nvSpPr>
          <p:spPr>
            <a:xfrm>
              <a:off x="4015585" y="1446856"/>
              <a:ext cx="72412" cy="72737"/>
            </a:xfrm>
            <a:prstGeom prst="ellipse">
              <a:avLst/>
            </a:prstGeom>
            <a:solidFill>
              <a:srgbClr val="00B0F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28" name="Oval 127"/>
            <p:cNvSpPr/>
            <p:nvPr/>
          </p:nvSpPr>
          <p:spPr>
            <a:xfrm>
              <a:off x="3907850" y="2561486"/>
              <a:ext cx="72411" cy="7273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29" name="Oval 128"/>
            <p:cNvSpPr/>
            <p:nvPr/>
          </p:nvSpPr>
          <p:spPr>
            <a:xfrm>
              <a:off x="7199942" y="1413437"/>
              <a:ext cx="72411" cy="7077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30" name="Oval 129"/>
            <p:cNvSpPr/>
            <p:nvPr/>
          </p:nvSpPr>
          <p:spPr>
            <a:xfrm>
              <a:off x="8748850" y="3172860"/>
              <a:ext cx="72412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31" name="Oval 130"/>
            <p:cNvSpPr/>
            <p:nvPr/>
          </p:nvSpPr>
          <p:spPr>
            <a:xfrm>
              <a:off x="4218692" y="1444891"/>
              <a:ext cx="72411" cy="70770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32" name="Oval 131"/>
            <p:cNvSpPr/>
            <p:nvPr/>
          </p:nvSpPr>
          <p:spPr>
            <a:xfrm>
              <a:off x="4651396" y="1458651"/>
              <a:ext cx="72412" cy="72737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33" name="Oval 132"/>
            <p:cNvSpPr/>
            <p:nvPr/>
          </p:nvSpPr>
          <p:spPr>
            <a:xfrm>
              <a:off x="3943173" y="1167707"/>
              <a:ext cx="72411" cy="72737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  <p:sp>
          <p:nvSpPr>
            <p:cNvPr id="134" name="Oval 133"/>
            <p:cNvSpPr/>
            <p:nvPr/>
          </p:nvSpPr>
          <p:spPr>
            <a:xfrm>
              <a:off x="3805414" y="1193263"/>
              <a:ext cx="72411" cy="70770"/>
            </a:xfrm>
            <a:prstGeom prst="ellipse">
              <a:avLst/>
            </a:prstGeom>
            <a:solidFill>
              <a:schemeClr val="tx2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>
                <a:latin typeface="Sylfaen" panose="010A0502050306030303" pitchFamily="18" charset="0"/>
                <a:cs typeface="Verdana"/>
              </a:endParaRPr>
            </a:p>
          </p:txBody>
        </p:sp>
      </p:grpSp>
      <p:sp>
        <p:nvSpPr>
          <p:cNvPr id="53256" name="TextBox 134"/>
          <p:cNvSpPr txBox="1">
            <a:spLocks noChangeArrowheads="1"/>
          </p:cNvSpPr>
          <p:nvPr/>
        </p:nvSpPr>
        <p:spPr bwMode="auto">
          <a:xfrm>
            <a:off x="179388" y="5067300"/>
            <a:ext cx="33623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Կոնվենցիան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Վավերացրել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 /</a:t>
            </a:r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միացել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>
                <a:solidFill>
                  <a:srgbClr val="FF0000"/>
                </a:solidFill>
                <a:latin typeface="Sylfaen" panose="010A0502050306030303" pitchFamily="18" charset="0"/>
                <a:cs typeface="Verdana" charset="0"/>
              </a:rPr>
              <a:t>65</a:t>
            </a:r>
          </a:p>
        </p:txBody>
      </p:sp>
      <p:sp>
        <p:nvSpPr>
          <p:cNvPr id="53257" name="TextBox 135"/>
          <p:cNvSpPr txBox="1">
            <a:spLocks noChangeArrowheads="1"/>
          </p:cNvSpPr>
          <p:nvPr/>
        </p:nvSpPr>
        <p:spPr bwMode="auto">
          <a:xfrm>
            <a:off x="323850" y="5784290"/>
            <a:ext cx="27590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Ստորագրել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: </a:t>
            </a:r>
            <a:r>
              <a:rPr lang="en-GB" sz="1800" b="1" dirty="0">
                <a:latin typeface="Sylfaen" panose="010A0502050306030303" pitchFamily="18" charset="0"/>
                <a:cs typeface="Verdana" charset="0"/>
              </a:rPr>
              <a:t>3</a:t>
            </a:r>
          </a:p>
        </p:txBody>
      </p:sp>
      <p:sp>
        <p:nvSpPr>
          <p:cNvPr id="53258" name="TextBox 136"/>
          <p:cNvSpPr txBox="1">
            <a:spLocks noChangeArrowheads="1"/>
          </p:cNvSpPr>
          <p:nvPr/>
        </p:nvSpPr>
        <p:spPr bwMode="auto">
          <a:xfrm>
            <a:off x="-215153" y="6217567"/>
            <a:ext cx="35822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Հրավիրվել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800" b="1" dirty="0" err="1" smtClean="0">
                <a:latin typeface="Sylfaen" panose="010A0502050306030303" pitchFamily="18" charset="0"/>
                <a:cs typeface="Verdana" charset="0"/>
              </a:rPr>
              <a:t>միանալու</a:t>
            </a:r>
            <a:r>
              <a:rPr lang="en-GB" sz="1800" b="1" dirty="0" smtClean="0">
                <a:latin typeface="Sylfaen" panose="010A0502050306030303" pitchFamily="18" charset="0"/>
                <a:cs typeface="Verdana" charset="0"/>
              </a:rPr>
              <a:t>  </a:t>
            </a:r>
            <a:r>
              <a:rPr lang="en-GB" sz="1800" b="1" dirty="0">
                <a:latin typeface="Sylfaen" panose="010A0502050306030303" pitchFamily="18" charset="0"/>
                <a:cs typeface="Verdana" charset="0"/>
              </a:rPr>
              <a:t>8</a:t>
            </a:r>
          </a:p>
        </p:txBody>
      </p:sp>
      <p:sp>
        <p:nvSpPr>
          <p:cNvPr id="53259" name="TextBox 137"/>
          <p:cNvSpPr txBox="1">
            <a:spLocks noChangeArrowheads="1"/>
          </p:cNvSpPr>
          <p:nvPr/>
        </p:nvSpPr>
        <p:spPr bwMode="auto">
          <a:xfrm>
            <a:off x="3497263" y="5210175"/>
            <a:ext cx="5718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Այլ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պետությունները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/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օրենքների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նախագծերով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մեծամասամբ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համապատասխանում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400" b="1" dirty="0" err="1" smtClean="0">
                <a:latin typeface="Sylfaen" panose="010A0502050306030303" pitchFamily="18" charset="0"/>
                <a:cs typeface="Verdana" charset="0"/>
              </a:rPr>
              <a:t>Կոնվենցիային</a:t>
            </a:r>
            <a:r>
              <a:rPr lang="en-GB" sz="1400" b="1" dirty="0" smtClean="0">
                <a:latin typeface="Sylfaen" panose="010A0502050306030303" pitchFamily="18" charset="0"/>
                <a:cs typeface="Verdana" charset="0"/>
              </a:rPr>
              <a:t> = </a:t>
            </a:r>
            <a:r>
              <a:rPr lang="en-GB" sz="1400" b="1" dirty="0">
                <a:latin typeface="Sylfaen" panose="010A0502050306030303" pitchFamily="18" charset="0"/>
                <a:cs typeface="Verdana" charset="0"/>
              </a:rPr>
              <a:t>20</a:t>
            </a:r>
          </a:p>
        </p:txBody>
      </p:sp>
      <p:sp>
        <p:nvSpPr>
          <p:cNvPr id="139" name="Oval 138"/>
          <p:cNvSpPr/>
          <p:nvPr/>
        </p:nvSpPr>
        <p:spPr>
          <a:xfrm>
            <a:off x="2843213" y="5733256"/>
            <a:ext cx="360362" cy="360362"/>
          </a:xfrm>
          <a:prstGeom prst="ellipse">
            <a:avLst/>
          </a:prstGeom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2843213" y="5280248"/>
            <a:ext cx="360362" cy="3810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2843213" y="6164982"/>
            <a:ext cx="366712" cy="360362"/>
          </a:xfrm>
          <a:prstGeom prst="ellipse">
            <a:avLst/>
          </a:prstGeom>
          <a:solidFill>
            <a:srgbClr val="00B0F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42" name="Oval 141"/>
          <p:cNvSpPr/>
          <p:nvPr/>
        </p:nvSpPr>
        <p:spPr>
          <a:xfrm>
            <a:off x="8388350" y="5318125"/>
            <a:ext cx="354013" cy="384175"/>
          </a:xfrm>
          <a:prstGeom prst="ellipse">
            <a:avLst/>
          </a:prstGeom>
          <a:solidFill>
            <a:srgbClr val="00B05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53264" name="TextBox 142"/>
          <p:cNvSpPr txBox="1">
            <a:spLocks noChangeArrowheads="1"/>
          </p:cNvSpPr>
          <p:nvPr/>
        </p:nvSpPr>
        <p:spPr bwMode="auto">
          <a:xfrm>
            <a:off x="3541714" y="5880100"/>
            <a:ext cx="56737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1600" b="1" dirty="0" err="1" smtClean="0">
                <a:latin typeface="Sylfaen" panose="010A0502050306030303" pitchFamily="18" charset="0"/>
                <a:cs typeface="Verdana" charset="0"/>
              </a:rPr>
              <a:t>Հետագա</a:t>
            </a:r>
            <a:r>
              <a:rPr lang="en-GB" sz="16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600" b="1" dirty="0" err="1" smtClean="0">
                <a:latin typeface="Sylfaen" panose="010A0502050306030303" pitchFamily="18" charset="0"/>
                <a:cs typeface="Verdana" charset="0"/>
              </a:rPr>
              <a:t>պետությունները</a:t>
            </a:r>
            <a:r>
              <a:rPr lang="en-GB" sz="16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600" b="1" dirty="0" err="1" smtClean="0">
                <a:latin typeface="Sylfaen" panose="010A0502050306030303" pitchFamily="18" charset="0"/>
                <a:cs typeface="Verdana" charset="0"/>
              </a:rPr>
              <a:t>օրենսդրության</a:t>
            </a:r>
            <a:r>
              <a:rPr lang="en-GB" sz="16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600" b="1" dirty="0" err="1" smtClean="0">
                <a:latin typeface="Sylfaen" panose="010A0502050306030303" pitchFamily="18" charset="0"/>
                <a:cs typeface="Verdana" charset="0"/>
              </a:rPr>
              <a:t>համար</a:t>
            </a:r>
            <a:r>
              <a:rPr lang="en-GB" sz="16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600" b="1" dirty="0" err="1" smtClean="0">
                <a:latin typeface="Sylfaen" panose="010A0502050306030303" pitchFamily="18" charset="0"/>
                <a:cs typeface="Verdana" charset="0"/>
              </a:rPr>
              <a:t>հղում</a:t>
            </a:r>
            <a:r>
              <a:rPr lang="en-GB" sz="16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600" b="1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sz="16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600" b="1" dirty="0" err="1" smtClean="0">
                <a:latin typeface="Sylfaen" panose="010A0502050306030303" pitchFamily="18" charset="0"/>
                <a:cs typeface="Verdana" charset="0"/>
              </a:rPr>
              <a:t>կատարում</a:t>
            </a:r>
            <a:r>
              <a:rPr lang="en-GB" sz="16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600" b="1" dirty="0" err="1" smtClean="0"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1600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1600" b="1" dirty="0" err="1" smtClean="0">
                <a:latin typeface="Sylfaen" panose="010A0502050306030303" pitchFamily="18" charset="0"/>
                <a:cs typeface="Verdana" charset="0"/>
              </a:rPr>
              <a:t>Կոնվենցիային</a:t>
            </a:r>
            <a:r>
              <a:rPr lang="en-GB" sz="1600" b="1" dirty="0" smtClean="0">
                <a:latin typeface="Sylfaen" panose="010A0502050306030303" pitchFamily="18" charset="0"/>
                <a:cs typeface="Verdana" charset="0"/>
              </a:rPr>
              <a:t> = </a:t>
            </a:r>
            <a:r>
              <a:rPr lang="en-GB" sz="1600" b="1" dirty="0">
                <a:latin typeface="Sylfaen" panose="010A0502050306030303" pitchFamily="18" charset="0"/>
                <a:cs typeface="Verdana" charset="0"/>
              </a:rPr>
              <a:t>45+</a:t>
            </a:r>
          </a:p>
        </p:txBody>
      </p:sp>
      <p:sp>
        <p:nvSpPr>
          <p:cNvPr id="145" name="Oval 144"/>
          <p:cNvSpPr/>
          <p:nvPr/>
        </p:nvSpPr>
        <p:spPr>
          <a:xfrm>
            <a:off x="8388350" y="5886450"/>
            <a:ext cx="354013" cy="358775"/>
          </a:xfrm>
          <a:prstGeom prst="ellipse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46" name="Oval 145"/>
          <p:cNvSpPr/>
          <p:nvPr/>
        </p:nvSpPr>
        <p:spPr>
          <a:xfrm>
            <a:off x="1901825" y="2868613"/>
            <a:ext cx="65088" cy="57150"/>
          </a:xfrm>
          <a:prstGeom prst="ellipse">
            <a:avLst/>
          </a:prstGeom>
          <a:solidFill>
            <a:srgbClr val="9966FF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5235575" y="3492500"/>
            <a:ext cx="63500" cy="57150"/>
          </a:xfrm>
          <a:prstGeom prst="ellipse">
            <a:avLst/>
          </a:prstGeom>
          <a:solidFill>
            <a:srgbClr val="000099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4070350" y="1719263"/>
            <a:ext cx="63500" cy="57150"/>
          </a:xfrm>
          <a:prstGeom prst="ellipse">
            <a:avLst/>
          </a:prstGeom>
          <a:solidFill>
            <a:srgbClr val="0000CC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4675188" y="2044700"/>
            <a:ext cx="63500" cy="57150"/>
          </a:xfrm>
          <a:prstGeom prst="ellipse">
            <a:avLst/>
          </a:prstGeom>
          <a:solidFill>
            <a:srgbClr val="9966FF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50" name="Oval 149"/>
          <p:cNvSpPr/>
          <p:nvPr/>
        </p:nvSpPr>
        <p:spPr>
          <a:xfrm>
            <a:off x="4866952" y="3092450"/>
            <a:ext cx="65088" cy="57150"/>
          </a:xfrm>
          <a:prstGeom prst="ellipse">
            <a:avLst/>
          </a:prstGeom>
          <a:solidFill>
            <a:srgbClr val="FFFF0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6465888" y="2635250"/>
            <a:ext cx="65087" cy="57150"/>
          </a:xfrm>
          <a:prstGeom prst="ellipse">
            <a:avLst/>
          </a:prstGeom>
          <a:solidFill>
            <a:srgbClr val="00B05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53" name="Oval 152"/>
          <p:cNvSpPr/>
          <p:nvPr/>
        </p:nvSpPr>
        <p:spPr>
          <a:xfrm>
            <a:off x="5435600" y="2074863"/>
            <a:ext cx="65088" cy="58737"/>
          </a:xfrm>
          <a:prstGeom prst="ellipse">
            <a:avLst/>
          </a:prstGeom>
          <a:solidFill>
            <a:srgbClr val="FFFF0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54" name="Oval 153"/>
          <p:cNvSpPr/>
          <p:nvPr/>
        </p:nvSpPr>
        <p:spPr bwMode="auto">
          <a:xfrm>
            <a:off x="3203848" y="2780928"/>
            <a:ext cx="65087" cy="58737"/>
          </a:xfrm>
          <a:prstGeom prst="ellipse">
            <a:avLst/>
          </a:prstGeom>
          <a:solidFill>
            <a:schemeClr val="tx2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52" name="Oval 151"/>
          <p:cNvSpPr/>
          <p:nvPr/>
        </p:nvSpPr>
        <p:spPr bwMode="auto">
          <a:xfrm>
            <a:off x="1914624" y="3140968"/>
            <a:ext cx="65088" cy="58737"/>
          </a:xfrm>
          <a:prstGeom prst="ellipse">
            <a:avLst/>
          </a:prstGeom>
          <a:solidFill>
            <a:srgbClr val="00B0F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155" name="Oval 154"/>
          <p:cNvSpPr/>
          <p:nvPr/>
        </p:nvSpPr>
        <p:spPr bwMode="auto">
          <a:xfrm>
            <a:off x="4290889" y="3586287"/>
            <a:ext cx="65087" cy="58737"/>
          </a:xfrm>
          <a:prstGeom prst="ellipse">
            <a:avLst/>
          </a:prstGeom>
          <a:solidFill>
            <a:srgbClr val="FFFF00"/>
          </a:solidFill>
          <a:ln w="31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>
              <a:latin typeface="Sylfaen" panose="010A0502050306030303" pitchFamily="18" charset="0"/>
              <a:cs typeface="Verdan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D9AB64-66EA-408A-A06E-E9DE2472EA1D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Sylfaen" panose="010A0502050306030303" pitchFamily="18" charset="0"/>
                <a:cs typeface="Verdana" charset="0"/>
              </a:rPr>
              <a:t>www.coe.int/cybercrime</a:t>
            </a:r>
            <a:endParaRPr lang="en-GB" sz="1200" dirty="0">
              <a:latin typeface="Sylfaen" panose="010A0502050306030303" pitchFamily="18" charset="0"/>
            </a:endParaRPr>
          </a:p>
        </p:txBody>
      </p:sp>
      <p:pic>
        <p:nvPicPr>
          <p:cNvPr id="156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907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" y="-18466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8" name="TextBox 19">
            <a:extLst>
              <a:ext uri="{FF2B5EF4-FFF2-40B4-BE49-F238E27FC236}">
                <a16:creationId xmlns:a16="http://schemas.microsoft.com/office/drawing/2014/main" id="{7D742FC9-9703-4874-9AF6-932F686F069B}"/>
              </a:ext>
            </a:extLst>
          </p:cNvPr>
          <p:cNvSpPr txBox="1"/>
          <p:nvPr/>
        </p:nvSpPr>
        <p:spPr>
          <a:xfrm>
            <a:off x="467544" y="1484784"/>
            <a:ext cx="5616624" cy="5452775"/>
          </a:xfrm>
          <a:prstGeom prst="rect">
            <a:avLst/>
          </a:prstGeom>
          <a:solidFill>
            <a:srgbClr val="2B5D8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>
              <a:spcAft>
                <a:spcPts val="800"/>
              </a:spcAft>
            </a:pP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Ա.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Ավելի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արդյունավետ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իրավական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փոխադարձ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օգնության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համար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դրույթներ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Արտակարգ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իրավիճակի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փոխադարձ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օգնություն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y-AM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ամատեղ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հետաքննություն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2000" b="1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Տեսակոնֆերանս</a:t>
            </a:r>
            <a:endParaRPr lang="en-GB" sz="2000" b="1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Հարցման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լեզուն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2000" b="1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և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այլն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2000" b="1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ts val="600"/>
              </a:spcBef>
              <a:spcAft>
                <a:spcPts val="800"/>
              </a:spcAft>
            </a:pP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Բ.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Այլ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իրավասություններում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մատակարարների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հետ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ուղղակի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համագործակցման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դրույթներ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0">
              <a:spcBef>
                <a:spcPts val="600"/>
              </a:spcBef>
              <a:spcAft>
                <a:spcPts val="800"/>
              </a:spcAft>
            </a:pP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Գ.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Միջսահմանային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որոնումների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ընդլայնելու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շրջանակը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և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երաշխիքները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lvl="0">
              <a:spcBef>
                <a:spcPts val="600"/>
              </a:spcBef>
              <a:spcAft>
                <a:spcPts val="800"/>
              </a:spcAft>
            </a:pP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Դ.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Երաշխիքներ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/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տվյալների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պաշտպանություն</a:t>
            </a:r>
            <a:r>
              <a:rPr lang="en-GB" sz="2000" b="1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2000" b="1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ZoneTexte 11">
            <a:extLst>
              <a:ext uri="{FF2B5EF4-FFF2-40B4-BE49-F238E27FC236}">
                <a16:creationId xmlns:a16="http://schemas.microsoft.com/office/drawing/2014/main" id="{4981128A-14A1-4C8D-B222-9CF59A34FADB}"/>
              </a:ext>
            </a:extLst>
          </p:cNvPr>
          <p:cNvSpPr txBox="1"/>
          <p:nvPr/>
        </p:nvSpPr>
        <p:spPr>
          <a:xfrm>
            <a:off x="6372200" y="2242607"/>
            <a:ext cx="2353305" cy="255454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err="1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Պայմանագրի</a:t>
            </a:r>
            <a:r>
              <a:rPr lang="en-GB" sz="20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պայմանները</a:t>
            </a:r>
            <a:r>
              <a:rPr lang="en-GB" sz="2000" b="1" dirty="0" smtClean="0">
                <a:solidFill>
                  <a:srgbClr val="FF0000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հաստատվել</a:t>
            </a:r>
            <a:r>
              <a:rPr lang="en-GB" sz="2000" b="1" dirty="0" smtClean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2017թ.-ի </a:t>
            </a:r>
            <a:r>
              <a:rPr lang="en-GB" sz="2000" b="1" dirty="0" err="1" smtClean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հունիսին</a:t>
            </a:r>
            <a:endParaRPr lang="en-GB" sz="2000" b="1" dirty="0" smtClean="0">
              <a:solidFill>
                <a:srgbClr val="2B5D8F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2000" b="1" dirty="0">
              <a:solidFill>
                <a:srgbClr val="2B5D8F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2000" b="1" dirty="0" err="1" smtClean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Բանակցություններ</a:t>
            </a:r>
            <a:r>
              <a:rPr lang="en-GB" sz="2000" b="1" dirty="0" smtClean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:  </a:t>
            </a:r>
            <a:r>
              <a:rPr lang="en-GB" sz="2000" b="1" dirty="0" err="1" smtClean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Սեպտ</a:t>
            </a:r>
            <a:r>
              <a:rPr lang="en-GB" sz="2000" b="1" dirty="0" smtClean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GB" sz="2000" b="1" dirty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2017 – </a:t>
            </a:r>
            <a:r>
              <a:rPr lang="en-GB" sz="2000" b="1" dirty="0" err="1" smtClean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Դեկտ</a:t>
            </a:r>
            <a:r>
              <a:rPr lang="en-GB" sz="2000" b="1" dirty="0" smtClean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GB" sz="2000" b="1" dirty="0">
                <a:solidFill>
                  <a:srgbClr val="2B5D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</a:p>
        </p:txBody>
      </p:sp>
      <p:sp>
        <p:nvSpPr>
          <p:cNvPr id="9" name="Rectangle 8"/>
          <p:cNvSpPr/>
          <p:nvPr/>
        </p:nvSpPr>
        <p:spPr>
          <a:xfrm>
            <a:off x="-34925" y="6588125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8608A9-869B-4480-B5BB-CB157CC0721B}"/>
              </a:ext>
            </a:extLst>
          </p:cNvPr>
          <p:cNvSpPr txBox="1"/>
          <p:nvPr/>
        </p:nvSpPr>
        <p:spPr>
          <a:xfrm>
            <a:off x="-735107" y="-376518"/>
            <a:ext cx="99156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r">
              <a:defRPr sz="3200">
                <a:solidFill>
                  <a:schemeClr val="bg1"/>
                </a:solidFill>
                <a:latin typeface="Verdana" charset="0"/>
                <a:ea typeface="MS PGothic" charset="0"/>
                <a:cs typeface="Verdana" charset="0"/>
              </a:defRPr>
            </a:lvl1pPr>
            <a:lvl2pPr marL="742950" indent="-285750">
              <a:defRPr sz="2400"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վերաբերյալ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Բուդապեշտի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Կոնվենցիայի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լրացուցիչ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արձանագրությունը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CC6179-98DB-422D-B262-99F5DF8E03E6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2408" y="0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799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-34925" y="6588125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7590" name="TextBox 7"/>
          <p:cNvSpPr txBox="1">
            <a:spLocks noChangeArrowheads="1"/>
          </p:cNvSpPr>
          <p:nvPr/>
        </p:nvSpPr>
        <p:spPr bwMode="auto">
          <a:xfrm>
            <a:off x="1403350" y="18864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Կոնվենցիային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միանալը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1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2183373"/>
            <a:ext cx="4929789" cy="41549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Փուլ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1: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Պետություն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որն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ունի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օրենսդրություն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կամ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առաջադեմ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փուլում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Կառավարության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կողմից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նամակ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ԵԽ-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ին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որով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հայտնվում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միանալու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ցանկության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մասին</a:t>
            </a:r>
            <a:endParaRPr lang="de-DE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de-DE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Խորհրդատվություն</a:t>
            </a:r>
            <a:r>
              <a:rPr lang="de-DE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(ԵԽ/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Կողմեր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հաշվի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առնելով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հրավիրելու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որոշումը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Միանալու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հրավեր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88024" y="2183373"/>
            <a:ext cx="3923431" cy="26776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Փուլ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2: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Ներպետական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ընթացակարգեր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օրինակ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՝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Ազգային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Ժողովի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որոշում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Փաստաթղթին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միանալու</a:t>
            </a: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ավանդ</a:t>
            </a: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9454" y="1376695"/>
            <a:ext cx="8161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err="1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Կոնվենցիան</a:t>
            </a:r>
            <a:r>
              <a:rPr lang="en-GB" sz="2800" b="1" dirty="0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800" b="1" dirty="0" err="1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բաց</a:t>
            </a:r>
            <a:r>
              <a:rPr lang="en-GB" sz="2800" b="1" dirty="0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GB" sz="2800" b="1" dirty="0" err="1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միանալու</a:t>
            </a:r>
            <a:r>
              <a:rPr lang="en-GB" sz="2800" b="1" dirty="0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800" b="1" dirty="0" err="1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համար</a:t>
            </a:r>
            <a:r>
              <a:rPr lang="en-GB" sz="2800" b="1" dirty="0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GB" sz="2800" b="1" dirty="0" err="1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հոդված</a:t>
            </a:r>
            <a:r>
              <a:rPr lang="en-GB" sz="2800" b="1" dirty="0" smtClean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800" b="1" dirty="0">
                <a:solidFill>
                  <a:srgbClr val="2F618F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37)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8B7C67-531F-42C3-8B12-8C082CC62878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197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-34925" y="6588125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7590" name="TextBox 7"/>
          <p:cNvSpPr txBox="1">
            <a:spLocks noChangeArrowheads="1"/>
          </p:cNvSpPr>
          <p:nvPr/>
        </p:nvSpPr>
        <p:spPr bwMode="auto">
          <a:xfrm>
            <a:off x="1403350" y="18864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Կոնվենցիային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կատարվող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հղումներ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1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3ADBFFC-BD40-49F9-B237-21408C8E7C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834860"/>
              </p:ext>
            </p:extLst>
          </p:nvPr>
        </p:nvGraphicFramePr>
        <p:xfrm>
          <a:off x="411943" y="2301061"/>
          <a:ext cx="8320113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357815911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958008849"/>
                    </a:ext>
                  </a:extLst>
                </a:gridCol>
                <a:gridCol w="987149">
                  <a:extLst>
                    <a:ext uri="{9D8B030D-6E8A-4147-A177-3AD203B41FA5}">
                      <a16:colId xmlns:a16="http://schemas.microsoft.com/office/drawing/2014/main" val="3830085833"/>
                    </a:ext>
                  </a:extLst>
                </a:gridCol>
                <a:gridCol w="1262874">
                  <a:extLst>
                    <a:ext uri="{9D8B030D-6E8A-4147-A177-3AD203B41FA5}">
                      <a16:colId xmlns:a16="http://schemas.microsoft.com/office/drawing/2014/main" val="897791399"/>
                    </a:ext>
                  </a:extLst>
                </a:gridCol>
                <a:gridCol w="1560021">
                  <a:extLst>
                    <a:ext uri="{9D8B030D-6E8A-4147-A177-3AD203B41FA5}">
                      <a16:colId xmlns:a16="http://schemas.microsoft.com/office/drawing/2014/main" val="1068517895"/>
                    </a:ext>
                  </a:extLst>
                </a:gridCol>
                <a:gridCol w="1485733">
                  <a:extLst>
                    <a:ext uri="{9D8B030D-6E8A-4147-A177-3AD203B41FA5}">
                      <a16:colId xmlns:a16="http://schemas.microsoft.com/office/drawing/2014/main" val="3878177491"/>
                    </a:ext>
                  </a:extLst>
                </a:gridCol>
              </a:tblGrid>
              <a:tr h="5371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2000" b="1" dirty="0">
                        <a:effectLst/>
                        <a:latin typeface="Sylfaen" panose="010A050205030603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2649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Պետություններ</a:t>
                      </a:r>
                      <a:endParaRPr lang="en-GB" sz="2000" b="1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rgbClr val="32649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Հիմնական</a:t>
                      </a:r>
                      <a:r>
                        <a:rPr lang="en-GB" sz="2000" b="1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տեղում</a:t>
                      </a:r>
                      <a:r>
                        <a:rPr lang="en-GB" sz="2000" b="1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են</a:t>
                      </a:r>
                      <a:r>
                        <a:rPr lang="en-GB" sz="2000" b="1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մ</a:t>
                      </a:r>
                      <a:r>
                        <a:rPr lang="en-GB" sz="20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ինչև</a:t>
                      </a:r>
                      <a:r>
                        <a:rPr lang="en-GB" sz="2000" b="1" baseline="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2013թ.-ի </a:t>
                      </a:r>
                      <a:r>
                        <a:rPr lang="en-GB" sz="2000" b="1" baseline="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հունվարը</a:t>
                      </a:r>
                      <a:endParaRPr lang="en-GB" sz="2000" b="1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rgbClr val="3264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Հիմնական</a:t>
                      </a:r>
                      <a:r>
                        <a:rPr lang="en-GB" sz="2000" b="1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տեղում</a:t>
                      </a:r>
                      <a:r>
                        <a:rPr lang="en-GB" sz="2000" b="1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են</a:t>
                      </a:r>
                      <a:r>
                        <a:rPr lang="en-GB" sz="2000" b="1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մ</a:t>
                      </a:r>
                      <a:r>
                        <a:rPr lang="en-GB" sz="20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ինչև</a:t>
                      </a:r>
                      <a:r>
                        <a:rPr lang="en-GB" sz="2000" b="1" baseline="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2020 թ.-ի </a:t>
                      </a:r>
                      <a:r>
                        <a:rPr lang="en-GB" sz="2000" b="1" baseline="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մայիսը</a:t>
                      </a:r>
                      <a:r>
                        <a:rPr lang="en-GB" sz="2000" b="1" baseline="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GB" sz="2000" b="1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rgbClr val="3264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549328"/>
                  </a:ext>
                </a:extLst>
              </a:tr>
              <a:tr h="3021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2000" b="1" baseline="0" dirty="0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baseline="0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Աֆրիկան</a:t>
                      </a:r>
                      <a:r>
                        <a:rPr lang="en-GB" sz="2000" b="1" baseline="0" dirty="0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GB" sz="2000" b="1" dirty="0">
                        <a:solidFill>
                          <a:schemeClr val="bg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32649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54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11%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18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33%</a:t>
                      </a: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1422289"/>
                  </a:ext>
                </a:extLst>
              </a:tr>
              <a:tr h="3021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2000" b="1" baseline="0" dirty="0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baseline="0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Ամերիկան</a:t>
                      </a:r>
                      <a:endParaRPr lang="en-GB" sz="2000" b="1" dirty="0">
                        <a:solidFill>
                          <a:schemeClr val="bg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32649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35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29%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43%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776069"/>
                  </a:ext>
                </a:extLst>
              </a:tr>
              <a:tr h="3021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2000" b="1" baseline="0" dirty="0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baseline="0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Ասիան</a:t>
                      </a:r>
                      <a:r>
                        <a:rPr lang="en-GB" sz="2000" b="1" baseline="0" dirty="0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GB" sz="2000" b="1" dirty="0">
                        <a:solidFill>
                          <a:schemeClr val="bg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32649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31%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18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43%</a:t>
                      </a: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0560417"/>
                  </a:ext>
                </a:extLst>
              </a:tr>
              <a:tr h="3021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2000" b="1" baseline="0" dirty="0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baseline="0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Եվրոպան</a:t>
                      </a:r>
                      <a:endParaRPr lang="en-GB" sz="2000" b="1" dirty="0">
                        <a:solidFill>
                          <a:schemeClr val="bg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32649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48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38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79%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45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94%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002655"/>
                  </a:ext>
                </a:extLst>
              </a:tr>
              <a:tr h="3021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2000" b="1" dirty="0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2000" b="1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Օվկիանիան</a:t>
                      </a:r>
                      <a:r>
                        <a:rPr lang="en-GB" sz="2000" b="1" baseline="0" dirty="0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GB" sz="2000" b="1" dirty="0">
                        <a:solidFill>
                          <a:schemeClr val="bg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32649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14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21%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29%</a:t>
                      </a: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414985"/>
                  </a:ext>
                </a:extLst>
              </a:tr>
              <a:tr h="3021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solidFill>
                            <a:schemeClr val="bg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Բոլորը</a:t>
                      </a:r>
                      <a:endParaRPr lang="en-GB" sz="2000" b="1" dirty="0">
                        <a:solidFill>
                          <a:schemeClr val="bg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32649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193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36%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52%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05119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71872171-5E0B-4291-A3DD-E732D7508F50}"/>
              </a:ext>
            </a:extLst>
          </p:cNvPr>
          <p:cNvSpPr txBox="1"/>
          <p:nvPr/>
        </p:nvSpPr>
        <p:spPr>
          <a:xfrm>
            <a:off x="503128" y="1352962"/>
            <a:ext cx="8461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Նյութական</a:t>
            </a:r>
            <a:r>
              <a:rPr lang="de-DE" sz="2800" b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b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քրեական</a:t>
            </a:r>
            <a:r>
              <a:rPr lang="de-DE" sz="2800" b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b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իրավունք</a:t>
            </a:r>
            <a:r>
              <a:rPr lang="de-DE" sz="2800" b="1" dirty="0" err="1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ը</a:t>
            </a:r>
            <a:endParaRPr lang="de-DE" sz="2800" b="1" dirty="0">
              <a:solidFill>
                <a:schemeClr val="tx2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800" b="1" dirty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հ</a:t>
            </a:r>
            <a:r>
              <a:rPr lang="de-DE" sz="2800" b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ամահունչ</a:t>
            </a:r>
            <a:r>
              <a:rPr lang="de-DE" sz="2800" b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de-DE" sz="2800" b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Բուդապեշտի</a:t>
            </a:r>
            <a:r>
              <a:rPr lang="de-DE" sz="2800" b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b="1" dirty="0" err="1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Կոնվենցիային</a:t>
            </a:r>
            <a:r>
              <a:rPr lang="de-DE" sz="2800" b="1" dirty="0" smtClean="0">
                <a:solidFill>
                  <a:schemeClr val="tx2"/>
                </a:solidFill>
                <a:latin typeface="Sylfaen" panose="010A050205030603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2800" b="1" dirty="0">
              <a:solidFill>
                <a:schemeClr val="tx2"/>
              </a:solidFill>
              <a:latin typeface="Sylfaen" panose="010A050205030603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F7A6FD-253A-4BFE-8782-B4D911D6B35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4889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7589" name="Rectangle 17"/>
          <p:cNvSpPr>
            <a:spLocks noChangeArrowheads="1"/>
          </p:cNvSpPr>
          <p:nvPr/>
        </p:nvSpPr>
        <p:spPr bwMode="auto">
          <a:xfrm>
            <a:off x="7938" y="6597650"/>
            <a:ext cx="9136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						                      - </a:t>
            </a:r>
            <a:fld id="{465FF75B-1C1D-7A47-B702-07177D24373E}" type="slidenum">
              <a:rPr lang="en-US" sz="1200" b="1">
                <a:solidFill>
                  <a:srgbClr val="FFFFFF"/>
                </a:solidFill>
                <a:latin typeface="Verdana" charset="0"/>
                <a:cs typeface="Verdana" charset="0"/>
              </a:rPr>
              <a:pPr/>
              <a:t>28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 -</a:t>
            </a:r>
          </a:p>
        </p:txBody>
      </p:sp>
      <p:sp>
        <p:nvSpPr>
          <p:cNvPr id="67590" name="TextBox 7"/>
          <p:cNvSpPr txBox="1">
            <a:spLocks noChangeArrowheads="1"/>
          </p:cNvSpPr>
          <p:nvPr/>
        </p:nvSpPr>
        <p:spPr bwMode="auto">
          <a:xfrm>
            <a:off x="1344612" y="220374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Բուդապեշտի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Կոնվենցիային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կատարվող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հղումներ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1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881596"/>
              </p:ext>
            </p:extLst>
          </p:nvPr>
        </p:nvGraphicFramePr>
        <p:xfrm>
          <a:off x="503549" y="1816567"/>
          <a:ext cx="8136902" cy="5061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5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8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95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17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GB" sz="18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F618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Բուդապեշտի</a:t>
                      </a:r>
                      <a:r>
                        <a:rPr lang="en-GB" sz="1800" baseline="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baseline="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Կոնվենցիայի</a:t>
                      </a:r>
                      <a:r>
                        <a:rPr lang="en-GB" sz="1800" baseline="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baseline="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կ</a:t>
                      </a:r>
                      <a:r>
                        <a:rPr lang="en-GB" sz="180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ողմ</a:t>
                      </a:r>
                      <a:r>
                        <a:rPr lang="en-GB" sz="180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en-GB" sz="180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ստորագրող</a:t>
                      </a:r>
                      <a:r>
                        <a:rPr lang="en-GB" sz="180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կամ</a:t>
                      </a:r>
                      <a:r>
                        <a:rPr lang="en-GB" sz="180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հրավիրված</a:t>
                      </a:r>
                      <a:r>
                        <a:rPr lang="en-GB" sz="1800" baseline="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baseline="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միանալու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F61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2F61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GB" sz="1800" dirty="0"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F618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Պետություններ</a:t>
                      </a:r>
                      <a:endParaRPr lang="en-GB" sz="1800" b="1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Մինչև</a:t>
                      </a:r>
                      <a:r>
                        <a:rPr lang="en-GB" sz="1800" b="1" baseline="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2013թ.-ի </a:t>
                      </a:r>
                      <a:r>
                        <a:rPr lang="en-GB" sz="1800" b="1" baseline="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հունվարը</a:t>
                      </a:r>
                      <a:endParaRPr lang="en-GB" sz="1800" b="1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Մինչև</a:t>
                      </a:r>
                      <a:r>
                        <a:rPr lang="en-GB" sz="1800" b="1" baseline="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2020 թ.-ի </a:t>
                      </a:r>
                      <a:r>
                        <a:rPr lang="en-GB" sz="1800" b="1" baseline="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մայիսը</a:t>
                      </a:r>
                      <a:endParaRPr lang="en-GB" sz="1800" b="1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Աֆրիկան</a:t>
                      </a:r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2F61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54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6%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19%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Ամերիկան</a:t>
                      </a:r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2F61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35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23%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37%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Ասիան</a:t>
                      </a:r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2F61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5%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10%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Եվրոպան</a:t>
                      </a:r>
                      <a:r>
                        <a:rPr lang="en-GB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2F61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48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43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90%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46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96%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Ամբողջ</a:t>
                      </a:r>
                      <a:r>
                        <a:rPr lang="en-GB" sz="1800" baseline="0" dirty="0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GB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Օվկիանիան</a:t>
                      </a:r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2F61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14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7%</a:t>
                      </a: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14%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 smtClean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Բոլորը</a:t>
                      </a:r>
                      <a:endParaRPr lang="en-GB" sz="1800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rgbClr val="2F61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193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57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30%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76</a:t>
                      </a:r>
                      <a:endParaRPr lang="en-GB" sz="2200" b="1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Sylfaen" panose="010A0502050306030303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39%</a:t>
                      </a:r>
                      <a:endParaRPr lang="en-GB" sz="2200" b="1" dirty="0">
                        <a:effectLst/>
                        <a:latin typeface="Sylfaen" panose="010A0502050306030303" pitchFamily="18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0D9AF7A-6909-4E72-B77C-4FB7081A2DCC}"/>
              </a:ext>
            </a:extLst>
          </p:cNvPr>
          <p:cNvSpPr/>
          <p:nvPr/>
        </p:nvSpPr>
        <p:spPr>
          <a:xfrm>
            <a:off x="197224" y="7637929"/>
            <a:ext cx="8946776" cy="788895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994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615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մասնակից</a:t>
            </a:r>
            <a:r>
              <a:rPr lang="en-GB" dirty="0" err="1" smtClean="0">
                <a:latin typeface="Sylfaen" panose="010A0502050306030303" pitchFamily="18" charset="0"/>
              </a:rPr>
              <a:t>ներին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ծանոթացնել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տ</a:t>
            </a:r>
            <a:r>
              <a:rPr lang="en-GB" dirty="0" err="1" smtClean="0">
                <a:latin typeface="Sylfaen" panose="010A0502050306030303" pitchFamily="18" charset="0"/>
              </a:rPr>
              <a:t>եղեկատվական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հասարակության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հետՙ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բացահայտելով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միջազգային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կազմակերպությունները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նրանց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ջանքերն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ուղղված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հանցագործությունների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այս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ժամանակակից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տեսակի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դեմ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պայքարին</a:t>
            </a:r>
            <a:endParaRPr lang="en-GB" dirty="0" smtClean="0">
              <a:latin typeface="Sylfaen" panose="010A0502050306030303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Տրամադրել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հիմնական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սահմանումները</a:t>
            </a:r>
            <a:r>
              <a:rPr lang="en-GB" dirty="0" smtClean="0">
                <a:latin typeface="Sylfaen" panose="010A0502050306030303" pitchFamily="18" charset="0"/>
              </a:rPr>
              <a:t>՝ </a:t>
            </a:r>
            <a:r>
              <a:rPr lang="en-GB" dirty="0" err="1" smtClean="0">
                <a:latin typeface="Sylfaen" panose="010A0502050306030303" pitchFamily="18" charset="0"/>
              </a:rPr>
              <a:t>հաշվի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առնելով</a:t>
            </a:r>
            <a:r>
              <a:rPr lang="en-GB" dirty="0" smtClean="0">
                <a:latin typeface="Sylfaen" panose="010A0502050306030303" pitchFamily="18" charset="0"/>
              </a:rPr>
              <a:t> ԵԽ </a:t>
            </a:r>
            <a:r>
              <a:rPr lang="en-GB" dirty="0" err="1" smtClean="0">
                <a:latin typeface="Sylfaen" panose="010A0502050306030303" pitchFamily="18" charset="0"/>
              </a:rPr>
              <a:t>Բուդապեշտի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Կոնվենցիան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բացահայտելով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ժամանակակից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ձևերը</a:t>
            </a:r>
            <a:endParaRPr lang="en-GB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>
              <a:latin typeface="Sylfaen" panose="010A0502050306030303" pitchFamily="18" charset="0"/>
              <a:cs typeface="Verdana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Դասընթացի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նպատակը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latin typeface="Sylfaen" panose="010A0502050306030303" pitchFamily="18" charset="0"/>
              <a:cs typeface="Verdana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181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latin typeface="Sylfaen" panose="010A0502050306030303" pitchFamily="18" charset="0"/>
              </a:rPr>
              <a:t>ԿԻԲԵՐՀԱՆՑԱԳՈՐԾՈՒԹՅՈՒՆՆԵՐԻ </a:t>
            </a:r>
            <a:r>
              <a:rPr lang="en-GB" sz="3200" dirty="0">
                <a:latin typeface="Sylfaen" panose="010A0502050306030303" pitchFamily="18" charset="0"/>
              </a:rPr>
              <a:t>ՀԱՄԱՐ ՄԻՋԱԶԳԱՅԻՆ ԿԱԶՄԱԿԵՐՊՈՒԹՅՈՒՆՆԵՐԸ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2ABD5F-08FB-4136-A76F-07AC20DAB91E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8A760C-C5E8-484E-AE27-CC97BE067C28}"/>
              </a:ext>
            </a:extLst>
          </p:cNvPr>
          <p:cNvSpPr/>
          <p:nvPr/>
        </p:nvSpPr>
        <p:spPr>
          <a:xfrm>
            <a:off x="40481" y="0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D3FF185F-D1F2-46C0-8941-FE80F3343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300" y="220662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dirty="0" err="1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en-GB" sz="3200" dirty="0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4</a:t>
            </a:r>
            <a:endParaRPr lang="en-GB" sz="2000" dirty="0">
              <a:solidFill>
                <a:prstClr val="white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0999E604-E88D-4D07-B64F-C99CD4214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915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88522" y="-27385"/>
            <a:ext cx="9055478" cy="131877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2800" dirty="0" smtClean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  <a:p>
            <a:pPr algn="r"/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և 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արձագանք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կիբերհանցագործությանը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6858E7F-F8F6-F645-B08A-5A0BB30DDA54}"/>
              </a:ext>
            </a:extLst>
          </p:cNvPr>
          <p:cNvSpPr txBox="1">
            <a:spLocks/>
          </p:cNvSpPr>
          <p:nvPr/>
        </p:nvSpPr>
        <p:spPr>
          <a:xfrm>
            <a:off x="590872" y="1155921"/>
            <a:ext cx="8229600" cy="77311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altLang="en-US" sz="3200" b="1" dirty="0" err="1" smtClean="0">
                <a:latin typeface="Sylfaen" panose="010A0502050306030303" pitchFamily="18" charset="0"/>
                <a:ea typeface="ＭＳ Ｐゴシック" pitchFamily="34" charset="-128"/>
              </a:rPr>
              <a:t>Միջազգային</a:t>
            </a:r>
            <a:r>
              <a:rPr lang="en-GB" altLang="en-US" sz="3200" b="1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altLang="en-US" sz="3200" b="1" dirty="0" err="1" smtClean="0">
                <a:latin typeface="Sylfaen" panose="010A0502050306030303" pitchFamily="18" charset="0"/>
                <a:ea typeface="ＭＳ Ｐゴシック" pitchFamily="34" charset="-128"/>
              </a:rPr>
              <a:t>արձագանքի</a:t>
            </a:r>
            <a:r>
              <a:rPr lang="en-GB" altLang="en-US" sz="3200" b="1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altLang="en-US" sz="3200" b="1" dirty="0" err="1" smtClean="0">
                <a:latin typeface="Sylfaen" panose="010A0502050306030303" pitchFamily="18" charset="0"/>
                <a:ea typeface="ＭＳ Ｐゴシック" pitchFamily="34" charset="-128"/>
              </a:rPr>
              <a:t>օրինակներ</a:t>
            </a:r>
            <a:endParaRPr lang="en-GB" sz="3200" b="1" dirty="0">
              <a:latin typeface="Sylfaen" panose="010A0502050306030303" pitchFamily="18" charset="0"/>
              <a:ea typeface="ＭＳ Ｐゴシック" pitchFamily="34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3B8C6F-025E-9640-A84D-EF83449CC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383" y="1971204"/>
            <a:ext cx="2534089" cy="20272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5D591F-43D2-8B4D-96C7-1050D23145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467" y="2168077"/>
            <a:ext cx="2379916" cy="15808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2E6FB5-9758-BD45-8495-D6A8C4D981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102" y="4069722"/>
            <a:ext cx="2258646" cy="225864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AD3A13B-7085-7B44-A2D8-5202FBFACE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1058" y="4046146"/>
            <a:ext cx="2344740" cy="21062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3F68DB-37C9-5B4D-99C8-67B07818FF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0173" y="2168077"/>
            <a:ext cx="2379916" cy="15808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A1B1BC-F932-9445-A572-2188BD54E7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50808" y="4126316"/>
            <a:ext cx="2258645" cy="20655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0FDF0CA-B20B-4BE9-BBD2-EE793219D3FE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396698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78793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ՄԻԱՎՈՐՎԱԾ ԱԶԳԵՐ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logos-download.com/wp-content/uploads/2016/07/U...">
            <a:extLst>
              <a:ext uri="{FF2B5EF4-FFF2-40B4-BE49-F238E27FC236}">
                <a16:creationId xmlns:a16="http://schemas.microsoft.com/office/drawing/2014/main" id="{7415C628-D0CB-4F28-AF88-471BEFA80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3" y="5299256"/>
            <a:ext cx="1285665" cy="109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0D0148-8797-458B-ABBC-8D41505E7BB2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9862464D-8B1B-4FD5-AEAC-0662CE90FB58}"/>
              </a:ext>
            </a:extLst>
          </p:cNvPr>
          <p:cNvSpPr txBox="1">
            <a:spLocks/>
          </p:cNvSpPr>
          <p:nvPr/>
        </p:nvSpPr>
        <p:spPr>
          <a:xfrm>
            <a:off x="-133627" y="1116030"/>
            <a:ext cx="8911075" cy="55618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sr-Latn-RS" sz="2800" b="1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altLang="sr-Latn-RS" sz="2800" b="1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latin typeface="Sylfaen" panose="010A0502050306030303" pitchFamily="18" charset="0"/>
              </a:rPr>
              <a:t>վերաբերյալ</a:t>
            </a:r>
            <a:r>
              <a:rPr lang="en-GB" altLang="sr-Latn-RS" sz="2800" b="1" dirty="0" smtClean="0">
                <a:latin typeface="Sylfaen" panose="010A0502050306030303" pitchFamily="18" charset="0"/>
              </a:rPr>
              <a:t> ՄԱԿ-ի </a:t>
            </a:r>
            <a:r>
              <a:rPr lang="en-GB" altLang="sr-Latn-RS" sz="2800" b="1" dirty="0" err="1" smtClean="0">
                <a:latin typeface="Sylfaen" panose="010A0502050306030303" pitchFamily="18" charset="0"/>
              </a:rPr>
              <a:t>միջկառավարական</a:t>
            </a:r>
            <a:r>
              <a:rPr lang="en-GB" altLang="sr-Latn-RS" sz="2800" b="1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latin typeface="Sylfaen" panose="010A0502050306030303" pitchFamily="18" charset="0"/>
              </a:rPr>
              <a:t>փորձագիտական</a:t>
            </a:r>
            <a:r>
              <a:rPr lang="en-GB" altLang="sr-Latn-RS" sz="2800" b="1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latin typeface="Sylfaen" panose="010A0502050306030303" pitchFamily="18" charset="0"/>
              </a:rPr>
              <a:t>խումբ</a:t>
            </a:r>
            <a:r>
              <a:rPr lang="en-GB" altLang="sr-Latn-RS" sz="2800" b="1" dirty="0" smtClean="0">
                <a:latin typeface="Sylfaen" panose="010A0502050306030303" pitchFamily="18" charset="0"/>
              </a:rPr>
              <a:t> –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sr-Latn-RS" sz="2800" b="1" dirty="0" smtClean="0">
                <a:latin typeface="Sylfaen" panose="010A0502050306030303" pitchFamily="18" charset="0"/>
              </a:rPr>
              <a:t>2010</a:t>
            </a:r>
            <a:endParaRPr lang="en-GB" altLang="sr-Latn-RS" sz="2800" b="1" dirty="0">
              <a:latin typeface="Sylfaen" panose="010A0502050306030303" pitchFamily="18" charset="0"/>
            </a:endParaRPr>
          </a:p>
          <a:p>
            <a:pPr marL="400050" lvl="1" indent="0" eaLnBrk="1" hangingPunct="1">
              <a:buNone/>
            </a:pPr>
            <a:r>
              <a:rPr lang="en-US" dirty="0" smtClean="0">
                <a:latin typeface="Sylfaen" panose="010A0502050306030303" pitchFamily="18" charset="0"/>
              </a:rPr>
              <a:t>«</a:t>
            </a:r>
            <a:r>
              <a:rPr lang="en-US" sz="2400" dirty="0" err="1">
                <a:latin typeface="Sylfaen" panose="010A0502050306030303" pitchFamily="18" charset="0"/>
                <a:ea typeface="Times New Roman" panose="02020603050405020304" pitchFamily="18" charset="0"/>
              </a:rPr>
              <a:t>իրականացնել</a:t>
            </a:r>
            <a:r>
              <a:rPr lang="en-US" sz="2400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կիբերհանցագործությունների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խնդրի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անդամ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  <a:ea typeface="Times New Roman" panose="02020603050405020304" pitchFamily="18" charset="0"/>
              </a:rPr>
              <a:t>պետությունների</a:t>
            </a:r>
            <a:r>
              <a:rPr lang="en-US" sz="2400" dirty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Sylfaen" panose="010A0502050306030303" pitchFamily="18" charset="0"/>
                <a:ea typeface="Times New Roman" panose="02020603050405020304" pitchFamily="18" charset="0"/>
              </a:rPr>
              <a:t>միջազգային</a:t>
            </a:r>
            <a:r>
              <a:rPr lang="en-US" sz="2400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  <a:ea typeface="Times New Roman" panose="02020603050405020304" pitchFamily="18" charset="0"/>
              </a:rPr>
              <a:t>համայնքի</a:t>
            </a:r>
            <a:r>
              <a:rPr lang="en-US" sz="2400" dirty="0">
                <a:latin typeface="Sylfaen" panose="010A0502050306030303" pitchFamily="18" charset="0"/>
                <a:ea typeface="Times New Roman" panose="02020603050405020304" pitchFamily="18" charset="0"/>
              </a:rPr>
              <a:t> և </a:t>
            </a:r>
            <a:r>
              <a:rPr lang="en-US" sz="2400" dirty="0" err="1">
                <a:latin typeface="Sylfaen" panose="010A0502050306030303" pitchFamily="18" charset="0"/>
                <a:ea typeface="Times New Roman" panose="02020603050405020304" pitchFamily="18" charset="0"/>
              </a:rPr>
              <a:t>մասնավոր</a:t>
            </a:r>
            <a:r>
              <a:rPr lang="en-US" sz="2400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ոլորտի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արձագանքի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վերաբերյալ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խորը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ուսումնասիրություն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ներառյալ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՝ </a:t>
            </a:r>
            <a:r>
              <a:rPr lang="en-US" sz="2400" dirty="0" err="1">
                <a:latin typeface="Sylfaen" panose="010A0502050306030303" pitchFamily="18" charset="0"/>
                <a:ea typeface="Times New Roman" panose="02020603050405020304" pitchFamily="18" charset="0"/>
              </a:rPr>
              <a:t>տեղեկությունների</a:t>
            </a:r>
            <a:r>
              <a:rPr lang="en-US" sz="2400" dirty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փոխանակում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ազգային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օրենսդրության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լավագույն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փորձի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տեխնիկական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աջակցության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միջազգային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համագործակցության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վերաբերյալ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որպեսզի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տարբերակները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ուսումնասիրվեն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՝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գործողը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  <a:ea typeface="Times New Roman" panose="02020603050405020304" pitchFamily="18" charset="0"/>
              </a:rPr>
              <a:t>ուժեղացնելու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և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առաջարկելու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նոր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ազգային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միջազգային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իրավական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և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այլ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արձագանքեր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կիբերհանցագործությունների</a:t>
            </a:r>
            <a:r>
              <a:rPr lang="en-US" sz="2400" dirty="0" smtClean="0"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  <a:ea typeface="Times New Roman" panose="02020603050405020304" pitchFamily="18" charset="0"/>
              </a:rPr>
              <a:t>վերաբերյալ</a:t>
            </a:r>
            <a:r>
              <a:rPr lang="en-US" dirty="0" smtClean="0">
                <a:latin typeface="Sylfaen" panose="010A0502050306030303" pitchFamily="18" charset="0"/>
              </a:rPr>
              <a:t>»</a:t>
            </a:r>
            <a:r>
              <a:rPr lang="en-GB" sz="2400" dirty="0" smtClean="0">
                <a:effectLst/>
                <a:latin typeface="Sylfaen" panose="010A0502050306030303" pitchFamily="18" charset="0"/>
                <a:ea typeface="Times New Roman" panose="02020603050405020304" pitchFamily="18" charset="0"/>
              </a:rPr>
              <a:t> </a:t>
            </a:r>
          </a:p>
          <a:p>
            <a:pPr marL="400050" lvl="1" indent="0" eaLnBrk="1" hangingPunct="1">
              <a:buNone/>
            </a:pPr>
            <a:r>
              <a:rPr lang="en-US" b="1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վերաբերյալ</a:t>
            </a:r>
            <a:endParaRPr lang="en-GB" b="1" dirty="0">
              <a:latin typeface="Sylfaen" panose="010A0502050306030303" pitchFamily="18" charset="0"/>
            </a:endParaRPr>
          </a:p>
          <a:p>
            <a:pPr marL="400050" lvl="1" indent="0" eaLnBrk="1" hangingPunct="1">
              <a:buNone/>
            </a:pPr>
            <a:r>
              <a:rPr lang="hy-AM" b="1" dirty="0">
                <a:latin typeface="Sylfaen" panose="010A0502050306030303" pitchFamily="18" charset="0"/>
              </a:rPr>
              <a:t>ՄԱԿ-ի Թմրամիջոցների և հանցագործության դեմ պայքարի գրասենյակ</a:t>
            </a:r>
            <a:r>
              <a:rPr lang="en-US" b="1" dirty="0">
                <a:latin typeface="Sylfaen" panose="010A0502050306030303" pitchFamily="18" charset="0"/>
              </a:rPr>
              <a:t>ի </a:t>
            </a:r>
            <a:r>
              <a:rPr lang="en-US" b="1" dirty="0" err="1">
                <a:latin typeface="Sylfaen" panose="010A0502050306030303" pitchFamily="18" charset="0"/>
              </a:rPr>
              <a:t>համաշխարհային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ծրագիրը</a:t>
            </a:r>
            <a:endParaRPr lang="en-US" b="1" dirty="0">
              <a:latin typeface="Sylfaen" panose="010A0502050306030303" pitchFamily="18" charset="0"/>
            </a:endParaRPr>
          </a:p>
          <a:p>
            <a:pPr marL="400050" lvl="1" indent="0" eaLnBrk="1" hangingPunct="1">
              <a:buNone/>
            </a:pPr>
            <a:r>
              <a:rPr lang="en-GB" altLang="sr-Latn-RS" sz="2400" dirty="0" err="1" smtClean="0">
                <a:latin typeface="Sylfaen" panose="010A0502050306030303" pitchFamily="18" charset="0"/>
              </a:rPr>
              <a:t>Զարգացող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պետությունների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կարիքներին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համարժեք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արձագանք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</a:p>
          <a:p>
            <a:pPr eaLnBrk="1" hangingPunct="1"/>
            <a:r>
              <a:rPr lang="en-GB" altLang="sr-Latn-RS" sz="2400" dirty="0" err="1" smtClean="0">
                <a:latin typeface="Sylfaen" panose="010A0502050306030303" pitchFamily="18" charset="0"/>
              </a:rPr>
              <a:t>Արդյունավետության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և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էֆեկտիվության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բարձրացում</a:t>
            </a:r>
            <a:endParaRPr lang="en-GB" altLang="sr-Latn-RS" sz="2400" dirty="0"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8A8EAD-F300-4A85-8D4E-6ADA3B6D2B03}"/>
              </a:ext>
            </a:extLst>
          </p:cNvPr>
          <p:cNvSpPr txBox="1"/>
          <p:nvPr/>
        </p:nvSpPr>
        <p:spPr>
          <a:xfrm>
            <a:off x="790408" y="8810895"/>
            <a:ext cx="7987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Font typeface="Wingdings" panose="05000000000000000000" pitchFamily="2" charset="2"/>
              <a:buNone/>
            </a:pP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5"/>
              </a:rPr>
              <a:t>https://</a:t>
            </a:r>
            <a:r>
              <a:rPr lang="en-GB" sz="1800" u="sng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5"/>
              </a:rPr>
              <a:t>www.unodc.org/unodc/en/cybercrime/global-programme</a:t>
            </a:r>
            <a:endParaRPr lang="en-GB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3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ՄԱԿ-ի </a:t>
            </a:r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Գլխավոր</a:t>
            </a:r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ասամբլեա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085294"/>
            <a:ext cx="893393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3200" b="1" dirty="0" err="1" smtClean="0">
                <a:latin typeface="Sylfaen" panose="010A0502050306030303" pitchFamily="18" charset="0"/>
              </a:rPr>
              <a:t>Տեղեկատվական</a:t>
            </a:r>
            <a:r>
              <a:rPr lang="en-GB" altLang="en-US" sz="32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3200" b="1" dirty="0" err="1" smtClean="0">
                <a:latin typeface="Sylfaen" panose="010A0502050306030303" pitchFamily="18" charset="0"/>
              </a:rPr>
              <a:t>տեխնոլոգիաների</a:t>
            </a:r>
            <a:r>
              <a:rPr lang="en-GB" altLang="en-US" sz="32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3200" b="1" dirty="0" err="1" smtClean="0">
                <a:latin typeface="Sylfaen" panose="010A0502050306030303" pitchFamily="18" charset="0"/>
              </a:rPr>
              <a:t>քրեական</a:t>
            </a:r>
            <a:r>
              <a:rPr lang="en-GB" altLang="en-US" sz="32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3200" b="1" dirty="0" err="1" smtClean="0">
                <a:latin typeface="Sylfaen" panose="010A0502050306030303" pitchFamily="18" charset="0"/>
              </a:rPr>
              <a:t>չարաշահման</a:t>
            </a:r>
            <a:r>
              <a:rPr lang="en-GB" altLang="en-US" sz="32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3200" b="1" dirty="0" err="1" smtClean="0">
                <a:latin typeface="Sylfaen" panose="010A0502050306030303" pitchFamily="18" charset="0"/>
              </a:rPr>
              <a:t>դեմ</a:t>
            </a:r>
            <a:r>
              <a:rPr lang="en-GB" altLang="en-US" sz="32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3200" b="1" dirty="0" err="1" smtClean="0">
                <a:latin typeface="Sylfaen" panose="010A0502050306030303" pitchFamily="18" charset="0"/>
              </a:rPr>
              <a:t>պայքարի</a:t>
            </a:r>
            <a:r>
              <a:rPr lang="en-GB" altLang="en-US" sz="32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3200" b="1" dirty="0" err="1" smtClean="0">
                <a:latin typeface="Sylfaen" panose="010A0502050306030303" pitchFamily="18" charset="0"/>
              </a:rPr>
              <a:t>վերաբերյալ</a:t>
            </a:r>
            <a:r>
              <a:rPr lang="en-GB" altLang="en-US" sz="3200" b="1" dirty="0" smtClean="0">
                <a:latin typeface="Sylfaen" panose="010A0502050306030303" pitchFamily="18" charset="0"/>
              </a:rPr>
              <a:t> (</a:t>
            </a:r>
            <a:r>
              <a:rPr lang="en-GB" altLang="en-US" sz="3200" b="1" dirty="0" err="1">
                <a:latin typeface="Sylfaen" panose="010A0502050306030303" pitchFamily="18" charset="0"/>
              </a:rPr>
              <a:t>Բանաձևեր</a:t>
            </a:r>
            <a:r>
              <a:rPr lang="en-GB" altLang="en-US" sz="3200" b="1" dirty="0">
                <a:latin typeface="Sylfaen" panose="010A0502050306030303" pitchFamily="18" charset="0"/>
              </a:rPr>
              <a:t> 55/63 և 56/121</a:t>
            </a:r>
            <a:r>
              <a:rPr lang="en-GB" altLang="en-US" sz="3200" b="1" dirty="0" smtClean="0">
                <a:latin typeface="Sylfaen" panose="010A0502050306030303" pitchFamily="18" charset="0"/>
              </a:rPr>
              <a:t>)</a:t>
            </a:r>
            <a:endParaRPr lang="en-GB" altLang="en-US" sz="3200" b="1" dirty="0">
              <a:latin typeface="Sylfaen" panose="010A0502050306030303" pitchFamily="18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GB" altLang="en-US" sz="2800" dirty="0" err="1" smtClean="0">
                <a:latin typeface="Sylfaen" panose="010A0502050306030303" pitchFamily="18" charset="0"/>
              </a:rPr>
              <a:t>Անհրաժեշտ</a:t>
            </a:r>
            <a:r>
              <a:rPr lang="en-GB" altLang="en-US" sz="2800" dirty="0" smtClean="0">
                <a:latin typeface="Sylfaen" panose="010A0502050306030303" pitchFamily="18" charset="0"/>
              </a:rPr>
              <a:t> է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ապահովել</a:t>
            </a:r>
            <a:r>
              <a:rPr lang="en-GB" altLang="en-US" sz="2800" dirty="0" smtClean="0">
                <a:latin typeface="Sylfaen" panose="010A0502050306030303" pitchFamily="18" charset="0"/>
              </a:rPr>
              <a:t>,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որ</a:t>
            </a:r>
            <a:r>
              <a:rPr lang="en-GB" altLang="en-US" sz="2800" dirty="0" smtClean="0">
                <a:latin typeface="Sylfaen" panose="010A0502050306030303" pitchFamily="18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GB" altLang="en-US" sz="2800" dirty="0" smtClean="0">
                <a:latin typeface="Sylfaen" panose="010A0502050306030303" pitchFamily="18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պետություն</a:t>
            </a:r>
            <a:r>
              <a:rPr lang="en-GB" altLang="en-US" sz="2800" dirty="0" smtClean="0">
                <a:latin typeface="Sylfaen" panose="010A0502050306030303" pitchFamily="18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ընդունի</a:t>
            </a:r>
            <a:r>
              <a:rPr lang="en-GB" altLang="en-US" sz="2800" dirty="0" smtClean="0">
                <a:latin typeface="Sylfaen" panose="010A0502050306030303" pitchFamily="18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altLang="en-US" sz="2800" dirty="0" smtClean="0">
                <a:latin typeface="Sylfaen" panose="010A0502050306030303" pitchFamily="18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վերաբերյալ</a:t>
            </a:r>
            <a:r>
              <a:rPr lang="en-GB" altLang="en-US" sz="2800" dirty="0" smtClean="0">
                <a:latin typeface="Sylfaen" panose="010A0502050306030303" pitchFamily="18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համապատասխան</a:t>
            </a:r>
            <a:r>
              <a:rPr lang="en-GB" altLang="en-US" sz="2800" dirty="0" smtClean="0">
                <a:latin typeface="Sylfaen" panose="010A0502050306030303" pitchFamily="18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օրենք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–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վերացնելու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i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ապահով</a:t>
            </a:r>
            <a:r>
              <a:rPr lang="en-GB" altLang="en-US" sz="2800" i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i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երկինքը</a:t>
            </a:r>
            <a:r>
              <a:rPr lang="en-GB" altLang="en-US" sz="2800" i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endParaRPr lang="en-GB" altLang="en-US" sz="2800" i="1" dirty="0"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 err="1" smtClean="0">
                <a:latin typeface="Sylfaen" panose="010A0502050306030303" pitchFamily="18" charset="0"/>
              </a:rPr>
              <a:t>Անհրաժեշտ</a:t>
            </a:r>
            <a:r>
              <a:rPr lang="en-GB" altLang="en-US" sz="2800" dirty="0" smtClean="0">
                <a:latin typeface="Sylfaen" panose="010A0502050306030303" pitchFamily="18" charset="0"/>
              </a:rPr>
              <a:t> է </a:t>
            </a:r>
            <a:r>
              <a:rPr lang="en-GB" altLang="en-US" sz="2800" dirty="0" err="1">
                <a:latin typeface="Sylfaen" panose="010A0502050306030303" pitchFamily="18" charset="0"/>
                <a:ea typeface="MS PGothic" panose="020B0600070205080204" pitchFamily="34" charset="-128"/>
              </a:rPr>
              <a:t>բոլոր</a:t>
            </a:r>
            <a:r>
              <a:rPr lang="en-GB" altLang="en-US" sz="2800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>
                <a:latin typeface="Sylfaen" panose="010A0502050306030303" pitchFamily="18" charset="0"/>
                <a:ea typeface="MS PGothic" panose="020B0600070205080204" pitchFamily="34" charset="-128"/>
              </a:rPr>
              <a:t>այն</a:t>
            </a:r>
            <a:r>
              <a:rPr lang="en-GB" altLang="en-US" sz="2800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>
                <a:latin typeface="Sylfaen" panose="010A0502050306030303" pitchFamily="18" charset="0"/>
                <a:ea typeface="MS PGothic" panose="020B0600070205080204" pitchFamily="34" charset="-128"/>
              </a:rPr>
              <a:t>պետությունների</a:t>
            </a:r>
            <a:r>
              <a:rPr lang="en-GB" altLang="en-US" sz="2800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>
                <a:latin typeface="Sylfaen" panose="010A0502050306030303" pitchFamily="18" charset="0"/>
                <a:ea typeface="MS PGothic" panose="020B0600070205080204" pitchFamily="34" charset="-128"/>
              </a:rPr>
              <a:t>միջև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տեղեկատվության</a:t>
            </a:r>
            <a:r>
              <a:rPr lang="en-GB" altLang="en-US" sz="2800" dirty="0" smtClean="0">
                <a:latin typeface="Sylfaen" panose="010A0502050306030303" pitchFamily="18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փոխանակում</a:t>
            </a:r>
            <a:r>
              <a:rPr lang="en-GB" altLang="en-US" sz="2800" dirty="0" smtClean="0">
                <a:latin typeface="Sylfaen" panose="010A0502050306030303" pitchFamily="18" charset="0"/>
              </a:rPr>
              <a:t>,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համագործակցություն</a:t>
            </a:r>
            <a:r>
              <a:rPr lang="en-GB" altLang="en-US" sz="2800" dirty="0" smtClean="0">
                <a:latin typeface="Sylfaen" panose="010A0502050306030303" pitchFamily="18" charset="0"/>
              </a:rPr>
              <a:t> և </a:t>
            </a:r>
            <a:r>
              <a:rPr lang="en-GB" altLang="en-US" sz="2800" dirty="0" err="1" smtClean="0">
                <a:latin typeface="Sylfaen" panose="010A0502050306030303" pitchFamily="18" charset="0"/>
              </a:rPr>
              <a:t>համակարգում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,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որոնք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առնչվում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են</a:t>
            </a:r>
            <a:r>
              <a:rPr lang="en-GB" altLang="en-US" sz="2800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>
                <a:latin typeface="Sylfaen" panose="010A0502050306030303" pitchFamily="18" charset="0"/>
                <a:ea typeface="MS PGothic" panose="020B0600070205080204" pitchFamily="34" charset="-128"/>
              </a:rPr>
              <a:t>տեղեկատվության</a:t>
            </a:r>
            <a:r>
              <a:rPr lang="en-GB" altLang="en-US" sz="2800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>
                <a:latin typeface="Sylfaen" panose="010A0502050306030303" pitchFamily="18" charset="0"/>
                <a:ea typeface="MS PGothic" panose="020B0600070205080204" pitchFamily="34" charset="-128"/>
              </a:rPr>
              <a:t>քրեական</a:t>
            </a:r>
            <a:r>
              <a:rPr lang="en-GB" altLang="en-US" sz="2800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>
                <a:latin typeface="Sylfaen" panose="010A0502050306030303" pitchFamily="18" charset="0"/>
                <a:ea typeface="MS PGothic" panose="020B0600070205080204" pitchFamily="34" charset="-128"/>
              </a:rPr>
              <a:t>չարաշահման</a:t>
            </a:r>
            <a:r>
              <a:rPr lang="en-GB" altLang="en-US" sz="2800" dirty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միջազգային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գործերով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կոնկրետ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քրեական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հետապնդման</a:t>
            </a:r>
            <a:r>
              <a:rPr lang="en-GB" altLang="en-US" sz="2800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հետ</a:t>
            </a:r>
            <a:endParaRPr lang="en-GB" sz="3200" dirty="0">
              <a:latin typeface="Sylfaen" panose="010A05020503060303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D58A2B-12F1-204C-9E9D-A9BAC2990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2522" y="6495281"/>
            <a:ext cx="2073016" cy="11948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BF08AE-84F8-4F7D-817A-5889FBA34340}"/>
              </a:ext>
            </a:extLst>
          </p:cNvPr>
          <p:cNvSpPr/>
          <p:nvPr/>
        </p:nvSpPr>
        <p:spPr>
          <a:xfrm>
            <a:off x="0" y="6917369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E86C30-1AE3-45B1-BBD9-4AD829B73096}"/>
              </a:ext>
            </a:extLst>
          </p:cNvPr>
          <p:cNvSpPr txBox="1"/>
          <p:nvPr/>
        </p:nvSpPr>
        <p:spPr>
          <a:xfrm>
            <a:off x="751115" y="7086937"/>
            <a:ext cx="6287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https://www.un.org/press/en/2000/20001204.ga9842.doc.html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63296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ԻՆՏԵՐՊՈԼ 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3022" y="963112"/>
            <a:ext cx="9110978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 </a:t>
            </a:r>
            <a:r>
              <a:rPr lang="en-GB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անդամներ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(2020թ.-ի </a:t>
            </a:r>
            <a:r>
              <a:rPr lang="en-GB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դրությամբ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Ամբողջ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աշխարհով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մեկ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իրավապահ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մարմիններ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GB" sz="2800" dirty="0"/>
          </a:p>
          <a:p>
            <a:r>
              <a:rPr lang="en-GB" sz="2800" b="1" dirty="0" err="1" smtClean="0"/>
              <a:t>Նպատակը</a:t>
            </a:r>
            <a:endParaRPr lang="en-GB" sz="28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y-AM" sz="2400" dirty="0" smtClean="0"/>
              <a:t>Ո</a:t>
            </a:r>
            <a:r>
              <a:rPr lang="en-GB" sz="2400" dirty="0" err="1" smtClean="0"/>
              <a:t>ւժեղացնել</a:t>
            </a:r>
            <a:r>
              <a:rPr lang="en-GB" sz="2400" dirty="0" smtClean="0"/>
              <a:t> և </a:t>
            </a:r>
            <a:r>
              <a:rPr lang="en-GB" sz="2400" dirty="0" err="1" smtClean="0"/>
              <a:t>հեշտացնել</a:t>
            </a:r>
            <a:r>
              <a:rPr lang="en-GB" sz="2400" dirty="0" smtClean="0"/>
              <a:t> </a:t>
            </a:r>
            <a:r>
              <a:rPr lang="en-GB" sz="2400" dirty="0" err="1" smtClean="0"/>
              <a:t>միջազգային</a:t>
            </a:r>
            <a:r>
              <a:rPr lang="en-GB" sz="2400" dirty="0" smtClean="0"/>
              <a:t> </a:t>
            </a:r>
            <a:r>
              <a:rPr lang="en-GB" sz="2400" dirty="0" err="1" smtClean="0"/>
              <a:t>ոստիկանության</a:t>
            </a:r>
            <a:r>
              <a:rPr lang="en-GB" sz="2400" dirty="0" smtClean="0"/>
              <a:t> </a:t>
            </a:r>
            <a:r>
              <a:rPr lang="en-GB" sz="2400" dirty="0" err="1" smtClean="0"/>
              <a:t>համագործակցությունը</a:t>
            </a:r>
            <a:endParaRPr lang="en-GB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y-AM" sz="2400" dirty="0" smtClean="0"/>
              <a:t>Կ</a:t>
            </a:r>
            <a:r>
              <a:rPr lang="en-GB" sz="2400" dirty="0" err="1" smtClean="0"/>
              <a:t>ազմակերպել</a:t>
            </a:r>
            <a:r>
              <a:rPr lang="en-GB" sz="2400" dirty="0" smtClean="0"/>
              <a:t> </a:t>
            </a:r>
            <a:r>
              <a:rPr lang="en-GB" sz="2400" dirty="0" err="1" smtClean="0"/>
              <a:t>համընդհանուր</a:t>
            </a:r>
            <a:r>
              <a:rPr lang="en-GB" sz="2400" dirty="0" smtClean="0"/>
              <a:t> </a:t>
            </a:r>
            <a:r>
              <a:rPr lang="en-GB" sz="2400" dirty="0" err="1" smtClean="0"/>
              <a:t>ոստիկանական</a:t>
            </a:r>
            <a:r>
              <a:rPr lang="en-GB" sz="2400" dirty="0" smtClean="0"/>
              <a:t> </a:t>
            </a:r>
            <a:r>
              <a:rPr lang="en-GB" sz="2400" dirty="0" err="1" smtClean="0"/>
              <a:t>հաղորդակցման</a:t>
            </a:r>
            <a:r>
              <a:rPr lang="en-GB" sz="2400" dirty="0" smtClean="0"/>
              <a:t> </a:t>
            </a:r>
            <a:r>
              <a:rPr lang="en-GB" sz="2400" dirty="0" err="1" smtClean="0"/>
              <a:t>համակարգ</a:t>
            </a:r>
            <a:endParaRPr lang="en-GB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y-AM" sz="2400" dirty="0" smtClean="0"/>
              <a:t>Մ</a:t>
            </a:r>
            <a:r>
              <a:rPr lang="en-GB" sz="2400" dirty="0" err="1" smtClean="0"/>
              <a:t>շակել</a:t>
            </a:r>
            <a:r>
              <a:rPr lang="en-GB" sz="2400" dirty="0" smtClean="0"/>
              <a:t> </a:t>
            </a:r>
            <a:r>
              <a:rPr lang="en-GB" sz="2400" dirty="0" err="1" smtClean="0"/>
              <a:t>հատուկ</a:t>
            </a:r>
            <a:r>
              <a:rPr lang="en-GB" sz="2400" dirty="0" smtClean="0"/>
              <a:t> </a:t>
            </a:r>
            <a:r>
              <a:rPr lang="en-GB" sz="2400" dirty="0" err="1" smtClean="0"/>
              <a:t>շտեմարաններ</a:t>
            </a:r>
            <a:r>
              <a:rPr lang="en-GB" sz="2400" dirty="0" smtClean="0"/>
              <a:t> և </a:t>
            </a:r>
            <a:r>
              <a:rPr lang="en-GB" sz="2400" dirty="0" err="1" smtClean="0"/>
              <a:t>ոստիկանական</a:t>
            </a:r>
            <a:r>
              <a:rPr lang="en-GB" sz="2400" dirty="0" smtClean="0"/>
              <a:t> </a:t>
            </a:r>
            <a:r>
              <a:rPr lang="en-GB" sz="2400" dirty="0" err="1" smtClean="0"/>
              <a:t>տեղեկատվական</a:t>
            </a:r>
            <a:r>
              <a:rPr lang="en-GB" sz="2400" dirty="0" smtClean="0"/>
              <a:t> </a:t>
            </a:r>
            <a:r>
              <a:rPr lang="en-GB" sz="2400" dirty="0" err="1" smtClean="0"/>
              <a:t>վերլուծություն</a:t>
            </a:r>
            <a:r>
              <a:rPr lang="en-GB" sz="2400" dirty="0" smtClean="0"/>
              <a:t> </a:t>
            </a:r>
          </a:p>
          <a:p>
            <a:pPr lvl="1"/>
            <a:endParaRPr lang="en-GB" altLang="en-US" sz="2400" b="1" dirty="0" smtClean="0"/>
          </a:p>
          <a:p>
            <a:pPr lvl="1"/>
            <a:r>
              <a:rPr lang="en-US" altLang="en-US" sz="2800" b="1" dirty="0" smtClean="0"/>
              <a:t>ԻՆՏԵՐՊՈԼԻ </a:t>
            </a:r>
            <a:r>
              <a:rPr lang="en-US" altLang="en-US" sz="2800" b="1" dirty="0" err="1" smtClean="0"/>
              <a:t>քրեական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երեք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ծրագրերից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մեկը</a:t>
            </a:r>
            <a:endParaRPr lang="en-US" altLang="en-US" sz="28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Կենտրոնացեք</a:t>
            </a:r>
            <a:r>
              <a:rPr lang="en-US" sz="2400" dirty="0"/>
              <a:t> </a:t>
            </a:r>
            <a:r>
              <a:rPr lang="en-US" sz="2400" dirty="0" err="1"/>
              <a:t>կիբերհանցագործությունների</a:t>
            </a:r>
            <a:r>
              <a:rPr lang="en-US" sz="2400" dirty="0"/>
              <a:t> </a:t>
            </a:r>
            <a:r>
              <a:rPr lang="en-US" sz="2400" dirty="0" err="1"/>
              <a:t>վրա</a:t>
            </a:r>
            <a:r>
              <a:rPr lang="en-US" sz="2400" dirty="0"/>
              <a:t>՝ </a:t>
            </a:r>
            <a:r>
              <a:rPr lang="en-US" sz="2400" dirty="0" err="1"/>
              <a:t>շեշտադրելով</a:t>
            </a:r>
            <a:r>
              <a:rPr lang="en-US" sz="2400" dirty="0"/>
              <a:t> </a:t>
            </a:r>
            <a:r>
              <a:rPr lang="en-US" sz="2400" dirty="0" err="1"/>
              <a:t>Դարքնեթի</a:t>
            </a:r>
            <a:r>
              <a:rPr lang="en-US" sz="2400" dirty="0"/>
              <a:t> և </a:t>
            </a:r>
            <a:r>
              <a:rPr lang="en-US" sz="2400" dirty="0" err="1"/>
              <a:t>կրիպտոարժույթի</a:t>
            </a:r>
            <a:r>
              <a:rPr lang="en-US" sz="2400" dirty="0"/>
              <a:t> </a:t>
            </a:r>
            <a:r>
              <a:rPr lang="en-US" sz="2400" dirty="0" err="1"/>
              <a:t>վրա</a:t>
            </a:r>
            <a:r>
              <a:rPr lang="en-US" sz="2400" dirty="0"/>
              <a:t>, </a:t>
            </a:r>
            <a:r>
              <a:rPr lang="en-US" sz="2400" dirty="0" err="1"/>
              <a:t>ներառյալ</a:t>
            </a:r>
            <a:r>
              <a:rPr lang="en-US" sz="2400" dirty="0"/>
              <a:t>՝ </a:t>
            </a:r>
            <a:r>
              <a:rPr lang="en-US" sz="2400" dirty="0" err="1"/>
              <a:t>թվային</a:t>
            </a:r>
            <a:r>
              <a:rPr lang="en-US" sz="2400" dirty="0"/>
              <a:t> </a:t>
            </a:r>
            <a:r>
              <a:rPr lang="en-US" sz="2400" dirty="0" err="1"/>
              <a:t>ապացույցը</a:t>
            </a:r>
            <a:r>
              <a:rPr lang="en-US" sz="2400" dirty="0"/>
              <a:t>, </a:t>
            </a:r>
            <a:r>
              <a:rPr lang="en-US" sz="2400" dirty="0" err="1"/>
              <a:t>վնասակար</a:t>
            </a:r>
            <a:r>
              <a:rPr lang="en-US" sz="2400" dirty="0"/>
              <a:t> </a:t>
            </a:r>
            <a:r>
              <a:rPr lang="en-US" sz="2400" dirty="0" err="1"/>
              <a:t>տիրույթները</a:t>
            </a:r>
            <a:r>
              <a:rPr lang="en-US" sz="2400" dirty="0"/>
              <a:t>, </a:t>
            </a:r>
            <a:r>
              <a:rPr lang="hy-AM" sz="2400" dirty="0"/>
              <a:t>շորթող-վիրուս</a:t>
            </a:r>
            <a:r>
              <a:rPr lang="en-US" sz="2400" dirty="0"/>
              <a:t>ը, </a:t>
            </a:r>
            <a:r>
              <a:rPr lang="en-US" sz="2400" dirty="0" err="1"/>
              <a:t>տվյալների</a:t>
            </a:r>
            <a:r>
              <a:rPr lang="en-US" sz="2400" dirty="0"/>
              <a:t> </a:t>
            </a:r>
            <a:r>
              <a:rPr lang="en-US" sz="2400" dirty="0" err="1"/>
              <a:t>հավաքագրման</a:t>
            </a:r>
            <a:r>
              <a:rPr lang="en-US" sz="2400" dirty="0"/>
              <a:t> </a:t>
            </a:r>
            <a:r>
              <a:rPr lang="en-US" sz="2400" dirty="0" err="1"/>
              <a:t>չարամիտ</a:t>
            </a:r>
            <a:r>
              <a:rPr lang="en-US" sz="2400" dirty="0"/>
              <a:t> </a:t>
            </a:r>
            <a:r>
              <a:rPr lang="en-US" sz="2400" dirty="0" err="1"/>
              <a:t>ծրագիրը</a:t>
            </a:r>
            <a:r>
              <a:rPr lang="en-US" sz="2400" dirty="0"/>
              <a:t>, </a:t>
            </a:r>
            <a:r>
              <a:rPr lang="en-US" sz="2400" dirty="0" err="1"/>
              <a:t>բոտնետները</a:t>
            </a:r>
            <a:r>
              <a:rPr lang="en-US" sz="2400" dirty="0"/>
              <a:t>, </a:t>
            </a:r>
            <a:r>
              <a:rPr lang="en-US" sz="2400" dirty="0" err="1"/>
              <a:t>կրիպտո-լծակ</a:t>
            </a:r>
            <a:r>
              <a:rPr lang="en-US" sz="2400" dirty="0"/>
              <a:t> և </a:t>
            </a:r>
            <a:r>
              <a:rPr lang="en-US" sz="2400" dirty="0" err="1"/>
              <a:t>ավելին</a:t>
            </a:r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4B6456-681F-2F44-A01A-AD3514E81BD2}"/>
              </a:ext>
            </a:extLst>
          </p:cNvPr>
          <p:cNvSpPr/>
          <p:nvPr/>
        </p:nvSpPr>
        <p:spPr>
          <a:xfrm>
            <a:off x="9615351" y="1412776"/>
            <a:ext cx="488043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400" b="1" dirty="0" err="1" smtClean="0">
                <a:latin typeface="Sylfaen" panose="010A0502050306030303" pitchFamily="18" charset="0"/>
              </a:rPr>
              <a:t>Նպատակը</a:t>
            </a:r>
            <a:endParaRPr lang="en-GB" sz="2400" dirty="0">
              <a:latin typeface="Sylfaen" panose="010A050205030603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y-AM" sz="2400" dirty="0">
                <a:latin typeface="Sylfaen" panose="010A0502050306030303" pitchFamily="18" charset="0"/>
              </a:rPr>
              <a:t>Ո</a:t>
            </a:r>
            <a:r>
              <a:rPr lang="en-GB" sz="2400" dirty="0" err="1">
                <a:latin typeface="Sylfaen" panose="010A0502050306030303" pitchFamily="18" charset="0"/>
              </a:rPr>
              <a:t>ւժեղացնել</a:t>
            </a:r>
            <a:r>
              <a:rPr lang="en-GB" sz="2400" dirty="0">
                <a:latin typeface="Sylfaen" panose="010A0502050306030303" pitchFamily="18" charset="0"/>
              </a:rPr>
              <a:t> և </a:t>
            </a:r>
            <a:r>
              <a:rPr lang="en-GB" sz="2400" dirty="0" err="1">
                <a:latin typeface="Sylfaen" panose="010A0502050306030303" pitchFamily="18" charset="0"/>
              </a:rPr>
              <a:t>հեշտացնել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միջազգային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ոստիկանության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համագործակցությունը</a:t>
            </a:r>
            <a:endParaRPr lang="en-GB" sz="2400" dirty="0">
              <a:latin typeface="Sylfaen" panose="010A050205030603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y-AM" sz="2400" dirty="0">
                <a:latin typeface="Sylfaen" panose="010A0502050306030303" pitchFamily="18" charset="0"/>
              </a:rPr>
              <a:t>Կ</a:t>
            </a:r>
            <a:r>
              <a:rPr lang="en-GB" sz="2400" dirty="0" err="1">
                <a:latin typeface="Sylfaen" panose="010A0502050306030303" pitchFamily="18" charset="0"/>
              </a:rPr>
              <a:t>ազմակերպել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</a:rPr>
              <a:t>համընդհանուր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ոստիկանական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հաղորդակցման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համակարգ</a:t>
            </a:r>
            <a:endParaRPr lang="en-GB" sz="2400" dirty="0">
              <a:latin typeface="Sylfaen" panose="010A050205030603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y-AM" sz="2400" dirty="0">
                <a:latin typeface="Sylfaen" panose="010A0502050306030303" pitchFamily="18" charset="0"/>
              </a:rPr>
              <a:t>Մ</a:t>
            </a:r>
            <a:r>
              <a:rPr lang="en-GB" sz="2400" dirty="0" err="1">
                <a:latin typeface="Sylfaen" panose="010A0502050306030303" pitchFamily="18" charset="0"/>
              </a:rPr>
              <a:t>շակել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հատուկ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շտեմարաններ</a:t>
            </a:r>
            <a:r>
              <a:rPr lang="en-GB" sz="2400" dirty="0">
                <a:latin typeface="Sylfaen" panose="010A0502050306030303" pitchFamily="18" charset="0"/>
              </a:rPr>
              <a:t> և </a:t>
            </a:r>
            <a:r>
              <a:rPr lang="en-GB" sz="2400" dirty="0" err="1">
                <a:latin typeface="Sylfaen" panose="010A0502050306030303" pitchFamily="18" charset="0"/>
              </a:rPr>
              <a:t>ոստիկանական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տեղեկատվական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վերլուծություն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FE6FEC-CDC3-EE40-929E-90B31C914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775" y="963112"/>
            <a:ext cx="1341681" cy="9215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5701227-5DE0-46B0-97BF-FABBE5AD5341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78DA13-E6F2-4E08-BB57-8393753C7713}"/>
              </a:ext>
            </a:extLst>
          </p:cNvPr>
          <p:cNvSpPr txBox="1"/>
          <p:nvPr/>
        </p:nvSpPr>
        <p:spPr>
          <a:xfrm>
            <a:off x="23754" y="6277906"/>
            <a:ext cx="7252138" cy="319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>
                <a:hlinkClick r:id="rId5"/>
              </a:rPr>
              <a:t>https://www.interpol.int/en/Crimes/Cybercrime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8014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35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Եվրոպական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Միություն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5F1098-6BC9-F149-A8C7-19F6CA268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5056490"/>
            <a:ext cx="2506240" cy="141291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9067721-6A61-4AD0-A591-955F18B6EECD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FA148ADD-5604-49B1-8940-F8255D65E771}"/>
              </a:ext>
            </a:extLst>
          </p:cNvPr>
          <p:cNvSpPr txBox="1">
            <a:spLocks/>
          </p:cNvSpPr>
          <p:nvPr/>
        </p:nvSpPr>
        <p:spPr>
          <a:xfrm>
            <a:off x="121545" y="980729"/>
            <a:ext cx="9022456" cy="51845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sr-Latn-RS" sz="2800" b="1" dirty="0" err="1" smtClean="0">
                <a:latin typeface="Sylfaen" panose="010A0502050306030303" pitchFamily="18" charset="0"/>
              </a:rPr>
              <a:t>Ստեղծել</a:t>
            </a:r>
            <a:r>
              <a:rPr lang="en-GB" altLang="sr-Latn-RS" sz="2800" b="1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b="1" dirty="0" err="1" smtClean="0">
                <a:latin typeface="Sylfaen" panose="010A0502050306030303" pitchFamily="18" charset="0"/>
              </a:rPr>
              <a:t>ռազմավարություն</a:t>
            </a:r>
            <a:r>
              <a:rPr lang="en-GB" altLang="sr-Latn-RS" sz="2800" b="1" dirty="0" smtClean="0">
                <a:latin typeface="Sylfaen" panose="010A0502050306030303" pitchFamily="18" charset="0"/>
              </a:rPr>
              <a:t>.</a:t>
            </a:r>
            <a:endParaRPr lang="en-GB" altLang="sr-Latn-RS" sz="2800" b="1" dirty="0">
              <a:latin typeface="Sylfaen" panose="010A0502050306030303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hy-AM" altLang="sr-Latn-RS" sz="2400" dirty="0" smtClean="0">
                <a:latin typeface="Sylfaen" panose="010A0502050306030303" pitchFamily="18" charset="0"/>
              </a:rPr>
              <a:t>էլեկտրոնային ձևով ապացույց 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ի,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գաղտնագրման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,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անկանխիկ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վճարման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խարդախության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,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երեխաների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սեռական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բռնության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US" altLang="sr-Latn-RS" sz="2800" b="1" dirty="0">
                <a:latin typeface="Sylfaen" panose="010A0502050306030303" pitchFamily="18" charset="0"/>
              </a:rPr>
              <a:t>Գ</a:t>
            </a:r>
            <a:r>
              <a:rPr lang="en-GB" altLang="sr-Latn-RS" sz="2800" b="1" dirty="0" err="1" smtClean="0">
                <a:latin typeface="Sylfaen" panose="010A0502050306030303" pitchFamily="18" charset="0"/>
              </a:rPr>
              <a:t>ործողություններ</a:t>
            </a:r>
            <a:r>
              <a:rPr lang="en-GB" altLang="sr-Latn-RS" sz="2800" b="1" dirty="0" smtClean="0">
                <a:latin typeface="Sylfaen" panose="010A0502050306030303" pitchFamily="18" charset="0"/>
              </a:rPr>
              <a:t>.</a:t>
            </a:r>
            <a:endParaRPr lang="en-GB" altLang="sr-Latn-RS" sz="2800" b="1" dirty="0">
              <a:latin typeface="Sylfaen" panose="010A0502050306030303" pitchFamily="18" charset="0"/>
            </a:endParaRPr>
          </a:p>
          <a:p>
            <a:pPr eaLnBrk="1" hangingPunct="1"/>
            <a:r>
              <a:rPr lang="en-GB" altLang="sr-Latn-RS" sz="2800" b="1" dirty="0" err="1" smtClean="0">
                <a:latin typeface="Sylfaen" panose="010A0502050306030303" pitchFamily="18" charset="0"/>
              </a:rPr>
              <a:t>Օրենք</a:t>
            </a:r>
            <a:endParaRPr lang="en-GB" altLang="sr-Latn-RS" sz="2800" b="1" dirty="0"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GB" altLang="sr-Latn-RS" sz="2400" dirty="0" err="1" smtClean="0">
                <a:latin typeface="Sylfaen" panose="010A0502050306030303" pitchFamily="18" charset="0"/>
              </a:rPr>
              <a:t>Մոնիտորինգ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և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վերաբերյալ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ԵՄ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օրենքի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թարմացում</a:t>
            </a:r>
            <a:endParaRPr lang="en-GB" altLang="sr-Latn-RS" sz="2400" dirty="0"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GB" altLang="sr-Latn-RS" sz="2400" dirty="0" err="1" smtClean="0">
                <a:latin typeface="Sylfaen" panose="010A0502050306030303" pitchFamily="18" charset="0"/>
              </a:rPr>
              <a:t>Հրահանգների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ստեղծում</a:t>
            </a:r>
            <a:endParaRPr lang="en-GB" altLang="sr-Latn-RS" sz="2400" dirty="0">
              <a:latin typeface="Sylfaen" panose="010A0502050306030303" pitchFamily="18" charset="0"/>
            </a:endParaRPr>
          </a:p>
          <a:p>
            <a:pPr eaLnBrk="1" hangingPunct="1"/>
            <a:r>
              <a:rPr lang="en-GB" altLang="sr-Latn-RS" sz="2800" b="1" dirty="0" err="1" smtClean="0">
                <a:latin typeface="Sylfaen" panose="010A0502050306030303" pitchFamily="18" charset="0"/>
              </a:rPr>
              <a:t>Համակարգում</a:t>
            </a:r>
            <a:r>
              <a:rPr lang="en-GB" altLang="sr-Latn-RS" sz="2800" b="1" dirty="0" smtClean="0">
                <a:latin typeface="Sylfaen" panose="010A0502050306030303" pitchFamily="18" charset="0"/>
              </a:rPr>
              <a:t> </a:t>
            </a:r>
            <a:endParaRPr lang="en-GB" altLang="sr-Latn-RS" sz="2800" b="1" dirty="0"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GB" altLang="sr-Latn-RS" sz="2400" dirty="0" err="1" smtClean="0">
                <a:latin typeface="Sylfaen" panose="010A0502050306030303" pitchFamily="18" charset="0"/>
              </a:rPr>
              <a:t>Գործակալություններին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աջակցություն</a:t>
            </a:r>
            <a:endParaRPr lang="en-GB" altLang="sr-Latn-RS" sz="2400" dirty="0"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GB" altLang="sr-Latn-RS" sz="2400" dirty="0" err="1" smtClean="0">
                <a:latin typeface="Sylfaen" panose="010A0502050306030303" pitchFamily="18" charset="0"/>
              </a:rPr>
              <a:t>Եվրոպական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կենտրոն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endParaRPr lang="en-GB" altLang="sr-Latn-RS" sz="2400" dirty="0"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GB" altLang="sr-Latn-RS" sz="2400" dirty="0" err="1" smtClean="0">
                <a:latin typeface="Sylfaen" panose="010A0502050306030303" pitchFamily="18" charset="0"/>
              </a:rPr>
              <a:t>ՄենքՊաշտպանում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են</a:t>
            </a:r>
            <a:endParaRPr lang="en-GB" altLang="sr-Latn-RS" sz="2400" dirty="0"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GB" altLang="sr-Latn-RS" sz="2400" dirty="0" err="1" smtClean="0">
                <a:latin typeface="Sylfaen" panose="010A0502050306030303" pitchFamily="18" charset="0"/>
              </a:rPr>
              <a:t>Հանրային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անվտանգության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աշխատանքային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խումբ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endParaRPr lang="en-GB" altLang="sr-Latn-RS" sz="2400" dirty="0"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A9BBE0-8814-4084-A5DC-7FD0DD658D3E}"/>
              </a:ext>
            </a:extLst>
          </p:cNvPr>
          <p:cNvSpPr txBox="1"/>
          <p:nvPr/>
        </p:nvSpPr>
        <p:spPr>
          <a:xfrm>
            <a:off x="452501" y="6935495"/>
            <a:ext cx="68579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5"/>
              </a:rPr>
              <a:t>https://ec.europa.eu/home-affairs/what-we-do/policies/cybercrime_en</a:t>
            </a: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47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36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ԵՎՐՈՊՈԼ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085294"/>
            <a:ext cx="868892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err="1" smtClean="0">
                <a:latin typeface="Sylfaen" panose="010A0502050306030303" pitchFamily="18" charset="0"/>
              </a:rPr>
              <a:t>Եվրոպայի</a:t>
            </a:r>
            <a:r>
              <a:rPr lang="en-GB" sz="3200" b="1" dirty="0" smtClean="0"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</a:rPr>
              <a:t>Միության</a:t>
            </a:r>
            <a:r>
              <a:rPr lang="en-GB" sz="3200" b="1" dirty="0" smtClean="0"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</a:rPr>
              <a:t>դերը</a:t>
            </a:r>
            <a:r>
              <a:rPr lang="en-GB" sz="3200" b="1" dirty="0" smtClean="0">
                <a:latin typeface="Sylfaen" panose="010A0502050306030303" pitchFamily="18" charset="0"/>
              </a:rPr>
              <a:t>  </a:t>
            </a:r>
            <a:endParaRPr lang="en-GB" sz="3200" b="1" dirty="0">
              <a:latin typeface="Sylfaen" panose="010A050205030603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 smtClean="0">
                <a:latin typeface="Sylfaen" panose="010A0502050306030303" pitchFamily="18" charset="0"/>
              </a:rPr>
              <a:t>Բարելավել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Եվրոպայի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Միության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անդամ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պետության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իրավապահ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մարմինների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միջև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համագործակցման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արդյունավետությունը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 smtClean="0">
                <a:latin typeface="Sylfaen" panose="010A0502050306030303" pitchFamily="18" charset="0"/>
              </a:rPr>
              <a:t>Գործում</a:t>
            </a:r>
            <a:r>
              <a:rPr lang="en-GB" sz="2800" dirty="0" smtClean="0">
                <a:latin typeface="Sylfaen" panose="010A0502050306030303" pitchFamily="18" charset="0"/>
              </a:rPr>
              <a:t> է </a:t>
            </a:r>
            <a:r>
              <a:rPr lang="en-GB" sz="2800" dirty="0" err="1" smtClean="0">
                <a:latin typeface="Sylfaen" panose="010A0502050306030303" pitchFamily="18" charset="0"/>
              </a:rPr>
              <a:t>սկսած</a:t>
            </a:r>
            <a:r>
              <a:rPr lang="en-GB" sz="2800" dirty="0" smtClean="0">
                <a:latin typeface="Sylfaen" panose="010A0502050306030303" pitchFamily="18" charset="0"/>
              </a:rPr>
              <a:t> 1999թ.-ից՝ </a:t>
            </a:r>
            <a:r>
              <a:rPr lang="en-GB" sz="2800" dirty="0" err="1" smtClean="0">
                <a:latin typeface="Sylfaen" panose="010A0502050306030303" pitchFamily="18" charset="0"/>
              </a:rPr>
              <a:t>օժանդակելով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քրեական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տեղեկատվության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վերլուծությանը</a:t>
            </a:r>
            <a:r>
              <a:rPr lang="en-GB" sz="2800" dirty="0" smtClean="0">
                <a:latin typeface="Sylfaen" panose="010A0502050306030303" pitchFamily="18" charset="0"/>
              </a:rPr>
              <a:t> և </a:t>
            </a:r>
            <a:r>
              <a:rPr lang="en-GB" sz="2800" dirty="0" err="1" smtClean="0">
                <a:latin typeface="Sylfaen" panose="010A0502050306030303" pitchFamily="18" charset="0"/>
              </a:rPr>
              <a:t>անդամ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պետությունների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միջև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տվյալների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փոխանակմանը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 smtClean="0">
                <a:latin typeface="Sylfaen" panose="010A0502050306030303" pitchFamily="18" charset="0"/>
              </a:rPr>
              <a:t>Եվրոպական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կենտրոն</a:t>
            </a:r>
            <a:r>
              <a:rPr lang="en-GB" sz="2800" dirty="0" smtClean="0">
                <a:latin typeface="Sylfaen" panose="010A0502050306030303" pitchFamily="18" charset="0"/>
              </a:rPr>
              <a:t> (</a:t>
            </a:r>
            <a:r>
              <a:rPr lang="en-GB" sz="2800" dirty="0" err="1" smtClean="0">
                <a:latin typeface="Sylfaen" panose="010A0502050306030303" pitchFamily="18" charset="0"/>
              </a:rPr>
              <a:t>բացվել</a:t>
            </a:r>
            <a:r>
              <a:rPr lang="en-GB" sz="2800" dirty="0" smtClean="0">
                <a:latin typeface="Sylfaen" panose="010A0502050306030303" pitchFamily="18" charset="0"/>
              </a:rPr>
              <a:t> է 2013թ.-ի </a:t>
            </a:r>
            <a:r>
              <a:rPr lang="en-GB" sz="2800" dirty="0" err="1" smtClean="0">
                <a:latin typeface="Sylfaen" panose="010A0502050306030303" pitchFamily="18" charset="0"/>
              </a:rPr>
              <a:t>հունվարին</a:t>
            </a:r>
            <a:r>
              <a:rPr lang="en-GB" sz="2800" dirty="0" smtClean="0">
                <a:latin typeface="Sylfaen" panose="010A0502050306030303" pitchFamily="18" charset="0"/>
              </a:rPr>
              <a:t>) </a:t>
            </a:r>
            <a:endParaRPr lang="en-GB" sz="2800" dirty="0">
              <a:latin typeface="Sylfaen" panose="010A05020503060303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6F5AEA-AC88-7C43-A4FA-4C9F8B7EE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2200" y="5232923"/>
            <a:ext cx="3067568" cy="7432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CF4247-95BF-4BC6-A0D4-E504581313CE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DF62E9-29E1-483C-92B6-BB1491F32CA1}"/>
              </a:ext>
            </a:extLst>
          </p:cNvPr>
          <p:cNvSpPr txBox="1"/>
          <p:nvPr/>
        </p:nvSpPr>
        <p:spPr>
          <a:xfrm>
            <a:off x="88522" y="6152016"/>
            <a:ext cx="8022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https://www.europol.europa.eu/about-europol/european-cybercrime-centre-ec3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8583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37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-1" y="-27385"/>
            <a:ext cx="9144001" cy="1348185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y-AM" sz="2800" dirty="0">
                <a:latin typeface="Sylfaen" panose="010A0502050306030303" pitchFamily="18" charset="0"/>
                <a:ea typeface="Verdana" panose="020B0604030504040204" pitchFamily="34" charset="0"/>
              </a:rPr>
              <a:t>Եվրոպական միության քրեական արդարադատության համագործակցության </a:t>
            </a:r>
            <a:r>
              <a:rPr lang="hy-AM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գործակալություն</a:t>
            </a:r>
            <a:endParaRPr lang="hy-AM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085294"/>
            <a:ext cx="893393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b="1" dirty="0" err="1" smtClean="0"/>
              <a:t>Հանցագործության</a:t>
            </a:r>
            <a:r>
              <a:rPr lang="en-GB" sz="3200" b="1" dirty="0" smtClean="0"/>
              <a:t> </a:t>
            </a:r>
            <a:r>
              <a:rPr lang="en-GB" sz="3200" b="1" dirty="0" err="1"/>
              <a:t>դեմ</a:t>
            </a:r>
            <a:r>
              <a:rPr lang="en-GB" sz="3200" b="1" dirty="0"/>
              <a:t> </a:t>
            </a:r>
            <a:r>
              <a:rPr lang="en-GB" sz="3200" b="1" dirty="0" err="1"/>
              <a:t>պայքարում</a:t>
            </a:r>
            <a:r>
              <a:rPr lang="en-GB" sz="3200" b="1" dirty="0"/>
              <a:t> </a:t>
            </a:r>
            <a:r>
              <a:rPr lang="en-GB" sz="3200" b="1" dirty="0" err="1" smtClean="0"/>
              <a:t>համագործակցություն</a:t>
            </a:r>
            <a:r>
              <a:rPr lang="en-GB" sz="3200" b="1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err="1" smtClean="0"/>
              <a:t>Համակարգելով</a:t>
            </a:r>
            <a:r>
              <a:rPr lang="en-GB" sz="2400" dirty="0" smtClean="0"/>
              <a:t> </a:t>
            </a:r>
            <a:r>
              <a:rPr lang="en-GB" sz="2400" dirty="0" err="1" smtClean="0"/>
              <a:t>հետապնդման</a:t>
            </a:r>
            <a:r>
              <a:rPr lang="en-GB" sz="2400" dirty="0" smtClean="0"/>
              <a:t> և </a:t>
            </a:r>
            <a:r>
              <a:rPr lang="en-GB" sz="2400" dirty="0" err="1" smtClean="0"/>
              <a:t>հետաքննության</a:t>
            </a:r>
            <a:r>
              <a:rPr lang="en-GB" sz="2400" dirty="0" smtClean="0"/>
              <a:t> </a:t>
            </a:r>
            <a:r>
              <a:rPr lang="en-GB" sz="2400" dirty="0" err="1" smtClean="0"/>
              <a:t>համար</a:t>
            </a:r>
            <a:r>
              <a:rPr lang="en-GB" sz="2400" dirty="0" smtClean="0"/>
              <a:t> </a:t>
            </a:r>
            <a:r>
              <a:rPr lang="en-GB" sz="2400" dirty="0" err="1" smtClean="0"/>
              <a:t>պատասխանատու</a:t>
            </a:r>
            <a:r>
              <a:rPr lang="en-GB" sz="2400" dirty="0" smtClean="0"/>
              <a:t> </a:t>
            </a:r>
            <a:r>
              <a:rPr lang="en-GB" sz="2400" dirty="0" err="1" smtClean="0"/>
              <a:t>ազգային</a:t>
            </a:r>
            <a:r>
              <a:rPr lang="en-GB" sz="2400" dirty="0" smtClean="0"/>
              <a:t> </a:t>
            </a:r>
            <a:r>
              <a:rPr lang="en-GB" sz="2400" dirty="0" err="1" smtClean="0"/>
              <a:t>իշխանությունների</a:t>
            </a:r>
            <a:r>
              <a:rPr lang="en-GB" sz="2400" dirty="0" smtClean="0"/>
              <a:t> </a:t>
            </a:r>
            <a:r>
              <a:rPr lang="en-GB" sz="2400" dirty="0" err="1" smtClean="0"/>
              <a:t>գործունեությունը</a:t>
            </a:r>
            <a:endParaRPr lang="en-GB" sz="2400" dirty="0" smtClean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 err="1" smtClean="0"/>
              <a:t>Իրավասու</a:t>
            </a:r>
            <a:endParaRPr lang="en-GB" sz="2800" b="1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hy-AM" sz="2400" dirty="0" smtClean="0"/>
              <a:t>Տ</a:t>
            </a:r>
            <a:r>
              <a:rPr lang="en-GB" sz="2400" dirty="0" err="1" smtClean="0"/>
              <a:t>արբեր</a:t>
            </a:r>
            <a:r>
              <a:rPr lang="en-GB" sz="2400" dirty="0" smtClean="0"/>
              <a:t> </a:t>
            </a:r>
            <a:r>
              <a:rPr lang="en-GB" sz="2400" dirty="0" err="1" smtClean="0"/>
              <a:t>անդամ</a:t>
            </a:r>
            <a:r>
              <a:rPr lang="en-GB" sz="2400" dirty="0" smtClean="0"/>
              <a:t> </a:t>
            </a:r>
            <a:r>
              <a:rPr lang="en-GB" sz="2400" dirty="0" err="1" smtClean="0"/>
              <a:t>պետությունների</a:t>
            </a:r>
            <a:r>
              <a:rPr lang="en-GB" sz="2400" dirty="0" smtClean="0"/>
              <a:t> </a:t>
            </a:r>
            <a:r>
              <a:rPr lang="en-GB" sz="2400" dirty="0" err="1" smtClean="0"/>
              <a:t>իրավասու</a:t>
            </a:r>
            <a:r>
              <a:rPr lang="en-GB" sz="2400" dirty="0" smtClean="0"/>
              <a:t> </a:t>
            </a:r>
            <a:r>
              <a:rPr lang="en-GB" sz="2400" dirty="0" err="1" smtClean="0"/>
              <a:t>մարմինների</a:t>
            </a:r>
            <a:r>
              <a:rPr lang="en-GB" sz="2400" dirty="0" smtClean="0"/>
              <a:t> </a:t>
            </a:r>
            <a:r>
              <a:rPr lang="en-GB" sz="2400" dirty="0" err="1" smtClean="0"/>
              <a:t>միջև</a:t>
            </a:r>
            <a:r>
              <a:rPr lang="en-GB" sz="2400" dirty="0" smtClean="0"/>
              <a:t> </a:t>
            </a:r>
            <a:r>
              <a:rPr lang="en-GB" sz="2400" dirty="0" err="1" smtClean="0"/>
              <a:t>համակարգման</a:t>
            </a:r>
            <a:r>
              <a:rPr lang="en-GB" sz="2400" dirty="0" smtClean="0"/>
              <a:t> </a:t>
            </a:r>
            <a:r>
              <a:rPr lang="en-GB" sz="2400" dirty="0" err="1" smtClean="0"/>
              <a:t>բարելավում</a:t>
            </a:r>
            <a:endParaRPr lang="en-GB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/>
              <a:t>միջազգային</a:t>
            </a:r>
            <a:r>
              <a:rPr lang="en-GB" sz="2400" dirty="0" smtClean="0"/>
              <a:t> </a:t>
            </a:r>
            <a:r>
              <a:rPr lang="en-GB" sz="2400" dirty="0" err="1" smtClean="0"/>
              <a:t>փոխադարձ</a:t>
            </a:r>
            <a:r>
              <a:rPr lang="en-GB" sz="2400" dirty="0" smtClean="0"/>
              <a:t> </a:t>
            </a:r>
            <a:r>
              <a:rPr lang="en-GB" sz="2400" dirty="0" err="1" smtClean="0"/>
              <a:t>իրավական</a:t>
            </a:r>
            <a:r>
              <a:rPr lang="en-GB" sz="2400" dirty="0" smtClean="0"/>
              <a:t> </a:t>
            </a:r>
            <a:r>
              <a:rPr lang="en-GB" sz="2400" dirty="0" err="1" smtClean="0"/>
              <a:t>օգնության</a:t>
            </a:r>
            <a:r>
              <a:rPr lang="en-GB" sz="2400" dirty="0" smtClean="0"/>
              <a:t> </a:t>
            </a:r>
            <a:r>
              <a:rPr lang="en-GB" sz="2400" dirty="0" err="1" smtClean="0"/>
              <a:t>իրականացման</a:t>
            </a:r>
            <a:r>
              <a:rPr lang="en-GB" sz="2400" dirty="0" smtClean="0"/>
              <a:t> և </a:t>
            </a:r>
            <a:r>
              <a:rPr lang="en-GB" sz="2400" dirty="0" err="1" smtClean="0"/>
              <a:t>հանձնման</a:t>
            </a:r>
            <a:r>
              <a:rPr lang="en-GB" sz="2400" dirty="0" smtClean="0"/>
              <a:t> </a:t>
            </a:r>
            <a:r>
              <a:rPr lang="en-GB" sz="2400" dirty="0" err="1" smtClean="0"/>
              <a:t>հարցումների</a:t>
            </a:r>
            <a:r>
              <a:rPr lang="en-GB" sz="2400" dirty="0" smtClean="0"/>
              <a:t> </a:t>
            </a:r>
            <a:r>
              <a:rPr lang="en-GB" sz="2400" dirty="0" err="1" smtClean="0"/>
              <a:t>օժանդակում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3B605D-4F67-B74B-8AEC-100E479C2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5907" y="5912539"/>
            <a:ext cx="1373097" cy="10324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F023F8-F8AF-4F22-8383-9A9850EFB2E8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4EFA7-B493-4375-862A-78034620BA57}"/>
              </a:ext>
            </a:extLst>
          </p:cNvPr>
          <p:cNvSpPr txBox="1"/>
          <p:nvPr/>
        </p:nvSpPr>
        <p:spPr>
          <a:xfrm>
            <a:off x="0" y="6143408"/>
            <a:ext cx="5807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http://www.eurojust.europa.eu/pages/home.aspx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1308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38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99380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dirty="0" err="1">
                <a:latin typeface="Sylfaen" panose="010A0502050306030303" pitchFamily="18" charset="0"/>
                <a:ea typeface="Verdana" panose="020B0604030504040204" pitchFamily="34" charset="0"/>
              </a:rPr>
              <a:t>Կ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իբերհանցագործությունների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  <a:ea typeface="Verdana" panose="020B0604030504040204" pitchFamily="34" charset="0"/>
              </a:rPr>
              <a:t>Եվրոպական</a:t>
            </a:r>
            <a:r>
              <a:rPr lang="en-GB" sz="28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  <a:ea typeface="Verdana" panose="020B0604030504040204" pitchFamily="34" charset="0"/>
              </a:rPr>
              <a:t>դատական</a:t>
            </a:r>
            <a:r>
              <a:rPr lang="en-GB" sz="28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  <a:ea typeface="Verdana" panose="020B0604030504040204" pitchFamily="34" charset="0"/>
              </a:rPr>
              <a:t>ցանց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/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5714" y="178887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AE5D1B-C7CD-DD44-B0C3-576B01C85806}"/>
              </a:ext>
            </a:extLst>
          </p:cNvPr>
          <p:cNvSpPr/>
          <p:nvPr/>
        </p:nvSpPr>
        <p:spPr>
          <a:xfrm>
            <a:off x="88522" y="1120348"/>
            <a:ext cx="925867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Sylfaen" panose="010A0502050306030303" pitchFamily="18" charset="0"/>
              </a:rPr>
              <a:t>Կ</a:t>
            </a:r>
            <a:r>
              <a:rPr lang="en-GB" sz="2800" b="1" dirty="0" err="1" smtClean="0">
                <a:latin typeface="Sylfaen" panose="010A0502050306030303" pitchFamily="18" charset="0"/>
              </a:rPr>
              <a:t>իբերհանցագործությունների</a:t>
            </a:r>
            <a:r>
              <a:rPr lang="en-GB" sz="2800" b="1" dirty="0" smtClean="0">
                <a:latin typeface="Sylfaen" panose="010A0502050306030303" pitchFamily="18" charset="0"/>
              </a:rPr>
              <a:t> </a:t>
            </a:r>
            <a:r>
              <a:rPr lang="en-GB" sz="2800" b="1" dirty="0" err="1">
                <a:latin typeface="Sylfaen" panose="010A0502050306030303" pitchFamily="18" charset="0"/>
              </a:rPr>
              <a:t>Եվրոպական</a:t>
            </a:r>
            <a:r>
              <a:rPr lang="en-GB" sz="2800" b="1" dirty="0">
                <a:latin typeface="Sylfaen" panose="010A0502050306030303" pitchFamily="18" charset="0"/>
              </a:rPr>
              <a:t> </a:t>
            </a:r>
            <a:r>
              <a:rPr lang="en-GB" sz="2800" b="1" dirty="0" err="1">
                <a:latin typeface="Sylfaen" panose="010A0502050306030303" pitchFamily="18" charset="0"/>
              </a:rPr>
              <a:t>դատական</a:t>
            </a:r>
            <a:r>
              <a:rPr lang="en-GB" sz="2800" b="1" dirty="0">
                <a:latin typeface="Sylfaen" panose="010A0502050306030303" pitchFamily="18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en-GB" sz="2800" b="1" dirty="0" smtClean="0">
                <a:latin typeface="Sylfaen" panose="010A0502050306030303" pitchFamily="18" charset="0"/>
              </a:rPr>
              <a:t> </a:t>
            </a:r>
            <a:r>
              <a:rPr lang="en-GB" sz="2800" b="1" dirty="0" err="1" smtClean="0">
                <a:latin typeface="Sylfaen" panose="010A0502050306030303" pitchFamily="18" charset="0"/>
              </a:rPr>
              <a:t>ցանց</a:t>
            </a:r>
            <a:r>
              <a:rPr lang="en-GB" sz="2800" b="1" dirty="0" smtClean="0">
                <a:latin typeface="Sylfaen" panose="010A0502050306030303" pitchFamily="18" charset="0"/>
              </a:rPr>
              <a:t> </a:t>
            </a:r>
            <a:endParaRPr lang="en-GB" sz="2800" dirty="0" smtClean="0">
              <a:latin typeface="Sylfaen" panose="010A0502050306030303" pitchFamily="18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 err="1" smtClean="0">
                <a:latin typeface="Sylfaen" panose="010A0502050306030303" pitchFamily="18" charset="0"/>
              </a:rPr>
              <a:t>Հիմնադրվել</a:t>
            </a:r>
            <a:r>
              <a:rPr lang="en-US" sz="2800" dirty="0" smtClean="0">
                <a:latin typeface="Sylfaen" panose="010A0502050306030303" pitchFamily="18" charset="0"/>
              </a:rPr>
              <a:t> է 2016թ.-ին</a:t>
            </a: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 err="1" smtClean="0">
                <a:latin typeface="Sylfaen" panose="010A0502050306030303" pitchFamily="18" charset="0"/>
              </a:rPr>
              <a:t>Խթանել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այն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գործնական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մասնագետների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միջև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շփումը</a:t>
            </a:r>
            <a:r>
              <a:rPr lang="en-US" sz="2800" dirty="0" smtClean="0">
                <a:latin typeface="Sylfaen" panose="010A0502050306030303" pitchFamily="18" charset="0"/>
              </a:rPr>
              <a:t>, </a:t>
            </a:r>
            <a:r>
              <a:rPr lang="en-US" sz="2800" dirty="0" err="1" smtClean="0">
                <a:latin typeface="Sylfaen" panose="010A0502050306030303" pitchFamily="18" charset="0"/>
              </a:rPr>
              <a:t>ովքեր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մասնագիտացել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են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հակադարձելու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կողմից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առաջադրվող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մարտահրավերներին</a:t>
            </a:r>
            <a:r>
              <a:rPr lang="en-US" sz="2800" dirty="0" smtClean="0">
                <a:latin typeface="Sylfaen" panose="010A0502050306030303" pitchFamily="18" charset="0"/>
              </a:rPr>
              <a:t>, </a:t>
            </a:r>
            <a:r>
              <a:rPr lang="en-US" sz="2800" dirty="0" err="1" smtClean="0">
                <a:latin typeface="Sylfaen" panose="010A0502050306030303" pitchFamily="18" charset="0"/>
              </a:rPr>
              <a:t>կիբեր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հնարավոր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հանցագործություններին</a:t>
            </a:r>
            <a:r>
              <a:rPr lang="en-US" sz="2800" dirty="0" smtClean="0">
                <a:latin typeface="Sylfaen" panose="010A0502050306030303" pitchFamily="18" charset="0"/>
              </a:rPr>
              <a:t>  և </a:t>
            </a:r>
            <a:r>
              <a:rPr lang="en-US" sz="2800" dirty="0" err="1" smtClean="0">
                <a:latin typeface="Sylfaen" panose="010A0502050306030303" pitchFamily="18" charset="0"/>
              </a:rPr>
              <a:t>կիբեր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տարածքում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հետաքննությանը</a:t>
            </a:r>
            <a:r>
              <a:rPr lang="en-US" sz="2800" dirty="0" smtClean="0">
                <a:latin typeface="Sylfaen" panose="010A0502050306030303" pitchFamily="18" charset="0"/>
              </a:rPr>
              <a:t>՝ </a:t>
            </a:r>
            <a:r>
              <a:rPr lang="en-US" sz="2800" dirty="0" err="1" smtClean="0">
                <a:latin typeface="Sylfaen" panose="010A0502050306030303" pitchFamily="18" charset="0"/>
              </a:rPr>
              <a:t>բարելավելով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հետապնդումների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արդյունավետությունը</a:t>
            </a:r>
            <a:endParaRPr lang="en-US" sz="2800" dirty="0">
              <a:latin typeface="Sylfaen" panose="010A05020503060303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F9D497-259E-ED4C-B6FF-68AA10F47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450" y="1061099"/>
            <a:ext cx="1414006" cy="14581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BB183F-77EE-4FCC-AB9D-4D55DADCEBC8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CD9585-36D1-469F-ACB8-BD5F4420357E}"/>
              </a:ext>
            </a:extLst>
          </p:cNvPr>
          <p:cNvSpPr txBox="1"/>
          <p:nvPr/>
        </p:nvSpPr>
        <p:spPr>
          <a:xfrm>
            <a:off x="-491591" y="6372616"/>
            <a:ext cx="6770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</a:t>
            </a:r>
            <a:r>
              <a:rPr lang="en-GB" dirty="0" smtClean="0">
                <a:hlinkClick r:id="rId5"/>
              </a:rPr>
              <a:t>www.ejn-crimjust.europa.eu/ejn/Ejn_Home/EN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391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39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Եվրոպական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դատական</a:t>
            </a:r>
            <a:r>
              <a:rPr lang="en-GB" sz="28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ցանց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  <a:ea typeface="Verdana" panose="020B0604030504040204" pitchFamily="34" charset="0"/>
              </a:rPr>
              <a:t>ք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րեական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  <a:ea typeface="Verdana" panose="020B0604030504040204" pitchFamily="34" charset="0"/>
              </a:rPr>
              <a:t>գործերով</a:t>
            </a:r>
            <a:r>
              <a:rPr lang="en-GB" sz="28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209985" y="1067824"/>
            <a:ext cx="882892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dirty="0" err="1" smtClean="0">
                <a:latin typeface="Sylfaen" panose="010A0502050306030303" pitchFamily="18" charset="0"/>
              </a:rPr>
              <a:t>Դատական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</a:rPr>
              <a:t>համակարգողների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</a:rPr>
              <a:t>ցանց</a:t>
            </a:r>
            <a:r>
              <a:rPr lang="en-GB" sz="3200" dirty="0" smtClean="0">
                <a:latin typeface="Sylfaen" panose="010A0502050306030303" pitchFamily="18" charset="0"/>
              </a:rPr>
              <a:t>  </a:t>
            </a:r>
            <a:endParaRPr lang="en-GB" sz="3200" dirty="0">
              <a:latin typeface="Sylfaen" panose="010A0502050306030303" pitchFamily="18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err="1" smtClean="0">
                <a:latin typeface="Sylfaen" panose="010A0502050306030303" pitchFamily="18" charset="0"/>
              </a:rPr>
              <a:t>Հնարավորություն</a:t>
            </a:r>
            <a:r>
              <a:rPr lang="en-GB" sz="2800" dirty="0" smtClean="0">
                <a:latin typeface="Sylfaen" panose="010A0502050306030303" pitchFamily="18" charset="0"/>
              </a:rPr>
              <a:t> է </a:t>
            </a:r>
            <a:r>
              <a:rPr lang="en-GB" sz="2800" dirty="0" err="1" smtClean="0">
                <a:latin typeface="Sylfaen" panose="010A0502050306030303" pitchFamily="18" charset="0"/>
              </a:rPr>
              <a:t>ընձեռում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գործնական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մասնագետներին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անմիջապես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հայտնաբերել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յուրաքանչյուր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անդամ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պետության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իրավասու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տեղական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մարմիններին</a:t>
            </a:r>
            <a:r>
              <a:rPr lang="en-GB" sz="2800" dirty="0" smtClean="0">
                <a:latin typeface="Sylfaen" panose="010A0502050306030303" pitchFamily="18" charset="0"/>
              </a:rPr>
              <a:t>՝ </a:t>
            </a:r>
            <a:r>
              <a:rPr lang="en-GB" sz="2800" dirty="0" err="1" smtClean="0">
                <a:latin typeface="Sylfaen" panose="010A0502050306030303" pitchFamily="18" charset="0"/>
              </a:rPr>
              <a:t>ստանալու</a:t>
            </a:r>
            <a:r>
              <a:rPr lang="en-GB" sz="2800" dirty="0" smtClean="0">
                <a:latin typeface="Sylfaen" panose="010A0502050306030303" pitchFamily="18" charset="0"/>
              </a:rPr>
              <a:t> և </a:t>
            </a:r>
            <a:r>
              <a:rPr lang="en-GB" sz="2800" dirty="0" err="1" smtClean="0">
                <a:latin typeface="Sylfaen" panose="010A0502050306030303" pitchFamily="18" charset="0"/>
              </a:rPr>
              <a:t>իրականացնելու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իրավական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աջակցություն</a:t>
            </a:r>
            <a:endParaRPr lang="en-GB" sz="2800" dirty="0" smtClean="0">
              <a:latin typeface="Sylfaen" panose="010A0502050306030303" pitchFamily="18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err="1" smtClean="0">
                <a:latin typeface="Sylfaen" panose="010A0502050306030303" pitchFamily="18" charset="0"/>
              </a:rPr>
              <a:t>Համակարգողները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ակտիվ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միջնորդներ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են</a:t>
            </a:r>
            <a:r>
              <a:rPr lang="en-GB" sz="2800" dirty="0" smtClean="0">
                <a:latin typeface="Sylfaen" panose="010A0502050306030303" pitchFamily="18" charset="0"/>
              </a:rPr>
              <a:t>՝ </a:t>
            </a:r>
            <a:r>
              <a:rPr lang="en-GB" sz="2800" dirty="0" err="1" smtClean="0">
                <a:latin typeface="Sylfaen" panose="010A0502050306030303" pitchFamily="18" charset="0"/>
              </a:rPr>
              <a:t>անդամ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պետությունների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միջև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դատական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համագործակցությունը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հեշտացնելու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առաջադրանքով</a:t>
            </a:r>
            <a:endParaRPr lang="en-GB" sz="2800" dirty="0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4B789D-8119-AB42-B91C-406E78A98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6487" y="5203917"/>
            <a:ext cx="1531149" cy="15311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35942B9-40A4-4AB8-B10F-104CE249B161}"/>
              </a:ext>
            </a:extLst>
          </p:cNvPr>
          <p:cNvSpPr/>
          <p:nvPr/>
        </p:nvSpPr>
        <p:spPr>
          <a:xfrm rot="21429087">
            <a:off x="72417" y="7396799"/>
            <a:ext cx="9144000" cy="637997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B27831-83F6-4C5E-A0CA-EAD2C57CB88E}"/>
              </a:ext>
            </a:extLst>
          </p:cNvPr>
          <p:cNvSpPr txBox="1"/>
          <p:nvPr/>
        </p:nvSpPr>
        <p:spPr>
          <a:xfrm>
            <a:off x="62212" y="6214075"/>
            <a:ext cx="6336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https://www.ejn-crimjust.europa.eu/ejn/Ejn_Home/EN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1929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640430"/>
            <a:ext cx="7886700" cy="435133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US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ավարտին</a:t>
            </a:r>
            <a:r>
              <a:rPr lang="en-US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մասնակից</a:t>
            </a:r>
            <a:r>
              <a:rPr lang="en-US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ները</a:t>
            </a:r>
            <a:r>
              <a:rPr lang="en-US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կարողանալու</a:t>
            </a:r>
            <a:r>
              <a:rPr lang="en-US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են</a:t>
            </a:r>
            <a:r>
              <a:rPr lang="en-US" b="1" dirty="0" smtClean="0">
                <a:latin typeface="Sylfaen" panose="010A0502050306030303" pitchFamily="18" charset="0"/>
                <a:ea typeface="Verdana" panose="020B0604030504040204" pitchFamily="34" charset="0"/>
              </a:rPr>
              <a:t>. </a:t>
            </a:r>
            <a:endParaRPr lang="en-GB" b="1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hy-AM" altLang="sr-Latn-RS" dirty="0" smtClean="0">
                <a:latin typeface="Sylfaen" panose="010A0502050306030303" pitchFamily="18" charset="0"/>
              </a:rPr>
              <a:t>Ճ</a:t>
            </a:r>
            <a:r>
              <a:rPr lang="en-US" altLang="sr-Latn-RS" dirty="0" err="1" smtClean="0">
                <a:latin typeface="Sylfaen" panose="010A0502050306030303" pitchFamily="18" charset="0"/>
              </a:rPr>
              <a:t>անաչել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տարբեր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տեսակները</a:t>
            </a:r>
            <a:r>
              <a:rPr lang="en-US" altLang="sr-Latn-RS" dirty="0" smtClean="0">
                <a:latin typeface="Sylfaen" panose="010A0502050306030303" pitchFamily="18" charset="0"/>
              </a:rPr>
              <a:t> և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նրանց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ազդեցությունը</a:t>
            </a:r>
            <a:endParaRPr lang="en-US" altLang="sr-Latn-RS" dirty="0" smtClean="0">
              <a:latin typeface="Sylfaen" panose="010A0502050306030303" pitchFamily="18" charset="0"/>
            </a:endParaRP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altLang="sr-Latn-RS" dirty="0" err="1" smtClean="0">
                <a:latin typeface="Sylfaen" panose="010A0502050306030303" pitchFamily="18" charset="0"/>
              </a:rPr>
              <a:t>Թվարկել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սպառնալիքները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միտումները</a:t>
            </a:r>
            <a:r>
              <a:rPr lang="en-GB" altLang="sr-Latn-RS" dirty="0" smtClean="0">
                <a:latin typeface="Sylfaen" panose="010A0502050306030303" pitchFamily="18" charset="0"/>
              </a:rPr>
              <a:t> և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գործիքակազմը</a:t>
            </a:r>
            <a:r>
              <a:rPr lang="en-GB" altLang="sr-Latn-RS" dirty="0" smtClean="0">
                <a:latin typeface="Sylfaen" panose="010A0502050306030303" pitchFamily="18" charset="0"/>
              </a:rPr>
              <a:t> և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երևույթի</a:t>
            </a:r>
            <a:r>
              <a:rPr lang="en-GB" altLang="sr-Latn-RS" dirty="0" err="1">
                <a:latin typeface="Sylfaen" panose="010A0502050306030303" pitchFamily="18" charset="0"/>
              </a:rPr>
              <a:t>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արձագանքները</a:t>
            </a:r>
            <a:endParaRPr lang="pt-PT" altLang="sr-Latn-RS" dirty="0" smtClean="0">
              <a:latin typeface="Sylfaen" panose="010A0502050306030303" pitchFamily="18" charset="0"/>
            </a:endParaRP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altLang="sr-Latn-RS" dirty="0" err="1" smtClean="0">
                <a:latin typeface="Sylfaen" panose="010A0502050306030303" pitchFamily="18" charset="0"/>
              </a:rPr>
              <a:t>Բացատրել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այն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հասկացությունները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որոնք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օրենսդրությունների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մեծամասնությամբ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ինչպես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նաև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միջազգային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ստանդարտներով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համարվում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հանցագործության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տեսակներ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endParaRPr lang="pt-PT" altLang="sr-Latn-RS" dirty="0" smtClean="0">
              <a:latin typeface="Sylfaen" panose="010A0502050306030303" pitchFamily="18" charset="0"/>
            </a:endParaRP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altLang="sr-Latn-RS" dirty="0" err="1" smtClean="0">
                <a:latin typeface="Sylfaen" panose="010A0502050306030303" pitchFamily="18" charset="0"/>
              </a:rPr>
              <a:t>Վերլուծել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ազգային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օրենսդրության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 և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միջազգային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փաստաթղթերի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մասնավորապես</a:t>
            </a:r>
            <a:r>
              <a:rPr lang="en-GB" altLang="sr-Latn-RS" dirty="0" smtClean="0">
                <a:latin typeface="Sylfaen" panose="010A0502050306030303" pitchFamily="18" charset="0"/>
              </a:rPr>
              <a:t>՝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Բուդապեշտի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Կոնվենցիայի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միջև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ներդաշնակեցման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կարիքները</a:t>
            </a:r>
            <a:r>
              <a:rPr lang="en-GB" altLang="sr-Latn-RS" dirty="0" smtClean="0">
                <a:latin typeface="Sylfaen" panose="010A0502050306030303" pitchFamily="18" charset="0"/>
              </a:rPr>
              <a:t> և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առավելությունները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>
              <a:latin typeface="Sylfaen" panose="010A0502050306030303" pitchFamily="18" charset="0"/>
              <a:cs typeface="Verdana" charset="0"/>
            </a:endParaRPr>
          </a:p>
          <a:p>
            <a:r>
              <a:rPr lang="en-US" dirty="0" err="1" smtClean="0">
                <a:latin typeface="Sylfaen" panose="010A0502050306030303" pitchFamily="18" charset="0"/>
                <a:cs typeface="Verdana" charset="0"/>
              </a:rPr>
              <a:t>Դասընթացի</a:t>
            </a:r>
            <a:r>
              <a:rPr lang="en-US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  <a:cs typeface="Verdana" charset="0"/>
              </a:rPr>
              <a:t>թիրախները</a:t>
            </a:r>
            <a:endParaRPr lang="en-US" dirty="0" smtClean="0">
              <a:latin typeface="Sylfaen" panose="010A0502050306030303" pitchFamily="18" charset="0"/>
              <a:cs typeface="Verdana" charset="0"/>
            </a:endParaRPr>
          </a:p>
          <a:p>
            <a:endParaRPr lang="en-GB" sz="2000" dirty="0">
              <a:latin typeface="Sylfaen" panose="010A0502050306030303" pitchFamily="18" charset="0"/>
              <a:cs typeface="Verdana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3910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40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40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Եվրոպայի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Խորհուրդ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C25CFB-1463-3A4D-B7FC-36AB86077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8856" y="5231307"/>
            <a:ext cx="2133600" cy="11948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9D15D4-7DCA-43C9-8719-B2058D26AC57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8F3004C3-EB53-4F66-BE83-724D781FA14A}"/>
              </a:ext>
            </a:extLst>
          </p:cNvPr>
          <p:cNvSpPr txBox="1">
            <a:spLocks/>
          </p:cNvSpPr>
          <p:nvPr/>
        </p:nvSpPr>
        <p:spPr>
          <a:xfrm>
            <a:off x="179735" y="999692"/>
            <a:ext cx="8784530" cy="460138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sr-Latn-RS" sz="2800" dirty="0" smtClean="0">
                <a:latin typeface="Sylfaen" panose="010A0502050306030303" pitchFamily="18" charset="0"/>
              </a:rPr>
              <a:t>1959 թ.-ի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Եվրոպական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Կոնվենցիա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քրեական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գործերով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փոխադարձ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օգնության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մասին</a:t>
            </a:r>
            <a:endParaRPr lang="en-GB" altLang="sr-Latn-RS" sz="2800" dirty="0" smtClean="0">
              <a:latin typeface="Sylfaen" panose="010A0502050306030303" pitchFamily="18" charset="0"/>
            </a:endParaRPr>
          </a:p>
          <a:p>
            <a:pPr eaLnBrk="1" hangingPunct="1"/>
            <a:r>
              <a:rPr lang="en-GB" altLang="sr-Latn-RS" sz="2800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վերաբերյալ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Կոնվենցիայի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(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Բուդապեշտ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)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նախադրյալը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 </a:t>
            </a:r>
          </a:p>
          <a:p>
            <a:pPr lvl="1" eaLnBrk="1" hangingPunct="1"/>
            <a:r>
              <a:rPr lang="en-GB" altLang="sr-Latn-RS" sz="2400" dirty="0" err="1" smtClean="0">
                <a:latin typeface="Sylfaen" panose="010A0502050306030303" pitchFamily="18" charset="0"/>
              </a:rPr>
              <a:t>Բոլոր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անդամ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պետությունները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վավերացրել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</a:p>
          <a:p>
            <a:pPr eaLnBrk="1" hangingPunct="1"/>
            <a:r>
              <a:rPr lang="en-GB" altLang="sr-Latn-RS" sz="2800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ծրագրի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գրասենյակ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(</a:t>
            </a:r>
            <a:r>
              <a:rPr lang="en-GB" altLang="sr-Latn-RS" sz="2800" dirty="0">
                <a:latin typeface="Sylfaen" panose="010A0502050306030303" pitchFamily="18" charset="0"/>
              </a:rPr>
              <a:t>C-PROC)</a:t>
            </a:r>
          </a:p>
          <a:p>
            <a:pPr lvl="1" eaLnBrk="1" hangingPunct="1"/>
            <a:r>
              <a:rPr lang="en-GB" altLang="sr-Latn-RS" sz="2400" dirty="0" err="1" smtClean="0">
                <a:latin typeface="Sylfaen" panose="010A0502050306030303" pitchFamily="18" charset="0"/>
              </a:rPr>
              <a:t>Աշխարհում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բոլոր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պետություններին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աջակցում</a:t>
            </a:r>
            <a:endParaRPr lang="en-GB" altLang="sr-Latn-RS" sz="2400" dirty="0">
              <a:latin typeface="Sylfaen" panose="010A0502050306030303" pitchFamily="18" charset="0"/>
            </a:endParaRPr>
          </a:p>
          <a:p>
            <a:pPr lvl="1" eaLnBrk="1" hangingPunct="1"/>
            <a:r>
              <a:rPr lang="en-GB" altLang="sr-Latn-RS" sz="2400" dirty="0" err="1" smtClean="0">
                <a:latin typeface="Sylfaen" panose="010A0502050306030303" pitchFamily="18" charset="0"/>
              </a:rPr>
              <a:t>Օրենսդրության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ամրապնդում</a:t>
            </a:r>
            <a:endParaRPr lang="en-GB" altLang="sr-Latn-RS" sz="2400" dirty="0">
              <a:latin typeface="Sylfaen" panose="010A0502050306030303" pitchFamily="18" charset="0"/>
            </a:endParaRPr>
          </a:p>
          <a:p>
            <a:pPr lvl="1" eaLnBrk="1" hangingPunct="1"/>
            <a:r>
              <a:rPr lang="en-GB" altLang="sr-Latn-RS" sz="2400" dirty="0" err="1" smtClean="0">
                <a:latin typeface="Sylfaen" panose="010A0502050306030303" pitchFamily="18" charset="0"/>
              </a:rPr>
              <a:t>Վերապատրաստում</a:t>
            </a:r>
            <a:endParaRPr lang="en-GB" altLang="sr-Latn-RS" sz="2400" dirty="0">
              <a:latin typeface="Sylfaen" panose="010A0502050306030303" pitchFamily="18" charset="0"/>
            </a:endParaRPr>
          </a:p>
          <a:p>
            <a:pPr lvl="1" eaLnBrk="1" hangingPunct="1"/>
            <a:r>
              <a:rPr lang="en-GB" altLang="sr-Latn-RS" sz="2400" dirty="0" err="1" smtClean="0">
                <a:latin typeface="Sylfaen" panose="010A0502050306030303" pitchFamily="18" charset="0"/>
              </a:rPr>
              <a:t>Հատուկ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միավորների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ստեղծում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endParaRPr lang="en-GB" altLang="sr-Latn-RS" sz="2400" dirty="0">
              <a:latin typeface="Sylfaen" panose="010A0502050306030303" pitchFamily="18" charset="0"/>
            </a:endParaRPr>
          </a:p>
          <a:p>
            <a:pPr lvl="1" eaLnBrk="1" hangingPunct="1"/>
            <a:r>
              <a:rPr lang="en-GB" altLang="sr-Latn-RS" sz="2400" dirty="0" err="1" smtClean="0">
                <a:latin typeface="Sylfaen" panose="010A0502050306030303" pitchFamily="18" charset="0"/>
              </a:rPr>
              <a:t>Երեխաների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պաշտպանություն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</a:p>
          <a:p>
            <a:pPr lvl="1" eaLnBrk="1" hangingPunct="1"/>
            <a:r>
              <a:rPr lang="en-GB" altLang="sr-Latn-RS" sz="2400" dirty="0" err="1" smtClean="0">
                <a:latin typeface="Sylfaen" panose="010A0502050306030303" pitchFamily="18" charset="0"/>
              </a:rPr>
              <a:t>Արդյունավետության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400" dirty="0" err="1" smtClean="0">
                <a:latin typeface="Sylfaen" panose="010A0502050306030303" pitchFamily="18" charset="0"/>
              </a:rPr>
              <a:t>խթանում</a:t>
            </a:r>
            <a:r>
              <a:rPr lang="en-GB" altLang="sr-Latn-RS" sz="2400" dirty="0" smtClean="0">
                <a:latin typeface="Sylfaen" panose="010A0502050306030303" pitchFamily="18" charset="0"/>
              </a:rPr>
              <a:t> </a:t>
            </a:r>
            <a:endParaRPr lang="en-GB" altLang="sr-Latn-RS" sz="2400" dirty="0"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0EC077-25B7-47D6-8464-AFB555FAA933}"/>
              </a:ext>
            </a:extLst>
          </p:cNvPr>
          <p:cNvSpPr txBox="1"/>
          <p:nvPr/>
        </p:nvSpPr>
        <p:spPr>
          <a:xfrm>
            <a:off x="88522" y="6533135"/>
            <a:ext cx="66787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https://www.coe.int/en/web/cybercrime/cybercrime-office-c-proc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b="0" i="0" dirty="0">
              <a:solidFill>
                <a:srgbClr val="161616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16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41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41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1246584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altLang="en-US" sz="2800" dirty="0">
                <a:latin typeface="Sylfaen" panose="010A0502050306030303" pitchFamily="18" charset="0"/>
                <a:ea typeface="Verdana" panose="020B0604030504040204" pitchFamily="34" charset="0"/>
              </a:rPr>
              <a:t>Գ</a:t>
            </a:r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8 (</a:t>
            </a:r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Բարձր</a:t>
            </a:r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տեխնոլոգիաների</a:t>
            </a:r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ոլորտում</a:t>
            </a:r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հանցագործությունների</a:t>
            </a:r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գծով</a:t>
            </a:r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ենթախումբ</a:t>
            </a:r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)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509D3C-7A0B-B143-8C24-FB6A84458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5" y="962586"/>
            <a:ext cx="1427729" cy="14277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111AE0-3B23-4BE0-8250-CB50DF25E62B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6F5E60C4-1136-4EE0-A61C-DB785E05444C}"/>
              </a:ext>
            </a:extLst>
          </p:cNvPr>
          <p:cNvSpPr txBox="1">
            <a:spLocks/>
          </p:cNvSpPr>
          <p:nvPr/>
        </p:nvSpPr>
        <p:spPr>
          <a:xfrm>
            <a:off x="179735" y="1027450"/>
            <a:ext cx="8784530" cy="656910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Ավելի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գործող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տարբերակներ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eaLnBrk="1" hangingPunct="1"/>
            <a:r>
              <a:rPr lang="en-GB" altLang="sr-Latn-RS" sz="2800" dirty="0" smtClean="0">
                <a:latin typeface="Sylfaen" panose="010A0502050306030303" pitchFamily="18" charset="0"/>
              </a:rPr>
              <a:t>G8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ստեղծել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է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համակարգողների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ցանց</a:t>
            </a:r>
            <a:endParaRPr lang="en-GB" altLang="sr-Latn-RS" sz="2800" dirty="0">
              <a:latin typeface="Sylfaen" panose="010A0502050306030303" pitchFamily="18" charset="0"/>
            </a:endParaRPr>
          </a:p>
          <a:p>
            <a:pPr eaLnBrk="1" hangingPunct="1"/>
            <a:r>
              <a:rPr lang="en-GB" altLang="sr-Latn-RS" sz="2800" dirty="0" err="1" smtClean="0">
                <a:latin typeface="Sylfaen" panose="010A0502050306030303" pitchFamily="18" charset="0"/>
              </a:rPr>
              <a:t>Միջազգային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համագործակցության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մեջ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հղում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կատարում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նրան</a:t>
            </a:r>
            <a:endParaRPr lang="en-GB" altLang="sr-Latn-RS" sz="2800" dirty="0">
              <a:latin typeface="Sylfaen" panose="010A0502050306030303" pitchFamily="18" charset="0"/>
            </a:endParaRPr>
          </a:p>
          <a:p>
            <a:pPr lvl="1" eaLnBrk="1" hangingPunct="1"/>
            <a:r>
              <a:rPr lang="en-US" dirty="0">
                <a:latin typeface="Sylfaen" panose="010A0502050306030303" pitchFamily="18" charset="0"/>
              </a:rPr>
              <a:t>«</a:t>
            </a:r>
            <a:r>
              <a:rPr lang="en-GB" altLang="sr-Latn-RS" dirty="0" smtClean="0">
                <a:latin typeface="Sylfaen" panose="010A0502050306030303" pitchFamily="18" charset="0"/>
              </a:rPr>
              <a:t>24/7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ցանց</a:t>
            </a:r>
            <a:r>
              <a:rPr lang="en-US" dirty="0">
                <a:latin typeface="Sylfaen" panose="010A0502050306030303" pitchFamily="18" charset="0"/>
              </a:rPr>
              <a:t>»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eaLnBrk="1" hangingPunct="1"/>
            <a:r>
              <a:rPr lang="en-GB" altLang="sr-Latn-RS" sz="2800" dirty="0" err="1" smtClean="0">
                <a:latin typeface="Sylfaen" panose="010A0502050306030303" pitchFamily="18" charset="0"/>
              </a:rPr>
              <a:t>Անվանումների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ուղեցույց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>
                <a:latin typeface="Sylfaen" panose="010A0502050306030303" pitchFamily="18" charset="0"/>
              </a:rPr>
              <a:t>–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հասանելի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է և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անհրաժեշտության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դեպքում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հեշտացնում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է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արագ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արձագանքը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</a:p>
          <a:p>
            <a:pPr eaLnBrk="1" hangingPunct="1"/>
            <a:r>
              <a:rPr lang="en-GB" altLang="sr-Latn-RS" sz="2800" dirty="0" err="1" smtClean="0">
                <a:latin typeface="Sylfaen" panose="010A0502050306030303" pitchFamily="18" charset="0"/>
              </a:rPr>
              <a:t>Խթանել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և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լրացնել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աջակցության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ձեռքբերման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ավանդական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մեթոդները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</a:p>
          <a:p>
            <a:pPr eaLnBrk="1" hangingPunct="1"/>
            <a:r>
              <a:rPr lang="en-GB" altLang="sr-Latn-RS" sz="2800" dirty="0" err="1" smtClean="0">
                <a:latin typeface="Sylfaen" panose="010A0502050306030303" pitchFamily="18" charset="0"/>
              </a:rPr>
              <a:t>Փոխադարձ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իրավական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աջակցության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պայմանագրերին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հղում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կատարելու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պահանջը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չի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փոխարինում</a:t>
            </a:r>
            <a:endParaRPr lang="en-GB" altLang="sr-Latn-RS" sz="28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207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42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altLang="en-US" sz="2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Ամերիկյան</a:t>
            </a:r>
            <a:r>
              <a:rPr lang="en-GB" altLang="en-US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altLang="en-US" sz="2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պետությունների</a:t>
            </a:r>
            <a:r>
              <a:rPr lang="en-GB" altLang="en-US" sz="28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altLang="en-US" sz="2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կազմակերպություն</a:t>
            </a:r>
            <a:endParaRPr lang="en-GB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111AE0-3B23-4BE0-8250-CB50DF25E62B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543411-88C8-4996-A37B-563E935FF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43414"/>
            <a:ext cx="5323072" cy="408924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DB615E-6774-4774-AE2C-94489CF6F8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3603" y="2181055"/>
            <a:ext cx="5323072" cy="347794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7D49CEC-BAF6-4423-93F1-FD441079E3CB}"/>
              </a:ext>
            </a:extLst>
          </p:cNvPr>
          <p:cNvSpPr txBox="1"/>
          <p:nvPr/>
        </p:nvSpPr>
        <p:spPr>
          <a:xfrm>
            <a:off x="35496" y="6201331"/>
            <a:ext cx="4642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http://www.oas.org/juridico/english/cyber.htm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650944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43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43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Աֆրիկայի</a:t>
            </a:r>
            <a:r>
              <a:rPr lang="en-GB" altLang="en-US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altLang="en-US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միություն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6BE0DD-D9FE-6B4C-9374-CFA294050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737" y="4690509"/>
            <a:ext cx="1666528" cy="14970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76FB23-43DE-4BCB-B5F2-4BD0E39AABEA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F97FF257-27F5-42C0-8A34-AC046C2EBF44}"/>
              </a:ext>
            </a:extLst>
          </p:cNvPr>
          <p:cNvSpPr txBox="1">
            <a:spLocks/>
          </p:cNvSpPr>
          <p:nvPr/>
        </p:nvSpPr>
        <p:spPr>
          <a:xfrm>
            <a:off x="179735" y="1027450"/>
            <a:ext cx="8784530" cy="5210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Կիբերանվտանգության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անձնական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տվյալների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պաշտպանության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վերաբերյալ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Կոնվենցիա</a:t>
            </a:r>
            <a:endParaRPr lang="en-GB" dirty="0" smtClean="0">
              <a:latin typeface="Sylfaen" panose="010A0502050306030303" pitchFamily="18" charset="0"/>
            </a:endParaRPr>
          </a:p>
          <a:p>
            <a:pPr eaLnBrk="1" hangingPunct="1">
              <a:defRPr/>
            </a:pPr>
            <a:r>
              <a:rPr lang="en-US" sz="2800" dirty="0" err="1" smtClean="0">
                <a:latin typeface="Sylfaen" panose="010A0502050306030303" pitchFamily="18" charset="0"/>
              </a:rPr>
              <a:t>Աֆրիկյան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միության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անդամների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կողմից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ստորագրված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բազմակողմ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պայմանագիր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endParaRPr lang="en-GB" sz="2800" dirty="0" smtClean="0">
              <a:latin typeface="Sylfaen" panose="010A0502050306030303" pitchFamily="18" charset="0"/>
            </a:endParaRPr>
          </a:p>
          <a:p>
            <a:pPr eaLnBrk="1" hangingPunct="1">
              <a:defRPr/>
            </a:pPr>
            <a:r>
              <a:rPr lang="en-US" sz="2800" dirty="0" err="1" smtClean="0">
                <a:latin typeface="Sylfaen" panose="010A0502050306030303" pitchFamily="18" charset="0"/>
              </a:rPr>
              <a:t>Ապահովում</a:t>
            </a:r>
            <a:r>
              <a:rPr lang="en-US" sz="2800" dirty="0" smtClean="0">
                <a:latin typeface="Sylfaen" panose="010A0502050306030303" pitchFamily="18" charset="0"/>
              </a:rPr>
              <a:t> է </a:t>
            </a:r>
            <a:r>
              <a:rPr lang="en-US" sz="2800" dirty="0" err="1" smtClean="0">
                <a:latin typeface="Sylfaen" panose="010A0502050306030303" pitchFamily="18" charset="0"/>
              </a:rPr>
              <a:t>օրենսդրական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սկզբունքներ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հետևյալի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նկատմամբ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endParaRPr lang="en-US" sz="2800" dirty="0"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  <a:defRPr/>
            </a:pPr>
            <a:r>
              <a:rPr lang="hy-AM" dirty="0" smtClean="0">
                <a:latin typeface="Sylfaen" panose="010A0502050306030303" pitchFamily="18" charset="0"/>
              </a:rPr>
              <a:t>Է</a:t>
            </a:r>
            <a:r>
              <a:rPr lang="en-US" dirty="0" err="1" smtClean="0">
                <a:latin typeface="Sylfaen" panose="010A0502050306030303" pitchFamily="18" charset="0"/>
              </a:rPr>
              <a:t>լեկտրոնային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գործարքների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  <a:defRPr/>
            </a:pPr>
            <a:r>
              <a:rPr lang="hy-AM" dirty="0" smtClean="0">
                <a:latin typeface="Sylfaen" panose="010A0502050306030303" pitchFamily="18" charset="0"/>
              </a:rPr>
              <a:t>Ա</a:t>
            </a:r>
            <a:r>
              <a:rPr lang="en-US" dirty="0" err="1" smtClean="0">
                <a:latin typeface="Sylfaen" panose="010A0502050306030303" pitchFamily="18" charset="0"/>
              </a:rPr>
              <a:t>նձնական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տվյալների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պաշտպանության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1" eaLnBrk="1" hangingPunct="1">
              <a:buFont typeface="Wingdings" panose="05000000000000000000" pitchFamily="2" charset="2"/>
              <a:buChar char="Ø"/>
              <a:defRPr/>
            </a:pPr>
            <a:r>
              <a:rPr lang="hy-AM" dirty="0" smtClean="0">
                <a:latin typeface="Sylfaen" panose="010A0502050306030303" pitchFamily="18" charset="0"/>
              </a:rPr>
              <a:t>Կ</a:t>
            </a:r>
            <a:r>
              <a:rPr lang="en-US" dirty="0" err="1" smtClean="0">
                <a:latin typeface="Sylfaen" panose="010A0502050306030303" pitchFamily="18" charset="0"/>
              </a:rPr>
              <a:t>իբեր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անվտանգության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կիբերհանցագործությունների</a:t>
            </a:r>
            <a:endParaRPr lang="en-US" dirty="0">
              <a:latin typeface="Sylfaen" panose="010A0502050306030303" pitchFamily="18" charset="0"/>
            </a:endParaRPr>
          </a:p>
          <a:p>
            <a:pPr marL="0" indent="0" eaLnBrk="1" hangingPunct="1">
              <a:buNone/>
              <a:defRPr/>
            </a:pP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6A837E-A79A-40AE-8899-248280605289}"/>
              </a:ext>
            </a:extLst>
          </p:cNvPr>
          <p:cNvSpPr txBox="1"/>
          <p:nvPr/>
        </p:nvSpPr>
        <p:spPr>
          <a:xfrm>
            <a:off x="-36512" y="6228020"/>
            <a:ext cx="92975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https://au.int/en/treaties/african-union-convention-cyber-security-and-personal-data-protection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28222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44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prstClr val="white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17EF97-6CC0-48A9-BC0E-433EC7B55211}" type="slidenum">
              <a:rPr lang="en-GB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800" dirty="0" err="1" smtClean="0">
                <a:solidFill>
                  <a:prstClr val="white"/>
                </a:solidFill>
                <a:latin typeface="Sylfaen" panose="010A0502050306030303" pitchFamily="18" charset="0"/>
                <a:ea typeface="Verdana" panose="020B0604030504040204" pitchFamily="34" charset="0"/>
              </a:rPr>
              <a:t>Համագործակցություն</a:t>
            </a:r>
            <a:endParaRPr lang="en-GB" sz="2800" dirty="0">
              <a:solidFill>
                <a:prstClr val="white"/>
              </a:solidFill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-61530" y="276605"/>
            <a:ext cx="8803958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14400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en-GB" sz="2800" b="1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Մոդելային</a:t>
            </a:r>
            <a:r>
              <a:rPr lang="en-GB" sz="2800" b="1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b="1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օրենք</a:t>
            </a:r>
            <a:r>
              <a:rPr lang="en-GB" sz="2800" b="1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endParaRPr lang="en-GB" sz="2800" b="1" dirty="0">
              <a:solidFill>
                <a:prstClr val="black"/>
              </a:solidFill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marL="0" lvl="2" defTabSz="914400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en-GB" sz="2800" i="1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Հարարայի</a:t>
            </a:r>
            <a:r>
              <a:rPr lang="en-GB" sz="2800" i="1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i="1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սխեման</a:t>
            </a:r>
            <a:r>
              <a:rPr lang="en-GB" sz="2800" i="1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(Harare Scheme)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հնարավորություն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է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տալիս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քրեական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գործերով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համագործակցության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կառավարությունների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միջև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համագործակցության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մակարդակի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և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շրջանակի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բարելավում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,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ներառյալ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՝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կիբերհանցագործությունների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դեպքերով</a:t>
            </a:r>
            <a:endParaRPr lang="en-GB" sz="2800" dirty="0" smtClean="0">
              <a:solidFill>
                <a:prstClr val="black"/>
              </a:solidFill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marL="0" lvl="2" defTabSz="914400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Այն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ներառում</a:t>
            </a:r>
            <a:r>
              <a:rPr lang="en-GB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է </a:t>
            </a:r>
            <a:endParaRPr lang="en-GB" sz="2800" dirty="0">
              <a:solidFill>
                <a:prstClr val="black"/>
              </a:solidFill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marL="1028700" lvl="3" indent="-571500" defTabSz="914400" fontAlgn="base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Անձանց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նույնակայացում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և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տեղայնացում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փաստաթղթերի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սպասարկում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խուզարկություն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և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առգրավում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ապացույցների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ձեռքբերում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հանցագործության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գործիքակազմի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եկամտի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որոնում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բռնագրավում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և </a:t>
            </a:r>
            <a:r>
              <a:rPr lang="en-US" sz="2800" dirty="0" err="1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առգրավում</a:t>
            </a:r>
            <a:r>
              <a:rPr lang="en-US" sz="2800" dirty="0" smtClean="0">
                <a:solidFill>
                  <a:prstClr val="black"/>
                </a:solidFill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44D14F-C982-C74B-9E8F-DD0D4C41E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2109" y="5536132"/>
            <a:ext cx="2193627" cy="13161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9925A32-809D-4143-BC17-C798C6EB139F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2906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45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45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Համաշխարհային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բանկ</a:t>
            </a:r>
            <a:r>
              <a:rPr lang="en-GB" sz="28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28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0D0148-8797-458B-ABBC-8D41505E7BB2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9862464D-8B1B-4FD5-AEAC-0662CE90FB58}"/>
              </a:ext>
            </a:extLst>
          </p:cNvPr>
          <p:cNvSpPr txBox="1">
            <a:spLocks/>
          </p:cNvSpPr>
          <p:nvPr/>
        </p:nvSpPr>
        <p:spPr>
          <a:xfrm>
            <a:off x="251520" y="980728"/>
            <a:ext cx="4878534" cy="63023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sr-Latn-RS" dirty="0" err="1" smtClean="0">
                <a:latin typeface="Sylfaen" panose="010A0502050306030303" pitchFamily="18" charset="0"/>
              </a:rPr>
              <a:t>Պայքար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դեմ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</a:p>
          <a:p>
            <a:pPr eaLnBrk="1" hangingPunct="1"/>
            <a:r>
              <a:rPr lang="en-GB" altLang="sr-Latn-RS" sz="2800" dirty="0" err="1" smtClean="0">
                <a:latin typeface="Sylfaen" panose="010A0502050306030303" pitchFamily="18" charset="0"/>
              </a:rPr>
              <a:t>Ստեղծել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գործիքակազմ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և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կարողությունների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 smtClean="0">
                <a:latin typeface="Sylfaen" panose="010A0502050306030303" pitchFamily="18" charset="0"/>
              </a:rPr>
              <a:t>զարգացում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</a:t>
            </a:r>
          </a:p>
          <a:p>
            <a:pPr eaLnBrk="1" hangingPunct="1"/>
            <a:r>
              <a:rPr lang="en-GB" altLang="sr-Latn-RS" sz="2800" dirty="0" err="1" smtClean="0">
                <a:latin typeface="Sylfaen" panose="010A0502050306030303" pitchFamily="18" charset="0"/>
              </a:rPr>
              <a:t>Գործիքակազմ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 – </a:t>
            </a:r>
          </a:p>
          <a:p>
            <a:pPr lvl="1" eaLnBrk="1" hangingPunct="1"/>
            <a:r>
              <a:rPr lang="en-US" dirty="0" smtClean="0">
                <a:latin typeface="Sylfaen" panose="010A0502050306030303" pitchFamily="18" charset="0"/>
              </a:rPr>
              <a:t>«</a:t>
            </a:r>
            <a:r>
              <a:rPr lang="en-US" dirty="0" err="1" smtClean="0">
                <a:latin typeface="Sylfaen" panose="010A0502050306030303" pitchFamily="18" charset="0"/>
              </a:rPr>
              <a:t>ռեսուրս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որը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սինթեզում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դեմ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պայքարի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լավագույն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փորձառությունը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ներառված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ինը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աղբյուրներում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գլուխներում</a:t>
            </a:r>
            <a:r>
              <a:rPr lang="en-US" dirty="0" smtClean="0">
                <a:latin typeface="Sylfaen" panose="010A0502050306030303" pitchFamily="18" charset="0"/>
              </a:rPr>
              <a:t>»</a:t>
            </a:r>
            <a:endParaRPr lang="en-GB" altLang="sr-Latn-RS" dirty="0">
              <a:latin typeface="Sylfaen" panose="010A0502050306030303" pitchFamily="18" charset="0"/>
            </a:endParaRPr>
          </a:p>
        </p:txBody>
      </p:sp>
      <p:pic>
        <p:nvPicPr>
          <p:cNvPr id="2050" name="Picture 2" descr="India slips to 7th largest economy in 2018">
            <a:extLst>
              <a:ext uri="{FF2B5EF4-FFF2-40B4-BE49-F238E27FC236}">
                <a16:creationId xmlns:a16="http://schemas.microsoft.com/office/drawing/2014/main" id="{40C77A70-5BD8-484F-88FD-6155EBD5BB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38"/>
          <a:stretch/>
        </p:blipFill>
        <p:spPr bwMode="auto">
          <a:xfrm>
            <a:off x="7380312" y="4992109"/>
            <a:ext cx="1763688" cy="153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123928-80CB-4610-B55A-B23EDB403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0054" y="1174110"/>
            <a:ext cx="3647394" cy="37890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2E13060-E61F-411C-AF8B-4551095D2609}"/>
              </a:ext>
            </a:extLst>
          </p:cNvPr>
          <p:cNvSpPr txBox="1"/>
          <p:nvPr/>
        </p:nvSpPr>
        <p:spPr>
          <a:xfrm>
            <a:off x="88522" y="6208891"/>
            <a:ext cx="4642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http://www.combattingcybercrime.org/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06341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1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46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2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46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9144000" cy="36373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-27384"/>
            <a:ext cx="914400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sr-Latn-RS" sz="2800" dirty="0" err="1">
                <a:latin typeface="Sylfaen" panose="010A0502050306030303" pitchFamily="18" charset="0"/>
              </a:rPr>
              <a:t>Խաղաղօվկիանոսյան</a:t>
            </a:r>
            <a:r>
              <a:rPr lang="en-US" altLang="sr-Latn-RS" sz="2800" dirty="0">
                <a:latin typeface="Sylfaen" panose="010A0502050306030303" pitchFamily="18" charset="0"/>
              </a:rPr>
              <a:t> </a:t>
            </a:r>
            <a:r>
              <a:rPr lang="en-US" altLang="sr-Latn-RS" sz="2800" dirty="0" err="1">
                <a:latin typeface="Sylfaen" panose="010A0502050306030303" pitchFamily="18" charset="0"/>
              </a:rPr>
              <a:t>կղզիների</a:t>
            </a:r>
            <a:r>
              <a:rPr lang="en-US" altLang="sr-Latn-RS" sz="2800" dirty="0">
                <a:latin typeface="Sylfaen" panose="010A0502050306030303" pitchFamily="18" charset="0"/>
              </a:rPr>
              <a:t> </a:t>
            </a:r>
            <a:r>
              <a:rPr lang="en-US" altLang="sr-Latn-RS" sz="2800" dirty="0" err="1">
                <a:latin typeface="Sylfaen" panose="010A0502050306030303" pitchFamily="18" charset="0"/>
              </a:rPr>
              <a:t>իրավապահների</a:t>
            </a:r>
            <a:r>
              <a:rPr lang="en-US" altLang="sr-Latn-RS" sz="2800" dirty="0">
                <a:latin typeface="Sylfaen" panose="010A0502050306030303" pitchFamily="18" charset="0"/>
              </a:rPr>
              <a:t> </a:t>
            </a:r>
            <a:r>
              <a:rPr lang="en-US" altLang="sr-Latn-RS" sz="2800" dirty="0" err="1">
                <a:latin typeface="Sylfaen" panose="010A0502050306030303" pitchFamily="18" charset="0"/>
              </a:rPr>
              <a:t>ցանց</a:t>
            </a:r>
            <a:r>
              <a:rPr lang="en-US" altLang="sr-Latn-RS" sz="2800" dirty="0">
                <a:latin typeface="Sylfaen" panose="010A0502050306030303" pitchFamily="18" charset="0"/>
              </a:rPr>
              <a:t> </a:t>
            </a: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1064938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0D0148-8797-458B-ABBC-8D41505E7BB2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9862464D-8B1B-4FD5-AEAC-0662CE90FB58}"/>
              </a:ext>
            </a:extLst>
          </p:cNvPr>
          <p:cNvSpPr txBox="1">
            <a:spLocks/>
          </p:cNvSpPr>
          <p:nvPr/>
        </p:nvSpPr>
        <p:spPr>
          <a:xfrm>
            <a:off x="251520" y="980728"/>
            <a:ext cx="8496944" cy="518333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sr-Latn-RS" dirty="0" err="1" smtClean="0">
                <a:latin typeface="Sylfaen" panose="010A0502050306030303" pitchFamily="18" charset="0"/>
              </a:rPr>
              <a:t>Խաղաղօվկիանոսյան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կղզիների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իրավապահների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ցանց</a:t>
            </a:r>
            <a:r>
              <a:rPr lang="en-US" altLang="sr-Latn-RS" dirty="0" smtClean="0">
                <a:latin typeface="Sylfaen" panose="010A0502050306030303" pitchFamily="18" charset="0"/>
              </a:rPr>
              <a:t> </a:t>
            </a:r>
            <a:endParaRPr lang="en-US" altLang="sr-Latn-RS" dirty="0">
              <a:latin typeface="Sylfaen" panose="010A0502050306030303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sr-Latn-RS" dirty="0">
              <a:latin typeface="Sylfaen" panose="010A050205030603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63792F-B0D3-4535-90EF-EE8C50491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018" y="2655267"/>
            <a:ext cx="6259963" cy="453804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1FA651F-1AE4-4020-9D11-A1272DE845D3}"/>
              </a:ext>
            </a:extLst>
          </p:cNvPr>
          <p:cNvSpPr txBox="1"/>
          <p:nvPr/>
        </p:nvSpPr>
        <p:spPr>
          <a:xfrm>
            <a:off x="35496" y="6228020"/>
            <a:ext cx="5851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dirty="0">
                <a:solidFill>
                  <a:srgbClr val="D8DADD"/>
                </a:solidFill>
                <a:effectLst/>
                <a:hlinkClick r:id="rId5"/>
              </a:rPr>
              <a:t>http://pilonsec.org/strategicplan/cybercrime-pilon</a:t>
            </a:r>
            <a:r>
              <a:rPr lang="en-US" sz="1800" b="0" i="0" dirty="0">
                <a:solidFill>
                  <a:srgbClr val="D8DADD"/>
                </a:solidFill>
                <a:effectLst/>
              </a:rPr>
              <a:t> </a:t>
            </a:r>
            <a:endParaRPr lang="en-GB" sz="12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756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7974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err="1" smtClean="0">
                <a:latin typeface="Sylfaen" panose="010A0502050306030303" pitchFamily="18" charset="0"/>
              </a:rPr>
              <a:t>Կիբերհանցագործությունը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</a:rPr>
              <a:t>եվ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</a:rPr>
              <a:t>դեպքերի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</a:rPr>
              <a:t>ուսումնասիրությունը</a:t>
            </a:r>
            <a:endParaRPr lang="en-GB" sz="3200" dirty="0">
              <a:latin typeface="Sylfaen" panose="010A05020503060303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y-AM" dirty="0" smtClean="0">
                <a:latin typeface="Sylfaen" panose="010A0502050306030303" pitchFamily="18" charset="0"/>
              </a:rPr>
              <a:t>Կ</a:t>
            </a:r>
            <a:r>
              <a:rPr lang="en-GB" dirty="0" err="1" smtClean="0">
                <a:latin typeface="Sylfaen" panose="010A0502050306030303" pitchFamily="18" charset="0"/>
              </a:rPr>
              <a:t>իբերհանցագործության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48A7903-DBE1-43BD-905E-55DB24756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48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FE25A-050F-4914-B2E8-65E908C83E53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BCD3B-0D81-4EEF-9F9F-DB3E28FFD393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7B9BC96D-6AC8-4249-9F3D-D92372DB1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dirty="0" err="1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en-GB" sz="3200" dirty="0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5</a:t>
            </a:r>
            <a:endParaRPr lang="en-GB" sz="2000" dirty="0">
              <a:solidFill>
                <a:prstClr val="white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9E352179-95DE-4E37-9014-C7512F18C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14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ԿԻԲԵՐ-ԿԱԽՅԱԼ ՀԱՆՑԱԳՈՐԾՈՒԹՅՈՒՆ </a:t>
            </a:r>
            <a:endParaRPr lang="en-GB" sz="32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48A7903-DBE1-43BD-905E-55DB24756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49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FE25A-050F-4914-B2E8-65E908C83E53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BCD3B-0D81-4EEF-9F9F-DB3E28FFD393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9E352179-95DE-4E37-9014-C7512F18C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226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0" dirty="0" smtClean="0">
                <a:latin typeface="Sylfaen" panose="010A0502050306030303" pitchFamily="18" charset="0"/>
              </a:rPr>
              <a:t>«</a:t>
            </a:r>
            <a:r>
              <a:rPr lang="en-GB" sz="3200" dirty="0" err="1" smtClean="0">
                <a:latin typeface="Sylfaen" panose="010A0502050306030303" pitchFamily="18" charset="0"/>
              </a:rPr>
              <a:t>ՏեՂԵԿԱՏՎԱԿԱՆ</a:t>
            </a:r>
            <a:r>
              <a:rPr lang="en-GB" sz="3200" dirty="0" smtClean="0">
                <a:latin typeface="Sylfaen" panose="010A0502050306030303" pitchFamily="18" charset="0"/>
              </a:rPr>
              <a:t> ՀԱՍԱՐԱԿՈՒԹՅՈՒՆ</a:t>
            </a:r>
            <a:r>
              <a:rPr lang="ru-RU" sz="3200" dirty="0" smtClean="0">
                <a:latin typeface="Sylfaen" panose="010A0502050306030303" pitchFamily="18" charset="0"/>
              </a:rPr>
              <a:t>»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  <a:endParaRPr lang="en-US" sz="3200" dirty="0">
              <a:latin typeface="Sylfaen" panose="010A05020503060303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հիմունքները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n-GB" dirty="0">
              <a:latin typeface="Sylfaen" panose="010A0502050306030303" pitchFamily="18" charset="0"/>
              <a:cs typeface="Verdana" charset="0"/>
            </a:endParaRPr>
          </a:p>
          <a:p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Բաժին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>
                <a:latin typeface="Sylfaen" panose="010A0502050306030303" pitchFamily="18" charset="0"/>
                <a:cs typeface="Verdana" charset="0"/>
              </a:rPr>
              <a:t>1</a:t>
            </a:r>
            <a:endParaRPr lang="en-GB" sz="2000" dirty="0">
              <a:latin typeface="Sylfaen" panose="010A0502050306030303" pitchFamily="18" charset="0"/>
              <a:cs typeface="Verdana" charset="0"/>
            </a:endParaRPr>
          </a:p>
          <a:p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1892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Ransomware (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շորթող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վիրուս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)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892480" cy="583665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en-US" dirty="0" err="1" smtClean="0">
                <a:latin typeface="Sylfaen" panose="010A0502050306030303" pitchFamily="18" charset="0"/>
              </a:rPr>
              <a:t>Ծրագրակազմ</a:t>
            </a:r>
            <a:r>
              <a:rPr lang="en-US" altLang="en-US" dirty="0" smtClean="0">
                <a:latin typeface="Sylfaen" panose="010A0502050306030303" pitchFamily="18" charset="0"/>
              </a:rPr>
              <a:t> (Software), </a:t>
            </a:r>
            <a:r>
              <a:rPr lang="en-US" altLang="en-US" dirty="0" err="1" smtClean="0">
                <a:latin typeface="Sylfaen" panose="010A0502050306030303" pitchFamily="18" charset="0"/>
              </a:rPr>
              <a:t>որը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արգելափակում</a:t>
            </a:r>
            <a:r>
              <a:rPr lang="en-US" altLang="en-US" dirty="0" smtClean="0">
                <a:latin typeface="Sylfaen" panose="010A0502050306030303" pitchFamily="18" charset="0"/>
              </a:rPr>
              <a:t> է </a:t>
            </a:r>
            <a:r>
              <a:rPr lang="en-US" altLang="en-US" dirty="0" err="1" smtClean="0">
                <a:latin typeface="Sylfaen" panose="010A0502050306030303" pitchFamily="18" charset="0"/>
              </a:rPr>
              <a:t>զոհի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տվյալների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մուտքը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կամ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սպառնում</a:t>
            </a:r>
            <a:r>
              <a:rPr lang="en-US" altLang="en-US" dirty="0" smtClean="0">
                <a:latin typeface="Sylfaen" panose="010A0502050306030303" pitchFamily="18" charset="0"/>
              </a:rPr>
              <a:t> է </a:t>
            </a:r>
            <a:r>
              <a:rPr lang="en-US" altLang="en-US" dirty="0" err="1" smtClean="0">
                <a:latin typeface="Sylfaen" panose="010A0502050306030303" pitchFamily="18" charset="0"/>
              </a:rPr>
              <a:t>հրապարակել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կամ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ջնջել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այն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գումար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չվճարելու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դեպքում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</a:p>
          <a:p>
            <a:pPr lvl="1">
              <a:defRPr/>
            </a:pPr>
            <a:r>
              <a:rPr lang="hy-AM" altLang="en-US" dirty="0" smtClean="0">
                <a:latin typeface="Sylfaen" panose="010A0502050306030303" pitchFamily="18" charset="0"/>
              </a:rPr>
              <a:t>Ս</a:t>
            </a:r>
            <a:r>
              <a:rPr lang="en-US" altLang="en-US" dirty="0" err="1" smtClean="0">
                <a:latin typeface="Sylfaen" panose="010A0502050306030303" pitchFamily="18" charset="0"/>
              </a:rPr>
              <a:t>ովորաբար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Տրոյան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վիրուսը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ծածուկ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օգտագործում</a:t>
            </a:r>
            <a:r>
              <a:rPr lang="en-US" altLang="en-US" dirty="0">
                <a:latin typeface="Sylfaen" panose="010A0502050306030303" pitchFamily="18" charset="0"/>
              </a:rPr>
              <a:t> է </a:t>
            </a:r>
            <a:r>
              <a:rPr lang="en-US" altLang="en-US" dirty="0" err="1">
                <a:latin typeface="Sylfaen" panose="010A0502050306030303" pitchFamily="18" charset="0"/>
              </a:rPr>
              <a:t>որպես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էլ.փոստի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նորմալ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ֆայլ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կամ</a:t>
            </a:r>
            <a:r>
              <a:rPr lang="en-US" altLang="en-US" dirty="0" smtClean="0">
                <a:latin typeface="Sylfaen" panose="010A0502050306030303" pitchFamily="18" charset="0"/>
              </a:rPr>
              <a:t>  </a:t>
            </a:r>
            <a:r>
              <a:rPr lang="en-US" altLang="en-US" dirty="0" err="1" smtClean="0">
                <a:latin typeface="Sylfaen" panose="010A0502050306030303" pitchFamily="18" charset="0"/>
              </a:rPr>
              <a:t>հեռահար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աշխատասեղանի</a:t>
            </a:r>
            <a:r>
              <a:rPr lang="en-US" altLang="en-US" dirty="0">
                <a:latin typeface="Sylfaen" panose="010A0502050306030303" pitchFamily="18" charset="0"/>
              </a:rPr>
              <a:t> </a:t>
            </a:r>
            <a:r>
              <a:rPr lang="en-US" altLang="en-US" dirty="0" err="1">
                <a:latin typeface="Sylfaen" panose="010A0502050306030303" pitchFamily="18" charset="0"/>
              </a:rPr>
              <a:t>պրոտոկոլ</a:t>
            </a:r>
            <a:r>
              <a:rPr lang="en-US" altLang="en-US" dirty="0">
                <a:latin typeface="Sylfaen" panose="010A0502050306030303" pitchFamily="18" charset="0"/>
              </a:rPr>
              <a:t> (Remote Desktop Protocol)</a:t>
            </a:r>
          </a:p>
          <a:p>
            <a:pPr lvl="1">
              <a:defRPr/>
            </a:pPr>
            <a:r>
              <a:rPr lang="hy-AM" altLang="en-US" dirty="0" smtClean="0">
                <a:latin typeface="Sylfaen" panose="010A0502050306030303" pitchFamily="18" charset="0"/>
              </a:rPr>
              <a:t>Օ</a:t>
            </a:r>
            <a:r>
              <a:rPr lang="en-US" altLang="en-US" dirty="0" err="1" smtClean="0">
                <a:latin typeface="Sylfaen" panose="010A0502050306030303" pitchFamily="18" charset="0"/>
              </a:rPr>
              <a:t>գտատիրոջը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ուղարկում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են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էլ.փոստով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ֆայլ</a:t>
            </a:r>
            <a:r>
              <a:rPr lang="en-US" altLang="en-US" dirty="0" smtClean="0">
                <a:latin typeface="Sylfaen" panose="010A0502050306030303" pitchFamily="18" charset="0"/>
              </a:rPr>
              <a:t> և </a:t>
            </a:r>
            <a:r>
              <a:rPr lang="en-US" altLang="en-US" dirty="0" err="1" smtClean="0">
                <a:latin typeface="Sylfaen" panose="010A0502050306030303" pitchFamily="18" charset="0"/>
              </a:rPr>
              <a:t>խաբում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են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այն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ներբեռնել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կամ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բացել</a:t>
            </a:r>
            <a:endParaRPr lang="en-US" altLang="en-US" dirty="0">
              <a:latin typeface="Sylfaen" panose="010A0502050306030303" pitchFamily="18" charset="0"/>
            </a:endParaRPr>
          </a:p>
          <a:p>
            <a:pPr lvl="1"/>
            <a:r>
              <a:rPr lang="en-US" dirty="0" err="1">
                <a:latin typeface="Sylfaen" panose="010A0502050306030303" pitchFamily="18" charset="0"/>
              </a:rPr>
              <a:t>Չթիրախավորվածից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շեղում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ցրիչ</a:t>
            </a:r>
            <a:r>
              <a:rPr lang="en-US" dirty="0">
                <a:latin typeface="Sylfaen" panose="010A0502050306030303" pitchFamily="18" charset="0"/>
              </a:rPr>
              <a:t> «</a:t>
            </a:r>
            <a:r>
              <a:rPr lang="en-US" dirty="0" err="1">
                <a:latin typeface="Sylfaen" panose="010A0502050306030303" pitchFamily="18" charset="0"/>
              </a:rPr>
              <a:t>քաղաքացու</a:t>
            </a:r>
            <a:r>
              <a:rPr lang="en-US" dirty="0">
                <a:latin typeface="Sylfaen" panose="010A0502050306030303" pitchFamily="18" charset="0"/>
              </a:rPr>
              <a:t>» </a:t>
            </a:r>
            <a:r>
              <a:rPr lang="en-US" dirty="0" err="1">
                <a:latin typeface="Sylfaen" panose="010A0502050306030303" pitchFamily="18" charset="0"/>
              </a:rPr>
              <a:t>հարձակումները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թիրախավորված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մասնավոր</a:t>
            </a:r>
            <a:r>
              <a:rPr lang="en-US" dirty="0">
                <a:latin typeface="Sylfaen" panose="010A0502050306030303" pitchFamily="18" charset="0"/>
              </a:rPr>
              <a:t>/</a:t>
            </a:r>
            <a:r>
              <a:rPr lang="en-US" dirty="0" err="1">
                <a:latin typeface="Sylfaen" panose="010A0502050306030303" pitchFamily="18" charset="0"/>
              </a:rPr>
              <a:t>հանրային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ոլորտ</a:t>
            </a:r>
            <a:r>
              <a:rPr lang="en-US" dirty="0" err="1" smtClean="0">
                <a:latin typeface="Sylfaen" panose="010A0502050306030303" pitchFamily="18" charset="0"/>
              </a:rPr>
              <a:t>ին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defRPr/>
            </a:pPr>
            <a:r>
              <a:rPr lang="en-US" altLang="en-US" dirty="0" err="1" smtClean="0">
                <a:latin typeface="Sylfaen" panose="010A0502050306030303" pitchFamily="18" charset="0"/>
              </a:rPr>
              <a:t>Ամենահայտնի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կիբեր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r>
              <a:rPr lang="en-US" altLang="en-US" dirty="0" err="1" smtClean="0">
                <a:latin typeface="Sylfaen" panose="010A0502050306030303" pitchFamily="18" charset="0"/>
              </a:rPr>
              <a:t>վտանգը</a:t>
            </a:r>
            <a:r>
              <a:rPr lang="en-US" altLang="en-US" dirty="0" smtClean="0">
                <a:latin typeface="Sylfaen" panose="010A0502050306030303" pitchFamily="18" charset="0"/>
              </a:rPr>
              <a:t> </a:t>
            </a:r>
            <a:endParaRPr lang="en-US" altLang="en-US" dirty="0">
              <a:latin typeface="Sylfaen" panose="010A0502050306030303" pitchFamily="18" charset="0"/>
            </a:endParaRPr>
          </a:p>
          <a:p>
            <a:pPr marL="457200" lvl="1" indent="0">
              <a:buNone/>
              <a:defRPr/>
            </a:pPr>
            <a:r>
              <a:rPr lang="en-US" altLang="en-US" sz="1600" dirty="0">
                <a:latin typeface="Sylfaen" panose="010A0502050306030303" pitchFamily="18" charset="0"/>
              </a:rPr>
              <a:t>					(IOCTA 2019)</a:t>
            </a:r>
          </a:p>
        </p:txBody>
      </p:sp>
    </p:spTree>
    <p:extLst>
      <p:ext uri="{BB962C8B-B14F-4D97-AF65-F5344CB8AC3E}">
        <p14:creationId xmlns:p14="http://schemas.microsoft.com/office/powerpoint/2010/main" val="4341260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Ransomware (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շորթող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վիրուս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)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C:\Users\B.Stam\Desktop\wannacry_05_1024x774.png">
            <a:extLst>
              <a:ext uri="{FF2B5EF4-FFF2-40B4-BE49-F238E27FC236}">
                <a16:creationId xmlns:a16="http://schemas.microsoft.com/office/drawing/2014/main" id="{2DFD966A-C42A-43DD-AA87-5E45E26D6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49" y="1216149"/>
            <a:ext cx="6064219" cy="430195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9A608DB-370D-4709-9E2A-B1E4965AA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43266"/>
            <a:ext cx="4161755" cy="537321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19F8F5A-2942-45E3-A523-B56391431B1C}"/>
              </a:ext>
            </a:extLst>
          </p:cNvPr>
          <p:cNvGrpSpPr/>
          <p:nvPr/>
        </p:nvGrpSpPr>
        <p:grpSpPr>
          <a:xfrm>
            <a:off x="4499992" y="1287792"/>
            <a:ext cx="4176464" cy="5016696"/>
            <a:chOff x="4499992" y="1287792"/>
            <a:chExt cx="4176464" cy="501669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CBECBE1-D2E2-4B1F-B775-4B0E0B713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99992" y="1287792"/>
              <a:ext cx="4095467" cy="501669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182BE8-C081-4016-8D8B-08E4A46ED6EE}"/>
                </a:ext>
              </a:extLst>
            </p:cNvPr>
            <p:cNvSpPr txBox="1"/>
            <p:nvPr/>
          </p:nvSpPr>
          <p:spPr>
            <a:xfrm>
              <a:off x="7020272" y="1916832"/>
              <a:ext cx="1656184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14 August 2020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597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Կիբերհանցագործությունը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որպես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ծառայություն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12968" cy="51833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800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մոդուլյացիայի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աճ</a:t>
            </a:r>
            <a:endParaRPr lang="en-US" altLang="en-US" sz="2800" dirty="0" smtClean="0">
              <a:latin typeface="Sylfaen" panose="010A0502050306030303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800" dirty="0" err="1" smtClean="0">
                <a:latin typeface="Sylfaen" panose="010A0502050306030303" pitchFamily="18" charset="0"/>
              </a:rPr>
              <a:t>Կառավարվում</a:t>
            </a:r>
            <a:r>
              <a:rPr lang="en-US" altLang="en-US" sz="2800" dirty="0" smtClean="0">
                <a:latin typeface="Sylfaen" panose="010A0502050306030303" pitchFamily="18" charset="0"/>
              </a:rPr>
              <a:t> է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մասնագիտացված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խմբերի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կողմից</a:t>
            </a:r>
            <a:endParaRPr lang="en-US" altLang="en-US" sz="2800" dirty="0">
              <a:latin typeface="Sylfaen" panose="010A0502050306030303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800" dirty="0" err="1" smtClean="0">
                <a:latin typeface="Sylfaen" panose="010A0502050306030303" pitchFamily="18" charset="0"/>
              </a:rPr>
              <a:t>Ցանցում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անհատ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դերակատարների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>
                <a:latin typeface="Sylfaen" panose="010A0502050306030303" pitchFamily="18" charset="0"/>
              </a:rPr>
              <a:t>ք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րեական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մտադրությունը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դժվար</a:t>
            </a:r>
            <a:r>
              <a:rPr lang="en-US" altLang="en-US" sz="2800" dirty="0" smtClean="0">
                <a:latin typeface="Sylfaen" panose="010A0502050306030303" pitchFamily="18" charset="0"/>
              </a:rPr>
              <a:t> է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ապացուցել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800" dirty="0" err="1" smtClean="0">
                <a:latin typeface="Sylfaen" panose="010A0502050306030303" pitchFamily="18" charset="0"/>
              </a:rPr>
              <a:t>Պահանջում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1800" dirty="0">
                <a:latin typeface="Sylfaen" panose="010A0502050306030303" pitchFamily="18" charset="0"/>
                <a:ea typeface="+mn-ea"/>
                <a:cs typeface="Verdana" charset="0"/>
              </a:rPr>
              <a:t>է </a:t>
            </a:r>
            <a:r>
              <a:rPr lang="en-US" altLang="en-US" sz="1800" dirty="0" err="1">
                <a:latin typeface="Sylfaen" panose="010A0502050306030303" pitchFamily="18" charset="0"/>
                <a:ea typeface="+mn-ea"/>
                <a:cs typeface="Verdana" charset="0"/>
              </a:rPr>
              <a:t>շատ</a:t>
            </a:r>
            <a:r>
              <a:rPr lang="en-US" altLang="en-US" sz="1800" dirty="0">
                <a:latin typeface="Sylfaen" panose="010A0502050306030303" pitchFamily="18" charset="0"/>
                <a:ea typeface="+mn-ea"/>
                <a:cs typeface="Verdana" charset="0"/>
              </a:rPr>
              <a:t> </a:t>
            </a:r>
            <a:r>
              <a:rPr lang="en-US" altLang="en-US" sz="1800" dirty="0" err="1">
                <a:latin typeface="Sylfaen" panose="010A0502050306030303" pitchFamily="18" charset="0"/>
                <a:ea typeface="+mn-ea"/>
                <a:cs typeface="Verdana" charset="0"/>
              </a:rPr>
              <a:t>ծանր</a:t>
            </a:r>
            <a:r>
              <a:rPr lang="en-US" altLang="en-US" sz="1800" dirty="0">
                <a:latin typeface="Sylfaen" panose="010A0502050306030303" pitchFamily="18" charset="0"/>
                <a:ea typeface="+mn-ea"/>
                <a:cs typeface="Verdana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ապացուցողական</a:t>
            </a:r>
            <a:r>
              <a:rPr lang="en-US" altLang="en-US" sz="2800" dirty="0" smtClean="0">
                <a:latin typeface="Sylfaen" panose="010A0502050306030303" pitchFamily="18" charset="0"/>
              </a:rPr>
              <a:t> </a:t>
            </a:r>
            <a:r>
              <a:rPr lang="en-US" altLang="en-US" sz="2800" dirty="0" err="1" smtClean="0">
                <a:latin typeface="Sylfaen" panose="010A0502050306030303" pitchFamily="18" charset="0"/>
              </a:rPr>
              <a:t>բեռ</a:t>
            </a:r>
            <a:endParaRPr lang="en-US" altLang="en-US" sz="2800" dirty="0">
              <a:latin typeface="Sylfaen" panose="010A050205030603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26F3EE-3E95-4D8B-9911-72BA42F8E3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" t="4176" r="1826"/>
          <a:stretch/>
        </p:blipFill>
        <p:spPr bwMode="auto">
          <a:xfrm>
            <a:off x="4463072" y="4531967"/>
            <a:ext cx="4501416" cy="192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ADCF8F31-4868-4947-BF8B-321880239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3710652"/>
            <a:ext cx="3744416" cy="257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1" u="sng" dirty="0" err="1" smtClean="0">
                <a:latin typeface="Sylfaen" panose="010A0502050306030303" pitchFamily="18" charset="0"/>
                <a:cs typeface="Verdana" charset="0"/>
              </a:rPr>
              <a:t>Օրինակ</a:t>
            </a:r>
            <a:endParaRPr lang="en-GB" b="1" u="sng" dirty="0">
              <a:latin typeface="Sylfaen" panose="010A0502050306030303" pitchFamily="18" charset="0"/>
              <a:cs typeface="Verdana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1" dirty="0" err="1" smtClean="0">
                <a:latin typeface="Sylfaen" panose="010A0502050306030303" pitchFamily="18" charset="0"/>
                <a:cs typeface="Verdana" charset="0"/>
              </a:rPr>
              <a:t>Միջազգային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cs typeface="Verdana" charset="0"/>
              </a:rPr>
              <a:t>կիբերքրեական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cs typeface="Verdana" charset="0"/>
              </a:rPr>
              <a:t>սինդիկատին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կասկածում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ավելի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 err="1">
                <a:latin typeface="Sylfaen" panose="010A0502050306030303" pitchFamily="18" charset="0"/>
                <a:cs typeface="Verdana" charset="0"/>
              </a:rPr>
              <a:t>քան</a:t>
            </a:r>
            <a:r>
              <a:rPr lang="en-GB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b="1" dirty="0">
                <a:latin typeface="Sylfaen" panose="010A0502050306030303" pitchFamily="18" charset="0"/>
                <a:cs typeface="Verdana" charset="0"/>
              </a:rPr>
              <a:t>41,000  </a:t>
            </a:r>
            <a:r>
              <a:rPr lang="en-GB" b="1" dirty="0" err="1">
                <a:latin typeface="Sylfaen" panose="010A0502050306030303" pitchFamily="18" charset="0"/>
                <a:cs typeface="Verdana" charset="0"/>
              </a:rPr>
              <a:t>զոհերից</a:t>
            </a:r>
            <a:r>
              <a:rPr lang="en-GB" b="1" dirty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100 </a:t>
            </a:r>
            <a:r>
              <a:rPr lang="en-GB" b="1" dirty="0" err="1" smtClean="0">
                <a:latin typeface="Sylfaen" panose="010A0502050306030303" pitchFamily="18" charset="0"/>
                <a:cs typeface="Verdana" charset="0"/>
              </a:rPr>
              <a:t>միլիոն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ԱՄՆ </a:t>
            </a:r>
            <a:r>
              <a:rPr lang="en-GB" b="1" dirty="0" err="1" smtClean="0">
                <a:latin typeface="Sylfaen" panose="010A0502050306030303" pitchFamily="18" charset="0"/>
                <a:cs typeface="Verdana" charset="0"/>
              </a:rPr>
              <a:t>դոլարի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գողության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մեջ</a:t>
            </a:r>
            <a:r>
              <a:rPr lang="en-GB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Sylfaen" panose="010A0502050306030303" pitchFamily="18" charset="0"/>
                <a:cs typeface="Verdana" charset="0"/>
              </a:rPr>
              <a:t>GozNym</a:t>
            </a:r>
            <a:r>
              <a:rPr lang="en-GB" b="1" dirty="0">
                <a:solidFill>
                  <a:srgbClr val="FF0000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cs typeface="Verdana" charset="0"/>
              </a:rPr>
              <a:t>անվանմամբ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cs typeface="Verdana" charset="0"/>
              </a:rPr>
              <a:t>թաքուն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cs typeface="Verdana" charset="0"/>
              </a:rPr>
              <a:t>բանկային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b="1" dirty="0" err="1" smtClean="0">
                <a:latin typeface="Sylfaen" panose="010A0502050306030303" pitchFamily="18" charset="0"/>
                <a:cs typeface="Verdana" charset="0"/>
              </a:rPr>
              <a:t>Տրոյանի</a:t>
            </a:r>
            <a:r>
              <a:rPr lang="en-GB" b="1" dirty="0" smtClean="0"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  <a:cs typeface="Verdana" charset="0"/>
              </a:rPr>
              <a:t>օգնությամբ</a:t>
            </a:r>
            <a:endParaRPr lang="en-US" b="1" dirty="0">
              <a:latin typeface="Sylfaen" panose="010A0502050306030303" pitchFamily="18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3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Տվյալների</a:t>
            </a:r>
            <a:r>
              <a:rPr lang="en-GB" sz="3200" dirty="0" smtClean="0">
                <a:solidFill>
                  <a:schemeClr val="bg1"/>
                </a:solidFill>
                <a:latin typeface="Verdana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փոխզիջում</a:t>
            </a:r>
            <a:r>
              <a:rPr lang="en-GB" sz="3200" dirty="0" smtClean="0">
                <a:solidFill>
                  <a:schemeClr val="bg1"/>
                </a:solidFill>
                <a:latin typeface="Verdana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12968" cy="518333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en-US" dirty="0" err="1" smtClean="0"/>
              <a:t>Ֆինանսական</a:t>
            </a:r>
            <a:r>
              <a:rPr lang="en-US" altLang="en-US" dirty="0" smtClean="0"/>
              <a:t> և </a:t>
            </a:r>
            <a:r>
              <a:rPr lang="en-US" altLang="en-US" dirty="0" err="1" smtClean="0"/>
              <a:t>այլ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տվյալների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անօրինական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ձեռքբերում</a:t>
            </a:r>
            <a:endParaRPr lang="en-US" altLang="en-US" dirty="0"/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hy-AM" altLang="en-US" dirty="0" smtClean="0"/>
              <a:t>կրեդիտ քարտ</a:t>
            </a:r>
            <a:r>
              <a:rPr lang="en-US" altLang="en-US" dirty="0" smtClean="0"/>
              <a:t>ի </a:t>
            </a:r>
            <a:r>
              <a:rPr lang="en-US" altLang="en-US" dirty="0" err="1" smtClean="0"/>
              <a:t>տեղեկատվություն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altLang="en-US" dirty="0" err="1" smtClean="0"/>
              <a:t>Առցանց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բանկային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հավատարմագրեր</a:t>
            </a:r>
            <a:endParaRPr lang="en-US" altLang="en-US" dirty="0"/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altLang="en-US" dirty="0" err="1" smtClean="0"/>
              <a:t>Կրիպտոարժեքների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դրամապանակներ</a:t>
            </a:r>
            <a:r>
              <a:rPr lang="en-US" altLang="en-US" dirty="0" smtClean="0"/>
              <a:t>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US" altLang="en-US" dirty="0" err="1" smtClean="0"/>
              <a:t>Անհատական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տվյալներ</a:t>
            </a:r>
            <a:r>
              <a:rPr lang="en-US" altLang="en-US" dirty="0" smtClean="0"/>
              <a:t> և </a:t>
            </a:r>
            <a:r>
              <a:rPr lang="en-US" altLang="en-US" dirty="0" err="1" smtClean="0"/>
              <a:t>մուտքի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հավատարմագրեր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pPr>
              <a:defRPr/>
            </a:pPr>
            <a:endParaRPr lang="en-US" altLang="en-US" sz="2800" dirty="0"/>
          </a:p>
          <a:p>
            <a:pPr>
              <a:defRPr/>
            </a:pPr>
            <a:r>
              <a:rPr lang="en-US" altLang="en-US" sz="2800" dirty="0" err="1" smtClean="0"/>
              <a:t>Հավաքվել</a:t>
            </a:r>
            <a:r>
              <a:rPr lang="en-US" altLang="en-US" sz="2800" dirty="0" smtClean="0"/>
              <a:t> է </a:t>
            </a:r>
            <a:r>
              <a:rPr lang="en-US" altLang="en-US" sz="2800" dirty="0" err="1" smtClean="0"/>
              <a:t>ֆիշինգի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տվյալների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խախտման</a:t>
            </a:r>
            <a:r>
              <a:rPr lang="en-US" altLang="en-US" sz="2800" dirty="0" smtClean="0"/>
              <a:t> և </a:t>
            </a:r>
            <a:r>
              <a:rPr lang="en-US" altLang="en-US" sz="2800" dirty="0" err="1" smtClean="0"/>
              <a:t>այլ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վնասակար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ծրագրերի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միջոցով</a:t>
            </a:r>
            <a:endParaRPr lang="en-US" altLang="en-US" sz="2800" dirty="0"/>
          </a:p>
        </p:txBody>
      </p:sp>
      <p:pic>
        <p:nvPicPr>
          <p:cNvPr id="1026" name="Picture 2" descr="Personal Data Theft - CyberInsurance.com">
            <a:extLst>
              <a:ext uri="{FF2B5EF4-FFF2-40B4-BE49-F238E27FC236}">
                <a16:creationId xmlns:a16="http://schemas.microsoft.com/office/drawing/2014/main" id="{6FE29A3D-3286-4D5F-B363-AE76AA7DE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760" y="5813375"/>
            <a:ext cx="2123728" cy="141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0073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Տվյալների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փոխզիջում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ersonal Data Theft - CyberInsurance.com">
            <a:extLst>
              <a:ext uri="{FF2B5EF4-FFF2-40B4-BE49-F238E27FC236}">
                <a16:creationId xmlns:a16="http://schemas.microsoft.com/office/drawing/2014/main" id="{6FE29A3D-3286-4D5F-B363-AE76AA7DE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322" y="5038624"/>
            <a:ext cx="2123728" cy="141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F8C88A-D874-44DD-BC15-EC1D0DAAFA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270001"/>
            <a:ext cx="6588224" cy="14454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5F735A-1E31-4DB3-B1EC-17942D486F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6" y="2854176"/>
            <a:ext cx="2952328" cy="35480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DEECD8-ABAE-4533-85CA-383A920B44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1920" y="2952340"/>
            <a:ext cx="4716016" cy="185977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908576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DoS/DDoS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84530" cy="5183335"/>
          </a:xfrm>
        </p:spPr>
        <p:txBody>
          <a:bodyPr/>
          <a:lstStyle/>
          <a:p>
            <a:pPr marL="114300" indent="0">
              <a:buNone/>
              <a:defRPr/>
            </a:pPr>
            <a:r>
              <a:rPr lang="hy-AM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ծառայության </a:t>
            </a:r>
            <a:r>
              <a:rPr lang="hy-AM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ժխտում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կամ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բաշխված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ծառայությունների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ժխտում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endParaRPr lang="en-GB" b="1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Կիբեր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գրոհ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երբ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հանցագործը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ցանկանում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մեքենան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ռեսուրսը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անհասանելի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դարձնել</a:t>
            </a:r>
            <a:r>
              <a:rPr lang="en-GB" dirty="0" smtClean="0">
                <a:latin typeface="Sylfaen" panose="010A0502050306030303" pitchFamily="18" charset="0"/>
              </a:rPr>
              <a:t>  </a:t>
            </a: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Ժամանակավորապես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անորոշ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ժամանակով</a:t>
            </a:r>
            <a:endParaRPr lang="en-GB" dirty="0" smtClean="0">
              <a:latin typeface="Sylfaen" panose="010A0502050306030303" pitchFamily="18" charset="0"/>
            </a:endParaRP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Խանգարել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ծառայությունները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Սովորաբեր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հարցեր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հեղեղելու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միջոցով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marL="571500" indent="-457200"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Բաշխվածի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դեպքում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(DDOS)</a:t>
            </a: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Ջրհեղեղները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ծագում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տարբեր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աղբյուրներից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Տարբեր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աղբյուրները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դժվարացնում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դրա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դադարումը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9282261-6DB0-4627-B6CB-880003CD8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077" y="3447157"/>
            <a:ext cx="222121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81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Verdana" charset="0"/>
                <a:cs typeface="Verdana" charset="0"/>
              </a:rPr>
              <a:t>DoS/DDoS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784530" cy="5391373"/>
          </a:xfrm>
        </p:spPr>
        <p:txBody>
          <a:bodyPr/>
          <a:lstStyle/>
          <a:p>
            <a:pPr marL="114300" indent="0">
              <a:buNone/>
              <a:defRPr/>
            </a:pP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Ինչու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՞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Շորթումը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ամենատարածվածն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hy-AM" dirty="0" smtClean="0">
                <a:latin typeface="Sylfaen" panose="010A0502050306030303" pitchFamily="18" charset="0"/>
              </a:rPr>
              <a:t>Գ</a:t>
            </a:r>
            <a:r>
              <a:rPr lang="en-GB" dirty="0" err="1" smtClean="0">
                <a:latin typeface="Sylfaen" panose="010A0502050306030303" pitchFamily="18" charset="0"/>
              </a:rPr>
              <a:t>աղափարական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քաղաքական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Միանգամայն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չարամիտ</a:t>
            </a:r>
            <a:endParaRPr lang="en-GB" dirty="0">
              <a:latin typeface="Sylfaen" panose="010A0502050306030303" pitchFamily="18" charset="0"/>
            </a:endParaRPr>
          </a:p>
          <a:p>
            <a:pPr marL="114300" indent="0">
              <a:buNone/>
              <a:defRPr/>
            </a:pP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Թիրախները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Ֆինանսական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հաստատությունները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Հանրային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ոլորտի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մարմիններ</a:t>
            </a:r>
            <a:r>
              <a:rPr lang="en-GB" dirty="0" smtClean="0">
                <a:latin typeface="Sylfaen" panose="010A0502050306030303" pitchFamily="18" charset="0"/>
              </a:rPr>
              <a:t> (</a:t>
            </a:r>
            <a:r>
              <a:rPr lang="en-GB" dirty="0" err="1" smtClean="0">
                <a:latin typeface="Sylfaen" panose="010A0502050306030303" pitchFamily="18" charset="0"/>
              </a:rPr>
              <a:t>ոստիկանություն</a:t>
            </a:r>
            <a:r>
              <a:rPr lang="en-GB" dirty="0" smtClean="0">
                <a:latin typeface="Sylfaen" panose="010A0502050306030303" pitchFamily="18" charset="0"/>
              </a:rPr>
              <a:t>/</a:t>
            </a:r>
            <a:r>
              <a:rPr lang="en-GB" dirty="0" err="1" smtClean="0">
                <a:latin typeface="Sylfaen" panose="010A0502050306030303" pitchFamily="18" charset="0"/>
              </a:rPr>
              <a:t>կառավարություն</a:t>
            </a:r>
            <a:r>
              <a:rPr lang="en-GB" dirty="0" smtClean="0">
                <a:latin typeface="Sylfaen" panose="010A0502050306030303" pitchFamily="18" charset="0"/>
              </a:rPr>
              <a:t>)</a:t>
            </a:r>
            <a:endParaRPr lang="en-GB" dirty="0">
              <a:latin typeface="Sylfaen" panose="010A0502050306030303" pitchFamily="18" charset="0"/>
            </a:endParaRP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hy-AM" dirty="0" smtClean="0">
                <a:latin typeface="Sylfaen" panose="010A0502050306030303" pitchFamily="18" charset="0"/>
              </a:rPr>
              <a:t>Ճ</a:t>
            </a:r>
            <a:r>
              <a:rPr lang="en-GB" dirty="0" err="1" smtClean="0">
                <a:latin typeface="Sylfaen" panose="010A0502050306030303" pitchFamily="18" charset="0"/>
              </a:rPr>
              <a:t>ամփորդական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գործակալներ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smtClean="0">
                <a:latin typeface="Sylfaen" panose="010A0502050306030303" pitchFamily="18" charset="0"/>
              </a:rPr>
              <a:t>/</a:t>
            </a:r>
            <a:r>
              <a:rPr lang="en-GB" dirty="0" err="1" smtClean="0">
                <a:latin typeface="Sylfaen" panose="010A0502050306030303" pitchFamily="18" charset="0"/>
              </a:rPr>
              <a:t>կարևոր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ենթակառուցվածքներ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marL="971550" lvl="1" indent="-457200">
              <a:buFont typeface="Wingdings" panose="05000000000000000000" pitchFamily="2" charset="2"/>
              <a:buChar char="Ø"/>
              <a:defRPr/>
            </a:pPr>
            <a:r>
              <a:rPr lang="en-GB" dirty="0" err="1" smtClean="0">
                <a:latin typeface="Sylfaen" panose="010A0502050306030303" pitchFamily="18" charset="0"/>
              </a:rPr>
              <a:t>Առցանց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խաղեր</a:t>
            </a:r>
            <a:r>
              <a:rPr lang="en-GB" dirty="0" smtClean="0">
                <a:latin typeface="Sylfaen" panose="010A0502050306030303" pitchFamily="18" charset="0"/>
              </a:rPr>
              <a:t>/</a:t>
            </a:r>
            <a:r>
              <a:rPr lang="en-GB" dirty="0" err="1" smtClean="0">
                <a:latin typeface="Sylfaen" panose="010A0502050306030303" pitchFamily="18" charset="0"/>
              </a:rPr>
              <a:t>դրամախաղ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9282261-6DB0-4627-B6CB-880003CD8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785" y="1556792"/>
            <a:ext cx="222121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95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Բոտնետ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74700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-26988"/>
            <a:ext cx="8892480" cy="5183335"/>
          </a:xfrm>
        </p:spPr>
        <p:txBody>
          <a:bodyPr/>
          <a:lstStyle/>
          <a:p>
            <a:pPr marL="0" indent="0">
              <a:buNone/>
              <a:defRPr/>
            </a:pPr>
            <a:endParaRPr lang="en-GB" altLang="sr-Latn-RS" dirty="0" smtClean="0">
              <a:latin typeface="Sylfaen" panose="010A0502050306030303" pitchFamily="18" charset="0"/>
            </a:endParaRPr>
          </a:p>
          <a:p>
            <a:pPr marL="0" indent="0">
              <a:buNone/>
              <a:defRPr/>
            </a:pPr>
            <a:endParaRPr lang="en-GB" altLang="sr-Latn-RS" dirty="0">
              <a:latin typeface="Sylfaen" panose="010A0502050306030303" pitchFamily="18" charset="0"/>
            </a:endParaRPr>
          </a:p>
          <a:p>
            <a:pPr marL="0" indent="0">
              <a:buNone/>
              <a:defRPr/>
            </a:pPr>
            <a:r>
              <a:rPr lang="en-GB" altLang="sr-Latn-RS" dirty="0" err="1" smtClean="0">
                <a:latin typeface="Sylfaen" panose="010A0502050306030303" pitchFamily="18" charset="0"/>
              </a:rPr>
              <a:t>Ռոբոտների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ցանց</a:t>
            </a:r>
            <a:r>
              <a:rPr lang="en-GB" altLang="sr-Latn-RS" dirty="0" smtClean="0">
                <a:latin typeface="Sylfaen" panose="010A0502050306030303" pitchFamily="18" charset="0"/>
              </a:rPr>
              <a:t> (Ro</a:t>
            </a:r>
            <a:r>
              <a:rPr lang="en-GB" altLang="sr-Latn-R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bot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Net</a:t>
            </a:r>
            <a:r>
              <a:rPr lang="en-GB" altLang="sr-Latn-RS" dirty="0" smtClean="0">
                <a:latin typeface="Sylfaen" panose="010A0502050306030303" pitchFamily="18" charset="0"/>
              </a:rPr>
              <a:t>work) –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Վնասված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համակարգիչների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ցանցեր</a:t>
            </a:r>
            <a:r>
              <a:rPr lang="en-GB" altLang="sr-Latn-RS" dirty="0" smtClean="0">
                <a:latin typeface="Sylfaen" panose="010A0502050306030303" pitchFamily="18" charset="0"/>
              </a:rPr>
              <a:t> (</a:t>
            </a:r>
            <a:r>
              <a:rPr lang="en-GB" altLang="sr-Latn-RS" i="1" dirty="0" err="1" smtClean="0">
                <a:latin typeface="Sylfaen" panose="010A0502050306030303" pitchFamily="18" charset="0"/>
              </a:rPr>
              <a:t>զոմբիներ</a:t>
            </a:r>
            <a:r>
              <a:rPr lang="en-GB" altLang="sr-Latn-RS" dirty="0" smtClean="0">
                <a:latin typeface="Sylfaen" panose="010A0502050306030303" pitchFamily="18" charset="0"/>
              </a:rPr>
              <a:t>)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GB" altLang="sr-Latn-RS" dirty="0" err="1" smtClean="0">
                <a:latin typeface="Sylfaen" panose="010A0502050306030303" pitchFamily="18" charset="0"/>
              </a:rPr>
              <a:t>Վերահսկվում</a:t>
            </a:r>
            <a:r>
              <a:rPr lang="en-GB" altLang="sr-Latn-RS" dirty="0" smtClean="0">
                <a:latin typeface="Sylfaen" panose="010A0502050306030303" pitchFamily="18" charset="0"/>
              </a:rPr>
              <a:t> է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մեկ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անձի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կամ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կազմակերպության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կողմից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GB" altLang="sr-Latn-RS" dirty="0" err="1" smtClean="0">
                <a:latin typeface="Sylfaen" panose="010A0502050306030303" pitchFamily="18" charset="0"/>
              </a:rPr>
              <a:t>Նախատեսված</a:t>
            </a:r>
            <a:r>
              <a:rPr lang="en-GB" altLang="sr-Latn-RS" dirty="0">
                <a:latin typeface="Sylfaen" panose="010A0502050306030303" pitchFamily="18" charset="0"/>
              </a:rPr>
              <a:t> </a:t>
            </a:r>
            <a:r>
              <a:rPr lang="en-GB" altLang="sr-Latn-RS" dirty="0" smtClean="0">
                <a:latin typeface="Sylfaen" panose="010A0502050306030303" pitchFamily="18" charset="0"/>
              </a:rPr>
              <a:t>է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օգտագործման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>
                <a:latin typeface="Sylfaen" panose="010A0502050306030303" pitchFamily="18" charset="0"/>
              </a:rPr>
              <a:t>ապօրինի</a:t>
            </a:r>
            <a:r>
              <a:rPr lang="en-GB" altLang="sr-Latn-RS" dirty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գործողությունների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համար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GB" altLang="sr-Latn-RS" dirty="0" err="1" smtClean="0">
                <a:latin typeface="Sylfaen" panose="010A0502050306030303" pitchFamily="18" charset="0"/>
              </a:rPr>
              <a:t>Վնասված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համակարգիչները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վերահսկվում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ծրագրային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ապահովման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միջոցով</a:t>
            </a:r>
            <a:r>
              <a:rPr lang="en-GB" altLang="sr-Latn-RS" dirty="0" smtClean="0">
                <a:latin typeface="Sylfaen" panose="010A0502050306030303" pitchFamily="18" charset="0"/>
              </a:rPr>
              <a:t>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որ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թույլատրում</a:t>
            </a:r>
            <a:r>
              <a:rPr lang="en-GB" altLang="sr-Latn-RS" dirty="0" smtClean="0">
                <a:latin typeface="Sylfaen" panose="010A0502050306030303" pitchFamily="18" charset="0"/>
              </a:rPr>
              <a:t> է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ցանցի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ներսում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գործողությունների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ավտոմատացումը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en-GB" altLang="sr-Latn-RS" dirty="0" err="1" smtClean="0">
                <a:latin typeface="Sylfaen" panose="010A0502050306030303" pitchFamily="18" charset="0"/>
              </a:rPr>
              <a:t>Պասիվ</a:t>
            </a:r>
            <a:r>
              <a:rPr lang="en-GB" altLang="sr-Latn-RS" dirty="0" smtClean="0">
                <a:latin typeface="Sylfaen" panose="010A0502050306030303" pitchFamily="18" charset="0"/>
              </a:rPr>
              <a:t> է, </a:t>
            </a:r>
            <a:r>
              <a:rPr lang="en-GB" altLang="sr-Latn-RS" dirty="0" err="1" smtClean="0">
                <a:latin typeface="Sylfaen" panose="010A0502050306030303" pitchFamily="18" charset="0"/>
              </a:rPr>
              <a:t>քանի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դեռ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այն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անհրաժեշտ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չէ</a:t>
            </a:r>
            <a:endParaRPr lang="en-GB" altLang="sr-Latn-R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24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Բոտնետներ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D3574013-EB7D-4349-9203-349345203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427" y="1196752"/>
            <a:ext cx="6507146" cy="502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3796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Verdana" charset="0"/>
                <a:cs typeface="Verdana" charset="0"/>
              </a:rPr>
              <a:t>DoS/DDoS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84530" cy="5183335"/>
          </a:xfrm>
        </p:spPr>
        <p:txBody>
          <a:bodyPr/>
          <a:lstStyle/>
          <a:p>
            <a:pPr marL="114300" indent="0">
              <a:buNone/>
              <a:defRPr/>
            </a:pP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Խնդրի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ծավալը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</a:p>
          <a:p>
            <a:pPr marL="114300" indent="0">
              <a:buNone/>
              <a:defRPr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2018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  <a:p>
            <a:pPr marL="971550" lvl="1" indent="-457200"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Երկու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մեծ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բաշխված ժխտումը սպասարկման </a:t>
            </a:r>
            <a:r>
              <a:rPr lang="hy-AM" dirty="0" smtClean="0">
                <a:latin typeface="Sylfaen" panose="010A0502050306030303" pitchFamily="18" charset="0"/>
              </a:rPr>
              <a:t>հարձակման</a:t>
            </a:r>
            <a:r>
              <a:rPr lang="en-US" dirty="0" smtClean="0">
                <a:latin typeface="Sylfaen" panose="010A0502050306030303" pitchFamily="18" charset="0"/>
              </a:rPr>
              <a:t> (DDOS </a:t>
            </a:r>
            <a:r>
              <a:rPr lang="en-US" dirty="0" err="1" smtClean="0">
                <a:latin typeface="Sylfaen" panose="010A0502050306030303" pitchFamily="18" charset="0"/>
              </a:rPr>
              <a:t>գրոհներ</a:t>
            </a:r>
            <a:r>
              <a:rPr lang="en-US" dirty="0" smtClean="0">
                <a:latin typeface="Sylfaen" panose="010A0502050306030303" pitchFamily="18" charset="0"/>
              </a:rPr>
              <a:t>)՝ </a:t>
            </a:r>
            <a:r>
              <a:rPr lang="en-US" dirty="0" err="1" smtClean="0">
                <a:latin typeface="Sylfaen" panose="010A0502050306030303" pitchFamily="18" charset="0"/>
              </a:rPr>
              <a:t>օգտագործելով</a:t>
            </a:r>
            <a:r>
              <a:rPr lang="en-US" dirty="0" smtClean="0">
                <a:latin typeface="Sylfaen" panose="010A0502050306030303" pitchFamily="18" charset="0"/>
              </a:rPr>
              <a:t> «</a:t>
            </a:r>
            <a:r>
              <a:rPr lang="en-US" dirty="0" err="1" smtClean="0">
                <a:latin typeface="Sylfaen" panose="010A0502050306030303" pitchFamily="18" charset="0"/>
              </a:rPr>
              <a:t>memcache</a:t>
            </a:r>
            <a:r>
              <a:rPr lang="en-US" dirty="0" smtClean="0">
                <a:latin typeface="Sylfaen" panose="010A0502050306030303" pitchFamily="18" charset="0"/>
              </a:rPr>
              <a:t>»</a:t>
            </a:r>
          </a:p>
          <a:p>
            <a:pPr marL="971550" lvl="1" indent="-457200"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Առանձին</a:t>
            </a:r>
            <a:r>
              <a:rPr lang="en-US" dirty="0" smtClean="0">
                <a:latin typeface="Sylfaen" panose="010A0502050306030303" pitchFamily="18" charset="0"/>
              </a:rPr>
              <a:t> 1.35 և 1.7 </a:t>
            </a:r>
            <a:r>
              <a:rPr lang="en-US" dirty="0" err="1" smtClean="0">
                <a:latin typeface="Sylfaen" panose="010A0502050306030303" pitchFamily="18" charset="0"/>
              </a:rPr>
              <a:t>տերաբայթեր</a:t>
            </a:r>
            <a:r>
              <a:rPr lang="en-US" dirty="0" smtClean="0">
                <a:latin typeface="Sylfaen" panose="010A0502050306030303" pitchFamily="18" charset="0"/>
              </a:rPr>
              <a:t>/</a:t>
            </a:r>
            <a:r>
              <a:rPr lang="en-US" dirty="0" err="1" smtClean="0">
                <a:latin typeface="Sylfaen" panose="010A0502050306030303" pitchFamily="18" charset="0"/>
              </a:rPr>
              <a:t>երկրորդ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գրոհներ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գործարկված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</a:t>
            </a:r>
            <a:r>
              <a:rPr lang="en-US" dirty="0" err="1" smtClean="0">
                <a:latin typeface="Sylfaen" panose="010A0502050306030303" pitchFamily="18" charset="0"/>
              </a:rPr>
              <a:t>իտհաբում</a:t>
            </a:r>
            <a:r>
              <a:rPr lang="en-US" dirty="0" smtClean="0">
                <a:latin typeface="Sylfaen" panose="010A0502050306030303" pitchFamily="18" charset="0"/>
              </a:rPr>
              <a:t> (GitHub) (</a:t>
            </a:r>
            <a:r>
              <a:rPr lang="en-US" dirty="0" err="1" smtClean="0">
                <a:latin typeface="Sylfaen" panose="010A0502050306030303" pitchFamily="18" charset="0"/>
              </a:rPr>
              <a:t>առցանց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զարգացման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պլատֆորմ</a:t>
            </a:r>
            <a:r>
              <a:rPr lang="en-US" dirty="0" smtClean="0">
                <a:latin typeface="Sylfaen" panose="010A0502050306030303" pitchFamily="18" charset="0"/>
              </a:rPr>
              <a:t>)</a:t>
            </a:r>
          </a:p>
          <a:p>
            <a:pPr marL="514350" lvl="1" indent="0">
              <a:buNone/>
              <a:defRPr/>
            </a:pPr>
            <a:r>
              <a:rPr lang="en-US" sz="2400" dirty="0" smtClean="0">
                <a:latin typeface="Sylfaen" panose="010A0502050306030303" pitchFamily="18" charset="0"/>
              </a:rPr>
              <a:t>  </a:t>
            </a:r>
            <a:r>
              <a:rPr lang="en-US" sz="1800" dirty="0" smtClean="0">
                <a:latin typeface="Sylfaen" panose="010A0502050306030303" pitchFamily="18" charset="0"/>
              </a:rPr>
              <a:t>(</a:t>
            </a:r>
            <a:r>
              <a:rPr lang="en-US" sz="1800" dirty="0" err="1" smtClean="0">
                <a:latin typeface="Sylfaen" panose="010A0502050306030303" pitchFamily="18" charset="0"/>
              </a:rPr>
              <a:t>Բովանդակությունը</a:t>
            </a:r>
            <a:r>
              <a:rPr lang="en-US" sz="1800" dirty="0" smtClean="0">
                <a:latin typeface="Sylfaen" panose="010A0502050306030303" pitchFamily="18" charset="0"/>
              </a:rPr>
              <a:t> </a:t>
            </a:r>
            <a:r>
              <a:rPr lang="en-US" sz="1800" dirty="0">
                <a:latin typeface="Sylfaen" panose="010A0502050306030303" pitchFamily="18" charset="0"/>
              </a:rPr>
              <a:t>– </a:t>
            </a:r>
            <a:r>
              <a:rPr lang="en-US" sz="1800" dirty="0" smtClean="0">
                <a:latin typeface="Sylfaen" panose="010A0502050306030303" pitchFamily="18" charset="0"/>
              </a:rPr>
              <a:t> 2017թ.-</a:t>
            </a:r>
            <a:r>
              <a:rPr lang="en-US" sz="1800" dirty="0">
                <a:latin typeface="Sylfaen" panose="010A0502050306030303" pitchFamily="18" charset="0"/>
              </a:rPr>
              <a:t>ի </a:t>
            </a:r>
            <a:r>
              <a:rPr lang="en-US" sz="1800" dirty="0" err="1" smtClean="0">
                <a:latin typeface="Sylfaen" panose="010A0502050306030303" pitchFamily="18" charset="0"/>
              </a:rPr>
              <a:t>ֆեյսբուքը</a:t>
            </a:r>
            <a:r>
              <a:rPr lang="en-US" sz="1800" dirty="0" smtClean="0">
                <a:latin typeface="Sylfaen" panose="010A0502050306030303" pitchFamily="18" charset="0"/>
              </a:rPr>
              <a:t> 0.35TB/</a:t>
            </a:r>
            <a:r>
              <a:rPr lang="en-US" sz="1800" dirty="0" err="1" smtClean="0">
                <a:latin typeface="Sylfaen" panose="010A0502050306030303" pitchFamily="18" charset="0"/>
              </a:rPr>
              <a:t>րոպե</a:t>
            </a:r>
            <a:r>
              <a:rPr lang="en-US" sz="1800" dirty="0" smtClean="0">
                <a:latin typeface="Sylfaen" panose="010A0502050306030303" pitchFamily="18" charset="0"/>
              </a:rPr>
              <a:t> է </a:t>
            </a:r>
            <a:r>
              <a:rPr lang="en-US" sz="1800" dirty="0" err="1" smtClean="0">
                <a:latin typeface="Sylfaen" panose="010A0502050306030303" pitchFamily="18" charset="0"/>
              </a:rPr>
              <a:t>ընդունել</a:t>
            </a:r>
            <a:r>
              <a:rPr lang="en-US" sz="1800" dirty="0" smtClean="0">
                <a:latin typeface="Sylfaen" panose="010A0502050306030303" pitchFamily="18" charset="0"/>
              </a:rPr>
              <a:t>)</a:t>
            </a:r>
            <a:endParaRPr lang="en-US" sz="1800" dirty="0">
              <a:latin typeface="Sylfaen" panose="010A0502050306030303" pitchFamily="18" charset="0"/>
            </a:endParaRPr>
          </a:p>
          <a:p>
            <a:pPr marL="571500" indent="-457200">
              <a:defRPr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2019</a:t>
            </a:r>
          </a:p>
          <a:p>
            <a:pPr marL="971550" lvl="1" indent="-457200">
              <a:defRPr/>
            </a:pPr>
            <a:r>
              <a:rPr lang="en-US" dirty="0" smtClean="0">
                <a:latin typeface="Sylfaen" panose="010A0502050306030303" pitchFamily="18" charset="0"/>
              </a:rPr>
              <a:t>Բ</a:t>
            </a:r>
            <a:r>
              <a:rPr lang="hy-AM" dirty="0" smtClean="0">
                <a:latin typeface="Sylfaen" panose="010A0502050306030303" pitchFamily="18" charset="0"/>
              </a:rPr>
              <a:t>աշխված </a:t>
            </a:r>
            <a:r>
              <a:rPr lang="hy-AM" dirty="0">
                <a:latin typeface="Sylfaen" panose="010A0502050306030303" pitchFamily="18" charset="0"/>
              </a:rPr>
              <a:t>ժխտումը սպասարկման </a:t>
            </a:r>
            <a:r>
              <a:rPr lang="hy-AM" dirty="0" smtClean="0">
                <a:latin typeface="Sylfaen" panose="010A0502050306030303" pitchFamily="18" charset="0"/>
              </a:rPr>
              <a:t>հարձակման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err="1" smtClean="0">
                <a:latin typeface="Sylfaen" panose="010A0502050306030303" pitchFamily="18" charset="0"/>
              </a:rPr>
              <a:t>DDoS</a:t>
            </a:r>
            <a:r>
              <a:rPr lang="en-GB" dirty="0" smtClean="0">
                <a:latin typeface="Sylfaen" panose="010A0502050306030303" pitchFamily="18" charset="0"/>
              </a:rPr>
              <a:t>) </a:t>
            </a:r>
            <a:r>
              <a:rPr lang="en-GB" dirty="0" err="1" smtClean="0">
                <a:latin typeface="Sylfaen" panose="010A0502050306030303" pitchFamily="18" charset="0"/>
              </a:rPr>
              <a:t>պաշտպանության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համակարգը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մեղմել</a:t>
            </a:r>
            <a:r>
              <a:rPr lang="en-GB" dirty="0" smtClean="0">
                <a:latin typeface="Sylfaen" panose="010A0502050306030303" pitchFamily="18" charset="0"/>
              </a:rPr>
              <a:t> է 580 </a:t>
            </a:r>
            <a:r>
              <a:rPr lang="en-GB" dirty="0" err="1" smtClean="0">
                <a:latin typeface="Sylfaen" panose="010A0502050306030303" pitchFamily="18" charset="0"/>
              </a:rPr>
              <a:t>միլիոն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փաթեթ</a:t>
            </a:r>
            <a:r>
              <a:rPr lang="en-GB" dirty="0" smtClean="0">
                <a:latin typeface="Sylfaen" panose="010A0502050306030303" pitchFamily="18" charset="0"/>
              </a:rPr>
              <a:t>/</a:t>
            </a:r>
            <a:r>
              <a:rPr lang="en-GB" dirty="0" err="1" smtClean="0">
                <a:latin typeface="Sylfaen" panose="010A0502050306030303" pitchFamily="18" charset="0"/>
              </a:rPr>
              <a:t>վայրկյան</a:t>
            </a:r>
            <a:endParaRPr lang="en-GB" dirty="0" smtClean="0">
              <a:latin typeface="Sylfaen" panose="010A0502050306030303" pitchFamily="18" charset="0"/>
            </a:endParaRPr>
          </a:p>
          <a:p>
            <a:pPr marL="971550" lvl="1" indent="-457200">
              <a:defRPr/>
            </a:pPr>
            <a:r>
              <a:rPr lang="en-GB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4 </a:t>
            </a:r>
            <a:r>
              <a:rPr lang="en-GB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անգամ</a:t>
            </a:r>
            <a:r>
              <a:rPr lang="en-GB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գիտհաբի</a:t>
            </a:r>
            <a:r>
              <a:rPr lang="en-GB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գրոհի</a:t>
            </a:r>
            <a:r>
              <a:rPr lang="en-GB" b="1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ծավալը</a:t>
            </a:r>
            <a:endParaRPr lang="en-GB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25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Գլոբալ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թվային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նկար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FF1385-515B-400B-8D53-51B693E620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256" y="1391067"/>
            <a:ext cx="8083296" cy="4680041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DD080C1D-F3C9-4F4F-9EA2-708A72782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3554" y="6249571"/>
            <a:ext cx="71922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2F618F"/>
                </a:solidFill>
              </a:rPr>
              <a:t>https://wearesocial.com/uk/blog/2020/04/digital-around-the-world-in-april-2020</a:t>
            </a:r>
          </a:p>
        </p:txBody>
      </p:sp>
    </p:spTree>
    <p:extLst>
      <p:ext uri="{BB962C8B-B14F-4D97-AF65-F5344CB8AC3E}">
        <p14:creationId xmlns:p14="http://schemas.microsoft.com/office/powerpoint/2010/main" val="40914650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15017" y="-148461"/>
            <a:ext cx="92211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Հարձակումներ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կրիտիկական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ենթակառուցվածքների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վրա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69" y="1104895"/>
            <a:ext cx="9402261" cy="665854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Գրոհներ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որոնք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վնասում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փչացնում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մեկ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քանի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կրիտիկական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ենթակառուցվածքների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ներքին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գործառույթները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Հ</a:t>
            </a:r>
            <a:r>
              <a:rPr lang="en-GB" dirty="0" err="1" smtClean="0">
                <a:latin typeface="Sylfaen" panose="010A0502050306030303" pitchFamily="18" charset="0"/>
              </a:rPr>
              <a:t>ամընկնում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նախորդ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շահագործումների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հետ</a:t>
            </a:r>
            <a:r>
              <a:rPr lang="en-GB" dirty="0" smtClean="0">
                <a:latin typeface="Sylfaen" panose="010A0502050306030303" pitchFamily="18" charset="0"/>
              </a:rPr>
              <a:t> (</a:t>
            </a:r>
            <a:r>
              <a:rPr lang="hy-AM" dirty="0">
                <a:latin typeface="Sylfaen" panose="010A0502050306030303" pitchFamily="18" charset="0"/>
              </a:rPr>
              <a:t>բաշխված ժխտումը սպասարկման </a:t>
            </a:r>
            <a:r>
              <a:rPr lang="hy-AM" dirty="0" smtClean="0">
                <a:latin typeface="Sylfaen" panose="010A0502050306030303" pitchFamily="18" charset="0"/>
              </a:rPr>
              <a:t>հարձակման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GB" dirty="0" err="1" smtClean="0">
                <a:latin typeface="Sylfaen" panose="010A0502050306030303" pitchFamily="18" charset="0"/>
              </a:rPr>
              <a:t>DDoS</a:t>
            </a:r>
            <a:r>
              <a:rPr lang="en-GB" dirty="0" smtClean="0">
                <a:latin typeface="Sylfaen" panose="010A0502050306030303" pitchFamily="18" charset="0"/>
              </a:rPr>
              <a:t>), և </a:t>
            </a:r>
            <a:r>
              <a:rPr lang="en-GB" dirty="0" err="1" smtClean="0">
                <a:latin typeface="Sylfaen" panose="010A0502050306030303" pitchFamily="18" charset="0"/>
              </a:rPr>
              <a:t>այլն</a:t>
            </a:r>
            <a:r>
              <a:rPr lang="en-GB" dirty="0" smtClean="0">
                <a:latin typeface="Sylfaen" panose="010A0502050306030303" pitchFamily="18" charset="0"/>
              </a:rPr>
              <a:t>)</a:t>
            </a:r>
            <a:endParaRPr lang="en-GB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Է</a:t>
            </a:r>
            <a:r>
              <a:rPr lang="en-GB" dirty="0" err="1" smtClean="0">
                <a:latin typeface="Sylfaen" panose="010A0502050306030303" pitchFamily="18" charset="0"/>
              </a:rPr>
              <a:t>ներգիա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տրանսպորտ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ջուր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առողջություն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այլն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b="1" dirty="0">
              <a:latin typeface="Sylfaen" panose="010A0502050306030303" pitchFamily="18" charset="0"/>
            </a:endParaRPr>
          </a:p>
          <a:p>
            <a:pPr marL="57150" indent="0">
              <a:buNone/>
            </a:pPr>
            <a:r>
              <a:rPr lang="en-GB" b="1" dirty="0" err="1" smtClean="0">
                <a:latin typeface="Sylfaen" panose="010A0502050306030303" pitchFamily="18" charset="0"/>
              </a:rPr>
              <a:t>Ովքե՞ր</a:t>
            </a:r>
            <a:endParaRPr lang="en-GB" b="1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latin typeface="Sylfaen" panose="010A0502050306030303" pitchFamily="18" charset="0"/>
              </a:rPr>
              <a:t>Nation </a:t>
            </a:r>
            <a:r>
              <a:rPr lang="en-GB" dirty="0" smtClean="0">
                <a:latin typeface="Sylfaen" panose="010A0502050306030303" pitchFamily="18" charset="0"/>
              </a:rPr>
              <a:t>states </a:t>
            </a:r>
            <a:r>
              <a:rPr lang="en-GB" dirty="0" err="1" smtClean="0">
                <a:latin typeface="Sylfaen" panose="010A0502050306030303" pitchFamily="18" charset="0"/>
              </a:rPr>
              <a:t>հարձակումներ</a:t>
            </a:r>
            <a:endParaRPr lang="en-GB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Ս</a:t>
            </a:r>
            <a:r>
              <a:rPr lang="en-GB" dirty="0" err="1" smtClean="0">
                <a:latin typeface="Sylfaen" panose="010A0502050306030303" pitchFamily="18" charset="0"/>
              </a:rPr>
              <a:t>ցենար</a:t>
            </a:r>
            <a:r>
              <a:rPr lang="en-GB" dirty="0" smtClean="0">
                <a:latin typeface="Sylfaen" panose="010A0502050306030303" pitchFamily="18" charset="0"/>
              </a:rPr>
              <a:t> kiddies (script kiddies)</a:t>
            </a:r>
            <a:endParaRPr lang="en-GB" dirty="0">
              <a:latin typeface="Sylfaen" panose="010A0502050306030303" pitchFamily="18" charset="0"/>
            </a:endParaRPr>
          </a:p>
          <a:p>
            <a:pPr marL="457200" lvl="1" indent="0" algn="ctr">
              <a:buNone/>
            </a:pPr>
            <a:r>
              <a:rPr lang="en-US" dirty="0" smtClean="0">
                <a:latin typeface="Sylfaen" panose="010A0502050306030303" pitchFamily="18" charset="0"/>
              </a:rPr>
              <a:t>«</a:t>
            </a:r>
            <a:r>
              <a:rPr lang="en-US" b="1" dirty="0" err="1">
                <a:latin typeface="Sylfaen" panose="010A0502050306030303" pitchFamily="18" charset="0"/>
              </a:rPr>
              <a:t>Հանցագործությունը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որպես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ծառայություն</a:t>
            </a:r>
            <a:r>
              <a:rPr lang="en-US" b="1" dirty="0" smtClean="0">
                <a:latin typeface="Sylfaen" panose="010A0502050306030303" pitchFamily="18" charset="0"/>
              </a:rPr>
              <a:t>» </a:t>
            </a:r>
            <a:r>
              <a:rPr lang="en-US" dirty="0" err="1" smtClean="0">
                <a:latin typeface="Sylfaen" panose="010A0502050306030303" pitchFamily="18" charset="0"/>
              </a:rPr>
              <a:t>հասանելիությունը</a:t>
            </a:r>
            <a:r>
              <a:rPr lang="en-US" dirty="0" smtClean="0">
                <a:latin typeface="Sylfaen" panose="010A0502050306030303" pitchFamily="18" charset="0"/>
              </a:rPr>
              <a:t> – </a:t>
            </a:r>
            <a:r>
              <a:rPr lang="en-US" dirty="0" err="1" smtClean="0">
                <a:latin typeface="Sylfaen" panose="010A0502050306030303" pitchFamily="18" charset="0"/>
              </a:rPr>
              <a:t>միջոցները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ձեռք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բերելը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կիբերհանցագործություն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կատարելու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1026" name="Picture 2" descr="National Infrastructure Tower">
            <a:extLst>
              <a:ext uri="{FF2B5EF4-FFF2-40B4-BE49-F238E27FC236}">
                <a16:creationId xmlns:a16="http://schemas.microsoft.com/office/drawing/2014/main" id="{5D744812-0D86-4666-AEFD-96A3D0537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730" y="1448923"/>
            <a:ext cx="2447826" cy="24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53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832466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Կրիտիկական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ենթակառուցվածների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վրա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հարձակումներ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D9BA63-50A2-4FFB-B6F6-C6B4C98FF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050" y="1414115"/>
            <a:ext cx="4943475" cy="4867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C343E1-AD9B-453A-AADD-50968F3F1460}"/>
              </a:ext>
            </a:extLst>
          </p:cNvPr>
          <p:cNvSpPr txBox="1"/>
          <p:nvPr/>
        </p:nvSpPr>
        <p:spPr>
          <a:xfrm>
            <a:off x="7031373" y="1863603"/>
            <a:ext cx="3242180" cy="30469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Լայնամասշտաբ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միջսահմանային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կիբերանվտանգության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դեպքերին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ճգնաժամերին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համակարգված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արձագանքման</a:t>
            </a: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</a:rPr>
              <a:t> ԵՄ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նախագիծ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695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Sylfaen" panose="010A0502050306030303" pitchFamily="18" charset="0"/>
                <a:cs typeface="Verdana" charset="0"/>
              </a:rPr>
              <a:t>www.coe.int/cybercrime</a:t>
            </a:r>
            <a:endParaRPr lang="en-GB" sz="1200" dirty="0">
              <a:latin typeface="Sylfaen" panose="010A050205030603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Կրիտիկական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ենթակառուցվածների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վրա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հարձակումներ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12D98C-0E2A-42AC-A5A6-419659904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230293"/>
            <a:ext cx="4016475" cy="40709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C3758D-799B-441B-8988-C23E49F0FDE3}"/>
              </a:ext>
            </a:extLst>
          </p:cNvPr>
          <p:cNvSpPr/>
          <p:nvPr/>
        </p:nvSpPr>
        <p:spPr>
          <a:xfrm>
            <a:off x="177282" y="3645024"/>
            <a:ext cx="4018705" cy="648072"/>
          </a:xfrm>
          <a:prstGeom prst="roundRect">
            <a:avLst/>
          </a:prstGeom>
          <a:solidFill>
            <a:srgbClr val="FFFF99">
              <a:alpha val="1686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ylfaen" panose="010A050205030603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54287C-3138-4A58-A598-81456FF36654}"/>
              </a:ext>
            </a:extLst>
          </p:cNvPr>
          <p:cNvSpPr txBox="1"/>
          <p:nvPr/>
        </p:nvSpPr>
        <p:spPr>
          <a:xfrm>
            <a:off x="2255139" y="1149908"/>
            <a:ext cx="1993363" cy="5632311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LockerGoga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(ransomware) 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շորթող-վիրուս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ը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փակել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մինչև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35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միլիոն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եվրո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ծրագրավորված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արժեքով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ենթակառուցվածքային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ձեռնարկությունը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  <a:p>
            <a:pPr algn="ctr"/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pic>
        <p:nvPicPr>
          <p:cNvPr id="2050" name="Picture 2" descr="Windows PCs vulnerable to Stuxnet attack - five years after patch -  ExtremeTech">
            <a:extLst>
              <a:ext uri="{FF2B5EF4-FFF2-40B4-BE49-F238E27FC236}">
                <a16:creationId xmlns:a16="http://schemas.microsoft.com/office/drawing/2014/main" id="{3353F4C9-1DA7-4030-8FB3-034519940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871" y="1484209"/>
            <a:ext cx="4264149" cy="274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tuxnet: The smart person's guide - TechRepublic">
            <a:extLst>
              <a:ext uri="{FF2B5EF4-FFF2-40B4-BE49-F238E27FC236}">
                <a16:creationId xmlns:a16="http://schemas.microsoft.com/office/drawing/2014/main" id="{3764B981-A803-40B0-93D7-C40477AAC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195" y="4344467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32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Sylfaen" panose="010A0502050306030303" pitchFamily="18" charset="0"/>
                <a:cs typeface="Verdana" charset="0"/>
              </a:rPr>
              <a:t>www.coe.int/cybercrime</a:t>
            </a:r>
            <a:endParaRPr lang="en-GB" sz="1200" dirty="0">
              <a:latin typeface="Sylfaen" panose="010A050205030603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Վեբ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կայքի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աղավաղում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84530" cy="518333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Վեբ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կայքի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գրոհներ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որը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փոխում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կայքի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կայքէջի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արտաքին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տեսքը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Սովորաբար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համակարգի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կոտրիչների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աշխատանքն</a:t>
            </a:r>
            <a:r>
              <a:rPr lang="en-US" dirty="0" smtClean="0">
                <a:latin typeface="Sylfaen" panose="010A0502050306030303" pitchFamily="18" charset="0"/>
              </a:rPr>
              <a:t> է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Ներխուժում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վեբ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սերվեր</a:t>
            </a:r>
            <a:endParaRPr lang="en-US" dirty="0" smtClean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Տեղափոխել</a:t>
            </a:r>
            <a:r>
              <a:rPr lang="en-US" dirty="0" smtClean="0">
                <a:latin typeface="Sylfaen" panose="010A0502050306030303" pitchFamily="18" charset="0"/>
              </a:rPr>
              <a:t>  </a:t>
            </a:r>
            <a:r>
              <a:rPr lang="en-US" dirty="0" err="1" smtClean="0">
                <a:latin typeface="Sylfaen" panose="010A0502050306030303" pitchFamily="18" charset="0"/>
              </a:rPr>
              <a:t>հյուրընկալված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կայքը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ինքնուրույն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en-US" b="1" dirty="0" err="1" smtClean="0">
                <a:latin typeface="Sylfaen" panose="010A0502050306030303" pitchFamily="18" charset="0"/>
              </a:rPr>
              <a:t>Ինչու</a:t>
            </a:r>
            <a:r>
              <a:rPr lang="en-US" b="1" dirty="0" smtClean="0">
                <a:latin typeface="Sylfaen" panose="010A0502050306030303" pitchFamily="18" charset="0"/>
              </a:rPr>
              <a:t>՞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Ք</a:t>
            </a:r>
            <a:r>
              <a:rPr lang="en-US" dirty="0" err="1" smtClean="0">
                <a:latin typeface="Sylfaen" panose="010A0502050306030303" pitchFamily="18" charset="0"/>
              </a:rPr>
              <a:t>աղաքական</a:t>
            </a:r>
            <a:r>
              <a:rPr lang="en-US" dirty="0" smtClean="0">
                <a:latin typeface="Sylfaen" panose="010A0502050306030303" pitchFamily="18" charset="0"/>
              </a:rPr>
              <a:t>/</a:t>
            </a:r>
            <a:r>
              <a:rPr lang="en-US" dirty="0" err="1" smtClean="0">
                <a:latin typeface="Sylfaen" panose="010A0502050306030303" pitchFamily="18" charset="0"/>
              </a:rPr>
              <a:t>գաղափարական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պատճառներ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Չ</a:t>
            </a:r>
            <a:r>
              <a:rPr lang="en-US" dirty="0" err="1" smtClean="0">
                <a:latin typeface="Sylfaen" panose="010A0502050306030303" pitchFamily="18" charset="0"/>
              </a:rPr>
              <a:t>արամիտ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Գ</a:t>
            </a:r>
            <a:r>
              <a:rPr lang="en-US" dirty="0" err="1" smtClean="0">
                <a:latin typeface="Sylfaen" panose="010A0502050306030303" pitchFamily="18" charset="0"/>
              </a:rPr>
              <a:t>ումարային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2050" name="Picture 2" descr="SPUZ : WikiLeaks defaced">
            <a:extLst>
              <a:ext uri="{FF2B5EF4-FFF2-40B4-BE49-F238E27FC236}">
                <a16:creationId xmlns:a16="http://schemas.microsoft.com/office/drawing/2014/main" id="{E030045C-FAD7-4A73-8ADA-7123AE468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503" y="5362713"/>
            <a:ext cx="3473645" cy="189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63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359470" y="280026"/>
            <a:ext cx="9093647" cy="966787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Կիբեր</a:t>
            </a:r>
            <a:r>
              <a:rPr lang="en-GB" sz="3200" dirty="0" smtClean="0">
                <a:solidFill>
                  <a:schemeClr val="bg1"/>
                </a:solidFill>
                <a:latin typeface="Verdana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մատչելի</a:t>
            </a:r>
            <a:r>
              <a:rPr lang="en-GB" sz="3200" dirty="0" smtClean="0">
                <a:solidFill>
                  <a:schemeClr val="bg1"/>
                </a:solidFill>
                <a:latin typeface="Verdana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հանցագործություններ</a:t>
            </a:r>
            <a:r>
              <a:rPr lang="en-GB" sz="3200" dirty="0" smtClean="0">
                <a:solidFill>
                  <a:schemeClr val="bg1"/>
                </a:solidFill>
                <a:latin typeface="Verdana" charset="0"/>
                <a:cs typeface="Verdana" charset="0"/>
              </a:rPr>
              <a:t> </a:t>
            </a:r>
            <a:endParaRPr lang="en-GB" sz="32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70" y="-76584"/>
            <a:ext cx="8784530" cy="5183335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endParaRPr lang="en-US" dirty="0" smtClean="0">
              <a:latin typeface="Sylfaen" panose="010A0502050306030303" pitchFamily="18" charset="0"/>
            </a:endParaRPr>
          </a:p>
          <a:p>
            <a:pPr marL="57150" indent="0">
              <a:buNone/>
            </a:pPr>
            <a:endParaRPr lang="en-US" b="1" dirty="0">
              <a:latin typeface="Sylfaen" panose="010A0502050306030303" pitchFamily="18" charset="0"/>
            </a:endParaRPr>
          </a:p>
          <a:p>
            <a:pPr marL="57150" indent="0">
              <a:buNone/>
            </a:pPr>
            <a:endParaRPr lang="en-US" b="1" dirty="0" smtClean="0">
              <a:latin typeface="Sylfaen" panose="010A0502050306030303" pitchFamily="18" charset="0"/>
            </a:endParaRPr>
          </a:p>
          <a:p>
            <a:pPr marL="57150" indent="0">
              <a:buNone/>
            </a:pPr>
            <a:r>
              <a:rPr lang="en-US" b="1" dirty="0" err="1" smtClean="0">
                <a:latin typeface="Sylfaen" panose="010A0502050306030303" pitchFamily="18" charset="0"/>
              </a:rPr>
              <a:t>Գրոհները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կարող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են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տեղափոխվել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նոր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զոհերի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վրա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Գ</a:t>
            </a:r>
            <a:r>
              <a:rPr lang="en-US" dirty="0" err="1" smtClean="0">
                <a:latin typeface="Sylfaen" panose="010A0502050306030303" pitchFamily="18" charset="0"/>
              </a:rPr>
              <a:t>ործող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գրոհի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գործիքները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ինչպիսիք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՝ </a:t>
            </a:r>
            <a:r>
              <a:rPr lang="en-US" dirty="0" err="1" smtClean="0">
                <a:latin typeface="Sylfaen" panose="010A0502050306030303" pitchFamily="18" charset="0"/>
              </a:rPr>
              <a:t>տրոյանները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զարգանալու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2"/>
            <a:r>
              <a:rPr lang="hy-AM" dirty="0" smtClean="0">
                <a:latin typeface="Sylfaen" panose="010A0502050306030303" pitchFamily="18" charset="0"/>
              </a:rPr>
              <a:t>Ի</a:t>
            </a:r>
            <a:r>
              <a:rPr lang="en-US" dirty="0" err="1" smtClean="0">
                <a:latin typeface="Sylfaen" panose="010A0502050306030303" pitchFamily="18" charset="0"/>
              </a:rPr>
              <a:t>նքնաբերաբար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բազմացող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որդերո՞վ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>
                <a:latin typeface="Sylfaen" panose="010A0502050306030303" pitchFamily="18" charset="0"/>
              </a:rPr>
              <a:t>Նախկինում առկա տեխնոլոգիաներում առկա նախկին խոցելի կողմերից նոր </a:t>
            </a:r>
            <a:r>
              <a:rPr lang="hy-AM" dirty="0" smtClean="0">
                <a:latin typeface="Sylfaen" panose="010A0502050306030303" pitchFamily="18" charset="0"/>
              </a:rPr>
              <a:t>սպառնալիքներ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Մատակարարման շղթան </a:t>
            </a:r>
            <a:r>
              <a:rPr lang="en-US" dirty="0" err="1">
                <a:latin typeface="Sylfaen" panose="010A0502050306030303" pitchFamily="18" charset="0"/>
              </a:rPr>
              <a:t>գրոհում</a:t>
            </a:r>
            <a:r>
              <a:rPr lang="hy-AM" dirty="0">
                <a:latin typeface="Sylfaen" panose="010A0502050306030303" pitchFamily="18" charset="0"/>
              </a:rPr>
              <a:t> է ավելի </a:t>
            </a:r>
            <a:r>
              <a:rPr lang="hy-AM" dirty="0" smtClean="0">
                <a:latin typeface="Sylfaen" panose="010A0502050306030303" pitchFamily="18" charset="0"/>
              </a:rPr>
              <a:t>շատ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այն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ընկերությունների հետ, ովքեր </a:t>
            </a:r>
            <a:r>
              <a:rPr lang="en-US" dirty="0" err="1">
                <a:latin typeface="Sylfaen" panose="010A0502050306030303" pitchFamily="18" charset="0"/>
              </a:rPr>
              <a:t>հաշվողական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ծառայությունների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աութսորս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իրականացնում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4098" name="Picture 2" descr="A Crystal Ball for HPC - HPCwire">
            <a:extLst>
              <a:ext uri="{FF2B5EF4-FFF2-40B4-BE49-F238E27FC236}">
                <a16:creationId xmlns:a16="http://schemas.microsoft.com/office/drawing/2014/main" id="{DD6338CA-007F-447B-8624-869A32570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5482" r="11412" b="9534"/>
          <a:stretch/>
        </p:blipFill>
        <p:spPr bwMode="auto">
          <a:xfrm>
            <a:off x="9036050" y="5282889"/>
            <a:ext cx="1966712" cy="138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6566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Կիբեր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մատչելի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հանցագործություններ-ապագան</a:t>
            </a:r>
            <a:endParaRPr lang="en-GB" sz="32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84530" cy="5183335"/>
          </a:xfrm>
        </p:spPr>
        <p:txBody>
          <a:bodyPr/>
          <a:lstStyle/>
          <a:p>
            <a:pPr marL="57150" indent="0">
              <a:buNone/>
            </a:pPr>
            <a:r>
              <a:rPr lang="en-US" b="1" dirty="0" err="1" smtClean="0">
                <a:latin typeface="Sylfaen" panose="010A0502050306030303" pitchFamily="18" charset="0"/>
              </a:rPr>
              <a:t>Հարձակումները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կարող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են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նոր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զոհերի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թիրախավորել</a:t>
            </a:r>
            <a:endParaRPr lang="en-US" b="1" dirty="0" smtClean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Ամպային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գրոհներ</a:t>
            </a:r>
            <a:r>
              <a:rPr lang="en-US" dirty="0" smtClean="0">
                <a:latin typeface="Sylfaen" panose="010A0502050306030303" pitchFamily="18" charset="0"/>
              </a:rPr>
              <a:t>– </a:t>
            </a:r>
            <a:r>
              <a:rPr lang="en-US" dirty="0" err="1" smtClean="0">
                <a:latin typeface="Sylfaen" panose="010A0502050306030303" pitchFamily="18" charset="0"/>
              </a:rPr>
              <a:t>մեկ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ընկերությունը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գործում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տարբեր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հաճախորդների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՝ </a:t>
            </a:r>
            <a:r>
              <a:rPr lang="en-US" dirty="0" err="1" smtClean="0">
                <a:latin typeface="Sylfaen" panose="010A0502050306030303" pitchFamily="18" charset="0"/>
              </a:rPr>
              <a:t>այսպիսով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արժեքավոր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թիրախ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դառնալով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ֆինանսապես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մոտիվացված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հանցագործների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endParaRPr lang="en-US" dirty="0" smtClean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Հարձակվում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հոսանքով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հոսող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բանկային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հավելվածների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որոնք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առաջացնում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փոխանցումներ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ֆիատ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արժույթները թիրախավորվելուց դեպի կրիպտոարժույթներ և կրիպտոարժույթի մեծ ակտիվներ ունեցողներին անցում</a:t>
            </a:r>
            <a:endParaRPr lang="en-US" dirty="0" smtClean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latin typeface="Sylfaen" panose="010A0502050306030303" pitchFamily="18" charset="0"/>
              </a:rPr>
              <a:t>DNS </a:t>
            </a:r>
            <a:r>
              <a:rPr lang="en-US" dirty="0" err="1" smtClean="0">
                <a:latin typeface="Sylfaen" panose="010A0502050306030303" pitchFamily="18" charset="0"/>
              </a:rPr>
              <a:t>գրոհներ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>
                <a:latin typeface="Sylfaen" panose="010A0502050306030303" pitchFamily="18" charset="0"/>
              </a:rPr>
              <a:t>– </a:t>
            </a:r>
            <a:r>
              <a:rPr lang="en-US" dirty="0" err="1" smtClean="0">
                <a:latin typeface="Sylfaen" panose="010A0502050306030303" pitchFamily="18" charset="0"/>
              </a:rPr>
              <a:t>վերահասցեագրում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կեղծիք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3" name="Picture 2" descr="A Crystal Ball for HPC - HPCwire">
            <a:extLst>
              <a:ext uri="{FF2B5EF4-FFF2-40B4-BE49-F238E27FC236}">
                <a16:creationId xmlns:a16="http://schemas.microsoft.com/office/drawing/2014/main" id="{DC8C860C-D6D4-48DE-B53E-662FAE4C8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5482" r="11412" b="9534"/>
          <a:stretch/>
        </p:blipFill>
        <p:spPr bwMode="auto">
          <a:xfrm>
            <a:off x="9144000" y="5338689"/>
            <a:ext cx="1966712" cy="138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3777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22973E-8CC9-4C0B-B546-EACD257DA5C7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5E4BDDFE-543C-4491-903D-8D13C0DC1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Գիտելիքների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ստուգում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F0D3AB1B-9A46-4066-B80B-9491DA6F9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AC1262F-F248-494E-99B0-D5250C313A2B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3848A9-4745-4BB6-B8CB-6C939829A8B8}"/>
              </a:ext>
            </a:extLst>
          </p:cNvPr>
          <p:cNvSpPr txBox="1"/>
          <p:nvPr/>
        </p:nvSpPr>
        <p:spPr>
          <a:xfrm>
            <a:off x="588962" y="1281981"/>
            <a:ext cx="8030033" cy="1569660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Եթե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վնասակար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ծրագիրը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եղել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ձեր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համակարգչում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և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այն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կոդավորել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ձեր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բոլոր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ֆայլերը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– և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միայն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գումար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վճարելու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դեպքում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հնարավոր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ապակոդավորումը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–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ապա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ինչպե՞ս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կնկարագրեք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դուք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ինչ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ունեք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702A7-7EF5-41B1-83AA-F3F0AACE8FD2}"/>
              </a:ext>
            </a:extLst>
          </p:cNvPr>
          <p:cNvSpPr txBox="1"/>
          <p:nvPr/>
        </p:nvSpPr>
        <p:spPr>
          <a:xfrm>
            <a:off x="588962" y="4375691"/>
            <a:ext cx="8030032" cy="230832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Բ է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Երբ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առկա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շորթող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ծրագիրը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կոդավորելու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ֆայլերը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ապակոդավորման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բանալին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հնարավոր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միայն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ձեռք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բերել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կրիպտո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արժույթով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«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փրկագին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»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վճարելով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4572-BAB1-4568-B64C-2A9116F6F527}"/>
              </a:ext>
            </a:extLst>
          </p:cNvPr>
          <p:cNvSpPr txBox="1"/>
          <p:nvPr/>
        </p:nvSpPr>
        <p:spPr>
          <a:xfrm>
            <a:off x="588962" y="2942099"/>
            <a:ext cx="8030032" cy="1569660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Տրոյան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Շ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որթող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ծրագիր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Բոտնետ</a:t>
            </a:r>
            <a:endParaRPr lang="en-GB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Դ.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ախտը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չի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բերել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47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err="1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ԵրԵԽԱՅԻ</a:t>
            </a:r>
            <a:r>
              <a:rPr lang="en-GB" sz="32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ՍԵՌԱԿԱՆ ՇԱՀԱԳՈՐԾՈՒՄ</a:t>
            </a:r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Ը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48A7903-DBE1-43BD-905E-55DB24756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cs typeface="Verdana" charset="0"/>
              </a:rPr>
              <a:pPr/>
              <a:t>67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 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FE25A-050F-4914-B2E8-65E908C83E53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BCD3B-0D81-4EEF-9F9F-DB3E28FFD393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9E352179-95DE-4E37-9014-C7512F18C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3849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Առցանց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երեխաների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սեռական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շահագործում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84530" cy="5183335"/>
          </a:xfrm>
        </p:spPr>
        <p:txBody>
          <a:bodyPr/>
          <a:lstStyle/>
          <a:p>
            <a:pPr marL="57150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Առցանց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երեխաների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սեռական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շահագործում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և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չարաշահում</a:t>
            </a:r>
            <a:endParaRPr lang="en-US" b="1" dirty="0" smtClean="0">
              <a:solidFill>
                <a:srgbClr val="0070C0"/>
              </a:solidFill>
              <a:latin typeface="Sylfaen" panose="010A0502050306030303" pitchFamily="18" charset="0"/>
            </a:endParaRPr>
          </a:p>
          <a:p>
            <a:pPr lvl="1"/>
            <a:r>
              <a:rPr lang="hy-AM" dirty="0" smtClean="0">
                <a:latin typeface="Sylfaen" panose="010A0502050306030303" pitchFamily="18" charset="0"/>
              </a:rPr>
              <a:t>Տ</a:t>
            </a:r>
            <a:r>
              <a:rPr lang="en-US" dirty="0" err="1" smtClean="0">
                <a:latin typeface="Sylfaen" panose="010A0502050306030303" pitchFamily="18" charset="0"/>
              </a:rPr>
              <a:t>եսանյութերի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լուսանկարների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պատրաստում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բաշխում</a:t>
            </a:r>
            <a:endParaRPr lang="en-US" dirty="0" smtClean="0">
              <a:latin typeface="Sylfaen" panose="010A0502050306030303" pitchFamily="18" charset="0"/>
            </a:endParaRPr>
          </a:p>
          <a:p>
            <a:pPr marL="1314450" lvl="4" indent="-342900"/>
            <a:r>
              <a:rPr lang="en-US" sz="2800" dirty="0" err="1" smtClean="0">
                <a:latin typeface="Sylfaen" panose="010A0502050306030303" pitchFamily="18" charset="0"/>
              </a:rPr>
              <a:t>Երեխաների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սեռական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շահագործման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նյութեր</a:t>
            </a:r>
            <a:r>
              <a:rPr lang="en-US" sz="2800" dirty="0" smtClean="0">
                <a:latin typeface="Sylfaen" panose="010A0502050306030303" pitchFamily="18" charset="0"/>
              </a:rPr>
              <a:t>  </a:t>
            </a:r>
            <a:r>
              <a:rPr lang="en-US" sz="2800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(CSEM)</a:t>
            </a:r>
          </a:p>
          <a:p>
            <a:pPr marL="1314450" lvl="4" indent="-342900"/>
            <a:r>
              <a:rPr lang="en-US" sz="2800" dirty="0" err="1" smtClean="0">
                <a:latin typeface="Sylfaen" panose="010A0502050306030303" pitchFamily="18" charset="0"/>
              </a:rPr>
              <a:t>Երեխաների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սեռական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չարաշահման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նյութեր</a:t>
            </a:r>
            <a:r>
              <a:rPr lang="en-US" sz="2800" dirty="0" smtClean="0">
                <a:latin typeface="Sylfaen" panose="010A0502050306030303" pitchFamily="18" charset="0"/>
              </a:rPr>
              <a:t>  </a:t>
            </a:r>
            <a:r>
              <a:rPr lang="en-US" sz="2800" b="1" dirty="0">
                <a:solidFill>
                  <a:srgbClr val="0070C0"/>
                </a:solidFill>
                <a:latin typeface="Sylfaen" panose="010A0502050306030303" pitchFamily="18" charset="0"/>
              </a:rPr>
              <a:t>(CSAM)</a:t>
            </a:r>
          </a:p>
          <a:p>
            <a:pPr lvl="1"/>
            <a:r>
              <a:rPr lang="en-US" dirty="0" err="1" smtClean="0">
                <a:latin typeface="Sylfaen" panose="010A0502050306030303" pitchFamily="18" charset="0"/>
              </a:rPr>
              <a:t>Առցանց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հայցում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1"/>
            <a:r>
              <a:rPr lang="en-US" dirty="0" err="1" smtClean="0">
                <a:latin typeface="Sylfaen" panose="010A0502050306030303" pitchFamily="18" charset="0"/>
              </a:rPr>
              <a:t>Ինքնաստեղծ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ակնհայտ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նյութ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5122" name="Picture 2" descr="Are Internet Giants Failing to Tackle Child Abuse Images Online? |  SecureTeen Parenting Products">
            <a:extLst>
              <a:ext uri="{FF2B5EF4-FFF2-40B4-BE49-F238E27FC236}">
                <a16:creationId xmlns:a16="http://schemas.microsoft.com/office/drawing/2014/main" id="{15620DE9-D04B-4B9B-8B92-05A6A215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509" y="5665566"/>
            <a:ext cx="2303810" cy="153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52669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Առցանց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բաշխում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19" y="1270001"/>
            <a:ext cx="9265357" cy="7022661"/>
          </a:xfrm>
        </p:spPr>
        <p:txBody>
          <a:bodyPr/>
          <a:lstStyle/>
          <a:p>
            <a:pPr marL="57150" indent="0">
              <a:buNone/>
            </a:pPr>
            <a:r>
              <a:rPr lang="en-US" dirty="0" err="1">
                <a:latin typeface="Sylfaen" panose="010A0502050306030303" pitchFamily="18" charset="0"/>
              </a:rPr>
              <a:t>Երեխաների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սեռական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շահագործման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նյութերի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քանաքը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շարունակում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աճել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hy-AM" dirty="0" smtClean="0">
                <a:latin typeface="Sylfaen" panose="010A0502050306030303" pitchFamily="18" charset="0"/>
              </a:rPr>
              <a:t>Շ</a:t>
            </a:r>
            <a:r>
              <a:rPr lang="en-GB" dirty="0" err="1" smtClean="0">
                <a:latin typeface="Sylfaen" panose="010A0502050306030303" pitchFamily="18" charset="0"/>
              </a:rPr>
              <a:t>արունակական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զոհաբերություն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lvl="1"/>
            <a:r>
              <a:rPr lang="en-US" dirty="0" smtClean="0">
                <a:latin typeface="Sylfaen" panose="010A0502050306030303" pitchFamily="18" charset="0"/>
              </a:rPr>
              <a:t>Ռ</a:t>
            </a:r>
            <a:r>
              <a:rPr lang="hy-AM" dirty="0" smtClean="0">
                <a:latin typeface="Sylfaen" panose="010A0502050306030303" pitchFamily="18" charset="0"/>
              </a:rPr>
              <a:t>եկորդային </a:t>
            </a:r>
            <a:r>
              <a:rPr lang="hy-AM" dirty="0">
                <a:latin typeface="Sylfaen" panose="010A0502050306030303" pitchFamily="18" charset="0"/>
              </a:rPr>
              <a:t>բարձրության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հասնում</a:t>
            </a:r>
            <a:r>
              <a:rPr lang="en-US" dirty="0" smtClean="0">
                <a:latin typeface="Sylfaen" panose="010A0502050306030303" pitchFamily="18" charset="0"/>
              </a:rPr>
              <a:t> ա</a:t>
            </a:r>
            <a:r>
              <a:rPr lang="hy-AM" dirty="0" smtClean="0">
                <a:latin typeface="Sylfaen" panose="010A0502050306030303" pitchFamily="18" charset="0"/>
              </a:rPr>
              <a:t>րդյունաբերությունից </a:t>
            </a:r>
            <a:r>
              <a:rPr lang="hy-AM" dirty="0">
                <a:latin typeface="Sylfaen" panose="010A0502050306030303" pitchFamily="18" charset="0"/>
              </a:rPr>
              <a:t>ուղղորդումները </a:t>
            </a:r>
            <a:endParaRPr lang="en-GB" dirty="0" smtClean="0">
              <a:latin typeface="Sylfaen" panose="010A0502050306030303" pitchFamily="18" charset="0"/>
            </a:endParaRPr>
          </a:p>
          <a:p>
            <a:pPr lvl="2"/>
            <a:r>
              <a:rPr lang="en-GB" dirty="0" err="1" smtClean="0">
                <a:latin typeface="Sylfaen" panose="010A0502050306030303" pitchFamily="18" charset="0"/>
              </a:rPr>
              <a:t>Իրավապահ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մարմիններին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ապավինեք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պայքարելու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համար</a:t>
            </a:r>
            <a:endParaRPr lang="en-GB" dirty="0" smtClean="0">
              <a:latin typeface="Sylfaen" panose="010A0502050306030303" pitchFamily="18" charset="0"/>
            </a:endParaRPr>
          </a:p>
          <a:p>
            <a:pPr lvl="1"/>
            <a:r>
              <a:rPr lang="hy-AM" dirty="0">
                <a:latin typeface="Sylfaen" panose="010A0502050306030303" pitchFamily="18" charset="0"/>
              </a:rPr>
              <a:t>Մեծամասնությունը հայտնաբերվել է պատկերի սերվերի </a:t>
            </a:r>
            <a:r>
              <a:rPr lang="hy-AM" dirty="0" smtClean="0">
                <a:latin typeface="Sylfaen" panose="010A0502050306030303" pitchFamily="18" charset="0"/>
              </a:rPr>
              <a:t>կայքերում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Ինչպես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նաև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հասակակիցների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միջև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կիսվող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պլատֆորմներում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Դարքնետի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smtClean="0">
                <a:latin typeface="Sylfaen" panose="010A0502050306030303" pitchFamily="18" charset="0"/>
              </a:rPr>
              <a:t>(</a:t>
            </a:r>
            <a:r>
              <a:rPr lang="en-GB" dirty="0" err="1" smtClean="0">
                <a:latin typeface="Sylfaen" panose="010A0502050306030303" pitchFamily="18" charset="0"/>
              </a:rPr>
              <a:t>Darknet</a:t>
            </a:r>
            <a:r>
              <a:rPr lang="en-GB" dirty="0" smtClean="0">
                <a:latin typeface="Sylfaen" panose="010A0502050306030303" pitchFamily="18" charset="0"/>
              </a:rPr>
              <a:t>) </a:t>
            </a:r>
            <a:r>
              <a:rPr lang="en-GB" dirty="0" err="1">
                <a:latin typeface="Sylfaen" panose="010A0502050306030303" pitchFamily="18" charset="0"/>
              </a:rPr>
              <a:t>վրա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հատուկ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տեղեկագրերը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ավելանում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Սոցիալական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մեդիա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Կոդավորման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օգտագործումը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lvl="1"/>
            <a:r>
              <a:rPr lang="en-GB" dirty="0" err="1" smtClean="0">
                <a:latin typeface="Sylfaen" panose="010A0502050306030303" pitchFamily="18" charset="0"/>
              </a:rPr>
              <a:t>Վիրտուալ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մասնավոր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ցանց</a:t>
            </a:r>
            <a:r>
              <a:rPr lang="en-GB" dirty="0" smtClean="0">
                <a:latin typeface="Sylfaen" panose="010A0502050306030303" pitchFamily="18" charset="0"/>
              </a:rPr>
              <a:t> (VPN) և TOR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5122" name="Picture 2" descr="Are Internet Giants Failing to Tackle Child Abuse Images Online? |  SecureTeen Parenting Products">
            <a:extLst>
              <a:ext uri="{FF2B5EF4-FFF2-40B4-BE49-F238E27FC236}">
                <a16:creationId xmlns:a16="http://schemas.microsoft.com/office/drawing/2014/main" id="{15620DE9-D04B-4B9B-8B92-05A6A215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967" y="4668333"/>
            <a:ext cx="2375818" cy="158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3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Գլոբալ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թվային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նկար</a:t>
            </a:r>
            <a:r>
              <a:rPr lang="en-GB" sz="32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DD080C1D-F3C9-4F4F-9EA2-708A72782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3554" y="6249571"/>
            <a:ext cx="71922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2F618F"/>
                </a:solidFill>
                <a:ea typeface="MS PGothic" panose="020B0600070205080204" pitchFamily="34" charset="-128"/>
              </a:rPr>
              <a:t>https://wearesocial.com/uk/blog/2020/04/digital-around-the-world-in-april-2020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B958BF59-CEC5-4B63-AD92-D273FB237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8922" y="1391067"/>
            <a:ext cx="8046156" cy="468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698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Առցանց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հայցում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սեռական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նպատակներով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6305531"/>
          </a:xfrm>
        </p:spPr>
        <p:txBody>
          <a:bodyPr/>
          <a:lstStyle/>
          <a:p>
            <a:pPr marL="57150" indent="0">
              <a:buNone/>
            </a:pPr>
            <a:r>
              <a:rPr lang="en-GB" dirty="0" err="1" smtClean="0"/>
              <a:t>Մնում</a:t>
            </a:r>
            <a:r>
              <a:rPr lang="en-GB" dirty="0" smtClean="0"/>
              <a:t> է </a:t>
            </a:r>
            <a:r>
              <a:rPr lang="en-GB" dirty="0" err="1" smtClean="0"/>
              <a:t>լուրջ</a:t>
            </a:r>
            <a:r>
              <a:rPr lang="en-GB" dirty="0" smtClean="0"/>
              <a:t> </a:t>
            </a:r>
            <a:r>
              <a:rPr lang="en-GB" dirty="0" err="1" smtClean="0"/>
              <a:t>վտանգ</a:t>
            </a:r>
            <a:r>
              <a:rPr lang="en-GB" dirty="0" smtClean="0"/>
              <a:t> </a:t>
            </a:r>
          </a:p>
          <a:p>
            <a:pPr marL="914400" lvl="1" indent="-457200"/>
            <a:r>
              <a:rPr lang="en-GB" dirty="0" err="1"/>
              <a:t>Ս</a:t>
            </a:r>
            <a:r>
              <a:rPr lang="en-GB" dirty="0" err="1" smtClean="0"/>
              <a:t>ոցիալական</a:t>
            </a:r>
            <a:r>
              <a:rPr lang="en-GB" dirty="0" smtClean="0"/>
              <a:t> </a:t>
            </a:r>
            <a:r>
              <a:rPr lang="en-GB" dirty="0" err="1" smtClean="0"/>
              <a:t>մեդիայի</a:t>
            </a:r>
            <a:r>
              <a:rPr lang="en-GB" dirty="0" smtClean="0"/>
              <a:t> </a:t>
            </a:r>
            <a:r>
              <a:rPr lang="en-US" dirty="0"/>
              <a:t>ա</a:t>
            </a:r>
            <a:r>
              <a:rPr lang="en-GB" dirty="0" err="1" smtClean="0"/>
              <a:t>կտիվ</a:t>
            </a:r>
            <a:r>
              <a:rPr lang="en-GB" dirty="0" smtClean="0"/>
              <a:t> </a:t>
            </a:r>
            <a:r>
              <a:rPr lang="en-GB" dirty="0" err="1"/>
              <a:t>երեխաները</a:t>
            </a:r>
            <a:r>
              <a:rPr lang="en-GB" dirty="0"/>
              <a:t> </a:t>
            </a:r>
            <a:r>
              <a:rPr lang="en-GB" dirty="0" err="1" smtClean="0"/>
              <a:t>պոտենցիալ</a:t>
            </a:r>
            <a:r>
              <a:rPr lang="en-GB" dirty="0" smtClean="0"/>
              <a:t> </a:t>
            </a:r>
            <a:r>
              <a:rPr lang="en-GB" dirty="0" err="1" smtClean="0"/>
              <a:t>զոհերի</a:t>
            </a:r>
            <a:r>
              <a:rPr lang="en-GB" dirty="0" smtClean="0"/>
              <a:t> </a:t>
            </a:r>
            <a:r>
              <a:rPr lang="en-GB" dirty="0" err="1" smtClean="0"/>
              <a:t>մեծ</a:t>
            </a:r>
            <a:r>
              <a:rPr lang="en-GB" dirty="0"/>
              <a:t> </a:t>
            </a:r>
            <a:r>
              <a:rPr lang="en-GB" dirty="0" err="1" smtClean="0"/>
              <a:t>քանակի</a:t>
            </a:r>
            <a:r>
              <a:rPr lang="en-GB" dirty="0" smtClean="0"/>
              <a:t> </a:t>
            </a:r>
            <a:r>
              <a:rPr lang="en-GB" dirty="0" err="1" smtClean="0"/>
              <a:t>ցուցանիշ</a:t>
            </a:r>
            <a:r>
              <a:rPr lang="en-GB" dirty="0" smtClean="0"/>
              <a:t> </a:t>
            </a:r>
            <a:r>
              <a:rPr lang="en-GB" dirty="0" err="1" smtClean="0"/>
              <a:t>են</a:t>
            </a:r>
            <a:r>
              <a:rPr lang="en-GB" dirty="0" smtClean="0"/>
              <a:t> </a:t>
            </a:r>
            <a:r>
              <a:rPr lang="en-GB" dirty="0" err="1" smtClean="0"/>
              <a:t>կազմում</a:t>
            </a:r>
            <a:r>
              <a:rPr lang="en-GB" dirty="0" smtClean="0"/>
              <a:t> </a:t>
            </a:r>
            <a:endParaRPr lang="en-GB" dirty="0"/>
          </a:p>
          <a:p>
            <a:pPr marL="914400" lvl="1" indent="-457200"/>
            <a:r>
              <a:rPr lang="en-GB" dirty="0" err="1" smtClean="0"/>
              <a:t>Հանրային</a:t>
            </a:r>
            <a:r>
              <a:rPr lang="en-GB" dirty="0" smtClean="0"/>
              <a:t> </a:t>
            </a:r>
            <a:r>
              <a:rPr lang="en-GB" dirty="0" err="1" smtClean="0"/>
              <a:t>իրավագիտակցության</a:t>
            </a:r>
            <a:r>
              <a:rPr lang="en-GB" dirty="0" smtClean="0"/>
              <a:t> </a:t>
            </a:r>
            <a:r>
              <a:rPr lang="en-GB" dirty="0" err="1" smtClean="0"/>
              <a:t>բարձրացումը</a:t>
            </a:r>
            <a:r>
              <a:rPr lang="en-GB" dirty="0" smtClean="0"/>
              <a:t> </a:t>
            </a:r>
            <a:r>
              <a:rPr lang="en-GB" dirty="0" err="1" smtClean="0"/>
              <a:t>օգնում</a:t>
            </a:r>
            <a:r>
              <a:rPr lang="en-GB" dirty="0" smtClean="0"/>
              <a:t> է </a:t>
            </a:r>
          </a:p>
          <a:p>
            <a:pPr marL="914400" lvl="1" indent="-457200"/>
            <a:r>
              <a:rPr lang="en-GB" dirty="0" err="1" smtClean="0"/>
              <a:t>Հիմնականում</a:t>
            </a:r>
            <a:r>
              <a:rPr lang="en-GB" dirty="0" smtClean="0"/>
              <a:t> </a:t>
            </a:r>
            <a:r>
              <a:rPr lang="en-GB" dirty="0" err="1" smtClean="0"/>
              <a:t>պատահում</a:t>
            </a:r>
            <a:r>
              <a:rPr lang="en-GB" dirty="0" smtClean="0"/>
              <a:t> է </a:t>
            </a:r>
            <a:r>
              <a:rPr lang="en-GB" dirty="0" err="1" smtClean="0"/>
              <a:t>բաց</a:t>
            </a:r>
            <a:r>
              <a:rPr lang="en-GB" dirty="0" smtClean="0"/>
              <a:t> </a:t>
            </a:r>
            <a:r>
              <a:rPr lang="en-GB" dirty="0" err="1" smtClean="0"/>
              <a:t>վեբում</a:t>
            </a:r>
            <a:r>
              <a:rPr lang="en-GB" dirty="0" smtClean="0"/>
              <a:t>, </a:t>
            </a:r>
            <a:r>
              <a:rPr lang="en-GB" dirty="0" err="1" smtClean="0"/>
              <a:t>սոցիալական</a:t>
            </a:r>
            <a:r>
              <a:rPr lang="en-GB" dirty="0" smtClean="0"/>
              <a:t> </a:t>
            </a:r>
            <a:r>
              <a:rPr lang="en-GB" dirty="0" err="1" smtClean="0"/>
              <a:t>մեդիայում</a:t>
            </a:r>
            <a:r>
              <a:rPr lang="en-GB" dirty="0" smtClean="0"/>
              <a:t> և </a:t>
            </a:r>
            <a:r>
              <a:rPr lang="en-GB" dirty="0" err="1" smtClean="0"/>
              <a:t>խաղերում</a:t>
            </a:r>
            <a:r>
              <a:rPr lang="en-GB" dirty="0" smtClean="0"/>
              <a:t> </a:t>
            </a:r>
          </a:p>
          <a:p>
            <a:pPr marL="914400" lvl="1" indent="-457200"/>
            <a:r>
              <a:rPr lang="en-GB" dirty="0" err="1" smtClean="0"/>
              <a:t>Կոնտակտը</a:t>
            </a:r>
            <a:r>
              <a:rPr lang="en-GB" dirty="0" smtClean="0"/>
              <a:t> </a:t>
            </a:r>
            <a:r>
              <a:rPr lang="en-GB" dirty="0" err="1" smtClean="0"/>
              <a:t>օգտագործում</a:t>
            </a:r>
            <a:r>
              <a:rPr lang="en-GB" dirty="0" smtClean="0"/>
              <a:t> է </a:t>
            </a:r>
            <a:r>
              <a:rPr lang="en-GB" dirty="0" err="1" smtClean="0"/>
              <a:t>կեղծ</a:t>
            </a:r>
            <a:r>
              <a:rPr lang="en-GB" dirty="0" smtClean="0"/>
              <a:t> </a:t>
            </a:r>
            <a:r>
              <a:rPr lang="en-GB" dirty="0" err="1" smtClean="0"/>
              <a:t>անձնական</a:t>
            </a:r>
            <a:r>
              <a:rPr lang="en-GB" dirty="0" smtClean="0"/>
              <a:t> </a:t>
            </a:r>
            <a:r>
              <a:rPr lang="en-GB" dirty="0" err="1" smtClean="0"/>
              <a:t>տվյալներ</a:t>
            </a:r>
            <a:r>
              <a:rPr lang="en-GB" dirty="0" smtClean="0"/>
              <a:t> (</a:t>
            </a:r>
            <a:r>
              <a:rPr lang="en-GB" dirty="0" err="1" smtClean="0"/>
              <a:t>պրոֆիլ</a:t>
            </a:r>
            <a:r>
              <a:rPr lang="en-GB" dirty="0" smtClean="0"/>
              <a:t>) </a:t>
            </a:r>
            <a:endParaRPr lang="en-GB" dirty="0"/>
          </a:p>
          <a:p>
            <a:pPr marL="914400" lvl="1" indent="-457200"/>
            <a:r>
              <a:rPr lang="en-GB" dirty="0" err="1" smtClean="0"/>
              <a:t>Կարող</a:t>
            </a:r>
            <a:r>
              <a:rPr lang="en-GB" dirty="0" smtClean="0"/>
              <a:t> է </a:t>
            </a:r>
            <a:r>
              <a:rPr lang="en-GB" dirty="0" err="1" smtClean="0"/>
              <a:t>ներառել</a:t>
            </a:r>
            <a:r>
              <a:rPr lang="en-GB" dirty="0" smtClean="0"/>
              <a:t> </a:t>
            </a:r>
            <a:r>
              <a:rPr lang="en-GB" dirty="0" err="1" smtClean="0"/>
              <a:t>կենդանի</a:t>
            </a:r>
            <a:r>
              <a:rPr lang="en-GB" dirty="0" smtClean="0"/>
              <a:t> </a:t>
            </a:r>
            <a:r>
              <a:rPr lang="en-GB" dirty="0" err="1" smtClean="0"/>
              <a:t>տեսանյութ</a:t>
            </a:r>
            <a:endParaRPr lang="en-GB" dirty="0"/>
          </a:p>
          <a:p>
            <a:pPr marL="914400" lvl="1" indent="-457200"/>
            <a:r>
              <a:rPr lang="en-GB" dirty="0" err="1" smtClean="0"/>
              <a:t>Հաղորդակցվելուց</a:t>
            </a:r>
            <a:r>
              <a:rPr lang="en-GB" dirty="0" smtClean="0"/>
              <a:t> </a:t>
            </a:r>
            <a:r>
              <a:rPr lang="en-GB" dirty="0" err="1" smtClean="0"/>
              <a:t>անմիջապես</a:t>
            </a:r>
            <a:r>
              <a:rPr lang="en-GB" dirty="0" smtClean="0"/>
              <a:t> </a:t>
            </a:r>
            <a:r>
              <a:rPr lang="en-GB" dirty="0" err="1" smtClean="0"/>
              <a:t>հետո</a:t>
            </a:r>
            <a:r>
              <a:rPr lang="en-GB" dirty="0"/>
              <a:t> </a:t>
            </a:r>
            <a:r>
              <a:rPr lang="en-GB" dirty="0" err="1" smtClean="0"/>
              <a:t>խոսակցությունը</a:t>
            </a:r>
            <a:r>
              <a:rPr lang="en-GB" dirty="0" smtClean="0"/>
              <a:t> </a:t>
            </a:r>
            <a:r>
              <a:rPr lang="en-GB" dirty="0" err="1" smtClean="0"/>
              <a:t>վտեղափոխում</a:t>
            </a:r>
            <a:r>
              <a:rPr lang="en-GB" dirty="0" smtClean="0"/>
              <a:t> </a:t>
            </a:r>
            <a:r>
              <a:rPr lang="en-GB" dirty="0" err="1" smtClean="0"/>
              <a:t>են</a:t>
            </a:r>
            <a:r>
              <a:rPr lang="en-GB" dirty="0" smtClean="0"/>
              <a:t> </a:t>
            </a:r>
            <a:r>
              <a:rPr lang="en-GB" dirty="0" err="1" smtClean="0"/>
              <a:t>առցանց</a:t>
            </a:r>
            <a:r>
              <a:rPr lang="en-GB" dirty="0" smtClean="0"/>
              <a:t> </a:t>
            </a:r>
            <a:r>
              <a:rPr lang="en-GB" dirty="0" err="1" smtClean="0"/>
              <a:t>գաղտնի</a:t>
            </a:r>
            <a:r>
              <a:rPr lang="en-GB" dirty="0" smtClean="0"/>
              <a:t> </a:t>
            </a:r>
            <a:r>
              <a:rPr lang="en-GB" dirty="0" err="1" smtClean="0"/>
              <a:t>հաղորդագրությունների</a:t>
            </a:r>
            <a:r>
              <a:rPr lang="en-GB" dirty="0" smtClean="0"/>
              <a:t> </a:t>
            </a:r>
            <a:r>
              <a:rPr lang="en-GB" dirty="0" err="1" smtClean="0"/>
              <a:t>հարթակ</a:t>
            </a:r>
            <a:endParaRPr lang="en-GB" dirty="0"/>
          </a:p>
        </p:txBody>
      </p:sp>
      <p:pic>
        <p:nvPicPr>
          <p:cNvPr id="5122" name="Picture 2" descr="Are Internet Giants Failing to Tackle Child Abuse Images Online? |  SecureTeen Parenting Products">
            <a:extLst>
              <a:ext uri="{FF2B5EF4-FFF2-40B4-BE49-F238E27FC236}">
                <a16:creationId xmlns:a16="http://schemas.microsoft.com/office/drawing/2014/main" id="{15620DE9-D04B-4B9B-8B92-05A6A215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256" y="5936124"/>
            <a:ext cx="2375818" cy="158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10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Առցանց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հայցում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սեռական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նպատակներով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A049E3-009F-4AB2-A147-B0D97DAC2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270001"/>
            <a:ext cx="3858408" cy="49793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AF08EA-51D9-4B26-AC93-09CCFD56F7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880" y="2060847"/>
            <a:ext cx="4599576" cy="365386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701134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Ինքնաստեղծ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ակնհայտ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նյութ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84530" cy="5183335"/>
          </a:xfrm>
        </p:spPr>
        <p:txBody>
          <a:bodyPr/>
          <a:lstStyle/>
          <a:p>
            <a:pPr marL="57150" indent="0">
              <a:buNone/>
            </a:pPr>
            <a:r>
              <a:rPr lang="en-US" sz="2800" dirty="0" err="1" smtClean="0">
                <a:latin typeface="Sylfaen" panose="010A0502050306030303" pitchFamily="18" charset="0"/>
              </a:rPr>
              <a:t>Խնդիրն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ավելի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>
                <a:latin typeface="Sylfaen" panose="010A0502050306030303" pitchFamily="18" charset="0"/>
              </a:rPr>
              <a:t>է </a:t>
            </a:r>
            <a:r>
              <a:rPr lang="en-US" sz="2800" dirty="0" err="1">
                <a:latin typeface="Sylfaen" panose="010A0502050306030303" pitchFamily="18" charset="0"/>
              </a:rPr>
              <a:t>զարգանում</a:t>
            </a:r>
            <a:r>
              <a:rPr lang="en-US" sz="2800" dirty="0">
                <a:latin typeface="Sylfaen" panose="010A0502050306030303" pitchFamily="18" charset="0"/>
              </a:rPr>
              <a:t> </a:t>
            </a:r>
            <a:r>
              <a:rPr lang="en-US" sz="2800" dirty="0" err="1">
                <a:latin typeface="Sylfaen" panose="010A0502050306030303" pitchFamily="18" charset="0"/>
              </a:rPr>
              <a:t>ա</a:t>
            </a:r>
            <a:r>
              <a:rPr lang="en-US" sz="2800" dirty="0" err="1" smtClean="0">
                <a:latin typeface="Sylfaen" panose="010A0502050306030303" pitchFamily="18" charset="0"/>
              </a:rPr>
              <a:t>վելի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շատ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երիտասարդների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տարածելու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հետ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</a:p>
          <a:p>
            <a:pPr marL="514350" indent="-457200"/>
            <a:r>
              <a:rPr lang="en-US" sz="2800" dirty="0" err="1" smtClean="0">
                <a:latin typeface="Sylfaen" panose="010A0502050306030303" pitchFamily="18" charset="0"/>
              </a:rPr>
              <a:t>Բջջային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հեռախոսները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միջոցներ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են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տրամադրում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</a:p>
          <a:p>
            <a:pPr marL="514350" indent="-457200"/>
            <a:r>
              <a:rPr lang="en-US" sz="2800" dirty="0" err="1" smtClean="0">
                <a:latin typeface="Sylfaen" panose="010A0502050306030303" pitchFamily="18" charset="0"/>
              </a:rPr>
              <a:t>Ռիսկի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մասին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քիչ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իրազեկություն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</a:p>
          <a:p>
            <a:pPr marL="57150" indent="0">
              <a:buNone/>
            </a:pPr>
            <a:r>
              <a:rPr lang="en-US" sz="2800" dirty="0" err="1" smtClean="0">
                <a:latin typeface="Sylfaen" panose="010A0502050306030303" pitchFamily="18" charset="0"/>
              </a:rPr>
              <a:t>Տարածումը</a:t>
            </a:r>
            <a:r>
              <a:rPr lang="en-US" sz="2800" dirty="0" smtClean="0">
                <a:latin typeface="Sylfaen" panose="010A0502050306030303" pitchFamily="18" charset="0"/>
              </a:rPr>
              <a:t> </a:t>
            </a:r>
            <a:r>
              <a:rPr lang="en-US" sz="2800" dirty="0" err="1" smtClean="0">
                <a:latin typeface="Sylfaen" panose="010A0502050306030303" pitchFamily="18" charset="0"/>
              </a:rPr>
              <a:t>կարող</a:t>
            </a:r>
            <a:r>
              <a:rPr lang="en-US" sz="2800" dirty="0" smtClean="0">
                <a:latin typeface="Sylfaen" panose="010A0502050306030303" pitchFamily="18" charset="0"/>
              </a:rPr>
              <a:t> է </a:t>
            </a:r>
            <a:r>
              <a:rPr lang="en-US" sz="2800" dirty="0" err="1" smtClean="0">
                <a:latin typeface="Sylfaen" panose="010A0502050306030303" pitchFamily="18" charset="0"/>
              </a:rPr>
              <a:t>կատարվել</a:t>
            </a:r>
            <a:r>
              <a:rPr lang="en-US" sz="2800" dirty="0">
                <a:latin typeface="Sylfaen" panose="010A0502050306030303" pitchFamily="18" charset="0"/>
              </a:rPr>
              <a:t>.</a:t>
            </a:r>
            <a:endParaRPr lang="en-US" sz="2800" dirty="0" smtClean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Կամավոր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>
                <a:latin typeface="Sylfaen" panose="010A0502050306030303" pitchFamily="18" charset="0"/>
              </a:rPr>
              <a:t>– </a:t>
            </a:r>
            <a:r>
              <a:rPr lang="en-US" dirty="0" err="1" smtClean="0">
                <a:latin typeface="Sylfaen" panose="010A0502050306030303" pitchFamily="18" charset="0"/>
              </a:rPr>
              <a:t>հասակակիցներին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marL="457200" lvl="1" indent="0">
              <a:buNone/>
            </a:pPr>
            <a:r>
              <a:rPr lang="en-US" sz="2600" dirty="0" smtClean="0">
                <a:latin typeface="Sylfaen" panose="010A0502050306030303" pitchFamily="18" charset="0"/>
              </a:rPr>
              <a:t>(</a:t>
            </a:r>
            <a:r>
              <a:rPr lang="en-US" sz="2600" dirty="0" err="1" smtClean="0">
                <a:latin typeface="Sylfaen" panose="010A0502050306030303" pitchFamily="18" charset="0"/>
              </a:rPr>
              <a:t>Կարող</a:t>
            </a:r>
            <a:r>
              <a:rPr lang="en-US" sz="2600" dirty="0" smtClean="0">
                <a:latin typeface="Sylfaen" panose="010A0502050306030303" pitchFamily="18" charset="0"/>
              </a:rPr>
              <a:t> է </a:t>
            </a:r>
            <a:r>
              <a:rPr lang="en-US" sz="2600" dirty="0" err="1" smtClean="0">
                <a:latin typeface="Sylfaen" panose="010A0502050306030303" pitchFamily="18" charset="0"/>
              </a:rPr>
              <a:t>նաև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տարածվել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ուրիշների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վրա</a:t>
            </a:r>
            <a:r>
              <a:rPr lang="en-US" sz="2600" dirty="0" smtClean="0">
                <a:latin typeface="Sylfaen" panose="010A0502050306030303" pitchFamily="18" charset="0"/>
              </a:rPr>
              <a:t>՝ </a:t>
            </a:r>
            <a:r>
              <a:rPr lang="en-US" sz="2600" dirty="0" err="1" smtClean="0">
                <a:latin typeface="Sylfaen" panose="010A0502050306030303" pitchFamily="18" charset="0"/>
              </a:rPr>
              <a:t>հանգեցնելով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սեռական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բնույթի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հետապնդման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կամ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շորթման</a:t>
            </a:r>
            <a:r>
              <a:rPr lang="en-US" sz="2600" dirty="0" smtClean="0">
                <a:latin typeface="Sylfaen" panose="010A0502050306030303" pitchFamily="18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սեռական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բնույթի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հետապնդում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շորթում</a:t>
            </a:r>
            <a:r>
              <a:rPr lang="en-US" dirty="0" smtClean="0">
                <a:latin typeface="Sylfaen" panose="010A0502050306030303" pitchFamily="18" charset="0"/>
              </a:rPr>
              <a:t>–</a:t>
            </a:r>
            <a:r>
              <a:rPr lang="en-US" dirty="0" err="1" smtClean="0">
                <a:latin typeface="Sylfaen" panose="010A0502050306030303" pitchFamily="18" charset="0"/>
              </a:rPr>
              <a:t>սեռական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հանցագործների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հետ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5122" name="Picture 2" descr="Are Internet Giants Failing to Tackle Child Abuse Images Online? |  SecureTeen Parenting Products">
            <a:extLst>
              <a:ext uri="{FF2B5EF4-FFF2-40B4-BE49-F238E27FC236}">
                <a16:creationId xmlns:a16="http://schemas.microsoft.com/office/drawing/2014/main" id="{15620DE9-D04B-4B9B-8B92-05A6A215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050" y="5960083"/>
            <a:ext cx="2303810" cy="153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79780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Սեռական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բնույթի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հետապնդում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և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կենդանի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հեռահար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բռնություն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24744"/>
            <a:ext cx="8784530" cy="5183335"/>
          </a:xfrm>
        </p:spPr>
        <p:txBody>
          <a:bodyPr/>
          <a:lstStyle/>
          <a:p>
            <a:pPr marL="57150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Սեռական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բնույթի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հետապնդում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և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շորթում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երեխաների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նոր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Sylfaen" panose="010A0502050306030303" pitchFamily="18" charset="0"/>
              </a:rPr>
              <a:t>սեռական</a:t>
            </a:r>
            <a:r>
              <a:rPr lang="en-US" b="1" dirty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Sylfaen" panose="010A0502050306030303" pitchFamily="18" charset="0"/>
              </a:rPr>
              <a:t>շահագործման</a:t>
            </a:r>
            <a:r>
              <a:rPr lang="en-US" b="1" dirty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նյութերի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համար</a:t>
            </a:r>
            <a:endParaRPr lang="en-US" b="1" dirty="0">
              <a:solidFill>
                <a:srgbClr val="FFFF00"/>
              </a:solidFill>
              <a:latin typeface="Sylfaen" panose="010A0502050306030303" pitchFamily="18" charset="0"/>
            </a:endParaRPr>
          </a:p>
          <a:p>
            <a:pPr marL="914400" lvl="1" indent="-457200"/>
            <a:r>
              <a:rPr lang="en-US" dirty="0" err="1" smtClean="0">
                <a:latin typeface="Sylfaen" panose="010A0502050306030303" pitchFamily="18" charset="0"/>
              </a:rPr>
              <a:t>Ընդհանրապես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հավաքածուների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համար-ոչ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թե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գումարի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US" dirty="0" err="1" smtClean="0">
                <a:latin typeface="Sylfaen" panose="010A0502050306030303" pitchFamily="18" charset="0"/>
              </a:rPr>
              <a:t>Առկա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նյութերով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նորերը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ձեռք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բերելու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վտանգ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marL="914400" lvl="1" indent="-457200"/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առցանց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խոսակցություններից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շորթելու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marL="914400" lvl="1" indent="-457200"/>
            <a:r>
              <a:rPr lang="hy-AM" dirty="0" smtClean="0">
                <a:latin typeface="Sylfaen" panose="010A0502050306030303" pitchFamily="18" charset="0"/>
              </a:rPr>
              <a:t>Զ</a:t>
            </a:r>
            <a:r>
              <a:rPr lang="en-US" dirty="0" err="1" smtClean="0">
                <a:latin typeface="Sylfaen" panose="010A0502050306030303" pitchFamily="18" charset="0"/>
              </a:rPr>
              <a:t>ոհի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զգալի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տրավմա</a:t>
            </a:r>
            <a:endParaRPr lang="en-US" dirty="0">
              <a:latin typeface="Sylfaen" panose="010A0502050306030303" pitchFamily="18" charset="0"/>
            </a:endParaRPr>
          </a:p>
          <a:p>
            <a:pPr marL="5715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Կենդանի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հեռահար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երեխայի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բռնություն</a:t>
            </a:r>
            <a:r>
              <a:rPr lang="en-GB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endParaRPr lang="en-GB" b="1" dirty="0">
              <a:solidFill>
                <a:srgbClr val="0070C0"/>
              </a:solidFill>
              <a:latin typeface="Sylfaen" panose="010A0502050306030303" pitchFamily="18" charset="0"/>
            </a:endParaRPr>
          </a:p>
          <a:p>
            <a:pPr marL="914400" lvl="1" indent="-457200"/>
            <a:r>
              <a:rPr lang="en-GB" dirty="0" err="1" smtClean="0">
                <a:latin typeface="Sylfaen" panose="010A0502050306030303" pitchFamily="18" charset="0"/>
              </a:rPr>
              <a:t>Հանցագործները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հետապնդում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ֆինանսական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շահ</a:t>
            </a:r>
            <a:endParaRPr lang="en-GB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ի </a:t>
            </a:r>
            <a:r>
              <a:rPr lang="en-GB" dirty="0" err="1" smtClean="0">
                <a:latin typeface="Sylfaen" panose="010A0502050306030303" pitchFamily="18" charset="0"/>
              </a:rPr>
              <a:t>աճող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արագություն</a:t>
            </a:r>
            <a:r>
              <a:rPr lang="en-GB" dirty="0" smtClean="0">
                <a:latin typeface="Sylfaen" panose="010A0502050306030303" pitchFamily="18" charset="0"/>
              </a:rPr>
              <a:t> – </a:t>
            </a:r>
            <a:r>
              <a:rPr lang="en-GB" dirty="0" err="1" smtClean="0">
                <a:latin typeface="Sylfaen" panose="010A0502050306030303" pitchFamily="18" charset="0"/>
              </a:rPr>
              <a:t>ուղիղ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միացում</a:t>
            </a:r>
            <a:endParaRPr lang="en-GB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 smtClean="0">
                <a:latin typeface="Sylfaen" panose="010A0502050306030303" pitchFamily="18" charset="0"/>
              </a:rPr>
              <a:t>Հ</a:t>
            </a:r>
            <a:r>
              <a:rPr lang="en-GB" dirty="0" err="1" smtClean="0">
                <a:latin typeface="Sylfaen" panose="010A0502050306030303" pitchFamily="18" charset="0"/>
              </a:rPr>
              <a:t>անցագործները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վճարում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դիտելու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համար</a:t>
            </a:r>
            <a:endParaRPr lang="en-GB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GB" dirty="0" err="1" smtClean="0">
                <a:latin typeface="Sylfaen" panose="010A0502050306030303" pitchFamily="18" charset="0"/>
              </a:rPr>
              <a:t>Պոռնո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կայք</a:t>
            </a:r>
            <a:r>
              <a:rPr lang="en-GB" dirty="0" smtClean="0">
                <a:latin typeface="Sylfaen" panose="010A0502050306030303" pitchFamily="18" charset="0"/>
              </a:rPr>
              <a:t>&gt; </a:t>
            </a:r>
            <a:r>
              <a:rPr lang="en-GB" dirty="0" err="1" smtClean="0">
                <a:latin typeface="Sylfaen" panose="010A0502050306030303" pitchFamily="18" charset="0"/>
              </a:rPr>
              <a:t>գաղտնքի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հաղորդագրություն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5122" name="Picture 2" descr="Are Internet Giants Failing to Tackle Child Abuse Images Online? |  SecureTeen Parenting Products">
            <a:extLst>
              <a:ext uri="{FF2B5EF4-FFF2-40B4-BE49-F238E27FC236}">
                <a16:creationId xmlns:a16="http://schemas.microsoft.com/office/drawing/2014/main" id="{15620DE9-D04B-4B9B-8B92-05A6A215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794" y="5147138"/>
            <a:ext cx="2303810" cy="153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73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Սեռական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բնույթի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հետապնդումը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և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կենդանի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հեռարար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բռնությունը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Are Internet Giants Failing to Tackle Child Abuse Images Online? |  SecureTeen Parenting Products">
            <a:extLst>
              <a:ext uri="{FF2B5EF4-FFF2-40B4-BE49-F238E27FC236}">
                <a16:creationId xmlns:a16="http://schemas.microsoft.com/office/drawing/2014/main" id="{15620DE9-D04B-4B9B-8B92-05A6A215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987649"/>
            <a:ext cx="2303810" cy="153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02638C-A6FB-49B0-885D-836858B8A7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00" y="1325616"/>
            <a:ext cx="5505513" cy="50949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306938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Երեխայի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սեռական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շահագործում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–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ապագան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1144607"/>
            <a:ext cx="8636000" cy="6496031"/>
          </a:xfrm>
        </p:spPr>
        <p:txBody>
          <a:bodyPr/>
          <a:lstStyle/>
          <a:p>
            <a:pPr marL="514350" indent="-457200"/>
            <a:r>
              <a:rPr lang="en-US" dirty="0" err="1" smtClean="0">
                <a:latin typeface="Sylfaen" panose="010A0502050306030303" pitchFamily="18" charset="0"/>
              </a:rPr>
              <a:t>Հիմնական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վտանգները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բավական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արմատավորված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կայուն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marL="514350" indent="-457200"/>
            <a:r>
              <a:rPr lang="hy-AM" dirty="0" smtClean="0">
                <a:latin typeface="Sylfaen" panose="010A0502050306030303" pitchFamily="18" charset="0"/>
              </a:rPr>
              <a:t>«</a:t>
            </a:r>
            <a:r>
              <a:rPr lang="en-US" b="1" dirty="0">
                <a:latin typeface="Sylfaen" panose="010A0502050306030303" pitchFamily="18" charset="0"/>
              </a:rPr>
              <a:t>Դ</a:t>
            </a:r>
            <a:r>
              <a:rPr lang="hy-AM" b="1" dirty="0" smtClean="0">
                <a:latin typeface="Sylfaen" panose="010A0502050306030303" pitchFamily="18" charset="0"/>
              </a:rPr>
              <a:t>իփֆեյք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US" b="1" dirty="0" err="1" smtClean="0">
                <a:latin typeface="Sylfaen" panose="010A0502050306030303" pitchFamily="18" charset="0"/>
              </a:rPr>
              <a:t>Deepfakes</a:t>
            </a:r>
            <a:r>
              <a:rPr lang="en-US" b="1" dirty="0" smtClean="0">
                <a:latin typeface="Sylfaen" panose="010A0502050306030303" pitchFamily="18" charset="0"/>
              </a:rPr>
              <a:t>)</a:t>
            </a:r>
            <a:r>
              <a:rPr lang="en-US" dirty="0" smtClean="0">
                <a:latin typeface="Sylfaen" panose="010A0502050306030303" pitchFamily="18" charset="0"/>
              </a:rPr>
              <a:t> – </a:t>
            </a:r>
            <a:r>
              <a:rPr lang="hy-AM" dirty="0" smtClean="0">
                <a:latin typeface="Sylfaen" panose="010A0502050306030303" pitchFamily="18" charset="0"/>
              </a:rPr>
              <a:t>«</a:t>
            </a:r>
            <a:r>
              <a:rPr lang="en-US" dirty="0" err="1" smtClean="0">
                <a:latin typeface="Sylfaen" panose="010A0502050306030303" pitchFamily="18" charset="0"/>
              </a:rPr>
              <a:t>խորը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սովորել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«</a:t>
            </a:r>
            <a:r>
              <a:rPr lang="en-US" dirty="0" err="1" smtClean="0">
                <a:latin typeface="Sylfaen" panose="010A0502050306030303" pitchFamily="18" charset="0"/>
              </a:rPr>
              <a:t>կեղծիք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marL="914400" lvl="1" indent="-457200"/>
            <a:r>
              <a:rPr lang="hy-AM" dirty="0" smtClean="0">
                <a:latin typeface="Sylfaen" panose="010A0502050306030303" pitchFamily="18" charset="0"/>
              </a:rPr>
              <a:t>մեքենայական </a:t>
            </a:r>
            <a:r>
              <a:rPr lang="hy-AM" dirty="0">
                <a:latin typeface="Sylfaen" panose="010A0502050306030303" pitchFamily="18" charset="0"/>
              </a:rPr>
              <a:t>ուսուցման և արհեստական ​​բանականության (</a:t>
            </a:r>
            <a:r>
              <a:rPr lang="en-US" dirty="0">
                <a:latin typeface="Sylfaen" panose="010A0502050306030303" pitchFamily="18" charset="0"/>
              </a:rPr>
              <a:t>AI</a:t>
            </a:r>
            <a:r>
              <a:rPr lang="en-US" dirty="0" smtClean="0">
                <a:latin typeface="Sylfaen" panose="010A0502050306030303" pitchFamily="18" charset="0"/>
              </a:rPr>
              <a:t>) </a:t>
            </a:r>
            <a:r>
              <a:rPr lang="en-US" dirty="0" err="1" smtClean="0">
                <a:latin typeface="Sylfaen" panose="010A0502050306030303" pitchFamily="18" charset="0"/>
              </a:rPr>
              <a:t>տեխնոլոգիան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պատկերները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տեսանյութերը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իրար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տեղադրելն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</a:p>
          <a:p>
            <a:pPr marL="914400" lvl="1" indent="-457200"/>
            <a:r>
              <a:rPr lang="hy-AM" dirty="0" smtClean="0">
                <a:latin typeface="Sylfaen" panose="010A0502050306030303" pitchFamily="18" charset="0"/>
              </a:rPr>
              <a:t>Ն</a:t>
            </a:r>
            <a:r>
              <a:rPr lang="en-US" dirty="0" err="1" smtClean="0">
                <a:latin typeface="Sylfaen" panose="010A0502050306030303" pitchFamily="18" charset="0"/>
              </a:rPr>
              <a:t>որի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հնարավորություն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անհատականացված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Երեխայի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սեռական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շահագործման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նյութ</a:t>
            </a:r>
            <a:endParaRPr lang="en-US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US" dirty="0" err="1">
                <a:latin typeface="Sylfaen" panose="010A0502050306030303" pitchFamily="18" charset="0"/>
              </a:rPr>
              <a:t>Ի</a:t>
            </a:r>
            <a:r>
              <a:rPr lang="en-US" dirty="0" err="1" smtClean="0">
                <a:latin typeface="Sylfaen" panose="010A0502050306030303" pitchFamily="18" charset="0"/>
              </a:rPr>
              <a:t>րավապահ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մարմինների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օրինականությունը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ապացուցելու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</a:t>
            </a:r>
            <a:r>
              <a:rPr lang="en-US" dirty="0" err="1" smtClean="0">
                <a:latin typeface="Sylfaen" panose="010A0502050306030303" pitchFamily="18" charset="0"/>
              </a:rPr>
              <a:t>նթատեքստ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5" name="Picture 4" descr="A Crystal Ball for HPC - HPCwire">
            <a:extLst>
              <a:ext uri="{FF2B5EF4-FFF2-40B4-BE49-F238E27FC236}">
                <a16:creationId xmlns:a16="http://schemas.microsoft.com/office/drawing/2014/main" id="{91495AAC-1CDE-4A39-B16D-F4E95606E4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5482" r="11412" b="9534"/>
          <a:stretch/>
        </p:blipFill>
        <p:spPr bwMode="auto">
          <a:xfrm>
            <a:off x="8787111" y="4824339"/>
            <a:ext cx="1966712" cy="138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74390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ՎՃԱՐՄԱՆ ԿԵՂԾԻՔ</a:t>
            </a:r>
            <a:endParaRPr lang="en-GB" sz="32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48A7903-DBE1-43BD-905E-55DB24756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cs typeface="Verdana" charset="0"/>
              </a:rPr>
              <a:pPr/>
              <a:t>76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 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FE25A-050F-4914-B2E8-65E908C83E53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BCD3B-0D81-4EEF-9F9F-DB3E28FFD393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9E352179-95DE-4E37-9014-C7512F18C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4440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524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Առանց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քարտ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784530" cy="5183335"/>
          </a:xfrm>
        </p:spPr>
        <p:txBody>
          <a:bodyPr/>
          <a:lstStyle/>
          <a:p>
            <a:pPr marL="57150" indent="0">
              <a:buNone/>
            </a:pPr>
            <a:r>
              <a:rPr lang="en-US" sz="3000" dirty="0" err="1" smtClean="0">
                <a:latin typeface="Sylfaen" panose="010A0502050306030303" pitchFamily="18" charset="0"/>
              </a:rPr>
              <a:t>Խարդախության</a:t>
            </a:r>
            <a:r>
              <a:rPr lang="en-US" sz="3000" dirty="0" smtClean="0">
                <a:latin typeface="Sylfaen" panose="010A0502050306030303" pitchFamily="18" charset="0"/>
              </a:rPr>
              <a:t> </a:t>
            </a:r>
            <a:r>
              <a:rPr lang="en-US" sz="3000" dirty="0" err="1" smtClean="0">
                <a:latin typeface="Sylfaen" panose="010A0502050306030303" pitchFamily="18" charset="0"/>
              </a:rPr>
              <a:t>գործերով</a:t>
            </a:r>
            <a:r>
              <a:rPr lang="en-US" sz="3000" dirty="0" smtClean="0">
                <a:latin typeface="Sylfaen" panose="010A0502050306030303" pitchFamily="18" charset="0"/>
              </a:rPr>
              <a:t> </a:t>
            </a:r>
            <a:r>
              <a:rPr lang="en-US" sz="3000" dirty="0" err="1" smtClean="0">
                <a:latin typeface="Sylfaen" panose="010A0502050306030303" pitchFamily="18" charset="0"/>
              </a:rPr>
              <a:t>քննիչների</a:t>
            </a:r>
            <a:r>
              <a:rPr lang="en-US" sz="3000" dirty="0" smtClean="0">
                <a:latin typeface="Sylfaen" panose="010A0502050306030303" pitchFamily="18" charset="0"/>
              </a:rPr>
              <a:t> </a:t>
            </a:r>
            <a:r>
              <a:rPr lang="en-US" sz="3000" dirty="0" err="1" smtClean="0">
                <a:latin typeface="Sylfaen" panose="010A0502050306030303" pitchFamily="18" charset="0"/>
              </a:rPr>
              <a:t>համար</a:t>
            </a:r>
            <a:r>
              <a:rPr lang="en-US" sz="3000" dirty="0" smtClean="0">
                <a:latin typeface="Sylfaen" panose="010A0502050306030303" pitchFamily="18" charset="0"/>
              </a:rPr>
              <a:t> </a:t>
            </a:r>
            <a:r>
              <a:rPr lang="en-US" sz="3000" dirty="0" err="1" smtClean="0">
                <a:latin typeface="Sylfaen" panose="010A0502050306030303" pitchFamily="18" charset="0"/>
              </a:rPr>
              <a:t>հիմնական</a:t>
            </a:r>
            <a:r>
              <a:rPr lang="en-US" sz="3000" dirty="0" smtClean="0">
                <a:latin typeface="Sylfaen" panose="010A0502050306030303" pitchFamily="18" charset="0"/>
              </a:rPr>
              <a:t> </a:t>
            </a:r>
            <a:r>
              <a:rPr lang="en-US" sz="3000" dirty="0" err="1" smtClean="0">
                <a:latin typeface="Sylfaen" panose="010A0502050306030303" pitchFamily="18" charset="0"/>
              </a:rPr>
              <a:t>առաջնահերթությունները</a:t>
            </a:r>
            <a:r>
              <a:rPr lang="en-US" sz="3000" dirty="0" smtClean="0">
                <a:latin typeface="Sylfaen" panose="010A0502050306030303" pitchFamily="18" charset="0"/>
              </a:rPr>
              <a:t> </a:t>
            </a:r>
            <a:endParaRPr lang="en-US" sz="3000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Առցանց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գործարքները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զարգանում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շատանում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panose="010A0502050306030303" pitchFamily="18" charset="0"/>
              </a:rPr>
              <a:t>Է</a:t>
            </a:r>
            <a:r>
              <a:rPr lang="en-US" dirty="0" err="1" smtClean="0">
                <a:latin typeface="Sylfaen" panose="010A0502050306030303" pitchFamily="18" charset="0"/>
              </a:rPr>
              <a:t>լեկտրոնային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սարքավորումներ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US" dirty="0" err="1" smtClean="0">
                <a:latin typeface="Sylfaen" panose="010A0502050306030303" pitchFamily="18" charset="0"/>
              </a:rPr>
              <a:t>բջջային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հեռախոսներ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տաբլետներ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այլն</a:t>
            </a:r>
            <a:r>
              <a:rPr lang="en-US" dirty="0" smtClean="0">
                <a:latin typeface="Sylfaen" panose="010A0502050306030303" pitchFamily="18" charset="0"/>
              </a:rPr>
              <a:t>)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Ճամփորդության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ոլորտում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US" dirty="0" err="1" smtClean="0">
                <a:latin typeface="Sylfaen" panose="010A0502050306030303" pitchFamily="18" charset="0"/>
              </a:rPr>
              <a:t>ապօրինի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ներգաղթի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մարդկանց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տրաֆիկինգի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մեջ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օգուտ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տեսնելը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կեղծ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ինքնությունների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հետ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միասին</a:t>
            </a:r>
            <a:r>
              <a:rPr lang="en-US" dirty="0" smtClean="0">
                <a:latin typeface="Sylfaen" panose="010A0502050306030303" pitchFamily="18" charset="0"/>
              </a:rPr>
              <a:t>)</a:t>
            </a:r>
            <a:endParaRPr lang="en-GB" dirty="0">
              <a:latin typeface="Sylfaen" panose="010A0502050306030303" pitchFamily="18" charset="0"/>
            </a:endParaRPr>
          </a:p>
          <a:p>
            <a:pPr marL="5715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Առաջացել</a:t>
            </a:r>
            <a:r>
              <a:rPr lang="en-US" dirty="0" smtClean="0">
                <a:latin typeface="Sylfaen" panose="010A0502050306030303" pitchFamily="18" charset="0"/>
              </a:rPr>
              <a:t> է տ</a:t>
            </a:r>
            <a:r>
              <a:rPr lang="hy-AM" dirty="0" smtClean="0">
                <a:latin typeface="Sylfaen" panose="010A0502050306030303" pitchFamily="18" charset="0"/>
              </a:rPr>
              <a:t>վյալների </a:t>
            </a:r>
            <a:r>
              <a:rPr lang="hy-AM" dirty="0">
                <a:latin typeface="Sylfaen" panose="010A0502050306030303" pitchFamily="18" charset="0"/>
              </a:rPr>
              <a:t>փոխզիջումից, 1/3 կողմերի խախտումներից, ֆիշինգից և </a:t>
            </a:r>
            <a:r>
              <a:rPr lang="hy-AM" dirty="0" smtClean="0">
                <a:latin typeface="Sylfaen" panose="010A0502050306030303" pitchFamily="18" charset="0"/>
              </a:rPr>
              <a:t>խաբե</a:t>
            </a:r>
            <a:r>
              <a:rPr lang="en-US" dirty="0" err="1" smtClean="0">
                <a:latin typeface="Sylfaen" panose="010A0502050306030303" pitchFamily="18" charset="0"/>
              </a:rPr>
              <a:t>բա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տեքստային </a:t>
            </a:r>
            <a:r>
              <a:rPr lang="hy-AM" dirty="0" smtClean="0">
                <a:latin typeface="Sylfaen" panose="010A0502050306030303" pitchFamily="18" charset="0"/>
              </a:rPr>
              <a:t>հաղորդագրություններից</a:t>
            </a:r>
            <a:endParaRPr lang="en-GB" sz="3000" dirty="0">
              <a:latin typeface="Sylfaen" panose="010A0502050306030303" pitchFamily="18" charset="0"/>
            </a:endParaRPr>
          </a:p>
        </p:txBody>
      </p:sp>
      <p:pic>
        <p:nvPicPr>
          <p:cNvPr id="6146" name="Picture 2" descr="Action on credit card fraud | Christopher Pincher">
            <a:extLst>
              <a:ext uri="{FF2B5EF4-FFF2-40B4-BE49-F238E27FC236}">
                <a16:creationId xmlns:a16="http://schemas.microsoft.com/office/drawing/2014/main" id="{09F1A6C0-7D28-401B-8903-ADCEDB0B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050" y="5240195"/>
            <a:ext cx="1864643" cy="12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0776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Sylfaen" panose="010A0502050306030303" pitchFamily="18" charset="0"/>
                <a:cs typeface="Verdana" charset="0"/>
              </a:rPr>
              <a:t>www.coe.int/cybercrime</a:t>
            </a:r>
            <a:endParaRPr lang="en-GB" sz="1200" dirty="0">
              <a:latin typeface="Sylfaen" panose="010A050205030603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Sylfaen" panose="010A0502050306030303" pitchFamily="18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Առանց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քարտ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Action on credit card fraud | Christopher Pincher">
            <a:extLst>
              <a:ext uri="{FF2B5EF4-FFF2-40B4-BE49-F238E27FC236}">
                <a16:creationId xmlns:a16="http://schemas.microsoft.com/office/drawing/2014/main" id="{09F1A6C0-7D28-401B-8903-ADCEDB0B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407" y="5240195"/>
            <a:ext cx="1864643" cy="12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6E3595-586A-427F-A7C1-CE9850F75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756" y="1154444"/>
            <a:ext cx="7138487" cy="514571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7854214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Սկիմմինգ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8077877"/>
          </a:xfrm>
        </p:spPr>
        <p:txBody>
          <a:bodyPr/>
          <a:lstStyle/>
          <a:p>
            <a:pPr marL="57150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Սկիմմինգ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(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տվյալների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հափշտակում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)</a:t>
            </a:r>
            <a:endParaRPr lang="en-US" b="1" dirty="0">
              <a:solidFill>
                <a:srgbClr val="0070C0"/>
              </a:solidFill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>
                <a:latin typeface="Sylfaen" panose="010A0502050306030303" pitchFamily="18" charset="0"/>
              </a:rPr>
              <a:t>«Խորը ներդիրով» </a:t>
            </a:r>
            <a:r>
              <a:rPr lang="en-US" dirty="0" err="1" smtClean="0">
                <a:latin typeface="Sylfaen" panose="010A0502050306030303" pitchFamily="18" charset="0"/>
              </a:rPr>
              <a:t>սկիմմերները</a:t>
            </a:r>
            <a:r>
              <a:rPr lang="en-US" dirty="0" smtClean="0">
                <a:latin typeface="Sylfaen" panose="010A0502050306030303" pitchFamily="18" charset="0"/>
              </a:rPr>
              <a:t> (skimmers) </a:t>
            </a:r>
            <a:r>
              <a:rPr lang="hy-AM" dirty="0" smtClean="0">
                <a:latin typeface="Sylfaen" panose="010A0502050306030303" pitchFamily="18" charset="0"/>
              </a:rPr>
              <a:t>կարդում </a:t>
            </a:r>
            <a:r>
              <a:rPr lang="hy-AM" dirty="0">
                <a:latin typeface="Sylfaen" panose="010A0502050306030303" pitchFamily="18" charset="0"/>
              </a:rPr>
              <a:t>են մագնիսական </a:t>
            </a:r>
            <a:r>
              <a:rPr lang="hy-AM" dirty="0" smtClean="0">
                <a:latin typeface="Sylfaen" panose="010A0502050306030303" pitchFamily="18" charset="0"/>
              </a:rPr>
              <a:t>շերտը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US" dirty="0" err="1" smtClean="0">
                <a:latin typeface="Sylfaen" panose="010A0502050306030303" pitchFamily="18" charset="0"/>
              </a:rPr>
              <a:t>ֆո</a:t>
            </a:r>
            <a:r>
              <a:rPr lang="hy-AM" dirty="0" smtClean="0">
                <a:latin typeface="Sylfaen" panose="010A0502050306030303" pitchFamily="18" charset="0"/>
              </a:rPr>
              <a:t>տոխցիկը </a:t>
            </a:r>
            <a:r>
              <a:rPr lang="hy-AM" dirty="0">
                <a:latin typeface="Sylfaen" panose="010A0502050306030303" pitchFamily="18" charset="0"/>
              </a:rPr>
              <a:t>օգտագործվում է </a:t>
            </a:r>
            <a:r>
              <a:rPr lang="en-US" dirty="0">
                <a:latin typeface="Sylfaen" panose="010A0502050306030303" pitchFamily="18" charset="0"/>
              </a:rPr>
              <a:t>PIN- </a:t>
            </a:r>
            <a:r>
              <a:rPr lang="hy-AM" dirty="0">
                <a:latin typeface="Sylfaen" panose="010A0502050306030303" pitchFamily="18" charset="0"/>
              </a:rPr>
              <a:t>ը գողանալու </a:t>
            </a:r>
            <a:r>
              <a:rPr lang="hy-AM" dirty="0" smtClean="0">
                <a:latin typeface="Sylfaen" panose="010A0502050306030303" pitchFamily="18" charset="0"/>
              </a:rPr>
              <a:t>համար</a:t>
            </a:r>
            <a:endParaRPr lang="en-US" dirty="0" smtClean="0"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>
                <a:latin typeface="Sylfaen" panose="010A0502050306030303" pitchFamily="18" charset="0"/>
              </a:rPr>
              <a:t>Օգտագործված կամ տարածված (հիմնականում </a:t>
            </a:r>
            <a:r>
              <a:rPr lang="hy-AM" dirty="0" smtClean="0">
                <a:latin typeface="Sylfaen" panose="010A0502050306030303" pitchFamily="18" charset="0"/>
              </a:rPr>
              <a:t>մութ ոստայն</a:t>
            </a:r>
            <a:r>
              <a:rPr lang="en-US" dirty="0" err="1" smtClean="0">
                <a:latin typeface="Sylfaen" panose="010A0502050306030303" pitchFamily="18" charset="0"/>
              </a:rPr>
              <a:t>ով</a:t>
            </a:r>
            <a:r>
              <a:rPr lang="en-US" dirty="0" smtClean="0">
                <a:latin typeface="Sylfaen" panose="010A0502050306030303" pitchFamily="18" charset="0"/>
              </a:rPr>
              <a:t> (</a:t>
            </a:r>
            <a:r>
              <a:rPr lang="en-US" dirty="0" err="1" smtClean="0">
                <a:latin typeface="Sylfaen" panose="010A0502050306030303" pitchFamily="18" charset="0"/>
              </a:rPr>
              <a:t>Darkweb</a:t>
            </a:r>
            <a:r>
              <a:rPr lang="hy-AM" dirty="0" smtClean="0">
                <a:latin typeface="Sylfaen" panose="010A0502050306030303" pitchFamily="18" charset="0"/>
              </a:rPr>
              <a:t>)</a:t>
            </a:r>
            <a:endParaRPr lang="en-US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US" dirty="0" err="1" smtClean="0">
                <a:latin typeface="Sylfaen" panose="010A0502050306030303" pitchFamily="18" charset="0"/>
              </a:rPr>
              <a:t>Նվազում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>
                <a:latin typeface="Sylfaen" panose="010A0502050306030303" pitchFamily="18" charset="0"/>
              </a:rPr>
              <a:t>է </a:t>
            </a:r>
            <a:r>
              <a:rPr lang="en-US" dirty="0" err="1">
                <a:latin typeface="Sylfaen" panose="010A0502050306030303" pitchFamily="18" charset="0"/>
              </a:rPr>
              <a:t>չիպի</a:t>
            </a:r>
            <a:r>
              <a:rPr lang="en-US" dirty="0" smtClean="0">
                <a:latin typeface="Sylfaen" panose="010A0502050306030303" pitchFamily="18" charset="0"/>
              </a:rPr>
              <a:t>/ pin-ի </a:t>
            </a:r>
            <a:r>
              <a:rPr lang="en-US" dirty="0" err="1" smtClean="0">
                <a:latin typeface="Sylfaen" panose="010A0502050306030303" pitchFamily="18" charset="0"/>
              </a:rPr>
              <a:t>պատճառով</a:t>
            </a:r>
            <a:endParaRPr lang="en-US" dirty="0">
              <a:latin typeface="Sylfaen" panose="010A0502050306030303" pitchFamily="18" charset="0"/>
            </a:endParaRPr>
          </a:p>
          <a:p>
            <a:pPr marL="57150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Շիմմինգ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(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էլեկտրոնային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միջադիրներ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(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գերբարակ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էլեկտրամագնիսական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սարքեր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տվյալներ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կարդալու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համար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))</a:t>
            </a:r>
            <a:endParaRPr lang="en-US" b="1" dirty="0">
              <a:solidFill>
                <a:srgbClr val="0070C0"/>
              </a:solidFill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>
                <a:latin typeface="Sylfaen" panose="010A0502050306030303" pitchFamily="18" charset="0"/>
              </a:rPr>
              <a:t>Խարդախները «շիմ» </a:t>
            </a:r>
            <a:r>
              <a:rPr lang="en-US" dirty="0" smtClean="0">
                <a:latin typeface="Sylfaen" panose="010A0502050306030303" pitchFamily="18" charset="0"/>
              </a:rPr>
              <a:t>(shim) </a:t>
            </a:r>
            <a:r>
              <a:rPr lang="hy-AM" dirty="0" smtClean="0">
                <a:latin typeface="Sylfaen" panose="010A0502050306030303" pitchFamily="18" charset="0"/>
              </a:rPr>
              <a:t>են </a:t>
            </a:r>
            <a:r>
              <a:rPr lang="hy-AM" dirty="0">
                <a:latin typeface="Sylfaen" panose="010A0502050306030303" pitchFamily="18" charset="0"/>
              </a:rPr>
              <a:t>ներդնում քարտերի </a:t>
            </a:r>
            <a:r>
              <a:rPr lang="hy-AM" dirty="0" smtClean="0">
                <a:latin typeface="Sylfaen" panose="010A0502050306030303" pitchFamily="18" charset="0"/>
              </a:rPr>
              <a:t>ընթերցող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սարքում</a:t>
            </a:r>
            <a:endParaRPr lang="en-US" dirty="0" smtClean="0"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>
                <a:latin typeface="Sylfaen" panose="010A0502050306030303" pitchFamily="18" charset="0"/>
              </a:rPr>
              <a:t>Չիպի քարտի տվյալները </a:t>
            </a:r>
            <a:r>
              <a:rPr lang="en-US" dirty="0" err="1" smtClean="0">
                <a:latin typeface="Sylfaen" panose="010A0502050306030303" pitchFamily="18" charset="0"/>
              </a:rPr>
              <a:t>կրկնօրինակվում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են</a:t>
            </a:r>
            <a:endParaRPr lang="en-US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US" dirty="0" err="1" smtClean="0">
                <a:latin typeface="Sylfaen" panose="010A0502050306030303" pitchFamily="18" charset="0"/>
              </a:rPr>
              <a:t>Տեղեկությունների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հիման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ստեղծվում</a:t>
            </a:r>
            <a:r>
              <a:rPr lang="en-US" dirty="0" smtClean="0">
                <a:latin typeface="Sylfaen" panose="010A0502050306030303" pitchFamily="18" charset="0"/>
              </a:rPr>
              <a:t> է մ</a:t>
            </a:r>
            <a:r>
              <a:rPr lang="hy-AM" dirty="0" smtClean="0">
                <a:latin typeface="Sylfaen" panose="010A0502050306030303" pitchFamily="18" charset="0"/>
              </a:rPr>
              <a:t>ագնիսական ժապավեն</a:t>
            </a:r>
            <a:r>
              <a:rPr lang="en-US" dirty="0" err="1" smtClean="0">
                <a:latin typeface="Sylfaen" panose="010A0502050306030303" pitchFamily="18" charset="0"/>
              </a:rPr>
              <a:t>ով</a:t>
            </a:r>
            <a:r>
              <a:rPr lang="hy-AM" dirty="0" smtClean="0">
                <a:latin typeface="Sylfaen" panose="010A0502050306030303" pitchFamily="18" charset="0"/>
              </a:rPr>
              <a:t> քարտ</a:t>
            </a:r>
            <a:endParaRPr lang="en-US" dirty="0" smtClean="0"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>
                <a:latin typeface="Sylfaen" panose="010A0502050306030303" pitchFamily="18" charset="0"/>
              </a:rPr>
              <a:t>Օգտագործվում է այդ </a:t>
            </a:r>
            <a:r>
              <a:rPr lang="hy-AM" dirty="0" smtClean="0">
                <a:latin typeface="Sylfaen" panose="010A0502050306030303" pitchFamily="18" charset="0"/>
              </a:rPr>
              <a:t>տեխնոլոգիան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դեռ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օգտագործող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խանութներում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6146" name="Picture 2" descr="Action on credit card fraud | Christopher Pincher">
            <a:extLst>
              <a:ext uri="{FF2B5EF4-FFF2-40B4-BE49-F238E27FC236}">
                <a16:creationId xmlns:a16="http://schemas.microsoft.com/office/drawing/2014/main" id="{09F1A6C0-7D28-401B-8903-ADCEDB0B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230745"/>
            <a:ext cx="1864643" cy="12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46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1"/>
            <a:ext cx="8640960" cy="4392487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>
                <a:latin typeface="Sylfaen" panose="010A0502050306030303" pitchFamily="18" charset="0"/>
              </a:rPr>
              <a:t>Ըստ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մեկ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գնահատման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ամեն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օր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ստեղծվում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տվյալների</a:t>
            </a:r>
            <a:r>
              <a:rPr lang="en-GB" dirty="0" smtClean="0">
                <a:latin typeface="Sylfaen" panose="010A0502050306030303" pitchFamily="18" charset="0"/>
              </a:rPr>
              <a:t> 2.5 </a:t>
            </a:r>
            <a:r>
              <a:rPr lang="en-GB" dirty="0" err="1" smtClean="0">
                <a:latin typeface="Sylfaen" panose="010A0502050306030303" pitchFamily="18" charset="0"/>
              </a:rPr>
              <a:t>քվինտիլիոն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բայթ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իրերի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Համացանց</a:t>
            </a:r>
            <a:r>
              <a:rPr lang="en-GB" dirty="0" smtClean="0">
                <a:latin typeface="Sylfaen" panose="010A0502050306030303" pitchFamily="18" charset="0"/>
              </a:rPr>
              <a:t>ը </a:t>
            </a:r>
            <a:r>
              <a:rPr lang="en-GB" dirty="0">
                <a:latin typeface="Sylfaen" panose="010A0502050306030303" pitchFamily="18" charset="0"/>
              </a:rPr>
              <a:t>(</a:t>
            </a:r>
            <a:r>
              <a:rPr lang="en-GB" dirty="0" err="1">
                <a:latin typeface="Sylfaen" panose="010A0502050306030303" pitchFamily="18" charset="0"/>
              </a:rPr>
              <a:t>IoT</a:t>
            </a:r>
            <a:r>
              <a:rPr lang="en-GB" dirty="0">
                <a:latin typeface="Sylfaen" panose="010A0502050306030303" pitchFamily="18" charset="0"/>
              </a:rPr>
              <a:t>) </a:t>
            </a:r>
            <a:r>
              <a:rPr lang="en-GB" dirty="0" err="1" smtClean="0">
                <a:latin typeface="Sylfaen" panose="010A0502050306030303" pitchFamily="18" charset="0"/>
              </a:rPr>
              <a:t>միայն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արագացնում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այդ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տեմպը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3200" dirty="0" err="1" smtClean="0">
                <a:latin typeface="Sylfaen" panose="010A0502050306030303" pitchFamily="18" charset="0"/>
              </a:rPr>
              <a:t>Դա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</a:rPr>
              <a:t>կազմում</a:t>
            </a:r>
            <a:r>
              <a:rPr lang="en-GB" sz="3200" dirty="0" smtClean="0">
                <a:latin typeface="Sylfaen" panose="010A0502050306030303" pitchFamily="18" charset="0"/>
              </a:rPr>
              <a:t> է </a:t>
            </a:r>
            <a:r>
              <a:rPr lang="en-GB" sz="3200" b="1" dirty="0" smtClean="0">
                <a:latin typeface="Sylfaen" panose="010A0502050306030303" pitchFamily="18" charset="0"/>
              </a:rPr>
              <a:t>2,500,000,000,000,000,000 </a:t>
            </a:r>
            <a:r>
              <a:rPr lang="en-GB" sz="3200" b="1" dirty="0" err="1" smtClean="0">
                <a:latin typeface="Sylfaen" panose="010A0502050306030303" pitchFamily="18" charset="0"/>
              </a:rPr>
              <a:t>բայթ</a:t>
            </a:r>
            <a:r>
              <a:rPr lang="en-GB" sz="3200" b="1" dirty="0" smtClean="0">
                <a:latin typeface="Sylfaen" panose="010A0502050306030303" pitchFamily="18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</a:rPr>
              <a:t>օր</a:t>
            </a:r>
            <a:r>
              <a:rPr lang="en-GB" sz="3200" dirty="0" smtClean="0">
                <a:latin typeface="Sylfaen" panose="010A0502050306030303" pitchFamily="18" charset="0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>
                <a:latin typeface="Sylfaen" panose="010A0502050306030303" pitchFamily="18" charset="0"/>
              </a:rPr>
              <a:t>Միայն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վերջին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երկու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տարիների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ընթացքում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ստեղծվել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>
                <a:latin typeface="Sylfaen" panose="010A0502050306030303" pitchFamily="18" charset="0"/>
              </a:rPr>
              <a:t>է </a:t>
            </a:r>
            <a:r>
              <a:rPr lang="en-GB" dirty="0" err="1">
                <a:latin typeface="Sylfaen" panose="010A0502050306030303" pitchFamily="18" charset="0"/>
              </a:rPr>
              <a:t>աշխարհումտվյալների</a:t>
            </a:r>
            <a:r>
              <a:rPr lang="en-GB" dirty="0" smtClean="0">
                <a:latin typeface="Sylfaen" panose="010A0502050306030303" pitchFamily="18" charset="0"/>
              </a:rPr>
              <a:t> 90%-ը 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>
                <a:latin typeface="Sylfaen" panose="010A0502050306030303" pitchFamily="18" charset="0"/>
              </a:rPr>
              <a:t>Մինչև</a:t>
            </a:r>
            <a:r>
              <a:rPr lang="en-GB" dirty="0" smtClean="0">
                <a:latin typeface="Sylfaen" panose="010A0502050306030303" pitchFamily="18" charset="0"/>
              </a:rPr>
              <a:t> 2020 </a:t>
            </a:r>
            <a:r>
              <a:rPr lang="en-GB" dirty="0" err="1" smtClean="0">
                <a:latin typeface="Sylfaen" panose="010A0502050306030303" pitchFamily="18" charset="0"/>
              </a:rPr>
              <a:t>թվականը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վայրկյան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մոլորակի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անձի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համար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կստեղծվի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մոտավորապես</a:t>
            </a:r>
            <a:r>
              <a:rPr lang="en-GB" dirty="0" smtClean="0">
                <a:latin typeface="Sylfaen" panose="010A0502050306030303" pitchFamily="18" charset="0"/>
              </a:rPr>
              <a:t> 1.7 </a:t>
            </a:r>
            <a:r>
              <a:rPr lang="en-GB" dirty="0" err="1" smtClean="0">
                <a:latin typeface="Sylfaen" panose="010A0502050306030303" pitchFamily="18" charset="0"/>
              </a:rPr>
              <a:t>մեգաբայթ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նոր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տեղեկատվություն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</a:p>
        </p:txBody>
      </p:sp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3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4734" y="-26985"/>
            <a:ext cx="8959267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1403350" y="18864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dirty="0" err="1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Որքա՞ն</a:t>
            </a:r>
            <a:r>
              <a:rPr lang="en-GB" sz="3200" dirty="0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prstClr val="white"/>
                </a:solidFill>
                <a:latin typeface="Sylfaen" panose="010A0502050306030303" pitchFamily="18" charset="0"/>
                <a:cs typeface="Verdana" charset="0"/>
              </a:rPr>
              <a:t>տվյալ</a:t>
            </a:r>
            <a:endParaRPr lang="en-GB" sz="2000" dirty="0">
              <a:solidFill>
                <a:prstClr val="white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34925" y="6588133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7938" y="6597658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Source: OECD						                      	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8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  <p:sp>
        <p:nvSpPr>
          <p:cNvPr id="2" name="Rectangle 1"/>
          <p:cNvSpPr/>
          <p:nvPr/>
        </p:nvSpPr>
        <p:spPr>
          <a:xfrm>
            <a:off x="184734" y="5879013"/>
            <a:ext cx="8851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Մար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Բերնարդ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200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2018թ.),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Որքա՞ն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տվյալ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ենք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մենք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ստեղծում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ամեն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օր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Յուրաքանչյուրը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պետք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է </a:t>
            </a:r>
            <a:r>
              <a:rPr lang="en-GB" sz="1200" dirty="0" err="1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ծանոթանա</a:t>
            </a:r>
            <a:r>
              <a:rPr lang="en-GB" sz="1200" dirty="0" smtClean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. Forbes.com</a:t>
            </a:r>
            <a:r>
              <a:rPr lang="en-GB" sz="1200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200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https://www.forbes.com/sites/bernardmarr/2018/05/21/how-much-data-do-we-create-every-day-the-mind-blowing-stats-everyone-should-read/</a:t>
            </a:r>
            <a:r>
              <a:rPr lang="en-GB" sz="1200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1200" dirty="0">
              <a:solidFill>
                <a:prstClr val="blac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44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Ջեքփոթը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784530" cy="5183335"/>
          </a:xfrm>
        </p:spPr>
        <p:txBody>
          <a:bodyPr/>
          <a:lstStyle/>
          <a:p>
            <a:pPr marL="57150" indent="0">
              <a:buNone/>
            </a:pPr>
            <a:r>
              <a:rPr lang="hy-AM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Ջեքփոթ</a:t>
            </a:r>
            <a:r>
              <a:rPr lang="en-US" b="1" dirty="0">
                <a:solidFill>
                  <a:srgbClr val="0070C0"/>
                </a:solidFill>
                <a:latin typeface="Sylfaen" panose="010A0502050306030303" pitchFamily="18" charset="0"/>
              </a:rPr>
              <a:t>ը</a:t>
            </a:r>
          </a:p>
          <a:p>
            <a:pPr marL="914400" lvl="1" indent="-457200"/>
            <a:r>
              <a:rPr lang="en-US" dirty="0">
                <a:latin typeface="Sylfaen" panose="010A0502050306030303" pitchFamily="18" charset="0"/>
              </a:rPr>
              <a:t>AKA «</a:t>
            </a:r>
            <a:r>
              <a:rPr lang="hy-AM" dirty="0">
                <a:latin typeface="Sylfaen" panose="010A0502050306030303" pitchFamily="18" charset="0"/>
              </a:rPr>
              <a:t>Արգելափակման արկղերի գրոհներ</a:t>
            </a:r>
            <a:r>
              <a:rPr lang="hy-AM" dirty="0" smtClean="0">
                <a:latin typeface="Sylfaen" panose="010A0502050306030303" pitchFamily="18" charset="0"/>
              </a:rPr>
              <a:t>»</a:t>
            </a:r>
            <a:endParaRPr lang="en-US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 smtClean="0">
                <a:latin typeface="Sylfaen" panose="010A0502050306030303" pitchFamily="18" charset="0"/>
              </a:rPr>
              <a:t>Հ</a:t>
            </a:r>
            <a:r>
              <a:rPr lang="en-US" dirty="0" err="1" smtClean="0">
                <a:latin typeface="Sylfaen" panose="010A0502050306030303" pitchFamily="18" charset="0"/>
              </a:rPr>
              <a:t>անցագործն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օգտագործում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վնասակար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ծրագիրը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կամ բանկոմատ</a:t>
            </a:r>
            <a:r>
              <a:rPr lang="en-US" dirty="0" err="1" smtClean="0">
                <a:latin typeface="Sylfaen" panose="010A0502050306030303" pitchFamily="18" charset="0"/>
              </a:rPr>
              <a:t>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կցված ս</a:t>
            </a:r>
            <a:r>
              <a:rPr lang="en-US" dirty="0" smtClean="0">
                <a:latin typeface="Sylfaen" panose="010A0502050306030303" pitchFamily="18" charset="0"/>
              </a:rPr>
              <a:t>և </a:t>
            </a:r>
            <a:r>
              <a:rPr lang="hy-AM" dirty="0" smtClean="0">
                <a:latin typeface="Sylfaen" panose="010A0502050306030303" pitchFamily="18" charset="0"/>
              </a:rPr>
              <a:t>արկղ</a:t>
            </a:r>
            <a:r>
              <a:rPr lang="en-US" dirty="0" smtClean="0">
                <a:latin typeface="Sylfaen" panose="010A0502050306030303" pitchFamily="18" charset="0"/>
              </a:rPr>
              <a:t>ը</a:t>
            </a:r>
            <a:r>
              <a:rPr lang="hy-AM" dirty="0" smtClean="0">
                <a:latin typeface="Sylfaen" panose="010A0502050306030303" pitchFamily="18" charset="0"/>
              </a:rPr>
              <a:t>, </a:t>
            </a:r>
            <a:r>
              <a:rPr lang="hy-AM" dirty="0">
                <a:latin typeface="Sylfaen" panose="010A0502050306030303" pitchFamily="18" charset="0"/>
              </a:rPr>
              <a:t>որը դատարկում է </a:t>
            </a:r>
            <a:r>
              <a:rPr lang="hy-AM" dirty="0" smtClean="0">
                <a:latin typeface="Sylfaen" panose="010A0502050306030303" pitchFamily="18" charset="0"/>
              </a:rPr>
              <a:t>սարք</a:t>
            </a:r>
            <a:r>
              <a:rPr lang="en-US" dirty="0" err="1" smtClean="0">
                <a:latin typeface="Sylfaen" panose="010A0502050306030303" pitchFamily="18" charset="0"/>
              </a:rPr>
              <a:t>ավորում</a:t>
            </a:r>
            <a:r>
              <a:rPr lang="hy-AM" dirty="0" smtClean="0">
                <a:latin typeface="Sylfaen" panose="010A0502050306030303" pitchFamily="18" charset="0"/>
              </a:rPr>
              <a:t>ը</a:t>
            </a:r>
            <a:endParaRPr lang="en-GB" dirty="0" smtClean="0">
              <a:latin typeface="Sylfaen" panose="010A0502050306030303" pitchFamily="18" charset="0"/>
            </a:endParaRPr>
          </a:p>
          <a:p>
            <a:pPr marL="914400" lvl="1" indent="-457200"/>
            <a:r>
              <a:rPr lang="en-GB" dirty="0" err="1" smtClean="0">
                <a:latin typeface="Sylfaen" panose="010A0502050306030303" pitchFamily="18" charset="0"/>
              </a:rPr>
              <a:t>Ֆիզիկական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ներկայությունն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անհրաժեշտ</a:t>
            </a:r>
            <a:r>
              <a:rPr lang="en-GB" dirty="0" smtClean="0">
                <a:latin typeface="Sylfaen" panose="010A0502050306030303" pitchFamily="18" charset="0"/>
              </a:rPr>
              <a:t> է– </a:t>
            </a:r>
            <a:r>
              <a:rPr lang="en-GB" dirty="0" err="1" smtClean="0">
                <a:latin typeface="Sylfaen" panose="010A0502050306030303" pitchFamily="18" charset="0"/>
              </a:rPr>
              <a:t>վնասում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սարքը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էլեկտրոնային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հասանելիություն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ստանալու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համար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GB" dirty="0" err="1" smtClean="0">
                <a:latin typeface="Sylfaen" panose="010A0502050306030303" pitchFamily="18" charset="0"/>
              </a:rPr>
              <a:t>Կիրառվում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  <a:r>
              <a:rPr lang="en-GB" dirty="0" err="1" smtClean="0">
                <a:latin typeface="Sylfaen" panose="010A0502050306030303" pitchFamily="18" charset="0"/>
              </a:rPr>
              <a:t>հին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բանկոմատների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նկատմամբ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6146" name="Picture 2" descr="Action on credit card fraud | Christopher Pincher">
            <a:extLst>
              <a:ext uri="{FF2B5EF4-FFF2-40B4-BE49-F238E27FC236}">
                <a16:creationId xmlns:a16="http://schemas.microsoft.com/office/drawing/2014/main" id="{09F1A6C0-7D28-401B-8903-ADCEDB0B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162" y="5519607"/>
            <a:ext cx="1864643" cy="12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60935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Ջեքփոթը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Action on credit card fraud | Christopher Pincher">
            <a:extLst>
              <a:ext uri="{FF2B5EF4-FFF2-40B4-BE49-F238E27FC236}">
                <a16:creationId xmlns:a16="http://schemas.microsoft.com/office/drawing/2014/main" id="{09F1A6C0-7D28-401B-8903-ADCEDB0B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407" y="5240195"/>
            <a:ext cx="1864643" cy="12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48BBC9-4FA3-4D5E-9F2B-ABBAC4C3C1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" y="1278700"/>
            <a:ext cx="3960440" cy="51746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7D690D-CBF8-4186-983A-4F02B52CE6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6987" y="1278701"/>
            <a:ext cx="2624290" cy="26543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7CA077-385B-4D55-B658-3BF3AF91BB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6987" y="4160361"/>
            <a:ext cx="3718173" cy="75441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963297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Բիզնես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էլ.փոստի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փոխզիջում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784530" cy="5183335"/>
          </a:xfrm>
        </p:spPr>
        <p:txBody>
          <a:bodyPr/>
          <a:lstStyle/>
          <a:p>
            <a:pPr marL="5715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Նպատակաուղղված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բարձր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մակարդակի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կառավարմանը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US" dirty="0" err="1" smtClean="0">
                <a:latin typeface="Sylfaen" panose="010A0502050306030303" pitchFamily="18" charset="0"/>
              </a:rPr>
              <a:t>Ավելի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պրոֆեսիոնալ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համոզիչ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>
                <a:latin typeface="Sylfaen" panose="010A0502050306030303" pitchFamily="18" charset="0"/>
              </a:rPr>
              <a:t>Շահագործում </a:t>
            </a:r>
            <a:r>
              <a:rPr lang="hy-AM" dirty="0" smtClean="0">
                <a:latin typeface="Sylfaen" panose="010A0502050306030303" pitchFamily="18" charset="0"/>
              </a:rPr>
              <a:t>է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թե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ինչպես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hy-AM" dirty="0" smtClean="0">
                <a:latin typeface="Sylfaen" panose="010A0502050306030303" pitchFamily="18" charset="0"/>
              </a:rPr>
              <a:t> ընկերություններ</a:t>
            </a:r>
            <a:r>
              <a:rPr lang="en-US" dirty="0" smtClean="0">
                <a:latin typeface="Sylfaen" panose="010A0502050306030303" pitchFamily="18" charset="0"/>
              </a:rPr>
              <a:t>ը</a:t>
            </a:r>
            <a:r>
              <a:rPr lang="hy-AM" dirty="0" smtClean="0">
                <a:latin typeface="Sylfaen" panose="010A0502050306030303" pitchFamily="18" charset="0"/>
              </a:rPr>
              <a:t> բիզնես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վարում</a:t>
            </a:r>
            <a:endParaRPr lang="en-US" dirty="0">
              <a:latin typeface="Sylfaen" panose="010A0502050306030303" pitchFamily="18" charset="0"/>
            </a:endParaRPr>
          </a:p>
          <a:p>
            <a:pPr marL="1314450" lvl="2" indent="-457200"/>
            <a:r>
              <a:rPr lang="en-US" sz="2600" dirty="0" err="1" smtClean="0">
                <a:latin typeface="Sylfaen" panose="010A0502050306030303" pitchFamily="18" charset="0"/>
              </a:rPr>
              <a:t>Հարձակվում</a:t>
            </a:r>
            <a:r>
              <a:rPr lang="en-US" sz="2600" dirty="0" smtClean="0">
                <a:latin typeface="Sylfaen" panose="010A0502050306030303" pitchFamily="18" charset="0"/>
              </a:rPr>
              <a:t> է </a:t>
            </a:r>
            <a:r>
              <a:rPr lang="en-US" sz="2600" dirty="0" err="1" smtClean="0">
                <a:latin typeface="Sylfaen" panose="010A0502050306030303" pitchFamily="18" charset="0"/>
              </a:rPr>
              <a:t>ներքին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վճարման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ստուգման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բացերի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վրա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</a:p>
          <a:p>
            <a:pPr marL="1314450" lvl="2" indent="-457200"/>
            <a:r>
              <a:rPr lang="en-US" sz="2600" dirty="0" err="1" smtClean="0">
                <a:latin typeface="Sylfaen" panose="010A0502050306030303" pitchFamily="18" charset="0"/>
              </a:rPr>
              <a:t>Տարանջատված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ընկերության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կառուցվածքներ</a:t>
            </a:r>
            <a:endParaRPr lang="en-US" sz="2600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US" dirty="0" err="1" smtClean="0">
                <a:latin typeface="Sylfaen" panose="010A0502050306030303" pitchFamily="18" charset="0"/>
              </a:rPr>
              <a:t>Շատերը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դեռևս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օգտագործում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սոցիալական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ճարտարագիտությունը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marL="914400" lvl="1" indent="-457200"/>
            <a:r>
              <a:rPr lang="en-US" dirty="0" err="1" smtClean="0">
                <a:latin typeface="Sylfaen" panose="010A0502050306030303" pitchFamily="18" charset="0"/>
              </a:rPr>
              <a:t>Այլ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չարամիտ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ծրագրեր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ցանցի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ներխուժում</a:t>
            </a:r>
            <a:endParaRPr lang="en-GB" dirty="0">
              <a:latin typeface="Sylfaen" panose="010A0502050306030303" pitchFamily="18" charset="0"/>
            </a:endParaRPr>
          </a:p>
        </p:txBody>
      </p:sp>
      <p:pic>
        <p:nvPicPr>
          <p:cNvPr id="6146" name="Picture 2" descr="Action on credit card fraud | Christopher Pincher">
            <a:extLst>
              <a:ext uri="{FF2B5EF4-FFF2-40B4-BE49-F238E27FC236}">
                <a16:creationId xmlns:a16="http://schemas.microsoft.com/office/drawing/2014/main" id="{09F1A6C0-7D28-401B-8903-ADCEDB0B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196" y="5513483"/>
            <a:ext cx="1864643" cy="12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4302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sz="32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մութ ոստայն</a:t>
            </a:r>
            <a:r>
              <a:rPr lang="en-GB" sz="32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 (THE </a:t>
            </a:r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Dark </a:t>
            </a:r>
            <a:r>
              <a:rPr lang="en-GB" sz="32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web)</a:t>
            </a:r>
            <a:endParaRPr lang="en-GB" sz="32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48A7903-DBE1-43BD-905E-55DB24756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cs typeface="Verdana" charset="0"/>
              </a:rPr>
              <a:pPr/>
              <a:t>83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 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FE25A-050F-4914-B2E8-65E908C83E53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BCD3B-0D81-4EEF-9F9F-DB3E28FFD393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9E352179-95DE-4E37-9014-C7512F18C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775350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US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</a:t>
            </a:r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ութ ոստայն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հանցավոր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օգտագործումը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70" y="1052512"/>
            <a:ext cx="8784530" cy="7199947"/>
          </a:xfrm>
        </p:spPr>
        <p:txBody>
          <a:bodyPr/>
          <a:lstStyle/>
          <a:p>
            <a:pPr marL="5715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Ոչ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օրինական</a:t>
            </a:r>
            <a:r>
              <a:rPr lang="hy-AM" dirty="0" smtClean="0">
                <a:latin typeface="Sylfaen" panose="010A0502050306030303" pitchFamily="18" charset="0"/>
              </a:rPr>
              <a:t> ապրանքների </a:t>
            </a:r>
            <a:r>
              <a:rPr lang="hy-AM" dirty="0">
                <a:latin typeface="Sylfaen" panose="010A0502050306030303" pitchFamily="18" charset="0"/>
              </a:rPr>
              <a:t>և ծառայությունների առևտրի </a:t>
            </a:r>
            <a:r>
              <a:rPr lang="hy-AM" dirty="0" smtClean="0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 մ</a:t>
            </a:r>
            <a:r>
              <a:rPr lang="hy-AM" dirty="0">
                <a:latin typeface="Sylfaen" panose="010A0502050306030303" pitchFamily="18" charset="0"/>
              </a:rPr>
              <a:t>նում 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է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առանցքային </a:t>
            </a:r>
            <a:r>
              <a:rPr lang="hy-AM" dirty="0">
                <a:latin typeface="Sylfaen" panose="010A0502050306030303" pitchFamily="18" charset="0"/>
              </a:rPr>
              <a:t>ոլորտ </a:t>
            </a:r>
            <a:endParaRPr lang="en-US" dirty="0" smtClean="0">
              <a:latin typeface="Sylfaen" panose="010A0502050306030303" pitchFamily="18" charset="0"/>
            </a:endParaRPr>
          </a:p>
          <a:p>
            <a:pPr marL="514350" indent="-457200"/>
            <a:r>
              <a:rPr lang="hy-AM" dirty="0" smtClean="0">
                <a:latin typeface="Sylfaen" panose="010A0502050306030303" pitchFamily="18" charset="0"/>
              </a:rPr>
              <a:t>Ի</a:t>
            </a:r>
            <a:r>
              <a:rPr lang="en-US" dirty="0" err="1" smtClean="0">
                <a:latin typeface="Sylfaen" panose="010A0502050306030303" pitchFamily="18" charset="0"/>
              </a:rPr>
              <a:t>րավապահ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մարմինների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առաջնություն</a:t>
            </a:r>
            <a:r>
              <a:rPr lang="en-US" dirty="0" smtClean="0">
                <a:latin typeface="Sylfaen" panose="010A0502050306030303" pitchFamily="18" charset="0"/>
              </a:rPr>
              <a:t> է</a:t>
            </a:r>
            <a:endParaRPr lang="en-GB" dirty="0">
              <a:latin typeface="Sylfaen" panose="010A0502050306030303" pitchFamily="18" charset="0"/>
            </a:endParaRPr>
          </a:p>
          <a:p>
            <a:pPr marL="514350" indent="-457200"/>
            <a:r>
              <a:rPr lang="en-GB" dirty="0" smtClean="0">
                <a:latin typeface="Sylfaen" panose="010A0502050306030303" pitchFamily="18" charset="0"/>
              </a:rPr>
              <a:t>TOR-ը </a:t>
            </a:r>
            <a:r>
              <a:rPr lang="en-GB" dirty="0" err="1" smtClean="0">
                <a:latin typeface="Sylfaen" panose="010A0502050306030303" pitchFamily="18" charset="0"/>
              </a:rPr>
              <a:t>դեռ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նախնական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մուտքի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կետ</a:t>
            </a:r>
            <a:r>
              <a:rPr lang="en-GB" dirty="0" smtClean="0">
                <a:latin typeface="Sylfaen" panose="010A0502050306030303" pitchFamily="18" charset="0"/>
              </a:rPr>
              <a:t> է </a:t>
            </a:r>
          </a:p>
          <a:p>
            <a:pPr marL="57150" indent="0">
              <a:buNone/>
            </a:pPr>
            <a:r>
              <a:rPr lang="en-GB" sz="2600" dirty="0">
                <a:latin typeface="Sylfaen" panose="010A0502050306030303" pitchFamily="18" charset="0"/>
              </a:rPr>
              <a:t> </a:t>
            </a:r>
            <a:r>
              <a:rPr lang="en-GB" sz="2600" dirty="0" smtClean="0">
                <a:latin typeface="Sylfaen" panose="010A0502050306030303" pitchFamily="18" charset="0"/>
              </a:rPr>
              <a:t>         (</a:t>
            </a:r>
            <a:r>
              <a:rPr lang="en-GB" sz="2600" dirty="0" err="1" smtClean="0">
                <a:latin typeface="Sylfaen" panose="010A0502050306030303" pitchFamily="18" charset="0"/>
              </a:rPr>
              <a:t>Մյուսներն</a:t>
            </a:r>
            <a:r>
              <a:rPr lang="en-GB" sz="2600" dirty="0" smtClean="0">
                <a:latin typeface="Sylfaen" panose="010A0502050306030303" pitchFamily="18" charset="0"/>
              </a:rPr>
              <a:t> </a:t>
            </a:r>
            <a:r>
              <a:rPr lang="en-GB" sz="2600" dirty="0" err="1" smtClean="0">
                <a:latin typeface="Sylfaen" panose="010A0502050306030303" pitchFamily="18" charset="0"/>
              </a:rPr>
              <a:t>են</a:t>
            </a:r>
            <a:r>
              <a:rPr lang="en-GB" sz="2600" dirty="0" smtClean="0">
                <a:latin typeface="Sylfaen" panose="010A0502050306030303" pitchFamily="18" charset="0"/>
              </a:rPr>
              <a:t>՝ </a:t>
            </a:r>
            <a:r>
              <a:rPr lang="en-GB" sz="2600" dirty="0">
                <a:latin typeface="Sylfaen" panose="010A0502050306030303" pitchFamily="18" charset="0"/>
              </a:rPr>
              <a:t>I2P, </a:t>
            </a:r>
            <a:r>
              <a:rPr lang="en-GB" sz="2600" dirty="0" err="1">
                <a:latin typeface="Sylfaen" panose="010A0502050306030303" pitchFamily="18" charset="0"/>
              </a:rPr>
              <a:t>Zeronet</a:t>
            </a:r>
            <a:r>
              <a:rPr lang="en-GB" sz="2600" dirty="0">
                <a:latin typeface="Sylfaen" panose="010A0502050306030303" pitchFamily="18" charset="0"/>
              </a:rPr>
              <a:t>, Freenet, </a:t>
            </a:r>
            <a:r>
              <a:rPr lang="en-GB" sz="2600" dirty="0" err="1">
                <a:latin typeface="Sylfaen" panose="010A0502050306030303" pitchFamily="18" charset="0"/>
              </a:rPr>
              <a:t>Openbazaar</a:t>
            </a:r>
            <a:r>
              <a:rPr lang="en-GB" sz="2600" dirty="0">
                <a:latin typeface="Sylfaen" panose="010A0502050306030303" pitchFamily="18" charset="0"/>
              </a:rPr>
              <a:t>)</a:t>
            </a:r>
          </a:p>
          <a:p>
            <a:pPr marL="514350" indent="-457200"/>
            <a:r>
              <a:rPr lang="en-US" dirty="0" err="1" smtClean="0">
                <a:latin typeface="Sylfaen" panose="010A0502050306030303" pitchFamily="18" charset="0"/>
              </a:rPr>
              <a:t>Զարգանում</a:t>
            </a:r>
            <a:r>
              <a:rPr lang="en-US" dirty="0" smtClean="0">
                <a:latin typeface="Sylfaen" panose="010A0502050306030303" pitchFamily="18" charset="0"/>
              </a:rPr>
              <a:t> է վ</a:t>
            </a:r>
            <a:r>
              <a:rPr lang="hy-AM" dirty="0" smtClean="0">
                <a:latin typeface="Sylfaen" panose="010A0502050306030303" pitchFamily="18" charset="0"/>
              </a:rPr>
              <a:t>աճառքի </a:t>
            </a:r>
            <a:r>
              <a:rPr lang="hy-AM" dirty="0">
                <a:latin typeface="Sylfaen" panose="010A0502050306030303" pitchFamily="18" charset="0"/>
              </a:rPr>
              <a:t>փոքր </a:t>
            </a:r>
            <a:r>
              <a:rPr lang="hy-AM" dirty="0" smtClean="0">
                <a:latin typeface="Sylfaen" panose="010A0502050306030303" pitchFamily="18" charset="0"/>
              </a:rPr>
              <a:t>խանութներ</a:t>
            </a:r>
            <a:r>
              <a:rPr lang="en-US" dirty="0" err="1" smtClean="0">
                <a:latin typeface="Sylfaen" panose="010A0502050306030303" pitchFamily="18" charset="0"/>
              </a:rPr>
              <a:t>ում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և փոքր մասնատված </a:t>
            </a:r>
            <a:r>
              <a:rPr lang="hy-AM" dirty="0" smtClean="0">
                <a:latin typeface="Sylfaen" panose="010A0502050306030303" pitchFamily="18" charset="0"/>
              </a:rPr>
              <a:t>շուկաներ</a:t>
            </a:r>
            <a:r>
              <a:rPr lang="en-US" dirty="0" err="1" smtClean="0">
                <a:latin typeface="Sylfaen" panose="010A0502050306030303" pitchFamily="18" charset="0"/>
              </a:rPr>
              <a:t>ում</a:t>
            </a:r>
            <a:r>
              <a:rPr lang="hy-AM" dirty="0" smtClean="0">
                <a:latin typeface="Sylfaen" panose="010A0502050306030303" pitchFamily="18" charset="0"/>
              </a:rPr>
              <a:t> (ներառյալ</a:t>
            </a:r>
            <a:r>
              <a:rPr lang="en-US" dirty="0" smtClean="0">
                <a:latin typeface="Sylfaen" panose="010A0502050306030303" pitchFamily="18" charset="0"/>
              </a:rPr>
              <a:t>՝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հատուկ լեզուն) </a:t>
            </a:r>
            <a:endParaRPr lang="en-US" dirty="0" smtClean="0">
              <a:latin typeface="Sylfaen" panose="010A0502050306030303" pitchFamily="18" charset="0"/>
            </a:endParaRPr>
          </a:p>
          <a:p>
            <a:pPr marL="914400" lvl="1" indent="-457200"/>
            <a:r>
              <a:rPr lang="hy-AM" dirty="0" smtClean="0">
                <a:latin typeface="Sylfaen" panose="010A0502050306030303" pitchFamily="18" charset="0"/>
              </a:rPr>
              <a:t>Ո</a:t>
            </a:r>
            <a:r>
              <a:rPr lang="en-GB" dirty="0" smtClean="0">
                <a:latin typeface="Sylfaen" panose="010A0502050306030303" pitchFamily="18" charset="0"/>
              </a:rPr>
              <a:t>չ </a:t>
            </a:r>
            <a:r>
              <a:rPr lang="en-GB" dirty="0" err="1" smtClean="0">
                <a:latin typeface="Sylfaen" panose="010A0502050306030303" pitchFamily="18" charset="0"/>
              </a:rPr>
              <a:t>օրինական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ապրանքների</a:t>
            </a:r>
            <a:r>
              <a:rPr lang="en-GB" dirty="0" smtClean="0">
                <a:latin typeface="Sylfaen" panose="010A0502050306030303" pitchFamily="18" charset="0"/>
              </a:rPr>
              <a:t> և </a:t>
            </a:r>
            <a:r>
              <a:rPr lang="en-GB" dirty="0" err="1" smtClean="0">
                <a:latin typeface="Sylfaen" panose="010A0502050306030303" pitchFamily="18" charset="0"/>
              </a:rPr>
              <a:t>ծառայությունների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վաճառք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endParaRPr lang="en-GB" dirty="0">
              <a:latin typeface="Sylfaen" panose="010A0502050306030303" pitchFamily="18" charset="0"/>
            </a:endParaRPr>
          </a:p>
          <a:p>
            <a:pPr marL="1314450" lvl="2" indent="-457200"/>
            <a:r>
              <a:rPr lang="hy-AM" dirty="0" smtClean="0">
                <a:latin typeface="Sylfaen" panose="010A0502050306030303" pitchFamily="18" charset="0"/>
              </a:rPr>
              <a:t>Թ</a:t>
            </a:r>
            <a:r>
              <a:rPr lang="en-GB" dirty="0" err="1" smtClean="0">
                <a:latin typeface="Sylfaen" panose="010A0502050306030303" pitchFamily="18" charset="0"/>
              </a:rPr>
              <a:t>մրանյութեր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զենք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պայթուցիկ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նյութեր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տվյալներ</a:t>
            </a:r>
            <a:r>
              <a:rPr lang="en-GB" dirty="0" smtClean="0">
                <a:latin typeface="Sylfaen" panose="010A0502050306030303" pitchFamily="18" charset="0"/>
              </a:rPr>
              <a:t>  </a:t>
            </a:r>
            <a:r>
              <a:rPr lang="en-GB" dirty="0" err="1" smtClean="0">
                <a:latin typeface="Sylfaen" panose="010A0502050306030303" pitchFamily="18" charset="0"/>
              </a:rPr>
              <a:t>Կրեդիտ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քարտեր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վնասակար</a:t>
            </a:r>
            <a:r>
              <a:rPr lang="en-GB" dirty="0" smtClean="0">
                <a:latin typeface="Sylfaen" panose="010A0502050306030303" pitchFamily="18" charset="0"/>
              </a:rPr>
              <a:t> </a:t>
            </a:r>
            <a:r>
              <a:rPr lang="en-GB" dirty="0" err="1" smtClean="0">
                <a:latin typeface="Sylfaen" panose="010A0502050306030303" pitchFamily="18" charset="0"/>
              </a:rPr>
              <a:t>ծրագրեր</a:t>
            </a:r>
            <a:r>
              <a:rPr lang="en-GB" dirty="0" smtClean="0">
                <a:latin typeface="Sylfaen" panose="010A0502050306030303" pitchFamily="18" charset="0"/>
              </a:rPr>
              <a:t>, </a:t>
            </a:r>
            <a:r>
              <a:rPr lang="en-GB" dirty="0" err="1" smtClean="0">
                <a:latin typeface="Sylfaen" panose="010A0502050306030303" pitchFamily="18" charset="0"/>
              </a:rPr>
              <a:t>կեղծում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13314" name="Picture 2" descr="The Market That Will Sell You A $20,000 Bank Loan For $30">
            <a:extLst>
              <a:ext uri="{FF2B5EF4-FFF2-40B4-BE49-F238E27FC236}">
                <a16:creationId xmlns:a16="http://schemas.microsoft.com/office/drawing/2014/main" id="{A2373D17-E14A-4317-ABBE-4CA2F958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579" y="4835142"/>
            <a:ext cx="1902942" cy="126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29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Մութ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ոստայնի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հանցավոր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օգտագործումը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The Market That Will Sell You A $20,000 Bank Loan For $30">
            <a:extLst>
              <a:ext uri="{FF2B5EF4-FFF2-40B4-BE49-F238E27FC236}">
                <a16:creationId xmlns:a16="http://schemas.microsoft.com/office/drawing/2014/main" id="{A2373D17-E14A-4317-ABBE-4CA2F958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918" y="5214155"/>
            <a:ext cx="1902942" cy="126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76405BE-E0B8-485C-9B40-5766188A84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9846" y="1194903"/>
            <a:ext cx="4164307" cy="530120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3850946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Մութ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ոստայնի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հանցավոր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օգտագործումը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The Market That Will Sell You A $20,000 Bank Loan For $30">
            <a:extLst>
              <a:ext uri="{FF2B5EF4-FFF2-40B4-BE49-F238E27FC236}">
                <a16:creationId xmlns:a16="http://schemas.microsoft.com/office/drawing/2014/main" id="{A2373D17-E14A-4317-ABBE-4CA2F958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918" y="5214155"/>
            <a:ext cx="1902942" cy="126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7A4DCD-4A2A-4947-8929-6874FD8DC2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574" y="1270001"/>
            <a:ext cx="5358852" cy="495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2380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Մութ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ոստայնի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հանցավոր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օգտագործումը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The Market That Will Sell You A $20,000 Bank Loan For $30">
            <a:extLst>
              <a:ext uri="{FF2B5EF4-FFF2-40B4-BE49-F238E27FC236}">
                <a16:creationId xmlns:a16="http://schemas.microsoft.com/office/drawing/2014/main" id="{A2373D17-E14A-4317-ABBE-4CA2F958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058" y="5503693"/>
            <a:ext cx="1902942" cy="126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2D6A0DE9-A5F9-4FAA-99ED-84905FDB5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784530" cy="5183335"/>
          </a:xfrm>
        </p:spPr>
        <p:txBody>
          <a:bodyPr/>
          <a:lstStyle/>
          <a:p>
            <a:pPr marL="5715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Մութ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ոստայնի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արժույթը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մնում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վիրտուալ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latin typeface="Sylfaen" panose="010A0502050306030303" pitchFamily="18" charset="0"/>
              </a:rPr>
              <a:t>2019 թ.-</a:t>
            </a:r>
            <a:r>
              <a:rPr lang="en-US" dirty="0" err="1" smtClean="0">
                <a:latin typeface="Sylfaen" panose="010A0502050306030303" pitchFamily="18" charset="0"/>
              </a:rPr>
              <a:t>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ծախսվել</a:t>
            </a:r>
            <a:r>
              <a:rPr lang="en-US" dirty="0" smtClean="0">
                <a:latin typeface="Sylfaen" panose="010A0502050306030303" pitchFamily="18" charset="0"/>
              </a:rPr>
              <a:t> է 1 </a:t>
            </a:r>
            <a:r>
              <a:rPr lang="en-US" dirty="0" err="1" smtClean="0">
                <a:latin typeface="Sylfaen" panose="010A0502050306030303" pitchFamily="18" charset="0"/>
              </a:rPr>
              <a:t>բիլլիոն</a:t>
            </a:r>
            <a:r>
              <a:rPr lang="en-US" dirty="0" smtClean="0">
                <a:latin typeface="Sylfaen" panose="010A0502050306030303" pitchFamily="18" charset="0"/>
              </a:rPr>
              <a:t> ԱՄՆ </a:t>
            </a:r>
            <a:r>
              <a:rPr lang="en-US" dirty="0" err="1" smtClean="0">
                <a:latin typeface="Sylfaen" panose="010A0502050306030303" pitchFamily="18" charset="0"/>
              </a:rPr>
              <a:t>դոլար</a:t>
            </a:r>
            <a:endParaRPr lang="en-US" dirty="0" smtClean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Ամենահաճախ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օգտագործվողը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</a:t>
            </a:r>
            <a:r>
              <a:rPr lang="en-US" dirty="0" err="1" smtClean="0">
                <a:latin typeface="Sylfaen" panose="010A0502050306030303" pitchFamily="18" charset="0"/>
              </a:rPr>
              <a:t>իթքոյնն</a:t>
            </a:r>
            <a:r>
              <a:rPr lang="en-US" dirty="0" smtClean="0">
                <a:latin typeface="Sylfaen" panose="010A0502050306030303" pitchFamily="18" charset="0"/>
              </a:rPr>
              <a:t> է- </a:t>
            </a:r>
            <a:r>
              <a:rPr lang="en-US" dirty="0" err="1" smtClean="0">
                <a:latin typeface="Sylfaen" panose="010A0502050306030303" pitchFamily="18" charset="0"/>
              </a:rPr>
              <a:t>կապված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հայտնիության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հետ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marL="1314450" lvl="2" indent="-457200"/>
            <a:r>
              <a:rPr lang="en-US" dirty="0" err="1">
                <a:latin typeface="Sylfaen" panose="010A0502050306030303" pitchFamily="18" charset="0"/>
              </a:rPr>
              <a:t>Ա</a:t>
            </a:r>
            <a:r>
              <a:rPr lang="en-US" dirty="0" err="1" smtClean="0">
                <a:latin typeface="Sylfaen" panose="010A0502050306030303" pitchFamily="18" charset="0"/>
              </a:rPr>
              <a:t>նապահովության</a:t>
            </a:r>
            <a:r>
              <a:rPr lang="hy-AM" dirty="0" smtClean="0">
                <a:latin typeface="Sylfaen" panose="010A0502050306030303" pitchFamily="18" charset="0"/>
              </a:rPr>
              <a:t> վախեր</a:t>
            </a:r>
            <a:r>
              <a:rPr lang="en-US" dirty="0" err="1" smtClean="0">
                <a:latin typeface="Sylfaen" panose="010A0502050306030303" pitchFamily="18" charset="0"/>
              </a:rPr>
              <a:t>ից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անցում </a:t>
            </a:r>
            <a:r>
              <a:rPr lang="hy-AM" dirty="0">
                <a:latin typeface="Sylfaen" panose="010A0502050306030303" pitchFamily="18" charset="0"/>
              </a:rPr>
              <a:t>կատարել դեպի </a:t>
            </a:r>
            <a:r>
              <a:rPr lang="hy-AM" dirty="0" smtClean="0">
                <a:latin typeface="Sylfaen" panose="010A0502050306030303" pitchFamily="18" charset="0"/>
              </a:rPr>
              <a:t>գաղտնիությ</a:t>
            </a:r>
            <a:r>
              <a:rPr lang="en-US" dirty="0">
                <a:latin typeface="Sylfaen" panose="010A0502050306030303" pitchFamily="18" charset="0"/>
              </a:rPr>
              <a:t>ա</a:t>
            </a:r>
            <a:r>
              <a:rPr lang="hy-AM" dirty="0" smtClean="0">
                <a:latin typeface="Sylfaen" panose="010A0502050306030303" pitchFamily="18" charset="0"/>
              </a:rPr>
              <a:t>ն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կողմնորոշված </a:t>
            </a:r>
            <a:r>
              <a:rPr lang="hy-AM" dirty="0">
                <a:latin typeface="Sylfaen" panose="010A0502050306030303" pitchFamily="18" charset="0"/>
              </a:rPr>
              <a:t>​​</a:t>
            </a:r>
            <a:r>
              <a:rPr lang="hy-AM" dirty="0" smtClean="0">
                <a:latin typeface="Sylfaen" panose="010A0502050306030303" pitchFamily="18" charset="0"/>
              </a:rPr>
              <a:t>արժույթներ</a:t>
            </a:r>
            <a:endParaRPr lang="en-US" dirty="0" smtClean="0">
              <a:latin typeface="Sylfaen" panose="010A0502050306030303" pitchFamily="18" charset="0"/>
            </a:endParaRPr>
          </a:p>
          <a:p>
            <a:pPr marL="1314450" lvl="2" indent="-457200"/>
            <a:r>
              <a:rPr lang="en-US" sz="2600" dirty="0" err="1" smtClean="0">
                <a:latin typeface="Sylfaen" panose="010A0502050306030303" pitchFamily="18" charset="0"/>
              </a:rPr>
              <a:t>Մոներո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>
                <a:latin typeface="Sylfaen" panose="010A0502050306030303" pitchFamily="18" charset="0"/>
              </a:rPr>
              <a:t>(XMR), </a:t>
            </a:r>
            <a:r>
              <a:rPr lang="en-US" sz="2600" dirty="0" err="1" smtClean="0">
                <a:latin typeface="Sylfaen" panose="010A0502050306030303" pitchFamily="18" charset="0"/>
              </a:rPr>
              <a:t>Զքաշ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>
                <a:latin typeface="Sylfaen" panose="010A0502050306030303" pitchFamily="18" charset="0"/>
              </a:rPr>
              <a:t>(ZEC), </a:t>
            </a:r>
            <a:r>
              <a:rPr lang="en-US" sz="2600" dirty="0" err="1" smtClean="0">
                <a:latin typeface="Sylfaen" panose="010A0502050306030303" pitchFamily="18" charset="0"/>
              </a:rPr>
              <a:t>Կոմոդո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>
                <a:latin typeface="Sylfaen" panose="010A0502050306030303" pitchFamily="18" charset="0"/>
              </a:rPr>
              <a:t>(KMD), Verge (XVG</a:t>
            </a:r>
            <a:r>
              <a:rPr lang="en-US" sz="2600" dirty="0" smtClean="0">
                <a:latin typeface="Sylfaen" panose="010A0502050306030303" pitchFamily="18" charset="0"/>
              </a:rPr>
              <a:t>), </a:t>
            </a:r>
            <a:r>
              <a:rPr lang="en-US" sz="2600" dirty="0" err="1" smtClean="0">
                <a:latin typeface="Sylfaen" panose="010A0502050306030303" pitchFamily="18" charset="0"/>
              </a:rPr>
              <a:t>Հորիզեն</a:t>
            </a:r>
            <a:r>
              <a:rPr lang="en-US" sz="2600" dirty="0" smtClean="0">
                <a:latin typeface="Sylfaen" panose="010A0502050306030303" pitchFamily="18" charset="0"/>
              </a:rPr>
              <a:t>(ZEN</a:t>
            </a:r>
            <a:r>
              <a:rPr lang="en-US" sz="2600" dirty="0">
                <a:latin typeface="Sylfaen" panose="010A0502050306030303" pitchFamily="18" charset="0"/>
              </a:rPr>
              <a:t>) </a:t>
            </a:r>
            <a:r>
              <a:rPr lang="en-US" sz="2600" dirty="0" err="1" smtClean="0">
                <a:latin typeface="Sylfaen" panose="010A0502050306030303" pitchFamily="18" charset="0"/>
              </a:rPr>
              <a:t>օրինակներն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r>
              <a:rPr lang="en-US" sz="2600" dirty="0" err="1" smtClean="0">
                <a:latin typeface="Sylfaen" panose="010A0502050306030303" pitchFamily="18" charset="0"/>
              </a:rPr>
              <a:t>են</a:t>
            </a:r>
            <a:r>
              <a:rPr lang="en-US" sz="2600" dirty="0" smtClean="0">
                <a:latin typeface="Sylfaen" panose="010A0502050306030303" pitchFamily="18" charset="0"/>
              </a:rPr>
              <a:t> </a:t>
            </a:r>
            <a:endParaRPr lang="en-US" sz="2600" dirty="0">
              <a:latin typeface="Sylfaen" panose="010A0502050306030303" pitchFamily="18" charset="0"/>
            </a:endParaRPr>
          </a:p>
        </p:txBody>
      </p:sp>
      <p:pic>
        <p:nvPicPr>
          <p:cNvPr id="19458" name="Picture 2" descr="Bitcoin Has Halved—What Now?">
            <a:extLst>
              <a:ext uri="{FF2B5EF4-FFF2-40B4-BE49-F238E27FC236}">
                <a16:creationId xmlns:a16="http://schemas.microsoft.com/office/drawing/2014/main" id="{E359994D-5940-4932-822B-5618437EF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87" y="556069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Monero (XMR) price, marketcap, chart, and info | CoinGecko">
            <a:extLst>
              <a:ext uri="{FF2B5EF4-FFF2-40B4-BE49-F238E27FC236}">
                <a16:creationId xmlns:a16="http://schemas.microsoft.com/office/drawing/2014/main" id="{4B91C652-FAAC-4A1B-8048-75C06C7E0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669" y="5400827"/>
            <a:ext cx="1902942" cy="190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71103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Մութ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ոստայնի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հանցավոր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օգտագործումը</a:t>
            </a:r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The Market That Will Sell You A $20,000 Bank Loan For $30">
            <a:extLst>
              <a:ext uri="{FF2B5EF4-FFF2-40B4-BE49-F238E27FC236}">
                <a16:creationId xmlns:a16="http://schemas.microsoft.com/office/drawing/2014/main" id="{A2373D17-E14A-4317-ABBE-4CA2F958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918" y="5214155"/>
            <a:ext cx="1902942" cy="126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410AE8-9853-4A2A-A8F7-100B0493D1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216" y="1556383"/>
            <a:ext cx="4881644" cy="33498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1506" name="Picture 2" descr="Silk Road sentencing: why governments can't win the war on darknet drugs |  Technology | The Guardian">
            <a:extLst>
              <a:ext uri="{FF2B5EF4-FFF2-40B4-BE49-F238E27FC236}">
                <a16:creationId xmlns:a16="http://schemas.microsoft.com/office/drawing/2014/main" id="{706BA2AE-99F0-4661-8F99-6314CBD71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0" y="1246983"/>
            <a:ext cx="3828808" cy="229728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Ross Ulbricht denies charges in Silk Road online drug case, lawyer says">
            <a:extLst>
              <a:ext uri="{FF2B5EF4-FFF2-40B4-BE49-F238E27FC236}">
                <a16:creationId xmlns:a16="http://schemas.microsoft.com/office/drawing/2014/main" id="{7437D36F-6500-4341-91D7-3CAAAA702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84" y="3628269"/>
            <a:ext cx="3386320" cy="169316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5479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62" y="4305299"/>
            <a:ext cx="7772400" cy="1362075"/>
          </a:xfrm>
        </p:spPr>
        <p:txBody>
          <a:bodyPr/>
          <a:lstStyle/>
          <a:p>
            <a:r>
              <a:rPr lang="en-GB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ylfaen" panose="010A0502050306030303" pitchFamily="18" charset="0"/>
              </a:rPr>
              <a:t>ԿԻԲԵՐ ԵՎ ԱՀԱԲԵԿՉՈՒԹՅԱՆ ՄԵՐՁԵՑՈՒՄ</a:t>
            </a:r>
            <a:endParaRPr lang="en-GB" sz="3200" dirty="0">
              <a:solidFill>
                <a:schemeClr val="tx2">
                  <a:lumMod val="60000"/>
                  <a:lumOff val="4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48A7903-DBE1-43BD-905E-55DB24756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cs typeface="Verdana" charset="0"/>
              </a:rPr>
              <a:pPr/>
              <a:t>89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 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FE25A-050F-4914-B2E8-65E908C83E53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BCD3B-0D81-4EEF-9F9F-DB3E28FFD393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9E352179-95DE-4E37-9014-C7512F18C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288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Համացանց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5985"/>
            <a:ext cx="8640960" cy="568214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sr-Latn-RS" dirty="0" err="1" smtClean="0">
                <a:latin typeface="Sylfaen" panose="010A0502050306030303" pitchFamily="18" charset="0"/>
              </a:rPr>
              <a:t>Այս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ամենի</a:t>
            </a:r>
            <a:r>
              <a:rPr lang="ru-RU" altLang="sr-Latn-RS" dirty="0" smtClean="0">
                <a:latin typeface="Sylfaen" panose="010A0502050306030303" pitchFamily="18" charset="0"/>
              </a:rPr>
              <a:t> </a:t>
            </a:r>
            <a:r>
              <a:rPr lang="ru-RU" altLang="sr-Latn-RS" dirty="0" err="1" smtClean="0">
                <a:latin typeface="Sylfaen" panose="010A0502050306030303" pitchFamily="18" charset="0"/>
              </a:rPr>
              <a:t>խնդիրը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eaLnBrk="1" hangingPunct="1"/>
            <a:r>
              <a:rPr lang="hy-AM" altLang="sr-Latn-RS" sz="2800" dirty="0" smtClean="0">
                <a:latin typeface="Sylfaen" panose="010A0502050306030303" pitchFamily="18" charset="0"/>
              </a:rPr>
              <a:t>Համացանց</a:t>
            </a:r>
            <a:r>
              <a:rPr lang="en-GB" altLang="sr-Latn-RS" sz="2800" dirty="0" smtClean="0">
                <a:latin typeface="Sylfaen" panose="010A0502050306030303" pitchFamily="18" charset="0"/>
              </a:rPr>
              <a:t>ը </a:t>
            </a:r>
            <a:r>
              <a:rPr lang="en-GB" altLang="sr-Latn-RS" sz="2800" dirty="0" err="1">
                <a:latin typeface="Sylfaen" panose="010A0502050306030303" pitchFamily="18" charset="0"/>
              </a:rPr>
              <a:t>հանցագործներին</a:t>
            </a:r>
            <a:r>
              <a:rPr lang="en-GB" altLang="sr-Latn-RS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տալիս</a:t>
            </a:r>
            <a:r>
              <a:rPr lang="en-GB" altLang="sr-Latn-RS" sz="2800" dirty="0">
                <a:latin typeface="Sylfaen" panose="010A0502050306030303" pitchFamily="18" charset="0"/>
              </a:rPr>
              <a:t> է </a:t>
            </a:r>
            <a:r>
              <a:rPr lang="en-GB" altLang="sr-Latn-RS" sz="2800" dirty="0" err="1">
                <a:latin typeface="Sylfaen" panose="010A0502050306030303" pitchFamily="18" charset="0"/>
              </a:rPr>
              <a:t>մեծ</a:t>
            </a:r>
            <a:r>
              <a:rPr lang="en-GB" altLang="sr-Latn-RS" sz="2800" dirty="0">
                <a:latin typeface="Sylfaen" panose="010A0502050306030303" pitchFamily="18" charset="0"/>
              </a:rPr>
              <a:t> </a:t>
            </a:r>
            <a:r>
              <a:rPr lang="en-GB" altLang="sr-Latn-RS" sz="2800" dirty="0" err="1">
                <a:latin typeface="Sylfaen" panose="010A0502050306030303" pitchFamily="18" charset="0"/>
              </a:rPr>
              <a:t>հնարավորություններ</a:t>
            </a:r>
            <a:endParaRPr lang="en-GB" altLang="sr-Latn-RS" sz="2800" dirty="0">
              <a:latin typeface="Sylfaen" panose="010A0502050306030303" pitchFamily="18" charset="0"/>
            </a:endParaRPr>
          </a:p>
          <a:p>
            <a:pPr lvl="1"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Հանցագործությունները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կարող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կատարվել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հեռակա</a:t>
            </a:r>
            <a:r>
              <a:rPr lang="ru-RU" altLang="sr-Latn-RS" dirty="0">
                <a:latin typeface="Sylfaen" panose="010A0502050306030303" pitchFamily="18" charset="0"/>
              </a:rPr>
              <a:t> </a:t>
            </a:r>
            <a:r>
              <a:rPr lang="en-US" altLang="sr-Latn-RS" dirty="0" err="1" smtClean="0">
                <a:latin typeface="Sylfaen" panose="010A0502050306030303" pitchFamily="18" charset="0"/>
              </a:rPr>
              <a:t>կարգով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lvl="1"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Ապացույցները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մնայուն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չեն</a:t>
            </a:r>
            <a:r>
              <a:rPr lang="en-GB" altLang="sr-Latn-RS" dirty="0" smtClean="0">
                <a:latin typeface="Sylfaen" panose="010A0502050306030303" pitchFamily="18" charset="0"/>
              </a:rPr>
              <a:t> *</a:t>
            </a:r>
            <a:endParaRPr lang="en-GB" altLang="sr-Latn-RS" dirty="0">
              <a:latin typeface="Sylfaen" panose="010A0502050306030303" pitchFamily="18" charset="0"/>
            </a:endParaRPr>
          </a:p>
          <a:p>
            <a:pPr lvl="1" eaLnBrk="1" hangingPunct="1"/>
            <a:r>
              <a:rPr lang="en-GB" altLang="sr-Latn-RS" dirty="0" err="1" smtClean="0">
                <a:latin typeface="Sylfaen" panose="010A0502050306030303" pitchFamily="18" charset="0"/>
              </a:rPr>
              <a:t>Ազգային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իրավապահ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մարմինները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առաջնորդվում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են</a:t>
            </a:r>
            <a:r>
              <a:rPr lang="en-GB" altLang="sr-Latn-RS" dirty="0" smtClean="0">
                <a:latin typeface="Sylfaen" panose="010A0502050306030303" pitchFamily="18" charset="0"/>
              </a:rPr>
              <a:t> </a:t>
            </a:r>
            <a:r>
              <a:rPr lang="en-GB" altLang="sr-Latn-RS" dirty="0" err="1" smtClean="0">
                <a:latin typeface="Sylfaen" panose="010A0502050306030303" pitchFamily="18" charset="0"/>
              </a:rPr>
              <a:t>աշխարհագրությամբ</a:t>
            </a:r>
            <a:endParaRPr lang="pt-PT" altLang="sr-Latn-RS" dirty="0">
              <a:latin typeface="Sylfaen" panose="010A0502050306030303" pitchFamily="18" charset="0"/>
            </a:endParaRPr>
          </a:p>
        </p:txBody>
      </p:sp>
      <p:pic>
        <p:nvPicPr>
          <p:cNvPr id="13" name="Content Placeholder 10" descr="glowing-world-map-background-1280x960.jpg">
            <a:extLst>
              <a:ext uri="{FF2B5EF4-FFF2-40B4-BE49-F238E27FC236}">
                <a16:creationId xmlns:a16="http://schemas.microsoft.com/office/drawing/2014/main" id="{13065408-C13D-448B-A801-10BC1442EA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063" y="4418864"/>
            <a:ext cx="3073673" cy="230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CFBBC59A-B2C5-40B0-A6F4-B33B9E9CA788}"/>
              </a:ext>
            </a:extLst>
          </p:cNvPr>
          <p:cNvSpPr txBox="1">
            <a:spLocks/>
          </p:cNvSpPr>
          <p:nvPr/>
        </p:nvSpPr>
        <p:spPr bwMode="auto">
          <a:xfrm>
            <a:off x="253771" y="4733366"/>
            <a:ext cx="8638709" cy="278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/>
            <a:r>
              <a:rPr lang="pt-PT" altLang="sr-Latn-RS" dirty="0">
                <a:latin typeface="Sylfaen" panose="010A0502050306030303" pitchFamily="18" charset="0"/>
              </a:rPr>
              <a:t>Միջազգային օգնության համար անհրաժեշտ են պատշաճ իրավական ուղիներ </a:t>
            </a:r>
          </a:p>
          <a:p>
            <a:pPr lvl="1" eaLnBrk="1" hangingPunct="1"/>
            <a:r>
              <a:rPr lang="pt-PT" altLang="sr-Latn-RS" dirty="0">
                <a:latin typeface="Sylfaen" panose="010A0502050306030303" pitchFamily="18" charset="0"/>
              </a:rPr>
              <a:t>Համագործակցությունը </a:t>
            </a:r>
            <a:r>
              <a:rPr lang="pt-PT" altLang="sr-Latn-RS" dirty="0" smtClean="0">
                <a:latin typeface="Sylfaen" panose="010A0502050306030303" pitchFamily="18" charset="0"/>
              </a:rPr>
              <a:t>տեղի է ունենում տարբեր </a:t>
            </a:r>
            <a:r>
              <a:rPr lang="pt-PT" altLang="sr-Latn-RS" dirty="0">
                <a:latin typeface="Sylfaen" panose="010A0502050306030303" pitchFamily="18" charset="0"/>
              </a:rPr>
              <a:t>իրավական </a:t>
            </a:r>
            <a:r>
              <a:rPr lang="pt-PT" altLang="sr-Latn-RS" dirty="0" smtClean="0">
                <a:latin typeface="Sylfaen" panose="010A0502050306030303" pitchFamily="18" charset="0"/>
              </a:rPr>
              <a:t>շրջանակներով տարբեր </a:t>
            </a:r>
            <a:r>
              <a:rPr lang="pt-PT" altLang="sr-Latn-RS" dirty="0">
                <a:latin typeface="Sylfaen" panose="010A0502050306030303" pitchFamily="18" charset="0"/>
              </a:rPr>
              <a:t>պետությունների հետ </a:t>
            </a:r>
          </a:p>
          <a:p>
            <a:pPr lvl="1" eaLnBrk="1" hangingPunct="1"/>
            <a:endParaRPr lang="pt-PT" altLang="sr-Latn-RS" dirty="0">
              <a:latin typeface="Sylfaen" panose="010A0502050306030303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02D4D-6AB3-41B2-A892-4F6A15D543D3}"/>
              </a:ext>
            </a:extLst>
          </p:cNvPr>
          <p:cNvSpPr txBox="1"/>
          <p:nvPr/>
        </p:nvSpPr>
        <p:spPr>
          <a:xfrm>
            <a:off x="9144000" y="1594535"/>
            <a:ext cx="5639392" cy="5632311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err="1">
                <a:solidFill>
                  <a:schemeClr val="bg1"/>
                </a:solidFill>
                <a:latin typeface="Sylfaen" panose="010A0502050306030303" pitchFamily="18" charset="0"/>
              </a:rPr>
              <a:t>Կ</a:t>
            </a:r>
            <a:r>
              <a:rPr lang="en-GB" sz="4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իբերհանցագործությունների</a:t>
            </a:r>
            <a:r>
              <a:rPr lang="en-GB" sz="40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4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դեմ</a:t>
            </a:r>
            <a:r>
              <a:rPr lang="en-GB" sz="40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4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ժամանակակից</a:t>
            </a:r>
            <a:r>
              <a:rPr lang="en-GB" sz="40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4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պայքարում</a:t>
            </a:r>
            <a:r>
              <a:rPr lang="en-GB" sz="40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40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արագացված</a:t>
            </a:r>
            <a:r>
              <a:rPr lang="en-GB" sz="40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Sylfaen" panose="010A0502050306030303" pitchFamily="18" charset="0"/>
              </a:rPr>
              <a:t>իրավական</a:t>
            </a:r>
            <a:r>
              <a:rPr lang="en-GB" sz="40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Sylfaen" panose="010A0502050306030303" pitchFamily="18" charset="0"/>
              </a:rPr>
              <a:t>փոխօգնությունը</a:t>
            </a:r>
            <a:r>
              <a:rPr lang="en-GB" sz="40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Sylfaen" panose="010A0502050306030303" pitchFamily="18" charset="0"/>
              </a:rPr>
              <a:t>փաստ</a:t>
            </a:r>
            <a:r>
              <a:rPr lang="en-GB" sz="4000" dirty="0">
                <a:solidFill>
                  <a:schemeClr val="bg1"/>
                </a:solidFill>
                <a:latin typeface="Sylfaen" panose="010A0502050306030303" pitchFamily="18" charset="0"/>
              </a:rPr>
              <a:t> է </a:t>
            </a:r>
            <a:endParaRPr lang="en-GB" sz="40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endParaRPr lang="en-GB" sz="40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7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Համացանց</a:t>
            </a:r>
            <a:r>
              <a:rPr lang="en-US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 </a:t>
            </a:r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ահաբեկչական օգտագործումը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2D6A0DE9-A5F9-4FAA-99ED-84905FDB5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784530" cy="5183335"/>
          </a:xfrm>
        </p:spPr>
        <p:txBody>
          <a:bodyPr/>
          <a:lstStyle/>
          <a:p>
            <a:pPr marL="57150" indent="0">
              <a:buNone/>
            </a:pPr>
            <a:r>
              <a:rPr lang="en-US" dirty="0" err="1" smtClean="0">
                <a:latin typeface="Sylfaen" panose="010A0502050306030303" pitchFamily="18" charset="0"/>
              </a:rPr>
              <a:t>Շարունակում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մեծացնել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իրենց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առցանց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ներկայությունը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sz="3000" dirty="0" smtClean="0">
                <a:latin typeface="Sylfaen" panose="010A0502050306030303" pitchFamily="18" charset="0"/>
              </a:rPr>
              <a:t>Տ</a:t>
            </a:r>
            <a:r>
              <a:rPr lang="en-US" sz="3000" dirty="0" err="1" smtClean="0">
                <a:latin typeface="Sylfaen" panose="010A0502050306030303" pitchFamily="18" charset="0"/>
              </a:rPr>
              <a:t>արածվելով</a:t>
            </a:r>
            <a:r>
              <a:rPr lang="en-US" sz="3000" dirty="0" smtClean="0">
                <a:latin typeface="Sylfaen" panose="010A0502050306030303" pitchFamily="18" charset="0"/>
              </a:rPr>
              <a:t> </a:t>
            </a:r>
            <a:r>
              <a:rPr lang="en-US" sz="3000" dirty="0" err="1" smtClean="0">
                <a:latin typeface="Sylfaen" panose="010A0502050306030303" pitchFamily="18" charset="0"/>
              </a:rPr>
              <a:t>բազմաթիվ</a:t>
            </a:r>
            <a:r>
              <a:rPr lang="en-US" sz="3000" dirty="0" smtClean="0">
                <a:latin typeface="Sylfaen" panose="010A0502050306030303" pitchFamily="18" charset="0"/>
              </a:rPr>
              <a:t> </a:t>
            </a:r>
            <a:r>
              <a:rPr lang="en-US" sz="3000" dirty="0" err="1" smtClean="0">
                <a:latin typeface="Sylfaen" panose="010A0502050306030303" pitchFamily="18" charset="0"/>
              </a:rPr>
              <a:t>իրավասություններում</a:t>
            </a:r>
            <a:r>
              <a:rPr lang="en-US" sz="3000" dirty="0" smtClean="0">
                <a:latin typeface="Sylfaen" panose="010A0502050306030303" pitchFamily="18" charset="0"/>
              </a:rPr>
              <a:t> </a:t>
            </a:r>
            <a:endParaRPr lang="en-US" sz="3000" dirty="0">
              <a:latin typeface="Sylfaen" panose="010A0502050306030303" pitchFamily="18" charset="0"/>
            </a:endParaRPr>
          </a:p>
          <a:p>
            <a:r>
              <a:rPr lang="hy-AM" sz="3000" dirty="0" smtClean="0">
                <a:latin typeface="Sylfaen" panose="010A0502050306030303" pitchFamily="18" charset="0"/>
              </a:rPr>
              <a:t>Ն</a:t>
            </a:r>
            <a:r>
              <a:rPr lang="en-US" sz="3000" dirty="0" err="1" smtClean="0">
                <a:latin typeface="Sylfaen" panose="010A0502050306030303" pitchFamily="18" charset="0"/>
              </a:rPr>
              <a:t>երառ</a:t>
            </a:r>
            <a:r>
              <a:rPr lang="en-US" dirty="0" err="1">
                <a:latin typeface="Sylfaen" panose="010A0502050306030303" pitchFamily="18" charset="0"/>
              </a:rPr>
              <a:t>ելով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ֆորումները</a:t>
            </a:r>
            <a:r>
              <a:rPr lang="en-US" dirty="0">
                <a:latin typeface="Sylfaen" panose="010A0502050306030303" pitchFamily="18" charset="0"/>
              </a:rPr>
              <a:t>,  </a:t>
            </a:r>
            <a:r>
              <a:rPr lang="en-US" dirty="0" err="1">
                <a:latin typeface="Sylfaen" panose="010A0502050306030303" pitchFamily="18" charset="0"/>
              </a:rPr>
              <a:t>ֆայլերի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փոխանակման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կայքերը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պաստիբինները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տեսանյութերի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հոսքային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կայքերը</a:t>
            </a:r>
            <a:r>
              <a:rPr lang="en-US" dirty="0">
                <a:latin typeface="Sylfaen" panose="010A0502050306030303" pitchFamily="18" charset="0"/>
              </a:rPr>
              <a:t>, URL- ի </a:t>
            </a:r>
            <a:r>
              <a:rPr lang="en-US" dirty="0" err="1">
                <a:latin typeface="Sylfaen" panose="010A0502050306030303" pitchFamily="18" charset="0"/>
              </a:rPr>
              <a:t>կրճատման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ծառայությունները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բլոգերը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հաղորդագրությունների</a:t>
            </a:r>
            <a:r>
              <a:rPr lang="en-US" dirty="0">
                <a:latin typeface="Sylfaen" panose="010A0502050306030303" pitchFamily="18" charset="0"/>
              </a:rPr>
              <a:t> / </a:t>
            </a:r>
            <a:r>
              <a:rPr lang="en-US" dirty="0" err="1">
                <a:latin typeface="Sylfaen" panose="010A0502050306030303" pitchFamily="18" charset="0"/>
              </a:rPr>
              <a:t>հեռարձակման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ծրագրերը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ուղիղ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հեռարձակման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հարթակները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սոցիալական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մեդիայի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կայքերը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հոսթինգի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ծառայությունները</a:t>
            </a:r>
            <a:endParaRPr lang="en-US" dirty="0">
              <a:latin typeface="Sylfaen" panose="010A0502050306030303" pitchFamily="18" charset="0"/>
            </a:endParaRPr>
          </a:p>
          <a:p>
            <a:pPr marL="514350" indent="-457200"/>
            <a:r>
              <a:rPr lang="en-US" dirty="0" smtClean="0">
                <a:latin typeface="Sylfaen" panose="010A0502050306030303" pitchFamily="18" charset="0"/>
              </a:rPr>
              <a:t>Հ</a:t>
            </a:r>
            <a:r>
              <a:rPr lang="hy-AM" dirty="0" smtClean="0">
                <a:latin typeface="Sylfaen" panose="010A0502050306030303" pitchFamily="18" charset="0"/>
              </a:rPr>
              <a:t>աճախ </a:t>
            </a:r>
            <a:r>
              <a:rPr lang="hy-AM" dirty="0">
                <a:latin typeface="Sylfaen" panose="010A0502050306030303" pitchFamily="18" charset="0"/>
              </a:rPr>
              <a:t>նրանք նոր </a:t>
            </a:r>
            <a:r>
              <a:rPr lang="en-US" dirty="0" err="1" smtClean="0">
                <a:latin typeface="Sylfaen" panose="010A0502050306030303" pitchFamily="18" charset="0"/>
              </a:rPr>
              <a:t>տեխնոլոգիաներ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պլատֆորմներ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ստեղծողներն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23554" name="Picture 2" descr="Are the Austin bombings terrorism? It depends who you ask. - Vox">
            <a:extLst>
              <a:ext uri="{FF2B5EF4-FFF2-40B4-BE49-F238E27FC236}">
                <a16:creationId xmlns:a16="http://schemas.microsoft.com/office/drawing/2014/main" id="{C0178A80-B4C1-41AD-812C-232E8A751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293" y="5204518"/>
            <a:ext cx="1979712" cy="131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62641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4" y="251152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Համացանց</a:t>
            </a:r>
            <a:r>
              <a:rPr lang="en-US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 </a:t>
            </a:r>
            <a:r>
              <a:rPr lang="hy-AM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ահաբեկչական օգտագործումը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375019-F78A-4BAB-B75C-C64845B46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9" y="1145878"/>
            <a:ext cx="4642377" cy="34356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F23235-C2A3-4F0F-BAAA-65E351797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382" y="3059066"/>
            <a:ext cx="4966319" cy="343569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0006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45" y="190500"/>
            <a:ext cx="85346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Համացանց</a:t>
            </a:r>
            <a:r>
              <a:rPr lang="en-US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ի </a:t>
            </a:r>
            <a:r>
              <a:rPr lang="hy-AM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ահաբեկչական օգտագործումը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02FEE5-5BF1-4042-B83F-06887A861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1124744"/>
            <a:ext cx="4176464" cy="52861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59C70C-9F8F-43A4-94F8-9FD9B6F0EC41}"/>
              </a:ext>
            </a:extLst>
          </p:cNvPr>
          <p:cNvSpPr/>
          <p:nvPr/>
        </p:nvSpPr>
        <p:spPr>
          <a:xfrm>
            <a:off x="2483768" y="5301208"/>
            <a:ext cx="4176464" cy="288032"/>
          </a:xfrm>
          <a:prstGeom prst="roundRect">
            <a:avLst/>
          </a:prstGeom>
          <a:solidFill>
            <a:srgbClr val="FFFF00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2474A16-DCB4-40CC-B6DB-382CEC242E94}"/>
              </a:ext>
            </a:extLst>
          </p:cNvPr>
          <p:cNvSpPr/>
          <p:nvPr/>
        </p:nvSpPr>
        <p:spPr>
          <a:xfrm>
            <a:off x="2483768" y="5877271"/>
            <a:ext cx="4176464" cy="230713"/>
          </a:xfrm>
          <a:prstGeom prst="roundRect">
            <a:avLst/>
          </a:prstGeom>
          <a:solidFill>
            <a:srgbClr val="FFFF00">
              <a:alpha val="2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3DD0F7-8AE0-4006-89A7-52A25716F349}"/>
              </a:ext>
            </a:extLst>
          </p:cNvPr>
          <p:cNvSpPr txBox="1"/>
          <p:nvPr/>
        </p:nvSpPr>
        <p:spPr>
          <a:xfrm>
            <a:off x="6372200" y="1532282"/>
            <a:ext cx="2243632" cy="400110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+mj-lt"/>
              </a:rPr>
              <a:t>4 September 2020</a:t>
            </a:r>
          </a:p>
        </p:txBody>
      </p:sp>
    </p:spTree>
    <p:extLst>
      <p:ext uri="{BB962C8B-B14F-4D97-AF65-F5344CB8AC3E}">
        <p14:creationId xmlns:p14="http://schemas.microsoft.com/office/powerpoint/2010/main" val="217244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ylfaen" panose="010A0502050306030303" pitchFamily="18" charset="0"/>
              </a:rPr>
              <a:t>ԽԱՉԱՁԵՎ ՀԱՆՑԱԳՈՐԾՈՒԹՅԱՆ ԳՈՐԾՈՆՆԵՐ</a:t>
            </a:r>
            <a:endParaRPr lang="en-GB" sz="3200" dirty="0">
              <a:solidFill>
                <a:schemeClr val="tx2">
                  <a:lumMod val="60000"/>
                  <a:lumOff val="4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48A7903-DBE1-43BD-905E-55DB24756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cs typeface="Verdana" charset="0"/>
              </a:rPr>
              <a:pPr/>
              <a:t>93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 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FE25A-050F-4914-B2E8-65E908C83E53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BCD3B-0D81-4EEF-9F9F-DB3E28FFD393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9E352179-95DE-4E37-9014-C7512F18C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09781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ԽԱՉԱՁԵՎ ՀԱՆՑԱԳՈՐԾՈՒԹՅԱՆ 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ԳՈՐԾՈՆՆԵՐ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2D6A0DE9-A5F9-4FAA-99ED-84905FDB5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76" y="1144607"/>
            <a:ext cx="8704974" cy="5713393"/>
          </a:xfrm>
        </p:spPr>
        <p:txBody>
          <a:bodyPr/>
          <a:lstStyle/>
          <a:p>
            <a:pPr marL="57150" indent="0">
              <a:buNone/>
            </a:pPr>
            <a:r>
              <a:rPr lang="hy-AM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Սոցիալական </a:t>
            </a:r>
            <a:r>
              <a:rPr lang="hy-AM" b="1" dirty="0">
                <a:solidFill>
                  <a:srgbClr val="0070C0"/>
                </a:solidFill>
                <a:latin typeface="Sylfaen" panose="010A0502050306030303" pitchFamily="18" charset="0"/>
              </a:rPr>
              <a:t>ճարտարագիտություն</a:t>
            </a:r>
            <a:endParaRPr lang="en-US" b="1" dirty="0">
              <a:solidFill>
                <a:srgbClr val="0070C0"/>
              </a:solidFill>
              <a:latin typeface="Sylfaen" panose="010A05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Հատկապես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Sylfaen" panose="010A0502050306030303" pitchFamily="18" charset="0"/>
              </a:rPr>
              <a:t>ֆիշինգը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տվյալների</a:t>
            </a:r>
            <a:r>
              <a:rPr lang="en-US" dirty="0" smtClean="0">
                <a:latin typeface="Sylfaen" panose="010A0502050306030303" pitchFamily="18" charset="0"/>
              </a:rPr>
              <a:t> և </a:t>
            </a:r>
            <a:r>
              <a:rPr lang="en-US" dirty="0" err="1" smtClean="0">
                <a:latin typeface="Sylfaen" panose="010A0502050306030303" pitchFamily="18" charset="0"/>
              </a:rPr>
              <a:t>տեղեկությունների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հավաքագրման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Հետագայում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օգտագործվել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հանցագործության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մեջ</a:t>
            </a:r>
            <a:endParaRPr lang="en-US" dirty="0" smtClean="0">
              <a:latin typeface="Sylfaen" panose="010A0502050306030303" pitchFamily="18" charset="0"/>
            </a:endParaRPr>
          </a:p>
          <a:p>
            <a:pPr marL="57150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Money Mules (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գումարին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փոխանցումների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կրիչներ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Sylfaen" panose="010A0502050306030303" pitchFamily="18" charset="0"/>
              </a:rPr>
              <a:t>Թիրախավորել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չքավոր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ցածր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եկամուտ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ունեցող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անձանց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Տեղափոխվել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ֆինանսական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առավել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ամուր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հիմքերի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կորպորատիվ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հաշիվների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միջազգային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ֆինանսական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փոխանցումներ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կատարելու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նպատակով</a:t>
            </a:r>
            <a:r>
              <a:rPr lang="en-US" dirty="0" smtClean="0">
                <a:latin typeface="Sylfaen" panose="010A0502050306030303" pitchFamily="18" charset="0"/>
              </a:rPr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Կրիպտո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panose="010A0502050306030303" pitchFamily="18" charset="0"/>
              </a:rPr>
              <a:t>արժույթ</a:t>
            </a:r>
            <a:r>
              <a:rPr lang="en-US" b="1" dirty="0" smtClean="0">
                <a:solidFill>
                  <a:srgbClr val="0070C0"/>
                </a:solidFill>
                <a:latin typeface="Sylfaen" panose="010A0502050306030303" pitchFamily="18" charset="0"/>
              </a:rPr>
              <a:t> </a:t>
            </a:r>
          </a:p>
          <a:p>
            <a:pPr marL="57150" indent="0">
              <a:buNone/>
            </a:pPr>
            <a:r>
              <a:rPr lang="en-US" dirty="0" smtClean="0">
                <a:latin typeface="Sylfaen" panose="010A0502050306030303" pitchFamily="18" charset="0"/>
              </a:rPr>
              <a:t>«</a:t>
            </a:r>
            <a:r>
              <a:rPr lang="en-US" dirty="0" err="1" smtClean="0">
                <a:latin typeface="Sylfaen" panose="010A0502050306030303" pitchFamily="18" charset="0"/>
              </a:rPr>
              <a:t>օրինականի</a:t>
            </a:r>
            <a:r>
              <a:rPr lang="en-US" dirty="0" smtClean="0">
                <a:latin typeface="Sylfaen" panose="010A0502050306030303" pitchFamily="18" charset="0"/>
              </a:rPr>
              <a:t>» </a:t>
            </a:r>
            <a:r>
              <a:rPr lang="en-US" dirty="0" err="1" smtClean="0">
                <a:latin typeface="Sylfaen" panose="010A0502050306030303" pitchFamily="18" charset="0"/>
              </a:rPr>
              <a:t>օգտագործումը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անօրինականի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համար</a:t>
            </a:r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23554" name="Picture 2" descr="Are the Austin bombings terrorism? It depends who you ask. - Vox">
            <a:extLst>
              <a:ext uri="{FF2B5EF4-FFF2-40B4-BE49-F238E27FC236}">
                <a16:creationId xmlns:a16="http://schemas.microsoft.com/office/drawing/2014/main" id="{C0178A80-B4C1-41AD-812C-232E8A751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340" y="4504394"/>
            <a:ext cx="1979712" cy="131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09420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22973E-8CC9-4C0B-B546-EACD257DA5C7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Sylfaen" panose="010A0502050306030303" pitchFamily="18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5E4BDDFE-543C-4491-903D-8D13C0DC1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Գիտելիքների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ստուգում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F0D3AB1B-9A46-4066-B80B-9491DA6F9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AC1262F-F248-494E-99B0-D5250C313A2B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Sylfaen" panose="010A0502050306030303" pitchFamily="18" charset="0"/>
                <a:cs typeface="Verdana" charset="0"/>
              </a:rPr>
              <a:t>www.coe.int/cybercrime</a:t>
            </a:r>
            <a:endParaRPr lang="en-GB" sz="1200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3848A9-4745-4BB6-B8CB-6C939829A8B8}"/>
              </a:ext>
            </a:extLst>
          </p:cNvPr>
          <p:cNvSpPr txBox="1"/>
          <p:nvPr/>
        </p:nvSpPr>
        <p:spPr>
          <a:xfrm>
            <a:off x="588962" y="1281981"/>
            <a:ext cx="8030033" cy="83099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Մութ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ոստայնում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ո՞ր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կրիպտո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արժույթն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GB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ամենատարածվածը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702A7-7EF5-41B1-83AA-F3F0AACE8FD2}"/>
              </a:ext>
            </a:extLst>
          </p:cNvPr>
          <p:cNvSpPr txBox="1"/>
          <p:nvPr/>
        </p:nvSpPr>
        <p:spPr>
          <a:xfrm>
            <a:off x="588962" y="4141574"/>
            <a:ext cx="8030032" cy="30469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Գ է</a:t>
            </a:r>
          </a:p>
          <a:p>
            <a:pPr algn="ctr"/>
            <a:endParaRPr lang="en-GB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algn="ctr"/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Բիթքոյնը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դեռևս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ամենատարածվածն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է,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բայց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անշուշտ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ոչ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միակը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Շատ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ուրիշներ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զարգանում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ներկայիս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և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շարունակվում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օգտագործվել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՝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իրավապահների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համար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առաջացնելով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հանցավորություն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հետաքննության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և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դրամական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արժեքների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տարածման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խնդիրներ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D4572-BAB1-4568-B64C-2A9116F6F527}"/>
              </a:ext>
            </a:extLst>
          </p:cNvPr>
          <p:cNvSpPr txBox="1"/>
          <p:nvPr/>
        </p:nvSpPr>
        <p:spPr>
          <a:xfrm>
            <a:off x="588963" y="2342446"/>
            <a:ext cx="8030032" cy="1569660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Մոներո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Դաշ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Բիթքոյն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Դ.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Զքոյն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(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Zcoin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)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31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C04F3A-82BD-4011-AADB-1F79FD7DF4B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47544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Դասընթացի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թիրախները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3254" name="Rectangle 11"/>
          <p:cNvSpPr>
            <a:spLocks noChangeArrowheads="1"/>
          </p:cNvSpPr>
          <p:nvPr/>
        </p:nvSpPr>
        <p:spPr bwMode="auto">
          <a:xfrm>
            <a:off x="7937" y="6581001"/>
            <a:ext cx="924458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				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18497-BF37-4A20-ABA6-353886C26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96752"/>
            <a:ext cx="8712522" cy="52402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err="1">
                <a:latin typeface="Sylfaen" panose="010A0502050306030303" pitchFamily="18" charset="0"/>
              </a:rPr>
              <a:t>Դասընթացի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ավարտին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hy-AM" b="1" dirty="0" smtClean="0">
                <a:latin typeface="Sylfaen" panose="010A0502050306030303" pitchFamily="18" charset="0"/>
              </a:rPr>
              <a:t>մասնակից</a:t>
            </a:r>
            <a:r>
              <a:rPr lang="en-US" b="1" dirty="0" err="1" smtClean="0">
                <a:latin typeface="Sylfaen" panose="010A0502050306030303" pitchFamily="18" charset="0"/>
              </a:rPr>
              <a:t>ները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կարողանալու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են</a:t>
            </a:r>
            <a:r>
              <a:rPr lang="en-US" b="1" dirty="0">
                <a:latin typeface="Sylfaen" panose="010A0502050306030303" pitchFamily="18" charset="0"/>
              </a:rPr>
              <a:t>.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hy-AM" dirty="0">
                <a:latin typeface="Sylfaen" panose="010A0502050306030303" pitchFamily="18" charset="0"/>
              </a:rPr>
              <a:t>Ճ</a:t>
            </a:r>
            <a:r>
              <a:rPr lang="en-US" dirty="0" err="1">
                <a:latin typeface="Sylfaen" panose="010A0502050306030303" pitchFamily="18" charset="0"/>
              </a:rPr>
              <a:t>անաչել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կիբերհանցագործության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տարբեր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տեսակները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նրանց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ազդեցությունը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Թվարկել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կիբերհանցագործության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սպառնալիքները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միտումները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գործիքակազմը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երևույթին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արձագանքները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Բացատրել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այն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կիբերհանցագործության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հասկացությունները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որոնք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օրենսդրությունների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մեծամասնությամբ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ինչպես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նաև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միջազգային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ստանդարտներով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համարվում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են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հանցագործության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տեսակներ</a:t>
            </a:r>
            <a:r>
              <a:rPr lang="en-GB" dirty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  <a:p>
            <a:pPr lvl="0"/>
            <a:r>
              <a:rPr lang="en-GB" dirty="0" err="1">
                <a:latin typeface="Sylfaen" panose="010A0502050306030303" pitchFamily="18" charset="0"/>
              </a:rPr>
              <a:t>Վերլուծել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ազգային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օրենսդրության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միջազգային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փաստաթղթերի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մասնավորապես</a:t>
            </a:r>
            <a:r>
              <a:rPr lang="en-GB" dirty="0">
                <a:latin typeface="Sylfaen" panose="010A0502050306030303" pitchFamily="18" charset="0"/>
              </a:rPr>
              <a:t>՝ </a:t>
            </a:r>
            <a:r>
              <a:rPr lang="en-GB" dirty="0" err="1">
                <a:latin typeface="Sylfaen" panose="010A0502050306030303" pitchFamily="18" charset="0"/>
              </a:rPr>
              <a:t>Բուդապեշտի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Կոնվենցիայի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միջև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ներդաշնակեցման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կարիքները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առավելությունները</a:t>
            </a:r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82772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E812E5-70E7-496A-A514-625E50D09C58}"/>
              </a:ext>
            </a:extLst>
          </p:cNvPr>
          <p:cNvSpPr/>
          <p:nvPr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5364E51-4F34-4DA1-8843-ADA973D0B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8">
            <a:extLst>
              <a:ext uri="{FF2B5EF4-FFF2-40B4-BE49-F238E27FC236}">
                <a16:creationId xmlns:a16="http://schemas.microsoft.com/office/drawing/2014/main" id="{B2A2B581-F8BC-48D4-AF7E-AAF0CE80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C53FF83-4B1D-4AE3-8AD4-F83CA631845F}"/>
              </a:ext>
            </a:extLst>
          </p:cNvPr>
          <p:cNvSpPr/>
          <p:nvPr/>
        </p:nvSpPr>
        <p:spPr>
          <a:xfrm>
            <a:off x="-34925" y="6588125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56" name="Rectangle 11">
            <a:extLst>
              <a:ext uri="{FF2B5EF4-FFF2-40B4-BE49-F238E27FC236}">
                <a16:creationId xmlns:a16="http://schemas.microsoft.com/office/drawing/2014/main" id="{88C73A7D-5780-471E-8BE6-4A42E697E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6597650"/>
            <a:ext cx="9136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			                        - -</a:t>
            </a:r>
          </a:p>
        </p:txBody>
      </p:sp>
      <p:sp>
        <p:nvSpPr>
          <p:cNvPr id="2057" name="Rectangle 2">
            <a:extLst>
              <a:ext uri="{FF2B5EF4-FFF2-40B4-BE49-F238E27FC236}">
                <a16:creationId xmlns:a16="http://schemas.microsoft.com/office/drawing/2014/main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2352650"/>
            <a:ext cx="8599487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b="1" dirty="0" err="1" smtClean="0">
                <a:latin typeface="Sylfaen" panose="010A0502050306030303" pitchFamily="18" charset="0"/>
              </a:rPr>
              <a:t>Շնորհակալություն</a:t>
            </a:r>
            <a:endParaRPr lang="en-GB" altLang="en-US" sz="30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 dirty="0" err="1">
                <a:latin typeface="Sylfaen" panose="010A0502050306030303" pitchFamily="18" charset="0"/>
              </a:rPr>
              <a:t>Xxxxx</a:t>
            </a:r>
            <a:r>
              <a:rPr lang="en-GB" altLang="en-US" sz="1600" b="1" dirty="0">
                <a:latin typeface="Sylfaen" panose="010A0502050306030303" pitchFamily="18" charset="0"/>
              </a:rPr>
              <a:t> XXXXXXXX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sz="1600" i="1" dirty="0" err="1">
                <a:latin typeface="Sylfaen" panose="010A0502050306030303" pitchFamily="18" charset="0"/>
              </a:rPr>
              <a:t>Եվրոպայի</a:t>
            </a:r>
            <a:r>
              <a:rPr lang="en-US" sz="1600" i="1" dirty="0">
                <a:latin typeface="Sylfaen" panose="010A0502050306030303" pitchFamily="18" charset="0"/>
              </a:rPr>
              <a:t> </a:t>
            </a:r>
            <a:r>
              <a:rPr lang="en-US" sz="1600" i="1" dirty="0" err="1">
                <a:latin typeface="Sylfaen" panose="010A0502050306030303" pitchFamily="18" charset="0"/>
              </a:rPr>
              <a:t>Խորհուրդ</a:t>
            </a:r>
            <a:endParaRPr lang="en-US" sz="1600" i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600" dirty="0">
              <a:solidFill>
                <a:srgbClr val="2F618F"/>
              </a:solidFill>
              <a:latin typeface="Sylfaen" panose="010A0502050306030303" pitchFamily="18" charset="0"/>
              <a:hlinkClick r:id="rId4"/>
            </a:endParaRPr>
          </a:p>
          <a:p>
            <a:pPr algn="ctr">
              <a:spcBef>
                <a:spcPct val="0"/>
              </a:spcBef>
              <a:buNone/>
            </a:pPr>
            <a:r>
              <a:rPr lang="hy-AM" altLang="en-US" sz="1600" dirty="0">
                <a:solidFill>
                  <a:srgbClr val="2F618F"/>
                </a:solidFill>
                <a:latin typeface="Sylfaen" panose="010A0502050306030303" pitchFamily="18" charset="0"/>
              </a:rPr>
              <a:t>Է</a:t>
            </a:r>
            <a:r>
              <a:rPr lang="en-GB" altLang="en-US" sz="1600" dirty="0">
                <a:solidFill>
                  <a:srgbClr val="2F618F"/>
                </a:solidFill>
                <a:latin typeface="Sylfaen" panose="010A0502050306030303" pitchFamily="18" charset="0"/>
              </a:rPr>
              <a:t>լ. </a:t>
            </a:r>
            <a:r>
              <a:rPr lang="en-GB" altLang="en-US" sz="1600" dirty="0" err="1">
                <a:solidFill>
                  <a:srgbClr val="2F618F"/>
                </a:solidFill>
                <a:latin typeface="Sylfaen" panose="010A0502050306030303" pitchFamily="18" charset="0"/>
              </a:rPr>
              <a:t>փոստ</a:t>
            </a:r>
            <a:endParaRPr lang="en-GB" altLang="en-US" sz="1600" dirty="0">
              <a:solidFill>
                <a:srgbClr val="2F618F"/>
              </a:solidFill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y-AM" altLang="en-US" sz="1600" b="1" dirty="0" smtClean="0">
                <a:latin typeface="Sylfaen" panose="010A0502050306030303" pitchFamily="18" charset="0"/>
              </a:rPr>
              <a:t>Օ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ր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ամիս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տարի</a:t>
            </a:r>
            <a:endParaRPr lang="en-GB" altLang="en-US" sz="1600" b="1" dirty="0">
              <a:latin typeface="Sylfaen" panose="010A0502050306030303" pitchFamily="18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1177588"/>
            <a:ext cx="8599488" cy="188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 b="1" dirty="0" err="1" smtClean="0">
                <a:latin typeface="+mn-lt"/>
              </a:rPr>
              <a:t>Կիբերհանցագործությունների</a:t>
            </a:r>
            <a:r>
              <a:rPr lang="en-US" altLang="en-US" sz="2200" b="1" dirty="0" smtClean="0">
                <a:latin typeface="+mn-lt"/>
              </a:rPr>
              <a:t> </a:t>
            </a:r>
            <a:r>
              <a:rPr lang="en-US" altLang="en-US" sz="2200" b="1" dirty="0">
                <a:latin typeface="Sylfaen" panose="010A0502050306030303" pitchFamily="18" charset="0"/>
              </a:rPr>
              <a:t>և</a:t>
            </a:r>
            <a:r>
              <a:rPr lang="en-US" altLang="en-US" sz="2200" b="1" dirty="0">
                <a:latin typeface="+mn-lt"/>
              </a:rPr>
              <a:t> </a:t>
            </a:r>
            <a:r>
              <a:rPr lang="hy-AM" altLang="en-US" sz="2200" b="1" dirty="0" smtClean="0">
                <a:latin typeface="+mn-lt"/>
              </a:rPr>
              <a:t>էլեկտրոնային ձևով ապացույց </a:t>
            </a:r>
            <a:r>
              <a:rPr lang="en-US" altLang="en-US" sz="2200" b="1" dirty="0" err="1" smtClean="0">
                <a:latin typeface="+mn-lt"/>
              </a:rPr>
              <a:t>ների</a:t>
            </a:r>
            <a:r>
              <a:rPr lang="en-US" altLang="en-US" sz="2200" b="1" dirty="0" smtClean="0">
                <a:latin typeface="+mn-lt"/>
              </a:rPr>
              <a:t> </a:t>
            </a:r>
            <a:r>
              <a:rPr lang="en-US" altLang="en-US" sz="2200" b="1" dirty="0" err="1">
                <a:latin typeface="+mn-lt"/>
              </a:rPr>
              <a:t>վերաբերյալ</a:t>
            </a:r>
            <a:r>
              <a:rPr lang="en-US" altLang="en-US" sz="2200" b="1" dirty="0">
                <a:latin typeface="+mn-lt"/>
              </a:rPr>
              <a:t> </a:t>
            </a:r>
            <a:r>
              <a:rPr lang="en-US" altLang="en-US" sz="2200" b="1" dirty="0" err="1">
                <a:latin typeface="+mn-lt"/>
              </a:rPr>
              <a:t>ներածական</a:t>
            </a:r>
            <a:r>
              <a:rPr lang="en-US" altLang="en-US" sz="2200" b="1" dirty="0">
                <a:latin typeface="+mn-lt"/>
              </a:rPr>
              <a:t> </a:t>
            </a:r>
            <a:r>
              <a:rPr lang="en-US" altLang="en-US" sz="2200" b="1" dirty="0" err="1">
                <a:latin typeface="+mn-lt"/>
              </a:rPr>
              <a:t>դատական</a:t>
            </a:r>
            <a:r>
              <a:rPr lang="en-US" altLang="en-US" sz="2200" b="1" dirty="0">
                <a:latin typeface="+mn-lt"/>
              </a:rPr>
              <a:t> </a:t>
            </a:r>
            <a:r>
              <a:rPr lang="en-US" altLang="en-US" sz="2200" b="1" dirty="0" err="1">
                <a:latin typeface="+mn-lt"/>
              </a:rPr>
              <a:t>վերապատրաստման</a:t>
            </a:r>
            <a:r>
              <a:rPr lang="en-US" altLang="en-US" sz="2200" b="1" dirty="0">
                <a:latin typeface="+mn-lt"/>
              </a:rPr>
              <a:t> </a:t>
            </a:r>
            <a:r>
              <a:rPr lang="en-US" altLang="en-US" sz="2200" b="1" dirty="0" err="1">
                <a:latin typeface="+mn-lt"/>
              </a:rPr>
              <a:t>դասընթաց</a:t>
            </a:r>
            <a:endParaRPr lang="en-US" altLang="en-US" sz="2200" b="1" dirty="0">
              <a:latin typeface="+mn-lt"/>
            </a:endParaRPr>
          </a:p>
          <a:p>
            <a:endParaRPr lang="en-US" altLang="en-US" sz="24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2200" i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09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6378</TotalTime>
  <Words>11742</Words>
  <Application>Microsoft Office PowerPoint</Application>
  <PresentationFormat>On-screen Show (4:3)</PresentationFormat>
  <Paragraphs>1316</Paragraphs>
  <Slides>98</Slides>
  <Notes>94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98</vt:i4>
      </vt:variant>
    </vt:vector>
  </HeadingPairs>
  <TitlesOfParts>
    <vt:vector size="123" baseType="lpstr">
      <vt:lpstr>ＭＳ Ｐゴシック</vt:lpstr>
      <vt:lpstr>ＭＳ Ｐゴシック</vt:lpstr>
      <vt:lpstr>Arial</vt:lpstr>
      <vt:lpstr>Calibri</vt:lpstr>
      <vt:lpstr>Calibri (heading)</vt:lpstr>
      <vt:lpstr>Calibri Light</vt:lpstr>
      <vt:lpstr>Open Sans</vt:lpstr>
      <vt:lpstr>Roboto-Light</vt:lpstr>
      <vt:lpstr>Script MT Bold</vt:lpstr>
      <vt:lpstr>Segoe UI</vt:lpstr>
      <vt:lpstr>Source Sans Pro</vt:lpstr>
      <vt:lpstr>Sylfaen</vt:lpstr>
      <vt:lpstr>Times New Roman</vt:lpstr>
      <vt:lpstr>Verdana</vt:lpstr>
      <vt:lpstr>Wingdings</vt:lpstr>
      <vt:lpstr>Wingdings 3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«ՏեՂԵԿԱՏՎԱԿԱՆ ՀԱՍԱՐԱԿՈՒԹՅՈՒՆ»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Ի՞ՆՉ Է ԿԻԲԵՐՀԱՆՑԱԳՈՐԾՈՒԹՅՈՒՆԸ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ԲՈՒԴԱՊԵՇՏԻ ԿՈՆՎԵՆՑԻԱՆ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ԿԻԲԵՐՀԱՆՑԱԳՈՐԾՈՒԹՅՈՒՆՆԵՐԻ ՀԱՄԱՐ ՄԻՋԱԶԳԱՅԻՆ ԿԱԶՄԱԿԵՐՊՈՒԹՅՈՒՆՆԵՐԸ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Կիբերհանցագործությունը եվ դեպքերի ուսումնասիրությունը</vt:lpstr>
      <vt:lpstr>ԿԻԲԵՐ-ԿԱԽՅԱԼ ՀԱՆՑԱԳՈՐԾՈՒԹՅՈՒՆ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ԵրԵԽԱՅԻ ՍԵՌԱԿԱՆ ՇԱՀԱԳՈՐԾՈՒՄԸ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ՎՃԱՐՄԱՆ ԿԵՂԾԻՔ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մութ ոստայն (THE Dark web)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ԿԻԲԵՐ ԵՎ ԱՀԱԲԵԿՉՈՒԹՅԱՆ ՄԵՐՁԵՑՈՒՄ</vt:lpstr>
      <vt:lpstr>PowerPoint Presentation</vt:lpstr>
      <vt:lpstr>PowerPoint Presentation</vt:lpstr>
      <vt:lpstr>PowerPoint Presentation</vt:lpstr>
      <vt:lpstr>ԽԱՉԱՁԵՎ ՀԱՆՑԱԳՈՐԾՈՒԹՅԱՆ ԳՈՐԾՈՆՆԵՐ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User</cp:lastModifiedBy>
  <cp:revision>1413</cp:revision>
  <dcterms:created xsi:type="dcterms:W3CDTF">2020-10-07T11:36:01Z</dcterms:created>
  <dcterms:modified xsi:type="dcterms:W3CDTF">2021-05-17T06:24:49Z</dcterms:modified>
</cp:coreProperties>
</file>