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8" r:id="rId1"/>
    <p:sldMasterId id="2147483697" r:id="rId2"/>
    <p:sldMasterId id="2147483709" r:id="rId3"/>
    <p:sldMasterId id="2147483721" r:id="rId4"/>
  </p:sldMasterIdLst>
  <p:notesMasterIdLst>
    <p:notesMasterId r:id="rId78"/>
  </p:notesMasterIdLst>
  <p:sldIdLst>
    <p:sldId id="260" r:id="rId5"/>
    <p:sldId id="264" r:id="rId6"/>
    <p:sldId id="265" r:id="rId7"/>
    <p:sldId id="266" r:id="rId8"/>
    <p:sldId id="267" r:id="rId9"/>
    <p:sldId id="271" r:id="rId10"/>
    <p:sldId id="272" r:id="rId11"/>
    <p:sldId id="693" r:id="rId12"/>
    <p:sldId id="695" r:id="rId13"/>
    <p:sldId id="696" r:id="rId14"/>
    <p:sldId id="697" r:id="rId15"/>
    <p:sldId id="767" r:id="rId16"/>
    <p:sldId id="700" r:id="rId17"/>
    <p:sldId id="263" r:id="rId18"/>
    <p:sldId id="701" r:id="rId19"/>
    <p:sldId id="702" r:id="rId20"/>
    <p:sldId id="768" r:id="rId21"/>
    <p:sldId id="705" r:id="rId22"/>
    <p:sldId id="706" r:id="rId23"/>
    <p:sldId id="707" r:id="rId24"/>
    <p:sldId id="763" r:id="rId25"/>
    <p:sldId id="710" r:id="rId26"/>
    <p:sldId id="711" r:id="rId27"/>
    <p:sldId id="712" r:id="rId28"/>
    <p:sldId id="713" r:id="rId29"/>
    <p:sldId id="714" r:id="rId30"/>
    <p:sldId id="715" r:id="rId31"/>
    <p:sldId id="764" r:id="rId32"/>
    <p:sldId id="717" r:id="rId33"/>
    <p:sldId id="718" r:id="rId34"/>
    <p:sldId id="719" r:id="rId35"/>
    <p:sldId id="720" r:id="rId36"/>
    <p:sldId id="721" r:id="rId37"/>
    <p:sldId id="722" r:id="rId38"/>
    <p:sldId id="723" r:id="rId39"/>
    <p:sldId id="724" r:id="rId40"/>
    <p:sldId id="725" r:id="rId41"/>
    <p:sldId id="726" r:id="rId42"/>
    <p:sldId id="727" r:id="rId43"/>
    <p:sldId id="728" r:id="rId44"/>
    <p:sldId id="729" r:id="rId45"/>
    <p:sldId id="730" r:id="rId46"/>
    <p:sldId id="731" r:id="rId47"/>
    <p:sldId id="732" r:id="rId48"/>
    <p:sldId id="733" r:id="rId49"/>
    <p:sldId id="734" r:id="rId50"/>
    <p:sldId id="735" r:id="rId51"/>
    <p:sldId id="736" r:id="rId52"/>
    <p:sldId id="737" r:id="rId53"/>
    <p:sldId id="738" r:id="rId54"/>
    <p:sldId id="739" r:id="rId55"/>
    <p:sldId id="740" r:id="rId56"/>
    <p:sldId id="741" r:id="rId57"/>
    <p:sldId id="742" r:id="rId58"/>
    <p:sldId id="765" r:id="rId59"/>
    <p:sldId id="744" r:id="rId60"/>
    <p:sldId id="745" r:id="rId61"/>
    <p:sldId id="746" r:id="rId62"/>
    <p:sldId id="748" r:id="rId63"/>
    <p:sldId id="749" r:id="rId64"/>
    <p:sldId id="750" r:id="rId65"/>
    <p:sldId id="751" r:id="rId66"/>
    <p:sldId id="752" r:id="rId67"/>
    <p:sldId id="753" r:id="rId68"/>
    <p:sldId id="754" r:id="rId69"/>
    <p:sldId id="755" r:id="rId70"/>
    <p:sldId id="756" r:id="rId71"/>
    <p:sldId id="757" r:id="rId72"/>
    <p:sldId id="758" r:id="rId73"/>
    <p:sldId id="759" r:id="rId74"/>
    <p:sldId id="766" r:id="rId75"/>
    <p:sldId id="761" r:id="rId76"/>
    <p:sldId id="762" r:id="rId7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" id="{2CD8423E-0CCD-48E0-A715-3EC094151D76}">
          <p14:sldIdLst>
            <p14:sldId id="260"/>
          </p14:sldIdLst>
        </p14:section>
        <p14:section name="Introduction" id="{DEED0A68-EF9C-4733-ADAA-766A859E58BB}">
          <p14:sldIdLst>
            <p14:sldId id="264"/>
            <p14:sldId id="265"/>
            <p14:sldId id="266"/>
          </p14:sldIdLst>
        </p14:section>
        <p14:section name="Section 1" id="{1F767E79-2A4A-4837-8114-C2475E36F49A}">
          <p14:sldIdLst>
            <p14:sldId id="267"/>
            <p14:sldId id="271"/>
            <p14:sldId id="272"/>
            <p14:sldId id="693"/>
            <p14:sldId id="695"/>
            <p14:sldId id="696"/>
            <p14:sldId id="697"/>
            <p14:sldId id="767"/>
            <p14:sldId id="700"/>
            <p14:sldId id="263"/>
          </p14:sldIdLst>
        </p14:section>
        <p14:section name="Section 2" id="{A68F2295-F5DD-4D3C-80C5-77D5AA65452C}">
          <p14:sldIdLst>
            <p14:sldId id="701"/>
            <p14:sldId id="702"/>
            <p14:sldId id="768"/>
            <p14:sldId id="705"/>
            <p14:sldId id="706"/>
            <p14:sldId id="707"/>
            <p14:sldId id="763"/>
          </p14:sldIdLst>
        </p14:section>
        <p14:section name="Section 3" id="{BA7BF245-99FD-4D81-8A44-4744348AA3CC}">
          <p14:sldIdLst>
            <p14:sldId id="710"/>
            <p14:sldId id="711"/>
            <p14:sldId id="712"/>
            <p14:sldId id="713"/>
            <p14:sldId id="714"/>
            <p14:sldId id="715"/>
            <p14:sldId id="764"/>
          </p14:sldIdLst>
        </p14:section>
        <p14:section name="Section 4" id="{FB826E72-E892-40AE-91C2-8D1AE172E25E}">
          <p14:sldIdLst>
            <p14:sldId id="717"/>
            <p14:sldId id="718"/>
            <p14:sldId id="719"/>
            <p14:sldId id="720"/>
            <p14:sldId id="721"/>
            <p14:sldId id="722"/>
            <p14:sldId id="723"/>
            <p14:sldId id="724"/>
            <p14:sldId id="725"/>
            <p14:sldId id="726"/>
            <p14:sldId id="727"/>
            <p14:sldId id="728"/>
            <p14:sldId id="729"/>
            <p14:sldId id="730"/>
            <p14:sldId id="731"/>
            <p14:sldId id="732"/>
            <p14:sldId id="733"/>
            <p14:sldId id="734"/>
            <p14:sldId id="735"/>
            <p14:sldId id="736"/>
            <p14:sldId id="737"/>
            <p14:sldId id="738"/>
            <p14:sldId id="739"/>
            <p14:sldId id="740"/>
            <p14:sldId id="741"/>
            <p14:sldId id="742"/>
            <p14:sldId id="765"/>
          </p14:sldIdLst>
        </p14:section>
        <p14:section name="Section 5" id="{F02F9B30-F047-4103-8293-60F95F8F1681}">
          <p14:sldIdLst>
            <p14:sldId id="744"/>
            <p14:sldId id="745"/>
            <p14:sldId id="746"/>
            <p14:sldId id="748"/>
            <p14:sldId id="749"/>
            <p14:sldId id="750"/>
            <p14:sldId id="751"/>
            <p14:sldId id="752"/>
            <p14:sldId id="753"/>
            <p14:sldId id="754"/>
            <p14:sldId id="755"/>
            <p14:sldId id="756"/>
            <p14:sldId id="757"/>
            <p14:sldId id="758"/>
            <p14:sldId id="759"/>
            <p14:sldId id="766"/>
          </p14:sldIdLst>
        </p14:section>
        <p14:section name="Conclusions" id="{5A5BBFAC-6BFB-427D-AB14-4EC77CB984B5}">
          <p14:sldIdLst>
            <p14:sldId id="761"/>
            <p14:sldId id="76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12" clrIdx="0">
    <p:extLst/>
  </p:cmAuthor>
  <p:cmAuthor id="2" name="DUTA Elena" initials="DE" lastIdx="9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06" autoAdjust="0"/>
    <p:restoredTop sz="71904" autoAdjust="0"/>
  </p:normalViewPr>
  <p:slideViewPr>
    <p:cSldViewPr snapToGrid="0">
      <p:cViewPr varScale="1">
        <p:scale>
          <a:sx n="53" d="100"/>
          <a:sy n="53" d="100"/>
        </p:scale>
        <p:origin x="16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7" d="100"/>
          <a:sy n="67" d="100"/>
        </p:scale>
        <p:origin x="3120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commentAuthors" Target="commentAuthor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notesMaster" Target="notesMasters/notesMaster1.xml"/><Relationship Id="rId8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5F8CF0-4504-4ECB-8231-4EBF0278FE49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0EE6F383-1829-4BBD-9A89-A0EA712ED0FE}">
      <dgm:prSet phldrT="[Text]"/>
      <dgm:spPr>
        <a:solidFill>
          <a:srgbClr val="FFC000"/>
        </a:solidFill>
      </dgm:spPr>
      <dgm:t>
        <a:bodyPr/>
        <a:lstStyle/>
        <a:p>
          <a:r>
            <a:rPr lang="en-GB" b="1" noProof="0" dirty="0" err="1" smtClean="0"/>
            <a:t>Ստացում</a:t>
          </a:r>
          <a:endParaRPr lang="en-GB" b="1" noProof="0" dirty="0"/>
        </a:p>
      </dgm:t>
    </dgm:pt>
    <dgm:pt modelId="{DB5D72B8-5F40-4D6F-B13C-2F4B3CFAA3B3}" type="parTrans" cxnId="{F2590711-9A3E-45A4-BF04-B41AC57288BF}">
      <dgm:prSet/>
      <dgm:spPr/>
      <dgm:t>
        <a:bodyPr/>
        <a:lstStyle/>
        <a:p>
          <a:endParaRPr lang="de-DE"/>
        </a:p>
      </dgm:t>
    </dgm:pt>
    <dgm:pt modelId="{5D4BEF66-D5EE-4A77-BA22-4BB7B418E4CE}" type="sibTrans" cxnId="{F2590711-9A3E-45A4-BF04-B41AC57288BF}">
      <dgm:prSet/>
      <dgm:spPr/>
      <dgm:t>
        <a:bodyPr/>
        <a:lstStyle/>
        <a:p>
          <a:endParaRPr lang="de-DE"/>
        </a:p>
      </dgm:t>
    </dgm:pt>
    <dgm:pt modelId="{2FDADE6F-CB3F-4AE6-8982-684365E8ADBD}">
      <dgm:prSet phldrT="[Text]"/>
      <dgm:spPr>
        <a:solidFill>
          <a:srgbClr val="00B050"/>
        </a:solidFill>
      </dgm:spPr>
      <dgm:t>
        <a:bodyPr/>
        <a:lstStyle/>
        <a:p>
          <a:r>
            <a:rPr lang="en-GB" b="1" noProof="0" dirty="0" err="1" smtClean="0"/>
            <a:t>Մշակում</a:t>
          </a:r>
          <a:endParaRPr lang="en-GB" b="1" noProof="0" dirty="0"/>
        </a:p>
      </dgm:t>
    </dgm:pt>
    <dgm:pt modelId="{E8899724-4751-40F2-A2A9-A8CBA859A0F4}" type="parTrans" cxnId="{B306E225-BEE8-480E-A364-F55826619151}">
      <dgm:prSet/>
      <dgm:spPr/>
      <dgm:t>
        <a:bodyPr/>
        <a:lstStyle/>
        <a:p>
          <a:endParaRPr lang="de-DE"/>
        </a:p>
      </dgm:t>
    </dgm:pt>
    <dgm:pt modelId="{97CFFFB1-C0BC-4B09-913D-EC46EB301898}" type="sibTrans" cxnId="{B306E225-BEE8-480E-A364-F55826619151}">
      <dgm:prSet/>
      <dgm:spPr/>
      <dgm:t>
        <a:bodyPr/>
        <a:lstStyle/>
        <a:p>
          <a:endParaRPr lang="de-DE"/>
        </a:p>
      </dgm:t>
    </dgm:pt>
    <dgm:pt modelId="{47A89173-DB96-4A86-B75D-01212DE1A64B}">
      <dgm:prSet phldrT="[Text]"/>
      <dgm:spPr/>
      <dgm:t>
        <a:bodyPr/>
        <a:lstStyle/>
        <a:p>
          <a:r>
            <a:rPr lang="en-GB" b="1" noProof="0" dirty="0" err="1" smtClean="0"/>
            <a:t>Վերլուծում</a:t>
          </a:r>
          <a:endParaRPr lang="en-GB" b="1" noProof="0" dirty="0"/>
        </a:p>
      </dgm:t>
    </dgm:pt>
    <dgm:pt modelId="{2FB33732-1844-40E6-9012-D43AC3413C71}" type="parTrans" cxnId="{EEEB637D-C0AE-4013-849B-7D7F685C40C8}">
      <dgm:prSet/>
      <dgm:spPr/>
      <dgm:t>
        <a:bodyPr/>
        <a:lstStyle/>
        <a:p>
          <a:endParaRPr lang="de-DE"/>
        </a:p>
      </dgm:t>
    </dgm:pt>
    <dgm:pt modelId="{F3AAA990-CB48-463E-B9F0-CC07838B3502}" type="sibTrans" cxnId="{EEEB637D-C0AE-4013-849B-7D7F685C40C8}">
      <dgm:prSet/>
      <dgm:spPr/>
      <dgm:t>
        <a:bodyPr/>
        <a:lstStyle/>
        <a:p>
          <a:endParaRPr lang="de-DE"/>
        </a:p>
      </dgm:t>
    </dgm:pt>
    <dgm:pt modelId="{D9ACE7BF-3E96-4269-AA26-5DF561108E1A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GB" b="1" noProof="0" dirty="0" err="1" smtClean="0"/>
            <a:t>Ներկայացում</a:t>
          </a:r>
          <a:endParaRPr lang="en-GB" b="1" noProof="0" dirty="0"/>
        </a:p>
      </dgm:t>
    </dgm:pt>
    <dgm:pt modelId="{837BBB3F-9098-4A3E-9592-0D358F0810EF}" type="parTrans" cxnId="{986050D1-80D0-419C-B782-3947110D81A2}">
      <dgm:prSet/>
      <dgm:spPr/>
      <dgm:t>
        <a:bodyPr/>
        <a:lstStyle/>
        <a:p>
          <a:endParaRPr lang="de-DE"/>
        </a:p>
      </dgm:t>
    </dgm:pt>
    <dgm:pt modelId="{CBAA65B7-6F10-4AED-BD94-63F90AF14F15}" type="sibTrans" cxnId="{986050D1-80D0-419C-B782-3947110D81A2}">
      <dgm:prSet/>
      <dgm:spPr/>
      <dgm:t>
        <a:bodyPr/>
        <a:lstStyle/>
        <a:p>
          <a:endParaRPr lang="de-DE"/>
        </a:p>
      </dgm:t>
    </dgm:pt>
    <dgm:pt modelId="{59828533-5546-40F3-BAD2-1CA1044A0B64}" type="pres">
      <dgm:prSet presAssocID="{625F8CF0-4504-4ECB-8231-4EBF0278FE49}" presName="Name0" presStyleCnt="0">
        <dgm:presLayoutVars>
          <dgm:dir/>
          <dgm:resizeHandles val="exact"/>
        </dgm:presLayoutVars>
      </dgm:prSet>
      <dgm:spPr/>
    </dgm:pt>
    <dgm:pt modelId="{E0BAD33D-1F14-41F7-B89E-21D0B308F589}" type="pres">
      <dgm:prSet presAssocID="{0EE6F383-1829-4BBD-9A89-A0EA712ED0FE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C37382-0CD8-43EA-89AC-D0F847C31E51}" type="pres">
      <dgm:prSet presAssocID="{5D4BEF66-D5EE-4A77-BA22-4BB7B418E4CE}" presName="parSpace" presStyleCnt="0"/>
      <dgm:spPr/>
    </dgm:pt>
    <dgm:pt modelId="{468B4480-34CD-4997-9F6B-2196D6114E0E}" type="pres">
      <dgm:prSet presAssocID="{2FDADE6F-CB3F-4AE6-8982-684365E8ADBD}" presName="parTxOnly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320372-CD1D-4238-8BDE-7B8CA36C592A}" type="pres">
      <dgm:prSet presAssocID="{97CFFFB1-C0BC-4B09-913D-EC46EB301898}" presName="parSpace" presStyleCnt="0"/>
      <dgm:spPr/>
    </dgm:pt>
    <dgm:pt modelId="{F5457D1C-4EE2-4B58-8069-31794885CDD4}" type="pres">
      <dgm:prSet presAssocID="{47A89173-DB96-4A86-B75D-01212DE1A64B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8A53E7-1DB5-4D6E-BE50-31004BFA7B55}" type="pres">
      <dgm:prSet presAssocID="{F3AAA990-CB48-463E-B9F0-CC07838B3502}" presName="parSpace" presStyleCnt="0"/>
      <dgm:spPr/>
    </dgm:pt>
    <dgm:pt modelId="{E8716B41-D4EA-4C19-A2AD-FB871FEC2B6C}" type="pres">
      <dgm:prSet presAssocID="{D9ACE7BF-3E96-4269-AA26-5DF561108E1A}" presName="parTxOnly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2590711-9A3E-45A4-BF04-B41AC57288BF}" srcId="{625F8CF0-4504-4ECB-8231-4EBF0278FE49}" destId="{0EE6F383-1829-4BBD-9A89-A0EA712ED0FE}" srcOrd="0" destOrd="0" parTransId="{DB5D72B8-5F40-4D6F-B13C-2F4B3CFAA3B3}" sibTransId="{5D4BEF66-D5EE-4A77-BA22-4BB7B418E4CE}"/>
    <dgm:cxn modelId="{986050D1-80D0-419C-B782-3947110D81A2}" srcId="{625F8CF0-4504-4ECB-8231-4EBF0278FE49}" destId="{D9ACE7BF-3E96-4269-AA26-5DF561108E1A}" srcOrd="3" destOrd="0" parTransId="{837BBB3F-9098-4A3E-9592-0D358F0810EF}" sibTransId="{CBAA65B7-6F10-4AED-BD94-63F90AF14F15}"/>
    <dgm:cxn modelId="{9FC4352F-B37B-4DA6-B2B6-9E672AEB97F3}" type="presOf" srcId="{625F8CF0-4504-4ECB-8231-4EBF0278FE49}" destId="{59828533-5546-40F3-BAD2-1CA1044A0B64}" srcOrd="0" destOrd="0" presId="urn:microsoft.com/office/officeart/2005/8/layout/hChevron3"/>
    <dgm:cxn modelId="{9EC15A5F-4A9B-4A11-8989-16427A3C5E8C}" type="presOf" srcId="{2FDADE6F-CB3F-4AE6-8982-684365E8ADBD}" destId="{468B4480-34CD-4997-9F6B-2196D6114E0E}" srcOrd="0" destOrd="0" presId="urn:microsoft.com/office/officeart/2005/8/layout/hChevron3"/>
    <dgm:cxn modelId="{F1572AFD-E900-4B1E-842B-F0F4534B03B0}" type="presOf" srcId="{0EE6F383-1829-4BBD-9A89-A0EA712ED0FE}" destId="{E0BAD33D-1F14-41F7-B89E-21D0B308F589}" srcOrd="0" destOrd="0" presId="urn:microsoft.com/office/officeart/2005/8/layout/hChevron3"/>
    <dgm:cxn modelId="{C4817F7A-DE75-4BA1-9B2D-E5DA2F1CC35D}" type="presOf" srcId="{D9ACE7BF-3E96-4269-AA26-5DF561108E1A}" destId="{E8716B41-D4EA-4C19-A2AD-FB871FEC2B6C}" srcOrd="0" destOrd="0" presId="urn:microsoft.com/office/officeart/2005/8/layout/hChevron3"/>
    <dgm:cxn modelId="{849CD4AC-A24D-4516-9F19-DFCAB12F91D2}" type="presOf" srcId="{47A89173-DB96-4A86-B75D-01212DE1A64B}" destId="{F5457D1C-4EE2-4B58-8069-31794885CDD4}" srcOrd="0" destOrd="0" presId="urn:microsoft.com/office/officeart/2005/8/layout/hChevron3"/>
    <dgm:cxn modelId="{B306E225-BEE8-480E-A364-F55826619151}" srcId="{625F8CF0-4504-4ECB-8231-4EBF0278FE49}" destId="{2FDADE6F-CB3F-4AE6-8982-684365E8ADBD}" srcOrd="1" destOrd="0" parTransId="{E8899724-4751-40F2-A2A9-A8CBA859A0F4}" sibTransId="{97CFFFB1-C0BC-4B09-913D-EC46EB301898}"/>
    <dgm:cxn modelId="{EEEB637D-C0AE-4013-849B-7D7F685C40C8}" srcId="{625F8CF0-4504-4ECB-8231-4EBF0278FE49}" destId="{47A89173-DB96-4A86-B75D-01212DE1A64B}" srcOrd="2" destOrd="0" parTransId="{2FB33732-1844-40E6-9012-D43AC3413C71}" sibTransId="{F3AAA990-CB48-463E-B9F0-CC07838B3502}"/>
    <dgm:cxn modelId="{DD7AE474-33EF-4CAE-BF0A-D193639FD241}" type="presParOf" srcId="{59828533-5546-40F3-BAD2-1CA1044A0B64}" destId="{E0BAD33D-1F14-41F7-B89E-21D0B308F589}" srcOrd="0" destOrd="0" presId="urn:microsoft.com/office/officeart/2005/8/layout/hChevron3"/>
    <dgm:cxn modelId="{C19AE90F-F1B3-4191-B733-8EE578C0F6DB}" type="presParOf" srcId="{59828533-5546-40F3-BAD2-1CA1044A0B64}" destId="{D2C37382-0CD8-43EA-89AC-D0F847C31E51}" srcOrd="1" destOrd="0" presId="urn:microsoft.com/office/officeart/2005/8/layout/hChevron3"/>
    <dgm:cxn modelId="{4B8FA183-8A50-421A-9799-6B851489BFEB}" type="presParOf" srcId="{59828533-5546-40F3-BAD2-1CA1044A0B64}" destId="{468B4480-34CD-4997-9F6B-2196D6114E0E}" srcOrd="2" destOrd="0" presId="urn:microsoft.com/office/officeart/2005/8/layout/hChevron3"/>
    <dgm:cxn modelId="{3EBB3B7D-9F4E-47FB-887B-3F2542EAABA2}" type="presParOf" srcId="{59828533-5546-40F3-BAD2-1CA1044A0B64}" destId="{05320372-CD1D-4238-8BDE-7B8CA36C592A}" srcOrd="3" destOrd="0" presId="urn:microsoft.com/office/officeart/2005/8/layout/hChevron3"/>
    <dgm:cxn modelId="{566B27A8-45BB-4C86-B633-504BA746F2AE}" type="presParOf" srcId="{59828533-5546-40F3-BAD2-1CA1044A0B64}" destId="{F5457D1C-4EE2-4B58-8069-31794885CDD4}" srcOrd="4" destOrd="0" presId="urn:microsoft.com/office/officeart/2005/8/layout/hChevron3"/>
    <dgm:cxn modelId="{1870AB86-337A-4CD0-9F2E-5C13DD7BDC54}" type="presParOf" srcId="{59828533-5546-40F3-BAD2-1CA1044A0B64}" destId="{278A53E7-1DB5-4D6E-BE50-31004BFA7B55}" srcOrd="5" destOrd="0" presId="urn:microsoft.com/office/officeart/2005/8/layout/hChevron3"/>
    <dgm:cxn modelId="{F6B54941-23A6-4EB9-B5DD-CB611F34A7E4}" type="presParOf" srcId="{59828533-5546-40F3-BAD2-1CA1044A0B64}" destId="{E8716B41-D4EA-4C19-A2AD-FB871FEC2B6C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BAD33D-1F14-41F7-B89E-21D0B308F589}">
      <dsp:nvSpPr>
        <dsp:cNvPr id="0" name=""/>
        <dsp:cNvSpPr/>
      </dsp:nvSpPr>
      <dsp:spPr>
        <a:xfrm>
          <a:off x="2411" y="1779171"/>
          <a:ext cx="2419052" cy="967620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noProof="0" dirty="0" err="1" smtClean="0"/>
            <a:t>Ստացում</a:t>
          </a:r>
          <a:endParaRPr lang="en-GB" sz="1400" b="1" kern="1200" noProof="0" dirty="0"/>
        </a:p>
      </dsp:txBody>
      <dsp:txXfrm>
        <a:off x="2411" y="1779171"/>
        <a:ext cx="2177147" cy="967620"/>
      </dsp:txXfrm>
    </dsp:sp>
    <dsp:sp modelId="{468B4480-34CD-4997-9F6B-2196D6114E0E}">
      <dsp:nvSpPr>
        <dsp:cNvPr id="0" name=""/>
        <dsp:cNvSpPr/>
      </dsp:nvSpPr>
      <dsp:spPr>
        <a:xfrm>
          <a:off x="1937652" y="1779171"/>
          <a:ext cx="2419052" cy="967620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noProof="0" dirty="0" err="1" smtClean="0"/>
            <a:t>Մշակում</a:t>
          </a:r>
          <a:endParaRPr lang="en-GB" sz="1400" b="1" kern="1200" noProof="0" dirty="0"/>
        </a:p>
      </dsp:txBody>
      <dsp:txXfrm>
        <a:off x="2421462" y="1779171"/>
        <a:ext cx="1451432" cy="967620"/>
      </dsp:txXfrm>
    </dsp:sp>
    <dsp:sp modelId="{F5457D1C-4EE2-4B58-8069-31794885CDD4}">
      <dsp:nvSpPr>
        <dsp:cNvPr id="0" name=""/>
        <dsp:cNvSpPr/>
      </dsp:nvSpPr>
      <dsp:spPr>
        <a:xfrm>
          <a:off x="3872894" y="1779171"/>
          <a:ext cx="2419052" cy="9676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noProof="0" dirty="0" err="1" smtClean="0"/>
            <a:t>Վերլուծում</a:t>
          </a:r>
          <a:endParaRPr lang="en-GB" sz="1400" b="1" kern="1200" noProof="0" dirty="0"/>
        </a:p>
      </dsp:txBody>
      <dsp:txXfrm>
        <a:off x="4356704" y="1779171"/>
        <a:ext cx="1451432" cy="967620"/>
      </dsp:txXfrm>
    </dsp:sp>
    <dsp:sp modelId="{E8716B41-D4EA-4C19-A2AD-FB871FEC2B6C}">
      <dsp:nvSpPr>
        <dsp:cNvPr id="0" name=""/>
        <dsp:cNvSpPr/>
      </dsp:nvSpPr>
      <dsp:spPr>
        <a:xfrm>
          <a:off x="5808136" y="1779171"/>
          <a:ext cx="2419052" cy="967620"/>
        </a:xfrm>
        <a:prstGeom prst="chevron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noProof="0" dirty="0" err="1" smtClean="0"/>
            <a:t>Ներկայացում</a:t>
          </a:r>
          <a:endParaRPr lang="en-GB" sz="1400" b="1" kern="1200" noProof="0" dirty="0"/>
        </a:p>
      </dsp:txBody>
      <dsp:txXfrm>
        <a:off x="6291946" y="1779171"/>
        <a:ext cx="1451432" cy="9676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C48BC7-8A05-4CF5-B7E9-1CE8C11A5071}" type="datetimeFigureOut">
              <a:rPr lang="en-GB" smtClean="0"/>
              <a:t>17/05/2021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ADFBB1-7B02-4717-AEA4-A0D2A92F60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7596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Այս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dirty="0" smtClean="0">
                <a:latin typeface="Sylfaen" charset="0"/>
                <a:ea typeface="Sylfaen" charset="0"/>
                <a:cs typeface="Sylfaen" charset="0"/>
              </a:rPr>
              <a:t>դասընթաց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ի</a:t>
            </a:r>
            <a:r>
              <a:rPr lang="ru-RU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baseline="0" dirty="0" err="1" smtClean="0">
                <a:latin typeface="Sylfaen" charset="0"/>
                <a:ea typeface="Sylfaen" charset="0"/>
                <a:cs typeface="Sylfaen" charset="0"/>
              </a:rPr>
              <a:t>տեւողությունը</a:t>
            </a:r>
            <a:r>
              <a:rPr lang="ru-RU" baseline="0" dirty="0" smtClean="0">
                <a:latin typeface="Sylfaen" charset="0"/>
                <a:ea typeface="Sylfaen" charset="0"/>
                <a:cs typeface="Sylfaen" charset="0"/>
              </a:rPr>
              <a:t> 90 </a:t>
            </a:r>
            <a:r>
              <a:rPr lang="ru-RU" baseline="0" dirty="0" err="1" smtClean="0">
                <a:latin typeface="Sylfaen" charset="0"/>
                <a:ea typeface="Sylfaen" charset="0"/>
                <a:cs typeface="Sylfaen" charset="0"/>
              </a:rPr>
              <a:t>րոպե</a:t>
            </a:r>
            <a:r>
              <a:rPr lang="ru-RU" baseline="0" dirty="0" smtClean="0">
                <a:latin typeface="Sylfaen" charset="0"/>
                <a:ea typeface="Sylfaen" charset="0"/>
                <a:cs typeface="Sylfaen" charset="0"/>
              </a:rPr>
              <a:t> է։ </a:t>
            </a:r>
            <a:endParaRPr lang="ru-RU" dirty="0" smtClean="0">
              <a:latin typeface="Sylfaen" charset="0"/>
              <a:ea typeface="Sylfaen" charset="0"/>
              <a:cs typeface="Sylfaen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01286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Անհրաժեշտություն</a:t>
            </a:r>
            <a:r>
              <a:rPr lang="en-GB" sz="1200" kern="120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չկա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այս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դասընթացի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տեխնիկական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բաժնում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նույնականացված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ապացույցների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տեսակների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աղյբյուրների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ամբողջ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ցանկի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վրայով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անցնել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Վ</a:t>
            </a:r>
            <a:r>
              <a:rPr lang="hy-AM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երապատրաստող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ը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վերհիշի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՝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օգտագործելով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այս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դասընթաց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ի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սկզբում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ստեղծված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ցանկը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։ </a:t>
            </a:r>
          </a:p>
          <a:p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Աղբյուրները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վերաբերում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ցանկացած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էլեկտրոնային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սարքին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US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Վ</a:t>
            </a:r>
            <a:r>
              <a:rPr lang="hy-AM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երապատրաստող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ը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այս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փուլում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կարևորել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տարբեր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աղբյուրներից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ստացված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ները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գործերում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դրանց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ունեցած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դերը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։ </a:t>
            </a:r>
          </a:p>
          <a:p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Ապացույցների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տեսակները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որոնց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անդրադարձ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կատարել</a:t>
            </a:r>
            <a:endParaRPr lang="en-GB" sz="1200" kern="1200" baseline="0" dirty="0" smtClean="0">
              <a:solidFill>
                <a:schemeClr val="tx1"/>
              </a:solidFill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Ստատիկ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տվյալներ</a:t>
            </a:r>
            <a:endParaRPr lang="en-GB" sz="1200" kern="1200" baseline="0" dirty="0" smtClean="0">
              <a:solidFill>
                <a:schemeClr val="tx1"/>
              </a:solidFill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Կենդանի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տվյալներ</a:t>
            </a:r>
            <a:endParaRPr lang="en-GB" sz="1200" kern="1200" baseline="0" dirty="0" smtClean="0">
              <a:solidFill>
                <a:schemeClr val="tx1"/>
              </a:solidFill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Համացանցի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տվյալներ</a:t>
            </a:r>
            <a:endParaRPr lang="en-GB" sz="1200" kern="1200" baseline="0" dirty="0" smtClean="0">
              <a:solidFill>
                <a:schemeClr val="tx1"/>
              </a:solidFill>
              <a:latin typeface="Sylfaen" charset="0"/>
              <a:ea typeface="Sylfaen" charset="0"/>
              <a:cs typeface="Sylfaen" charset="0"/>
            </a:endParaRPr>
          </a:p>
          <a:p>
            <a:endParaRPr lang="en-GB" sz="1200" kern="120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93861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սահիկը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նվազեցնում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սահիկների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ընդհանուր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փաթեթում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բյուրեղացնում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աղբյուրները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T-B, L-R – PC,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նոութուք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սերվեր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սկավառակ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ռեյ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սկավառակ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միկրո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քարտ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ժապավենի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կրկնօրինակում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տպիչ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քարտի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ընթերցիչ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ֆաքս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մեքենա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պիտակի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մեքենա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պլանշետ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հեռախոս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խելախոս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խցիկ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ձայնգրող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հետախույզի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գրիչ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տեսախցիկ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նվարգակիչ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ձայնագրիչ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տեսահսկող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խցիկ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այփոդ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երաժշտական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նվարգակիչ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խաղային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արտաքին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կուտակիչ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ռութեր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ֆայերվոլ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անլար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մուտքային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(T-B, L-R – PC, laptop, server, HDD,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blu-ray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disk, micro-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card,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drive,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wearable, tape backups, printer, scanner, card reader, fax machine, label machine, tablet, phone or smartphone, camera, wearable recording device, spy pen, video camera, VHS video, voice recorder, CCTV,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ipod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/music player, games console, external network storage, router, firewall, wireless access point)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Անհրաժեշտության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ստորեւ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ներկայացվում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սահմանումներ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Սերվեր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(Server)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սերվերը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տեղեկություն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ծառայություն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մատուցում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համակարգիչներին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Ճիշտ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ծրագրակազմի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ծառայել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սերվեր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մեծամասնությունում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սերվերին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հիմնականում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նվիրվում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հզոր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նախատեսված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հասանելի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սերվերը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մատուցել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ծառայություններ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սերվեր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սերվեր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սերվեր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տպիչ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սերվեր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Բիզնեսում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հաճախ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նպատակահարմար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ծառայությունները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գործարկել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մեքենաների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անվտանգության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որեւէ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ձախողման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ազդեցությունը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նվազեցնելու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սկավառակի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կրիչներ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(Hard disk drives (HDD))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հիմնական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պահեստավորման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կազմված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տպատախտակից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հոսանքի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միացումներից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սկավառակի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կրիչի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ներսում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մագնիսով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լիցքավորված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կերամիկա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մետաղյա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ապակյա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սկուտեղ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ափսեներ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սկավառկներ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բարձր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արագությամբ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պտտվում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ափսեի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մակերեսի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վրայով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սահում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հնաոճ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ձայնարկիչներում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սկավառակի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Նորմալ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բացահայտել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սկավառակի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կրիչներ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կապված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տեղադրված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Սովորաբար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սկավառակի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սեղանային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համակարգիչներում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3.5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(8.9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լայնության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նոութբուքներում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2.5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(6.35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։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Պինդ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վիճակի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սկավառակը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(Solid state disks (SSD))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սկավառակից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կառուցվածք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հանրաճանաչ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դառնում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սկուտեղների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հավաքելու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փոխարեն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պինդ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վիճակի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սկավառակը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միկրոչիպեր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շարժվող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կանոն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առավել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կվնասվնեն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գցելու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հարվածելու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առավել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արագ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հասանելիությունեն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ապահովում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Խտասկավառակը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(Compact Disk (CD)),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տեսասկավառակը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(Digital Video Disk4 (DVD))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ռեյ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սկավառակը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(Blu-ray Disks (BD))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սովորաբար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օգտագործվումեն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ծավալի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ձայնաֆայլեր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սակայն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քանակությամ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ապացուցողական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արժեք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Չնայած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սակայն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ծավալները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չափով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տարբերվում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Հիշողության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քարտերը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հայտնի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ֆլեշ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քարտեր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այնպիսի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ինչպիսիք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տեսախցիկները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բջջային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հեռախոսները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նոութբուք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երաժշտական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նվագարկիչները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խաղային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պահպանում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էներգիայի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ահռելի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ծավալի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միաժամանակ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քողարկվող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Ունիվերսալ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սերիական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ավտոբուսը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(Universal Serial Bus (USB))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անունն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կանոնների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ամողջությանը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արձանագրությանը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համակարգիչներին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հաղորդակցություն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էներգիայի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մատակարարման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արձանագրությունը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կիրառող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տեսակները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անասելի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կերպով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աճել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1990-ականերին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ներկայացումից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USB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առավել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տարածված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ներկայացվում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ստորեւ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Ժամապավենի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պահպանվող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առավել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հանդիպեն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բիզնեսում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կարգավորումներում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Ներկայումս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ամենատարածված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գծային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ժապավեն-բաց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(‘Linear Tape-Open’ (LTO))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տեխնոլոգիան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մշակվել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1990-ականերին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ձեւաչափի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ստանդարտ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Ժապավենները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հիմնականում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կրկնօրինակման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այդպիսով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օգտակար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պատմական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վերլուծություն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օրիգինալ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հասանելի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Ծայրամասային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(Peripherals)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անբաժան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կազմում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կապվում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գործառույթների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շրջանակը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մեծացնելու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նպատակով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Ծայրամասային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տպիչները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ժապավենային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տեսախցիկները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բարձրախոսները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խոսփողները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հաշվիչները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ֆաքս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մեքենաները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պատասխանող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մեքենաները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քարտ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ընթերցիչները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շատերը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ինքնուրույն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պահպանման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վերաբերելի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քննության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քարտի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ընթերցիչի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առկայությունը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վերաբերելի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քրեդիտային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քարտի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կլոնավորման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քննության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Այստեղ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ներկայացված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ծայրամասային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նկարներ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հանդիպեք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Պլանշետային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աշխատում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էկրանի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հպումով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ստեղնաշարի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մկնիկի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օգտագործումով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սովորոբար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բջջային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հաեռախոսը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Անձնական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օգնականը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(Personal Digital Assistant (PDA)):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Պլանշետները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պահպանել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սկավառակի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ֆլեշ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քարտի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ձեւով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օգտագտիրոջ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գեներացրած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պահպանվում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ամպում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Վերջին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տարիներին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պլանշետները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դարձել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բավականին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հանրաճանաչ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սեփական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օպերացիոն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հաճախ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կապված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Համացանցին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Անլար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(Wireless Local Area Network (WLAN)),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երրորդ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սերնդի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բջջային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հեռահաղորդակցության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(Third Generation Mobile Telecommunications (3G),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ներկայումս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աստիճանաբար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դառնում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չորրոդ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սերնդի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4G)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Երկարաժամկետ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էվոլուցիայի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(Long Term Evolution (LTE)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ժամանակը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հեռախոսը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պարզապես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զանգեր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կատարելու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ստանալու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արդեն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անցյալ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Ներկայումս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շարժական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բջջային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հեռախոսները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խնդիրների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տեքստային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մեդիա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հաղորդագրություններ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ուղարկելու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ստանալու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Համացանցին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փոստին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հասանելիություն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ստանալու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խաղեր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խաղալու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երաժշտություն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լսելու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լուսանկարներ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ժամանակակից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հեռախոսներ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իրոք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համակարգիչներ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չնայած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կապակցվածությունը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պահանջում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փոքր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մոտեցում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Կարեւոր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նկատել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հեռախոսներ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հաղորդակցման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եղանակը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կապի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միջերեսը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(connection interfaces))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պահանջել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հատուկ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սարքավորումներ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որսալու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խցիկները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անշարժ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լուսանկարներ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հազարավոր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փոքր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լուսային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կետերի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ձեւով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կոչվում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պիքսելներ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Ժամանակակից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խցիկներից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շատերը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գրառել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ձայնը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նկարները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խցիկները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պահպանել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հազարավոր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նկարներ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փոքր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հիշողության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քարտի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2.1.1.3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վերեւում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խցիկի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քննությունների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ներառում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լուսանկարներ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խցիկն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կոնկրետ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նկարը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որովհետեւ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նկարի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պահպանվում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մետատվյալներ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խցիկի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տարածված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տեսակները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քողարկված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խցիկներ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ներկայացված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ստորեւ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տեսախցիկը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հաճախ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պահպանում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նկարները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շարժական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մեդիայի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գրառել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խցիկիում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ներառված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սկավառակի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խցիկները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անշարժ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խցիկներին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հաշվի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առնելով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անշարժ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խցիկները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սովորաբար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տեսանյութեր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տեսախցիկը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անշարժ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լուսանկարներ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Տեսախցիկների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ներկայացված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ստորեւ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Տեսաձայնագրիչները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սովորաբար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հանդիպում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կարգավորումներում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հեռուստացույցի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ծրագրերի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գործողությունների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ձայանագրման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նվագարկելու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նախապես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ձայանգրված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ֆիլմերը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երաժշտությունը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տեսահամակարգի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(Video Home System (VHS))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ձայնագրիչները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հայտնի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1970-ականներից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տարբերակներով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փոխարինվելը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VHS-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ձայնագրվում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նվագարկվում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ձայներիզներ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դեռեւս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հանդիպել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հանգամանքներում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օպտիկական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սկավառակներ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արտադրվում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այդպես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տարածված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չդարձան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Փոխարենը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ճկուն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սկավառակը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(Digital Versatile Disk (DVD))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դարձավ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ստանդարտ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DVD-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հետագա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զարգացումները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ռեյ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սկավառակները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ժամանակակից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տեսաձայնագրիչներ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գրառումները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պահպանում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ներկառուցված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կրիչների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ձայնագրիչները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ձեռքի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փոքր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հիշողության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քարտի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ձայնը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գրառելու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ձայնագրությունը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նվագարկելու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կարողություններովսարքեր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հաշվի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առնով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ձայնագրության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առավելագույն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ժամանակը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ձայնագրիչներ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USB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հնարավորություն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ձայնագրությունները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վերբեռնելու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ասոցացված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խոսքի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ճանաչման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ծրագրակաղմ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թույլ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ստեղծել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ավտոմատացված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սղագրության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նախագծեր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Տեսահսկման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(Closed Circuit Television (CCTV))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խցիկները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կազմակերպությունների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կառավարությունների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անձանց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CCTV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խցիկները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կիրառվել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շարունակաբար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որեւէ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կոնկրետ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գործողության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մշտադիտարկման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երկրներում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դարձել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վայրերի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վերահսկողության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մշտադիտարկելով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խցանումները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ամոխի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հոսքերը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տեղորոշելով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անկարգությունները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քրեական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գործողությունները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CCTV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խցիկներ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գրառում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պատկերները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մեդիա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պահեստի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մինչդեռ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պարզապես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կիրառում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կենդանի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մշտադիտարկման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շարժման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ցածր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ինֆրակարմիր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լուսավորության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լուսավորության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պայմաններում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մշտապես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դիտարկվել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էլեկտրոնային ձևով ապացույց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աղբյուր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գտնվում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վայրում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մոտակայքում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CCTV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խցիկների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արտաքին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ցուցադրված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ստորեւ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Շարժական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մեդիա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նվագարկիչները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ինչպիսիք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iPod-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MP3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նվագարկիչները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նվագում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մեդիա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ներառել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երաժշտություն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աուդիո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լուսանկարներ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տեսանյութեր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փաստաթղթեր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ֆայլեր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կրկին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բավականին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նմանություններ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համակարգիչների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շարժական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ֆլեշ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պահուստ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մինչդեռ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մյուսները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սկավառակ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զորու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պահպանել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հազար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ֆայլեր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Շարժական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մեդիա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նվագարկիչների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ստորեւ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Տեսախաղային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(video games consoles)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1970-ականների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սկզբից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բուռն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զարգացել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վերջին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տարիներին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ներկառուցված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շարժական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պահուստներ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թույլ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օգտատերերին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խաղալ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խաղեր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այցելել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վեկայքեր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պահպանել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նվագարկել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տեսանյութեր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նկարներ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երաժշտություն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պատճառով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երբեք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թերագնատվեն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էլեկտրոնային ձևով ապացույց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աղբյուր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առաջին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հայացքից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անվնաս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Խոշոր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խաղային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արտադրողներից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Սոնին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Նինթենդոն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Մայքրոսոֆթը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ներկայումս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տիրապետում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խաղերի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շուկայի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մեծամասնությանը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երկու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համակարգիչներ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կապված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մալուխներով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անլար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հաղորդակցությամբ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հիմնվում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վիճակի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միմյանց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միջեւ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կիսվել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ռեսուրսներով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սովորոբար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կապված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հավելյալ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ապարատային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բաղադրիչների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ընդլայնում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շրջանակը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հասանելի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գործառույթները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սահմանափակ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որտեղ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անդամները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հիմնում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կիսելով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մոդեմը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այնպիսի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ինչպիսին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խոշոր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կազմակերպությունների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կառավարությունների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միմյանց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կապում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հարյուրավոր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հազարավոր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համակարգիչներ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Local Area Network (LAN))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ծածկում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սահմանափակ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տարածք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ինչպիսիք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գրասենյակը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շենքերի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խումբը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դպրոցը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)։ LAN –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տարերակիչ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հատկանիշները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ներառում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համակարգիչների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միջեւ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փոխանցման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առավել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բարձր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արագությունը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սահմանափակ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աշխարհագրական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տարածքը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փաստը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հեռահաղորդակցության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ընկերություններից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գծերի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վարձակալության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տարածքի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Wide Area Network (WAN))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տարածքի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ծածկում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տարածք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ներառում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մետրոպոլիտենը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տարածաշրջանային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սահմանները։Տերմինը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ենթադրում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երթուղիչներ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հանրային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հաղորդակցության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կապեր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Հակադրեք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անձնական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տարածքի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(personal area networks (PANs)),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համալսարանական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տարածքի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(campus area networks (CANs)),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մետրոպոլիտենի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տարածքի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(metropolitan area networks (MANs)),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սովորաբար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սահմանափակված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համապատասխանաբոր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որեւէ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սենյակի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շենքի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համալսարանի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կոնկրետ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մետրոպելիտենի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տարածքներով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WAN-ի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ամենամեծ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ամենահայտնի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 է։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տերմինաբանությունեւ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հանդիպել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աշխատանքի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Պորտ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(Port)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պորտերի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երկու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ապարատային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պորտեր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պորտեր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պորտը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միացման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միջեւ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տեղեկությունը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ներառում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USB, Ethernet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զուգահեռ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պորտեր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կցվել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)։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պորտը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տեղակայված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ծրագրակազմի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կետում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որտեղ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ծրագրակազմը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Համացանց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ծառայություններին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ընդհանուր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անալոգիա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շենքի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դռներն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պատուհանները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Յուրաքանչյուր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պորտին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ծրագրավորման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նախանշում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պորտի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գործառույթը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կարգավորվում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ընդհանուր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ստանդարտների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Թողունակություն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(Bandwidth)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խողովակի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տրամագիծը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թողունակության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չափը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տեղեկության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առավելագույն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ծավալը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փոխանցվել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հեռախոսագծի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մալուխային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արբանյակային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հոսքի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միջով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թողունակությունը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բարձր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ներբեռման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վերբեռման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արագությունը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Մեդիա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մուտքի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վերահսկման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(Media Access Control (MAC))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հասցեն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եզակի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հղման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ծածկագիրը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արտադրողի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ադապտերների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միջերեսի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քարտերի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(network interface cards (NICs))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մեծամասնությանը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 MAC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հասցեները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հասցե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որպեսզի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ճանաչել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փոխանցել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պահուստը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Network Attached Storage (NAS))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արտաքին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կրիչին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տարերբերությամբ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տրամադրում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պահպանման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վայր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ամբողջ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անձնական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NAS-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հաճախ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տրամադրել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ավելին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պարզապես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պահպանումն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NAS-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ավտոմատ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ներբեռման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սերվեր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uTorrent)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փոքր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սերվեր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ներառում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կրիչներ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ապահովում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«RAID»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ֆունկցիոնալիություն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կոչված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Անկախ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սկավառակաների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ավելորդ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զանգվածը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(Redundant Array of Independent Disks’ (RAID))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պահպանումը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կազմակերպելու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եղանակ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կազմաձեւում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բազմաթիվ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սկավառակային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կրիչներ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պահպանվում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առանձին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սկավառակների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երաշխավորելու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կատարման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լավագույն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մակարդակ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հուսալիություն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Օպերացիոն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մուտք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RAID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ասես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պարզապես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սկավառակ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Հասանելիությունը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ղեկավարվում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ծրագրակազմի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RAID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ապարատային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վերահսկչի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RAID-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իքնուրույն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սովորաար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գործածվում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կազմաձեւերում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պարունակել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քանակի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էլեկտրոնային ձևով ապացույց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անջատիչը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(Network Switch)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հանգույցին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Անջատիչները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հիմնականում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կիրառվում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խմերը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միմյանց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կապելու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հակադրություն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հանգույցների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ներքին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շտեմարանները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հիշելու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MAC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հասցեն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անջատիչի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պորտն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թույլ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անջատիչին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փաթեթը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ուղորդել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բոլոր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Երթուղիչը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(Router)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փոստային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սենյակի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տեսակավորողին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նույնականացնում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հասցեագրված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ծանրոցի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փաթեթի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ուղղությունը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այնուհետեւ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ուղարկում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փաթեթը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հաջորդ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կետին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ամենամոտն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Չնայած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երթուղիչը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տեղակայված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միջեւ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դարպասին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պարտադիր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կապված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Համցանցին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Երթուղիչները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սովորաբար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լայնաշերտ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հաղորդակցությանը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կապելու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իրավիճակում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հաճախ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ծառայում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բազմակի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նպատակների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անջատիչ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մուտքի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ֆայերվոլ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երթուղիչ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բոլորը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Ֆայերվոլը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(Firewall)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ապարատային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ծրագրակազմային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ծառայություն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անվտանգությունը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բարձրացնելու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կանխարգելելով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չարտոնված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մուտքը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ֆայերվոլ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կազմաձեւվել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տեղադրվել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հայտնաբերելու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արգելափակելու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բազմակի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պորտեր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մուտք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բացառությամ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պորտերի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կազմաձեւվել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թույլ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մուտքային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հոսքերը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առավել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ընդունված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ծրագրակազմային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ֆայերվոլը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բիզնես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կարգավորումներում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քննիչը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առավել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կխաչվի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ապարատային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ֆայերվոլների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Անլար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մուտքի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(Wireless Access Point)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կապում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անլար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մնացյալ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WLAN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ենթակառուցվածքում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մուտքի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երկուսից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սարքավորումներ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Ժամանակակից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երթուղիչները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հաճախ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մուտքի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NIC-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բջջային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հեռախոսը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կազմաձեւվել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մուտքի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Չնայած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թվարկված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կիրառվել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ինքնուրույն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պատկերված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լուսանկարներում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սակայն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առավել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ծառայի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բազմաթիվ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նպատակների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Երթուղիչները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հաճախ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մոդեմ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ֆայերվոլ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անջատիչ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մուտքի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պահուստի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ծառայել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Վիրտուալ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անջատիչով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վեբսերվեր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մուտքի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47373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Հաջորդող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սահիկները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դասընթացի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ավարտին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սարքերի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սահմանումներից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տեղափոխում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այս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սարքերի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վրա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հանարվորինս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առկա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baseline="0" dirty="0" smtClean="0"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բնութագրերի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նկատառումների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մասին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քննարկումների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։ </a:t>
            </a:r>
            <a:endParaRPr lang="en-US" dirty="0" smtClean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18391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Վարվեցողություն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մասնագետների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կողմից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Յուրաքանչյուր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էլեկտրոնային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յուրահատուկ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բնութագիր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հետեւապես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հետեւվեն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հատուկ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ընթացակարգեր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մուտք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հիշողություն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որտեղ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էլեկտրոնային ձևով ապացույց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էլեկտրոնային ձևով ապացույց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պարագայում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ամենահայտնի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ռիսկերից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միտումնավոր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փոփոխությունն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փոփոխությունների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կասկած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առաջացնել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մեղադրող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արդարացնող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կեղծվել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հերթին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ընդունելիության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խնդիր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առաջացնել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դատարանում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y-AM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էլեկտրոնային ձևով ապացույց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ների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աղբյուրների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արագ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գնահատում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տեխնոլոգիաները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արագ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զարգանում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տեխնոլոգիաների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թարմացումների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ընթացակարգերի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տեխնիկայի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կիրառվումեն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բովանդակությունը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առգրավելու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վերլուծելու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Պատշաճ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ընթացակարգերի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տեխնիկայի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գործիքների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ավանդական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փորձաքննությունների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կարգերում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փորձաքննությունների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մասնագետներից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մասնագիտական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գիտելիքից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պահանջվում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գործիքներ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աշխատանքը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պատշաճ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կատարելու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ամբողջ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օրիգինալ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տեղեկության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ստացումը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Պարտադիր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որպեսզի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կիրառվեն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բավարար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տեխնիկա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գործիքներ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ընթացակարգերը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մյուս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մասնագետների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հետագծելի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կրկնօրինակելի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որպեսզի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տեղեկությունը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ապացուցողական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արժեքի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Ընդունելիություն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վերջնական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նպատակը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ձեռքբերված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վերլուծված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օգտագործումն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դատարանում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հիմանավորման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էլեկտրոնային ձևով ապացույց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ստացվի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օրենսդրությանը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լավագույն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ընթակարգին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որպեսզի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ընդունելի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դատավարության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Չնայած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ազգային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օրենսդրությունից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կախված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հանգամանքները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տարերվում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սակայն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հետեւյալ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հիմնական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պահանջները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հաշվի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առնվեն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</a:t>
            </a: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Վավերականություն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ապացուցողական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նյութը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դրականորեն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կապել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քննվող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</a:t>
            </a: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Ամբողջականություն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ներկայացնի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ամբողջ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պատմությունը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հեռանկար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</a:t>
            </a: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Հավաստիություն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որեւէ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հանգամանք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հավաքագրման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մշակման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կասկած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կառաջացնի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վավերականության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արժանահավատության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Արժանահավատություն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հեշտությամ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հավատալի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ընկալելի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դատավորի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ատենակալների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Համաչափություն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կիրառումը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փորձաքննություններին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նախատեսում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ամբողջ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քննչական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գործընթացը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բավարարեւ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միջոցի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կիրառման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միջոցով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ստացվող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օգուտը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գերազանցի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կողմին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կողմերին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միջոցի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ազդեցությամ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հասցված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վնասին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 </a:t>
            </a:r>
          </a:p>
          <a:p>
            <a:endParaRPr lang="en-GB" sz="1200" kern="120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68585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Մինչ</a:t>
            </a:r>
            <a:r>
              <a:rPr lang="en-GB" dirty="0" smtClean="0"/>
              <a:t> </a:t>
            </a:r>
            <a:r>
              <a:rPr lang="en-GB" dirty="0" err="1" smtClean="0"/>
              <a:t>կանցնենք</a:t>
            </a:r>
            <a:r>
              <a:rPr lang="en-GB" dirty="0" smtClean="0"/>
              <a:t> </a:t>
            </a:r>
            <a:r>
              <a:rPr lang="hy-AM" dirty="0" smtClean="0"/>
              <a:t>Համացանց</a:t>
            </a:r>
            <a:r>
              <a:rPr lang="en-GB" dirty="0" err="1" smtClean="0"/>
              <a:t>ին</a:t>
            </a:r>
            <a:r>
              <a:rPr lang="en-GB" dirty="0" smtClean="0"/>
              <a:t>, </a:t>
            </a:r>
            <a:r>
              <a:rPr lang="en-GB" dirty="0" err="1" smtClean="0"/>
              <a:t>մենք</a:t>
            </a:r>
            <a:r>
              <a:rPr lang="en-GB" dirty="0" smtClean="0"/>
              <a:t> </a:t>
            </a:r>
            <a:r>
              <a:rPr lang="en-GB" dirty="0" err="1" smtClean="0"/>
              <a:t>պետք</a:t>
            </a:r>
            <a:r>
              <a:rPr lang="en-GB" dirty="0" smtClean="0"/>
              <a:t> է </a:t>
            </a:r>
            <a:r>
              <a:rPr lang="en-GB" dirty="0" err="1" smtClean="0"/>
              <a:t>մի</a:t>
            </a:r>
            <a:r>
              <a:rPr lang="en-GB" dirty="0" smtClean="0"/>
              <a:t> </a:t>
            </a:r>
            <a:r>
              <a:rPr lang="en-GB" dirty="0" err="1" smtClean="0"/>
              <a:t>փոքր</a:t>
            </a:r>
            <a:r>
              <a:rPr lang="en-GB" dirty="0" smtClean="0"/>
              <a:t> </a:t>
            </a:r>
            <a:r>
              <a:rPr lang="en-GB" dirty="0" err="1" smtClean="0"/>
              <a:t>հեռանկար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կազմենք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թե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ինչ</a:t>
            </a:r>
            <a:r>
              <a:rPr lang="en-GB" baseline="0" dirty="0" smtClean="0"/>
              <a:t> է </a:t>
            </a:r>
            <a:r>
              <a:rPr lang="en-GB" baseline="0" dirty="0" err="1" smtClean="0"/>
              <a:t>ցանցը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եւ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ինչն</a:t>
            </a:r>
            <a:r>
              <a:rPr lang="en-GB" baseline="0" dirty="0" smtClean="0"/>
              <a:t> է </a:t>
            </a:r>
            <a:r>
              <a:rPr lang="en-GB" baseline="0" dirty="0" err="1" smtClean="0"/>
              <a:t>այն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դարձնում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այդպիսին</a:t>
            </a:r>
            <a:r>
              <a:rPr lang="en-GB" baseline="0" dirty="0" smtClean="0"/>
              <a:t>- </a:t>
            </a:r>
            <a:r>
              <a:rPr lang="en-GB" baseline="0" dirty="0" err="1" smtClean="0"/>
              <a:t>սա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կարեւոր</a:t>
            </a:r>
            <a:r>
              <a:rPr lang="en-GB" baseline="0" dirty="0" smtClean="0"/>
              <a:t> է </a:t>
            </a:r>
            <a:r>
              <a:rPr lang="en-GB" baseline="0" dirty="0" err="1" smtClean="0"/>
              <a:t>հասկանալու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համար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թե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ինչպես</a:t>
            </a:r>
            <a:r>
              <a:rPr lang="en-GB" baseline="0" dirty="0" smtClean="0"/>
              <a:t> է </a:t>
            </a:r>
            <a:r>
              <a:rPr lang="hy-AM" baseline="0" dirty="0" smtClean="0"/>
              <a:t>Համացանց</a:t>
            </a:r>
            <a:r>
              <a:rPr lang="en-GB" baseline="0" dirty="0" smtClean="0"/>
              <a:t>ը </a:t>
            </a:r>
            <a:r>
              <a:rPr lang="en-GB" baseline="0" dirty="0" err="1" smtClean="0"/>
              <a:t>աշխատում</a:t>
            </a:r>
            <a:r>
              <a:rPr lang="en-GB" baseline="0" dirty="0" smtClean="0"/>
              <a:t>։</a:t>
            </a:r>
          </a:p>
          <a:p>
            <a:endParaRPr lang="en-GB" baseline="0" dirty="0" smtClean="0"/>
          </a:p>
          <a:p>
            <a:r>
              <a:rPr lang="en-US" baseline="0" dirty="0" smtClean="0"/>
              <a:t>Վ</a:t>
            </a:r>
            <a:r>
              <a:rPr lang="hy-AM" baseline="0" dirty="0" smtClean="0"/>
              <a:t>երապատրաստող</a:t>
            </a:r>
            <a:r>
              <a:rPr lang="en-GB" baseline="0" dirty="0" smtClean="0"/>
              <a:t>ը </a:t>
            </a:r>
            <a:r>
              <a:rPr lang="en-GB" baseline="0" dirty="0" err="1" smtClean="0"/>
              <a:t>պետք</a:t>
            </a:r>
            <a:r>
              <a:rPr lang="en-GB" baseline="0" dirty="0" smtClean="0"/>
              <a:t> է </a:t>
            </a:r>
            <a:r>
              <a:rPr lang="hy-AM" baseline="0" dirty="0" smtClean="0"/>
              <a:t>դասընթաց</a:t>
            </a:r>
            <a:r>
              <a:rPr lang="en-GB" baseline="0" dirty="0" smtClean="0"/>
              <a:t>ը </a:t>
            </a:r>
            <a:r>
              <a:rPr lang="en-GB" baseline="0" dirty="0" err="1" smtClean="0"/>
              <a:t>բացի</a:t>
            </a:r>
            <a:r>
              <a:rPr lang="en-GB" baseline="0" dirty="0" smtClean="0"/>
              <a:t>՝ </a:t>
            </a:r>
            <a:r>
              <a:rPr lang="hy-AM" baseline="0" dirty="0" smtClean="0"/>
              <a:t>մասնակից</a:t>
            </a:r>
            <a:r>
              <a:rPr lang="en-GB" baseline="0" dirty="0" err="1" smtClean="0"/>
              <a:t>ներին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ուղղված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բաց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հարցով</a:t>
            </a:r>
            <a:r>
              <a:rPr lang="en-GB" baseline="0" dirty="0" smtClean="0"/>
              <a:t> </a:t>
            </a:r>
            <a:r>
              <a:rPr lang="mr-IN" baseline="0" dirty="0" smtClean="0"/>
              <a:t>–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մի</a:t>
            </a:r>
            <a:r>
              <a:rPr lang="en-GB" baseline="0" dirty="0" smtClean="0"/>
              <a:t> </a:t>
            </a:r>
            <a:r>
              <a:rPr lang="en-GB" baseline="0" dirty="0" err="1" smtClean="0"/>
              <a:t>փոքր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ժամանակ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ծախսել</a:t>
            </a:r>
            <a:r>
              <a:rPr lang="en-GB" baseline="0" dirty="0" smtClean="0"/>
              <a:t> </a:t>
            </a:r>
            <a:r>
              <a:rPr lang="en-GB" baseline="0" dirty="0" err="1" smtClean="0"/>
              <a:t>փորձելով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նրանց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նկարագրել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թե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ինչն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է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իրենց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պատկերացումով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կիբերհանցագործությունը</a:t>
            </a:r>
            <a:r>
              <a:rPr lang="en-GB" baseline="0" dirty="0" smtClean="0"/>
              <a:t>։ 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err="1" smtClean="0"/>
              <a:t>Կարող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է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անցկացվել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բաց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հարթակում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կամ</a:t>
            </a:r>
            <a:r>
              <a:rPr lang="en-GB" baseline="0" dirty="0" smtClean="0"/>
              <a:t> </a:t>
            </a:r>
            <a:r>
              <a:rPr lang="en-GB" baseline="0" dirty="0" err="1" smtClean="0"/>
              <a:t>փոքր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խմբերով</a:t>
            </a:r>
            <a:r>
              <a:rPr lang="en-GB" baseline="0" dirty="0" smtClean="0"/>
              <a:t>։ </a:t>
            </a:r>
            <a:r>
              <a:rPr lang="en-GB" baseline="0" dirty="0" err="1" smtClean="0"/>
              <a:t>Նպատակն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է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ստանալ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մարդկանց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սահմանումը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թե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ինչ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է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դա</a:t>
            </a:r>
            <a:r>
              <a:rPr lang="en-GB" baseline="0" dirty="0" smtClean="0"/>
              <a:t>։ </a:t>
            </a:r>
            <a:endParaRPr lang="en-GB" dirty="0"/>
          </a:p>
          <a:p>
            <a:endParaRPr lang="en-GB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39157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Մինչ</a:t>
            </a:r>
            <a:r>
              <a:rPr lang="en-GB" dirty="0" smtClean="0"/>
              <a:t> </a:t>
            </a:r>
            <a:r>
              <a:rPr lang="en-GB" dirty="0" err="1" smtClean="0"/>
              <a:t>կանցնենք</a:t>
            </a:r>
            <a:r>
              <a:rPr lang="en-GB" dirty="0" smtClean="0"/>
              <a:t> </a:t>
            </a:r>
            <a:r>
              <a:rPr lang="hy-AM" dirty="0" smtClean="0"/>
              <a:t>Համացանց</a:t>
            </a:r>
            <a:r>
              <a:rPr lang="en-GB" dirty="0" err="1" smtClean="0"/>
              <a:t>ին</a:t>
            </a:r>
            <a:r>
              <a:rPr lang="en-GB" dirty="0" smtClean="0"/>
              <a:t>, </a:t>
            </a:r>
            <a:r>
              <a:rPr lang="en-GB" dirty="0" err="1" smtClean="0"/>
              <a:t>մենք</a:t>
            </a:r>
            <a:r>
              <a:rPr lang="en-GB" dirty="0" smtClean="0"/>
              <a:t> </a:t>
            </a:r>
            <a:r>
              <a:rPr lang="en-GB" dirty="0" err="1" smtClean="0"/>
              <a:t>պետք</a:t>
            </a:r>
            <a:r>
              <a:rPr lang="en-GB" dirty="0" smtClean="0"/>
              <a:t> է </a:t>
            </a:r>
            <a:r>
              <a:rPr lang="en-GB" dirty="0" err="1" smtClean="0"/>
              <a:t>մի</a:t>
            </a:r>
            <a:r>
              <a:rPr lang="en-GB" dirty="0" smtClean="0"/>
              <a:t> </a:t>
            </a:r>
            <a:r>
              <a:rPr lang="en-GB" dirty="0" err="1" smtClean="0"/>
              <a:t>փոքր</a:t>
            </a:r>
            <a:r>
              <a:rPr lang="en-GB" dirty="0" smtClean="0"/>
              <a:t> </a:t>
            </a:r>
            <a:r>
              <a:rPr lang="en-GB" dirty="0" err="1" smtClean="0"/>
              <a:t>հեռանկար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կազմենք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թե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ինչ</a:t>
            </a:r>
            <a:r>
              <a:rPr lang="en-GB" baseline="0" dirty="0" smtClean="0"/>
              <a:t> է </a:t>
            </a:r>
            <a:r>
              <a:rPr lang="en-GB" baseline="0" dirty="0" err="1" smtClean="0"/>
              <a:t>ցանցը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եւ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ինչն</a:t>
            </a:r>
            <a:r>
              <a:rPr lang="en-GB" baseline="0" dirty="0" smtClean="0"/>
              <a:t> է </a:t>
            </a:r>
            <a:r>
              <a:rPr lang="en-GB" baseline="0" dirty="0" err="1" smtClean="0"/>
              <a:t>այն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դարձնում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այդպիսին</a:t>
            </a:r>
            <a:r>
              <a:rPr lang="en-GB" baseline="0" dirty="0" smtClean="0"/>
              <a:t>- </a:t>
            </a:r>
            <a:r>
              <a:rPr lang="en-GB" baseline="0" dirty="0" err="1" smtClean="0"/>
              <a:t>սա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կարեւոր</a:t>
            </a:r>
            <a:r>
              <a:rPr lang="en-GB" baseline="0" dirty="0" smtClean="0"/>
              <a:t> է </a:t>
            </a:r>
            <a:r>
              <a:rPr lang="en-GB" baseline="0" dirty="0" err="1" smtClean="0"/>
              <a:t>հասկանալու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համար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թե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ինչպես</a:t>
            </a:r>
            <a:r>
              <a:rPr lang="en-GB" baseline="0" dirty="0" smtClean="0"/>
              <a:t> է </a:t>
            </a:r>
            <a:r>
              <a:rPr lang="hy-AM" baseline="0" dirty="0" smtClean="0"/>
              <a:t>Համացանց</a:t>
            </a:r>
            <a:r>
              <a:rPr lang="en-GB" baseline="0" dirty="0" smtClean="0"/>
              <a:t>ը </a:t>
            </a:r>
            <a:r>
              <a:rPr lang="en-GB" baseline="0" dirty="0" err="1" smtClean="0"/>
              <a:t>աշխատում</a:t>
            </a:r>
            <a:r>
              <a:rPr lang="en-GB" baseline="0" dirty="0" smtClean="0"/>
              <a:t>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95967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47675" marR="0" lvl="0" indent="-447675" algn="just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Այս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սահիկը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ուղեցույցի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պարզ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նախաբանն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է։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Կարեւոր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է,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որ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ազգային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դասընթացի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ժամանակ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hy-AM" dirty="0" smtClean="0">
                <a:latin typeface="Sylfaen" charset="0"/>
                <a:ea typeface="Sylfaen" charset="0"/>
                <a:cs typeface="Sylfaen" charset="0"/>
              </a:rPr>
              <a:t>վերապատրաստող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ը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ներառի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նաեւ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ազգային</a:t>
            </a:r>
            <a:endParaRPr lang="en-US" dirty="0" smtClean="0">
              <a:latin typeface="Sylfaen" charset="0"/>
              <a:ea typeface="Sylfaen" charset="0"/>
              <a:cs typeface="Sylfaen" charset="0"/>
            </a:endParaRPr>
          </a:p>
          <a:p>
            <a:pPr marL="447675" marR="0" lvl="0" indent="-447675" algn="just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օրենսդրությունը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ցանկացած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այլ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հասանելի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ուղեցույց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Առաջարկվում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համեմատականներ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անել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ազգային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ԵԽ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ուղեցույցների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միջև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որը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endParaRPr lang="en-US" dirty="0" smtClean="0">
              <a:latin typeface="Sylfaen" charset="0"/>
              <a:ea typeface="Sylfaen" charset="0"/>
              <a:cs typeface="Sylfaen" charset="0"/>
            </a:endParaRPr>
          </a:p>
          <a:p>
            <a:pPr marL="447675" marR="0" lvl="0" indent="-447675" algn="just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է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օգտակար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լինել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որպես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միջազգային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ստանդարտների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հետ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ազգային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ստանդարտների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համատեղելիության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ցուցիչ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:</a:t>
            </a:r>
          </a:p>
          <a:p>
            <a:pPr marL="447675" marR="0" lvl="0" indent="-447675" algn="just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447675" marR="0" lvl="0" indent="-447675" algn="just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Ուղեցույցը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կարող</a:t>
            </a:r>
            <a:r>
              <a:rPr lang="en-US" baseline="0" dirty="0" smtClean="0"/>
              <a:t> է </a:t>
            </a:r>
            <a:r>
              <a:rPr lang="en-US" baseline="0" dirty="0" err="1" smtClean="0"/>
              <a:t>կիրառվել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էլեկտրոնային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ձևով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ապացույցների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առգրավման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բոլոր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գործերում</a:t>
            </a:r>
            <a:r>
              <a:rPr lang="en-US" baseline="0" dirty="0" smtClean="0"/>
              <a:t>։ </a:t>
            </a:r>
            <a:r>
              <a:rPr lang="en-US" baseline="0" dirty="0" err="1" smtClean="0"/>
              <a:t>Յուրաքանչյուր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երկիր</a:t>
            </a:r>
            <a:r>
              <a:rPr lang="en-US" baseline="0" dirty="0" smtClean="0"/>
              <a:t> 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հաշվի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առնի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իր</a:t>
            </a:r>
            <a:endParaRPr lang="en-GB" dirty="0" smtClean="0">
              <a:latin typeface="Sylfaen" charset="0"/>
              <a:ea typeface="Sylfaen" charset="0"/>
              <a:cs typeface="Sylfaen" charset="0"/>
            </a:endParaRPr>
          </a:p>
          <a:p>
            <a:pPr marL="447675" marR="0" lvl="0" indent="-447675" algn="just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սեփական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իրավական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փաստաթղթերն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ու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կարգավորումները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երբ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մեկնաբանում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փաստաթղթում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առաջարկված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միջոցները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։ Ի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հավելումն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,</a:t>
            </a:r>
          </a:p>
          <a:p>
            <a:pPr marL="447675" marR="0" lvl="0" indent="-447675" algn="just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յուրաքանչյուր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ե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րկիր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ավելացնի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իր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փորձագիտական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միավորների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կոնտակտային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մանրասմասները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Կազմակերպությունը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endParaRPr lang="en-GB" dirty="0" smtClean="0">
              <a:latin typeface="Sylfaen" charset="0"/>
              <a:ea typeface="Sylfaen" charset="0"/>
              <a:cs typeface="Sylfaen" charset="0"/>
            </a:endParaRPr>
          </a:p>
          <a:p>
            <a:pPr marL="447675" marR="0" lvl="0" indent="-447675" algn="just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գործակալությունը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որ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ցանկանում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կիրառել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առաջարկվող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ընթացակարգերը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պարզի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անհատական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քայլերի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/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գործողությունների</a:t>
            </a:r>
            <a:endParaRPr lang="en-GB" baseline="0" dirty="0" smtClean="0">
              <a:latin typeface="Sylfaen" charset="0"/>
              <a:ea typeface="Sylfaen" charset="0"/>
              <a:cs typeface="Sylfaen" charset="0"/>
            </a:endParaRPr>
          </a:p>
          <a:p>
            <a:pPr marL="447675" marR="0" lvl="0" indent="-447675" algn="just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պատասխանատվությունները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՝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համաձայն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իր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ներքին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կառուցվածքի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dirty="0" smtClean="0"/>
              <a:t> </a:t>
            </a:r>
            <a:endParaRPr lang="en-US" dirty="0"/>
          </a:p>
          <a:p>
            <a:endParaRPr lang="en-GB" sz="1200" kern="120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56244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20000"/>
              </a:lnSpc>
            </a:pPr>
            <a:r>
              <a:rPr lang="en-GB" b="1" dirty="0" err="1" smtClean="0">
                <a:latin typeface="Sylfaen" charset="0"/>
                <a:ea typeface="Sylfaen" charset="0"/>
                <a:cs typeface="Sylfaen" charset="0"/>
              </a:rPr>
              <a:t>Կարիքը</a:t>
            </a:r>
            <a:r>
              <a:rPr lang="en-GB" b="1" dirty="0" smtClean="0">
                <a:latin typeface="Sylfaen" charset="0"/>
                <a:ea typeface="Sylfaen" charset="0"/>
                <a:cs typeface="Sylfaen" charset="0"/>
              </a:rPr>
              <a:t>. </a:t>
            </a:r>
            <a:r>
              <a:rPr lang="en-GB" b="0" dirty="0" err="1" smtClean="0">
                <a:latin typeface="Sylfaen" charset="0"/>
                <a:ea typeface="Sylfaen" charset="0"/>
                <a:cs typeface="Sylfaen" charset="0"/>
              </a:rPr>
              <a:t>Մասնակիցների</a:t>
            </a:r>
            <a:r>
              <a:rPr lang="en-GB" b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0" dirty="0" err="1" smtClean="0">
                <a:latin typeface="Sylfaen" charset="0"/>
                <a:ea typeface="Sylfaen" charset="0"/>
                <a:cs typeface="Sylfaen" charset="0"/>
              </a:rPr>
              <a:t>կողմից</a:t>
            </a:r>
            <a:r>
              <a:rPr lang="en-GB" b="0" dirty="0" smtClean="0">
                <a:latin typeface="Sylfaen" charset="0"/>
                <a:ea typeface="Sylfaen" charset="0"/>
                <a:cs typeface="Sylfaen" charset="0"/>
              </a:rPr>
              <a:t> ԵԽ </a:t>
            </a:r>
            <a:r>
              <a:rPr lang="en-GB" b="0" dirty="0" err="1" smtClean="0">
                <a:latin typeface="Sylfaen" charset="0"/>
                <a:ea typeface="Sylfaen" charset="0"/>
                <a:cs typeface="Sylfaen" charset="0"/>
              </a:rPr>
              <a:t>կիբերհանցագործությունների</a:t>
            </a:r>
            <a:r>
              <a:rPr lang="en-GB" b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0" dirty="0" err="1" smtClean="0">
                <a:latin typeface="Sylfaen" charset="0"/>
                <a:ea typeface="Sylfaen" charset="0"/>
                <a:cs typeface="Sylfaen" charset="0"/>
              </a:rPr>
              <a:t>տարբեր</a:t>
            </a:r>
            <a:r>
              <a:rPr lang="en-GB" b="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0" baseline="0" dirty="0" err="1" smtClean="0">
                <a:latin typeface="Sylfaen" charset="0"/>
                <a:ea typeface="Sylfaen" charset="0"/>
                <a:cs typeface="Sylfaen" charset="0"/>
              </a:rPr>
              <a:t>ծրագրերի</a:t>
            </a:r>
            <a:r>
              <a:rPr lang="en-GB" b="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="0" baseline="0" dirty="0" err="1" smtClean="0">
                <a:latin typeface="Sylfaen" charset="0"/>
                <a:ea typeface="Sylfaen" charset="0"/>
                <a:cs typeface="Sylfaen" charset="0"/>
              </a:rPr>
              <a:t>ներառյալ</a:t>
            </a:r>
            <a:r>
              <a:rPr lang="en-GB" b="0" baseline="0" dirty="0" smtClean="0">
                <a:latin typeface="Sylfaen" charset="0"/>
                <a:ea typeface="Sylfaen" charset="0"/>
                <a:cs typeface="Sylfaen" charset="0"/>
              </a:rPr>
              <a:t> ԵՄ </a:t>
            </a:r>
            <a:r>
              <a:rPr lang="en-GB" b="0" baseline="0" dirty="0" err="1" smtClean="0">
                <a:latin typeface="Sylfaen" charset="0"/>
                <a:ea typeface="Sylfaen" charset="0"/>
                <a:cs typeface="Sylfaen" charset="0"/>
              </a:rPr>
              <a:t>հետ</a:t>
            </a:r>
            <a:r>
              <a:rPr lang="en-GB" b="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0" baseline="0" dirty="0" err="1" smtClean="0">
                <a:latin typeface="Sylfaen" charset="0"/>
                <a:ea typeface="Sylfaen" charset="0"/>
                <a:cs typeface="Sylfaen" charset="0"/>
              </a:rPr>
              <a:t>միացյալ</a:t>
            </a:r>
            <a:r>
              <a:rPr lang="en-GB" b="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0" baseline="0" dirty="0" err="1" smtClean="0">
                <a:latin typeface="Sylfaen" charset="0"/>
                <a:ea typeface="Sylfaen" charset="0"/>
                <a:cs typeface="Sylfaen" charset="0"/>
              </a:rPr>
              <a:t>կազմակերպված</a:t>
            </a:r>
            <a:r>
              <a:rPr lang="en-GB" b="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0" baseline="0" dirty="0" err="1" smtClean="0">
                <a:latin typeface="Sylfaen" charset="0"/>
                <a:ea typeface="Sylfaen" charset="0"/>
                <a:cs typeface="Sylfaen" charset="0"/>
              </a:rPr>
              <a:t>շատ</a:t>
            </a:r>
            <a:r>
              <a:rPr lang="en-GB" b="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0" baseline="0" dirty="0" err="1" smtClean="0">
                <a:latin typeface="Sylfaen" charset="0"/>
                <a:ea typeface="Sylfaen" charset="0"/>
                <a:cs typeface="Sylfaen" charset="0"/>
              </a:rPr>
              <a:t>ծրագրերի</a:t>
            </a:r>
            <a:r>
              <a:rPr lang="en-GB" b="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0" baseline="0" dirty="0" err="1" smtClean="0">
                <a:latin typeface="Sylfaen" charset="0"/>
                <a:ea typeface="Sylfaen" charset="0"/>
                <a:cs typeface="Sylfaen" charset="0"/>
              </a:rPr>
              <a:t>ժամանակ</a:t>
            </a:r>
            <a:r>
              <a:rPr lang="en-GB" b="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0" baseline="0" dirty="0" err="1" smtClean="0">
                <a:latin typeface="Sylfaen" charset="0"/>
                <a:ea typeface="Sylfaen" charset="0"/>
                <a:cs typeface="Sylfaen" charset="0"/>
              </a:rPr>
              <a:t>արված</a:t>
            </a:r>
            <a:r>
              <a:rPr lang="en-GB" b="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0" baseline="0" dirty="0" err="1" smtClean="0">
                <a:latin typeface="Sylfaen" charset="0"/>
                <a:ea typeface="Sylfaen" charset="0"/>
                <a:cs typeface="Sylfaen" charset="0"/>
              </a:rPr>
              <a:t>խնդրանքները</a:t>
            </a:r>
            <a:r>
              <a:rPr lang="en-GB" b="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="0" baseline="0" dirty="0" err="1" smtClean="0">
                <a:latin typeface="Sylfaen" charset="0"/>
                <a:ea typeface="Sylfaen" charset="0"/>
                <a:cs typeface="Sylfaen" charset="0"/>
              </a:rPr>
              <a:t>որոնք</a:t>
            </a:r>
            <a:r>
              <a:rPr lang="en-GB" b="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0" baseline="0" dirty="0" err="1" smtClean="0">
                <a:latin typeface="Sylfaen" charset="0"/>
                <a:ea typeface="Sylfaen" charset="0"/>
                <a:cs typeface="Sylfaen" charset="0"/>
              </a:rPr>
              <a:t>մաստնանշում</a:t>
            </a:r>
            <a:r>
              <a:rPr lang="en-GB" b="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0" baseline="0" dirty="0" err="1" smtClean="0">
                <a:latin typeface="Sylfaen" charset="0"/>
                <a:ea typeface="Sylfaen" charset="0"/>
                <a:cs typeface="Sylfaen" charset="0"/>
              </a:rPr>
              <a:t>էին</a:t>
            </a:r>
            <a:r>
              <a:rPr lang="en-GB" b="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b="0" baseline="0" dirty="0" smtClean="0"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GB" b="0" baseline="0" dirty="0" err="1" smtClean="0"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en-GB" b="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0" baseline="0" dirty="0" err="1" smtClean="0">
                <a:latin typeface="Sylfaen" charset="0"/>
                <a:ea typeface="Sylfaen" charset="0"/>
                <a:cs typeface="Sylfaen" charset="0"/>
              </a:rPr>
              <a:t>հետ</a:t>
            </a:r>
            <a:r>
              <a:rPr lang="en-GB" b="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0" baseline="0" dirty="0" err="1" smtClean="0">
                <a:latin typeface="Sylfaen" charset="0"/>
                <a:ea typeface="Sylfaen" charset="0"/>
                <a:cs typeface="Sylfaen" charset="0"/>
              </a:rPr>
              <a:t>աշխատանքի</a:t>
            </a:r>
            <a:r>
              <a:rPr lang="en-GB" b="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0" baseline="0" dirty="0" err="1" smtClean="0">
                <a:latin typeface="Sylfaen" charset="0"/>
                <a:ea typeface="Sylfaen" charset="0"/>
                <a:cs typeface="Sylfaen" charset="0"/>
              </a:rPr>
              <a:t>ավելի</a:t>
            </a:r>
            <a:r>
              <a:rPr lang="en-GB" b="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0" baseline="0" dirty="0" err="1" smtClean="0">
                <a:latin typeface="Sylfaen" charset="0"/>
                <a:ea typeface="Sylfaen" charset="0"/>
                <a:cs typeface="Sylfaen" charset="0"/>
              </a:rPr>
              <a:t>շատ</a:t>
            </a:r>
            <a:r>
              <a:rPr lang="en-GB" b="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0" baseline="0" dirty="0" err="1" smtClean="0">
                <a:latin typeface="Sylfaen" charset="0"/>
                <a:ea typeface="Sylfaen" charset="0"/>
                <a:cs typeface="Sylfaen" charset="0"/>
              </a:rPr>
              <a:t>ուղեցույցների</a:t>
            </a:r>
            <a:r>
              <a:rPr lang="en-GB" b="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0" baseline="0" dirty="0" err="1" smtClean="0">
                <a:latin typeface="Sylfaen" charset="0"/>
                <a:ea typeface="Sylfaen" charset="0"/>
                <a:cs typeface="Sylfaen" charset="0"/>
              </a:rPr>
              <a:t>կարիքը</a:t>
            </a:r>
            <a:r>
              <a:rPr lang="en-GB" b="0" baseline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endParaRPr lang="en-GB" b="1" dirty="0" smtClean="0">
              <a:latin typeface="Sylfaen" charset="0"/>
              <a:ea typeface="Sylfaen" charset="0"/>
              <a:cs typeface="Sylfaen" charset="0"/>
            </a:endParaRPr>
          </a:p>
          <a:p>
            <a:pPr algn="just">
              <a:lnSpc>
                <a:spcPct val="120000"/>
              </a:lnSpc>
            </a:pPr>
            <a:endParaRPr lang="en-GB" dirty="0" smtClean="0">
              <a:effectLst/>
              <a:latin typeface="Sylfaen" charset="0"/>
              <a:ea typeface="Sylfaen" charset="0"/>
              <a:cs typeface="Sylfaen" charset="0"/>
            </a:endParaRPr>
          </a:p>
          <a:p>
            <a:pPr algn="just"/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Այս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ուղեցույցը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օգտագործվի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նրանց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կողմից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ովքեր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իրենց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աշխատանքի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ընթացքում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հանդիպում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dirty="0" smtClean="0"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աղբյուրների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և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մտադիր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օգտագործել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այդ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աղբյուրներից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ստացված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տեղեկատվությունը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իրենց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երկրի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արդարադատության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համակարգում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օգտագործել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այլ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իրավասության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արդարադատության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համակարգում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:</a:t>
            </a:r>
            <a:endParaRPr lang="en-US" dirty="0" smtClean="0">
              <a:latin typeface="Sylfaen" charset="0"/>
              <a:ea typeface="Sylfaen" charset="0"/>
              <a:cs typeface="Sylfaen" charset="0"/>
            </a:endParaRPr>
          </a:p>
          <a:p>
            <a:pPr algn="just"/>
            <a:endParaRPr lang="en-US" dirty="0" smtClean="0">
              <a:latin typeface="Sylfaen" charset="0"/>
              <a:ea typeface="Sylfaen" charset="0"/>
              <a:cs typeface="Sylfaen" charset="0"/>
            </a:endParaRPr>
          </a:p>
          <a:p>
            <a:pPr algn="just"/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Այս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ուղեցույցը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դիտարկվի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որպես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նմուշային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փաստաթուղթ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որը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մշակվել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հարմարոցվել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երկրների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կողմից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՝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իրենց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օրենսդրության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փորձի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ընթացակարգերի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հիման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վրա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endParaRPr lang="en-US" dirty="0" smtClean="0">
              <a:latin typeface="Sylfaen" charset="0"/>
              <a:ea typeface="Sylfaen" charset="0"/>
              <a:cs typeface="Sylfaen" charset="0"/>
            </a:endParaRPr>
          </a:p>
          <a:p>
            <a:pPr algn="just"/>
            <a:endParaRPr lang="en-US" dirty="0" smtClean="0">
              <a:latin typeface="Sylfaen" charset="0"/>
              <a:ea typeface="Sylfaen" charset="0"/>
              <a:cs typeface="Sylfaen" charset="0"/>
            </a:endParaRPr>
          </a:p>
          <a:p>
            <a:pPr algn="just"/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Ուղեցույցը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նախատեսում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որոշ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գերակա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սկզբունքներ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՝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ընթերցողին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ուղորդելու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Այս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սկզբունքները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համապատասխանում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baseline="0" dirty="0" smtClean="0"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հետ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աշխատելու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միջազգային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որպես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լավ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փորձ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ընդունված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սկզբունքներին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  <a:p>
            <a:pPr algn="just">
              <a:lnSpc>
                <a:spcPct val="120000"/>
              </a:lnSpc>
            </a:pPr>
            <a:endParaRPr lang="en-GB" dirty="0">
              <a:effectLst/>
            </a:endParaRPr>
          </a:p>
          <a:p>
            <a:endParaRPr lang="en-GB" sz="1200" kern="120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33920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Այս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ուղեցույցը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պատրաստվել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այն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երկրների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օգտագործման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որոնք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զարգացնում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կիբերհանցագործության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դեմ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պայքարը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&amp;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սահմանում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կանոններ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/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արձանագրություններ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sz="1200" dirty="0" smtClean="0"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հետ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գործ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ունենալու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։ </a:t>
            </a:r>
          </a:p>
          <a:p>
            <a:pPr algn="just"/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Առկա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ուղեցույցների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մեծ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մասը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ստեղծվել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իրավապահ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համայնքի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։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endParaRPr lang="en-US" dirty="0" smtClean="0">
              <a:latin typeface="Sylfaen" charset="0"/>
              <a:ea typeface="Sylfaen" charset="0"/>
              <a:cs typeface="Sylfaen" charset="0"/>
            </a:endParaRP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Այս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ուղեցույցը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ավելի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լայն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լսարանի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ն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երառում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նաեւ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դատավորներին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դատախազներին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արդարադատության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համակարգի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այլ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անձանց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ինչպիսիք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մասնավոր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ոլորտի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քննիչներ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իրավաբաններ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նոտարներ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գործավարներ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։ </a:t>
            </a:r>
          </a:p>
          <a:p>
            <a:pPr algn="just"/>
            <a:endParaRPr lang="en-US" dirty="0" smtClean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41260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Ընթերցողը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պետք</a:t>
            </a:r>
            <a:r>
              <a:rPr lang="en-US" baseline="0" dirty="0" smtClean="0"/>
              <a:t> է </a:t>
            </a:r>
            <a:r>
              <a:rPr lang="en-US" baseline="0" dirty="0" err="1" smtClean="0"/>
              <a:t>համոզված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լինի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որ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դրանք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ամողջությամ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համահունչ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են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իր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երկրի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այն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օրենքների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հետ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որոնք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վերաբերում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են</a:t>
            </a:r>
            <a:r>
              <a:rPr lang="en-US" baseline="0" dirty="0" smtClean="0"/>
              <a:t> </a:t>
            </a:r>
            <a:r>
              <a:rPr lang="hy-AM" baseline="0" dirty="0" smtClean="0"/>
              <a:t>էլեկտրոնային ձևով ապացույց</a:t>
            </a:r>
            <a:r>
              <a:rPr lang="en-US" baseline="0" dirty="0" err="1" smtClean="0"/>
              <a:t>ներին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եւ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դրանց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ընդունելիությանը</a:t>
            </a:r>
            <a:r>
              <a:rPr lang="en-US" baseline="0" dirty="0" smtClean="0"/>
              <a:t>։ 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Ազգային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օրենքը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առաջնային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հղման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աղբյուրն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բոլոր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պարագաններում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Ակնկալվում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որ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ուղեցույցում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տրված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խորհուրդը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չի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հակադրվի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որեւէ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ազգային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օրենսդրության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նման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ապացույցների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հետ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աշխատելու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գործնական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առումով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endParaRPr lang="en-GB" dirty="0" smtClean="0">
              <a:latin typeface="Sylfaen" charset="0"/>
              <a:ea typeface="Sylfaen" charset="0"/>
              <a:cs typeface="Sylfaen" charset="0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Ուղեցույցը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տրոհված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ժամանակագրային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բաժինների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որոնք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նպատակ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ունեն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տրամադրել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աջակցություն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ցանկցած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անձի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ով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գործ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ունի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baseline="0" dirty="0" smtClean="0"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հետ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։ 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Սա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ծածկում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բոլոր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փուլերը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սկսած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հնարավոր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ապացույցի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աղբյուրի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ճանաչումից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մինչ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տվյալների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փնտրումն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ու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առգրավումը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ներառյալ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baseline="0" dirty="0" smtClean="0">
                <a:latin typeface="Sylfaen" charset="0"/>
                <a:ea typeface="Sylfaen" charset="0"/>
                <a:cs typeface="Sylfaen" charset="0"/>
              </a:rPr>
              <a:t>Համացանց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ից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ստացումը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ապացույցի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վերլուծումը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նախապատրաստումը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latin typeface="Sylfaen" charset="0"/>
                <a:ea typeface="Sylfaen" charset="0"/>
                <a:cs typeface="Sylfaen" charset="0"/>
              </a:rPr>
              <a:t>զեկուցումը</a:t>
            </a:r>
            <a:r>
              <a:rPr lang="en-GB" baseline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endParaRPr lang="en-GB" dirty="0" smtClean="0">
              <a:latin typeface="Sylfaen" charset="0"/>
              <a:ea typeface="Sylfaen" charset="0"/>
              <a:cs typeface="Sylfaen" charset="0"/>
            </a:endParaRPr>
          </a:p>
          <a:p>
            <a:r>
              <a:rPr lang="en-US" dirty="0" err="1" smtClean="0"/>
              <a:t>Այնուհետեւ</a:t>
            </a:r>
            <a:r>
              <a:rPr lang="en-US" dirty="0" smtClean="0"/>
              <a:t> </a:t>
            </a:r>
            <a:r>
              <a:rPr lang="en-US" dirty="0" err="1" smtClean="0"/>
              <a:t>հաջորդում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է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մասնագետների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բաժինները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իրավապահների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դատավորների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եւ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մասնավոր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ոլորտի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քննիչների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իրավաբանների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նոտարների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եւ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գործավարների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համար</a:t>
            </a:r>
            <a:r>
              <a:rPr lang="en-US" baseline="0" dirty="0" smtClean="0"/>
              <a:t>։</a:t>
            </a:r>
            <a:endParaRPr lang="en-US" dirty="0" smtClean="0"/>
          </a:p>
          <a:p>
            <a:endParaRPr lang="en-GB" sz="1200" kern="120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2098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err="1" smtClean="0">
                <a:latin typeface="Sylfaen" charset="0"/>
                <a:ea typeface="Sylfaen" charset="0"/>
                <a:cs typeface="Sylfaen" charset="0"/>
              </a:rPr>
              <a:t>Այս</a:t>
            </a:r>
            <a:r>
              <a:rPr lang="ru-RU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sz="1200" dirty="0" smtClean="0">
                <a:latin typeface="Sylfaen" charset="0"/>
                <a:ea typeface="Sylfaen" charset="0"/>
                <a:cs typeface="Sylfaen" charset="0"/>
              </a:rPr>
              <a:t>դասընթաց</a:t>
            </a:r>
            <a:r>
              <a:rPr lang="ru-RU" sz="1200" dirty="0" smtClean="0">
                <a:latin typeface="Sylfaen" charset="0"/>
                <a:ea typeface="Sylfaen" charset="0"/>
                <a:cs typeface="Sylfaen" charset="0"/>
              </a:rPr>
              <a:t>ը </a:t>
            </a:r>
            <a:r>
              <a:rPr lang="ru-RU" sz="1200" dirty="0" err="1" smtClean="0">
                <a:latin typeface="Sylfaen" charset="0"/>
                <a:ea typeface="Sylfaen" charset="0"/>
                <a:cs typeface="Sylfaen" charset="0"/>
              </a:rPr>
              <a:t>բաժանված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է 5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մասերի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՝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ապահովելու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բնականոն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ընդմիջումներ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։</a:t>
            </a:r>
          </a:p>
          <a:p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Նպատակն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բացատրել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թե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ինչ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համակարգիչը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որեւէ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այլ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սարք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որն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ունակ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կապվել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Համացանցին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որոնք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բոլորի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նմանությունները</a:t>
            </a:r>
            <a:endParaRPr lang="ru-RU" sz="1200" baseline="0" dirty="0" smtClean="0">
              <a:latin typeface="Sylfaen" charset="0"/>
              <a:ea typeface="Sylfaen" charset="0"/>
              <a:cs typeface="Sylfaen" charset="0"/>
            </a:endParaRPr>
          </a:p>
          <a:p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Այնուհետեւ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բացատրել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թե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ինչ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Համացանցը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ինչպես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այն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աշխատում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Ապա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ուսումնասիրել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թե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ինչպես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այդ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համակարգիչը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կապվում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sz="1200" baseline="0" dirty="0" smtClean="0">
                <a:latin typeface="Sylfaen" charset="0"/>
                <a:ea typeface="Sylfaen" charset="0"/>
                <a:cs typeface="Sylfaen" charset="0"/>
              </a:rPr>
              <a:t>Համացանց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ին</a:t>
            </a:r>
            <a:endParaRPr lang="ru-RU" sz="1200" baseline="0" dirty="0" smtClean="0">
              <a:latin typeface="Sylfaen" charset="0"/>
              <a:ea typeface="Sylfaen" charset="0"/>
              <a:cs typeface="Sylfaen" charset="0"/>
            </a:endParaRPr>
          </a:p>
          <a:p>
            <a:r>
              <a:rPr lang="ru-RU" sz="1200" dirty="0" err="1" smtClean="0">
                <a:latin typeface="Sylfaen" charset="0"/>
                <a:ea typeface="Sylfaen" charset="0"/>
                <a:cs typeface="Sylfaen" charset="0"/>
              </a:rPr>
              <a:t>Հետո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տեսնել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թե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ինչ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դուրս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գալիս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հենց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sz="1200" baseline="0" dirty="0" smtClean="0">
                <a:latin typeface="Sylfaen" charset="0"/>
                <a:ea typeface="Sylfaen" charset="0"/>
                <a:cs typeface="Sylfaen" charset="0"/>
              </a:rPr>
              <a:t>Համացանց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ից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endParaRPr lang="ru-RU" sz="1200" dirty="0" smtClean="0">
              <a:latin typeface="Sylfaen" charset="0"/>
              <a:ea typeface="Sylfaen" charset="0"/>
              <a:cs typeface="Sylfaen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98164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Այս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սահիկը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կարևորում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ուղեցույցի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կազմման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եղանակը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և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բովանդակությունը</a:t>
            </a:r>
            <a:r>
              <a:rPr lang="en-GB" sz="1200" kern="1200" dirty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։</a:t>
            </a:r>
            <a:endParaRPr lang="en-GB" dirty="0" smtClean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61395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Մինչ</a:t>
            </a:r>
            <a:r>
              <a:rPr lang="en-GB" dirty="0" smtClean="0"/>
              <a:t> </a:t>
            </a:r>
            <a:r>
              <a:rPr lang="en-GB" dirty="0" err="1" smtClean="0"/>
              <a:t>կանցնենք</a:t>
            </a:r>
            <a:r>
              <a:rPr lang="en-GB" dirty="0" smtClean="0"/>
              <a:t> </a:t>
            </a:r>
            <a:r>
              <a:rPr lang="hy-AM" dirty="0" smtClean="0"/>
              <a:t>Համացանց</a:t>
            </a:r>
            <a:r>
              <a:rPr lang="en-GB" dirty="0" err="1" smtClean="0"/>
              <a:t>ին</a:t>
            </a:r>
            <a:r>
              <a:rPr lang="en-GB" dirty="0" smtClean="0"/>
              <a:t>, </a:t>
            </a:r>
            <a:r>
              <a:rPr lang="en-GB" dirty="0" err="1" smtClean="0"/>
              <a:t>մենք</a:t>
            </a:r>
            <a:r>
              <a:rPr lang="en-GB" dirty="0" smtClean="0"/>
              <a:t> </a:t>
            </a:r>
            <a:r>
              <a:rPr lang="en-GB" dirty="0" err="1" smtClean="0"/>
              <a:t>պետք</a:t>
            </a:r>
            <a:r>
              <a:rPr lang="en-GB" dirty="0" smtClean="0"/>
              <a:t> է </a:t>
            </a:r>
            <a:r>
              <a:rPr lang="en-GB" dirty="0" err="1" smtClean="0"/>
              <a:t>մի</a:t>
            </a:r>
            <a:r>
              <a:rPr lang="en-GB" dirty="0" smtClean="0"/>
              <a:t> </a:t>
            </a:r>
            <a:r>
              <a:rPr lang="en-GB" dirty="0" err="1" smtClean="0"/>
              <a:t>փոքր</a:t>
            </a:r>
            <a:r>
              <a:rPr lang="en-GB" dirty="0" smtClean="0"/>
              <a:t> </a:t>
            </a:r>
            <a:r>
              <a:rPr lang="en-GB" dirty="0" err="1" smtClean="0"/>
              <a:t>հեռանկար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կազմենք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թե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ինչ</a:t>
            </a:r>
            <a:r>
              <a:rPr lang="en-GB" baseline="0" dirty="0" smtClean="0"/>
              <a:t> է </a:t>
            </a:r>
            <a:r>
              <a:rPr lang="en-GB" baseline="0" dirty="0" err="1" smtClean="0"/>
              <a:t>ցանցը</a:t>
            </a:r>
            <a:r>
              <a:rPr lang="en-GB" baseline="0" dirty="0" smtClean="0"/>
              <a:t> </a:t>
            </a:r>
            <a:r>
              <a:rPr lang="en-GB" baseline="0" dirty="0" smtClean="0"/>
              <a:t>և </a:t>
            </a:r>
            <a:r>
              <a:rPr lang="en-GB" baseline="0" dirty="0" err="1" smtClean="0"/>
              <a:t>ինչն</a:t>
            </a:r>
            <a:r>
              <a:rPr lang="en-GB" baseline="0" dirty="0" smtClean="0"/>
              <a:t> է </a:t>
            </a:r>
            <a:r>
              <a:rPr lang="en-GB" baseline="0" dirty="0" err="1" smtClean="0"/>
              <a:t>այն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դարձնում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այդպիսին</a:t>
            </a:r>
            <a:r>
              <a:rPr lang="en-GB" baseline="0" dirty="0" smtClean="0"/>
              <a:t>- </a:t>
            </a:r>
            <a:r>
              <a:rPr lang="en-GB" baseline="0" dirty="0" err="1" smtClean="0"/>
              <a:t>սա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կարեւոր</a:t>
            </a:r>
            <a:r>
              <a:rPr lang="en-GB" baseline="0" dirty="0" smtClean="0"/>
              <a:t> է </a:t>
            </a:r>
            <a:r>
              <a:rPr lang="en-GB" baseline="0" dirty="0" err="1" smtClean="0"/>
              <a:t>հասկանալու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համար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թե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ինչպես</a:t>
            </a:r>
            <a:r>
              <a:rPr lang="en-GB" baseline="0" dirty="0" smtClean="0"/>
              <a:t> է </a:t>
            </a:r>
            <a:r>
              <a:rPr lang="hy-AM" baseline="0" dirty="0" smtClean="0"/>
              <a:t>Համացանց</a:t>
            </a:r>
            <a:r>
              <a:rPr lang="en-GB" baseline="0" dirty="0" smtClean="0"/>
              <a:t>ը </a:t>
            </a:r>
            <a:r>
              <a:rPr lang="en-GB" baseline="0" dirty="0" err="1" smtClean="0"/>
              <a:t>աշխատում</a:t>
            </a:r>
            <a:r>
              <a:rPr lang="en-GB" baseline="0" dirty="0" smtClean="0"/>
              <a:t>։</a:t>
            </a:r>
          </a:p>
          <a:p>
            <a:endParaRPr lang="en-GB" baseline="0" dirty="0" smtClean="0"/>
          </a:p>
          <a:p>
            <a:r>
              <a:rPr lang="hy-AM" baseline="0" dirty="0" smtClean="0"/>
              <a:t>վերապատրաստող</a:t>
            </a:r>
            <a:r>
              <a:rPr lang="en-GB" baseline="0" dirty="0" smtClean="0"/>
              <a:t>ը </a:t>
            </a:r>
            <a:r>
              <a:rPr lang="en-GB" baseline="0" dirty="0" err="1" smtClean="0"/>
              <a:t>պետք</a:t>
            </a:r>
            <a:r>
              <a:rPr lang="en-GB" baseline="0" dirty="0" smtClean="0"/>
              <a:t> է </a:t>
            </a:r>
            <a:r>
              <a:rPr lang="hy-AM" baseline="0" dirty="0" smtClean="0"/>
              <a:t>դասընթաց</a:t>
            </a:r>
            <a:r>
              <a:rPr lang="en-GB" baseline="0" dirty="0" smtClean="0"/>
              <a:t>ը </a:t>
            </a:r>
            <a:r>
              <a:rPr lang="en-GB" baseline="0" dirty="0" err="1" smtClean="0"/>
              <a:t>բացի</a:t>
            </a:r>
            <a:r>
              <a:rPr lang="en-GB" baseline="0" dirty="0" smtClean="0"/>
              <a:t>՝ </a:t>
            </a:r>
            <a:r>
              <a:rPr lang="hy-AM" baseline="0" dirty="0" smtClean="0"/>
              <a:t>մասնակից</a:t>
            </a:r>
            <a:r>
              <a:rPr lang="en-GB" baseline="0" dirty="0" err="1" smtClean="0"/>
              <a:t>ներին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ուղղված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բաց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հարցով</a:t>
            </a:r>
            <a:r>
              <a:rPr lang="en-GB" baseline="0" dirty="0" smtClean="0"/>
              <a:t> </a:t>
            </a:r>
            <a:r>
              <a:rPr lang="mr-IN" baseline="0" dirty="0" smtClean="0"/>
              <a:t>–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մի</a:t>
            </a:r>
            <a:r>
              <a:rPr lang="en-GB" baseline="0" dirty="0" smtClean="0"/>
              <a:t> </a:t>
            </a:r>
            <a:r>
              <a:rPr lang="en-GB" baseline="0" dirty="0" err="1" smtClean="0"/>
              <a:t>փոքր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ժամանակ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ծախսել</a:t>
            </a:r>
            <a:r>
              <a:rPr lang="en-GB" baseline="0" dirty="0" smtClean="0"/>
              <a:t> </a:t>
            </a:r>
            <a:r>
              <a:rPr lang="en-GB" baseline="0" dirty="0" err="1" smtClean="0"/>
              <a:t>փորձելով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նրանց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նկարագրել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թե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ինչն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է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իրենց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պատկերացումով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կիբերհանցագործությունը</a:t>
            </a:r>
            <a:r>
              <a:rPr lang="en-GB" baseline="0" dirty="0" smtClean="0"/>
              <a:t>։ 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err="1" smtClean="0"/>
              <a:t>Կարող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է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անցկացվել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բաց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հարթակում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կամ</a:t>
            </a:r>
            <a:r>
              <a:rPr lang="en-GB" baseline="0" dirty="0" smtClean="0"/>
              <a:t> </a:t>
            </a:r>
            <a:r>
              <a:rPr lang="en-GB" baseline="0" dirty="0" err="1" smtClean="0"/>
              <a:t>փոքր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խմբերով</a:t>
            </a:r>
            <a:r>
              <a:rPr lang="en-GB" baseline="0" dirty="0" smtClean="0"/>
              <a:t>։ </a:t>
            </a:r>
            <a:r>
              <a:rPr lang="en-GB" baseline="0" dirty="0" err="1" smtClean="0"/>
              <a:t>Նպատակն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է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ստանալ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մարդկանց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սահմանումը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թե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ինչ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է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դա</a:t>
            </a:r>
            <a:r>
              <a:rPr lang="en-GB" baseline="0" dirty="0" smtClean="0"/>
              <a:t>։ </a:t>
            </a:r>
            <a:endParaRPr lang="en-GB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>
                <a:solidFill>
                  <a:prstClr val="black"/>
                </a:solidFill>
              </a:rPr>
              <a:pPr/>
              <a:t>21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2301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երապատրաստող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ներկայացնի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և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ընթերցի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ամողջ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սկզբունքը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նախքան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դրանից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կետեր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արտահայտելը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ներկայացվում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թվարկումներ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Բոլոր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քրեական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դատավարությունները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կախված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մեղադրյալի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մեղավորությունը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անմեղությունը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քաղաքացիական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դատավարությունում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Ավանդաբար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պատմականորեն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եղել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ֆիզիկական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ձեւով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փաստթղթեր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լուսանկարներ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վկաների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բանավոր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հարցաքննությամբ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y-AM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էլեկտրոնային ձևով ապացույց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ստացվում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էլեկտրոնային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ինչպսիք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օժանդակ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սարքավորումները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բջջային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հեռախոսները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խցիկները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շարժական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սարքավորումներ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ներառյալ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պահպանման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պարունակածտեղեկությունը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անկախ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ֆիզիկական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Չնայած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էլեկտրոնային ձևով ապացույց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տարբերվում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ավանդական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այնքանով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գործընթացում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ներկայացրած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կողմը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կարողանա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արտահայտում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հանգամանքներիայն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ամբողջություն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փաստական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տեղեկությունները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արտահայտել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կերպ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ասած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փոփոխություն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ջնջումներ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ավելացումներ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խեղումներ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չէին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Էլեկտրոնային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ձեւով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պահպանվող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տեղեկությանոչ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նյութական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բնույթը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դարձնումայն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շահարկելը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խեղելը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ավանդական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ձեւը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արդարադատության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ստեղծել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հատուկ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մարտահրավերներ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պահանջում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վարվեն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հատուկ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եղանակով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երաշխավորելու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առաջարկվող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ամողջականությունը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Հաշվի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առնելով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էլեկտրոնային ձևով ապացույց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հատուկ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բնութագիրը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սահմանվել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ձեւով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գեներացվող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հավաքագրվող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փոխանցվող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տեղեկություն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հետագայում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ապացուցելու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ժխտելու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գործընթացի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որեւէ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վիճելի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փաստ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07475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>
              <a:lnSpc>
                <a:spcPct val="120000"/>
              </a:lnSpc>
            </a:pPr>
            <a:r>
              <a:rPr lang="en-US" dirty="0" err="1" smtClean="0"/>
              <a:t>Երբ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աշխատում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են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էլեկտրոնային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տվյալների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եւ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սարքերի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հետ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որեւէ</a:t>
            </a:r>
            <a:r>
              <a:rPr lang="en-US" baseline="0" dirty="0" smtClean="0"/>
              <a:t> </a:t>
            </a:r>
            <a:r>
              <a:rPr lang="en-US" baseline="0" dirty="0" err="1" smtClean="0"/>
              <a:t>փոփոխություն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կապված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ապարատի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կամ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ծրագրակազմի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հետ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չպետք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է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արվի</a:t>
            </a:r>
            <a:r>
              <a:rPr lang="en-US" baseline="0" dirty="0" smtClean="0"/>
              <a:t> ։ </a:t>
            </a:r>
            <a:r>
              <a:rPr lang="en-US" baseline="0" dirty="0" err="1" smtClean="0"/>
              <a:t>Պատասխանատու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անձը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պատասխանատու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է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վայրից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վերականգված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նյութի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ամբողջականության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համար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եւ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հետեւապես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դատական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փորձաքննության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շղթայի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սզբի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հսկողության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համար</a:t>
            </a:r>
            <a:r>
              <a:rPr lang="en-US" baseline="0" dirty="0" smtClean="0"/>
              <a:t>։ </a:t>
            </a:r>
            <a:r>
              <a:rPr lang="en-US" baseline="0" dirty="0" err="1" smtClean="0"/>
              <a:t>Հանգամանքներ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կան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որոնց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պարագայում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որոշում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պետք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է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կայացվի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հասանելիություն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ստանալ</a:t>
            </a:r>
            <a:r>
              <a:rPr lang="en-US" baseline="0" dirty="0" smtClean="0"/>
              <a:t> «</a:t>
            </a:r>
            <a:r>
              <a:rPr lang="en-US" baseline="0" dirty="0" err="1" smtClean="0"/>
              <a:t>կենդանի</a:t>
            </a:r>
            <a:r>
              <a:rPr lang="en-US" baseline="0" dirty="0" smtClean="0"/>
              <a:t>» </a:t>
            </a:r>
            <a:r>
              <a:rPr lang="en-US" baseline="0" dirty="0" err="1" smtClean="0"/>
              <a:t>համակարգչային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համակարգի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տվյալներին</a:t>
            </a:r>
            <a:r>
              <a:rPr lang="en-US" baseline="0" dirty="0" smtClean="0"/>
              <a:t> ՝ </a:t>
            </a:r>
            <a:r>
              <a:rPr lang="en-US" baseline="0" dirty="0" err="1" smtClean="0"/>
              <a:t>խուսափելու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համար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հնարավոր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ապացույցների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կորստից</a:t>
            </a:r>
            <a:r>
              <a:rPr lang="en-US" baseline="0" dirty="0" smtClean="0"/>
              <a:t>։  </a:t>
            </a:r>
          </a:p>
          <a:p>
            <a:pPr lvl="0" algn="just">
              <a:lnSpc>
                <a:spcPct val="120000"/>
              </a:lnSpc>
            </a:pPr>
            <a:r>
              <a:rPr lang="en-US" dirty="0" err="1" smtClean="0"/>
              <a:t>Սա</a:t>
            </a:r>
            <a:r>
              <a:rPr lang="en-US" dirty="0" smtClean="0"/>
              <a:t> </a:t>
            </a:r>
            <a:r>
              <a:rPr lang="en-US" dirty="0" err="1" smtClean="0"/>
              <a:t>պետք</a:t>
            </a:r>
            <a:r>
              <a:rPr lang="en-US" dirty="0" smtClean="0"/>
              <a:t> </a:t>
            </a:r>
            <a:r>
              <a:rPr lang="en-US" dirty="0" err="1" smtClean="0"/>
              <a:t>է</a:t>
            </a:r>
            <a:r>
              <a:rPr lang="en-US" dirty="0" smtClean="0"/>
              <a:t> </a:t>
            </a:r>
            <a:r>
              <a:rPr lang="en-US" dirty="0" err="1" smtClean="0"/>
              <a:t>կատարվի</a:t>
            </a:r>
            <a:r>
              <a:rPr lang="en-US" dirty="0" smtClean="0"/>
              <a:t> </a:t>
            </a:r>
            <a:r>
              <a:rPr lang="en-US" dirty="0" err="1" smtClean="0"/>
              <a:t>այն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կերպ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որ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նվազագույն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ազդեցություն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ունենան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տվյալների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վրա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եւ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այն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անձի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կողմից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ով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որակավորված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է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այն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անելու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համար</a:t>
            </a:r>
            <a:r>
              <a:rPr lang="en-US" baseline="0" dirty="0" smtClean="0"/>
              <a:t>։  2-5 </a:t>
            </a:r>
            <a:r>
              <a:rPr lang="en-US" baseline="0" dirty="0" err="1" smtClean="0"/>
              <a:t>սկզունքները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պետք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է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հաշվի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առնվեն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եթե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նման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գործողությունը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անհրաժեշտ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է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լինում</a:t>
            </a:r>
            <a:r>
              <a:rPr lang="en-US" baseline="0" dirty="0" smtClean="0"/>
              <a:t>։ </a:t>
            </a:r>
            <a:endParaRPr lang="en-US" dirty="0" smtClean="0"/>
          </a:p>
          <a:p>
            <a:pPr lvl="0" algn="just">
              <a:lnSpc>
                <a:spcPct val="120000"/>
              </a:lnSpc>
            </a:pPr>
            <a:endParaRPr lang="en-US" dirty="0" smtClean="0"/>
          </a:p>
          <a:p>
            <a:endParaRPr lang="en-GB" sz="1200" kern="120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72480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>
              <a:lnSpc>
                <a:spcPct val="120000"/>
              </a:lnSpc>
            </a:pPr>
            <a:r>
              <a:rPr lang="en-US" dirty="0" err="1" smtClean="0"/>
              <a:t>Պարտադիր</a:t>
            </a:r>
            <a:r>
              <a:rPr lang="en-US" baseline="0" dirty="0" smtClean="0"/>
              <a:t> է </a:t>
            </a:r>
            <a:r>
              <a:rPr lang="en-US" baseline="0" dirty="0" err="1" smtClean="0"/>
              <a:t>ճշգրտորեն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արձանագրել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բոլոր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գործողությունները</a:t>
            </a:r>
            <a:r>
              <a:rPr lang="en-US" baseline="0" dirty="0" smtClean="0"/>
              <a:t>՝ </a:t>
            </a:r>
            <a:r>
              <a:rPr lang="en-US" baseline="0" dirty="0" err="1" smtClean="0"/>
              <a:t>թույլ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տալու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համար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երրորդ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կողմին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վերականգնելու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առաջին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արձագանքողի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տվյալ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վայրի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գործողությունները</a:t>
            </a:r>
            <a:r>
              <a:rPr lang="en-US" baseline="0" dirty="0" smtClean="0"/>
              <a:t> ՝ </a:t>
            </a:r>
            <a:r>
              <a:rPr lang="en-US" baseline="0" dirty="0" err="1" smtClean="0"/>
              <a:t>դատարանում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ապացուցողական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արժեքը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երաշծավորելու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համար</a:t>
            </a:r>
            <a:r>
              <a:rPr lang="en-US" baseline="0" dirty="0" smtClean="0"/>
              <a:t>։ </a:t>
            </a:r>
            <a:r>
              <a:rPr lang="hy-AM" baseline="0" dirty="0" smtClean="0"/>
              <a:t>էլեկտրոնային ձևով ապացույց</a:t>
            </a:r>
            <a:r>
              <a:rPr lang="en-US" baseline="0" dirty="0" err="1" smtClean="0"/>
              <a:t>ների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առգրավման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հասանելիության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պահպանման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կամ</a:t>
            </a:r>
            <a:r>
              <a:rPr lang="en-US" baseline="0" dirty="0" smtClean="0"/>
              <a:t> </a:t>
            </a:r>
            <a:r>
              <a:rPr lang="en-US" baseline="0" dirty="0" err="1" smtClean="0"/>
              <a:t>փոխանցման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բոլոր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գործողությունները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պետք</a:t>
            </a:r>
            <a:r>
              <a:rPr lang="en-US" baseline="0" dirty="0" smtClean="0"/>
              <a:t> է </a:t>
            </a:r>
            <a:r>
              <a:rPr lang="en-US" baseline="0" dirty="0" err="1" smtClean="0"/>
              <a:t>ամբողջապես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փաստաթղթավորվեն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պահպանվեն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եւ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հասանելի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լինեն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վերանայման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համար</a:t>
            </a:r>
            <a:r>
              <a:rPr lang="en-US" baseline="0" dirty="0" smtClean="0"/>
              <a:t>։ </a:t>
            </a:r>
          </a:p>
          <a:p>
            <a:pPr lvl="0" algn="just">
              <a:lnSpc>
                <a:spcPct val="120000"/>
              </a:lnSpc>
            </a:pPr>
            <a:endParaRPr lang="en-US" dirty="0" smtClean="0"/>
          </a:p>
          <a:p>
            <a:endParaRPr lang="en-GB" sz="1200" kern="120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49290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>
              <a:lnSpc>
                <a:spcPct val="120000"/>
              </a:lnSpc>
            </a:pPr>
            <a:r>
              <a:rPr lang="hy-AM" dirty="0" smtClean="0"/>
              <a:t>էլեկտրոնային ձևով ապացույց</a:t>
            </a:r>
            <a:r>
              <a:rPr lang="en-US" baseline="0" dirty="0" err="1" smtClean="0"/>
              <a:t>ների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խուզարկման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եւ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առգրավման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մեջ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ներգրավված</a:t>
            </a:r>
            <a:r>
              <a:rPr lang="en-US" baseline="0" dirty="0" smtClean="0"/>
              <a:t> </a:t>
            </a:r>
            <a:r>
              <a:rPr lang="en-US" baseline="0" dirty="0" err="1" smtClean="0"/>
              <a:t>քննիչներին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հնարավոր</a:t>
            </a:r>
            <a:r>
              <a:rPr lang="en-US" baseline="0" dirty="0" smtClean="0"/>
              <a:t> է </a:t>
            </a:r>
            <a:r>
              <a:rPr lang="en-US" baseline="0" dirty="0" err="1" smtClean="0"/>
              <a:t>անհրաժեշտ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լինի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արտաքին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մասնագետների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խոհրդատվություն</a:t>
            </a:r>
            <a:r>
              <a:rPr lang="en-US" baseline="0" dirty="0" smtClean="0"/>
              <a:t>։ </a:t>
            </a:r>
            <a:r>
              <a:rPr lang="en-US" baseline="0" dirty="0" err="1" smtClean="0"/>
              <a:t>ոլոր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արտաքին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մասնագետները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պետք</a:t>
            </a:r>
            <a:r>
              <a:rPr lang="en-US" baseline="0" dirty="0" smtClean="0"/>
              <a:t> է </a:t>
            </a:r>
            <a:r>
              <a:rPr lang="en-US" baseline="0" dirty="0" err="1" smtClean="0"/>
              <a:t>ծանոթ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լինեն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այս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կամ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նմանատիպ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այլ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փաստաթղթում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ներառված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սկզունքներին</a:t>
            </a:r>
            <a:r>
              <a:rPr lang="en-US" baseline="0" dirty="0" smtClean="0"/>
              <a:t>։ </a:t>
            </a:r>
            <a:r>
              <a:rPr lang="en-US" baseline="0" dirty="0" err="1" smtClean="0"/>
              <a:t>Մասնագետը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պետք</a:t>
            </a:r>
            <a:r>
              <a:rPr lang="en-US" baseline="0" dirty="0" smtClean="0"/>
              <a:t> է </a:t>
            </a:r>
            <a:r>
              <a:rPr lang="en-US" baseline="0" dirty="0" err="1" smtClean="0"/>
              <a:t>ունենա</a:t>
            </a:r>
            <a:endParaRPr lang="en-US" baseline="0" dirty="0" smtClean="0"/>
          </a:p>
          <a:p>
            <a:pPr lvl="0" algn="just">
              <a:lnSpc>
                <a:spcPct val="120000"/>
              </a:lnSpc>
            </a:pPr>
            <a:r>
              <a:rPr lang="en-US" baseline="0" dirty="0" err="1" smtClean="0"/>
              <a:t>Անհրաժեշտ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մասնագիտական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փորձառություն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եւ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ոլորտի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փորձ</a:t>
            </a:r>
            <a:r>
              <a:rPr lang="en-US" baseline="0" dirty="0" smtClean="0"/>
              <a:t> </a:t>
            </a:r>
          </a:p>
          <a:p>
            <a:pPr lvl="0" algn="just">
              <a:lnSpc>
                <a:spcPct val="120000"/>
              </a:lnSpc>
            </a:pPr>
            <a:r>
              <a:rPr lang="en-US" baseline="0" dirty="0" err="1" smtClean="0"/>
              <a:t>Անհրաժեշտ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քննչական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գիտելիքներ</a:t>
            </a:r>
            <a:endParaRPr lang="en-US" baseline="0" dirty="0" smtClean="0"/>
          </a:p>
          <a:p>
            <a:pPr lvl="0" algn="just">
              <a:lnSpc>
                <a:spcPct val="120000"/>
              </a:lnSpc>
            </a:pPr>
            <a:r>
              <a:rPr lang="en-US" baseline="0" dirty="0" err="1" smtClean="0"/>
              <a:t>Անհրաժեշտ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գիտելիքներ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դիտարկվող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խնդրի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մասին</a:t>
            </a:r>
            <a:endParaRPr lang="en-US" baseline="0" dirty="0" smtClean="0"/>
          </a:p>
          <a:p>
            <a:pPr lvl="0" algn="just">
              <a:lnSpc>
                <a:spcPct val="120000"/>
              </a:lnSpc>
            </a:pPr>
            <a:r>
              <a:rPr lang="en-US" baseline="0" dirty="0" err="1" smtClean="0"/>
              <a:t>Անհրաժեշտ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իրավական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գիտելիքներ</a:t>
            </a:r>
            <a:endParaRPr lang="en-US" baseline="0" dirty="0" smtClean="0"/>
          </a:p>
          <a:p>
            <a:pPr lvl="0" algn="just">
              <a:lnSpc>
                <a:spcPct val="120000"/>
              </a:lnSpc>
            </a:pPr>
            <a:r>
              <a:rPr lang="en-US" baseline="0" dirty="0" err="1" smtClean="0"/>
              <a:t>Համապատասխան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հաղորդակցության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հմտություններ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բանավոր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եւ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գրավոր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բացատրությունների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համար</a:t>
            </a:r>
            <a:r>
              <a:rPr lang="en-US" baseline="0" dirty="0" smtClean="0"/>
              <a:t>)</a:t>
            </a:r>
          </a:p>
          <a:p>
            <a:pPr lvl="0" algn="just">
              <a:lnSpc>
                <a:spcPct val="120000"/>
              </a:lnSpc>
            </a:pPr>
            <a:r>
              <a:rPr lang="en-US" baseline="0" dirty="0" err="1" smtClean="0"/>
              <a:t>Անհրժեշտ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համապատասխան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լեզվական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հմտություններ</a:t>
            </a:r>
            <a:endParaRPr lang="en-US" baseline="0" dirty="0" smtClean="0"/>
          </a:p>
          <a:p>
            <a:endParaRPr lang="en-GB" sz="1200" kern="120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80289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Բացառիկ</a:t>
            </a:r>
            <a:r>
              <a:rPr lang="en-US" dirty="0" smtClean="0"/>
              <a:t> </a:t>
            </a:r>
            <a:r>
              <a:rPr lang="en-US" dirty="0" err="1" smtClean="0"/>
              <a:t>դեպքերում</a:t>
            </a:r>
            <a:r>
              <a:rPr lang="en-US" dirty="0" smtClean="0"/>
              <a:t>, </a:t>
            </a:r>
            <a:r>
              <a:rPr lang="en-US" dirty="0" err="1" smtClean="0"/>
              <a:t>երբ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անհրաժեշտ</a:t>
            </a:r>
            <a:r>
              <a:rPr lang="en-US" baseline="0" dirty="0" smtClean="0"/>
              <a:t> է, </a:t>
            </a:r>
            <a:r>
              <a:rPr lang="en-US" baseline="0" dirty="0" err="1" smtClean="0"/>
              <a:t>որ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առաջին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արձագանքողը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հավաքի</a:t>
            </a:r>
            <a:r>
              <a:rPr lang="en-US" baseline="0" dirty="0" smtClean="0"/>
              <a:t> </a:t>
            </a:r>
            <a:r>
              <a:rPr lang="hy-AM" baseline="0" dirty="0" smtClean="0"/>
              <a:t>էլեկտրոնային ձևով ապացույց</a:t>
            </a:r>
            <a:r>
              <a:rPr lang="en-US" baseline="0" dirty="0" err="1" smtClean="0"/>
              <a:t>ներ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եւ</a:t>
            </a:r>
            <a:r>
              <a:rPr lang="en-US" baseline="0" dirty="0" smtClean="0"/>
              <a:t>/</a:t>
            </a:r>
            <a:r>
              <a:rPr lang="en-US" baseline="0" dirty="0" err="1" smtClean="0"/>
              <a:t>կամ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հասանելիություն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ստանա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էլեկտրոնային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սարքի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կամ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թվային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մեդիայի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պահուստի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վրա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պահվող</a:t>
            </a:r>
            <a:r>
              <a:rPr lang="en-US" baseline="0" dirty="0" smtClean="0"/>
              <a:t> </a:t>
            </a:r>
            <a:r>
              <a:rPr lang="en-US" baseline="0" dirty="0" err="1" smtClean="0"/>
              <a:t>օրիգինալ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տվյալներին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առաջին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արձագանքողը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պետք</a:t>
            </a:r>
            <a:r>
              <a:rPr lang="en-US" baseline="0" dirty="0" smtClean="0"/>
              <a:t> է </a:t>
            </a:r>
            <a:r>
              <a:rPr lang="en-US" baseline="0" dirty="0" err="1" smtClean="0"/>
              <a:t>վերապատրաստված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լինի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այն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պատշաճ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կերպով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անելու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համար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եւ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ացատրի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իր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գործողությունների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վերաբերելիությունն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ու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ազդեցությունը</a:t>
            </a:r>
            <a:r>
              <a:rPr lang="en-US" baseline="0" dirty="0" smtClean="0"/>
              <a:t>։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41748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Յուրաքանչյուր</a:t>
            </a:r>
            <a:r>
              <a:rPr lang="en-US" dirty="0" smtClean="0"/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անդամ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պետություն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հաշվի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առնի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իր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սեփական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իրավական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փաստաթղթերը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կարգավորումները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,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երբ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մեկնաբանում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փաստաթղթում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առաջարկվող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միջոցները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endParaRPr lang="en-GB" sz="1200" dirty="0" smtClean="0">
              <a:latin typeface="Sylfaen" charset="0"/>
              <a:ea typeface="Sylfaen" charset="0"/>
              <a:cs typeface="Sylfaen" charset="0"/>
            </a:endParaRPr>
          </a:p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GB" sz="1200" kern="120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62335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Մինչ</a:t>
            </a:r>
            <a:r>
              <a:rPr lang="en-GB" dirty="0" smtClean="0"/>
              <a:t> </a:t>
            </a:r>
            <a:r>
              <a:rPr lang="en-GB" dirty="0" err="1" smtClean="0"/>
              <a:t>կանցնենք</a:t>
            </a:r>
            <a:r>
              <a:rPr lang="en-GB" dirty="0" smtClean="0"/>
              <a:t> </a:t>
            </a:r>
            <a:r>
              <a:rPr lang="hy-AM" dirty="0" smtClean="0"/>
              <a:t>Համացանց</a:t>
            </a:r>
            <a:r>
              <a:rPr lang="en-GB" dirty="0" err="1" smtClean="0"/>
              <a:t>ին</a:t>
            </a:r>
            <a:r>
              <a:rPr lang="en-GB" dirty="0" smtClean="0"/>
              <a:t>, </a:t>
            </a:r>
            <a:r>
              <a:rPr lang="en-GB" dirty="0" err="1" smtClean="0"/>
              <a:t>մենք</a:t>
            </a:r>
            <a:r>
              <a:rPr lang="en-GB" dirty="0" smtClean="0"/>
              <a:t> </a:t>
            </a:r>
            <a:r>
              <a:rPr lang="en-GB" dirty="0" err="1" smtClean="0"/>
              <a:t>պետք</a:t>
            </a:r>
            <a:r>
              <a:rPr lang="en-GB" dirty="0" smtClean="0"/>
              <a:t> է </a:t>
            </a:r>
            <a:r>
              <a:rPr lang="en-GB" dirty="0" err="1" smtClean="0"/>
              <a:t>մի</a:t>
            </a:r>
            <a:r>
              <a:rPr lang="en-GB" dirty="0" smtClean="0"/>
              <a:t> </a:t>
            </a:r>
            <a:r>
              <a:rPr lang="en-GB" dirty="0" err="1" smtClean="0"/>
              <a:t>փոքր</a:t>
            </a:r>
            <a:r>
              <a:rPr lang="en-GB" dirty="0" smtClean="0"/>
              <a:t> </a:t>
            </a:r>
            <a:r>
              <a:rPr lang="en-GB" dirty="0" err="1" smtClean="0"/>
              <a:t>հեռանկար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կազմենք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թե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ինչ</a:t>
            </a:r>
            <a:r>
              <a:rPr lang="en-GB" baseline="0" dirty="0" smtClean="0"/>
              <a:t> է </a:t>
            </a:r>
            <a:r>
              <a:rPr lang="en-GB" baseline="0" dirty="0" err="1" smtClean="0"/>
              <a:t>ցանցը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եւ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ինչն</a:t>
            </a:r>
            <a:r>
              <a:rPr lang="en-GB" baseline="0" dirty="0" smtClean="0"/>
              <a:t> է </a:t>
            </a:r>
            <a:r>
              <a:rPr lang="en-GB" baseline="0" dirty="0" err="1" smtClean="0"/>
              <a:t>այն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դարձնում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այդպիսին</a:t>
            </a:r>
            <a:r>
              <a:rPr lang="en-GB" baseline="0" dirty="0" smtClean="0"/>
              <a:t>- </a:t>
            </a:r>
            <a:r>
              <a:rPr lang="en-GB" baseline="0" dirty="0" err="1" smtClean="0"/>
              <a:t>սա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կարեւոր</a:t>
            </a:r>
            <a:r>
              <a:rPr lang="en-GB" baseline="0" dirty="0" smtClean="0"/>
              <a:t> է </a:t>
            </a:r>
            <a:r>
              <a:rPr lang="en-GB" baseline="0" dirty="0" err="1" smtClean="0"/>
              <a:t>հասկանալու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համար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թե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ինչպես</a:t>
            </a:r>
            <a:r>
              <a:rPr lang="en-GB" baseline="0" dirty="0" smtClean="0"/>
              <a:t> է </a:t>
            </a:r>
            <a:r>
              <a:rPr lang="hy-AM" baseline="0" dirty="0" smtClean="0"/>
              <a:t>Համացանց</a:t>
            </a:r>
            <a:r>
              <a:rPr lang="en-GB" baseline="0" dirty="0" smtClean="0"/>
              <a:t>ը </a:t>
            </a:r>
            <a:r>
              <a:rPr lang="en-GB" baseline="0" dirty="0" err="1" smtClean="0"/>
              <a:t>աշխատում</a:t>
            </a:r>
            <a:r>
              <a:rPr lang="en-GB" baseline="0" dirty="0" smtClean="0"/>
              <a:t>։</a:t>
            </a:r>
          </a:p>
          <a:p>
            <a:endParaRPr lang="en-GB" baseline="0" dirty="0" smtClean="0"/>
          </a:p>
          <a:p>
            <a:r>
              <a:rPr lang="en-US" baseline="0" dirty="0" smtClean="0"/>
              <a:t>Վ</a:t>
            </a:r>
            <a:r>
              <a:rPr lang="hy-AM" baseline="0" dirty="0" smtClean="0"/>
              <a:t>երապատրաստող</a:t>
            </a:r>
            <a:r>
              <a:rPr lang="en-GB" baseline="0" dirty="0" smtClean="0"/>
              <a:t>ը </a:t>
            </a:r>
            <a:r>
              <a:rPr lang="en-GB" baseline="0" dirty="0" err="1" smtClean="0"/>
              <a:t>պետք</a:t>
            </a:r>
            <a:r>
              <a:rPr lang="en-GB" baseline="0" dirty="0" smtClean="0"/>
              <a:t> է </a:t>
            </a:r>
            <a:r>
              <a:rPr lang="hy-AM" baseline="0" dirty="0" smtClean="0"/>
              <a:t>դասընթաց</a:t>
            </a:r>
            <a:r>
              <a:rPr lang="en-GB" baseline="0" dirty="0" smtClean="0"/>
              <a:t>ը </a:t>
            </a:r>
            <a:r>
              <a:rPr lang="en-GB" baseline="0" dirty="0" err="1" smtClean="0"/>
              <a:t>բացի</a:t>
            </a:r>
            <a:r>
              <a:rPr lang="en-GB" baseline="0" dirty="0" smtClean="0"/>
              <a:t>՝ </a:t>
            </a:r>
            <a:r>
              <a:rPr lang="hy-AM" baseline="0" dirty="0" smtClean="0"/>
              <a:t>մասնակից</a:t>
            </a:r>
            <a:r>
              <a:rPr lang="en-GB" baseline="0" dirty="0" err="1" smtClean="0"/>
              <a:t>ներին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ուղղված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բաց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հարցով</a:t>
            </a:r>
            <a:r>
              <a:rPr lang="en-GB" baseline="0" dirty="0" smtClean="0"/>
              <a:t> </a:t>
            </a:r>
            <a:r>
              <a:rPr lang="mr-IN" baseline="0" dirty="0" smtClean="0"/>
              <a:t>–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մի</a:t>
            </a:r>
            <a:r>
              <a:rPr lang="en-GB" baseline="0" dirty="0" smtClean="0"/>
              <a:t> </a:t>
            </a:r>
            <a:r>
              <a:rPr lang="en-GB" baseline="0" dirty="0" err="1" smtClean="0"/>
              <a:t>փոքր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ժամանակ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ծախսել</a:t>
            </a:r>
            <a:r>
              <a:rPr lang="en-GB" baseline="0" dirty="0" smtClean="0"/>
              <a:t> </a:t>
            </a:r>
            <a:r>
              <a:rPr lang="en-GB" baseline="0" dirty="0" err="1" smtClean="0"/>
              <a:t>փորձելով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նրանց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նկարագրել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թե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ինչն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է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իրենց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պատկերացումով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կիբերհանցագործությունը</a:t>
            </a:r>
            <a:r>
              <a:rPr lang="en-GB" baseline="0" dirty="0" smtClean="0"/>
              <a:t>։ 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err="1" smtClean="0"/>
              <a:t>Կարող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է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անցկացվել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բաց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հարթակում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կամ</a:t>
            </a:r>
            <a:r>
              <a:rPr lang="en-GB" baseline="0" dirty="0" smtClean="0"/>
              <a:t> </a:t>
            </a:r>
            <a:r>
              <a:rPr lang="en-GB" baseline="0" dirty="0" err="1" smtClean="0"/>
              <a:t>փոքր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խմբերով</a:t>
            </a:r>
            <a:r>
              <a:rPr lang="en-GB" baseline="0" dirty="0" smtClean="0"/>
              <a:t>։ </a:t>
            </a:r>
            <a:r>
              <a:rPr lang="en-GB" baseline="0" dirty="0" err="1" smtClean="0"/>
              <a:t>Նպատակն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է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ստանալ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մարդկանց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սահմանումը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թե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ինչ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է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դա</a:t>
            </a:r>
            <a:r>
              <a:rPr lang="en-GB" baseline="0" dirty="0" smtClean="0"/>
              <a:t>։ </a:t>
            </a:r>
            <a:endParaRPr lang="en-GB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>
                <a:solidFill>
                  <a:prstClr val="black"/>
                </a:solidFill>
              </a:rPr>
              <a:pPr/>
              <a:t>28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05395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6369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err="1" smtClean="0">
                <a:latin typeface="Sylfaen" charset="0"/>
                <a:ea typeface="Sylfaen" charset="0"/>
                <a:cs typeface="Sylfaen" charset="0"/>
              </a:rPr>
              <a:t>Այս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նպատակը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բավականին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լայն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.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Նպատակն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պարզապես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ընդհանուր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տեղեկատվական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պատկերացում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տալ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՝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առանց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խորանալու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տեխնիկական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նկարագրերի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մեջ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endParaRPr lang="ru-RU" sz="1200" dirty="0" smtClean="0">
              <a:latin typeface="Sylfaen" charset="0"/>
              <a:ea typeface="Sylfaen" charset="0"/>
              <a:cs typeface="Sylfaen" charset="0"/>
            </a:endParaRPr>
          </a:p>
          <a:p>
            <a:endParaRPr lang="en-US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3104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en-US" dirty="0" err="1" smtClean="0">
                <a:latin typeface="Calibri" charset="0"/>
              </a:rPr>
              <a:t>Նման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որոշումները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պետք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է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վերջնականացվեն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տեղում</a:t>
            </a:r>
            <a:r>
              <a:rPr lang="en-US" baseline="0" dirty="0" smtClean="0">
                <a:latin typeface="Calibri" charset="0"/>
              </a:rPr>
              <a:t> (</a:t>
            </a:r>
            <a:r>
              <a:rPr lang="en-US" baseline="0" dirty="0" err="1" smtClean="0">
                <a:latin typeface="Calibri" charset="0"/>
              </a:rPr>
              <a:t>հանգամանքները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ավելի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պարզ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են</a:t>
            </a:r>
            <a:r>
              <a:rPr lang="en-US" baseline="0" dirty="0" smtClean="0">
                <a:latin typeface="Calibri" charset="0"/>
              </a:rPr>
              <a:t>)</a:t>
            </a:r>
          </a:p>
          <a:p>
            <a:pPr marL="0" indent="0" eaLnBrk="1" hangingPunct="1">
              <a:buFontTx/>
              <a:buNone/>
            </a:pPr>
            <a:r>
              <a:rPr lang="en-US" baseline="0" dirty="0" err="1" smtClean="0">
                <a:latin typeface="Calibri" charset="0"/>
              </a:rPr>
              <a:t>Սակայն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որքան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շատ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տեղեկություն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մենք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ունենք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այնքան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միշտ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ավելի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լավ</a:t>
            </a:r>
            <a:r>
              <a:rPr lang="en-US" baseline="0" dirty="0" smtClean="0">
                <a:latin typeface="Calibri" charset="0"/>
              </a:rPr>
              <a:t>՝ </a:t>
            </a:r>
            <a:r>
              <a:rPr lang="en-US" baseline="0" dirty="0" err="1" smtClean="0">
                <a:latin typeface="Calibri" charset="0"/>
              </a:rPr>
              <a:t>իմանալ</a:t>
            </a:r>
            <a:r>
              <a:rPr lang="en-US" baseline="0" dirty="0" smtClean="0">
                <a:latin typeface="Calibri" charset="0"/>
              </a:rPr>
              <a:t>, </a:t>
            </a:r>
            <a:r>
              <a:rPr lang="en-US" baseline="0" dirty="0" err="1" smtClean="0">
                <a:latin typeface="Calibri" charset="0"/>
              </a:rPr>
              <a:t>թե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ուր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ես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գնում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միշտ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ավելի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օգտակար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է</a:t>
            </a:r>
            <a:r>
              <a:rPr lang="en-US" baseline="0" dirty="0" smtClean="0">
                <a:latin typeface="Calibri" charset="0"/>
              </a:rPr>
              <a:t>, </a:t>
            </a:r>
            <a:r>
              <a:rPr lang="en-US" baseline="0" dirty="0" err="1" smtClean="0">
                <a:latin typeface="Calibri" charset="0"/>
              </a:rPr>
              <a:t>հատկապես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անսովոր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իրավիճակներում</a:t>
            </a:r>
            <a:r>
              <a:rPr lang="en-US" baseline="0" dirty="0" smtClean="0">
                <a:latin typeface="Calibri" charset="0"/>
              </a:rPr>
              <a:t>։ </a:t>
            </a:r>
          </a:p>
          <a:p>
            <a:pPr marL="0" indent="0" eaLnBrk="1" hangingPunct="1">
              <a:buFontTx/>
              <a:buNone/>
            </a:pPr>
            <a:endParaRPr lang="en-US" dirty="0">
              <a:latin typeface="Calibri" charset="0"/>
            </a:endParaRPr>
          </a:p>
          <a:p>
            <a:pPr marL="0" indent="0" eaLnBrk="1" hangingPunct="1">
              <a:buFontTx/>
              <a:buNone/>
            </a:pPr>
            <a:r>
              <a:rPr lang="en-US" dirty="0">
                <a:latin typeface="Calibri" charset="0"/>
              </a:rPr>
              <a:t>1 </a:t>
            </a:r>
            <a:r>
              <a:rPr lang="en-US" dirty="0" err="1" smtClean="0">
                <a:latin typeface="Calibri" charset="0"/>
              </a:rPr>
              <a:t>Ուղիղ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mr-IN" baseline="0" dirty="0" smtClean="0">
                <a:latin typeface="Calibri" charset="0"/>
              </a:rPr>
              <a:t>–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պարզ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խուզարկություն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եւ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ներկայացում</a:t>
            </a:r>
            <a:r>
              <a:rPr lang="en-US" baseline="0" dirty="0" smtClean="0">
                <a:latin typeface="Calibri" charset="0"/>
              </a:rPr>
              <a:t> </a:t>
            </a:r>
          </a:p>
          <a:p>
            <a:pPr marL="0" indent="0" eaLnBrk="1" hangingPunct="1">
              <a:buFontTx/>
              <a:buNone/>
            </a:pPr>
            <a:r>
              <a:rPr lang="en-US" dirty="0" smtClean="0">
                <a:latin typeface="Calibri" charset="0"/>
              </a:rPr>
              <a:t>2 </a:t>
            </a:r>
            <a:r>
              <a:rPr lang="en-US" dirty="0" err="1" smtClean="0">
                <a:latin typeface="Calibri" charset="0"/>
              </a:rPr>
              <a:t>Ավելի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բարդ</a:t>
            </a:r>
            <a:r>
              <a:rPr lang="en-US" dirty="0" smtClean="0">
                <a:latin typeface="Calibri" charset="0"/>
              </a:rPr>
              <a:t>– </a:t>
            </a:r>
            <a:r>
              <a:rPr lang="en-US" dirty="0" err="1" smtClean="0">
                <a:latin typeface="Calibri" charset="0"/>
              </a:rPr>
              <a:t>եւ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կարող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է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պահանջել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ավի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մասնագիտական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գիտելիք</a:t>
            </a:r>
            <a:endParaRPr lang="en-GB" sz="1200" kern="120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738128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հայտնի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ենթադրվում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գտնվել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վայրից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խուղարկման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թիմը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ներառի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այդ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գործառույթում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հատուկ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վերապատրաստված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անդամների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անհրաժեշտության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անկախ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մասնագետների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eaLnBrk="1" hangingPunct="1">
              <a:buFontTx/>
              <a:buNone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ղեկավարվում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պահպանվում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արտաքին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ընկերության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ադմինիստրատորի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կողմից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քննիչը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դիտարկել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նրանց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որպես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փորձագետ-վկա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ներգրավելու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հարցը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իհարկե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եթե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դիտարկվում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որպես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կասկածյալ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առկա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չէ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որեւէ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շահերի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բախում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)։</a:t>
            </a:r>
          </a:p>
          <a:p>
            <a:pPr marL="0" indent="0" eaLnBrk="1" hangingPunct="1">
              <a:buFontTx/>
              <a:buNone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Նվազագույնը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բոլոր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նրանք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ովքեր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աշխատում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y-AM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էլեկտրոնային ձևով ապացույց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իդեալական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տարբերակում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բոլոր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ներկաները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անցնեն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տարրական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վերապատրաստում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նման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ապացույցները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ճանաչելու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հնարավոր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աղբյուրները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հավաքելու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Հնարավորության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hy-AM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էլեկտրոնային ձևով ապացույց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առգրավելու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խնդիր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կատարող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ցանկացած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կազմված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առնվազն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երկու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ծառայողներից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որպեսզի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յուրաքանչյուր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գործողության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երկու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ականատես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pPr marL="0" indent="0" eaLnBrk="1" hangingPunct="1">
              <a:buFontTx/>
              <a:buNone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Թիմի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բոլոր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անդամները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իմանան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կիրառել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ապացույցների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աշխատանքի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սկզբունքները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սկզբունքները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կիրառվում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ֆիզիկական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ապացույցների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Նրանք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տեղյակ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լինեն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ցանկացած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պահանջվող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հատուկ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միջոցների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էլեկտրոնային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սարքերից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մատնահետքեր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վերցնելիս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չօգտագործել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ալումինային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փոշի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)։</a:t>
            </a:r>
          </a:p>
          <a:p>
            <a:pPr marL="0" indent="0" eaLnBrk="1" hangingPunct="1">
              <a:buFontTx/>
              <a:buNone/>
            </a:pP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Նրանք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իմանան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իրավիճակներում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նրանք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կապվեն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մասնագետների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ստորաբաժանման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մշտապես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պատրաստ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ունենան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այդ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տեղեկությունը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եթե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խուզարկմանը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մասնագետների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չեն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ներգրավվել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eaLnBrk="1" hangingPunct="1">
              <a:buFontTx/>
              <a:buNone/>
            </a:pPr>
            <a:endParaRPr lang="en-GB" sz="1200" kern="120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375917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դատափորձաքննությունները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գիտություններեն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ներառում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փորձաքննողը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մասնագիտացված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էլեկտրոնային ձևով ապացույց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ոլորտում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նշանակում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քննիչը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դատախազը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մասնագետի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ծառայությունների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տեխնիկական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իրավիճակներում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աջակցելու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համար։Մասնագետի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ընտրության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օգտակար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հարգի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ակադեմիական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մասնագիտական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մարմնի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պաշտոնական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հավատարմագրման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առկայությունը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Հավատարմագրումը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ներկայացնում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կրթական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նվաճումների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մակարդակ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տրամադրում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լիազորությունների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անկախ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գնահատական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փորձառություննը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քննվում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դատարանում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Նմանապես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ճանաչված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գրախոսվող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ամսագրերում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հրապարակումներիարձանագրումը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նախորդ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մասնագիտական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հեղինակությունը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բոլորը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բարձրացնել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վստահությունը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Ընտրության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գործընթացը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պատահական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սկզբանե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կառուցվածքային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ստորաբաժանումները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առաջարկել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հավելյալ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խորհուրդներ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ընտրության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չափանիշների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սակայն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հետեւյալ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չափանիշները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սահմանելու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ներքին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խորհրդատու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վկայի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արժեքը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հեղինակությունը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Մասնագիտական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հմտություններ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ակադեմիական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մասնագիտական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որակավորումներ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հավատարմագրում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Քննվող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վերաբերող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հատուկ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հմտություններ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տիրապետում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մասնագիտական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ինստիտուտներում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ասոցիացիաներում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ներգրավվածություն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Պահանջվող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մասնագիտական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ոլորտում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գործողությունների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ճանաչված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հեղինակություն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արդյոք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աշխատանքի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որեւէ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մրցանակ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Մասնագիտական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աշխատանքի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տեւողությունն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բնույթը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Մակարդակը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ներգրավված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եղել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տեսակներն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բարդությունը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ներգրավված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եղել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Մակարդակը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հավաստելու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հեղինակավոր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միջոցառումներինորպես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հրավիրյալ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խոսնակ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մասնակցությունը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ճանաչված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գրախոսվող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ամսագրերում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հրապարակումները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մասնագիտացմանը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առնչվող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պաշտոնական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պատվավոր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նշանակումները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։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Քննչական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գիտելիքներ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Քննության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բնույթի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կարիքների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ըմռնումը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գաղտնիության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վերաբերելիության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տեղեկության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հետախուզության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միջեւ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տարբերակման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առումներով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Համատեքստային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գիտելիքներ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Մոտեցումների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լեզվի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փիլիսոփայությունների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ոստիկանության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օրենքի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դերերի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պրակտիկաների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միջեւ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տարբերությունների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ըմռնում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տեղեկատվական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տեխնոլոգիաների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տեխնիկական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գիտելիքներ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ամենալայն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իմաստով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հավանականության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հայեցակարգի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ճանաչում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գիտական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ստանդարտների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տարերությունների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իմացություն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Իրավական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գիտելիքներ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Օրենքի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վերաբերելի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ասպեկտների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ըմբռնում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հետեւյալների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Հայտարարություններ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Շարունակականություն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կանոններ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Դատավարություն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ներառյալ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դատախազության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պաշտպանության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կողմերի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դերերի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տարբերությունները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);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Փորձագետ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վկայի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պատասխանատվությունների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հստակ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ընկալում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Հաղորդակցային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հմտություններ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Սովորական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լեզվով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արտահայտելու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բացատրելու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Մասնագիտության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բնույթը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Փորձաքննության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տեխնիկան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սարքավորումները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Մեկնաբանման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կիրառված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մեթոդները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ուժեղ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թույլ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կողմերը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Բացահայտված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փաստերի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այլընտրանքային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բացատրություններ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Ընդհանուր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Անհրաժեշտության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փորձագետը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անվտանգության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մակարդակի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ստուգում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ապացուցողական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նյութի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աշխատելու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Փորձագետը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ստորագրի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չբացահայտման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համաձայնագիր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երաշխավորելու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փորձաքննության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հայտնի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դարձած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գիտելիքը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գաղտնի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);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պարագայում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փորձագետը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տեղեկացվի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մանկապղծությանն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առնչվող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նյութերի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ուղեցույցների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ներառյալ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նյութերի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ներգրավված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ուրիշ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անձանց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ազդեցության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պահանջել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որպեսզի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պատշաճ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կերպով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գնահատի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ռիսկը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չունենա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շահերի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բախում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հռչակագիր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ստորագրի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Որտե՞ղ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հանգրվանում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իրականում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հավաքվում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Նորմալ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հանգրվանում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վայրում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որտեղ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գտնվում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սարքավորումը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դուք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ժամանեք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խուզարկության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առաջնահերթ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հաշվի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հավանականությունը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դուք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ունենաք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հետագա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թույլտվությունների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հատկապես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պահպանվում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իրավազորությունում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հավելյալ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տեխնիկական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հմտություններ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սարքավորումներ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Որքան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փորձառուն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կասկածյալը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Խրախուսելի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կասկածյալի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հավաքագրել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հետախուզական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։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Համակարգիչներում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հմուտ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կասկածյալը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կիրառած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հակափորձաքննական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ընթացակարգեր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միջատելու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սարքավորման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որսված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առգրավմանը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կոդավորեն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բոլոր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համակարգիչների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տեղադրել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բանալիով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ոչնչացում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իրավիճակը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այսպիսին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կլնի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նախապատրաստել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հակամիջոցներ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Կասկածյալը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ամպում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օգտագործելով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ռեսուրսներ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որպեսզի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սարքավորումների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որեւէ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չհայտնաբերվի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արդյոք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ապացույցներ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այլընտրանքային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լրացուցիչ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աղբյուրներ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կասկածյալի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ուղղակի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մասնակցությունը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սարքավորման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առգրավումը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որսումը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ենթադրող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գործողության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ձեռնամուխ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նախագծման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փուլում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քննարկել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արդյոք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նախընտրելի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աղբյուրներ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ստանալ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տեղեկությունը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դուք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դիտարկել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գործարքի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մյուս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կողմերի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փոստերի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փոխանակումը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երրորդ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կողմի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ծառայություն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մատուցողի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(ISP) 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առցանց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ծառայություն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մատուցողի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կապվելու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հնարավորությունը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Ամպերի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մեծածավալ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կիրառման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վերականգնվել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այդպիսի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երրորդ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կողմի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աղբյուրից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մարտավարական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վերականգնել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կասկածյալից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այլընտրանքային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տիրապետողից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իրավազորություններում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երրորդ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կողմերը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օրենքով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պարտավորված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ծանուցել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հաճախորդին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հասանելիության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ցանկցացած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հարցման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կասկածյալին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զգուշացնել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դրդել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քողարկել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Պատասխանատու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քննիչը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դատախազը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քննարկեն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երրորդ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վերականգնումը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ազդել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քննության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արդյունավետության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հատկապես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իրավազորությունում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Կարեւոր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քննության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նպատակների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աղբյուրն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լավագույնը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արժեքավոր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փաստացի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հետեւանքներով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Ընթացքի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նախագծումը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ներառել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հետեւյալ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հարցերը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Ի՞նչ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ապարատ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օպերացիոն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ծրագրակազմ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հավելվածներ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մեդիա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պահուստներ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հաղորդակցություններ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առնչվող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սարքավորումներ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(ISP,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հեռախոս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ֆաքսիմիլեն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մոդեմ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LAN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հայտնաբերվել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Ո՞վ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պատասխանատու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արդյոք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ադմինիստրատոր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արդյոք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ղեկավարվում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արտաքին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ընկերության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՞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սարքավորումներ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լինել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Որքա՞ն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պատճենել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Արդյո՞ք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մեդիա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պահուստի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կրկօրիակում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pPr marL="0" indent="0" eaLnBrk="1" hangingPunct="1">
              <a:buFontTx/>
              <a:buNone/>
            </a:pPr>
            <a:endParaRPr lang="en-GB" sz="1200" kern="120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702192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 smtClean="0"/>
              <a:t>Երբ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նախնական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նախագծումն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ու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մտորումները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ավարտված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են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իրական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մուտքի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եւ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խուզարկության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նախապատրաստումը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պետք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է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ներառի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հետեւյալ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քայլերը</a:t>
            </a:r>
            <a:r>
              <a:rPr lang="en-US" baseline="0" dirty="0" smtClean="0"/>
              <a:t>՝</a:t>
            </a:r>
          </a:p>
          <a:p>
            <a:pPr marL="0" indent="0" algn="just">
              <a:buNone/>
            </a:pPr>
            <a:r>
              <a:rPr lang="en-US" dirty="0" err="1" smtClean="0"/>
              <a:t>Ստուգեք</a:t>
            </a:r>
            <a:r>
              <a:rPr lang="en-US" dirty="0" smtClean="0"/>
              <a:t>,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որ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տարածք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մուտքը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եւ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էլ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ապացույցների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առգրավումը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ըստ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օրենքի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պատշաճորեն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թույլատրված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են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ստացեք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խուզարկության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որոշում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կամ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կիրառելի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օրենքին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համապատասխան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այլ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թույլտվություն</a:t>
            </a:r>
            <a:r>
              <a:rPr lang="en-US" baseline="0" dirty="0" smtClean="0"/>
              <a:t>)</a:t>
            </a:r>
            <a:endParaRPr lang="en-US" dirty="0" smtClean="0"/>
          </a:p>
          <a:p>
            <a:pPr algn="just"/>
            <a:r>
              <a:rPr lang="en-US" dirty="0" err="1" smtClean="0"/>
              <a:t>Համոզվեք</a:t>
            </a:r>
            <a:r>
              <a:rPr lang="en-US" dirty="0" smtClean="0"/>
              <a:t>,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որ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մուտքի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արագ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եւ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ապահով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միջոցները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հասանելի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են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եւ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կազմակերպվել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են</a:t>
            </a:r>
            <a:endParaRPr lang="en-US" dirty="0" smtClean="0"/>
          </a:p>
          <a:p>
            <a:pPr algn="just"/>
            <a:r>
              <a:rPr lang="en-US" dirty="0" err="1" smtClean="0"/>
              <a:t>Ընտրեք</a:t>
            </a:r>
            <a:r>
              <a:rPr lang="en-US" dirty="0" smtClean="0"/>
              <a:t> </a:t>
            </a:r>
            <a:r>
              <a:rPr lang="en-US" dirty="0" err="1" smtClean="0"/>
              <a:t>թիմի</a:t>
            </a:r>
            <a:r>
              <a:rPr lang="en-US" dirty="0" smtClean="0"/>
              <a:t> </a:t>
            </a:r>
            <a:r>
              <a:rPr lang="en-US" dirty="0" err="1" smtClean="0"/>
              <a:t>անդամներին</a:t>
            </a:r>
            <a:r>
              <a:rPr lang="en-US" dirty="0" smtClean="0"/>
              <a:t>(</a:t>
            </a:r>
            <a:r>
              <a:rPr lang="en-US" dirty="0" err="1" smtClean="0"/>
              <a:t>ներառյալ</a:t>
            </a:r>
            <a:r>
              <a:rPr lang="en-US" dirty="0" smtClean="0"/>
              <a:t> </a:t>
            </a:r>
            <a:r>
              <a:rPr lang="en-US" dirty="0" err="1" smtClean="0"/>
              <a:t>անհրաժեշտության</a:t>
            </a:r>
            <a:r>
              <a:rPr lang="en-US" dirty="0" smtClean="0"/>
              <a:t> </a:t>
            </a:r>
            <a:r>
              <a:rPr lang="en-US" dirty="0" err="1" smtClean="0"/>
              <a:t>դեպքում</a:t>
            </a:r>
            <a:r>
              <a:rPr lang="en-US" dirty="0" smtClean="0"/>
              <a:t> </a:t>
            </a:r>
            <a:r>
              <a:rPr lang="en-US" dirty="0" err="1" smtClean="0"/>
              <a:t>արտաքին</a:t>
            </a:r>
            <a:r>
              <a:rPr lang="en-US" dirty="0" smtClean="0"/>
              <a:t> </a:t>
            </a:r>
            <a:r>
              <a:rPr lang="en-US" dirty="0" err="1" smtClean="0"/>
              <a:t>մասնագետների</a:t>
            </a:r>
            <a:r>
              <a:rPr lang="en-US" dirty="0" smtClean="0"/>
              <a:t>)</a:t>
            </a:r>
          </a:p>
          <a:p>
            <a:pPr algn="just"/>
            <a:r>
              <a:rPr lang="en-US" dirty="0" err="1" smtClean="0"/>
              <a:t>Թիմի</a:t>
            </a:r>
            <a:r>
              <a:rPr lang="en-US" dirty="0" smtClean="0"/>
              <a:t> </a:t>
            </a:r>
            <a:r>
              <a:rPr lang="en-US" dirty="0" err="1" smtClean="0"/>
              <a:t>անդամներին</a:t>
            </a:r>
            <a:r>
              <a:rPr lang="en-US" dirty="0" smtClean="0"/>
              <a:t> </a:t>
            </a:r>
            <a:r>
              <a:rPr lang="en-US" dirty="0" err="1" smtClean="0"/>
              <a:t>տվեք</a:t>
            </a:r>
            <a:r>
              <a:rPr lang="en-US" dirty="0" smtClean="0"/>
              <a:t> </a:t>
            </a:r>
            <a:r>
              <a:rPr lang="en-US" dirty="0" err="1" smtClean="0"/>
              <a:t>անհատական</a:t>
            </a:r>
            <a:r>
              <a:rPr lang="en-US" dirty="0" smtClean="0"/>
              <a:t> </a:t>
            </a:r>
            <a:r>
              <a:rPr lang="en-US" dirty="0" err="1" smtClean="0"/>
              <a:t>առաջադրանքներ</a:t>
            </a:r>
            <a:endParaRPr lang="en-US" dirty="0" smtClean="0"/>
          </a:p>
          <a:p>
            <a:pPr algn="just"/>
            <a:r>
              <a:rPr lang="en-US" dirty="0" err="1" smtClean="0"/>
              <a:t>Թիմի</a:t>
            </a:r>
            <a:r>
              <a:rPr lang="en-US" dirty="0" smtClean="0"/>
              <a:t> </a:t>
            </a:r>
            <a:r>
              <a:rPr lang="en-US" dirty="0" err="1" smtClean="0"/>
              <a:t>անդամներին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կարճ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ներկայացրեք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թե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ինչպես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պետք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է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անեն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իրենց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առաջադրանքները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նրանք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պետք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է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անցած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լինեն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համապատասխան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տարրական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վերապատրաստում</a:t>
            </a:r>
            <a:r>
              <a:rPr lang="en-US" baseline="0" dirty="0" smtClean="0"/>
              <a:t>) </a:t>
            </a:r>
            <a:r>
              <a:rPr lang="en-US" baseline="0" dirty="0" err="1" smtClean="0"/>
              <a:t>եւ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Տրամադրեք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անհրաժեշտ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առգրավման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գործիքներ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եւ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սարքավորումներ</a:t>
            </a:r>
            <a:r>
              <a:rPr lang="en-US" baseline="0" dirty="0" smtClean="0"/>
              <a:t>։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142022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դատափորձաքննությունները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գիտություններ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ներառում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փորձաքննողը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մասնագիտացված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էլեկտրոնային ձևով ապացույց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ոլորտում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նշանակում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քննիչը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դատախազը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մասնագետի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ծառայությունների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տեխնիկական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իրավիճակներում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աջակցելու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համար։Մասնագետի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ընտրության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օգտակար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հարգի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ակադեմիական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մասնագիտական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մարմնի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կողմից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պաշտոնական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հավատարմագրման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առկայությունը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Հավատարմագրումը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ներկայացնում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կրթական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նվաճումների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մակարդակ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տրամադրում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լիազորությունների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անկախ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գնահատական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փորձառություննը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քննվում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դատարանում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Նմանապես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ճանաչված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գրախոսվող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ամսագրերում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հրապարակումների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արձանագրումը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նախորդ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մասնագիտական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հեղինակությունը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բոլորը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բարձրացնել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վստահությունը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Ընտրության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գործընթացը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պատահական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սկզբանե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կառուցվածքային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հանցագործությունների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ստորաբաժանումները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առաջարկել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հավելյալ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խորհուրդներ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ընտրության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չափանիշների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սակայն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հետեւյալ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չափանիշները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սահմանելու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անկախ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խորհրդատու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վկաների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արժեքը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հեղինակությունը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չափանիշները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ներկայացված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սահիկ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79-ի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ներքո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ներքին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խորհրտադու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վկայի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Մասնագիտական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հմտություններ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ակադեմիական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մասնագիտական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որակավորումներ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հավատարմագրում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Քննվող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վերաբերող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հատուկ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հմտություններ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տիրապետում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մասնագիտական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ինստիտուտներում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ասոցիացիաներում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ներգրավվածություն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Պահանջվող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մասնագիտական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ոլորտում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գործողությունների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ճանաչված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հեղինակություն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արդյոք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աշխատանքի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որեւէ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մրցանակ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Մասնագիտական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աշխատանքի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տեւողությունն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բնույթը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Մակարդակը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քանակը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ներգրավված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եղել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տեսակներն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բարդությունը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ներգրավված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եղել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Մակարդակը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հավաստելու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հեղինակավոր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միջոցառումներինորպես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հրավիրյալ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խոսնակ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մասնակցությունը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ճանաչված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գրախոսվող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ամսագրերում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հրապարակումները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մասնագիտացմանը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առնչվող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պաշտոնական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պատվավոր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նշանակումները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։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Քննչական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գիտելիքներ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Քննության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բնույթի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կարիքների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ըմռնումը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գաղտնիության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վերաբերելիության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տեղեկության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հետախուզության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միջեւ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տարբերակման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առումներով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Համատեքստային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գիտելիքներ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Մոտեցումների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լեզվի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փիլիսոփայությունների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ոստիկանության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օրենքի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դերերի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պրակտիկաների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միջեւ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տարբերությունների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ըմռնում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տեղեկատվական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տեխնոլոգիաների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տեխնիկական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գիտելիքներ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ամենալայն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իմաստով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հավանականության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հայեցակարգի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ճանաչում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գիտական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իրավական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ստանդարտների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տարերությունների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իմացություն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Իրավական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գիտելիքներ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Օրենքի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վերաբերելի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ասպեկտների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ըմբռնում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հետեւյալների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Հայտարարություններ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Շարունակականություն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կանոններ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Դատավարություն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ներառյալ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դատախազության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պաշտպանության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կողմերի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դերերի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տարբերությունները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);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Փորձագետ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վկայի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պատասխանատվությունների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հստակ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ընկալում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Հաղորդակցային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հմտություններ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Սովորական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լեզվով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արտահայտելու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բացատրելու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Մասնագիտության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բնույթը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Փորձաքննության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տեխնիկան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սարքավորումները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Մեկնաբանման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կիրառված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մեթոդները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ուժեղ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թույլ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կողմերը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Բացահայտված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փաստերի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այլընտրանքային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բացատրություններ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Ընդհանուր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Անհրաժեշտության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փորձագետը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անվտանգության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մակարդակի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ստուգում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ապացուցողական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նյութի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աշխատելու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Փորձագետը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ստորագրի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չբացահայտման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համաձայնագիր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երաշխավորելու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փորձաքննության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հայտնի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դարձած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գիտելիքը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գաղտնի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);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պարագայում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փորձագետը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տեղեկացվի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մանկապղծությանն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առնչվող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նյութերի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վերաբերյալ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ուղեցույցների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ներառյալ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նյութերի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ներգրավված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ուրիշ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անձանց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ազդեցության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պահանջել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որպեսզի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պատշաճ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կերպով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գնահատի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ռիսկը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չունենա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շահերի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բախում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հռչակագիր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ստորագրի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608318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հավաքելու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հատուկ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գործիքներ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սարքավարումներ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Տեխնոլոգիաների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զարգացումը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թելադրել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պահանջվող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գործիքների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սարքավորումների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փոփոխություններ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Հարթ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խաչաձեւ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արտարդողին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հատուկ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Hewlett Packard, Apple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Hex-nut, star-type nut and secure-bit։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Ստանդարտ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քթասեղ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(needle-nose)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մալուխային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կապերը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հեռացնելու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հարակից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էլեկտրոնային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գործիքներ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զգայուն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ջերմաստիճանի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խոնավության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ֆիզիկական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հարվածւ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էլեկտրականության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մագնիսական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աղյբյուրների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օպերացիոն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գործառույների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անջատում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միացում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հանդեպ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իսկ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պատճառով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հատուկ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զգուշավորություն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ցուցաբերել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փաթեթավորման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տեղափոխման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պահպանման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Հսկողության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շղթան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փաթեթավորումը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տեղափոխումը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պահպանումը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արձանագրվի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առգրավված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գույքի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խնամքի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պայմանների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ցանկացած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փոփոխություն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ֆիքսվի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նկատվի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Անփորձ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վարվեցողությունը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վնասի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ոչնչացման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պատճառ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դառնալ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հետեւյալ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նախազգուշական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միջոցները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ձեռնարկվեն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Փաթեթավորում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Համոզվեք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հավաքագրված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ամբողջ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պատշաճ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կերպով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փաստաթղթավորված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պիտակավորված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մինչեւ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փաթեթավորումը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Հնարավորության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տեղափոխել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օրիգինալ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փաթեթավորմամբ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օրիգինալ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փաթեթավորումը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անկայուն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փաթեթավորում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թուղթ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անկայունպլաստիկե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պայուսակներ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Խուսափեք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այնպիսի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նյութեր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օգտագործելուց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առաջացնել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ստատիկ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էլեկտրականություն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ստանդարտ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պլաստիկե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պայուսակն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ծալեք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թեքեք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քերծեք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մեդիա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պահուստները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ինչպիսիք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դիսկետները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CD-ROM-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ժապավենները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ամրակցեք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սոսնձե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պիտակներ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մեդիա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պահուստի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մակերեսին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Հնարավորության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մեդիա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պահուստները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փաթեթավորելու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տուփեր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ծրարներ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Համոզվեք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պարունակող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բոլոր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տարրաները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պատշաճ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կերպով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պիտակավորված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բազմաթիվ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հավքագրվում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պիտակավորեք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յուրաքանչյուր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որպեսզի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հնարավոր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վերահավաքել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հայտնաբերվել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Բջջային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շարժական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խելացի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հեռախոսները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թողեք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վիճակում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անջատված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հայտնաբերվել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Փաթեթավորեք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շարժական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խելացի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հեռախոսները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սիգնալը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խլացնող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նյութերում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Faraday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մեկուսացնող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պայուսակը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ռադիո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հաճականությունից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պաշտպանող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նյութը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փաթաթեք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ալյումինե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փայլաթիթեղում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կանխելու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հաղորդագրությունների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ուղարկումը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ստացումը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սխալ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փաթեթավորվի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պաշտպանիչ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տուփից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ուղարկել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ստանալ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հաղորդագրություն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Տեղեկացված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եղեք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սիգնալը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խլացնող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փաթեթավորումում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նշանակալիորեն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նվազեցնում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մարտկոցի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կյանքը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Ցածր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լիցքավորման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դիտարկեք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թռիչքի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ռեժիմը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միացնելու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հնարավորությունը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Տեղափոխում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էլեկտրոնային ձևով ապացույց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մագնիսային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աղբյուրներից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Ռադիո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հաղորդիչները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խոսափողի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մագնիսները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տաքացված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նստարանները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վնասել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Համոզվեք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սարքավորումը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պաշտպանված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ցնցումներից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հարվածներից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մեխանիկական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վնասվածքներից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տաքությունից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խոնավությունից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Համոզվեք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տարրաներում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փաթեթավորվել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պաշտպանված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տեղափոխելիս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խուսափելու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ցնցումից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անհարկի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վիբրացիաներից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տեղադրվեն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մեքենայի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հատակին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մոնիտորները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դրվեն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նստատեղերին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էկրանը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ներքեւ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ամրակապված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ամրագոտիով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Մեդիա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պահուստների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սարքավորումների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փոքր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ծանր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օբյեկտներ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դրեք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Հնարավորության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մեքենաներում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երկար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պահպանեք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Փաստաթղթավորեք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տեղափոխումը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պահպանեք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հսկողության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շղթան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տեղափոխվող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բոլոր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●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●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Սարքավորումների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տպատախտակի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հեռացումից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պաշտպանելու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խուսափել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նյութերից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արտադրում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ստատիկ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պոլիէթիլենային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տոպրակն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------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Մալուխների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ապահովության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------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-----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խուսափել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նյութերերից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արտադրել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ստատիկ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էլեկտրականություն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ստիրոֆոում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գետնանուշն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styrofoam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peanuts)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Հասանելիության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օրիգինալ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փաթեթավորումը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pPr marL="0" indent="0" algn="just">
              <a:buNone/>
            </a:pPr>
            <a:endParaRPr lang="en-GB" sz="1200" kern="120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507042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Նոութբուք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համակարգիչ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ներբեռնված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բոլոր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ստանդարտ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դատափորձաքննական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գործիքներով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Ցանցային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մալուխներ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Ոլորված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զույգ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խաչաձեւ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Բավարար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տարողունակությամբ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կոշտ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կրինչներ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քանի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տերաբայթանոց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արտաքին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Կոշտ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սկավառակային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կրիչներ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)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Գրելն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արգելափակող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ապարատներ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պատկերման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փորձարկման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նպատակներով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Փորձաքննական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DVD-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խցիկներ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(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փորձաքննական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նպատակներով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երբ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սպաները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վերապատրաստված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դրանք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օգտագործելու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)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Կենդանի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տվյալների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փորձաքննական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գործիքներ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(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փորձաքննական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նպատակներով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երբ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սպաները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վերապատրաստված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դրանք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օգտագործելու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)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Փոխադրամիջոց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վայր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հակառակը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թիմի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անդամների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առգրավման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գործիքների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սարքավորումների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առգրավված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ապացույցների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marL="0" indent="0" algn="just">
              <a:buNone/>
            </a:pPr>
            <a:endParaRPr lang="en-GB" sz="1200" kern="120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173794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Նոութբուք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համակարգիչ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ներբեռնված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բոլոր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ստանդարտ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դատափորձաքննական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գործիքներով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Ցանցային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մալուխներ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Ոլորված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զույգ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խաչաձեւ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marL="171450" indent="-171450">
              <a:buFontTx/>
              <a:buChar char="-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Բավարար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տարողունակությամբ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կոշտ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կրինչներ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քանի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տերաբայթանոց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արտաքին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Կոշտ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սկավառակային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կրիչներ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)</a:t>
            </a:r>
          </a:p>
          <a:p>
            <a:pPr marL="171450" indent="-171450">
              <a:buFontTx/>
              <a:buChar char="-"/>
            </a:pP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Գրելն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արգելափակող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ապարատներ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պատկերման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փորձարկման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նպատակներով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Փորձաքննական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DVD-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խցիկներ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(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փորձաքննական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նպատակներով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երբ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սպաները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վերապատրաստված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դրանք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օգտագործելու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)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Կենդանի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տվյալների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փորձաքննական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գործիքներ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(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փորձաքննական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նպատակներով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երբ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սպաները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վերապատրաստված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դրանք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օգտագործելու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)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Փոխադրամիջոց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վայր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հակառակը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թիմի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անդամների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առգրավման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գործիքների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սարքավորումների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առգրավված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ապացույցների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marL="0" indent="0" algn="just">
              <a:buNone/>
            </a:pPr>
            <a:endParaRPr lang="en-GB" sz="1200" kern="1200" dirty="0" smtClean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  <a:p>
            <a:pPr marL="0" indent="0" algn="just">
              <a:buNone/>
            </a:pPr>
            <a:endParaRPr lang="en-GB" sz="1200" kern="120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439026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վայրի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ապահովումը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ներառում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հետեւյալ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քայլերը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Հետեւեք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ձեր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իրավազորության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ստանդարտ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քաղաքականությանն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ընթացակարգերին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հանցանքի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վայրը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ապահովելու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Հեռացրեք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բոլոր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մարդկանց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հավաքագրվող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ցանկացած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ապացույցի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շրջակայքից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ներառյալ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սարքավորումներից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էներգիայի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մատակարարներից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Ապահովեք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բոլոր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էլեկտրոնային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սարքերը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ներառյալ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անձնական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շարժական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սարքերը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Մերժեք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չարտենված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անձանց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օգնության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տեխնիկական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աջակցության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առաջարկները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Համակարգիչը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էլեկտրոնային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սարքը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թողեք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անջատված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եթե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արդեն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իսկ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անջատված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endParaRPr lang="en-GB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Եթե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համակարգիչը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միացված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վիճակը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հնարավոր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չէ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պարզել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քննիչը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հետեւի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ուղեցույցի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3.4.3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բաժնում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նկարագրված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քայլերին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Պաշտպանեք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անկայուն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ֆիզիկապես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էլեկտրոնային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հետեւելով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3.5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բաժնում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նկարագրված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քայլերին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ականացրեք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փաստաթղթավորեք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հարակից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էլեկտրոնային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բաղադրիչները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չեն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հավաքագրվելու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Նույնականացրեք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կցված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հեռախոսային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ցանցային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գծերը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փաստաթղթավորեք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պիտակավորեք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դրանք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Որոշեք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թե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արդյոք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պահանջվում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առգրավվող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սարքից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ԴՆԹ,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մատնահետք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թմրանյութեր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արագացուցիչներ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Եթե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այո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հետեւեք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տեսակն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ընդհանուր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աշխատանքներին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ներկայացված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համապատասխան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ձեռնարկում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Հետաձգեք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ոչնչացման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տեխնիկան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մինչ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վերականգնման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աշխատանքները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կավարտվեն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Հավաքեք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թաքնված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հետքերը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վերականգման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ավարտից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հետո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քանի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ստեղնաշարերը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համակարգչային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մկնիկը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CD-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ները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բաղադրիչները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պարունակել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թաքնված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մատնահետքեր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ֆիզիկական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ապացույցներ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պահպանվեն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օգտագործեք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ալումինային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փոշի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վայրից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մատնահետքերը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վերցնելու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քանի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վնասել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սարքավորումները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տվյալները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803866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Որոշեք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թե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արդյոք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պահանջվում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առգրավվող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սարքից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ԴՆԹ,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մատնահետք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թմրանյութեր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արագացուցիչներ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Եթե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այո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հետեւեք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տեսակն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ապացույցների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ընդհանուր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աշխատանքներին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ներկայացված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համապատասխան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ձեռնարկում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Հետաձգեք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ոչնչացման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տեխնիկան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մինչ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վերականգնման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աշխատանքները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կավարտվեն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Հավաքեք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թաքնված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հետքերը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վերականգման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ավարտից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հետո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քանի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ստեղնաշարերը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համակարգչային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մկնիկը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CD-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ները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բաղադրիչները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պարունակել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թաքնված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մատնահետքեր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ֆիզիկական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ապացույցներ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պահպանվեն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§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օգտագործեք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ալումինային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փոշի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դեպքի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վայրից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մատնահետքերը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վերցնելու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քանի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վնասել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սարքավորումները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տվյալները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sz="1200" kern="120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3491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err="1" smtClean="0">
                <a:latin typeface="Sylfaen" charset="0"/>
                <a:ea typeface="Sylfaen" charset="0"/>
                <a:cs typeface="Sylfaen" charset="0"/>
              </a:rPr>
              <a:t>Այս</a:t>
            </a:r>
            <a:r>
              <a:rPr lang="ru-RU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sz="1200" dirty="0" smtClean="0">
                <a:latin typeface="Sylfaen" charset="0"/>
                <a:ea typeface="Sylfaen" charset="0"/>
                <a:cs typeface="Sylfaen" charset="0"/>
              </a:rPr>
              <a:t>դասընթաց</a:t>
            </a:r>
            <a:r>
              <a:rPr lang="ru-RU" sz="1200" dirty="0" smtClean="0">
                <a:latin typeface="Sylfaen" charset="0"/>
                <a:ea typeface="Sylfaen" charset="0"/>
                <a:cs typeface="Sylfaen" charset="0"/>
              </a:rPr>
              <a:t>ը </a:t>
            </a:r>
            <a:r>
              <a:rPr lang="ru-RU" sz="1200" dirty="0" err="1" smtClean="0">
                <a:latin typeface="Sylfaen" charset="0"/>
                <a:ea typeface="Sylfaen" charset="0"/>
                <a:cs typeface="Sylfaen" charset="0"/>
              </a:rPr>
              <a:t>բաժանված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է 5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մասերի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՝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ապահովելու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բնականոն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ընդմիջումներ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։</a:t>
            </a:r>
          </a:p>
          <a:p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Նպատակն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բացատրել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թե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ինչ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համակարգիչը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որեւէ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այլ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սարք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որն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ունակ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կապվել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Համացանցին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որոնք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բոլորի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նմանությունները</a:t>
            </a:r>
            <a:endParaRPr lang="ru-RU" sz="1200" baseline="0" dirty="0" smtClean="0">
              <a:latin typeface="Sylfaen" charset="0"/>
              <a:ea typeface="Sylfaen" charset="0"/>
              <a:cs typeface="Sylfaen" charset="0"/>
            </a:endParaRPr>
          </a:p>
          <a:p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Այնուհետեւ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բացատրել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թե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ինչ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Համացանցը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ինչպես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այն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աշխատում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Ապա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ուսումնասիրել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թե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ինչպես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այդ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համակարգիչը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կապվում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sz="1200" baseline="0" dirty="0" smtClean="0">
                <a:latin typeface="Sylfaen" charset="0"/>
                <a:ea typeface="Sylfaen" charset="0"/>
                <a:cs typeface="Sylfaen" charset="0"/>
              </a:rPr>
              <a:t>Համացանց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ին</a:t>
            </a:r>
            <a:endParaRPr lang="ru-RU" sz="1200" baseline="0" dirty="0" smtClean="0">
              <a:latin typeface="Sylfaen" charset="0"/>
              <a:ea typeface="Sylfaen" charset="0"/>
              <a:cs typeface="Sylfaen" charset="0"/>
            </a:endParaRPr>
          </a:p>
          <a:p>
            <a:r>
              <a:rPr lang="ru-RU" sz="1200" dirty="0" err="1" smtClean="0">
                <a:latin typeface="Sylfaen" charset="0"/>
                <a:ea typeface="Sylfaen" charset="0"/>
                <a:cs typeface="Sylfaen" charset="0"/>
              </a:rPr>
              <a:t>Հետո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տեսնել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թե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ինչ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դուրս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գալիս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հենց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sz="1200" baseline="0" dirty="0" smtClean="0">
                <a:latin typeface="Sylfaen" charset="0"/>
                <a:ea typeface="Sylfaen" charset="0"/>
                <a:cs typeface="Sylfaen" charset="0"/>
              </a:rPr>
              <a:t>Համացանց</a:t>
            </a:r>
            <a:r>
              <a:rPr lang="ru-RU" sz="1200" baseline="0" dirty="0" err="1" smtClean="0">
                <a:latin typeface="Sylfaen" charset="0"/>
                <a:ea typeface="Sylfaen" charset="0"/>
                <a:cs typeface="Sylfaen" charset="0"/>
              </a:rPr>
              <a:t>ից</a:t>
            </a:r>
            <a:r>
              <a:rPr lang="ru-RU" sz="1200" baseline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endParaRPr lang="en-GB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504651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latin typeface="Calibri" charset="0"/>
              </a:rPr>
              <a:t>Դեպքի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վայրի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փաստաթղթավորումը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շարունական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գործընթաց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է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Առգրավաման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գործընթացի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ողջ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ընթացքում</a:t>
            </a:r>
            <a:r>
              <a:rPr lang="en-US" baseline="0" dirty="0" smtClean="0">
                <a:latin typeface="Calibri" charset="0"/>
              </a:rPr>
              <a:t>։ </a:t>
            </a:r>
            <a:r>
              <a:rPr lang="en-US" baseline="0" dirty="0" err="1" smtClean="0">
                <a:latin typeface="Calibri" charset="0"/>
              </a:rPr>
              <a:t>Առանձնապես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կարեւոր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է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ճշգրիտ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փաստաթղթավորել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համակարգիչների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մեդիա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պահուստի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եւ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այլ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էլեկտրոնային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եւ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հռչակագրային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սարքերի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տեղը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եւ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վիճակը</a:t>
            </a:r>
            <a:r>
              <a:rPr lang="en-US" baseline="0" dirty="0" smtClean="0">
                <a:latin typeface="Calibri" charset="0"/>
              </a:rPr>
              <a:t>։  </a:t>
            </a:r>
            <a:r>
              <a:rPr lang="en-US" baseline="0" dirty="0" err="1" smtClean="0">
                <a:latin typeface="Calibri" charset="0"/>
              </a:rPr>
              <a:t>Այս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բաժինը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տալիս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է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միայան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փաստաթղթավորման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ենթակա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տեղեկության</a:t>
            </a:r>
            <a:r>
              <a:rPr lang="en-US" baseline="0" dirty="0" smtClean="0">
                <a:latin typeface="Calibri" charset="0"/>
              </a:rPr>
              <a:t> </a:t>
            </a:r>
            <a:r>
              <a:rPr lang="en-US" baseline="0" dirty="0" err="1" smtClean="0">
                <a:latin typeface="Calibri" charset="0"/>
              </a:rPr>
              <a:t>ամփոփումը</a:t>
            </a:r>
            <a:r>
              <a:rPr lang="en-US" baseline="0" dirty="0" smtClean="0">
                <a:latin typeface="Calibri" charset="0"/>
              </a:rPr>
              <a:t>։ </a:t>
            </a:r>
            <a:endParaRPr lang="en-US" dirty="0" smtClean="0">
              <a:latin typeface="Calibri" charset="0"/>
            </a:endParaRPr>
          </a:p>
          <a:p>
            <a:pPr marL="0" lvl="0" indent="0">
              <a:buFont typeface="Arial" charset="0"/>
              <a:buNone/>
            </a:pPr>
            <a:r>
              <a:rPr lang="en-US" sz="1200" dirty="0" err="1" smtClean="0">
                <a:latin typeface="Calibri" charset="0"/>
              </a:rPr>
              <a:t>Ֆիզիկական</a:t>
            </a:r>
            <a:r>
              <a:rPr lang="en-US" sz="1200" baseline="0" dirty="0" smtClean="0">
                <a:latin typeface="Calibri" charset="0"/>
              </a:rPr>
              <a:t> </a:t>
            </a:r>
            <a:r>
              <a:rPr lang="en-US" sz="1200" baseline="0" dirty="0" err="1" smtClean="0">
                <a:latin typeface="Calibri" charset="0"/>
              </a:rPr>
              <a:t>դեպքի</a:t>
            </a:r>
            <a:r>
              <a:rPr lang="en-US" sz="1200" baseline="0" dirty="0" smtClean="0">
                <a:latin typeface="Calibri" charset="0"/>
              </a:rPr>
              <a:t> </a:t>
            </a:r>
            <a:r>
              <a:rPr lang="en-US" sz="1200" baseline="0" dirty="0" err="1" smtClean="0">
                <a:latin typeface="Calibri" charset="0"/>
              </a:rPr>
              <a:t>վայր</a:t>
            </a:r>
            <a:endParaRPr lang="en-US" sz="1200" baseline="0" dirty="0" smtClean="0">
              <a:latin typeface="Calibri" charset="0"/>
            </a:endParaRPr>
          </a:p>
          <a:p>
            <a:pPr marL="0" lvl="0" indent="0">
              <a:buFont typeface="Arial" charset="0"/>
              <a:buNone/>
            </a:pPr>
            <a:r>
              <a:rPr lang="hy-AM" sz="1200" baseline="0" dirty="0" smtClean="0">
                <a:latin typeface="Calibri" charset="0"/>
              </a:rPr>
              <a:t>էլեկտրոնային ձևով ապացույց</a:t>
            </a:r>
            <a:r>
              <a:rPr lang="en-US" sz="1200" baseline="0" dirty="0" err="1" smtClean="0">
                <a:latin typeface="Calibri" charset="0"/>
              </a:rPr>
              <a:t>ներ</a:t>
            </a:r>
            <a:endParaRPr lang="en-US" sz="1200" baseline="0" dirty="0" smtClean="0">
              <a:latin typeface="Calibri" charset="0"/>
            </a:endParaRPr>
          </a:p>
          <a:p>
            <a:pPr marL="0" lvl="0" indent="0">
              <a:buFont typeface="Arial" charset="0"/>
              <a:buNone/>
            </a:pPr>
            <a:r>
              <a:rPr lang="en-US" sz="1200" baseline="0" dirty="0" err="1" smtClean="0">
                <a:latin typeface="Calibri" charset="0"/>
              </a:rPr>
              <a:t>Անձինք</a:t>
            </a:r>
            <a:endParaRPr lang="en-US" sz="1200" dirty="0" smtClean="0">
              <a:latin typeface="Calibri" charset="0"/>
            </a:endParaRPr>
          </a:p>
          <a:p>
            <a:pPr marL="0" lvl="0" indent="0">
              <a:buFont typeface="Arial" charset="0"/>
              <a:buNone/>
            </a:pPr>
            <a:endParaRPr lang="en-US" sz="1200" dirty="0">
              <a:latin typeface="Calibri" charset="0"/>
            </a:endParaRPr>
          </a:p>
          <a:p>
            <a:pPr lvl="0" algn="just">
              <a:buFont typeface="Arial" charset="0"/>
              <a:buNone/>
              <a:defRPr/>
            </a:pPr>
            <a:r>
              <a:rPr lang="en-GB" dirty="0" err="1" smtClean="0">
                <a:ea typeface="+mn-ea"/>
              </a:rPr>
              <a:t>Հայտնաբերված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բոլոր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վերաբերելի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սարքերի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մանրամասները</a:t>
            </a:r>
            <a:endParaRPr lang="en-GB" baseline="0" dirty="0" smtClean="0">
              <a:ea typeface="+mn-ea"/>
            </a:endParaRPr>
          </a:p>
          <a:p>
            <a:pPr lvl="0" algn="just">
              <a:buFont typeface="Arial" charset="0"/>
              <a:buNone/>
              <a:defRPr/>
            </a:pPr>
            <a:r>
              <a:rPr lang="en-GB" baseline="0" dirty="0" err="1" smtClean="0">
                <a:ea typeface="+mn-ea"/>
              </a:rPr>
              <a:t>Յուրաքանչյուր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համակարգչային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համակարգի</a:t>
            </a:r>
            <a:r>
              <a:rPr lang="en-GB" baseline="0" dirty="0" smtClean="0">
                <a:ea typeface="+mn-ea"/>
              </a:rPr>
              <a:t>, </a:t>
            </a:r>
            <a:r>
              <a:rPr lang="en-GB" baseline="0" dirty="0" err="1" smtClean="0">
                <a:ea typeface="+mn-ea"/>
              </a:rPr>
              <a:t>որը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պարունակում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է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կամ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ներկայացնում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է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էլ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ապացույց</a:t>
            </a:r>
            <a:r>
              <a:rPr lang="en-GB" baseline="0" dirty="0" smtClean="0">
                <a:ea typeface="+mn-ea"/>
              </a:rPr>
              <a:t>,  </a:t>
            </a:r>
            <a:r>
              <a:rPr lang="en-GB" baseline="0" dirty="0" err="1" smtClean="0">
                <a:ea typeface="+mn-ea"/>
              </a:rPr>
              <a:t>վիճակը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եւ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տեղը</a:t>
            </a:r>
            <a:r>
              <a:rPr lang="en-GB" baseline="0" dirty="0" smtClean="0">
                <a:ea typeface="+mn-ea"/>
              </a:rPr>
              <a:t>,, </a:t>
            </a:r>
            <a:r>
              <a:rPr lang="en-GB" baseline="0" dirty="0" err="1" smtClean="0">
                <a:ea typeface="+mn-ea"/>
              </a:rPr>
              <a:t>ներառյալ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համակարգչի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միացման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կարգավիճակը</a:t>
            </a:r>
            <a:r>
              <a:rPr lang="en-GB" baseline="0" dirty="0" smtClean="0">
                <a:ea typeface="+mn-ea"/>
              </a:rPr>
              <a:t> </a:t>
            </a:r>
            <a:endParaRPr lang="en-GB" dirty="0" smtClean="0">
              <a:ea typeface="+mn-ea"/>
            </a:endParaRPr>
          </a:p>
          <a:p>
            <a:pPr lvl="0" algn="just">
              <a:buFont typeface="Arial" charset="0"/>
              <a:buNone/>
              <a:defRPr/>
            </a:pPr>
            <a:r>
              <a:rPr lang="en-GB" dirty="0" err="1" smtClean="0">
                <a:ea typeface="+mn-ea"/>
              </a:rPr>
              <a:t>Փաստաթղթավորեք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համակարգչային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համակարգից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կամ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այլ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սարքերից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գնացող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եւ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գալացող</a:t>
            </a:r>
            <a:r>
              <a:rPr lang="en-GB" baseline="0" dirty="0" smtClean="0">
                <a:ea typeface="+mn-ea"/>
              </a:rPr>
              <a:t>  </a:t>
            </a:r>
            <a:r>
              <a:rPr lang="en-GB" baseline="0" dirty="0" err="1" smtClean="0">
                <a:ea typeface="+mn-ea"/>
              </a:rPr>
              <a:t>բոլոր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կապերը</a:t>
            </a:r>
            <a:r>
              <a:rPr lang="en-GB" baseline="0" dirty="0" smtClean="0">
                <a:ea typeface="+mn-ea"/>
              </a:rPr>
              <a:t> (</a:t>
            </a:r>
            <a:r>
              <a:rPr lang="en-GB" baseline="0" dirty="0" err="1" smtClean="0">
                <a:ea typeface="+mn-ea"/>
              </a:rPr>
              <a:t>մալուխային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կամ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անլար</a:t>
            </a:r>
            <a:r>
              <a:rPr lang="en-GB" baseline="0" dirty="0" smtClean="0">
                <a:ea typeface="+mn-ea"/>
              </a:rPr>
              <a:t>) </a:t>
            </a:r>
            <a:endParaRPr lang="en-GB" dirty="0" smtClean="0">
              <a:ea typeface="+mn-ea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GB" dirty="0" err="1" smtClean="0">
                <a:ea typeface="+mn-ea"/>
              </a:rPr>
              <a:t>Պիտակավորեք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բոլոր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պորտերը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եւ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մալուխները</a:t>
            </a:r>
            <a:r>
              <a:rPr lang="en-GB" baseline="0" dirty="0" smtClean="0">
                <a:ea typeface="+mn-ea"/>
              </a:rPr>
              <a:t>՝ </a:t>
            </a:r>
            <a:r>
              <a:rPr lang="en-GB" baseline="0" dirty="0" err="1" smtClean="0">
                <a:ea typeface="+mn-ea"/>
              </a:rPr>
              <a:t>թույլ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տալու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համար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հետագայում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ճիշտ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վերահավաքումը</a:t>
            </a:r>
            <a:r>
              <a:rPr lang="en-GB" baseline="0" dirty="0" smtClean="0">
                <a:ea typeface="+mn-ea"/>
              </a:rPr>
              <a:t> </a:t>
            </a:r>
          </a:p>
          <a:p>
            <a:pPr lvl="0" algn="just">
              <a:buFont typeface="Arial" charset="0"/>
              <a:buNone/>
              <a:defRPr/>
            </a:pPr>
            <a:r>
              <a:rPr lang="en-GB" baseline="0" dirty="0" err="1" smtClean="0">
                <a:ea typeface="+mn-ea"/>
              </a:rPr>
              <a:t>Չօգտագործված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կապերի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պորտերը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պիտակավորեք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որպես</a:t>
            </a:r>
            <a:r>
              <a:rPr lang="en-GB" baseline="0" dirty="0" smtClean="0">
                <a:ea typeface="+mn-ea"/>
              </a:rPr>
              <a:t> «</a:t>
            </a:r>
            <a:r>
              <a:rPr lang="en-GB" baseline="0" dirty="0" err="1" smtClean="0">
                <a:ea typeface="+mn-ea"/>
              </a:rPr>
              <a:t>չօգտագործված</a:t>
            </a:r>
            <a:r>
              <a:rPr lang="en-GB" baseline="0" dirty="0" smtClean="0">
                <a:ea typeface="+mn-ea"/>
              </a:rPr>
              <a:t>»։ </a:t>
            </a:r>
            <a:r>
              <a:rPr lang="en-GB" baseline="0" dirty="0" err="1" smtClean="0">
                <a:ea typeface="+mn-ea"/>
              </a:rPr>
              <a:t>Նույնականացրեք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նոութբուք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համակարգչի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կայանները</a:t>
            </a:r>
            <a:r>
              <a:rPr lang="en-GB" baseline="0" dirty="0" smtClean="0">
                <a:ea typeface="+mn-ea"/>
              </a:rPr>
              <a:t>՝ </a:t>
            </a:r>
            <a:r>
              <a:rPr lang="en-GB" baseline="0" dirty="0" err="1" smtClean="0">
                <a:ea typeface="+mn-ea"/>
              </a:rPr>
              <a:t>այլ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մեդիա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պահուստները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նույնականացնելու</a:t>
            </a:r>
            <a:r>
              <a:rPr lang="en-GB" baseline="0" dirty="0" smtClean="0">
                <a:ea typeface="+mn-ea"/>
              </a:rPr>
              <a:t> </a:t>
            </a:r>
            <a:r>
              <a:rPr lang="en-GB" baseline="0" dirty="0" err="1" smtClean="0">
                <a:ea typeface="+mn-ea"/>
              </a:rPr>
              <a:t>համար</a:t>
            </a:r>
            <a:r>
              <a:rPr lang="en-GB" baseline="0" dirty="0" smtClean="0">
                <a:ea typeface="+mn-ea"/>
              </a:rPr>
              <a:t> </a:t>
            </a:r>
          </a:p>
          <a:p>
            <a:pPr marL="0" lvl="0" indent="0">
              <a:buFont typeface="Arial" charset="0"/>
              <a:buNone/>
            </a:pPr>
            <a:endParaRPr lang="en-US" sz="1200" dirty="0" smtClean="0">
              <a:latin typeface="Calibri" charset="0"/>
            </a:endParaRPr>
          </a:p>
          <a:p>
            <a:pPr marL="0" lvl="0" indent="0">
              <a:buFont typeface="Arial" charset="0"/>
              <a:buNone/>
            </a:pPr>
            <a:r>
              <a:rPr lang="en-US" sz="1200" dirty="0" err="1" smtClean="0">
                <a:latin typeface="Calibri" charset="0"/>
              </a:rPr>
              <a:t>Փաստաթղթավորեք</a:t>
            </a:r>
            <a:r>
              <a:rPr lang="en-US" sz="1200" baseline="0" dirty="0" smtClean="0">
                <a:latin typeface="Calibri" charset="0"/>
              </a:rPr>
              <a:t> </a:t>
            </a:r>
            <a:r>
              <a:rPr lang="en-US" sz="1200" baseline="0" dirty="0" err="1" smtClean="0">
                <a:latin typeface="Calibri" charset="0"/>
              </a:rPr>
              <a:t>էկրանի</a:t>
            </a:r>
            <a:r>
              <a:rPr lang="en-US" sz="1200" baseline="0" dirty="0" smtClean="0">
                <a:latin typeface="Calibri" charset="0"/>
              </a:rPr>
              <a:t> </a:t>
            </a:r>
            <a:r>
              <a:rPr lang="en-US" sz="1200" baseline="0" dirty="0" err="1" smtClean="0">
                <a:latin typeface="Calibri" charset="0"/>
              </a:rPr>
              <a:t>մանրամասները</a:t>
            </a:r>
            <a:r>
              <a:rPr lang="en-US" sz="1200" baseline="0" dirty="0" smtClean="0">
                <a:latin typeface="Calibri" charset="0"/>
              </a:rPr>
              <a:t> </a:t>
            </a:r>
            <a:r>
              <a:rPr lang="en-US" sz="1200" baseline="0" dirty="0" err="1" smtClean="0">
                <a:latin typeface="Calibri" charset="0"/>
              </a:rPr>
              <a:t>միջամտության</a:t>
            </a:r>
            <a:r>
              <a:rPr lang="en-US" sz="1200" baseline="0" dirty="0" smtClean="0">
                <a:latin typeface="Calibri" charset="0"/>
              </a:rPr>
              <a:t> </a:t>
            </a:r>
            <a:r>
              <a:rPr lang="en-US" sz="1200" baseline="0" dirty="0" err="1" smtClean="0">
                <a:latin typeface="Calibri" charset="0"/>
              </a:rPr>
              <a:t>պահին</a:t>
            </a:r>
            <a:r>
              <a:rPr lang="en-US" sz="1200" baseline="0" dirty="0" smtClean="0">
                <a:latin typeface="Calibri" charset="0"/>
              </a:rPr>
              <a:t>։ </a:t>
            </a:r>
          </a:p>
          <a:p>
            <a:pPr marL="0" lvl="0" indent="0">
              <a:buFont typeface="Arial" charset="0"/>
              <a:buNone/>
            </a:pPr>
            <a:r>
              <a:rPr lang="en-US" sz="1200" baseline="0" dirty="0" err="1" smtClean="0">
                <a:latin typeface="Calibri" charset="0"/>
              </a:rPr>
              <a:t>Լուսանկարեք</a:t>
            </a:r>
            <a:r>
              <a:rPr lang="en-US" sz="1200" baseline="0" dirty="0" smtClean="0">
                <a:latin typeface="Calibri" charset="0"/>
              </a:rPr>
              <a:t> </a:t>
            </a:r>
            <a:r>
              <a:rPr lang="en-US" sz="1200" baseline="0" dirty="0" err="1" smtClean="0">
                <a:latin typeface="Calibri" charset="0"/>
              </a:rPr>
              <a:t>համակարգչի</a:t>
            </a:r>
            <a:r>
              <a:rPr lang="en-US" sz="1200" baseline="0" dirty="0" smtClean="0">
                <a:latin typeface="Calibri" charset="0"/>
              </a:rPr>
              <a:t> </a:t>
            </a:r>
            <a:r>
              <a:rPr lang="en-US" sz="1200" baseline="0" dirty="0" err="1" smtClean="0">
                <a:latin typeface="Calibri" charset="0"/>
              </a:rPr>
              <a:t>դիմերեսը</a:t>
            </a:r>
            <a:r>
              <a:rPr lang="en-US" sz="1200" baseline="0" dirty="0" smtClean="0">
                <a:latin typeface="Calibri" charset="0"/>
              </a:rPr>
              <a:t>, </a:t>
            </a:r>
            <a:r>
              <a:rPr lang="en-US" sz="1200" baseline="0" dirty="0" err="1" smtClean="0">
                <a:latin typeface="Calibri" charset="0"/>
              </a:rPr>
              <a:t>ինչպես</a:t>
            </a:r>
            <a:r>
              <a:rPr lang="en-US" sz="1200" baseline="0" dirty="0" smtClean="0">
                <a:latin typeface="Calibri" charset="0"/>
              </a:rPr>
              <a:t> </a:t>
            </a:r>
            <a:r>
              <a:rPr lang="en-US" sz="1200" baseline="0" dirty="0" err="1" smtClean="0">
                <a:latin typeface="Calibri" charset="0"/>
              </a:rPr>
              <a:t>նաեւ</a:t>
            </a:r>
            <a:r>
              <a:rPr lang="en-US" sz="1200" baseline="0" dirty="0" smtClean="0">
                <a:latin typeface="Calibri" charset="0"/>
              </a:rPr>
              <a:t> </a:t>
            </a:r>
            <a:r>
              <a:rPr lang="en-US" sz="1200" baseline="0" dirty="0" err="1" smtClean="0">
                <a:latin typeface="Calibri" charset="0"/>
              </a:rPr>
              <a:t>էկրանը</a:t>
            </a:r>
            <a:r>
              <a:rPr lang="en-US" sz="1200" baseline="0" dirty="0" smtClean="0">
                <a:latin typeface="Calibri" charset="0"/>
              </a:rPr>
              <a:t> </a:t>
            </a:r>
            <a:r>
              <a:rPr lang="en-US" sz="1200" baseline="0" dirty="0" err="1" smtClean="0">
                <a:latin typeface="Calibri" charset="0"/>
              </a:rPr>
              <a:t>եւ</a:t>
            </a:r>
            <a:r>
              <a:rPr lang="en-US" sz="1200" baseline="0" dirty="0" smtClean="0">
                <a:latin typeface="Calibri" charset="0"/>
              </a:rPr>
              <a:t> </a:t>
            </a:r>
            <a:r>
              <a:rPr lang="en-US" sz="1200" baseline="0" dirty="0" err="1" smtClean="0">
                <a:latin typeface="Calibri" charset="0"/>
              </a:rPr>
              <a:t>այլ</a:t>
            </a:r>
            <a:r>
              <a:rPr lang="en-US" sz="1200" baseline="0" dirty="0" smtClean="0">
                <a:latin typeface="Calibri" charset="0"/>
              </a:rPr>
              <a:t> </a:t>
            </a:r>
            <a:r>
              <a:rPr lang="en-US" sz="1200" baseline="0" dirty="0" err="1" smtClean="0">
                <a:latin typeface="Calibri" charset="0"/>
              </a:rPr>
              <a:t>բաղադրիչները</a:t>
            </a:r>
            <a:endParaRPr lang="en-US" sz="1200" baseline="0" dirty="0" smtClean="0">
              <a:latin typeface="Calibri" charset="0"/>
            </a:endParaRPr>
          </a:p>
          <a:p>
            <a:pPr marL="0" lvl="0" indent="0">
              <a:buFont typeface="Arial" charset="0"/>
              <a:buNone/>
            </a:pPr>
            <a:r>
              <a:rPr lang="en-US" sz="1200" dirty="0" err="1" smtClean="0">
                <a:latin typeface="Calibri" charset="0"/>
              </a:rPr>
              <a:t>Գրավոր</a:t>
            </a:r>
            <a:r>
              <a:rPr lang="en-US" sz="1200" baseline="0" dirty="0" smtClean="0">
                <a:latin typeface="Calibri" charset="0"/>
              </a:rPr>
              <a:t> </a:t>
            </a:r>
            <a:r>
              <a:rPr lang="en-US" sz="1200" baseline="0" dirty="0" err="1" smtClean="0">
                <a:latin typeface="Calibri" charset="0"/>
              </a:rPr>
              <a:t>նշումներ</a:t>
            </a:r>
            <a:r>
              <a:rPr lang="en-US" sz="1200" baseline="0" dirty="0" smtClean="0">
                <a:latin typeface="Calibri" charset="0"/>
              </a:rPr>
              <a:t> </a:t>
            </a:r>
            <a:r>
              <a:rPr lang="en-US" sz="1200" baseline="0" dirty="0" err="1" smtClean="0">
                <a:latin typeface="Calibri" charset="0"/>
              </a:rPr>
              <a:t>արեք</a:t>
            </a:r>
            <a:r>
              <a:rPr lang="en-US" sz="1200" baseline="0" dirty="0" smtClean="0">
                <a:latin typeface="Calibri" charset="0"/>
              </a:rPr>
              <a:t>, </a:t>
            </a:r>
            <a:r>
              <a:rPr lang="en-US" sz="1200" baseline="0" dirty="0" err="1" smtClean="0">
                <a:latin typeface="Calibri" charset="0"/>
              </a:rPr>
              <a:t>թե</a:t>
            </a:r>
            <a:r>
              <a:rPr lang="en-US" sz="1200" baseline="0" dirty="0" smtClean="0">
                <a:latin typeface="Calibri" charset="0"/>
              </a:rPr>
              <a:t> </a:t>
            </a:r>
            <a:r>
              <a:rPr lang="en-US" sz="1200" baseline="0" dirty="0" err="1" smtClean="0">
                <a:latin typeface="Calibri" charset="0"/>
              </a:rPr>
              <a:t>ինչ</a:t>
            </a:r>
            <a:r>
              <a:rPr lang="en-US" sz="1200" baseline="0" dirty="0" smtClean="0">
                <a:latin typeface="Calibri" charset="0"/>
              </a:rPr>
              <a:t> </a:t>
            </a:r>
            <a:r>
              <a:rPr lang="en-US" sz="1200" baseline="0" dirty="0" err="1" smtClean="0">
                <a:latin typeface="Calibri" charset="0"/>
              </a:rPr>
              <a:t>է</a:t>
            </a:r>
            <a:r>
              <a:rPr lang="en-US" sz="1200" baseline="0" dirty="0" smtClean="0">
                <a:latin typeface="Calibri" charset="0"/>
              </a:rPr>
              <a:t> </a:t>
            </a:r>
            <a:r>
              <a:rPr lang="en-US" sz="1200" baseline="0" dirty="0" err="1" smtClean="0">
                <a:latin typeface="Calibri" charset="0"/>
              </a:rPr>
              <a:t>հայտնվում</a:t>
            </a:r>
            <a:r>
              <a:rPr lang="en-US" sz="1200" baseline="0" dirty="0" smtClean="0">
                <a:latin typeface="Calibri" charset="0"/>
              </a:rPr>
              <a:t> </a:t>
            </a:r>
            <a:r>
              <a:rPr lang="en-US" sz="1200" baseline="0" dirty="0" err="1" smtClean="0">
                <a:latin typeface="Calibri" charset="0"/>
              </a:rPr>
              <a:t>էկրանին</a:t>
            </a:r>
            <a:endParaRPr lang="en-US" sz="1200" baseline="0" dirty="0" smtClean="0">
              <a:latin typeface="Calibri" charset="0"/>
            </a:endParaRPr>
          </a:p>
          <a:p>
            <a:pPr marL="0" lvl="0" indent="0">
              <a:buFont typeface="Arial" charset="0"/>
              <a:buNone/>
            </a:pPr>
            <a:r>
              <a:rPr lang="en-US" sz="1200" dirty="0" err="1" smtClean="0">
                <a:latin typeface="Calibri" charset="0"/>
              </a:rPr>
              <a:t>Տեսանկարահանեք</a:t>
            </a:r>
            <a:r>
              <a:rPr lang="en-US" sz="1200" dirty="0" smtClean="0">
                <a:latin typeface="Calibri" charset="0"/>
              </a:rPr>
              <a:t> </a:t>
            </a:r>
            <a:r>
              <a:rPr lang="en-US" sz="1200" dirty="0" err="1" smtClean="0">
                <a:latin typeface="Calibri" charset="0"/>
              </a:rPr>
              <a:t>ակտիվ</a:t>
            </a:r>
            <a:r>
              <a:rPr lang="en-US" sz="1200" dirty="0" smtClean="0">
                <a:latin typeface="Calibri" charset="0"/>
              </a:rPr>
              <a:t> </a:t>
            </a:r>
            <a:r>
              <a:rPr lang="en-US" sz="1200" dirty="0" err="1" smtClean="0">
                <a:latin typeface="Calibri" charset="0"/>
              </a:rPr>
              <a:t>ծրագրերը</a:t>
            </a:r>
            <a:r>
              <a:rPr lang="en-US" sz="1200" dirty="0" smtClean="0">
                <a:latin typeface="Calibri" charset="0"/>
              </a:rPr>
              <a:t> </a:t>
            </a:r>
            <a:r>
              <a:rPr lang="en-US" sz="1200" dirty="0" err="1" smtClean="0">
                <a:latin typeface="Calibri" charset="0"/>
              </a:rPr>
              <a:t>կամ</a:t>
            </a:r>
            <a:r>
              <a:rPr lang="en-US" sz="1200" dirty="0" smtClean="0">
                <a:latin typeface="Calibri" charset="0"/>
              </a:rPr>
              <a:t> </a:t>
            </a:r>
            <a:r>
              <a:rPr lang="en-US" sz="1200" dirty="0" err="1" smtClean="0">
                <a:latin typeface="Calibri" charset="0"/>
              </a:rPr>
              <a:t>ստեղծեք</a:t>
            </a:r>
            <a:r>
              <a:rPr lang="en-US" sz="1200" dirty="0" smtClean="0">
                <a:latin typeface="Calibri" charset="0"/>
              </a:rPr>
              <a:t> </a:t>
            </a:r>
            <a:r>
              <a:rPr lang="en-US" sz="1200" dirty="0" err="1" smtClean="0">
                <a:latin typeface="Calibri" charset="0"/>
              </a:rPr>
              <a:t>ավելի</a:t>
            </a:r>
            <a:r>
              <a:rPr lang="en-US" sz="1200" dirty="0" smtClean="0">
                <a:latin typeface="Calibri" charset="0"/>
              </a:rPr>
              <a:t> </a:t>
            </a:r>
            <a:r>
              <a:rPr lang="en-US" sz="1200" dirty="0" err="1" smtClean="0">
                <a:latin typeface="Calibri" charset="0"/>
              </a:rPr>
              <a:t>լայն</a:t>
            </a:r>
            <a:r>
              <a:rPr lang="en-US" sz="1200" dirty="0" smtClean="0">
                <a:latin typeface="Calibri" charset="0"/>
              </a:rPr>
              <a:t> </a:t>
            </a:r>
            <a:r>
              <a:rPr lang="en-US" sz="1200" dirty="0" err="1" smtClean="0">
                <a:latin typeface="Calibri" charset="0"/>
              </a:rPr>
              <a:t>փաստաթղթավորում</a:t>
            </a:r>
            <a:r>
              <a:rPr lang="en-US" sz="1200" baseline="0" dirty="0" smtClean="0">
                <a:latin typeface="Calibri" charset="0"/>
              </a:rPr>
              <a:t> </a:t>
            </a:r>
            <a:r>
              <a:rPr lang="en-US" sz="1200" baseline="0" dirty="0" err="1" smtClean="0">
                <a:latin typeface="Calibri" charset="0"/>
              </a:rPr>
              <a:t>էկրանի</a:t>
            </a:r>
            <a:r>
              <a:rPr lang="en-US" sz="1200" baseline="0" dirty="0" smtClean="0">
                <a:latin typeface="Calibri" charset="0"/>
              </a:rPr>
              <a:t> </a:t>
            </a:r>
            <a:r>
              <a:rPr lang="en-US" sz="1200" baseline="0" dirty="0" err="1" smtClean="0">
                <a:latin typeface="Calibri" charset="0"/>
              </a:rPr>
              <a:t>գործողությունների</a:t>
            </a:r>
            <a:r>
              <a:rPr lang="en-US" sz="1200" baseline="0" dirty="0" smtClean="0">
                <a:latin typeface="Calibri" charset="0"/>
              </a:rPr>
              <a:t> </a:t>
            </a:r>
            <a:r>
              <a:rPr lang="en-US" sz="1200" baseline="0" dirty="0" err="1" smtClean="0">
                <a:latin typeface="Calibri" charset="0"/>
              </a:rPr>
              <a:t>վերաբերյալ</a:t>
            </a:r>
            <a:r>
              <a:rPr lang="en-US" sz="1200" baseline="0" dirty="0" smtClean="0">
                <a:latin typeface="Calibri" charset="0"/>
              </a:rPr>
              <a:t>։</a:t>
            </a:r>
          </a:p>
          <a:p>
            <a:pPr marL="0" lvl="0" indent="0">
              <a:buFont typeface="Arial" charset="0"/>
              <a:buNone/>
            </a:pPr>
            <a:r>
              <a:rPr lang="en-US" sz="1200" baseline="0" dirty="0" err="1" smtClean="0">
                <a:latin typeface="Calibri" charset="0"/>
              </a:rPr>
              <a:t>Փաստաթղթավորեք</a:t>
            </a:r>
            <a:r>
              <a:rPr lang="en-US" sz="1200" baseline="0" dirty="0" smtClean="0">
                <a:latin typeface="Calibri" charset="0"/>
              </a:rPr>
              <a:t> </a:t>
            </a:r>
            <a:r>
              <a:rPr lang="en-US" sz="1200" baseline="0" dirty="0" err="1" smtClean="0">
                <a:latin typeface="Calibri" charset="0"/>
              </a:rPr>
              <a:t>էլեկտրոնային</a:t>
            </a:r>
            <a:r>
              <a:rPr lang="en-US" sz="1200" baseline="0" dirty="0" smtClean="0">
                <a:latin typeface="Calibri" charset="0"/>
              </a:rPr>
              <a:t> </a:t>
            </a:r>
            <a:r>
              <a:rPr lang="en-US" sz="1200" baseline="0" dirty="0" err="1" smtClean="0">
                <a:latin typeface="Calibri" charset="0"/>
              </a:rPr>
              <a:t>վերաբերելի</a:t>
            </a:r>
            <a:r>
              <a:rPr lang="en-US" sz="1200" baseline="0" dirty="0" smtClean="0">
                <a:latin typeface="Calibri" charset="0"/>
              </a:rPr>
              <a:t> </a:t>
            </a:r>
            <a:r>
              <a:rPr lang="en-US" sz="1200" baseline="0" dirty="0" err="1" smtClean="0">
                <a:latin typeface="Calibri" charset="0"/>
              </a:rPr>
              <a:t>բաղադրիչները</a:t>
            </a:r>
            <a:r>
              <a:rPr lang="en-US" sz="1200" baseline="0" dirty="0" smtClean="0">
                <a:latin typeface="Calibri" charset="0"/>
              </a:rPr>
              <a:t>, </a:t>
            </a:r>
            <a:r>
              <a:rPr lang="en-US" sz="1200" baseline="0" dirty="0" err="1" smtClean="0">
                <a:latin typeface="Calibri" charset="0"/>
              </a:rPr>
              <a:t>որոքն</a:t>
            </a:r>
            <a:r>
              <a:rPr lang="en-US" sz="1200" baseline="0" dirty="0" smtClean="0">
                <a:latin typeface="Calibri" charset="0"/>
              </a:rPr>
              <a:t> </a:t>
            </a:r>
            <a:r>
              <a:rPr lang="en-US" sz="1200" baseline="0" dirty="0" err="1" smtClean="0">
                <a:latin typeface="Calibri" charset="0"/>
              </a:rPr>
              <a:t>չեն</a:t>
            </a:r>
            <a:r>
              <a:rPr lang="en-US" sz="1200" baseline="0" dirty="0" smtClean="0">
                <a:latin typeface="Calibri" charset="0"/>
              </a:rPr>
              <a:t> </a:t>
            </a:r>
            <a:r>
              <a:rPr lang="en-US" sz="1200" baseline="0" dirty="0" err="1" smtClean="0">
                <a:latin typeface="Calibri" charset="0"/>
              </a:rPr>
              <a:t>հավաքագրվելու</a:t>
            </a:r>
            <a:r>
              <a:rPr lang="en-US" sz="1200" baseline="0" dirty="0" smtClean="0">
                <a:latin typeface="Calibri" charset="0"/>
              </a:rPr>
              <a:t>։ </a:t>
            </a:r>
            <a:endParaRPr lang="en-US" sz="1200" dirty="0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9915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7150" lvl="0" indent="0" algn="just">
              <a:buFont typeface="Arial" charset="0"/>
              <a:buNone/>
              <a:defRPr/>
            </a:pP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Սարքի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/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համակարգի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նպատակը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marL="57150" lvl="0" indent="0" algn="just">
              <a:buFont typeface="Arial" charset="0"/>
              <a:buNone/>
              <a:defRPr/>
            </a:pP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Դեպքի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վայրում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հայտնաբերված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սարքի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/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համակարգի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սեփականատերերը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/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օգտատերերը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ինչպես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նաեւ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գաղտնաբառերը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օգտանունները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Համացանցային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ծառայություն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մատուցողը</a:t>
            </a:r>
            <a:endParaRPr lang="en-GB" sz="1200" baseline="0" dirty="0" smtClean="0">
              <a:latin typeface="Sylfaen" charset="0"/>
              <a:ea typeface="Sylfaen" charset="0"/>
              <a:cs typeface="Sylfaen" charset="0"/>
            </a:endParaRPr>
          </a:p>
          <a:p>
            <a:pPr marL="57150" lvl="0" indent="0" algn="just">
              <a:buFont typeface="Arial" charset="0"/>
              <a:buNone/>
              <a:defRPr/>
            </a:pP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Համակարգ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ծրագրակազմ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տվյակներ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մուտք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գործելու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պահանջվող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ցանկացած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գաղտնաբառ</a:t>
            </a:r>
            <a:endParaRPr lang="en-GB" sz="1200" baseline="0" dirty="0" smtClean="0">
              <a:latin typeface="Sylfaen" charset="0"/>
              <a:ea typeface="Sylfaen" charset="0"/>
              <a:cs typeface="Sylfaen" charset="0"/>
            </a:endParaRPr>
          </a:p>
          <a:p>
            <a:pPr marL="57150" lvl="0" indent="0" algn="just">
              <a:buFont typeface="Arial" charset="0"/>
              <a:buNone/>
              <a:defRPr/>
            </a:pP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Ցանկցած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յուրահատուկ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անվտանգային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սխեմա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ոչնչացնող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սարքեր</a:t>
            </a:r>
            <a:endParaRPr lang="en-GB" sz="1200" baseline="0" dirty="0" smtClean="0">
              <a:latin typeface="Sylfaen" charset="0"/>
              <a:ea typeface="Sylfaen" charset="0"/>
              <a:cs typeface="Sylfaen" charset="0"/>
            </a:endParaRPr>
          </a:p>
          <a:p>
            <a:pPr marL="57150" lvl="0" indent="0" algn="just">
              <a:buFont typeface="Arial" charset="0"/>
              <a:buNone/>
              <a:defRPr/>
            </a:pP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Ֆեյսբուքի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այլ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առցանց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սոցիալական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ցանցային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վեբ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կայքերի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հաշվիների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տեղեկություն</a:t>
            </a:r>
            <a:endParaRPr lang="en-GB" sz="1200" dirty="0" smtClean="0">
              <a:latin typeface="Sylfaen" charset="0"/>
              <a:ea typeface="Sylfaen" charset="0"/>
              <a:cs typeface="Sylfaen" charset="0"/>
            </a:endParaRPr>
          </a:p>
          <a:p>
            <a:pPr marL="57150" lvl="0" indent="0" algn="just">
              <a:buFont typeface="Arial" charset="0"/>
              <a:buNone/>
              <a:defRPr/>
            </a:pP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Ցանկացած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դրսի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տվյալների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պահուստ</a:t>
            </a:r>
            <a:endParaRPr lang="en-GB" sz="1200" dirty="0" smtClean="0">
              <a:latin typeface="Sylfaen" charset="0"/>
              <a:ea typeface="Sylfaen" charset="0"/>
              <a:cs typeface="Sylfaen" charset="0"/>
            </a:endParaRPr>
          </a:p>
          <a:p>
            <a:pPr marL="57150" lvl="0" indent="0" algn="just">
              <a:buFont typeface="Arial" charset="0"/>
              <a:buNone/>
              <a:defRPr/>
            </a:pP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Ցանկացած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փաստաթուղթ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որ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բացատրում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համակարգի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վրա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տեղադրված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ապարատը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ծրագրակազմը</a:t>
            </a:r>
            <a:endParaRPr lang="en-GB" sz="1200" baseline="0" dirty="0" smtClean="0">
              <a:latin typeface="Sylfaen" charset="0"/>
              <a:ea typeface="Sylfaen" charset="0"/>
              <a:cs typeface="Sylfaen" charset="0"/>
            </a:endParaRPr>
          </a:p>
          <a:p>
            <a:pPr marL="57150" lvl="0" indent="0" algn="just">
              <a:buFont typeface="Arial" charset="0"/>
              <a:buNone/>
              <a:defRPr/>
            </a:pP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Ցանկացած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այլ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վերաբերելի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տեղեկություն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endParaRPr lang="en-GB" sz="1200" dirty="0" smtClean="0">
              <a:latin typeface="Sylfaen" charset="0"/>
              <a:ea typeface="Sylfaen" charset="0"/>
              <a:cs typeface="Sylfaen" charset="0"/>
            </a:endParaRPr>
          </a:p>
          <a:p>
            <a:pPr marL="0" indent="0" algn="just">
              <a:buNone/>
            </a:pPr>
            <a:endParaRPr lang="en-GB" sz="1200" kern="1200" dirty="0">
              <a:solidFill>
                <a:schemeClr val="tx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708829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Այս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սահիկները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պարզապես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վիզուալ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օրինակներ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թե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ինչ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հայտնաբերվել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։ Վ</a:t>
            </a:r>
            <a:r>
              <a:rPr lang="hy-AM" baseline="0" dirty="0" smtClean="0">
                <a:latin typeface="Sylfaen" charset="0"/>
                <a:ea typeface="Sylfaen" charset="0"/>
                <a:cs typeface="Sylfaen" charset="0"/>
              </a:rPr>
              <a:t>երապատրաստող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ը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սահիկները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այնպես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կարգավորել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որ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նկարագրությունները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քողարկվեն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՝ </a:t>
            </a:r>
            <a:r>
              <a:rPr lang="hy-AM" baseline="0" dirty="0" smtClean="0">
                <a:latin typeface="Sylfaen" charset="0"/>
                <a:ea typeface="Sylfaen" charset="0"/>
                <a:cs typeface="Sylfaen" charset="0"/>
              </a:rPr>
              <a:t>մասնակից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ներին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հնարավորություն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տալով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նկարներից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նույնականացնել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հնարավոր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ապացույցների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աղբյուրները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endParaRPr lang="en-US" dirty="0" smtClean="0">
              <a:latin typeface="Sylfaen" charset="0"/>
              <a:ea typeface="Sylfaen" charset="0"/>
              <a:cs typeface="Sylfaen" charset="0"/>
            </a:endParaRPr>
          </a:p>
          <a:p>
            <a:pPr marL="0" indent="0" algn="just">
              <a:buNone/>
            </a:pPr>
            <a:endParaRPr lang="en-GB" sz="1200" kern="1200" dirty="0">
              <a:solidFill>
                <a:schemeClr val="tx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884861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7150" lvl="0" indent="0" algn="just">
              <a:buFont typeface="Arial" charset="0"/>
              <a:buNone/>
              <a:defRPr/>
            </a:pP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Սարքի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/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համակարգի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նպատակը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marL="57150" lvl="0" indent="0" algn="just">
              <a:buFont typeface="Arial" charset="0"/>
              <a:buNone/>
              <a:defRPr/>
            </a:pP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Դեպքի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վայրում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հայտնաբերված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սարքի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/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համակարգի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սեփականատերերը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/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օգտատերերը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ինչպես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նաեւ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գաղտնաբառերը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օգտանունները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Համացանցային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ծառայություն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մատուցողը</a:t>
            </a:r>
            <a:endParaRPr lang="en-GB" sz="1200" baseline="0" dirty="0" smtClean="0">
              <a:latin typeface="Sylfaen" charset="0"/>
              <a:ea typeface="Sylfaen" charset="0"/>
              <a:cs typeface="Sylfaen" charset="0"/>
            </a:endParaRPr>
          </a:p>
          <a:p>
            <a:pPr marL="57150" lvl="0" indent="0" algn="just">
              <a:buFont typeface="Arial" charset="0"/>
              <a:buNone/>
              <a:defRPr/>
            </a:pP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Համակարգ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ծրագրակազմ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տվյակներ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մուտք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գործելու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պահանջվող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ցանկացած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գաղտնաբառ</a:t>
            </a:r>
            <a:endParaRPr lang="en-GB" sz="1200" baseline="0" dirty="0" smtClean="0">
              <a:latin typeface="Sylfaen" charset="0"/>
              <a:ea typeface="Sylfaen" charset="0"/>
              <a:cs typeface="Sylfaen" charset="0"/>
            </a:endParaRPr>
          </a:p>
          <a:p>
            <a:pPr marL="57150" lvl="0" indent="0" algn="just">
              <a:buFont typeface="Arial" charset="0"/>
              <a:buNone/>
              <a:defRPr/>
            </a:pP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Ցանկցած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յուրահատուկ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անվտանգային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սխեմա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ոչնչացնող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սարքեր</a:t>
            </a:r>
            <a:endParaRPr lang="en-GB" sz="1200" baseline="0" dirty="0" smtClean="0">
              <a:latin typeface="Sylfaen" charset="0"/>
              <a:ea typeface="Sylfaen" charset="0"/>
              <a:cs typeface="Sylfaen" charset="0"/>
            </a:endParaRPr>
          </a:p>
          <a:p>
            <a:pPr marL="57150" lvl="0" indent="0" algn="just">
              <a:buFont typeface="Arial" charset="0"/>
              <a:buNone/>
              <a:defRPr/>
            </a:pP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Ֆեյսբուքի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այլ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առցանց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սոցիալական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ցանցային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վեբ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կայքերի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հաշվիների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տեղեկություն</a:t>
            </a:r>
            <a:endParaRPr lang="en-GB" sz="1200" dirty="0" smtClean="0">
              <a:latin typeface="Sylfaen" charset="0"/>
              <a:ea typeface="Sylfaen" charset="0"/>
              <a:cs typeface="Sylfaen" charset="0"/>
            </a:endParaRPr>
          </a:p>
          <a:p>
            <a:pPr marL="57150" lvl="0" indent="0" algn="just">
              <a:buFont typeface="Arial" charset="0"/>
              <a:buNone/>
              <a:defRPr/>
            </a:pP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Ցանկացած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դրսի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տվյալների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պահուստ</a:t>
            </a:r>
            <a:endParaRPr lang="en-GB" sz="1200" dirty="0" smtClean="0">
              <a:latin typeface="Sylfaen" charset="0"/>
              <a:ea typeface="Sylfaen" charset="0"/>
              <a:cs typeface="Sylfaen" charset="0"/>
            </a:endParaRPr>
          </a:p>
          <a:p>
            <a:pPr marL="57150" lvl="0" indent="0" algn="just">
              <a:buFont typeface="Arial" charset="0"/>
              <a:buNone/>
              <a:defRPr/>
            </a:pP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Ցանկացած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փաստաթուղթ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որ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բացատրում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համակարգի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վրա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տեղադրված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ապարատը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ծրագրակազմը</a:t>
            </a:r>
            <a:endParaRPr lang="en-GB" sz="1200" baseline="0" dirty="0" smtClean="0">
              <a:latin typeface="Sylfaen" charset="0"/>
              <a:ea typeface="Sylfaen" charset="0"/>
              <a:cs typeface="Sylfaen" charset="0"/>
            </a:endParaRPr>
          </a:p>
          <a:p>
            <a:pPr marL="57150" lvl="0" indent="0" algn="just">
              <a:buFont typeface="Arial" charset="0"/>
              <a:buNone/>
              <a:defRPr/>
            </a:pP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Ցանկացած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այլ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վերաբերելի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տեղեկություն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endParaRPr lang="en-GB" sz="1200" dirty="0" smtClean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898331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Երբ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դուք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պարզել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արդյոք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համակարգիչը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միացված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թե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ոչ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դուք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ձեռնարկեք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հետեւյալ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քայլերից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մեկը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Իրավիճակ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Դուք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պարզել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անջատված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միացրեք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Հեռացրեք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էլեկտրականություն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մատակարորղ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մալուխը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թիրախային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սարքից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անջատեք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վարդակից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արձանագրեք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կատարելու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ժամը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շարժական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հեռացրեք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մարտկոցային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տոփը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Առկայության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հեռացրեք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մարտկոցները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շարժական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ֆլոպի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CD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կրիչների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փոխարեն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երկրորդ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մարտկոցը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բազմաֆունկցիոնալ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բացվածքում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)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Եթե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համակարգչային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անջատված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թողեք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յան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անջատված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որովհետեւ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միացման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գործընթացը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ձեւափոխել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համակարգչային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հավանաբար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ոչնչացնել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algn="just">
              <a:buNone/>
            </a:pPr>
            <a:endParaRPr lang="en-GB" sz="1200" kern="120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912615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Իրավիճակ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Դուք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պարզել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միացված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անջատեք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Փորձեք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կապվել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մասնագետի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հասանելի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հետեւեք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խորհուրդներին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Եթե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որեւէ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մասնագետ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հասանելի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չէ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շարունակեք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հաջորդ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կարգավորմանը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համապատասխան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դիպչեք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ստեղնաշարին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ներդրված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Կատարեք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3.5-ում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նկարագրված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քայլերը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Հիշեք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համակարգչային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համակարգիչ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էլեկտրականության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մատակարարման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մալուխը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հեռացնելը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կազդի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ներկայումս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ընթացքում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գտնվող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ծրագրերի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համակարգչի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RAM-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պահված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ամողջ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ներառյալ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վերաբերելի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գաղտնաառերը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կկորեն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ներառում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hy-AM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Համացանց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ի, 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տպիչների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կոդավորման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կապերը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Հիշեք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Երբ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միացված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կարեւոր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ապահովել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կասկածյալին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հեռու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ապահովիչի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տուփից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անջատիչներից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շարժական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հաղորդակցման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սարքերից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Եղել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ընթացքում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գտնվող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ֆուլ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սկավառակային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կոդավորմամբ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համակարգերը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անջատվել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խուզարկության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ժամանակ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պարզապես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պատճառով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կասկածյալը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վիճակի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եղել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մոտենալ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ապոհիչին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տուփին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ազդանշան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ուղարկել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հեռակառավարվող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հոսանքի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ընդունիչին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544838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Իրավիճակ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Դուք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չեք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կարողանում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պարզել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միացված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թե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անջատված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Ենթադրեք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թե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անջատված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սեղմեք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միացման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կոճակը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Հեռացրեք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էներգիայի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մատակարարման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մալուխը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թիրախային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սարքավորումից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անջատեք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վարդակից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արձագրեք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անելու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շարժական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հեռացրեք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մարտկոցային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տոփը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Առկայության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հեռացրեք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մարտկոցները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շարժական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ֆլոպի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CD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կրիչների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փոխարեն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երկրորդ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մարտկոցը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բազմաֆունկցիոնալ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բացվածքում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)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589418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 err="1" smtClean="0"/>
              <a:t>Եթե</a:t>
            </a:r>
            <a:r>
              <a:rPr lang="en-US" dirty="0" smtClean="0"/>
              <a:t>, </a:t>
            </a:r>
            <a:r>
              <a:rPr lang="en-US" dirty="0" err="1" smtClean="0"/>
              <a:t>դուք</a:t>
            </a:r>
            <a:r>
              <a:rPr lang="en-US" dirty="0" smtClean="0"/>
              <a:t> </a:t>
            </a:r>
            <a:r>
              <a:rPr lang="en-US" dirty="0" err="1" smtClean="0"/>
              <a:t>հանդիպում</a:t>
            </a:r>
            <a:r>
              <a:rPr lang="en-US" dirty="0" smtClean="0"/>
              <a:t> </a:t>
            </a:r>
            <a:r>
              <a:rPr lang="en-US" dirty="0" err="1" smtClean="0"/>
              <a:t>եք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համակարգչային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ցանցի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կապվեք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ձեր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կազմակերպության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համակարգչային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փորձաքննության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մասնագետի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կամ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կազմակերպության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կողմից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երաշխավորված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արտաքին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մասնագետի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հետ</a:t>
            </a:r>
            <a:r>
              <a:rPr lang="en-US" baseline="0" dirty="0" smtClean="0"/>
              <a:t>՝ </a:t>
            </a:r>
            <a:r>
              <a:rPr lang="en-US" baseline="0" dirty="0" err="1" smtClean="0"/>
              <a:t>աջակցության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համար</a:t>
            </a:r>
            <a:r>
              <a:rPr lang="en-US" baseline="0" dirty="0" smtClean="0"/>
              <a:t>։</a:t>
            </a:r>
            <a:endParaRPr lang="en-US" dirty="0" smtClean="0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de-DE" dirty="0"/>
          </a:p>
          <a:p>
            <a:r>
              <a:rPr lang="en-US" dirty="0" err="1" smtClean="0"/>
              <a:t>Ցանցերի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ցուցիչներ</a:t>
            </a:r>
            <a:r>
              <a:rPr lang="en-US" baseline="0" dirty="0" smtClean="0"/>
              <a:t> </a:t>
            </a:r>
            <a:r>
              <a:rPr lang="en-US" dirty="0" err="1" smtClean="0"/>
              <a:t>են</a:t>
            </a:r>
            <a:r>
              <a:rPr lang="en-US" dirty="0" smtClean="0"/>
              <a:t>՝</a:t>
            </a:r>
            <a:endParaRPr lang="de-DE" dirty="0"/>
          </a:p>
          <a:p>
            <a:pPr lvl="1"/>
            <a:r>
              <a:rPr lang="de-DE" dirty="0" err="1" smtClean="0"/>
              <a:t>բ</a:t>
            </a:r>
            <a:r>
              <a:rPr lang="en-US" dirty="0" err="1" smtClean="0"/>
              <a:t>ազմաթիվ</a:t>
            </a:r>
            <a:r>
              <a:rPr lang="en-US" dirty="0" smtClean="0"/>
              <a:t> </a:t>
            </a:r>
            <a:r>
              <a:rPr lang="en-US" dirty="0" err="1" smtClean="0"/>
              <a:t>համակարգչային</a:t>
            </a:r>
            <a:r>
              <a:rPr lang="en-US" dirty="0" smtClean="0"/>
              <a:t> </a:t>
            </a:r>
            <a:r>
              <a:rPr lang="en-US" dirty="0" err="1" smtClean="0"/>
              <a:t>համակարգերը</a:t>
            </a:r>
            <a:endParaRPr lang="de-DE" dirty="0"/>
          </a:p>
          <a:p>
            <a:pPr lvl="1"/>
            <a:r>
              <a:rPr lang="de-DE" dirty="0" err="1" smtClean="0"/>
              <a:t>ցանցի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բաղադրինչերը</a:t>
            </a:r>
            <a:r>
              <a:rPr lang="en-US" baseline="0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երթուղիչ</a:t>
            </a:r>
            <a:r>
              <a:rPr lang="en-US" dirty="0" smtClean="0"/>
              <a:t>, </a:t>
            </a:r>
            <a:r>
              <a:rPr lang="en-US" dirty="0" err="1" smtClean="0"/>
              <a:t>հանգույցներ</a:t>
            </a:r>
            <a:r>
              <a:rPr lang="en-US" dirty="0" smtClean="0"/>
              <a:t>, </a:t>
            </a:r>
            <a:r>
              <a:rPr lang="en-US" dirty="0" err="1" smtClean="0"/>
              <a:t>անջատիչներ</a:t>
            </a:r>
            <a:r>
              <a:rPr lang="en-US" dirty="0" smtClean="0"/>
              <a:t> </a:t>
            </a:r>
            <a:r>
              <a:rPr lang="en-US" dirty="0" err="1" smtClean="0"/>
              <a:t>եւն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 err="1" smtClean="0"/>
              <a:t>ցանցի</a:t>
            </a:r>
            <a:r>
              <a:rPr lang="en-US" dirty="0" smtClean="0"/>
              <a:t> </a:t>
            </a:r>
            <a:r>
              <a:rPr lang="en-US" dirty="0" err="1" smtClean="0"/>
              <a:t>ինտերֆեյսի</a:t>
            </a:r>
            <a:r>
              <a:rPr lang="en-US" dirty="0" smtClean="0"/>
              <a:t> </a:t>
            </a:r>
            <a:r>
              <a:rPr lang="en-US" dirty="0" err="1" smtClean="0"/>
              <a:t>քարտեր</a:t>
            </a:r>
            <a:endParaRPr lang="en-US" dirty="0"/>
          </a:p>
          <a:p>
            <a:pPr lvl="1"/>
            <a:r>
              <a:rPr lang="en-US" dirty="0" err="1" smtClean="0"/>
              <a:t>ցանցի</a:t>
            </a:r>
            <a:r>
              <a:rPr lang="en-US" dirty="0" smtClean="0"/>
              <a:t> </a:t>
            </a:r>
            <a:r>
              <a:rPr lang="en-US" dirty="0" err="1" smtClean="0"/>
              <a:t>մալուխներ</a:t>
            </a:r>
            <a:r>
              <a:rPr lang="en-US" baseline="0" dirty="0" smtClean="0"/>
              <a:t> </a:t>
            </a:r>
          </a:p>
          <a:p>
            <a:pPr lvl="1"/>
            <a:r>
              <a:rPr lang="en-US" dirty="0" err="1" smtClean="0"/>
              <a:t>wifi</a:t>
            </a:r>
            <a:r>
              <a:rPr lang="en-US" dirty="0" smtClean="0"/>
              <a:t> </a:t>
            </a:r>
            <a:r>
              <a:rPr lang="en-US" dirty="0" err="1" smtClean="0"/>
              <a:t>սարքերի</a:t>
            </a:r>
            <a:r>
              <a:rPr lang="en-US" dirty="0" smtClean="0"/>
              <a:t> </a:t>
            </a:r>
            <a:r>
              <a:rPr lang="en-US" dirty="0" err="1" smtClean="0"/>
              <a:t>ալեհավաքներ</a:t>
            </a:r>
            <a:endParaRPr lang="de-DE" dirty="0"/>
          </a:p>
          <a:p>
            <a:pPr lvl="1"/>
            <a:r>
              <a:rPr lang="en-US" dirty="0" err="1" smtClean="0"/>
              <a:t>սերվերներ</a:t>
            </a:r>
            <a:endParaRPr lang="en-US" dirty="0"/>
          </a:p>
          <a:p>
            <a:pPr lvl="1"/>
            <a:endParaRPr lang="de-DE" dirty="0"/>
          </a:p>
          <a:p>
            <a:r>
              <a:rPr lang="de-DE" dirty="0" err="1" smtClean="0"/>
              <a:t>Պիտակավորեք</a:t>
            </a:r>
            <a:r>
              <a:rPr lang="de-DE" dirty="0" smtClean="0"/>
              <a:t> </a:t>
            </a:r>
            <a:r>
              <a:rPr lang="de-DE" dirty="0" err="1" smtClean="0"/>
              <a:t>բոլոր</a:t>
            </a:r>
            <a:r>
              <a:rPr lang="de-DE" baseline="0" dirty="0" smtClean="0"/>
              <a:t> </a:t>
            </a:r>
            <a:r>
              <a:rPr lang="de-DE" baseline="0" dirty="0" err="1" smtClean="0"/>
              <a:t>մալուխներն</a:t>
            </a:r>
            <a:r>
              <a:rPr lang="de-DE" baseline="0" dirty="0" smtClean="0"/>
              <a:t> </a:t>
            </a:r>
            <a:r>
              <a:rPr lang="de-DE" baseline="0" dirty="0" err="1" smtClean="0"/>
              <a:t>ու</a:t>
            </a:r>
            <a:r>
              <a:rPr lang="de-DE" baseline="0" dirty="0" smtClean="0"/>
              <a:t> </a:t>
            </a:r>
            <a:r>
              <a:rPr lang="de-DE" baseline="0" dirty="0" err="1" smtClean="0"/>
              <a:t>սարքերը</a:t>
            </a:r>
            <a:r>
              <a:rPr lang="de-DE" baseline="0" dirty="0" smtClean="0"/>
              <a:t> </a:t>
            </a:r>
            <a:r>
              <a:rPr lang="de-DE" baseline="0" dirty="0" err="1" smtClean="0"/>
              <a:t>եւ</a:t>
            </a:r>
            <a:r>
              <a:rPr lang="de-DE" baseline="0" dirty="0" smtClean="0"/>
              <a:t> </a:t>
            </a:r>
            <a:r>
              <a:rPr lang="de-DE" baseline="0" dirty="0" err="1" smtClean="0"/>
              <a:t>փաստաթղթավորեք</a:t>
            </a:r>
            <a:r>
              <a:rPr lang="de-DE" baseline="0" dirty="0" smtClean="0"/>
              <a:t> </a:t>
            </a:r>
            <a:r>
              <a:rPr lang="de-DE" baseline="0" dirty="0" err="1" smtClean="0"/>
              <a:t>կապերը</a:t>
            </a:r>
            <a:endParaRPr lang="en-GB" sz="1200" kern="120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47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446192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Հաջորդ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սահիկի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նկարությունը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Հեռախոսը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հեռավար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ինքուրույն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բջջային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հեռախոսը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);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բազային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կայանքով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անլար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•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Ուղղակիորեն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կապված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լարային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Շարժական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հեռախոսը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ունենանլ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հավելյալ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գործառնություններ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լուսանկարներ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անելու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կարողությունը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)։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Ժամանակակից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հեռախոսները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հաճախ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ունենում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օպերացիոն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iOS, Android Windows Phone),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թույլ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տալիս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օգտատիրոջը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գործողություններ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սովորաբար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ասոցացվում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ավանդական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համակարգչային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ներառյալ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նամակների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ուղարկումն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ստացումը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hy-AM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Համացանց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որոնումները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չաթային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զրույցները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խաղեր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խաղալը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Նման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լայն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ֆույնկցիոնալությամ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բջջային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հեռախոսները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կոչվում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խելախոսներ</a:t>
            </a:r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Հեռախոսը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էներգիա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ստանալ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ներքին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մարտկոցից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էլեկտրական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վարդակից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ուղղակիորեն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հեռախոսային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համակարգից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հեռախոսից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մյուսը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հաստատվում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երկկողմանի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հաղորդակցություն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՝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օգտագործելով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գետնային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գծերը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ռադիո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հաղորդիչները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բջջային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համակարգերը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այդ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համակցությունը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Շատ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հեռախոսներ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պահպանել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անուններ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հեռախոսի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համարներ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զանգողի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նույնականացման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տեղեկություն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Շատ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հեռախոսներ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անուններ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հասցեներ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օրացուցային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տեղեկություն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մուտքային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զանգերի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մանրամասներ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ստանալ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նամակներ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ուղարկել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տեքստեր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որպես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ձայանգրիչ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օգտագործվել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y-AM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Համացանց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մուտք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գործելու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նրանք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պարունակում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y-AM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Համացանց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մուտքի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)։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Շատ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հեռախոսներ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մուտքը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պահանջում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PIN-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գաղտնաբառեր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հասանելիության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կոդեր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Պլանշետային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շատ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նման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խելախոսներին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բայց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ավելի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մեծ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էկրան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Նրանք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գալիս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իրենց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օպերացիոն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համակարգերով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հիմնվում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հեռախոսների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օպերացիոն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տարերակների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Խելախոսների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նման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նրանք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առաջարկում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գրեթե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անվերջանալի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ֆունկցիոնալիություն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թույլ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տալիս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օգտատիրոջը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ներեռնել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իրենց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սեփական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հավելվածները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Ընդհանուր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առգրավվման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փաթեթավորման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տեղափոխման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պահեստավորման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կարգավորումները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ներկայացված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վերեւում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ԵԽ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ուղեցույցի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բաժին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3.4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</a:t>
            </a:r>
            <a:r>
              <a:rPr lang="hy-AM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երապատրաստող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երաշխավորի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բավարար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տեղեկություն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տրամադրում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Faraday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պայուսակների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օգտգործման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նպատակի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Լսարանը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ծանոթ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չլինել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դրանց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հետեւաբար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y-AM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վերապատրաստող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հիմնավոր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մակարդակի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գիտելիք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փոխանցի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լսարանին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Առկայության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y-AM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վերապատրաստող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բերել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Faraday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պայուսակ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ցույց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տալու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դրանց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նպատակը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Հնարավոր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ցուցադրել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ազդանշնաների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արգելափակումը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օգտագործելով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արծաթե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փայլաթիթեղ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օգտակար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եղանակ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բացատրելու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ապացուցների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հնարավոր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կորուստը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փոփոխությունը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ՄԲ-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զեկույցները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բացահայտել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միեւնույն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ժամանակ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հեռավար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կերպով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մուտք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էին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քանի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շարժական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ոստիկանության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ծառայողը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հեռավար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ջնջել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է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սարքից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,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ոստիկանական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խցում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ստորեւ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հղումները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հավելյալ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տեղեկության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://www.bbc.co.uk/news/technology-29464889 </a:t>
            </a:r>
          </a:p>
          <a:p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http://www.mirror.co.uk/news/uk-news/police-officer-remotely-wiped-evidence-7838193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GB" sz="1200" kern="120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48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566134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Սա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մեկ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սահիկով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անցնելու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համար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բարդ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ոլորտ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է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-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իդեալականորեն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մենք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կանջատենք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սարքը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որը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ացի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անջատումից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այլ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փոփոխություն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չի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կատարի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։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Սակայն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որոշ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սարքեր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(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հատկապես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iPhone-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ները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)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կիրառում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է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անվտանգություն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որ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եթե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սարքը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ամողջությամ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անջատված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է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ապա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նշանակալիորեն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ավելի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բարդ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է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այն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առանց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գաղտնաառի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միացնելը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քան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շրջանցել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կոդը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երբ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այն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միացված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է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։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Հետեւապես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որոշ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սարքեր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միացրած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պահելը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օգտակար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է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։ </a:t>
            </a:r>
            <a:endParaRPr lang="en-GB" b="0" i="0" dirty="0" smtClean="0">
              <a:solidFill>
                <a:srgbClr val="333333"/>
              </a:solidFill>
              <a:effectLst/>
              <a:latin typeface="Din-Light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Մենք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պետք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է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դրանց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մեկուսացնենք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ցանցից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՝ 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GSM,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Wifi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, BT &amp; GPS։ Faraday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եւ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թռիչքային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ռեժիմը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սովորաար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օգտագործվող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եղանակներն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դա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անելու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համար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։ </a:t>
            </a:r>
            <a:endParaRPr lang="en-GB" b="0" i="0" dirty="0" smtClean="0">
              <a:solidFill>
                <a:srgbClr val="333333"/>
              </a:solidFill>
              <a:effectLst/>
              <a:latin typeface="Din-Light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GB" b="1" i="0" dirty="0">
              <a:solidFill>
                <a:srgbClr val="333333"/>
              </a:solidFill>
              <a:effectLst/>
              <a:latin typeface="Din-Light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b="1" i="0" dirty="0">
                <a:solidFill>
                  <a:srgbClr val="333333"/>
                </a:solidFill>
                <a:effectLst/>
                <a:latin typeface="Din-Light"/>
              </a:rPr>
              <a:t>Faraday </a:t>
            </a:r>
            <a:r>
              <a:rPr lang="en-GB" b="1" i="0" dirty="0" err="1" smtClean="0">
                <a:solidFill>
                  <a:srgbClr val="333333"/>
                </a:solidFill>
                <a:effectLst/>
                <a:latin typeface="Din-Light"/>
              </a:rPr>
              <a:t>պայուսակներ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հայտնագործող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Faraday-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ի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պատվին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անվանված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խցիկը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արգելափակում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է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RF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ազդանշաները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թե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էլ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սարքերին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ինչպիսիք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հեռախոսները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մեքենայի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անալիները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կամ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նոութբուքը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ուղարկելուց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եւ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թե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ստանալուց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</a:p>
          <a:p>
            <a:pPr algn="l"/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Խելախոսների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.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նման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սարքերը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հեռախոսային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ցանցերին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են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կապվում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անլար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ազդանշանների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միջոցով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սակայն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նրանք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ունեն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նաեւ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այլ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անլար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կարողություններ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ինչպիսիք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Bluetooth 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կամ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անլար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Wi-Fi 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ցանցերը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,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ինչպես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օրինակ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802.11b/g/n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ստանդարտը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։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Չնայած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խելացի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սարքի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վրա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առկա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ստանդարտ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անցտանգային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հատկանիշներին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դրանք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կարող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ենթակա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լինին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արտաքին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աղյբյուրից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հարձակման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՝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հեռախոսի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կամ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այլ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սարքի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վրայի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ապացույցները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խեղելու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ջնջելու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կամ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նույնիսկ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ավելացնելու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համար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։ </a:t>
            </a:r>
            <a:endParaRPr lang="en-GB" b="0" i="0" dirty="0" smtClean="0">
              <a:solidFill>
                <a:srgbClr val="333333"/>
              </a:solidFill>
              <a:effectLst/>
              <a:latin typeface="Din-Light"/>
            </a:endParaRPr>
          </a:p>
          <a:p>
            <a:pPr algn="l"/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Faraday 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պայուսակները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Faraday 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խցիկների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նման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փակ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կնքված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միավորներ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կանխում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ազդանշաների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ուղարկումն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ու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ստացումը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այն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նյութի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շնորհիվ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ինչից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պատրաստված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։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Սա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կարեւոր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է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առգրավված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սարքերի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պարագայում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որտեղ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դրանցում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պարունակվող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տվյալները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օգտագործվում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որպես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ապացույց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դատարանում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քանի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Faraday 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պայյուսակները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երաշխավորում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են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որ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դրանք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չեն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կեղծվել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։ </a:t>
            </a:r>
          </a:p>
          <a:p>
            <a:pPr algn="l"/>
            <a:endParaRPr lang="en-GB" b="0" i="0" dirty="0">
              <a:solidFill>
                <a:srgbClr val="333333"/>
              </a:solidFill>
              <a:effectLst/>
              <a:latin typeface="Din-Light"/>
            </a:endParaRPr>
          </a:p>
          <a:p>
            <a:pPr algn="l"/>
            <a:r>
              <a:rPr lang="en-GB" b="1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Թռիչքային</a:t>
            </a:r>
            <a:r>
              <a:rPr lang="en-GB" b="1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1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ռեժիմը</a:t>
            </a:r>
            <a:r>
              <a:rPr lang="en-GB" b="1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անջատում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է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նույն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ապարատային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գործառույթները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։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Դրանք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ներառում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են</a:t>
            </a:r>
            <a:endParaRPr lang="en-GB" b="1" i="0" dirty="0" smtClean="0">
              <a:solidFill>
                <a:srgbClr val="404040"/>
              </a:solidFill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1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Բջջային</a:t>
            </a:r>
            <a:r>
              <a:rPr lang="en-GB" b="1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(Cellular)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: 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Ձեր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սարքը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կդադարի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հաղորդակցվել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բջջային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աշտարակների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հետ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։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Դուք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չեք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կարողանա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ուղարկել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կամ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ստանալ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որեւէ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բան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որ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կախված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է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բջջային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տվյալներից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՝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ձայնային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զանգերից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սկսած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մինչեւ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հեռախոսային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տվյալներ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, SMS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հաղորդագրություններ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։</a:t>
            </a:r>
            <a:endParaRPr lang="en-GB" b="0" i="0" dirty="0" smtClean="0">
              <a:solidFill>
                <a:srgbClr val="404040"/>
              </a:solidFill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1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Wi-Fi</a:t>
            </a:r>
            <a:r>
              <a:rPr lang="en-GB" b="0" i="0" dirty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: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Ձեր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հեռախոսը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կդադարի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մոտակա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Wi-Fi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ցանցեր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սկանավորել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եւ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փորձել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միանալ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դրանց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։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Եթե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դուք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արդեն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իսկ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միացված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եք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Wi-Fi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ցանցի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ապա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դուք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կանջատվեք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։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1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Bluetooth</a:t>
            </a:r>
            <a:r>
              <a:rPr lang="en-GB" b="0" i="0" dirty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: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Թռիչքային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ռեժիմը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անջատում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է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Bluetooth-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ը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՝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անլար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հաղորդակցման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տեխնոլոգիա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որ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շատ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մարդիկ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ասոցացնում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են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անլար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ականջակալների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հետ։Սակայն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Bluetooth-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ը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կարող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է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օգտագործվել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շատ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այլ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իրերի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համար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ներառյալ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ստեղնաշարի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եւ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մկնիկի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։ </a:t>
            </a:r>
            <a:endParaRPr lang="en-GB" b="0" i="0" dirty="0" smtClean="0">
              <a:solidFill>
                <a:srgbClr val="404040"/>
              </a:solidFill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1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GPS</a:t>
            </a:r>
            <a:r>
              <a:rPr lang="en-GB" b="0" i="0" dirty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: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Թռիչքային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ռեժիմը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անջատում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է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նաեւ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GPS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ստանալու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գործառույթը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այց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միայն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քանի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սարքերի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վրա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։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Սա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փոքր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շփոթեցնող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եւ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հակասական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է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։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Տեսականորեն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GPS 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նման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չէ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այստեղի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ոլոր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մյուս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տեխնոլոգիաներին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- 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GPS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միացված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սարքը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լսում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է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միայն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իր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ստացած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GPS 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ազդանշաններին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եւ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չի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փոխանցում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որեւէ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ազդանշան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։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Սակայն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որոշ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fr-FR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օդանավերի</a:t>
            </a:r>
            <a:r>
              <a:rPr lang="fr-FR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fr-FR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կանոնակարգեր</a:t>
            </a:r>
            <a:r>
              <a:rPr lang="fr-FR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fr-FR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ցանկացած</a:t>
            </a:r>
            <a:r>
              <a:rPr lang="fr-FR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fr-FR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պարագայում</a:t>
            </a:r>
            <a:r>
              <a:rPr lang="fr-FR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fr-FR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թույլ</a:t>
            </a:r>
            <a:r>
              <a:rPr lang="fr-FR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fr-FR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չեն</a:t>
            </a:r>
            <a:r>
              <a:rPr lang="fr-FR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fr-FR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տալիս</a:t>
            </a:r>
            <a:r>
              <a:rPr lang="fr-FR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fr-FR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օգտագործել</a:t>
            </a:r>
            <a:r>
              <a:rPr lang="fr-FR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GPS </a:t>
            </a:r>
            <a:r>
              <a:rPr lang="fr-FR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ստացման</a:t>
            </a:r>
            <a:r>
              <a:rPr lang="fr-FR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fr-FR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գործառույթը</a:t>
            </a:r>
            <a:r>
              <a:rPr lang="fr-FR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։ </a:t>
            </a:r>
            <a:endParaRPr lang="en-GB" b="0" i="0" dirty="0">
              <a:solidFill>
                <a:srgbClr val="333333"/>
              </a:solidFill>
              <a:effectLst/>
              <a:latin typeface="Din-Light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GB" sz="1200" kern="120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49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98144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61000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Սա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մեկ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սահիկով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անցնելու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համար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բարդ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ոլորտ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է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-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իդեալականորեն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մենք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կանջատենք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սարքը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որը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ացի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անջատումից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այլ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փոփոխություն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չի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կատարի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։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Սակայն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որոշ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սարքեր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(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հատկապես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iPhone-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ները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)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կիրառում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է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անվտանգություն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որ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եթե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սարքը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ամողջությամ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անջատված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է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ապա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նշանակալիորեն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ավելի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բարդ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է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այն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առանց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գաղտնաառի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միացնելը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քան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շրջանցել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կոդը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երբ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այն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միացված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է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։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Հետեւապես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որոշ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սարքեր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միացրած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պահելը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օգտակար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է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։ </a:t>
            </a:r>
            <a:endParaRPr lang="en-GB" b="0" i="0" dirty="0" smtClean="0">
              <a:solidFill>
                <a:srgbClr val="333333"/>
              </a:solidFill>
              <a:effectLst/>
              <a:latin typeface="Din-Light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Մենք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պետք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է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դրանց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մեկուսացնենք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ցանցից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՝ 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GSM,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Wifi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, BT &amp; GPS։ Faraday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եւ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թռիչքային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ռեժիմը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սովորաար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օգտագործվող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եղանակներն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դա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անելու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համար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։ </a:t>
            </a:r>
            <a:endParaRPr lang="en-GB" b="0" i="0" dirty="0" smtClean="0">
              <a:solidFill>
                <a:srgbClr val="333333"/>
              </a:solidFill>
              <a:effectLst/>
              <a:latin typeface="Din-Light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GB" b="1" i="0" dirty="0" smtClean="0">
              <a:solidFill>
                <a:srgbClr val="333333"/>
              </a:solidFill>
              <a:effectLst/>
              <a:latin typeface="Din-Light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b="1" i="0" dirty="0" smtClean="0">
                <a:solidFill>
                  <a:srgbClr val="333333"/>
                </a:solidFill>
                <a:effectLst/>
                <a:latin typeface="Din-Light"/>
              </a:rPr>
              <a:t>Faraday </a:t>
            </a:r>
            <a:r>
              <a:rPr lang="en-GB" b="1" i="0" dirty="0" err="1" smtClean="0">
                <a:solidFill>
                  <a:srgbClr val="333333"/>
                </a:solidFill>
                <a:effectLst/>
                <a:latin typeface="Din-Light"/>
              </a:rPr>
              <a:t>պայուսակներ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հայտնագործող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Faraday-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ի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պատվին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անվանված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խցիկը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արգելափակում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է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RF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ազդանշաները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թե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էլ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սարքերին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ինչպիսիք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հեռախոսները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մեքենայի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անալիները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կամ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նոութբուքը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ուղարկելուց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եւ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թե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ստանալուց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</a:p>
          <a:p>
            <a:pPr algn="l"/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Խելախոսների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.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նման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սարքերը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հեռախոսային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ցանցերին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են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կապվում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անլար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ազդանշանների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միջոցով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սակայն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նրանք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ունեն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նաեւ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այլ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անլար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կարողություններ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ինչպիսիք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Bluetooth 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կամ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անլար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Wi-Fi 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ցանցերը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,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ինչպես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օրինակ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802.11b/g/n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ստանդարտը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։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Չնայած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խելացի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սարքի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վրա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առկա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ստանդարտ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անցտանգային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հատկանիշներին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դրանք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կարող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ենթակա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լինին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արտաքին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աղյբյուրից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հարձակման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՝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հեռախոսի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կամ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այլ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սարքի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վրայի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ապացույցները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խեղելու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ջնջելու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կամ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նույնիսկ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ավելացնելու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համար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։ </a:t>
            </a:r>
            <a:endParaRPr lang="en-GB" b="0" i="0" dirty="0" smtClean="0">
              <a:solidFill>
                <a:srgbClr val="333333"/>
              </a:solidFill>
              <a:effectLst/>
              <a:latin typeface="Din-Light"/>
            </a:endParaRPr>
          </a:p>
          <a:p>
            <a:pPr algn="l"/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Faraday 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պայուսակները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Faraday 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խցիկների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նման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փակ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կնքված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միավորներ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կանխում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ազդանշաների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ուղարկումն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ու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ստացումը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այն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նյութի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շնորհիվ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ինչից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պատրաստված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։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Սա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կարեւոր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է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առգրավված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սարքերի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պարագայում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որտեղ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դրանցում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պարունակվող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տվյալները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օգտագործվում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որպես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ապացույց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դատարանում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քանի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Faraday 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պայյուսակները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երաշխավորում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են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որ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դրանք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չեն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կեղծվել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։ </a:t>
            </a:r>
          </a:p>
          <a:p>
            <a:pPr algn="l"/>
            <a:endParaRPr lang="en-GB" b="0" i="0" dirty="0" smtClean="0">
              <a:solidFill>
                <a:srgbClr val="333333"/>
              </a:solidFill>
              <a:effectLst/>
              <a:latin typeface="Din-Light"/>
            </a:endParaRPr>
          </a:p>
          <a:p>
            <a:pPr algn="l"/>
            <a:r>
              <a:rPr lang="en-GB" b="1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Թռիչքային</a:t>
            </a:r>
            <a:r>
              <a:rPr lang="en-GB" b="1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1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ռեժիմը</a:t>
            </a:r>
            <a:r>
              <a:rPr lang="en-GB" b="1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անջատում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է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նույն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ապարատային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գործառույթները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։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Դրանք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ներառում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են</a:t>
            </a:r>
            <a:endParaRPr lang="en-GB" b="1" i="0" dirty="0" smtClean="0">
              <a:solidFill>
                <a:srgbClr val="404040"/>
              </a:solidFill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1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Բջջային</a:t>
            </a:r>
            <a:r>
              <a:rPr lang="en-GB" b="1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(Cellular)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: 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Ձեր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սարքը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կդադարի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հաղորդակցվել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բջջային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աշտարակների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հետ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։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Դուք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չեք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կարողանա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ուղարկել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կամ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ստանալ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որեւէ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բան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որ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կախված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է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բջջային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տվյալներից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՝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ձայնային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զանգերից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սկսած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մինչեւ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հեռախոսային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տվյալներ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, SMS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հաղորդագրություններ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։</a:t>
            </a:r>
            <a:endParaRPr lang="en-GB" b="0" i="0" dirty="0" smtClean="0">
              <a:solidFill>
                <a:srgbClr val="404040"/>
              </a:solidFill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1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Wi-Fi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: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Ձեր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հեռախոսը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կդադարի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մոտակա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Wi-Fi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ցանցեր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սկանավորել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եւ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փորձել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միանալ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դրանց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։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Եթե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դուք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արդեն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իսկ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միացված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եք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Wi-Fi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ցանցի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ապա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դուք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կանջատվեք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։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1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Bluetooth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: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Թռիչքային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ռեժիմը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անջատում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է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Bluetooth-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ը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՝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անլար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հաղորդակցման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տեխնոլոգիա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որ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շատ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մարդիկ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ասոցացնում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են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անլար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ականջակալների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հետ։Սակայն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Bluetooth-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ը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կարող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է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օգտագործվել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շատ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այլ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իրերի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համար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ներառյալ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ստեղնաշարի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եւ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մկնիկի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։ </a:t>
            </a:r>
            <a:endParaRPr lang="en-GB" b="0" i="0" dirty="0" smtClean="0">
              <a:solidFill>
                <a:srgbClr val="404040"/>
              </a:solidFill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1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GPS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: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Թռիչքային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ռեժիմը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անջատում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է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նաեւ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GPS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ստանալու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գործառույթը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այց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միայն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քանի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սարքերի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վրա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։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Սա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փոքր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շփոթեցնող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եւ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հակասական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է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։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Տեսականորեն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GPS 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նման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չէ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այստեղի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ոլոր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մյուս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տեխնոլոգիաներին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- 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GPS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միացված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սարքը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լսում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է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միայն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իր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ստացած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GPS 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ազդանշաններին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եւ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չի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փոխանցում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որեւէ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ազդանշան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։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Սակայն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որոշ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fr-FR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օդանավերի</a:t>
            </a:r>
            <a:r>
              <a:rPr lang="fr-FR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fr-FR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կանոնակարգեր</a:t>
            </a:r>
            <a:r>
              <a:rPr lang="fr-FR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fr-FR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ցանկացած</a:t>
            </a:r>
            <a:r>
              <a:rPr lang="fr-FR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fr-FR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պարագայում</a:t>
            </a:r>
            <a:r>
              <a:rPr lang="fr-FR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fr-FR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թույլ</a:t>
            </a:r>
            <a:r>
              <a:rPr lang="fr-FR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fr-FR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չեն</a:t>
            </a:r>
            <a:r>
              <a:rPr lang="fr-FR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fr-FR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տալիս</a:t>
            </a:r>
            <a:r>
              <a:rPr lang="fr-FR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fr-FR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օգտագործել</a:t>
            </a:r>
            <a:r>
              <a:rPr lang="fr-FR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GPS </a:t>
            </a:r>
            <a:r>
              <a:rPr lang="fr-FR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ստացման</a:t>
            </a:r>
            <a:r>
              <a:rPr lang="fr-FR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fr-FR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գործառույթը</a:t>
            </a:r>
            <a:r>
              <a:rPr lang="fr-FR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։ </a:t>
            </a:r>
            <a:endParaRPr lang="en-GB" b="0" i="0" dirty="0" smtClean="0">
              <a:solidFill>
                <a:srgbClr val="333333"/>
              </a:solidFill>
              <a:effectLst/>
              <a:latin typeface="Din-Light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GB" sz="1200" kern="120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50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934881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r>
              <a:rPr lang="en-US" sz="1200" dirty="0" err="1" smtClean="0"/>
              <a:t>Կենդանի</a:t>
            </a:r>
            <a:r>
              <a:rPr lang="en-US" sz="1200" dirty="0" smtClean="0"/>
              <a:t> </a:t>
            </a:r>
            <a:r>
              <a:rPr lang="en-US" sz="1200" dirty="0" err="1" smtClean="0"/>
              <a:t>տվյալների</a:t>
            </a:r>
            <a:r>
              <a:rPr lang="en-US" sz="1200" dirty="0" smtClean="0"/>
              <a:t> </a:t>
            </a:r>
            <a:r>
              <a:rPr lang="en-US" sz="1200" dirty="0" err="1" smtClean="0"/>
              <a:t>փորձաքննությունները</a:t>
            </a:r>
            <a:r>
              <a:rPr lang="en-US" sz="1200" dirty="0" smtClean="0"/>
              <a:t> </a:t>
            </a:r>
            <a:r>
              <a:rPr lang="en-US" sz="1200" dirty="0" err="1" smtClean="0"/>
              <a:t>տեխնիկական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գործընթաց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</a:t>
            </a:r>
            <a:r>
              <a:rPr lang="en-US" sz="1200" baseline="0" dirty="0" smtClean="0"/>
              <a:t>, </a:t>
            </a:r>
            <a:r>
              <a:rPr lang="en-US" sz="1200" baseline="0" dirty="0" err="1" smtClean="0"/>
              <a:t>որ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պետք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կատարվի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միայն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որակավորված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անձանց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կողմից</a:t>
            </a:r>
            <a:r>
              <a:rPr lang="en-US" sz="1200" baseline="0" dirty="0" smtClean="0"/>
              <a:t>, </a:t>
            </a:r>
            <a:r>
              <a:rPr lang="en-US" sz="1200" baseline="0" dirty="0" err="1" smtClean="0"/>
              <a:t>ովքեր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ունեն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ճիշտ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գործիքներ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եւ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սարքավորումներ</a:t>
            </a:r>
            <a:r>
              <a:rPr lang="en-US" sz="1200" baseline="0" dirty="0" smtClean="0"/>
              <a:t>։ </a:t>
            </a:r>
          </a:p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r>
              <a:rPr lang="en-US" sz="1200" dirty="0" err="1" smtClean="0"/>
              <a:t>Այս</a:t>
            </a:r>
            <a:r>
              <a:rPr lang="en-US" sz="1200" dirty="0" smtClean="0"/>
              <a:t> </a:t>
            </a:r>
            <a:r>
              <a:rPr lang="en-US" sz="1200" dirty="0" err="1" smtClean="0"/>
              <a:t>դասընթացում</a:t>
            </a:r>
            <a:r>
              <a:rPr lang="en-US" sz="1200" dirty="0" smtClean="0"/>
              <a:t> </a:t>
            </a:r>
            <a:r>
              <a:rPr lang="en-US" sz="1200" dirty="0" err="1" smtClean="0"/>
              <a:t>դա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ներկայացված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քիչ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մանրամասներով</a:t>
            </a:r>
            <a:r>
              <a:rPr lang="en-US" sz="1200" baseline="0" dirty="0" smtClean="0"/>
              <a:t>, </a:t>
            </a:r>
            <a:r>
              <a:rPr lang="en-US" sz="1200" baseline="0" dirty="0" err="1" smtClean="0"/>
              <a:t>որպեսզի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դատավորները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եւ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դատախազները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տեղեկացված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լինեն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դրանց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գոյության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եւ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ապացույցների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վրա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դրանց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օգտագործման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հետեւանքի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մասին</a:t>
            </a:r>
            <a:r>
              <a:rPr lang="en-US" sz="1200" baseline="0" dirty="0" smtClean="0"/>
              <a:t>։ </a:t>
            </a:r>
            <a:endParaRPr lang="en-US" sz="1200" dirty="0" smtClean="0"/>
          </a:p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r>
              <a:rPr lang="en-US" sz="1200" dirty="0" err="1" smtClean="0"/>
              <a:t>Կենդանի</a:t>
            </a:r>
            <a:r>
              <a:rPr lang="en-US" sz="1200" dirty="0" smtClean="0"/>
              <a:t> </a:t>
            </a:r>
            <a:r>
              <a:rPr lang="en-US" sz="1200" dirty="0" err="1" smtClean="0"/>
              <a:t>տվյալների</a:t>
            </a:r>
            <a:r>
              <a:rPr lang="en-US" sz="1200" dirty="0" smtClean="0"/>
              <a:t> </a:t>
            </a:r>
            <a:r>
              <a:rPr lang="en-US" sz="1200" dirty="0" err="1" smtClean="0"/>
              <a:t>փորձաքննությունը</a:t>
            </a:r>
            <a:r>
              <a:rPr lang="en-US" sz="1200" dirty="0" smtClean="0"/>
              <a:t> </a:t>
            </a:r>
            <a:r>
              <a:rPr lang="en-US" sz="1200" dirty="0" err="1" smtClean="0"/>
              <a:t>գործ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ունեն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այն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իրավիճակների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հետ</a:t>
            </a:r>
            <a:r>
              <a:rPr lang="en-US" sz="1200" baseline="0" dirty="0" smtClean="0"/>
              <a:t>, </a:t>
            </a:r>
            <a:r>
              <a:rPr lang="en-US" sz="1200" baseline="0" dirty="0" err="1" smtClean="0"/>
              <a:t>երբ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անհրաժեշտ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սարքերից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որսալ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անկայուն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տվյալներ</a:t>
            </a:r>
            <a:r>
              <a:rPr lang="en-US" sz="1200" baseline="0" dirty="0" smtClean="0"/>
              <a:t>, </a:t>
            </a:r>
            <a:r>
              <a:rPr lang="en-US" sz="1200" baseline="0" dirty="0" err="1" smtClean="0"/>
              <a:t>մինչեւ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դրանք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կանջատվեն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կամ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կհանվեն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ցանցերից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կամ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էներգիայի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մատակարարումներից</a:t>
            </a:r>
            <a:r>
              <a:rPr lang="en-US" sz="1200" baseline="0" dirty="0" smtClean="0"/>
              <a:t>։</a:t>
            </a:r>
            <a:endParaRPr lang="en-US" sz="1200" dirty="0"/>
          </a:p>
          <a:p>
            <a:pPr marL="0" indent="0" algn="just">
              <a:buNone/>
            </a:pPr>
            <a:r>
              <a:rPr lang="en-US" dirty="0" err="1" smtClean="0"/>
              <a:t>Այն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պահանջում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է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մասնգիտացման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բարձր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մակարդակ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քան</a:t>
            </a:r>
            <a:r>
              <a:rPr lang="en-US" baseline="0" dirty="0" smtClean="0"/>
              <a:t> «</a:t>
            </a:r>
            <a:r>
              <a:rPr lang="en-US" baseline="0" dirty="0" err="1" smtClean="0"/>
              <a:t>մահացած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տուփերի</a:t>
            </a:r>
            <a:r>
              <a:rPr lang="en-US" baseline="0" dirty="0" smtClean="0"/>
              <a:t>» </a:t>
            </a:r>
            <a:r>
              <a:rPr lang="en-US" baseline="0" dirty="0" err="1" smtClean="0"/>
              <a:t>խուզարկության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եւ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առգրավման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գործընթացն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է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որովհետեւ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ապացույցների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խեղման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կամ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նույնիսկ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վերագրման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հավանականությունը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շատ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մեծ</a:t>
            </a:r>
            <a:r>
              <a:rPr lang="en-US" baseline="0" dirty="0" smtClean="0"/>
              <a:t> </a:t>
            </a:r>
            <a:r>
              <a:rPr lang="en-US" baseline="0" dirty="0" err="1" smtClean="0"/>
              <a:t>է</a:t>
            </a:r>
            <a:r>
              <a:rPr lang="en-US" baseline="0" dirty="0" smtClean="0"/>
              <a:t>։  </a:t>
            </a:r>
            <a:endParaRPr lang="en-US" dirty="0"/>
          </a:p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endParaRPr lang="en-US" sz="1200" dirty="0" smtClean="0"/>
          </a:p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r>
              <a:rPr lang="en-US" sz="1200" dirty="0" err="1" smtClean="0"/>
              <a:t>Անկայուն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տվյալները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այն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տվյալներն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են</a:t>
            </a:r>
            <a:r>
              <a:rPr lang="en-US" sz="1200" baseline="0" dirty="0" smtClean="0"/>
              <a:t>, </a:t>
            </a:r>
            <a:r>
              <a:rPr lang="en-US" sz="1200" baseline="0" dirty="0" err="1" smtClean="0"/>
              <a:t>որոնք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թվայնորեն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պահպանվում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են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այնպես</a:t>
            </a:r>
            <a:r>
              <a:rPr lang="en-US" sz="1200" baseline="0" dirty="0" smtClean="0"/>
              <a:t>, </a:t>
            </a:r>
            <a:r>
              <a:rPr lang="en-US" sz="1200" baseline="0" dirty="0" err="1" smtClean="0"/>
              <a:t>որ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մարդու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կողմից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կամ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ավտոմատացված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միջամտության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միջոցով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կարճ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ժամանակում</a:t>
            </a:r>
            <a:r>
              <a:rPr lang="en-US" sz="1200" baseline="0" dirty="0" smtClean="0"/>
              <a:t>  </a:t>
            </a:r>
            <a:r>
              <a:rPr lang="en-US" sz="1200" baseline="0" dirty="0" err="1" smtClean="0"/>
              <a:t>իրենց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բովանդակության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ջնջման</a:t>
            </a:r>
            <a:r>
              <a:rPr lang="en-US" sz="1200" baseline="0" dirty="0" smtClean="0"/>
              <a:t>, </a:t>
            </a:r>
            <a:r>
              <a:rPr lang="en-US" sz="1200" baseline="0" dirty="0" err="1" smtClean="0"/>
              <a:t>վերագրման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կամ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խեղման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հավանականությունը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շատ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մեծ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լինում</a:t>
            </a:r>
            <a:r>
              <a:rPr lang="en-US" sz="1200" baseline="0" dirty="0" smtClean="0"/>
              <a:t>։ 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51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098182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r>
              <a:rPr lang="en-US" sz="1200" dirty="0" err="1" smtClean="0"/>
              <a:t>Կրկին</a:t>
            </a:r>
            <a:r>
              <a:rPr lang="en-US" sz="1200" dirty="0" smtClean="0"/>
              <a:t>,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այս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սահիկի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նպատակը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այնպիսի</a:t>
            </a:r>
            <a:r>
              <a:rPr lang="en-US" sz="1200" baseline="0" dirty="0" smtClean="0"/>
              <a:t> </a:t>
            </a:r>
            <a:r>
              <a:rPr lang="hy-AM" sz="1200" baseline="0" dirty="0" smtClean="0"/>
              <a:t>դասընթաց</a:t>
            </a:r>
            <a:r>
              <a:rPr lang="en-US" sz="1200" baseline="0" dirty="0" smtClean="0"/>
              <a:t>ի </a:t>
            </a:r>
            <a:r>
              <a:rPr lang="en-US" sz="1200" baseline="0" dirty="0" err="1" smtClean="0"/>
              <a:t>մեջ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մտնելը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չէ</a:t>
            </a:r>
            <a:r>
              <a:rPr lang="en-US" sz="1200" baseline="0" dirty="0" smtClean="0"/>
              <a:t>, </a:t>
            </a:r>
            <a:r>
              <a:rPr lang="en-US" sz="1200" baseline="0" dirty="0" err="1" smtClean="0"/>
              <a:t>որը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բացատրելու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համար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կպահանջվի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ավելի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քանի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մեկ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սահիկ</a:t>
            </a:r>
            <a:r>
              <a:rPr lang="en-US" sz="1200" baseline="0" dirty="0" smtClean="0"/>
              <a:t> </a:t>
            </a:r>
            <a:r>
              <a:rPr lang="mr-IN" sz="1200" baseline="0" dirty="0" smtClean="0"/>
              <a:t>–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այլ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դատավորներին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եւ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դատախազներին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ընդհանուր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պատկերացում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տալն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</a:t>
            </a:r>
            <a:r>
              <a:rPr lang="en-US" sz="1200" baseline="0" dirty="0" smtClean="0"/>
              <a:t>։ </a:t>
            </a:r>
            <a:endParaRPr lang="en-US" sz="1200" dirty="0" smtClean="0"/>
          </a:p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endParaRPr lang="en-US" sz="1200" dirty="0" smtClean="0"/>
          </a:p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r>
              <a:rPr lang="en-US" sz="1200" dirty="0" err="1" smtClean="0"/>
              <a:t>Այստեղի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գլխավոր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միտքը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այն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</a:t>
            </a:r>
            <a:r>
              <a:rPr lang="en-US" sz="1200" baseline="0" dirty="0" smtClean="0"/>
              <a:t>, </a:t>
            </a:r>
            <a:r>
              <a:rPr lang="en-US" sz="1200" baseline="0" dirty="0" err="1" smtClean="0"/>
              <a:t>որ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այն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կարող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արվել</a:t>
            </a:r>
            <a:r>
              <a:rPr lang="en-US" sz="1200" baseline="0" dirty="0" smtClean="0"/>
              <a:t>, </a:t>
            </a:r>
            <a:r>
              <a:rPr lang="en-US" sz="1200" baseline="0" dirty="0" err="1" smtClean="0"/>
              <a:t>բայց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չպետք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արվեի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չվերապատրաստված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անձի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կողմից</a:t>
            </a:r>
            <a:r>
              <a:rPr lang="en-US" sz="1200" baseline="0" dirty="0" smtClean="0"/>
              <a:t>։ </a:t>
            </a:r>
            <a:r>
              <a:rPr lang="en-US" sz="1200" baseline="0" dirty="0" err="1" smtClean="0"/>
              <a:t>Սարքին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միջամտությունը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կնշանակի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փոփոխություններ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ըննդեմ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Սկզբունք</a:t>
            </a:r>
            <a:r>
              <a:rPr lang="en-US" sz="1200" baseline="0" dirty="0" smtClean="0"/>
              <a:t> 1-ի։ </a:t>
            </a:r>
            <a:endParaRPr lang="en-US" sz="1200" dirty="0"/>
          </a:p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endParaRPr lang="en-US" sz="1200" dirty="0" smtClean="0"/>
          </a:p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r>
              <a:rPr lang="en-US" sz="1200" dirty="0" err="1" smtClean="0"/>
              <a:t>Առաջինը</a:t>
            </a:r>
            <a:r>
              <a:rPr lang="en-US" sz="1200" dirty="0" smtClean="0"/>
              <a:t> </a:t>
            </a:r>
            <a:r>
              <a:rPr lang="en-US" sz="1200" dirty="0" err="1" smtClean="0"/>
              <a:t>ինքնըստինքնյան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հասկանալի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</a:t>
            </a:r>
            <a:r>
              <a:rPr lang="en-US" sz="1200" baseline="0" dirty="0" smtClean="0"/>
              <a:t>։ </a:t>
            </a:r>
            <a:endParaRPr lang="en-US" sz="1200" dirty="0" smtClean="0"/>
          </a:p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endParaRPr lang="en-US" sz="1200" dirty="0" smtClean="0"/>
          </a:p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r>
              <a:rPr lang="en-US" sz="1200" dirty="0" err="1" smtClean="0"/>
              <a:t>Երկրորդը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գործ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ունի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ավելի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արդ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ոլորտների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հետ</a:t>
            </a:r>
            <a:r>
              <a:rPr lang="en-US" sz="1200" baseline="0" dirty="0" smtClean="0"/>
              <a:t>, </a:t>
            </a:r>
            <a:r>
              <a:rPr lang="en-US" sz="1200" baseline="0" dirty="0" err="1" smtClean="0"/>
              <a:t>ներառյալ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նրանք</a:t>
            </a:r>
            <a:r>
              <a:rPr lang="en-US" sz="1200" baseline="0" dirty="0" smtClean="0"/>
              <a:t>, </a:t>
            </a:r>
            <a:r>
              <a:rPr lang="en-US" sz="1200" baseline="0" dirty="0" err="1" smtClean="0"/>
              <a:t>որտեղ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իրավական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համակարգերը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տարերվում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են</a:t>
            </a:r>
            <a:r>
              <a:rPr lang="en-US" sz="1200" baseline="0" dirty="0" smtClean="0"/>
              <a:t>։ </a:t>
            </a:r>
            <a:endParaRPr lang="en-US" sz="1200" dirty="0"/>
          </a:p>
          <a:p>
            <a:pPr marL="0" marR="0" lvl="1" indent="0" algn="just" defTabSz="914400" rtl="0" eaLnBrk="1" fontAlgn="auto" latinLnBrk="0" hangingPunct="1">
              <a:lnSpc>
                <a:spcPts val="386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Տեղադրված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կոդավորված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սարքերը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կարիք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ունեն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բացատրվելու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-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որտեղ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կոդավորումը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բացվում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 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 (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ապակոդավորում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)՝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թույլ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տալու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ընթերցումը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այն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հանդիպվում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Այն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փակելը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կվերակոդավորի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այն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այն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կդառնա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անհասանելի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Հետեւապես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դրա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հետ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աշխատելը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երբ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բաց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ավելի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նախընտրելի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baseline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000" baseline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endParaRPr lang="en-US" sz="1200" dirty="0" smtClean="0"/>
          </a:p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r>
              <a:rPr lang="en-US" sz="1200" dirty="0" err="1" smtClean="0"/>
              <a:t>Հեռակա</a:t>
            </a:r>
            <a:r>
              <a:rPr lang="en-US" sz="1200" dirty="0" smtClean="0"/>
              <a:t> </a:t>
            </a:r>
            <a:r>
              <a:rPr lang="en-US" sz="1200" dirty="0" err="1" smtClean="0"/>
              <a:t>պահեստ</a:t>
            </a:r>
            <a:r>
              <a:rPr lang="en-US" sz="1200" dirty="0" smtClean="0"/>
              <a:t> </a:t>
            </a:r>
            <a:r>
              <a:rPr lang="en-US" sz="1200" dirty="0" err="1" smtClean="0"/>
              <a:t>ավելի</a:t>
            </a:r>
            <a:r>
              <a:rPr lang="en-US" sz="1200" dirty="0" smtClean="0"/>
              <a:t> </a:t>
            </a:r>
            <a:r>
              <a:rPr lang="en-US" sz="1200" dirty="0" err="1" smtClean="0"/>
              <a:t>բարդ</a:t>
            </a:r>
            <a:r>
              <a:rPr lang="en-US" sz="1200" dirty="0" smtClean="0"/>
              <a:t> </a:t>
            </a:r>
            <a:r>
              <a:rPr lang="en-US" sz="1200" dirty="0" err="1" smtClean="0"/>
              <a:t>է</a:t>
            </a:r>
            <a:r>
              <a:rPr lang="en-US" sz="1200" dirty="0" smtClean="0"/>
              <a:t>,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քանի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որ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տվյալները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գոյություն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ունեն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այլ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վայրում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կամ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հնարավոր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այլ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իրավազորությունում</a:t>
            </a:r>
            <a:r>
              <a:rPr lang="en-US" sz="1200" baseline="0" dirty="0" smtClean="0"/>
              <a:t>, </a:t>
            </a:r>
            <a:r>
              <a:rPr lang="en-US" sz="1200" baseline="0" dirty="0" err="1" smtClean="0"/>
              <a:t>բայց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այն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հասանելի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տվյալ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պահի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սարքից</a:t>
            </a:r>
            <a:r>
              <a:rPr lang="en-US" sz="1200" baseline="0" dirty="0" smtClean="0"/>
              <a:t>։ </a:t>
            </a:r>
            <a:r>
              <a:rPr lang="en-US" sz="1200" baseline="0" dirty="0" err="1" smtClean="0"/>
              <a:t>Այդ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իսկ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պատճառով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այն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որսալը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հնարավոր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կախված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թե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այդ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տվյալները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ինչ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իրավական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կարգավիճակ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ունեն</a:t>
            </a:r>
            <a:r>
              <a:rPr lang="en-US" sz="1200" baseline="0" dirty="0" smtClean="0"/>
              <a:t>։ </a:t>
            </a:r>
            <a:endParaRPr lang="en-US" sz="1200" dirty="0" smtClean="0"/>
          </a:p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endParaRPr lang="en-US" sz="1200" dirty="0" smtClean="0"/>
          </a:p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r>
              <a:rPr lang="en-US" sz="1200" dirty="0" smtClean="0"/>
              <a:t>Վ</a:t>
            </a:r>
            <a:r>
              <a:rPr lang="hy-AM" sz="1200" dirty="0" smtClean="0"/>
              <a:t>երապատրաստող</a:t>
            </a:r>
            <a:r>
              <a:rPr lang="en-US" sz="1200" dirty="0" smtClean="0"/>
              <a:t>ը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չպետք</a:t>
            </a:r>
            <a:r>
              <a:rPr lang="en-US" sz="1200" baseline="0" dirty="0" smtClean="0"/>
              <a:t> է </a:t>
            </a:r>
            <a:r>
              <a:rPr lang="en-US" sz="1200" baseline="0" dirty="0" err="1" smtClean="0"/>
              <a:t>իրավական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հարցերի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շուրջ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քննարկման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բռնվի</a:t>
            </a:r>
            <a:r>
              <a:rPr lang="en-US" sz="1200" baseline="0" dirty="0" smtClean="0"/>
              <a:t>- </a:t>
            </a:r>
            <a:r>
              <a:rPr lang="en-US" sz="1200" baseline="0" dirty="0" err="1" smtClean="0"/>
              <a:t>միայն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դա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անելու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կարողության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հնարավորությունը</a:t>
            </a:r>
            <a:r>
              <a:rPr lang="en-US" sz="1200" baseline="0" dirty="0" smtClean="0"/>
              <a:t>։ </a:t>
            </a:r>
            <a:endParaRPr lang="en-US" sz="1200" dirty="0"/>
          </a:p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endParaRPr lang="en-US" sz="1200" dirty="0"/>
          </a:p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endParaRPr lang="en-US" sz="1200" dirty="0"/>
          </a:p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endParaRPr lang="en-US" sz="1200" dirty="0"/>
          </a:p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52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560227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r>
              <a:rPr lang="en-US" sz="1200" dirty="0" err="1" smtClean="0"/>
              <a:t>Կենդանի</a:t>
            </a:r>
            <a:r>
              <a:rPr lang="en-US" sz="1200" dirty="0" smtClean="0"/>
              <a:t> </a:t>
            </a:r>
            <a:r>
              <a:rPr lang="en-US" sz="1200" dirty="0" err="1" smtClean="0"/>
              <a:t>տվյալների</a:t>
            </a:r>
            <a:r>
              <a:rPr lang="en-US" sz="1200" dirty="0" smtClean="0"/>
              <a:t> </a:t>
            </a:r>
            <a:r>
              <a:rPr lang="en-US" sz="1200" dirty="0" err="1" smtClean="0"/>
              <a:t>փորձաքննությունները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չպետք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արվեն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ցանկցածի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կողմից</a:t>
            </a:r>
            <a:r>
              <a:rPr lang="en-US" sz="1200" baseline="0" dirty="0" smtClean="0"/>
              <a:t>։ </a:t>
            </a:r>
            <a:r>
              <a:rPr lang="en-US" sz="1200" baseline="0" dirty="0" err="1" smtClean="0"/>
              <a:t>Այն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պահանջում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մարդու</a:t>
            </a:r>
            <a:r>
              <a:rPr lang="en-US" sz="1200" baseline="0" dirty="0" smtClean="0"/>
              <a:t>, </a:t>
            </a:r>
            <a:r>
              <a:rPr lang="en-US" sz="1200" baseline="0" dirty="0" err="1" smtClean="0"/>
              <a:t>ով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վերապատրաստվել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այն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մակարդակի</a:t>
            </a:r>
            <a:r>
              <a:rPr lang="en-US" sz="1200" baseline="0" dirty="0" smtClean="0"/>
              <a:t>, </a:t>
            </a:r>
            <a:r>
              <a:rPr lang="en-US" sz="1200" baseline="0" dirty="0" err="1" smtClean="0"/>
              <a:t>որ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իրավասու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եւ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վստահ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կենդանի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տվյալների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հետ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աշխատելու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համար</a:t>
            </a:r>
            <a:r>
              <a:rPr lang="en-US" sz="1200" baseline="0" dirty="0" smtClean="0"/>
              <a:t>։ </a:t>
            </a:r>
            <a:r>
              <a:rPr lang="en-US" sz="1200" baseline="0" dirty="0" err="1" smtClean="0"/>
              <a:t>Սա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նաեւ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պահանջում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վավերացված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գործիքների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հավաքածու</a:t>
            </a:r>
            <a:r>
              <a:rPr lang="en-US" sz="1200" baseline="0" dirty="0" smtClean="0"/>
              <a:t>, </a:t>
            </a:r>
            <a:r>
              <a:rPr lang="en-US" sz="1200" baseline="0" dirty="0" err="1" smtClean="0"/>
              <a:t>որոնք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նրանք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գիտեն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թե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ինչպես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օգտագործել</a:t>
            </a:r>
            <a:r>
              <a:rPr lang="en-US" sz="1200" baseline="0" dirty="0" smtClean="0"/>
              <a:t>՝ </a:t>
            </a:r>
            <a:r>
              <a:rPr lang="en-US" sz="1200" baseline="0" dirty="0" err="1" smtClean="0"/>
              <a:t>անհրաժեշտ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տեղեկությունը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հանելու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համաեւ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եւ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արձանագրելու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այն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ինչ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իրենք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անում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են</a:t>
            </a:r>
            <a:r>
              <a:rPr lang="en-US" sz="1200" baseline="0" dirty="0" smtClean="0"/>
              <a:t>։ </a:t>
            </a:r>
            <a:endParaRPr lang="en-US" sz="1200" dirty="0" smtClean="0"/>
          </a:p>
          <a:p>
            <a:pPr marL="0" indent="0" algn="l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endParaRPr lang="en-US" sz="1200" dirty="0" smtClean="0"/>
          </a:p>
          <a:p>
            <a:pPr marL="0" indent="0" algn="l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r>
              <a:rPr lang="en-US" sz="1200" dirty="0" err="1" smtClean="0"/>
              <a:t>Այդ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գոչծիքները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կարող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են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լինել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ծրագրակազմ</a:t>
            </a:r>
            <a:r>
              <a:rPr lang="en-US" sz="1200" baseline="0" dirty="0" smtClean="0"/>
              <a:t>, </a:t>
            </a:r>
            <a:r>
              <a:rPr lang="en-US" sz="1200" baseline="0" dirty="0" err="1" smtClean="0"/>
              <a:t>որ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նրանք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տանում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են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դեպքի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վայր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կամ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նոութբուք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երթուղիչից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տվյալները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հանելու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համար</a:t>
            </a:r>
            <a:r>
              <a:rPr lang="en-US" sz="1200" baseline="0" dirty="0" smtClean="0"/>
              <a:t>։ </a:t>
            </a:r>
            <a:r>
              <a:rPr lang="en-US" sz="1200" baseline="0" dirty="0" err="1" smtClean="0"/>
              <a:t>Նրանց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անհրաժեշտ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կլնի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նաեւ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մաքրված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մեդիա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տեղեկությունը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որսալու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համար</a:t>
            </a:r>
            <a:r>
              <a:rPr lang="en-US" sz="1200" baseline="0" dirty="0" smtClean="0"/>
              <a:t>։ </a:t>
            </a:r>
          </a:p>
          <a:p>
            <a:pPr marL="0" indent="0" algn="l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endParaRPr lang="en-US" sz="1200" baseline="0" dirty="0" smtClean="0"/>
          </a:p>
          <a:p>
            <a:pPr marL="0" marR="0" indent="0" algn="l" defTabSz="914400" rtl="0" eaLnBrk="1" fontAlgn="auto" latinLnBrk="0" hangingPunct="1">
              <a:lnSpc>
                <a:spcPts val="386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Եթե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ոչ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մեկ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հասանելի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չէ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սա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վերապատրաստումով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սարքավորումով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անելու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միակ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տարերակը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որ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մնում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սարքից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վարդակը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քաշելն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այն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սպանելը-այդպիսով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կորցնելով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հնարավոր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ապացույցը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բայց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պաշտպանելով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այն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ինչ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արդեն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.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իսկ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փոխզիջումից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aseline="0" dirty="0" err="1" smtClean="0">
                <a:latin typeface="Sylfaen" charset="0"/>
                <a:ea typeface="Sylfaen" charset="0"/>
                <a:cs typeface="Sylfaen" charset="0"/>
              </a:rPr>
              <a:t>կա</a:t>
            </a:r>
            <a:r>
              <a:rPr lang="en-GB" sz="1200" baseline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53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579962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Սա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մեկ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սահիկով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անցնելու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համար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բարդ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ոլորտ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է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-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իդեալականորեն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մենք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կանջատենք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սարքը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որը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ացի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անջատումից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այլ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փոփոխություն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չի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կատարի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։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Սակայն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որոշ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սարքեր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(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հատկապես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iPhone-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ները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)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կիրառում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է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անվտանգություն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որ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եթե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սարքը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ամողջությամ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անջատված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է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ապա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նշանակալիորեն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ավելի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բարդ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է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այն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առանց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գաղտնաառի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միացնելը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քան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շրջանցել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կոդը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երբ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այն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միացված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է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։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Հետեւապես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որոշ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սարքեր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միացրած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պահելը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օգտակար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է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։ </a:t>
            </a:r>
            <a:endParaRPr lang="en-GB" b="0" i="0" dirty="0" smtClean="0">
              <a:solidFill>
                <a:srgbClr val="333333"/>
              </a:solidFill>
              <a:effectLst/>
              <a:latin typeface="Din-Light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Մենք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պետք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է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դրանց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մեկուսացնենք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ցանցից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՝ 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GSM,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Wifi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, BT &amp; GPS։ Faraday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եւ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թռիչքային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ռեժիմը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սովորաար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օգտագործվող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եղանակներն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դա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անելու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համար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։ </a:t>
            </a:r>
            <a:endParaRPr lang="en-GB" b="0" i="0" dirty="0" smtClean="0">
              <a:solidFill>
                <a:srgbClr val="333333"/>
              </a:solidFill>
              <a:effectLst/>
              <a:latin typeface="Din-Light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GB" b="1" i="0" dirty="0" smtClean="0">
              <a:solidFill>
                <a:srgbClr val="333333"/>
              </a:solidFill>
              <a:effectLst/>
              <a:latin typeface="Din-Light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GB" b="1" i="0" dirty="0" smtClean="0">
                <a:solidFill>
                  <a:srgbClr val="333333"/>
                </a:solidFill>
                <a:effectLst/>
                <a:latin typeface="Din-Light"/>
              </a:rPr>
              <a:t>Faraday </a:t>
            </a:r>
            <a:r>
              <a:rPr lang="en-GB" b="1" i="0" dirty="0" err="1" smtClean="0">
                <a:solidFill>
                  <a:srgbClr val="333333"/>
                </a:solidFill>
                <a:effectLst/>
                <a:latin typeface="Din-Light"/>
              </a:rPr>
              <a:t>պայուսակներ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հայտնագործող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Faraday-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ի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պատվին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անվանված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խցիկը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արգելափակում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է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RF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ազդանշաները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թե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էլ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սարքերին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ինչպիսիք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հեռախոսները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մեքենայի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անալիները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կամ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նոութբուքը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ուղարկելուց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եւ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թե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ստանալուց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</a:p>
          <a:p>
            <a:pPr algn="l"/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Խելախոսների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.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նման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սարքերը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հեռախոսային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ցանցերին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են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կապվում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անլար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ազդանշանների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միջոցով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սակայն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նրանք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ունեն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նաեւ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այլ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անլար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կարողություններ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ինչպիսիք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Bluetooth 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կամ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անլար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Wi-Fi 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ցանցերը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,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ինչպես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օրինակ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802.11b/g/n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ստանդարտը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։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Չնայած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խելացի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սարքի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վրա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առկա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ստանդարտ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անցտանգային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հատկանիշներին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դրանք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կարող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ենթակա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լինին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արտաքին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աղյբյուրից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հարձակման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՝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հեռախոսի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կամ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այլ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սարքի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վրայի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ապացույցները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խեղելու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ջնջելու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կամ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նույնիսկ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ավելացնելու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համար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։ </a:t>
            </a:r>
            <a:endParaRPr lang="en-GB" b="0" i="0" dirty="0" smtClean="0">
              <a:solidFill>
                <a:srgbClr val="333333"/>
              </a:solidFill>
              <a:effectLst/>
              <a:latin typeface="Din-Light"/>
            </a:endParaRPr>
          </a:p>
          <a:p>
            <a:pPr algn="l"/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Faraday 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պայուսակները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Faraday 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խցիկների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նման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փակ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կնքված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միավորներ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կանխում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ազդանշաների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ուղարկումն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ու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ստացումը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այն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նյութի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շնորհիվ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ինչից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պատրաստված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։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Սա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կարեւոր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է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առգրավված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սարքերի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պարագայում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որտեղ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դրանցում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պարունակվող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տվյալները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օգտագործվում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են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որպես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ապացույց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դատարանում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,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քանի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baseline="0" dirty="0" err="1" smtClean="0">
                <a:solidFill>
                  <a:srgbClr val="333333"/>
                </a:solidFill>
                <a:effectLst/>
                <a:latin typeface="Din-Light"/>
              </a:rPr>
              <a:t>որ</a:t>
            </a:r>
            <a:r>
              <a:rPr lang="en-GB" b="0" i="0" baseline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Faraday 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պայյուսակները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երաշխավորում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են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որ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դրանք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չեն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 </a:t>
            </a:r>
            <a:r>
              <a:rPr lang="en-GB" b="0" i="0" dirty="0" err="1" smtClean="0">
                <a:solidFill>
                  <a:srgbClr val="333333"/>
                </a:solidFill>
                <a:effectLst/>
                <a:latin typeface="Din-Light"/>
              </a:rPr>
              <a:t>կեղծվել</a:t>
            </a:r>
            <a:r>
              <a:rPr lang="en-GB" b="0" i="0" dirty="0" smtClean="0">
                <a:solidFill>
                  <a:srgbClr val="333333"/>
                </a:solidFill>
                <a:effectLst/>
                <a:latin typeface="Din-Light"/>
              </a:rPr>
              <a:t>։ </a:t>
            </a:r>
          </a:p>
          <a:p>
            <a:pPr algn="l"/>
            <a:endParaRPr lang="en-GB" b="0" i="0" dirty="0" smtClean="0">
              <a:solidFill>
                <a:srgbClr val="333333"/>
              </a:solidFill>
              <a:effectLst/>
              <a:latin typeface="Din-Light"/>
            </a:endParaRPr>
          </a:p>
          <a:p>
            <a:pPr algn="l"/>
            <a:r>
              <a:rPr lang="en-GB" b="1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Թռիչքային</a:t>
            </a:r>
            <a:r>
              <a:rPr lang="en-GB" b="1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1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ռեժիմը</a:t>
            </a:r>
            <a:r>
              <a:rPr lang="en-GB" b="1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անջատում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է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նույն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ապարատային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գործառույթները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։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Դրանք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ներառում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են</a:t>
            </a:r>
            <a:endParaRPr lang="en-GB" b="1" i="0" dirty="0" smtClean="0">
              <a:solidFill>
                <a:srgbClr val="404040"/>
              </a:solidFill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1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Բջջային</a:t>
            </a:r>
            <a:r>
              <a:rPr lang="en-GB" b="1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(Cellular)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: 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Ձեր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սարքը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կդադարի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հաղորդակցվել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բջջային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աշտարակների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հետ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։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Դուք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չեք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կարողանա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ուղարկել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կամ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ստանալ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որեւէ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բան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որ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կախված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է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բջջային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տվյալներից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՝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ձայնային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զանգերից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սկսած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մինչեւ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հեռախոսային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տվյալներ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, SMS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հաղորդագրություններ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։</a:t>
            </a:r>
            <a:endParaRPr lang="en-GB" b="0" i="0" dirty="0" smtClean="0">
              <a:solidFill>
                <a:srgbClr val="404040"/>
              </a:solidFill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1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Wi-Fi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: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Ձեր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հեռախոսը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կդադարի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մոտակա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Wi-Fi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ցանցեր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սկանավորել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եւ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փորձել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միանալ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դրանց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։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Եթե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դուք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արդեն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իսկ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միացված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եք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Wi-Fi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ցանցի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ապա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դուք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կանջատվեք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։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1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Bluetooth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: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Թռիչքային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ռեժիմը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անջատում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է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Bluetooth-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ը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՝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անլար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հաղորդակցման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տեխնոլոգիա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որ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շատ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մարդիկ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ասոցացնում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են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անլար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ականջակալների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հետ։Սակայն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Bluetooth-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ը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կարող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է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օգտագործվել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շատ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այլ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իրերի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համար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ներառյալ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ստեղնաշարի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եւ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մկնիկի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։ </a:t>
            </a:r>
            <a:endParaRPr lang="en-GB" b="0" i="0" dirty="0" smtClean="0">
              <a:solidFill>
                <a:srgbClr val="404040"/>
              </a:solidFill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1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GPS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: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Թռիչքային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ռեժիմը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անջատում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է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նաեւ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GPS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ստանալու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գործառույթը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այց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միայն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քանի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սարքերի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վրա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։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Սա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փոքր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շփոթեցնող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եւ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հակասական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է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։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Տեսականորեն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GPS 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նման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չէ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այստեղի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ոլոր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մյուս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տեխնոլոգիաներին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- 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GPS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միացված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սարքը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լսում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է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միայն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իր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ստացած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GPS  </a:t>
            </a:r>
            <a:r>
              <a:rPr lang="en-GB" b="0" i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ազդանշաններին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եւ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չի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փոխանցում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որեւէ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ազդանշան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։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Սակայն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GB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որոշ</a:t>
            </a:r>
            <a:r>
              <a:rPr lang="en-GB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fr-FR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օդանավերի</a:t>
            </a:r>
            <a:r>
              <a:rPr lang="fr-FR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fr-FR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կանոնակարգեր</a:t>
            </a:r>
            <a:r>
              <a:rPr lang="fr-FR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fr-FR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ցանկացած</a:t>
            </a:r>
            <a:r>
              <a:rPr lang="fr-FR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fr-FR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պարագայում</a:t>
            </a:r>
            <a:r>
              <a:rPr lang="fr-FR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fr-FR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թույլ</a:t>
            </a:r>
            <a:r>
              <a:rPr lang="fr-FR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fr-FR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չեն</a:t>
            </a:r>
            <a:r>
              <a:rPr lang="fr-FR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fr-FR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տալիս</a:t>
            </a:r>
            <a:r>
              <a:rPr lang="fr-FR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fr-FR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օգտագործել</a:t>
            </a:r>
            <a:r>
              <a:rPr lang="fr-FR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GPS </a:t>
            </a:r>
            <a:r>
              <a:rPr lang="fr-FR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ստացման</a:t>
            </a:r>
            <a:r>
              <a:rPr lang="fr-FR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fr-FR" b="0" i="0" baseline="0" dirty="0" err="1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գործառույթը</a:t>
            </a:r>
            <a:r>
              <a:rPr lang="fr-FR" b="0" i="0" baseline="0" dirty="0" smtClean="0">
                <a:solidFill>
                  <a:srgbClr val="404040"/>
                </a:solidFill>
                <a:effectLst/>
                <a:latin typeface="Roboto" panose="02000000000000000000" pitchFamily="2" charset="0"/>
              </a:rPr>
              <a:t> ։ </a:t>
            </a:r>
            <a:endParaRPr lang="en-GB" b="0" i="0" dirty="0">
              <a:solidFill>
                <a:srgbClr val="333333"/>
              </a:solidFill>
              <a:effectLst/>
              <a:latin typeface="Din-Light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GB" sz="1200" kern="1200" dirty="0">
              <a:solidFill>
                <a:schemeClr val="tx1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54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494597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Մինչ</a:t>
            </a:r>
            <a:r>
              <a:rPr lang="en-GB" dirty="0" smtClean="0"/>
              <a:t> </a:t>
            </a:r>
            <a:r>
              <a:rPr lang="en-GB" dirty="0" err="1" smtClean="0"/>
              <a:t>կանցնենք</a:t>
            </a:r>
            <a:r>
              <a:rPr lang="en-GB" dirty="0" smtClean="0"/>
              <a:t> </a:t>
            </a:r>
            <a:r>
              <a:rPr lang="hy-AM" dirty="0" smtClean="0"/>
              <a:t>Համացանց</a:t>
            </a:r>
            <a:r>
              <a:rPr lang="en-GB" dirty="0" err="1" smtClean="0"/>
              <a:t>ին</a:t>
            </a:r>
            <a:r>
              <a:rPr lang="en-GB" dirty="0" smtClean="0"/>
              <a:t>, </a:t>
            </a:r>
            <a:r>
              <a:rPr lang="en-GB" dirty="0" err="1" smtClean="0"/>
              <a:t>մենք</a:t>
            </a:r>
            <a:r>
              <a:rPr lang="en-GB" dirty="0" smtClean="0"/>
              <a:t> </a:t>
            </a:r>
            <a:r>
              <a:rPr lang="en-GB" dirty="0" err="1" smtClean="0"/>
              <a:t>պետք</a:t>
            </a:r>
            <a:r>
              <a:rPr lang="en-GB" dirty="0" smtClean="0"/>
              <a:t> է </a:t>
            </a:r>
            <a:r>
              <a:rPr lang="en-GB" dirty="0" err="1" smtClean="0"/>
              <a:t>մի</a:t>
            </a:r>
            <a:r>
              <a:rPr lang="en-GB" dirty="0" smtClean="0"/>
              <a:t> </a:t>
            </a:r>
            <a:r>
              <a:rPr lang="en-GB" dirty="0" err="1" smtClean="0"/>
              <a:t>փոքր</a:t>
            </a:r>
            <a:r>
              <a:rPr lang="en-GB" dirty="0" smtClean="0"/>
              <a:t> </a:t>
            </a:r>
            <a:r>
              <a:rPr lang="en-GB" dirty="0" err="1" smtClean="0"/>
              <a:t>հեռանկար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կազմենք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թե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ինչ</a:t>
            </a:r>
            <a:r>
              <a:rPr lang="en-GB" baseline="0" dirty="0" smtClean="0"/>
              <a:t> է </a:t>
            </a:r>
            <a:r>
              <a:rPr lang="en-GB" baseline="0" dirty="0" err="1" smtClean="0"/>
              <a:t>ցանցը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եւ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ինչն</a:t>
            </a:r>
            <a:r>
              <a:rPr lang="en-GB" baseline="0" dirty="0" smtClean="0"/>
              <a:t> է </a:t>
            </a:r>
            <a:r>
              <a:rPr lang="en-GB" baseline="0" dirty="0" err="1" smtClean="0"/>
              <a:t>այն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դարձնում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այդպիսին</a:t>
            </a:r>
            <a:r>
              <a:rPr lang="en-GB" baseline="0" dirty="0" smtClean="0"/>
              <a:t>- </a:t>
            </a:r>
            <a:r>
              <a:rPr lang="en-GB" baseline="0" dirty="0" err="1" smtClean="0"/>
              <a:t>սա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կարեւոր</a:t>
            </a:r>
            <a:r>
              <a:rPr lang="en-GB" baseline="0" dirty="0" smtClean="0"/>
              <a:t> է </a:t>
            </a:r>
            <a:r>
              <a:rPr lang="en-GB" baseline="0" dirty="0" err="1" smtClean="0"/>
              <a:t>հասկանալու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համար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թե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ինչպես</a:t>
            </a:r>
            <a:r>
              <a:rPr lang="en-GB" baseline="0" dirty="0" smtClean="0"/>
              <a:t> է </a:t>
            </a:r>
            <a:r>
              <a:rPr lang="hy-AM" baseline="0" dirty="0" smtClean="0"/>
              <a:t>Համացանց</a:t>
            </a:r>
            <a:r>
              <a:rPr lang="en-GB" baseline="0" dirty="0" smtClean="0"/>
              <a:t>ը </a:t>
            </a:r>
            <a:r>
              <a:rPr lang="en-GB" baseline="0" dirty="0" err="1" smtClean="0"/>
              <a:t>աշխատում</a:t>
            </a:r>
            <a:r>
              <a:rPr lang="en-GB" baseline="0" dirty="0" smtClean="0"/>
              <a:t>։</a:t>
            </a:r>
          </a:p>
          <a:p>
            <a:endParaRPr lang="en-GB" baseline="0" dirty="0" smtClean="0"/>
          </a:p>
          <a:p>
            <a:r>
              <a:rPr lang="en-US" baseline="0" dirty="0" smtClean="0"/>
              <a:t>Վ</a:t>
            </a:r>
            <a:r>
              <a:rPr lang="hy-AM" baseline="0" dirty="0" smtClean="0"/>
              <a:t>երապատրաստող</a:t>
            </a:r>
            <a:r>
              <a:rPr lang="en-GB" baseline="0" dirty="0" smtClean="0"/>
              <a:t>ը </a:t>
            </a:r>
            <a:r>
              <a:rPr lang="en-GB" baseline="0" dirty="0" err="1" smtClean="0"/>
              <a:t>պետք</a:t>
            </a:r>
            <a:r>
              <a:rPr lang="en-GB" baseline="0" dirty="0" smtClean="0"/>
              <a:t> է </a:t>
            </a:r>
            <a:r>
              <a:rPr lang="hy-AM" baseline="0" dirty="0" smtClean="0"/>
              <a:t>դասընթաց</a:t>
            </a:r>
            <a:r>
              <a:rPr lang="en-GB" baseline="0" dirty="0" smtClean="0"/>
              <a:t>ը </a:t>
            </a:r>
            <a:r>
              <a:rPr lang="en-GB" baseline="0" dirty="0" err="1" smtClean="0"/>
              <a:t>բացի</a:t>
            </a:r>
            <a:r>
              <a:rPr lang="en-GB" baseline="0" dirty="0" smtClean="0"/>
              <a:t>՝ </a:t>
            </a:r>
            <a:r>
              <a:rPr lang="hy-AM" baseline="0" dirty="0" smtClean="0"/>
              <a:t>մասնակից</a:t>
            </a:r>
            <a:r>
              <a:rPr lang="en-GB" baseline="0" dirty="0" err="1" smtClean="0"/>
              <a:t>ներին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ուղղված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բաց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հարցով</a:t>
            </a:r>
            <a:r>
              <a:rPr lang="en-GB" baseline="0" dirty="0" smtClean="0"/>
              <a:t> </a:t>
            </a:r>
            <a:r>
              <a:rPr lang="mr-IN" baseline="0" dirty="0" smtClean="0"/>
              <a:t>–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մի</a:t>
            </a:r>
            <a:r>
              <a:rPr lang="en-GB" baseline="0" dirty="0" smtClean="0"/>
              <a:t> </a:t>
            </a:r>
            <a:r>
              <a:rPr lang="en-GB" baseline="0" dirty="0" err="1" smtClean="0"/>
              <a:t>փոքր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ժամանակ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ծախսել</a:t>
            </a:r>
            <a:r>
              <a:rPr lang="en-GB" baseline="0" dirty="0" smtClean="0"/>
              <a:t> </a:t>
            </a:r>
            <a:r>
              <a:rPr lang="en-GB" baseline="0" dirty="0" err="1" smtClean="0"/>
              <a:t>փորձելով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նրանց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նկարագրել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թե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ինչն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է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իրենց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պատկերացումով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կիբերհանցագործությունը</a:t>
            </a:r>
            <a:r>
              <a:rPr lang="en-GB" baseline="0" dirty="0" smtClean="0"/>
              <a:t>։ 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err="1" smtClean="0"/>
              <a:t>Կարող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է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անցկացվել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բաց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հարթակում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կամ</a:t>
            </a:r>
            <a:r>
              <a:rPr lang="en-GB" baseline="0" dirty="0" smtClean="0"/>
              <a:t> </a:t>
            </a:r>
            <a:r>
              <a:rPr lang="en-GB" baseline="0" dirty="0" err="1" smtClean="0"/>
              <a:t>փոքր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խմբերով</a:t>
            </a:r>
            <a:r>
              <a:rPr lang="en-GB" baseline="0" dirty="0" smtClean="0"/>
              <a:t>։ </a:t>
            </a:r>
            <a:r>
              <a:rPr lang="en-GB" baseline="0" dirty="0" err="1" smtClean="0"/>
              <a:t>Նպատակն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է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ստանալ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մարդկանց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սահմանումը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թե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ինչ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է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դա</a:t>
            </a:r>
            <a:r>
              <a:rPr lang="en-GB" baseline="0" dirty="0" smtClean="0"/>
              <a:t>։ </a:t>
            </a:r>
            <a:endParaRPr lang="en-GB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>
                <a:solidFill>
                  <a:prstClr val="black"/>
                </a:solidFill>
              </a:rPr>
              <a:pPr/>
              <a:t>55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84840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r>
              <a:rPr lang="en-US" sz="1200" dirty="0" err="1" smtClean="0"/>
              <a:t>Դատական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փորձաքննությունները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նոր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չեն</a:t>
            </a:r>
            <a:r>
              <a:rPr lang="en-US" sz="1200" baseline="0" dirty="0" smtClean="0"/>
              <a:t>- </a:t>
            </a:r>
            <a:r>
              <a:rPr lang="en-US" sz="1200" baseline="0" dirty="0" err="1" smtClean="0"/>
              <a:t>մենք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ունենք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շատ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գիտություններ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որոնք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ընկնում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են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դատական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փորձաքննական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գիտությունների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ներքո</a:t>
            </a:r>
            <a:r>
              <a:rPr lang="en-US" sz="1200" baseline="0" dirty="0" smtClean="0"/>
              <a:t>։ </a:t>
            </a:r>
            <a:endParaRPr lang="en-US" sz="1200" dirty="0" smtClean="0"/>
          </a:p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r>
              <a:rPr lang="en-US" sz="1200" dirty="0" err="1" smtClean="0"/>
              <a:t>Դատական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փորձաքննությունները</a:t>
            </a:r>
            <a:r>
              <a:rPr lang="en-US" sz="1200" baseline="0" dirty="0" smtClean="0"/>
              <a:t> </a:t>
            </a:r>
            <a:r>
              <a:rPr lang="en-US" sz="1200" dirty="0" smtClean="0"/>
              <a:t>=  </a:t>
            </a:r>
            <a:r>
              <a:rPr lang="en-US" sz="1200" dirty="0" err="1" smtClean="0"/>
              <a:t>գիտական</a:t>
            </a:r>
            <a:r>
              <a:rPr lang="en-US" sz="1200" dirty="0" smtClean="0"/>
              <a:t> </a:t>
            </a:r>
            <a:r>
              <a:rPr lang="en-US" sz="1200" dirty="0" err="1" smtClean="0"/>
              <a:t>թեստեր</a:t>
            </a:r>
            <a:r>
              <a:rPr lang="en-US" sz="1200" dirty="0" smtClean="0"/>
              <a:t> </a:t>
            </a:r>
            <a:r>
              <a:rPr lang="en-US" sz="1200" dirty="0" err="1" smtClean="0"/>
              <a:t>կամ</a:t>
            </a:r>
            <a:r>
              <a:rPr lang="en-US" sz="1200" dirty="0" smtClean="0"/>
              <a:t> </a:t>
            </a:r>
            <a:r>
              <a:rPr lang="en-US" sz="1200" dirty="0" err="1" smtClean="0"/>
              <a:t>տեխնիկաներ</a:t>
            </a:r>
            <a:r>
              <a:rPr lang="en-US" sz="1200" dirty="0" smtClean="0"/>
              <a:t>,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որոնք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օգտագործվում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են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կապված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հանցանքի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բացահայտման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հետ</a:t>
            </a:r>
            <a:r>
              <a:rPr lang="en-US" sz="1200" baseline="0" dirty="0" smtClean="0"/>
              <a:t>։ </a:t>
            </a:r>
            <a:endParaRPr lang="en-US" sz="1200" dirty="0" smtClean="0"/>
          </a:p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endParaRPr lang="en-US" sz="1200" b="0" i="0" dirty="0" smtClean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r>
              <a:rPr lang="en-US" sz="1200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Թվային</a:t>
            </a:r>
            <a:r>
              <a:rPr lang="en-US" sz="1200" b="0" i="0" baseline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baseline="0" dirty="0" err="1" smtClean="0">
                <a:solidFill>
                  <a:schemeClr val="tx1"/>
                </a:solidFill>
                <a:effectLst/>
                <a:latin typeface="+mn-lt"/>
              </a:rPr>
              <a:t>դ</a:t>
            </a:r>
            <a:r>
              <a:rPr lang="en-US" sz="1200" dirty="0" err="1" smtClean="0"/>
              <a:t>ատական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փորձաքննությունները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սրանից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նորագույներից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մեկն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</a:t>
            </a:r>
            <a:r>
              <a:rPr lang="en-US" sz="1200" baseline="0" dirty="0" smtClean="0"/>
              <a:t>- </a:t>
            </a:r>
            <a:r>
              <a:rPr lang="en-US" sz="1200" baseline="0" dirty="0" err="1" smtClean="0"/>
              <a:t>որն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հիմնականում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հայտնվել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</a:t>
            </a:r>
            <a:r>
              <a:rPr lang="en-US" sz="1200" baseline="0" dirty="0" smtClean="0"/>
              <a:t> 1990-  </a:t>
            </a:r>
            <a:r>
              <a:rPr lang="en-US" sz="1200" baseline="0" dirty="0" err="1" smtClean="0"/>
              <a:t>ականների</a:t>
            </a:r>
            <a:r>
              <a:rPr lang="en-US" sz="1200" baseline="0" dirty="0" smtClean="0"/>
              <a:t>. </a:t>
            </a:r>
            <a:r>
              <a:rPr lang="en-US" sz="1200" baseline="0" dirty="0" err="1" smtClean="0"/>
              <a:t>կեսերին</a:t>
            </a:r>
            <a:r>
              <a:rPr lang="en-US" sz="1200" baseline="0" dirty="0" smtClean="0"/>
              <a:t>։ </a:t>
            </a:r>
            <a:r>
              <a:rPr lang="en-US" sz="1200" baseline="0" dirty="0" err="1" smtClean="0"/>
              <a:t>Մինչ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այդ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կային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համակարգիչներ</a:t>
            </a:r>
            <a:r>
              <a:rPr lang="en-US" sz="1200" baseline="0" dirty="0" smtClean="0"/>
              <a:t>, </a:t>
            </a:r>
            <a:r>
              <a:rPr lang="en-US" sz="1200" baseline="0" dirty="0" err="1" smtClean="0"/>
              <a:t>բայց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քիչ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մարդիկ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էին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դրանք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օգտագործում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ապացույցների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համար</a:t>
            </a:r>
            <a:r>
              <a:rPr lang="en-US" sz="1200" baseline="0" dirty="0" smtClean="0"/>
              <a:t>։ </a:t>
            </a:r>
            <a:r>
              <a:rPr lang="en-US" sz="1200" baseline="0" dirty="0" err="1" smtClean="0"/>
              <a:t>Երբ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թվային</a:t>
            </a:r>
            <a:r>
              <a:rPr lang="en-US" sz="1200" baseline="0" dirty="0" smtClean="0"/>
              <a:t> </a:t>
            </a:r>
            <a:r>
              <a:rPr lang="en-US" sz="1200" b="0" i="0" baseline="0" dirty="0" err="1" smtClean="0">
                <a:solidFill>
                  <a:schemeClr val="tx1"/>
                </a:solidFill>
                <a:effectLst/>
                <a:latin typeface="+mn-lt"/>
              </a:rPr>
              <a:t>դ</a:t>
            </a:r>
            <a:r>
              <a:rPr lang="en-US" sz="1200" dirty="0" err="1" smtClean="0"/>
              <a:t>ատական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փորձաքննությունները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սկսվեցին</a:t>
            </a:r>
            <a:r>
              <a:rPr lang="en-US" sz="1200" baseline="0" dirty="0" smtClean="0"/>
              <a:t>, </a:t>
            </a:r>
            <a:r>
              <a:rPr lang="en-US" sz="1200" baseline="0" dirty="0" err="1" smtClean="0"/>
              <a:t>ինչպես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դրանից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առաջ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առկա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փորձաքննական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մյուս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գիտությունները</a:t>
            </a:r>
            <a:r>
              <a:rPr lang="en-US" sz="1200" baseline="0" dirty="0" smtClean="0"/>
              <a:t>, </a:t>
            </a:r>
            <a:r>
              <a:rPr lang="en-US" sz="1200" baseline="0" dirty="0" err="1" smtClean="0"/>
              <a:t>դրանք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էլ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պետք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հիմնադրվեին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եւ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կանոններն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ու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ստանդարտները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պետք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ստեղծվեին</a:t>
            </a:r>
            <a:r>
              <a:rPr lang="en-US" sz="1200" baseline="0" dirty="0" smtClean="0"/>
              <a:t>, </a:t>
            </a:r>
            <a:r>
              <a:rPr lang="en-US" sz="1200" baseline="0" dirty="0" err="1" smtClean="0"/>
              <a:t>որպեսզի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կարողանային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ապահովելի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դատարանի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համար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ընդունելի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ապացույցներ</a:t>
            </a:r>
            <a:r>
              <a:rPr lang="en-US" sz="1200" baseline="0" dirty="0" smtClean="0"/>
              <a:t>։ </a:t>
            </a:r>
            <a:endParaRPr lang="en-US" sz="1200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57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62793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աշխարհում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դուք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վայրը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ապահով-չնայած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վստահ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չեմ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նկարի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գործընկերը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;)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փորձաքննությունների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դուք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վայրը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քննիչները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ապահովեն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վայրը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ճիշտ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կանեին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ավանդական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փորձաքննությունների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փորձաքննություններում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երկրորդ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վայրը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Համակարգչային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օգտգագործված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կատարելու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դարձնում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արժեքավոր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Սակայն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նույնիսյ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համակրգիչը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իրենով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կատարելու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դեռեւս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պարունակել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կարեւոր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տեղեկություն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հանցագործության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նախապատրաստական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փուլի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վավերագրական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հաշվի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աղյուսակներ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չաթային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հարաբերություններ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տուժողի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կասկածյալի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միջեւ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կապված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հանգամանքներ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ձեռնոցները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ապահովեք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վայրը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ավանդական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փորձաքննությունների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սկզունքը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ճիշտ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Ճիշտ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դուք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ցանկանա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մատնահետքերը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ԴՆԹ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լինին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հանցագործության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զենքի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այդպես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ցանկանա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թողել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սեփական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հետքերը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կտորի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սկավառակային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կրիչի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գալիս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գրելն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արգելափակողները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(write-blockers)։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արգելափակիչների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տարբեր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տեսակներ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Դրանցից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ընդամենը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ծրագրակազմի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փոքր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մասնիկներ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ապաակտիվացնել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սկավառակի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հասանելիությունը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(software write-blockers):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որոշներն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ապարատային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ֆիզիկապես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անջատում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ազդանշանները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պատասխանատու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սկավառակին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հրամաններ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ուղարկելու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(hardware write-blockers).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նկարի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դուք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տեսնել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Tableau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ընկերության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ապարատային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արգելափակիչ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(hardware write-blockers)։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Wiebetech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MyKey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Technologies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ընկերությունների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սարքերը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բոլորի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ընդհանրական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հատկանիշն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պորտեր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սկավառակ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աղբյուրը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ցուցանմուշը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միացնելու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պորտեր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արգելափակիչը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փորձագետի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փորձաքննության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մեքենային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միացնելու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Ավանդական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փորձաքննություններում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վայրի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քննիչները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գտնել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վերցնել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մատնահետքեր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մանրաթելեր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ԴՆԹ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հետքեր՝որպես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ապցույցներ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տանել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կասկածյալը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հայտնաբերվել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աղբյուրների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վեբկայքեր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կասկածյալը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այցելել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փաստաթղթեր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ստեղծել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նկարներ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կոտրած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հարձակվողի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ավանդական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փորձաքննություններում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ԴՆԹ,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ակնհայտ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հատուկ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տեխնիկաներ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դրանցից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ապացուցողական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բովանդակությունը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Սկավառակների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չբաշխված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ֆայլերի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մասնիկները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փորձագետները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պետք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խորանան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սկավառակի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կառուցվածքի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ֆայլերի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համակարգերի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հագեցած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տարածքների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գույքային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կառուցվածքներում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գտնելու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դատավարության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անհրաժեշտ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ապացույցը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Ահա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ավանդական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փորձաքննությունների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գիտությունների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միջեւ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նմանությունների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քննիչները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հայտնաբերում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մատնահետքեր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հանցագործության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գործիքի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սկանավորում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տվյալների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շտեմարանը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գտնելու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ճիշտ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մատնահետքը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որոնումը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հաջողվում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նրանք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վստահ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ասել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գործիքի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վրայի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մատնահետքը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պատկանում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իրենց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շտեմարանից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կոնկրետ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անձի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Թվային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փորձաքննության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առկա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եղանակ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համեմատելու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գտնելու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կոնկրետ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ֆայլը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ապացուցելու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որոնվող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ֆայլը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հայտնաերված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ֆայլը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ճշգրտորեն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համընկնում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Միգուցե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ձեզնից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ոմանք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լսել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մեթոդի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մասին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Ինչ-որ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մեկը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մտքեր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՞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Միգուցե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հիմա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՞։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Հեշինգը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(Hashing)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տերմինն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փնտրում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վերլուծության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ժամանակ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փորձագետը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հաշվում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ֆայլի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սկավառակի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գումարները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MD5, SHA-1, SHA-256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պարզապես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գաղտնագրման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ալգորիթմների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ամենատարածված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օրինակներից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արժեքը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պարզապես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տառերի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երկար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շարան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հաշվարկվում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եզակի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ֆայլի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բովանդակության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ֆայլ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արժեքը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բացառությամբ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եթե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ճիշտ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բովանդակությամբ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չէ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պատճառով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փորձագետները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օգտագործել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արժեքները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փնտրելու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նշանավոր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ֆայլերը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վավերականցնելու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արդյոք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կրիչի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փորձաքննական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պատճենի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բովանդակությունը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օրինգինալ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կոշտ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կրիչինը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Հավանականության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առումով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Որքա՞ն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դուք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երկու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մարդ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ունի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մատնահետքը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64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միլիարդից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1-ը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որքա՞ն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հավանական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դուք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Euromillions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վիճակախաղում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ամենաբարձր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դաը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շահելը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։…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116միլլիոնից 1-ը։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Հիմա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դուք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տեսել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բարձր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թվերը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ինչ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կարծում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որքան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բարձր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հավանականությունը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երկու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ֆայլեր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կունենան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արժեքը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… MD5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ալգորիթմի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կիրառման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հավանականությունը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երկու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ֆայլեր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կունան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նույն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արժեքը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340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միլիարդից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միլիարդից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միլիարդից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միլիարդից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  2-ի 128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աստիճան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),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մինչդեռ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SHA-1-ի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հավանականության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դեպքում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հազար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միլիարդից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միլիարդից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միլիարդից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միլիարդից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միլիարդից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( 2-ի 160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աստիճան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Այնուամենայնիվ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պարզապես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ձեր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տեղեկության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համար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հետազոտողները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կարողացել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են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ստանալ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հեշ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կոլիզիա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լաբարատոր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պայմաններում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։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58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53802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 err="1" smtClean="0"/>
              <a:t>Գոյություն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ունի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թվային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դատափորձաքննությունների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երեք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հիմնական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կատեգորիա</a:t>
            </a:r>
            <a:r>
              <a:rPr lang="en-GB" baseline="0" noProof="0" dirty="0" smtClean="0"/>
              <a:t>։ </a:t>
            </a:r>
            <a:endParaRPr lang="en-GB" noProof="0" dirty="0" smtClean="0"/>
          </a:p>
          <a:p>
            <a:endParaRPr lang="en-GB" baseline="0" noProof="0" dirty="0"/>
          </a:p>
          <a:p>
            <a:r>
              <a:rPr lang="en-GB" baseline="0" noProof="0" dirty="0" err="1" smtClean="0"/>
              <a:t>Համակարգչային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դատափորձաքննությունը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կատեգորիաներից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ամենահինն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է</a:t>
            </a:r>
            <a:r>
              <a:rPr lang="en-GB" baseline="0" noProof="0" dirty="0" smtClean="0"/>
              <a:t>։ </a:t>
            </a:r>
            <a:r>
              <a:rPr lang="en-GB" baseline="0" noProof="0" dirty="0" err="1" smtClean="0"/>
              <a:t>Այն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ազդում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է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անձնական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համակարգիչների</a:t>
            </a:r>
            <a:r>
              <a:rPr lang="en-GB" baseline="0" noProof="0" dirty="0" smtClean="0"/>
              <a:t>, </a:t>
            </a:r>
            <a:r>
              <a:rPr lang="en-GB" baseline="0" noProof="0" dirty="0" err="1" smtClean="0"/>
              <a:t>սերվերների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եւ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մեդիա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պահուստների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վրա</a:t>
            </a:r>
            <a:r>
              <a:rPr lang="en-GB" baseline="0" noProof="0" dirty="0" smtClean="0"/>
              <a:t>։ </a:t>
            </a:r>
            <a:r>
              <a:rPr lang="en-GB" baseline="0" noProof="0" dirty="0" err="1" smtClean="0"/>
              <a:t>Համակարգչային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դատափորձաքննությունների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չորս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ենթակատեգորիաներ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կան</a:t>
            </a:r>
            <a:r>
              <a:rPr lang="en-GB" baseline="0" noProof="0" dirty="0" smtClean="0"/>
              <a:t> ։ </a:t>
            </a:r>
            <a:r>
              <a:rPr lang="en-GB" baseline="0" noProof="0" dirty="0" err="1" smtClean="0"/>
              <a:t>Դրանք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են</a:t>
            </a:r>
            <a:r>
              <a:rPr lang="en-GB" baseline="0" noProof="0" dirty="0" smtClean="0"/>
              <a:t>՝</a:t>
            </a:r>
          </a:p>
          <a:p>
            <a:endParaRPr lang="en-GB" baseline="0" noProof="0" dirty="0"/>
          </a:p>
          <a:p>
            <a:pPr marL="171450" indent="-171450">
              <a:buFontTx/>
              <a:buChar char="-"/>
            </a:pPr>
            <a:r>
              <a:rPr lang="en-GB" baseline="0" noProof="0" dirty="0" err="1" smtClean="0"/>
              <a:t>Հետմահու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փորձաքննություն</a:t>
            </a:r>
            <a:r>
              <a:rPr lang="en-GB" baseline="0" noProof="0" dirty="0" smtClean="0"/>
              <a:t>, </a:t>
            </a:r>
            <a:r>
              <a:rPr lang="en-GB" baseline="0" noProof="0" dirty="0" err="1" smtClean="0"/>
              <a:t>որն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ամբողջությամբ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վերաբերում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է</a:t>
            </a:r>
            <a:r>
              <a:rPr lang="en-GB" baseline="0" noProof="0" dirty="0" smtClean="0"/>
              <a:t>, </a:t>
            </a:r>
            <a:r>
              <a:rPr lang="en-GB" baseline="0" noProof="0" dirty="0" err="1" smtClean="0"/>
              <a:t>թե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ինչպես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ստանալ</a:t>
            </a:r>
            <a:r>
              <a:rPr lang="en-GB" baseline="0" noProof="0" dirty="0" smtClean="0"/>
              <a:t>, </a:t>
            </a:r>
            <a:r>
              <a:rPr lang="en-GB" baseline="0" noProof="0" dirty="0" err="1" smtClean="0"/>
              <a:t>մշակել</a:t>
            </a:r>
            <a:r>
              <a:rPr lang="en-GB" baseline="0" noProof="0" dirty="0" smtClean="0"/>
              <a:t>, </a:t>
            </a:r>
            <a:r>
              <a:rPr lang="en-GB" baseline="0" noProof="0" dirty="0" err="1" smtClean="0"/>
              <a:t>վերլուծել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եւ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զեկուցել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անջատված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համակարգչային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համակարգերի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վրա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պահված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տվյալները</a:t>
            </a:r>
            <a:r>
              <a:rPr lang="en-GB" baseline="0" noProof="0" dirty="0" smtClean="0"/>
              <a:t>։ </a:t>
            </a:r>
            <a:r>
              <a:rPr lang="en-GB" baseline="0" noProof="0" dirty="0" err="1" smtClean="0"/>
              <a:t>Սա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փորձաքննությունների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ամենաավանդական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կատեգորիան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է</a:t>
            </a:r>
            <a:r>
              <a:rPr lang="en-GB" baseline="0" noProof="0" dirty="0" smtClean="0"/>
              <a:t>։ </a:t>
            </a:r>
          </a:p>
          <a:p>
            <a:pPr marL="171450" indent="-171450">
              <a:buFontTx/>
              <a:buChar char="-"/>
            </a:pPr>
            <a:r>
              <a:rPr lang="en-GB" baseline="0" noProof="0" dirty="0" err="1" smtClean="0"/>
              <a:t>Կենդանի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փորձաքննությունը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ամբողջությամբ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վերաբերում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է</a:t>
            </a:r>
            <a:r>
              <a:rPr lang="en-GB" baseline="0" noProof="0" dirty="0" smtClean="0"/>
              <a:t>, </a:t>
            </a:r>
            <a:r>
              <a:rPr lang="en-GB" baseline="0" noProof="0" dirty="0" err="1" smtClean="0"/>
              <a:t>թե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ինչպես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ստանալ</a:t>
            </a:r>
            <a:r>
              <a:rPr lang="en-GB" baseline="0" noProof="0" dirty="0" smtClean="0"/>
              <a:t>, </a:t>
            </a:r>
            <a:r>
              <a:rPr lang="en-GB" baseline="0" noProof="0" dirty="0" err="1" smtClean="0"/>
              <a:t>մշակել</a:t>
            </a:r>
            <a:r>
              <a:rPr lang="en-GB" baseline="0" noProof="0" dirty="0" smtClean="0"/>
              <a:t>, </a:t>
            </a:r>
            <a:r>
              <a:rPr lang="en-GB" baseline="0" noProof="0" dirty="0" err="1" smtClean="0"/>
              <a:t>վերլուծել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եւ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զեկուցել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միացված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համակարգչային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համակարգերի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վրա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պահված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տվյալները</a:t>
            </a:r>
            <a:r>
              <a:rPr lang="en-GB" baseline="0" noProof="0" dirty="0" smtClean="0"/>
              <a:t>։ </a:t>
            </a:r>
            <a:r>
              <a:rPr lang="en-GB" baseline="0" noProof="0" dirty="0" err="1" smtClean="0"/>
              <a:t>Հետմահուի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հետ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համեմատած</a:t>
            </a:r>
            <a:r>
              <a:rPr lang="en-GB" baseline="0" noProof="0" dirty="0" smtClean="0"/>
              <a:t>, </a:t>
            </a:r>
            <a:r>
              <a:rPr lang="en-GB" baseline="0" noProof="0" dirty="0" err="1" smtClean="0"/>
              <a:t>սա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բավականին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երիտասարդ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ենթակատեգորիա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է</a:t>
            </a:r>
            <a:r>
              <a:rPr lang="en-GB" baseline="0" noProof="0" dirty="0" smtClean="0"/>
              <a:t>, </a:t>
            </a:r>
            <a:r>
              <a:rPr lang="en-GB" baseline="0" noProof="0" dirty="0" err="1" smtClean="0"/>
              <a:t>բայց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դառնում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է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ավելի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ու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ավելի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կարեւոր</a:t>
            </a:r>
            <a:r>
              <a:rPr lang="en-GB" baseline="0" noProof="0" dirty="0" smtClean="0"/>
              <a:t>, </a:t>
            </a:r>
            <a:r>
              <a:rPr lang="en-GB" baseline="0" noProof="0" dirty="0" err="1" smtClean="0"/>
              <a:t>քանի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որ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շատ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տվյալներ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ներկայումս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պահվում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են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ժամանակավորապես</a:t>
            </a:r>
            <a:r>
              <a:rPr lang="en-GB" baseline="0" noProof="0" dirty="0" smtClean="0"/>
              <a:t>, </a:t>
            </a:r>
            <a:r>
              <a:rPr lang="en-GB" baseline="0" noProof="0" dirty="0" err="1" smtClean="0"/>
              <a:t>հեռավար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կամ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կոդավորված</a:t>
            </a:r>
            <a:r>
              <a:rPr lang="en-GB" baseline="0" noProof="0" dirty="0" smtClean="0"/>
              <a:t>։ 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baseline="0" noProof="0" dirty="0" err="1" smtClean="0"/>
              <a:t>Հավելվածային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փորձաքննությունը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ենակատեգորիա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է</a:t>
            </a:r>
            <a:r>
              <a:rPr lang="en-GB" baseline="0" noProof="0" dirty="0" smtClean="0"/>
              <a:t>, </a:t>
            </a:r>
            <a:r>
              <a:rPr lang="en-GB" baseline="0" noProof="0" dirty="0" err="1" smtClean="0"/>
              <a:t>որը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կենտրոնանում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է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հազարավոր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տարբեր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հավելվածների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կողմից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թողնված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հետքերի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եւ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արտեֆակտների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վերլուծության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վրա</a:t>
            </a:r>
            <a:r>
              <a:rPr lang="en-GB" baseline="0" noProof="0" dirty="0" smtClean="0"/>
              <a:t>։ 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baseline="0" noProof="0" dirty="0" err="1" smtClean="0"/>
              <a:t>Վերջին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ենթակատեգորիան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փորձաքննություններն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են</a:t>
            </a:r>
            <a:r>
              <a:rPr lang="en-GB" baseline="0" noProof="0" dirty="0" smtClean="0"/>
              <a:t> , </a:t>
            </a:r>
            <a:r>
              <a:rPr lang="en-GB" baseline="0" noProof="0" dirty="0" err="1" smtClean="0"/>
              <a:t>որոնք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վերաբերում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են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այլ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ապարատային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սարքերին</a:t>
            </a:r>
            <a:r>
              <a:rPr lang="en-GB" baseline="0" noProof="0" dirty="0" smtClean="0"/>
              <a:t>, </a:t>
            </a:r>
            <a:r>
              <a:rPr lang="en-GB" baseline="0" noProof="0" dirty="0" err="1" smtClean="0"/>
              <a:t>ինչպես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օրինակ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թվային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տեսագրիչներին</a:t>
            </a:r>
            <a:r>
              <a:rPr lang="en-GB" baseline="0" noProof="0" dirty="0" smtClean="0"/>
              <a:t>, </a:t>
            </a:r>
            <a:r>
              <a:rPr lang="en-GB" baseline="0" noProof="0" dirty="0" err="1" smtClean="0"/>
              <a:t>երթուղիչներին</a:t>
            </a:r>
            <a:r>
              <a:rPr lang="en-GB" baseline="0" noProof="0" dirty="0" smtClean="0"/>
              <a:t>, </a:t>
            </a:r>
            <a:r>
              <a:rPr lang="en-GB" baseline="0" noProof="0" dirty="0" err="1" smtClean="0"/>
              <a:t>խաղային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սարքերին</a:t>
            </a:r>
            <a:r>
              <a:rPr lang="en-GB" baseline="0" noProof="0" dirty="0" smtClean="0"/>
              <a:t>, </a:t>
            </a:r>
            <a:r>
              <a:rPr lang="en-GB" baseline="0" noProof="0" dirty="0" err="1" smtClean="0"/>
              <a:t>սքիմմինգ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սարքերի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եւ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շատ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այլնին</a:t>
            </a:r>
            <a:r>
              <a:rPr lang="en-GB" baseline="0" noProof="0" dirty="0" smtClean="0"/>
              <a:t>։ </a:t>
            </a:r>
            <a:r>
              <a:rPr lang="en-GB" baseline="0" noProof="0" dirty="0" err="1" smtClean="0"/>
              <a:t>Այս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սարքերից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շատերը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ունեն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իրենց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սեփական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գույքային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ֆայլերի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համակարգը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եւ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օպերացիոն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համակարգը</a:t>
            </a:r>
            <a:r>
              <a:rPr lang="en-GB" baseline="0" noProof="0" dirty="0" smtClean="0"/>
              <a:t>։ </a:t>
            </a:r>
            <a:endParaRPr lang="en-GB" baseline="0" noProof="0" dirty="0"/>
          </a:p>
          <a:p>
            <a:pPr marL="0" indent="0">
              <a:buFontTx/>
              <a:buNone/>
            </a:pPr>
            <a:endParaRPr lang="en-GB" baseline="0" noProof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noProof="0" dirty="0" err="1" smtClean="0"/>
              <a:t>Առաջին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երեք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կատեգորիաները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ունեն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ենթակատեգորիաներ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տարեր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օպերացիոն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համակարգերի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համար</a:t>
            </a:r>
            <a:r>
              <a:rPr lang="en-GB" baseline="0" noProof="0" dirty="0" smtClean="0"/>
              <a:t>, </a:t>
            </a:r>
            <a:r>
              <a:rPr lang="en-GB" baseline="0" noProof="0" dirty="0" err="1" smtClean="0"/>
              <a:t>ինչպիսիք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են</a:t>
            </a:r>
            <a:r>
              <a:rPr lang="en-GB" baseline="0" noProof="0" dirty="0" smtClean="0"/>
              <a:t> Windows, Linux, Mac OS X</a:t>
            </a:r>
          </a:p>
          <a:p>
            <a:pPr marL="0" indent="0">
              <a:buFontTx/>
              <a:buNone/>
            </a:pPr>
            <a:endParaRPr lang="en-GB" baseline="0" noProof="0" dirty="0" smtClean="0"/>
          </a:p>
          <a:p>
            <a:pPr marL="0" indent="0">
              <a:buFontTx/>
              <a:buNone/>
            </a:pPr>
            <a:r>
              <a:rPr lang="en-GB" baseline="0" noProof="0" dirty="0" err="1" smtClean="0"/>
              <a:t>Հեռախոսային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փորձաքննությունները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բավական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երիտասարդ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կատեգորիա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է</a:t>
            </a:r>
            <a:r>
              <a:rPr lang="en-GB" baseline="0" noProof="0" dirty="0" smtClean="0"/>
              <a:t>, </a:t>
            </a:r>
            <a:r>
              <a:rPr lang="en-GB" baseline="0" noProof="0" dirty="0" err="1" smtClean="0"/>
              <a:t>սակայն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դառնում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է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բավականին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հանրաճանաչ</a:t>
            </a:r>
            <a:r>
              <a:rPr lang="en-GB" baseline="0" noProof="0" dirty="0" smtClean="0"/>
              <a:t>, </a:t>
            </a:r>
            <a:r>
              <a:rPr lang="en-GB" baseline="0" noProof="0" dirty="0" err="1" smtClean="0"/>
              <a:t>քանի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որ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քննությանը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հետաքրքրող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շատ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տվյալներ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կարող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են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պահպանվել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հեռախոսային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սարքերի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վրա</a:t>
            </a:r>
            <a:r>
              <a:rPr lang="en-GB" baseline="0" noProof="0" dirty="0" smtClean="0"/>
              <a:t>, </a:t>
            </a:r>
            <a:r>
              <a:rPr lang="en-GB" baseline="0" noProof="0" dirty="0" err="1" smtClean="0"/>
              <a:t>ինչպիսիք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են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խելախոսներն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ու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պլանշետային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համակարգիչները</a:t>
            </a:r>
            <a:r>
              <a:rPr lang="en-GB" baseline="0" noProof="0" dirty="0" smtClean="0"/>
              <a:t>։ </a:t>
            </a:r>
            <a:r>
              <a:rPr lang="en-GB" baseline="0" noProof="0" dirty="0" err="1" smtClean="0"/>
              <a:t>Ենթակատեգորիաները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արտացոլում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են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տարեր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օպերացիոն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համակարգերը</a:t>
            </a:r>
            <a:r>
              <a:rPr lang="en-GB" baseline="0" noProof="0" dirty="0" smtClean="0"/>
              <a:t>։ </a:t>
            </a:r>
            <a:r>
              <a:rPr lang="en-GB" baseline="0" noProof="0" dirty="0" err="1" smtClean="0"/>
              <a:t>Այս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պահին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ամենահայտնիները</a:t>
            </a:r>
            <a:r>
              <a:rPr lang="en-GB" baseline="0" noProof="0" dirty="0" smtClean="0"/>
              <a:t> Google Android </a:t>
            </a:r>
            <a:r>
              <a:rPr lang="en-GB" baseline="0" noProof="0" dirty="0" err="1" smtClean="0"/>
              <a:t>եւiOS</a:t>
            </a:r>
            <a:r>
              <a:rPr lang="en-GB" baseline="0" noProof="0" dirty="0" smtClean="0"/>
              <a:t> from Mac </a:t>
            </a:r>
            <a:r>
              <a:rPr lang="en-GB" baseline="0" noProof="0" dirty="0" err="1" smtClean="0"/>
              <a:t>են</a:t>
            </a:r>
            <a:r>
              <a:rPr lang="en-GB" baseline="0" noProof="0" dirty="0" smtClean="0"/>
              <a:t>։ </a:t>
            </a:r>
            <a:endParaRPr lang="en-GB" baseline="0" noProof="0" dirty="0"/>
          </a:p>
          <a:p>
            <a:pPr marL="0" indent="0">
              <a:buFontTx/>
              <a:buNone/>
            </a:pPr>
            <a:endParaRPr lang="en-GB" baseline="0" noProof="0" dirty="0" smtClean="0"/>
          </a:p>
          <a:p>
            <a:pPr marL="0" indent="0">
              <a:buFontTx/>
              <a:buNone/>
            </a:pPr>
            <a:r>
              <a:rPr lang="en-GB" baseline="0" noProof="0" dirty="0" err="1" smtClean="0"/>
              <a:t>Ցանցային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փորձաքննությունների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կատեգորիան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գործ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ունի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էլ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ապացույցների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հետ</a:t>
            </a:r>
            <a:r>
              <a:rPr lang="en-GB" baseline="0" noProof="0" dirty="0" smtClean="0"/>
              <a:t>, </a:t>
            </a:r>
            <a:r>
              <a:rPr lang="en-GB" baseline="0" noProof="0" dirty="0" err="1" smtClean="0"/>
              <a:t>որոնք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փոխանցվում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են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ցանցերով</a:t>
            </a:r>
            <a:r>
              <a:rPr lang="en-GB" baseline="0" noProof="0" dirty="0" smtClean="0"/>
              <a:t>՝ </a:t>
            </a:r>
            <a:r>
              <a:rPr lang="en-GB" baseline="0" noProof="0" dirty="0" err="1" smtClean="0"/>
              <a:t>լինի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դա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անլար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թե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լարով</a:t>
            </a:r>
            <a:r>
              <a:rPr lang="en-GB" baseline="0" noProof="0" dirty="0" smtClean="0"/>
              <a:t>, </a:t>
            </a:r>
            <a:r>
              <a:rPr lang="hy-AM" baseline="0" noProof="0" dirty="0" smtClean="0"/>
              <a:t>Համացանց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թե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տեղական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ցանց</a:t>
            </a:r>
            <a:r>
              <a:rPr lang="en-GB" baseline="0" noProof="0" dirty="0" smtClean="0"/>
              <a:t>։ </a:t>
            </a:r>
            <a:r>
              <a:rPr lang="en-GB" baseline="0" noProof="0" dirty="0" err="1" smtClean="0"/>
              <a:t>Կենդանի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ցանցերի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փորձաքննության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ժամանակ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քննիչները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առերեսվում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են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մի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իրավիճակի</a:t>
            </a:r>
            <a:r>
              <a:rPr lang="en-GB" baseline="0" noProof="0" dirty="0" smtClean="0"/>
              <a:t> , </a:t>
            </a:r>
            <a:r>
              <a:rPr lang="en-GB" baseline="0" noProof="0" dirty="0" err="1" smtClean="0"/>
              <a:t>որտեղ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նրանք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անջատում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են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ցանցային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կապը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եւ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պետք</a:t>
            </a:r>
            <a:r>
              <a:rPr lang="en-GB" baseline="0" noProof="0" dirty="0" smtClean="0"/>
              <a:t> է </a:t>
            </a:r>
            <a:r>
              <a:rPr lang="en-GB" baseline="0" noProof="0" dirty="0" err="1" smtClean="0"/>
              <a:t>վերլուծել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տվյալների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հոսքերը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ընթացքում</a:t>
            </a:r>
            <a:r>
              <a:rPr lang="en-GB" baseline="0" noProof="0" dirty="0" smtClean="0"/>
              <a:t>։ </a:t>
            </a:r>
            <a:r>
              <a:rPr lang="en-GB" baseline="0" noProof="0" dirty="0" err="1" smtClean="0"/>
              <a:t>Մինչդեռ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որսված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փաթեթների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փորձաքննությունը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գործ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ունի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արձանագրված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ցանցային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հոսքեր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պարունակող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ֆայլերի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վերլուծության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հետ</a:t>
            </a:r>
            <a:r>
              <a:rPr lang="en-GB" baseline="0" noProof="0" dirty="0" smtClean="0"/>
              <a:t>  ։</a:t>
            </a:r>
            <a:endParaRPr lang="en-GB" baseline="0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59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227134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 err="1" smtClean="0">
                <a:latin typeface="Sylfaen" charset="0"/>
                <a:ea typeface="Sylfaen" charset="0"/>
                <a:cs typeface="Sylfaen" charset="0"/>
              </a:rPr>
              <a:t>Նշում</a:t>
            </a:r>
            <a:r>
              <a:rPr lang="en-GB" noProof="0" dirty="0" smtClean="0">
                <a:latin typeface="Sylfaen" charset="0"/>
                <a:ea typeface="Sylfaen" charset="0"/>
                <a:cs typeface="Sylfaen" charset="0"/>
              </a:rPr>
              <a:t>. </a:t>
            </a:r>
            <a:r>
              <a:rPr lang="en-GB" noProof="0" dirty="0" err="1" smtClean="0">
                <a:latin typeface="Sylfaen" charset="0"/>
                <a:ea typeface="Sylfaen" charset="0"/>
                <a:cs typeface="Sylfaen" charset="0"/>
              </a:rPr>
              <a:t>Այս</a:t>
            </a:r>
            <a:r>
              <a:rPr lang="en-GB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noProof="0" dirty="0" err="1" smtClean="0">
                <a:latin typeface="Sylfaen" charset="0"/>
                <a:ea typeface="Sylfaen" charset="0"/>
                <a:cs typeface="Sylfaen" charset="0"/>
              </a:rPr>
              <a:t>սահիկը</a:t>
            </a:r>
            <a:r>
              <a:rPr lang="en-GB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noProof="0" dirty="0" err="1" smtClean="0">
                <a:latin typeface="Sylfaen" charset="0"/>
                <a:ea typeface="Sylfaen" charset="0"/>
                <a:cs typeface="Sylfaen" charset="0"/>
              </a:rPr>
              <a:t>անիմացիոն</a:t>
            </a:r>
            <a:r>
              <a:rPr lang="en-GB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noProof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endParaRPr lang="en-GB" noProof="0" dirty="0">
              <a:latin typeface="Sylfaen" charset="0"/>
              <a:ea typeface="Sylfaen" charset="0"/>
              <a:cs typeface="Sylfaen" charset="0"/>
            </a:endParaRPr>
          </a:p>
          <a:p>
            <a:endParaRPr lang="en-GB" noProof="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en-GB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դատափորձաքննություններ</a:t>
            </a:r>
            <a:r>
              <a:rPr lang="en-GB" baseline="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ներառող</a:t>
            </a:r>
            <a:r>
              <a:rPr lang="en-GB" baseline="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դեպքերում</a:t>
            </a:r>
            <a:r>
              <a:rPr lang="en-GB" baseline="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ստանդարտ</a:t>
            </a:r>
            <a:r>
              <a:rPr lang="en-GB" baseline="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գործընթացը</a:t>
            </a:r>
            <a:r>
              <a:rPr lang="en-GB" baseline="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սովորաբար</a:t>
            </a:r>
            <a:r>
              <a:rPr lang="en-GB" baseline="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կազմված</a:t>
            </a:r>
            <a:r>
              <a:rPr lang="en-GB" baseline="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baseline="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հետեւյալ</a:t>
            </a:r>
            <a:r>
              <a:rPr lang="en-GB" baseline="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չորս</a:t>
            </a:r>
            <a:r>
              <a:rPr lang="en-GB" baseline="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քայլերից</a:t>
            </a:r>
            <a:r>
              <a:rPr lang="en-GB" baseline="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.</a:t>
            </a:r>
            <a:endParaRPr lang="en-GB" noProof="0" dirty="0" smtClean="0">
              <a:latin typeface="Sylfaen" charset="0"/>
              <a:ea typeface="Sylfaen" charset="0"/>
              <a:cs typeface="Sylfaen" charset="0"/>
            </a:endParaRPr>
          </a:p>
          <a:p>
            <a:endParaRPr lang="en-GB" noProof="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noProof="0" dirty="0" err="1" smtClean="0">
                <a:latin typeface="Sylfaen" charset="0"/>
                <a:ea typeface="Sylfaen" charset="0"/>
                <a:cs typeface="Sylfaen" charset="0"/>
              </a:rPr>
              <a:t>Ստացում</a:t>
            </a:r>
            <a:r>
              <a:rPr lang="en-GB" noProof="0" dirty="0" smtClean="0">
                <a:latin typeface="Sylfaen" charset="0"/>
                <a:ea typeface="Sylfaen" charset="0"/>
                <a:cs typeface="Sylfaen" charset="0"/>
              </a:rPr>
              <a:t>.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ապացույցները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անհրաժեշտ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ստանալ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Սա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կատարվել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խուզարկության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առգրավման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սցենարի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ժամանակ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անկայուն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տվյալների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հավաքգրմամբ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առգրավված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համակարգչից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կասկածյալի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սկավառակը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ստանալով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գործի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ցանկացած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գործընթացի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ժամանակ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երբ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քննիչը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կարիք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ունի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փորձաքննորեն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ստանալու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տվյալներ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աղբյուրներից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Ստացման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քայլը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շատ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վճռորոշ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քանի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որ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անուղղելի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սխալներ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կատարվել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այս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վաղ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փուլում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Կարեւոր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պահպանել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հսկողության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շղթան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վավերագրել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ոլոր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քայլերը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վավերակացնել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ամբողջ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ստացվածը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endParaRPr lang="en-GB" noProof="0" dirty="0" smtClean="0">
              <a:latin typeface="Sylfaen" charset="0"/>
              <a:ea typeface="Sylfaen" charset="0"/>
              <a:cs typeface="Sylfaen" charset="0"/>
            </a:endParaRPr>
          </a:p>
          <a:p>
            <a:endParaRPr lang="en-GB" noProof="0" dirty="0" smtClean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noProof="0" dirty="0" err="1" smtClean="0">
                <a:latin typeface="Sylfaen" charset="0"/>
                <a:ea typeface="Sylfaen" charset="0"/>
                <a:cs typeface="Sylfaen" charset="0"/>
              </a:rPr>
              <a:t>Մշակում</a:t>
            </a:r>
            <a:r>
              <a:rPr lang="en-GB" noProof="0" dirty="0" smtClean="0">
                <a:latin typeface="Sylfaen" charset="0"/>
                <a:ea typeface="Sylfaen" charset="0"/>
                <a:cs typeface="Sylfaen" charset="0"/>
              </a:rPr>
              <a:t>.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Մշակման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քայլը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շատ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կարեւոր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է,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երբ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խնդիրը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արդյունավետությունն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մեծ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ծավալների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տվյալները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Այս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քայլում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փորձաքննողները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առաջանհերթություն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տալ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որոշ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սարքերի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տվյալների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նրանք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կիրառել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խելացի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դեպքին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հատուկ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զտիչներ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(Data Mining)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նրան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պարզապես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մշակել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պատկերը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այնպես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որ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նորմալ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քննիչը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վերլուխել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(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օրինակ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՝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վերականգնելով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ջնջված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ֆայլերը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մոնտաժելով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տարրաները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կոտրելով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կոդավորումները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վերլուծելով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հավելվածի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տվյալները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baseline="0" noProof="0" dirty="0" smtClean="0">
                <a:latin typeface="Sylfaen" charset="0"/>
                <a:ea typeface="Sylfaen" charset="0"/>
                <a:cs typeface="Sylfaen" charset="0"/>
              </a:rPr>
              <a:t>Համացանց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ի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պատմության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նման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չաթերի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մատյանները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այլն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)</a:t>
            </a:r>
            <a:endParaRPr lang="en-GB" noProof="0" dirty="0">
              <a:latin typeface="Sylfaen" charset="0"/>
              <a:ea typeface="Sylfaen" charset="0"/>
              <a:cs typeface="Sylfaen" charset="0"/>
            </a:endParaRPr>
          </a:p>
          <a:p>
            <a:endParaRPr lang="en-GB" noProof="0" dirty="0" smtClean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noProof="0" dirty="0" err="1" smtClean="0">
                <a:latin typeface="Sylfaen" charset="0"/>
                <a:ea typeface="Sylfaen" charset="0"/>
                <a:cs typeface="Sylfaen" charset="0"/>
              </a:rPr>
              <a:t>Վերլուծում</a:t>
            </a:r>
            <a:r>
              <a:rPr lang="en-GB" noProof="0" dirty="0" smtClean="0">
                <a:latin typeface="Sylfaen" charset="0"/>
                <a:ea typeface="Sylfaen" charset="0"/>
                <a:cs typeface="Sylfaen" charset="0"/>
              </a:rPr>
              <a:t>.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Վերլուծման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ժամանակ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փորձաքննողը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գործնականում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պատկերների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վրա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փնտրում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ապացույցներ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Այս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քայլը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լինել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շատ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ժամանակատար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պահանջել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շատ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փորձագիտական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գիտելիքներ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՝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մեկնաբանելու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հետքերը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արտեֆակտերը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endParaRPr lang="en-GB" noProof="0" dirty="0">
              <a:latin typeface="Sylfaen" charset="0"/>
              <a:ea typeface="Sylfaen" charset="0"/>
              <a:cs typeface="Sylfaen" charset="0"/>
            </a:endParaRPr>
          </a:p>
          <a:p>
            <a:endParaRPr lang="en-GB" noProof="0" dirty="0" smtClean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noProof="0" dirty="0" err="1" smtClean="0">
                <a:latin typeface="Sylfaen" charset="0"/>
                <a:ea typeface="Sylfaen" charset="0"/>
                <a:cs typeface="Sylfaen" charset="0"/>
              </a:rPr>
              <a:t>Ներկայացում</a:t>
            </a:r>
            <a:r>
              <a:rPr lang="en-GB" noProof="0" dirty="0" smtClean="0">
                <a:latin typeface="Sylfaen" charset="0"/>
                <a:ea typeface="Sylfaen" charset="0"/>
                <a:cs typeface="Sylfaen" charset="0"/>
              </a:rPr>
              <a:t>.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Երբ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վերլուծման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քայլում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հայտնաբերվել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ոլոր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ապացույցները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փորձաքննողը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պատրաստի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զեկույց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դատավարության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Նրա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աշխատանքն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պարզաբանել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թարգմանել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բարդ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տեխնիկական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բովանդակությունները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ձեզ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համար՝որպես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դատավորներ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դատախազներ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այնպես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որպեսզի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դուք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կարողանաք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հեշտորեն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հասկանալ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թե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ինչ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ապացույցներ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հայտնաբերվել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որտեղից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ինչպես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ինչպես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էր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տեղ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հայտնվել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endParaRPr lang="en-GB" noProof="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20985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127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Ապացույցի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ապացուցողական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խնդրի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ցանկացած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տեսակ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որն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օրինականորեն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ներկայացված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դատավարության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ժամանակ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՝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կողմերի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գործողություններով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վկանների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հարցաքննություններով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արձանագրություններով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փաստաթղթերով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նմուշներով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կոնկրետ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օբյեկտներով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եւն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՝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դատարանի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ատենակալների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մոտ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համոզում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առաջացնելու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նպատակով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Էլեկտրոնային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տեղեկությունտ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ս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ովորաբար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ընդունելի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որպես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ապացույց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իրավական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գործընթացներում</a:t>
            </a:r>
            <a:endParaRPr lang="en-US" sz="2000" dirty="0" smtClean="0">
              <a:latin typeface="Sylfaen" charset="0"/>
              <a:ea typeface="Sylfaen" charset="0"/>
              <a:cs typeface="Sylfaen" charset="0"/>
            </a:endParaRPr>
          </a:p>
          <a:p>
            <a:pPr marL="0" indent="12700" algn="just">
              <a:buNone/>
            </a:pPr>
            <a:endParaRPr lang="en-US" sz="2000" dirty="0" smtClean="0">
              <a:latin typeface="Sylfaen" charset="0"/>
              <a:ea typeface="Sylfaen" charset="0"/>
              <a:cs typeface="Sylfaen" charset="0"/>
            </a:endParaRPr>
          </a:p>
          <a:p>
            <a:pPr marL="0" indent="12700" algn="just">
              <a:buNone/>
            </a:pP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Բոլոր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իրավական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գործընթացները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հենվում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ապացույցների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հետազոտման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վրա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։ </a:t>
            </a:r>
          </a:p>
          <a:p>
            <a:pPr marL="0" indent="12700" algn="just">
              <a:buNone/>
            </a:pP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Ավանդաար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պատմականորեն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այդ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ապացույցները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եղել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ֆիզիկական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ձեւով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ինչպես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օրինակ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փաստաթղթեր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լուսանկարներ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այլն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։</a:t>
            </a:r>
          </a:p>
          <a:p>
            <a:pPr marL="0" indent="12700" algn="just">
              <a:buNone/>
            </a:pP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Ապացույցները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որոնք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օգտագործվում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դատավարության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ընթացքում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որոնք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առաջանում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էլեկտրոնային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սարքերից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ինչիսիք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օրինակ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համակարգիչը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իր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հարակից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սարքերը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համակարգչային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ցանցերը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բջջային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հեռախոսները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տեսախցիկները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այլ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բջջային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սարքերը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ներառյալ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տվյալներ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կուտակող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սարքերը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ինչպես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նաեւ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Համացանցը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, 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բոլորը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sz="2000" baseline="0" dirty="0" smtClean="0"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ձեւեր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baseline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US" sz="2000" baseline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endParaRPr lang="en-US" dirty="0">
              <a:latin typeface="Sylfaen" charset="0"/>
              <a:ea typeface="Sylfaen" charset="0"/>
              <a:cs typeface="Sylfaen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en-US" dirty="0">
              <a:latin typeface="Sylfaen" charset="0"/>
              <a:ea typeface="Sylfaen" charset="0"/>
              <a:cs typeface="Sylfaen" charset="0"/>
            </a:endParaRPr>
          </a:p>
          <a:p>
            <a:endParaRPr lang="en-GB" sz="1200" kern="1200" dirty="0">
              <a:solidFill>
                <a:schemeClr val="tx1"/>
              </a:solidFill>
              <a:latin typeface="Sylfaen" charset="0"/>
              <a:ea typeface="Sylfaen" charset="0"/>
              <a:cs typeface="Sylfaen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54208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r>
              <a:rPr lang="en-US" sz="1200" dirty="0" err="1" smtClean="0">
                <a:latin typeface="Sylfaen" charset="0"/>
                <a:ea typeface="Sylfaen" charset="0"/>
                <a:cs typeface="Sylfaen" charset="0"/>
              </a:rPr>
              <a:t>Այս</a:t>
            </a:r>
            <a:r>
              <a:rPr lang="en-US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dirty="0" err="1" smtClean="0">
                <a:latin typeface="Sylfaen" charset="0"/>
                <a:ea typeface="Sylfaen" charset="0"/>
                <a:cs typeface="Sylfaen" charset="0"/>
              </a:rPr>
              <a:t>սահիկը</a:t>
            </a:r>
            <a:r>
              <a:rPr lang="en-US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dirty="0" err="1" smtClean="0">
                <a:latin typeface="Sylfaen" charset="0"/>
                <a:ea typeface="Sylfaen" charset="0"/>
                <a:cs typeface="Sylfaen" charset="0"/>
              </a:rPr>
              <a:t>նկարագրում</a:t>
            </a:r>
            <a:r>
              <a:rPr lang="en-US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dirty="0" err="1" smtClean="0">
                <a:latin typeface="Sylfaen" charset="0"/>
                <a:ea typeface="Sylfaen" charset="0"/>
                <a:cs typeface="Sylfaen" charset="0"/>
              </a:rPr>
              <a:t>ստացման</a:t>
            </a:r>
            <a:r>
              <a:rPr lang="en-US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dirty="0" err="1" smtClean="0">
                <a:latin typeface="Sylfaen" charset="0"/>
                <a:ea typeface="Sylfaen" charset="0"/>
                <a:cs typeface="Sylfaen" charset="0"/>
              </a:rPr>
              <a:t>գործընթացը</a:t>
            </a:r>
            <a:r>
              <a:rPr lang="en-US" sz="1200" dirty="0" smtClean="0">
                <a:latin typeface="Sylfaen" charset="0"/>
                <a:ea typeface="Sylfaen" charset="0"/>
                <a:cs typeface="Sylfaen" charset="0"/>
              </a:rPr>
              <a:t>։</a:t>
            </a:r>
          </a:p>
          <a:p>
            <a:pPr marL="0" indent="0" algn="l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endParaRPr lang="en-US" sz="1200" dirty="0" smtClean="0">
              <a:latin typeface="Sylfaen" charset="0"/>
              <a:ea typeface="Sylfaen" charset="0"/>
              <a:cs typeface="Sylfaen" charset="0"/>
            </a:endParaRPr>
          </a:p>
          <a:p>
            <a:pPr marL="0" marR="0" lvl="1" indent="0" algn="l" defTabSz="914400" rtl="0" eaLnBrk="1" fontAlgn="auto" latinLnBrk="0" hangingPunct="1">
              <a:lnSpc>
                <a:spcPts val="386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1200" dirty="0" smtClean="0">
                <a:latin typeface="Sylfaen" charset="0"/>
                <a:ea typeface="Sylfaen" charset="0"/>
                <a:cs typeface="Sylfaen" charset="0"/>
              </a:rPr>
              <a:t>Վ</a:t>
            </a:r>
            <a:r>
              <a:rPr lang="hy-AM" sz="1200" dirty="0" smtClean="0">
                <a:latin typeface="Sylfaen" charset="0"/>
                <a:ea typeface="Sylfaen" charset="0"/>
                <a:cs typeface="Sylfaen" charset="0"/>
              </a:rPr>
              <a:t>երապատրաստող</a:t>
            </a:r>
            <a:r>
              <a:rPr lang="en-US" sz="1200" dirty="0" smtClean="0">
                <a:latin typeface="Sylfaen" charset="0"/>
                <a:ea typeface="Sylfaen" charset="0"/>
                <a:cs typeface="Sylfaen" charset="0"/>
              </a:rPr>
              <a:t>ը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հստակ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ներկայացնի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որ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փորձաքննական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ստացման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մեծ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մասը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կատարվում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օգտագործելով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պատկերման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գործիքը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՝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տվյալների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բիթ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առ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բիթ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պատճեն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ստեղծելով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Հնարավոր</a:t>
            </a:r>
            <a:r>
              <a:rPr lang="en-GB" sz="24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baseline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4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baseline="0" dirty="0" err="1" smtClean="0">
                <a:latin typeface="Sylfaen" charset="0"/>
                <a:ea typeface="Sylfaen" charset="0"/>
                <a:cs typeface="Sylfaen" charset="0"/>
              </a:rPr>
              <a:t>այստեղ</a:t>
            </a:r>
            <a:r>
              <a:rPr lang="en-GB" sz="24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baseline="0" dirty="0" err="1" smtClean="0">
                <a:latin typeface="Sylfaen" charset="0"/>
                <a:ea typeface="Sylfaen" charset="0"/>
                <a:cs typeface="Sylfaen" charset="0"/>
              </a:rPr>
              <a:t>կատարել</a:t>
            </a:r>
            <a:r>
              <a:rPr lang="en-GB" sz="24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baseline="0" dirty="0" err="1" smtClean="0">
                <a:latin typeface="Sylfaen" charset="0"/>
                <a:ea typeface="Sylfaen" charset="0"/>
                <a:cs typeface="Sylfaen" charset="0"/>
              </a:rPr>
              <a:t>ցածր</a:t>
            </a:r>
            <a:r>
              <a:rPr lang="en-GB" sz="24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baseline="0" dirty="0" err="1" smtClean="0">
                <a:latin typeface="Sylfaen" charset="0"/>
                <a:ea typeface="Sylfaen" charset="0"/>
                <a:cs typeface="Sylfaen" charset="0"/>
              </a:rPr>
              <a:t>տարողունակությամբ</a:t>
            </a:r>
            <a:r>
              <a:rPr lang="en-GB" sz="24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USB 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սարքի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ստացում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՝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ցույց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տալու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US" sz="24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baseline="0" dirty="0" err="1" smtClean="0">
                <a:latin typeface="Sylfaen" charset="0"/>
                <a:ea typeface="Sylfaen" charset="0"/>
                <a:cs typeface="Sylfaen" charset="0"/>
              </a:rPr>
              <a:t>թե</a:t>
            </a:r>
            <a:r>
              <a:rPr lang="en-US" sz="24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baseline="0" dirty="0" err="1" smtClean="0">
                <a:latin typeface="Sylfaen" charset="0"/>
                <a:ea typeface="Sylfaen" charset="0"/>
                <a:cs typeface="Sylfaen" charset="0"/>
              </a:rPr>
              <a:t>պատկերումը</a:t>
            </a:r>
            <a:r>
              <a:rPr lang="en-US" sz="24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baseline="0" dirty="0" err="1" smtClean="0">
                <a:latin typeface="Sylfaen" charset="0"/>
                <a:ea typeface="Sylfaen" charset="0"/>
                <a:cs typeface="Sylfaen" charset="0"/>
              </a:rPr>
              <a:t>թե</a:t>
            </a:r>
            <a:r>
              <a:rPr lang="en-US" sz="24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baseline="0" dirty="0" err="1" smtClean="0">
                <a:latin typeface="Sylfaen" charset="0"/>
                <a:ea typeface="Sylfaen" charset="0"/>
                <a:cs typeface="Sylfaen" charset="0"/>
              </a:rPr>
              <a:t>հեշինգը</a:t>
            </a:r>
            <a:r>
              <a:rPr lang="en-US" sz="2400" baseline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endParaRPr lang="en-GB" sz="2400" dirty="0" smtClean="0">
              <a:latin typeface="Sylfaen" charset="0"/>
              <a:ea typeface="Sylfaen" charset="0"/>
              <a:cs typeface="Sylfaen" charset="0"/>
            </a:endParaRPr>
          </a:p>
          <a:p>
            <a:pPr marL="0" indent="0" algn="l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endParaRPr lang="en-US" sz="1200" dirty="0" smtClean="0">
              <a:latin typeface="Sylfaen" charset="0"/>
              <a:ea typeface="Sylfaen" charset="0"/>
              <a:cs typeface="Sylfaen" charset="0"/>
            </a:endParaRPr>
          </a:p>
          <a:p>
            <a:pPr marL="0" indent="0" algn="l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r>
              <a:rPr lang="en-US" sz="1200" dirty="0" err="1" smtClean="0">
                <a:latin typeface="Sylfaen" charset="0"/>
                <a:ea typeface="Sylfaen" charset="0"/>
                <a:cs typeface="Sylfaen" charset="0"/>
              </a:rPr>
              <a:t>Բացատրել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թե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ինչ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dirty="0" smtClean="0">
                <a:latin typeface="Sylfaen" charset="0"/>
                <a:ea typeface="Sylfaen" charset="0"/>
                <a:cs typeface="Sylfaen" charset="0"/>
              </a:rPr>
              <a:t>E01 </a:t>
            </a:r>
            <a:r>
              <a:rPr lang="en-US" sz="12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sz="1200" dirty="0" smtClean="0">
                <a:latin typeface="Sylfaen" charset="0"/>
                <a:ea typeface="Sylfaen" charset="0"/>
                <a:cs typeface="Sylfaen" charset="0"/>
              </a:rPr>
              <a:t> DD </a:t>
            </a:r>
            <a:r>
              <a:rPr lang="mr-IN" sz="1200" dirty="0" smtClean="0">
                <a:latin typeface="Sylfaen" charset="0"/>
                <a:ea typeface="Sylfaen" charset="0"/>
                <a:cs typeface="Sylfaen" charset="0"/>
              </a:rPr>
              <a:t>–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պատկերման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dirty="0" err="1" smtClean="0">
                <a:latin typeface="Sylfaen" charset="0"/>
                <a:ea typeface="Sylfaen" charset="0"/>
                <a:cs typeface="Sylfaen" charset="0"/>
              </a:rPr>
              <a:t>տարբեր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ձեւաչափեր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որոնք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երկուսն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էլ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վստահելի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փորձաքննությունների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։ </a:t>
            </a:r>
          </a:p>
          <a:p>
            <a:pPr marL="0" indent="0" algn="l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r>
              <a:rPr lang="en-US" sz="1200" dirty="0" err="1" smtClean="0">
                <a:latin typeface="Sylfaen" charset="0"/>
                <a:ea typeface="Sylfaen" charset="0"/>
                <a:cs typeface="Sylfaen" charset="0"/>
              </a:rPr>
              <a:t>Անհրաժեշտ</a:t>
            </a:r>
            <a:r>
              <a:rPr lang="en-US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dirty="0" err="1" smtClean="0">
                <a:latin typeface="Sylfaen" charset="0"/>
                <a:ea typeface="Sylfaen" charset="0"/>
                <a:cs typeface="Sylfaen" charset="0"/>
              </a:rPr>
              <a:t>բացատրել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գրելն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արգելափակող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տեխնելոգիաները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-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դնելով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ապարատային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սարքը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(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ծրագրակազմը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).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կասկածվող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սարքի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.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թիրախը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ստացող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սարքի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միջեւ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ինչը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կնշանակի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որ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օրիգինալի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վրա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փոփոխություններ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չեն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կատարվել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Սկզբունք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1-ը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հարգվի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endParaRPr lang="en-US" sz="1200" dirty="0" smtClean="0">
              <a:latin typeface="Sylfaen" charset="0"/>
              <a:ea typeface="Sylfaen" charset="0"/>
              <a:cs typeface="Sylfaen" charset="0"/>
            </a:endParaRPr>
          </a:p>
          <a:p>
            <a:pPr marL="0" indent="0" algn="l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endParaRPr lang="en-US" sz="1200" dirty="0">
              <a:latin typeface="Sylfaen" charset="0"/>
              <a:ea typeface="Sylfaen" charset="0"/>
              <a:cs typeface="Sylfaen" charset="0"/>
            </a:endParaRPr>
          </a:p>
          <a:p>
            <a:pPr marL="0" indent="0" algn="l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r>
              <a:rPr lang="en-US" sz="1200" dirty="0" err="1" smtClean="0">
                <a:latin typeface="Sylfaen" charset="0"/>
                <a:ea typeface="Sylfaen" charset="0"/>
                <a:cs typeface="Sylfaen" charset="0"/>
              </a:rPr>
              <a:t>Հեշինգը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թեմա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որն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ամբողջությամբ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բացատրելն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ու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քննարկել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մեկ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ժամ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տեւել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բայց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պարզապես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բավարար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ասել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որ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պատկերման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գործիքները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ստեղծեն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պատկերը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այլ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նաեւ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ստուգեն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բովանդակությունը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որը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հետա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վավերականացվել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նույնական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լինելով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օրիգինալի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հետ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endParaRPr lang="en-US" sz="1200" dirty="0" smtClean="0">
              <a:latin typeface="Sylfaen" charset="0"/>
              <a:ea typeface="Sylfaen" charset="0"/>
              <a:cs typeface="Sylfaen" charset="0"/>
            </a:endParaRPr>
          </a:p>
          <a:p>
            <a:pPr marL="0" indent="0" algn="l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endParaRPr lang="en-US" sz="1200" dirty="0" smtClean="0">
              <a:latin typeface="Sylfaen" charset="0"/>
              <a:ea typeface="Sylfaen" charset="0"/>
              <a:cs typeface="Sylfaen" charset="0"/>
            </a:endParaRPr>
          </a:p>
          <a:p>
            <a:pPr marL="0" indent="0" algn="l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r>
              <a:rPr lang="en-US" sz="1200" dirty="0" err="1" smtClean="0">
                <a:latin typeface="Sylfaen" charset="0"/>
                <a:ea typeface="Sylfaen" charset="0"/>
                <a:cs typeface="Sylfaen" charset="0"/>
              </a:rPr>
              <a:t>Պարզ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անալոգիան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մատնահետքն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բայց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տեխնիկապես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ճիշտ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կիրառել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«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մաթեմատիկական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ալգորիթմ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»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բառերը</a:t>
            </a:r>
            <a:endParaRPr lang="en-US" sz="1200" baseline="0" dirty="0" smtClean="0">
              <a:latin typeface="Sylfaen" charset="0"/>
              <a:ea typeface="Sylfaen" charset="0"/>
              <a:cs typeface="Sylfaen" charset="0"/>
            </a:endParaRPr>
          </a:p>
          <a:p>
            <a:pPr marL="0" marR="0" indent="0" algn="l" defTabSz="914400" rtl="0" eaLnBrk="1" fontAlgn="auto" latinLnBrk="0" hangingPunct="1">
              <a:lnSpc>
                <a:spcPts val="386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Ընդհանրապես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կիրառվում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երկու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ալգորիթմներ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- </a:t>
            </a:r>
            <a:r>
              <a:rPr lang="en-US" sz="1200" dirty="0" smtClean="0">
                <a:latin typeface="Sylfaen" charset="0"/>
                <a:ea typeface="Sylfaen" charset="0"/>
                <a:cs typeface="Sylfaen" charset="0"/>
              </a:rPr>
              <a:t>MD5 (128bit – 32 hex </a:t>
            </a:r>
            <a:r>
              <a:rPr lang="en-US" sz="1200" dirty="0" err="1" smtClean="0">
                <a:latin typeface="Sylfaen" charset="0"/>
                <a:ea typeface="Sylfaen" charset="0"/>
                <a:cs typeface="Sylfaen" charset="0"/>
              </a:rPr>
              <a:t>նիշեր</a:t>
            </a:r>
            <a:r>
              <a:rPr lang="en-US" sz="1200" dirty="0" smtClean="0">
                <a:latin typeface="Sylfaen" charset="0"/>
                <a:ea typeface="Sylfaen" charset="0"/>
                <a:cs typeface="Sylfaen" charset="0"/>
              </a:rPr>
              <a:t>) </a:t>
            </a:r>
            <a:r>
              <a:rPr lang="en-US" sz="12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sz="1200" dirty="0" smtClean="0">
                <a:latin typeface="Sylfaen" charset="0"/>
                <a:ea typeface="Sylfaen" charset="0"/>
                <a:cs typeface="Sylfaen" charset="0"/>
              </a:rPr>
              <a:t> SHA1 (160 bit – 40 hex </a:t>
            </a:r>
            <a:r>
              <a:rPr lang="en-US" sz="1200" dirty="0" err="1" smtClean="0">
                <a:latin typeface="Sylfaen" charset="0"/>
                <a:ea typeface="Sylfaen" charset="0"/>
                <a:cs typeface="Sylfaen" charset="0"/>
              </a:rPr>
              <a:t>նիշեր</a:t>
            </a:r>
            <a:r>
              <a:rPr lang="en-US" sz="1200" dirty="0" smtClean="0">
                <a:latin typeface="Sylfaen" charset="0"/>
                <a:ea typeface="Sylfaen" charset="0"/>
                <a:cs typeface="Sylfaen" charset="0"/>
              </a:rPr>
              <a:t>).</a:t>
            </a:r>
          </a:p>
          <a:p>
            <a:pPr marL="0" indent="0" algn="l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r>
              <a:rPr lang="en-US" sz="1200" dirty="0" smtClean="0">
                <a:latin typeface="Sylfaen" charset="0"/>
                <a:ea typeface="Sylfaen" charset="0"/>
                <a:cs typeface="Sylfaen" charset="0"/>
              </a:rPr>
              <a:t>Վ</a:t>
            </a:r>
            <a:r>
              <a:rPr lang="hy-AM" sz="1200" dirty="0" smtClean="0">
                <a:latin typeface="Sylfaen" charset="0"/>
                <a:ea typeface="Sylfaen" charset="0"/>
                <a:cs typeface="Sylfaen" charset="0"/>
              </a:rPr>
              <a:t>երապատրաստող</a:t>
            </a:r>
            <a:r>
              <a:rPr lang="en-US" sz="1200" dirty="0" smtClean="0">
                <a:latin typeface="Sylfaen" charset="0"/>
                <a:ea typeface="Sylfaen" charset="0"/>
                <a:cs typeface="Sylfaen" charset="0"/>
              </a:rPr>
              <a:t>ը </a:t>
            </a:r>
            <a:r>
              <a:rPr lang="en-US" sz="120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US" sz="1200" dirty="0" smtClean="0">
                <a:latin typeface="Sylfaen" charset="0"/>
                <a:ea typeface="Sylfaen" charset="0"/>
                <a:cs typeface="Sylfaen" charset="0"/>
              </a:rPr>
              <a:t> է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ստիպված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լինել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բացատրել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ինչ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հex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-ը,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որը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կրկին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տարրական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գիտելիք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է,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որից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տեղյակ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լինել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endParaRPr lang="en-US" sz="1200" dirty="0">
              <a:latin typeface="Sylfaen" charset="0"/>
              <a:ea typeface="Sylfaen" charset="0"/>
              <a:cs typeface="Sylfaen" charset="0"/>
            </a:endParaRPr>
          </a:p>
          <a:p>
            <a:pPr marL="0" indent="0" algn="l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r>
              <a:rPr lang="en-US" sz="1200" dirty="0" err="1" smtClean="0">
                <a:latin typeface="Sylfaen" charset="0"/>
                <a:ea typeface="Sylfaen" charset="0"/>
                <a:cs typeface="Sylfaen" charset="0"/>
              </a:rPr>
              <a:t>Տվյալները</a:t>
            </a:r>
            <a:r>
              <a:rPr lang="en-US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dirty="0" err="1" smtClean="0">
                <a:latin typeface="Sylfaen" charset="0"/>
                <a:ea typeface="Sylfaen" charset="0"/>
                <a:cs typeface="Sylfaen" charset="0"/>
              </a:rPr>
              <a:t>ստուգելու</a:t>
            </a:r>
            <a:r>
              <a:rPr lang="en-US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US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dirty="0" err="1" smtClean="0">
                <a:latin typeface="Sylfaen" charset="0"/>
                <a:ea typeface="Sylfaen" charset="0"/>
                <a:cs typeface="Sylfaen" charset="0"/>
              </a:rPr>
              <a:t>օգտագործված</a:t>
            </a:r>
            <a:r>
              <a:rPr lang="en-US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dirty="0" err="1" smtClean="0">
                <a:latin typeface="Sylfaen" charset="0"/>
                <a:ea typeface="Sylfaen" charset="0"/>
                <a:cs typeface="Sylfaen" charset="0"/>
              </a:rPr>
              <a:t>հեշինգը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ճշգրտորեն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ստացված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հետագայում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չփոփոխված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։</a:t>
            </a:r>
          </a:p>
          <a:p>
            <a:pPr marL="0" indent="0" algn="l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Կիրառվում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նաեւ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ֆայլերի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նույնականացման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-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հայտնի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ֆայլերը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ոչնչացնելու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նշանավոր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ֆայլերը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գտնելու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aseline="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US" sz="1200" baseline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endParaRPr lang="en-US" sz="1200" dirty="0" smtClean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498178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r>
              <a:rPr lang="en-US" sz="1200" dirty="0" err="1" smtClean="0"/>
              <a:t>Մշակումը</a:t>
            </a:r>
            <a:r>
              <a:rPr lang="en-US" sz="1200" dirty="0" smtClean="0"/>
              <a:t> </a:t>
            </a:r>
            <a:r>
              <a:rPr lang="en-US" sz="1200" dirty="0" err="1" smtClean="0"/>
              <a:t>կարող</a:t>
            </a:r>
            <a:r>
              <a:rPr lang="en-US" sz="1200" dirty="0" smtClean="0"/>
              <a:t> </a:t>
            </a:r>
            <a:r>
              <a:rPr lang="en-US" sz="1200" dirty="0" err="1" smtClean="0"/>
              <a:t>է</a:t>
            </a:r>
            <a:r>
              <a:rPr lang="en-US" sz="1200" dirty="0" smtClean="0"/>
              <a:t> </a:t>
            </a:r>
            <a:r>
              <a:rPr lang="en-US" sz="1200" dirty="0" err="1" smtClean="0"/>
              <a:t>տեւել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ժամեր</a:t>
            </a:r>
            <a:r>
              <a:rPr lang="en-US" sz="1200" baseline="0" dirty="0" smtClean="0"/>
              <a:t>՝ </a:t>
            </a:r>
            <a:r>
              <a:rPr lang="en-US" sz="1200" baseline="0" dirty="0" err="1" smtClean="0"/>
              <a:t>կախված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տվյալների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բարդությունից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եւ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թե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ինչ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պահանջվում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դրանցից</a:t>
            </a:r>
            <a:r>
              <a:rPr lang="en-US" sz="1200" baseline="0" dirty="0" smtClean="0"/>
              <a:t>։ </a:t>
            </a:r>
            <a:endParaRPr lang="en-US" sz="1200" dirty="0" smtClean="0"/>
          </a:p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endParaRPr lang="en-US" sz="1200" dirty="0"/>
          </a:p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r>
              <a:rPr lang="en-US" sz="1200" dirty="0" err="1" smtClean="0"/>
              <a:t>Ներկայիս</a:t>
            </a:r>
            <a:r>
              <a:rPr lang="en-US" sz="1200" dirty="0" smtClean="0"/>
              <a:t> </a:t>
            </a:r>
            <a:r>
              <a:rPr lang="en-US" sz="1200" dirty="0" err="1" smtClean="0"/>
              <a:t>տարածված</a:t>
            </a:r>
            <a:r>
              <a:rPr lang="en-US" sz="1200" dirty="0" smtClean="0"/>
              <a:t> </a:t>
            </a:r>
            <a:r>
              <a:rPr lang="en-US" sz="1200" dirty="0" err="1" smtClean="0"/>
              <a:t>փորձաքննական</a:t>
            </a:r>
            <a:r>
              <a:rPr lang="en-US" sz="1200" dirty="0" smtClean="0"/>
              <a:t> </a:t>
            </a:r>
            <a:r>
              <a:rPr lang="en-US" sz="1200" dirty="0" err="1" smtClean="0"/>
              <a:t>հավաքակազմերն</a:t>
            </a:r>
            <a:r>
              <a:rPr lang="en-US" sz="1200" dirty="0" smtClean="0"/>
              <a:t> </a:t>
            </a:r>
            <a:r>
              <a:rPr lang="en-US" sz="1200" dirty="0" err="1" smtClean="0"/>
              <a:t>են</a:t>
            </a:r>
            <a:r>
              <a:rPr lang="en-US" sz="1200" dirty="0" smtClean="0"/>
              <a:t> Encase</a:t>
            </a:r>
            <a:r>
              <a:rPr lang="en-US" sz="1200" dirty="0"/>
              <a:t>, Access Data’s Forensic Toolkit, Nuix, X-Ways Forensics </a:t>
            </a:r>
            <a:r>
              <a:rPr lang="en-US" sz="1200" dirty="0" err="1" smtClean="0"/>
              <a:t>եւ</a:t>
            </a:r>
            <a:r>
              <a:rPr lang="en-US" sz="1200" dirty="0" smtClean="0"/>
              <a:t> Magnet </a:t>
            </a:r>
            <a:r>
              <a:rPr lang="en-US" sz="1200" dirty="0"/>
              <a:t>Forensics</a:t>
            </a:r>
          </a:p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endParaRPr lang="en-US" sz="1200" dirty="0"/>
          </a:p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r>
              <a:rPr lang="en-US" sz="1200" dirty="0" err="1" smtClean="0"/>
              <a:t>Էությունն</a:t>
            </a:r>
            <a:r>
              <a:rPr lang="en-US" sz="1200" dirty="0" smtClean="0"/>
              <a:t> </a:t>
            </a:r>
            <a:r>
              <a:rPr lang="en-US" sz="1200" dirty="0" err="1" smtClean="0"/>
              <a:t>այն</a:t>
            </a:r>
            <a:r>
              <a:rPr lang="en-US" sz="1200" dirty="0" smtClean="0"/>
              <a:t> </a:t>
            </a:r>
            <a:r>
              <a:rPr lang="en-US" sz="1200" dirty="0" err="1" smtClean="0"/>
              <a:t>է</a:t>
            </a:r>
            <a:r>
              <a:rPr lang="en-US" sz="1200" dirty="0" smtClean="0"/>
              <a:t> , </a:t>
            </a:r>
            <a:r>
              <a:rPr lang="en-US" sz="1200" dirty="0" err="1" smtClean="0"/>
              <a:t>որ</a:t>
            </a:r>
            <a:r>
              <a:rPr lang="en-US" sz="1200" dirty="0" smtClean="0"/>
              <a:t> </a:t>
            </a:r>
            <a:r>
              <a:rPr lang="en-US" sz="1200" dirty="0" err="1" smtClean="0"/>
              <a:t>փորձաքննական</a:t>
            </a:r>
            <a:r>
              <a:rPr lang="en-US" sz="1200" dirty="0" smtClean="0"/>
              <a:t> </a:t>
            </a:r>
            <a:r>
              <a:rPr lang="en-US" sz="1200" dirty="0" err="1" smtClean="0"/>
              <a:t>գործիքը</a:t>
            </a:r>
            <a:r>
              <a:rPr lang="en-US" sz="1200" dirty="0" smtClean="0"/>
              <a:t> </a:t>
            </a:r>
            <a:r>
              <a:rPr lang="en-US" sz="1200" dirty="0" err="1" smtClean="0"/>
              <a:t>վերցնում</a:t>
            </a:r>
            <a:r>
              <a:rPr lang="en-US" sz="1200" dirty="0" smtClean="0"/>
              <a:t> </a:t>
            </a:r>
            <a:r>
              <a:rPr lang="en-US" sz="1200" dirty="0" err="1" smtClean="0"/>
              <a:t>է</a:t>
            </a:r>
            <a:r>
              <a:rPr lang="en-US" sz="1200" dirty="0" smtClean="0"/>
              <a:t> </a:t>
            </a:r>
            <a:r>
              <a:rPr lang="en-US" sz="1200" dirty="0" err="1" smtClean="0"/>
              <a:t>չմշակված</a:t>
            </a:r>
            <a:r>
              <a:rPr lang="en-US" sz="1200" dirty="0" smtClean="0"/>
              <a:t> </a:t>
            </a:r>
            <a:r>
              <a:rPr lang="en-US" sz="1200" dirty="0" err="1" smtClean="0"/>
              <a:t>տվյալները</a:t>
            </a:r>
            <a:r>
              <a:rPr lang="en-US" sz="1200" dirty="0" smtClean="0"/>
              <a:t>, </a:t>
            </a:r>
            <a:r>
              <a:rPr lang="en-US" sz="1200" dirty="0" err="1" smtClean="0"/>
              <a:t>որը</a:t>
            </a:r>
            <a:r>
              <a:rPr lang="en-US" sz="1200" dirty="0" smtClean="0"/>
              <a:t> </a:t>
            </a:r>
            <a:r>
              <a:rPr lang="en-US" sz="1200" dirty="0" err="1" smtClean="0"/>
              <a:t>հենց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պատկերն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</a:t>
            </a:r>
            <a:r>
              <a:rPr lang="en-US" sz="1200" baseline="0" dirty="0" smtClean="0"/>
              <a:t>, </a:t>
            </a:r>
            <a:r>
              <a:rPr lang="en-US" sz="1200" baseline="0" dirty="0" err="1" smtClean="0"/>
              <a:t>եւ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վերհանում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օրիգինալ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սարքի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վրա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ունեցած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տեսքը</a:t>
            </a:r>
            <a:r>
              <a:rPr lang="en-US" sz="1200" baseline="0" dirty="0" smtClean="0"/>
              <a:t>, </a:t>
            </a:r>
            <a:r>
              <a:rPr lang="en-US" sz="1200" baseline="0" dirty="0" err="1" smtClean="0"/>
              <a:t>այսինքն</a:t>
            </a:r>
            <a:r>
              <a:rPr lang="en-US" sz="1200" baseline="0" dirty="0" smtClean="0"/>
              <a:t>՝ </a:t>
            </a:r>
            <a:r>
              <a:rPr lang="en-US" sz="1200" baseline="0" dirty="0" err="1" smtClean="0"/>
              <a:t>որ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օպերացիոն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համակարգն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էր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օգտագործում</a:t>
            </a:r>
            <a:r>
              <a:rPr lang="en-US" sz="1200" baseline="0" dirty="0" smtClean="0"/>
              <a:t>, </a:t>
            </a:r>
            <a:r>
              <a:rPr lang="en-US" sz="1200" baseline="0" dirty="0" err="1" smtClean="0"/>
              <a:t>ինչ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ֆայլային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համակարգ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էր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այն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օգտագործում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եւ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ապա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սկսում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վերլուծել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ֆայլերը</a:t>
            </a:r>
            <a:r>
              <a:rPr lang="en-US" sz="1200" baseline="0" dirty="0" smtClean="0"/>
              <a:t>։ </a:t>
            </a:r>
            <a:endParaRPr lang="en-US" sz="1200" dirty="0" smtClean="0"/>
          </a:p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endParaRPr lang="en-US" sz="1200" dirty="0"/>
          </a:p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r>
              <a:rPr lang="en-US" sz="1200" dirty="0" err="1" smtClean="0"/>
              <a:t>Քանի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որ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այն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գործ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ունի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սկավառակի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մակարդակի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տվայլների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հետ</a:t>
            </a:r>
            <a:r>
              <a:rPr lang="en-US" sz="1200" baseline="0" dirty="0" smtClean="0"/>
              <a:t>, </a:t>
            </a:r>
            <a:r>
              <a:rPr lang="en-US" sz="1200" baseline="0" dirty="0" err="1" smtClean="0"/>
              <a:t>այն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կարող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մեկնաանել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ոչ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միայն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կենդանի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տվյալները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այլ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նաեւ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ջնջված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տվյալները</a:t>
            </a:r>
            <a:r>
              <a:rPr lang="en-US" sz="1200" baseline="0" dirty="0" smtClean="0"/>
              <a:t>- </a:t>
            </a:r>
            <a:r>
              <a:rPr lang="en-US" sz="1200" baseline="0" dirty="0" err="1" smtClean="0"/>
              <a:t>եւ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եր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մշակումը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ավարտվում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</a:t>
            </a:r>
            <a:r>
              <a:rPr lang="en-US" sz="1200" baseline="0" dirty="0" smtClean="0"/>
              <a:t> , </a:t>
            </a:r>
            <a:r>
              <a:rPr lang="en-US" sz="1200" baseline="0" dirty="0" err="1" smtClean="0"/>
              <a:t>փորձաքննական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ծրագրակազմը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ստեղծում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է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նիշերի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շարանների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ինդեքսներ</a:t>
            </a:r>
            <a:r>
              <a:rPr lang="en-US" sz="1200" baseline="0" dirty="0" smtClean="0"/>
              <a:t>, </a:t>
            </a:r>
            <a:r>
              <a:rPr lang="en-US" sz="1200" baseline="0" dirty="0" err="1" smtClean="0"/>
              <a:t>որոնք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հետագայում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կարող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են</a:t>
            </a:r>
            <a:r>
              <a:rPr lang="en-US" sz="1200" baseline="0" dirty="0" smtClean="0"/>
              <a:t> </a:t>
            </a:r>
            <a:r>
              <a:rPr lang="en-US" sz="1200" baseline="0" dirty="0" err="1" smtClean="0"/>
              <a:t>որոնվել</a:t>
            </a:r>
            <a:r>
              <a:rPr lang="en-US" sz="1200" baseline="0" dirty="0" smtClean="0"/>
              <a:t> ։ </a:t>
            </a:r>
            <a:endParaRPr lang="en-US" sz="1200" dirty="0"/>
          </a:p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endParaRPr lang="en-US" sz="1200" dirty="0"/>
          </a:p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164322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just" defTabSz="914400" rtl="0" eaLnBrk="1" fontAlgn="auto" latinLnBrk="0" hangingPunct="1">
              <a:lnSpc>
                <a:spcPts val="386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GB" sz="1200" b="0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Վերլուծումը</a:t>
            </a:r>
            <a:r>
              <a:rPr lang="en-GB" sz="1200" b="0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="0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sz="1200" b="0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="0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1200" b="0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="0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տեւել</a:t>
            </a:r>
            <a:r>
              <a:rPr lang="en-GB" sz="1200" b="0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="0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օրեր</a:t>
            </a:r>
            <a:r>
              <a:rPr lang="en-GB" sz="1200" b="0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՝ </a:t>
            </a:r>
            <a:r>
              <a:rPr lang="en-GB" sz="1200" b="0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կախված</a:t>
            </a:r>
            <a:r>
              <a:rPr lang="en-GB" sz="1200" b="0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,</a:t>
            </a:r>
            <a:r>
              <a:rPr lang="en-GB" sz="1200" b="0" baseline="0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="0" baseline="0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թե</a:t>
            </a:r>
            <a:r>
              <a:rPr lang="en-GB" sz="1200" b="0" baseline="0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="0" baseline="0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ինչ</a:t>
            </a:r>
            <a:r>
              <a:rPr lang="en-GB" sz="1200" b="0" baseline="0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="0" baseline="0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գործ</a:t>
            </a:r>
            <a:r>
              <a:rPr lang="en-GB" sz="1200" b="0" baseline="0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="0" baseline="0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1200" b="0" baseline="0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="0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1200" b="0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="0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ինչ</a:t>
            </a:r>
            <a:r>
              <a:rPr lang="en-GB" sz="1200" b="0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="0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1200" b="0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="0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պահանջվում</a:t>
            </a:r>
            <a:r>
              <a:rPr lang="en-GB" sz="1200" b="0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։</a:t>
            </a:r>
          </a:p>
          <a:p>
            <a:pPr marL="0" marR="0" indent="0" algn="just" defTabSz="914400" rtl="0" eaLnBrk="1" fontAlgn="auto" latinLnBrk="0" hangingPunct="1">
              <a:lnSpc>
                <a:spcPts val="386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/>
            </a:pPr>
            <a:endParaRPr lang="en-GB" sz="1100" b="0" dirty="0" smtClean="0">
              <a:latin typeface="Sylfaen" charset="0"/>
              <a:ea typeface="Sylfaen" charset="0"/>
              <a:cs typeface="Sylfaen" charset="0"/>
            </a:endParaRPr>
          </a:p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r>
              <a:rPr lang="en-US" sz="1200" b="0" dirty="0" err="1" smtClean="0">
                <a:latin typeface="Sylfaen" charset="0"/>
                <a:ea typeface="Sylfaen" charset="0"/>
                <a:cs typeface="Sylfaen" charset="0"/>
              </a:rPr>
              <a:t>Սովորական</a:t>
            </a:r>
            <a:r>
              <a:rPr lang="en-US" sz="1200" b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="0" dirty="0" err="1" smtClean="0">
                <a:latin typeface="Sylfaen" charset="0"/>
                <a:ea typeface="Sylfaen" charset="0"/>
                <a:cs typeface="Sylfaen" charset="0"/>
              </a:rPr>
              <a:t>համակարգչային</a:t>
            </a:r>
            <a:r>
              <a:rPr lang="en-US" sz="1200" b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="0" dirty="0" err="1" smtClean="0">
                <a:latin typeface="Sylfaen" charset="0"/>
                <a:ea typeface="Sylfaen" charset="0"/>
                <a:cs typeface="Sylfaen" charset="0"/>
              </a:rPr>
              <a:t>համակարգը</a:t>
            </a:r>
            <a:r>
              <a:rPr lang="en-US" sz="1200" b="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="0" baseline="0" dirty="0" err="1" smtClean="0">
                <a:latin typeface="Sylfaen" charset="0"/>
                <a:ea typeface="Sylfaen" charset="0"/>
                <a:cs typeface="Sylfaen" charset="0"/>
              </a:rPr>
              <a:t>ունի</a:t>
            </a:r>
            <a:r>
              <a:rPr lang="en-US" sz="1200" b="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="0" dirty="0" smtClean="0">
                <a:latin typeface="Sylfaen" charset="0"/>
                <a:ea typeface="Sylfaen" charset="0"/>
                <a:cs typeface="Sylfaen" charset="0"/>
              </a:rPr>
              <a:t>200,000 </a:t>
            </a:r>
            <a:r>
              <a:rPr lang="en-US" sz="1200" b="0" dirty="0" err="1" smtClean="0">
                <a:latin typeface="Sylfaen" charset="0"/>
                <a:ea typeface="Sylfaen" charset="0"/>
                <a:cs typeface="Sylfaen" charset="0"/>
              </a:rPr>
              <a:t>ֆայլեր</a:t>
            </a:r>
            <a:r>
              <a:rPr lang="en-US" sz="1200" b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sz="1200" b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="0" dirty="0" err="1" smtClean="0">
                <a:latin typeface="Sylfaen" charset="0"/>
                <a:ea typeface="Sylfaen" charset="0"/>
                <a:cs typeface="Sylfaen" charset="0"/>
              </a:rPr>
              <a:t>ցանկացած</a:t>
            </a:r>
            <a:r>
              <a:rPr lang="en-US" sz="1200" b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="0" dirty="0" err="1" smtClean="0">
                <a:latin typeface="Sylfaen" charset="0"/>
                <a:ea typeface="Sylfaen" charset="0"/>
                <a:cs typeface="Sylfaen" charset="0"/>
              </a:rPr>
              <a:t>ան</a:t>
            </a:r>
            <a:r>
              <a:rPr lang="en-US" sz="1200" b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1200" b="0" dirty="0" err="1" smtClean="0">
                <a:latin typeface="Sylfaen" charset="0"/>
                <a:ea typeface="Sylfaen" charset="0"/>
                <a:cs typeface="Sylfaen" charset="0"/>
              </a:rPr>
              <a:t>որն</a:t>
            </a:r>
            <a:r>
              <a:rPr lang="en-US" sz="1200" b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="0" dirty="0" err="1" smtClean="0">
                <a:latin typeface="Sylfaen" charset="0"/>
                <a:ea typeface="Sylfaen" charset="0"/>
                <a:cs typeface="Sylfaen" charset="0"/>
              </a:rPr>
              <a:t>ունի</a:t>
            </a:r>
            <a:r>
              <a:rPr lang="en-US" sz="1200" b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="0" dirty="0" err="1" smtClean="0">
                <a:latin typeface="Sylfaen" charset="0"/>
                <a:ea typeface="Sylfaen" charset="0"/>
                <a:cs typeface="Sylfaen" charset="0"/>
              </a:rPr>
              <a:t>ընդարձակ</a:t>
            </a:r>
            <a:r>
              <a:rPr lang="en-US" sz="1200" b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sz="1200" b="0" dirty="0" smtClean="0">
                <a:latin typeface="Sylfaen" charset="0"/>
                <a:ea typeface="Sylfaen" charset="0"/>
                <a:cs typeface="Sylfaen" charset="0"/>
              </a:rPr>
              <a:t>Համացանց</a:t>
            </a:r>
            <a:r>
              <a:rPr lang="en-US" sz="1200" b="0" dirty="0" err="1" smtClean="0">
                <a:latin typeface="Sylfaen" charset="0"/>
                <a:ea typeface="Sylfaen" charset="0"/>
                <a:cs typeface="Sylfaen" charset="0"/>
              </a:rPr>
              <a:t>ային</a:t>
            </a:r>
            <a:r>
              <a:rPr lang="en-US" sz="1200" b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="0" dirty="0" err="1" smtClean="0">
                <a:latin typeface="Sylfaen" charset="0"/>
                <a:ea typeface="Sylfaen" charset="0"/>
                <a:cs typeface="Sylfaen" charset="0"/>
              </a:rPr>
              <a:t>հասանելիություն</a:t>
            </a:r>
            <a:r>
              <a:rPr lang="en-US" sz="1200" b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="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US" sz="1200" b="0" dirty="0" smtClean="0"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US" sz="1200" b="0" dirty="0" err="1" smtClean="0">
                <a:latin typeface="Sylfaen" charset="0"/>
                <a:ea typeface="Sylfaen" charset="0"/>
                <a:cs typeface="Sylfaen" charset="0"/>
              </a:rPr>
              <a:t>հեշտորեն</a:t>
            </a:r>
            <a:r>
              <a:rPr lang="en-US" sz="1200" b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="0" dirty="0" err="1" smtClean="0">
                <a:latin typeface="Sylfaen" charset="0"/>
                <a:ea typeface="Sylfaen" charset="0"/>
                <a:cs typeface="Sylfaen" charset="0"/>
              </a:rPr>
              <a:t>գերազանցել</a:t>
            </a:r>
            <a:r>
              <a:rPr lang="en-US" sz="1200" b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="0" dirty="0" err="1" smtClean="0">
                <a:latin typeface="Sylfaen" charset="0"/>
                <a:ea typeface="Sylfaen" charset="0"/>
                <a:cs typeface="Sylfaen" charset="0"/>
              </a:rPr>
              <a:t>մեկ</a:t>
            </a:r>
            <a:r>
              <a:rPr lang="en-US" sz="1200" b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="0" dirty="0" err="1" smtClean="0">
                <a:latin typeface="Sylfaen" charset="0"/>
                <a:ea typeface="Sylfaen" charset="0"/>
                <a:cs typeface="Sylfaen" charset="0"/>
              </a:rPr>
              <a:t>միլիոն</a:t>
            </a:r>
            <a:r>
              <a:rPr lang="en-US" sz="1200" b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="0" dirty="0" err="1" smtClean="0">
                <a:latin typeface="Sylfaen" charset="0"/>
                <a:ea typeface="Sylfaen" charset="0"/>
                <a:cs typeface="Sylfaen" charset="0"/>
              </a:rPr>
              <a:t>ֆայլերը</a:t>
            </a:r>
            <a:r>
              <a:rPr lang="en-US" sz="1200" b="0" dirty="0" smtClean="0">
                <a:latin typeface="Sylfaen" charset="0"/>
                <a:ea typeface="Sylfaen" charset="0"/>
                <a:cs typeface="Sylfaen" charset="0"/>
              </a:rPr>
              <a:t>,</a:t>
            </a:r>
            <a:r>
              <a:rPr lang="en-US" sz="1200" b="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="0" baseline="0" dirty="0" err="1" smtClean="0">
                <a:latin typeface="Sylfaen" charset="0"/>
                <a:ea typeface="Sylfaen" charset="0"/>
                <a:cs typeface="Sylfaen" charset="0"/>
              </a:rPr>
              <a:t>որը</a:t>
            </a:r>
            <a:r>
              <a:rPr lang="en-US" sz="1200" b="0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200" b="0" baseline="0" dirty="0" err="1" smtClean="0"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US" sz="1200" b="0" baseline="0" dirty="0" smtClean="0"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US" sz="1200" b="0" baseline="0" dirty="0" err="1" smtClean="0">
                <a:latin typeface="Sylfaen" charset="0"/>
                <a:ea typeface="Sylfaen" charset="0"/>
                <a:cs typeface="Sylfaen" charset="0"/>
              </a:rPr>
              <a:t>դիտարկվի</a:t>
            </a:r>
            <a:r>
              <a:rPr lang="en-US" sz="1200" b="0" baseline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endParaRPr lang="en-US" sz="1200" b="0" dirty="0" smtClean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723492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r>
              <a:rPr lang="en-GB" dirty="0" err="1" smtClean="0"/>
              <a:t>Ամողջական</a:t>
            </a:r>
            <a:r>
              <a:rPr lang="en-GB" dirty="0" smtClean="0"/>
              <a:t> </a:t>
            </a:r>
            <a:r>
              <a:rPr lang="en-GB" dirty="0" err="1" smtClean="0"/>
              <a:t>զեկույցի</a:t>
            </a:r>
            <a:r>
              <a:rPr lang="en-GB" dirty="0" smtClean="0"/>
              <a:t> </a:t>
            </a:r>
            <a:r>
              <a:rPr lang="en-GB" dirty="0" err="1" smtClean="0"/>
              <a:t>պատրաստում</a:t>
            </a:r>
            <a:r>
              <a:rPr lang="en-GB" dirty="0" smtClean="0"/>
              <a:t>, </a:t>
            </a:r>
            <a:r>
              <a:rPr lang="en-GB" dirty="0" err="1" smtClean="0"/>
              <a:t>որն</a:t>
            </a:r>
            <a:r>
              <a:rPr lang="en-GB" dirty="0" smtClean="0"/>
              <a:t> </a:t>
            </a:r>
            <a:r>
              <a:rPr lang="en-GB" dirty="0" err="1" smtClean="0"/>
              <a:t>ընդգրկում</a:t>
            </a:r>
            <a:r>
              <a:rPr lang="en-GB" dirty="0" smtClean="0"/>
              <a:t> </a:t>
            </a:r>
            <a:r>
              <a:rPr lang="en-GB" dirty="0" err="1" smtClean="0"/>
              <a:t>է</a:t>
            </a:r>
            <a:r>
              <a:rPr lang="en-GB" dirty="0" smtClean="0"/>
              <a:t> </a:t>
            </a:r>
            <a:r>
              <a:rPr lang="en-GB" dirty="0" err="1" smtClean="0"/>
              <a:t>այլ</a:t>
            </a:r>
            <a:r>
              <a:rPr lang="en-GB" dirty="0" smtClean="0"/>
              <a:t> </a:t>
            </a:r>
            <a:r>
              <a:rPr lang="en-GB" dirty="0" err="1" smtClean="0"/>
              <a:t>հարցերից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զատ</a:t>
            </a:r>
            <a:r>
              <a:rPr lang="en-GB" baseline="0" dirty="0" smtClean="0"/>
              <a:t> </a:t>
            </a:r>
            <a:r>
              <a:rPr lang="en-GB" baseline="0" dirty="0" err="1" smtClean="0"/>
              <a:t>քննության</a:t>
            </a:r>
            <a:r>
              <a:rPr lang="en-GB" baseline="0" dirty="0" smtClean="0"/>
              <a:t> </a:t>
            </a:r>
            <a:r>
              <a:rPr lang="en-GB" baseline="0" dirty="0" err="1" smtClean="0"/>
              <a:t>քայլերը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եւ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ապացույցի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ձեռքբերման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մեթոդները</a:t>
            </a:r>
            <a:r>
              <a:rPr lang="en-GB" baseline="0" dirty="0" smtClean="0"/>
              <a:t> </a:t>
            </a:r>
            <a:endParaRPr lang="en-GB" dirty="0" smtClean="0"/>
          </a:p>
          <a:p>
            <a:pPr lvl="0" algn="just"/>
            <a:endParaRPr lang="en-GB" dirty="0" smtClean="0"/>
          </a:p>
          <a:p>
            <a:pPr lvl="0" algn="just"/>
            <a:r>
              <a:rPr lang="en-GB" dirty="0" err="1" smtClean="0"/>
              <a:t>Փորձագետները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կարող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են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լինել</a:t>
            </a:r>
            <a:r>
              <a:rPr lang="en-GB" baseline="0" dirty="0" smtClean="0"/>
              <a:t> </a:t>
            </a:r>
            <a:r>
              <a:rPr lang="en-GB" baseline="0" dirty="0" err="1" smtClean="0"/>
              <a:t>փորձագետ-վկաններ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ովքեր</a:t>
            </a:r>
            <a:r>
              <a:rPr lang="en-GB" baseline="0" dirty="0" smtClean="0"/>
              <a:t> </a:t>
            </a:r>
            <a:r>
              <a:rPr lang="en-GB" baseline="0" dirty="0" err="1" smtClean="0"/>
              <a:t>օգնում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են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դատավարությանը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ներգրավված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մարդկանց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հասկանալու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ապացույցի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ստեղծման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գործընթացը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ապացույցի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հավաքման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ընթացակարգը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եւ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ապացույցի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գնահատումը</a:t>
            </a:r>
            <a:r>
              <a:rPr lang="en-GB" baseline="0" dirty="0" smtClean="0"/>
              <a:t>։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1883070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4873543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 err="1" smtClean="0">
                <a:latin typeface="Sylfaen" charset="0"/>
                <a:ea typeface="Sylfaen" charset="0"/>
                <a:cs typeface="Sylfaen" charset="0"/>
              </a:rPr>
              <a:t>Կան</a:t>
            </a:r>
            <a:r>
              <a:rPr lang="en-GB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noProof="0" dirty="0" err="1" smtClean="0"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en-GB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noProof="0" dirty="0" err="1" smtClean="0">
                <a:latin typeface="Sylfaen" charset="0"/>
                <a:ea typeface="Sylfaen" charset="0"/>
                <a:cs typeface="Sylfaen" charset="0"/>
              </a:rPr>
              <a:t>հետքերի</a:t>
            </a:r>
            <a:r>
              <a:rPr lang="en-GB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noProof="0" dirty="0" err="1" smtClean="0">
                <a:latin typeface="Sylfaen" charset="0"/>
                <a:ea typeface="Sylfaen" charset="0"/>
                <a:cs typeface="Sylfaen" charset="0"/>
              </a:rPr>
              <a:t>երկու</a:t>
            </a:r>
            <a:r>
              <a:rPr lang="en-GB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noProof="0" dirty="0" err="1" smtClean="0">
                <a:latin typeface="Sylfaen" charset="0"/>
                <a:ea typeface="Sylfaen" charset="0"/>
                <a:cs typeface="Sylfaen" charset="0"/>
              </a:rPr>
              <a:t>տեսակներ</a:t>
            </a:r>
            <a:r>
              <a:rPr lang="en-GB" noProof="0" dirty="0" smtClean="0">
                <a:latin typeface="Sylfaen" charset="0"/>
                <a:ea typeface="Sylfaen" charset="0"/>
                <a:cs typeface="Sylfaen" charset="0"/>
              </a:rPr>
              <a:t>։</a:t>
            </a:r>
          </a:p>
          <a:p>
            <a:endParaRPr lang="en-GB" noProof="0" dirty="0" smtClean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noProof="0" dirty="0" err="1" smtClean="0">
                <a:latin typeface="Sylfaen" charset="0"/>
                <a:ea typeface="Sylfaen" charset="0"/>
                <a:cs typeface="Sylfaen" charset="0"/>
              </a:rPr>
              <a:t>Խուսափելի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հետքեր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.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Սրանք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հետքերն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որոնք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ըստ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նախնականի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պահպանվում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օպերացիոն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համակարգի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հավելվածների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կողմից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այց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.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.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կարգավորվել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այնպես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որ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չպահպանվեն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Վերցրեք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ձեր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վեբ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բրաուզերը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որպես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օրինակ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Դուք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տպում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.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ձեր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սիրելի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կայքի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URL-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Ապա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մեկ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օր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հետո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դուք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կրկին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ուզում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այցելել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այդ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կայք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սկսում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նորից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տպել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URL,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երբ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հանկարծ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ձեր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բրաուզերը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ավտոմատ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կերպով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.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լրացնում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Հետեւապես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.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ձեր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կոշտ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կրիչի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վրա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լինի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վայր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որի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վրա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ճիշտ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այդ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տեղեկությունը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պահվում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օրինակներ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ձեր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սկզի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ցանկը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(start menu)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օֆֆիս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(Office)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ծրագրերը.դրանք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հիշում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թե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ինչ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ֆայլեր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դուք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վերջերս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բացել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Այսպիսի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շատ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տեղեկություն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որ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պահվում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ձեր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կոշտ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սկավառակի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վրա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Դրանցից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որոշները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նշված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սահիկում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Սակայն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դուք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խորանալ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ձեր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համակարգի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ծրագրերի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կարգավորումներում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փոխել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ձեր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վարքագիծը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Այդպիսով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դուք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խուսափել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այդ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հետքերից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endParaRPr lang="en-GB" noProof="0" dirty="0">
              <a:latin typeface="Sylfaen" charset="0"/>
              <a:ea typeface="Sylfaen" charset="0"/>
              <a:cs typeface="Sylfaen" charset="0"/>
            </a:endParaRPr>
          </a:p>
          <a:p>
            <a:endParaRPr lang="en-GB" baseline="0" noProof="0" dirty="0" smtClean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noProof="0" dirty="0" err="1" smtClean="0">
                <a:latin typeface="Sylfaen" charset="0"/>
                <a:ea typeface="Sylfaen" charset="0"/>
                <a:cs typeface="Sylfaen" charset="0"/>
              </a:rPr>
              <a:t>Անխուսափելի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հետքեր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.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հակադրություն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խուսափելի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հետքերի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՝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անխուսափելիները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չեն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կարգավորումներով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դադարեցվե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;։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Հետեւապես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հավանականությունը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գտնելու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ակամա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պահված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ապացուցողական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տվյալներ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այս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տարածքներում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բավականին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բարձր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եթե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նույնիսկ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կասկածյալը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փորձել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մաքրել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իր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հետքերը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Ես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ձեզ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կբացատրեմ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Slack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եւUnallocated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Space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տերմինները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հետագայում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բայց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հիմա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ցավոք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մենք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չենք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խորանալ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այդ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հարցում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</a:p>
          <a:p>
            <a:endParaRPr lang="en-GB" baseline="0" noProof="0" dirty="0" smtClean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Եկեք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տեսնենք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թե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ինչպես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դատափորձաքննությունները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ձեզ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այդ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հետքերի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հետ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կապված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endParaRPr lang="en-GB" noProof="0" dirty="0">
              <a:latin typeface="Sylfaen" charset="0"/>
              <a:ea typeface="Sylfaen" charset="0"/>
              <a:cs typeface="Sylfaen" charset="0"/>
            </a:endParaRPr>
          </a:p>
          <a:p>
            <a:endParaRPr lang="en-GB" noProof="0" dirty="0" smtClean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9184519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 err="1" smtClean="0">
                <a:latin typeface="Sylfaen" charset="0"/>
                <a:ea typeface="Sylfaen" charset="0"/>
                <a:cs typeface="Sylfaen" charset="0"/>
              </a:rPr>
              <a:t>Կան</a:t>
            </a:r>
            <a:r>
              <a:rPr lang="en-GB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noProof="0" dirty="0" err="1" smtClean="0"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en-GB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noProof="0" dirty="0" err="1" smtClean="0">
                <a:latin typeface="Sylfaen" charset="0"/>
                <a:ea typeface="Sylfaen" charset="0"/>
                <a:cs typeface="Sylfaen" charset="0"/>
              </a:rPr>
              <a:t>հետքերի</a:t>
            </a:r>
            <a:r>
              <a:rPr lang="en-GB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noProof="0" dirty="0" err="1" smtClean="0">
                <a:latin typeface="Sylfaen" charset="0"/>
                <a:ea typeface="Sylfaen" charset="0"/>
                <a:cs typeface="Sylfaen" charset="0"/>
              </a:rPr>
              <a:t>երկու</a:t>
            </a:r>
            <a:r>
              <a:rPr lang="en-GB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noProof="0" dirty="0" err="1" smtClean="0">
                <a:latin typeface="Sylfaen" charset="0"/>
                <a:ea typeface="Sylfaen" charset="0"/>
                <a:cs typeface="Sylfaen" charset="0"/>
              </a:rPr>
              <a:t>տեսակներ</a:t>
            </a:r>
            <a:r>
              <a:rPr lang="en-GB" noProof="0" dirty="0" smtClean="0">
                <a:latin typeface="Sylfaen" charset="0"/>
                <a:ea typeface="Sylfaen" charset="0"/>
                <a:cs typeface="Sylfaen" charset="0"/>
              </a:rPr>
              <a:t>։</a:t>
            </a:r>
          </a:p>
          <a:p>
            <a:endParaRPr lang="en-GB" noProof="0" dirty="0" smtClean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noProof="0" dirty="0" err="1" smtClean="0">
                <a:latin typeface="Sylfaen" charset="0"/>
                <a:ea typeface="Sylfaen" charset="0"/>
                <a:cs typeface="Sylfaen" charset="0"/>
              </a:rPr>
              <a:t>Խուսափելի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հետքեր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.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Սրանք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հետքերն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որոնք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ըստ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նախնականի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պահպանվում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օպերացիոն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համակարգի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հավելվածների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կողմից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այց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.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.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կարգավորվել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այնպես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որ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չպահպանվեն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Վերցրեք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ձեր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վեբ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բրաուզերը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որպես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օրինակ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Դուք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տպում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.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ձեր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սիրելի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կայքի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URL-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Ապա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մեկ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օր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հետո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դուք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կրկին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ուզում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այցելել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այդ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կայք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սկսում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նորից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տպել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URL,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երբ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հանկարծ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ձեր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բրաուզերը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ավտոմատ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կերպով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.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լրացնում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Հետեւապես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.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ձեր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կոշտ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կրիչի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վրա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լինի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վայր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որի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վրա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ճիշտ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այդ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տեղեկությունը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պահվում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օրինակներ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ձեր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սկզի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ցանկը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(start menu)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օֆֆիս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(Office)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ծրագրերը.դրանք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հիշում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թե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ինչ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ֆայլեր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դուք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վերջերս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բացել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Այսպիսի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շատ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տեղեկություն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որ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պահվում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ձեր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կոշտ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սկավառակի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վրա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Դրանցից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որոշները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նշված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սահիկում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Սակայն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դուք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խորանալ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ձեր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համակարգի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ծրագրերի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կարգավորումներում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փոխել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ձեր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վարքագիծը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Այդպիսով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դուք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խուսափել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այդ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հետքերից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endParaRPr lang="en-GB" noProof="0" dirty="0" smtClean="0">
              <a:latin typeface="Sylfaen" charset="0"/>
              <a:ea typeface="Sylfaen" charset="0"/>
              <a:cs typeface="Sylfaen" charset="0"/>
            </a:endParaRPr>
          </a:p>
          <a:p>
            <a:endParaRPr lang="en-GB" baseline="0" noProof="0" dirty="0" smtClean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noProof="0" dirty="0" err="1" smtClean="0">
                <a:latin typeface="Sylfaen" charset="0"/>
                <a:ea typeface="Sylfaen" charset="0"/>
                <a:cs typeface="Sylfaen" charset="0"/>
              </a:rPr>
              <a:t>Անխուսափելի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հետքեր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.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հակադրություն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խուսափելի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հետքերի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՝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անխուսափելիները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չեն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կարգավորումներով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դադարեցվե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;։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Հետեւապես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հավանականությունը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գտնելու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ակամա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պահված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ապացուցողական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տվյալներ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այս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տարածքներում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բավականին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բարձր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եթե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նույնիսկ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կասկածյալը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փորձել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մաքրել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իր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հետքերը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Ես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ձեզ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կբացատրեմ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Slack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եւUnallocated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Space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տերմինները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հետագայում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բայց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հիմա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ցավոք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մենք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չենք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խորանալ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այդ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հարցում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</a:p>
          <a:p>
            <a:endParaRPr lang="en-GB" baseline="0" noProof="0" dirty="0" smtClean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Եկեք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տեսնենք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թե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ինչպես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դատափորձաքննությունները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ձեզ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այդ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հետքերի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հետ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aseline="0" noProof="0" dirty="0" err="1" smtClean="0">
                <a:latin typeface="Sylfaen" charset="0"/>
                <a:ea typeface="Sylfaen" charset="0"/>
                <a:cs typeface="Sylfaen" charset="0"/>
              </a:rPr>
              <a:t>կապված</a:t>
            </a:r>
            <a:r>
              <a:rPr lang="en-GB" baseline="0" noProof="0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endParaRPr lang="en-GB" noProof="0" dirty="0" smtClean="0">
              <a:latin typeface="Sylfaen" charset="0"/>
              <a:ea typeface="Sylfaen" charset="0"/>
              <a:cs typeface="Sylfaen" charset="0"/>
            </a:endParaRPr>
          </a:p>
          <a:p>
            <a:endParaRPr lang="en-GB" noProof="0" dirty="0" smtClean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2349839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 err="1" smtClean="0"/>
              <a:t>Ահա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որոշ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այլ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օրինակներ</a:t>
            </a:r>
            <a:r>
              <a:rPr lang="en-GB" baseline="0" noProof="0" dirty="0" smtClean="0"/>
              <a:t>, </a:t>
            </a:r>
            <a:r>
              <a:rPr lang="en-GB" baseline="0" noProof="0" dirty="0" err="1" smtClean="0"/>
              <a:t>թե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ինչ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տեսակի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տվյալներ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ձեզ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կարող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են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տրամադրել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թվային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դատափորձաքննություների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ուսումնասիրությունները</a:t>
            </a:r>
            <a:r>
              <a:rPr lang="en-GB" baseline="0" noProof="0" dirty="0" smtClean="0"/>
              <a:t> </a:t>
            </a:r>
            <a:endParaRPr lang="en-GB" noProof="0" dirty="0" smtClean="0"/>
          </a:p>
          <a:p>
            <a:endParaRPr lang="en-GB" noProof="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1400" b="1" dirty="0" err="1" smtClean="0">
                <a:latin typeface="Sylfaen" charset="0"/>
                <a:ea typeface="Sylfaen" charset="0"/>
                <a:cs typeface="Sylfaen" charset="0"/>
              </a:rPr>
              <a:t>Օգտատիրոջը</a:t>
            </a:r>
            <a:r>
              <a:rPr lang="en-GB" sz="1400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400" b="1" dirty="0" err="1" smtClean="0">
                <a:latin typeface="Sylfaen" charset="0"/>
                <a:ea typeface="Sylfaen" charset="0"/>
                <a:cs typeface="Sylfaen" charset="0"/>
              </a:rPr>
              <a:t>հատուկ</a:t>
            </a:r>
            <a:r>
              <a:rPr lang="en-GB" sz="1400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400" b="1" dirty="0" err="1" smtClean="0">
                <a:latin typeface="Sylfaen" charset="0"/>
                <a:ea typeface="Sylfaen" charset="0"/>
                <a:cs typeface="Sylfaen" charset="0"/>
              </a:rPr>
              <a:t>տվյալներ</a:t>
            </a:r>
            <a:endParaRPr lang="en-GB" sz="1400" b="1" dirty="0" smtClean="0"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Օգտագործված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ծրագրեր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,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այցելած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վեբկայքեր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կատարված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որոնումներ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բացված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/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պահպանված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ֆայլեր</a:t>
            </a:r>
            <a:endParaRPr lang="en-GB" sz="1200" dirty="0" smtClean="0"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GB" b="1" noProof="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1200" b="1" dirty="0" err="1" smtClean="0">
                <a:latin typeface="Sylfaen" charset="0"/>
                <a:ea typeface="Sylfaen" charset="0"/>
                <a:cs typeface="Sylfaen" charset="0"/>
              </a:rPr>
              <a:t>Exif</a:t>
            </a:r>
            <a:r>
              <a:rPr lang="en-GB" sz="1200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="1" dirty="0" err="1" smtClean="0">
                <a:latin typeface="Sylfaen" charset="0"/>
                <a:ea typeface="Sylfaen" charset="0"/>
                <a:cs typeface="Sylfaen" charset="0"/>
              </a:rPr>
              <a:t>տվյալներ</a:t>
            </a:r>
            <a:endParaRPr lang="en-GB" sz="1200" b="1" dirty="0" smtClean="0"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Երբ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որտեղ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արվել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լուսանկարը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խցիկի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մոդելը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սերիական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համարը</a:t>
            </a:r>
            <a:endParaRPr lang="en-GB" sz="1200" dirty="0" smtClean="0">
              <a:latin typeface="Sylfaen" charset="0"/>
              <a:ea typeface="Sylfaen" charset="0"/>
              <a:cs typeface="Sylfaen" charset="0"/>
            </a:endParaRPr>
          </a:p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0524144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 err="1" smtClean="0"/>
              <a:t>Ահա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որոշ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այլ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օրինակներ</a:t>
            </a:r>
            <a:r>
              <a:rPr lang="en-GB" baseline="0" noProof="0" dirty="0" smtClean="0"/>
              <a:t>, </a:t>
            </a:r>
            <a:r>
              <a:rPr lang="en-GB" baseline="0" noProof="0" dirty="0" err="1" smtClean="0"/>
              <a:t>թե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ինչ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տեսակի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տվյալներ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ձեզ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կարող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են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տրամադրել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թվային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դատափորձաքննություների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ուսումնասիրությունները</a:t>
            </a:r>
            <a:r>
              <a:rPr lang="en-GB" baseline="0" noProof="0" dirty="0" smtClean="0"/>
              <a:t> </a:t>
            </a:r>
            <a:endParaRPr lang="en-GB" noProof="0" dirty="0" smtClean="0"/>
          </a:p>
          <a:p>
            <a:endParaRPr lang="en-GB" noProof="0" dirty="0" smtClean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1400" b="1" dirty="0" err="1" smtClean="0">
                <a:latin typeface="Sylfaen" charset="0"/>
                <a:ea typeface="Sylfaen" charset="0"/>
                <a:cs typeface="Sylfaen" charset="0"/>
              </a:rPr>
              <a:t>Օգտատիրոջը</a:t>
            </a:r>
            <a:r>
              <a:rPr lang="en-GB" sz="1400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400" b="1" dirty="0" err="1" smtClean="0">
                <a:latin typeface="Sylfaen" charset="0"/>
                <a:ea typeface="Sylfaen" charset="0"/>
                <a:cs typeface="Sylfaen" charset="0"/>
              </a:rPr>
              <a:t>հատուկ</a:t>
            </a:r>
            <a:r>
              <a:rPr lang="en-GB" sz="1400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400" b="1" dirty="0" err="1" smtClean="0">
                <a:latin typeface="Sylfaen" charset="0"/>
                <a:ea typeface="Sylfaen" charset="0"/>
                <a:cs typeface="Sylfaen" charset="0"/>
              </a:rPr>
              <a:t>տվյալներ</a:t>
            </a:r>
            <a:endParaRPr lang="en-GB" sz="1400" b="1" dirty="0" smtClean="0"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Օգտագործված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ծրագրեր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,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այցելած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վեբկայքեր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կատարված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որոնումներ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բացված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/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պահպանված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ֆայլեր</a:t>
            </a:r>
            <a:endParaRPr lang="en-GB" sz="1200" dirty="0" smtClean="0"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GB" b="1" noProof="0" dirty="0" smtClean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1200" b="1" dirty="0" err="1" smtClean="0">
                <a:latin typeface="Sylfaen" charset="0"/>
                <a:ea typeface="Sylfaen" charset="0"/>
                <a:cs typeface="Sylfaen" charset="0"/>
              </a:rPr>
              <a:t>Exif</a:t>
            </a:r>
            <a:r>
              <a:rPr lang="en-GB" sz="1200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="1" dirty="0" err="1" smtClean="0">
                <a:latin typeface="Sylfaen" charset="0"/>
                <a:ea typeface="Sylfaen" charset="0"/>
                <a:cs typeface="Sylfaen" charset="0"/>
              </a:rPr>
              <a:t>տվյալներ</a:t>
            </a:r>
            <a:endParaRPr lang="en-GB" sz="1200" b="1" dirty="0" smtClean="0"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Երբ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որտեղ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արվել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լուսանկարը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խցիկի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մոդելը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սերիական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համարը</a:t>
            </a:r>
            <a:endParaRPr lang="en-GB" sz="1200" dirty="0" smtClean="0">
              <a:latin typeface="Sylfaen" charset="0"/>
              <a:ea typeface="Sylfaen" charset="0"/>
              <a:cs typeface="Sylfaen" charset="0"/>
            </a:endParaRPr>
          </a:p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69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1584798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 err="1" smtClean="0"/>
              <a:t>Ահա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որոշ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այլ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օրինակներ</a:t>
            </a:r>
            <a:r>
              <a:rPr lang="en-GB" baseline="0" noProof="0" dirty="0" smtClean="0"/>
              <a:t>, </a:t>
            </a:r>
            <a:r>
              <a:rPr lang="en-GB" baseline="0" noProof="0" dirty="0" err="1" smtClean="0"/>
              <a:t>թե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ինչ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տեսակի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տվյալներ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ձեզ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կարող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են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տրամադրել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թվային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դատափորձաքննություների</a:t>
            </a:r>
            <a:r>
              <a:rPr lang="en-GB" baseline="0" noProof="0" dirty="0" smtClean="0"/>
              <a:t> </a:t>
            </a:r>
            <a:r>
              <a:rPr lang="en-GB" baseline="0" noProof="0" dirty="0" err="1" smtClean="0"/>
              <a:t>ուսումնասիրությունները</a:t>
            </a:r>
            <a:r>
              <a:rPr lang="en-GB" baseline="0" noProof="0" dirty="0" smtClean="0"/>
              <a:t> </a:t>
            </a:r>
            <a:endParaRPr lang="en-GB" noProof="0" dirty="0" smtClean="0"/>
          </a:p>
          <a:p>
            <a:endParaRPr lang="en-GB" noProof="0" dirty="0" smtClean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1400" b="1" dirty="0" err="1" smtClean="0">
                <a:latin typeface="Sylfaen" charset="0"/>
                <a:ea typeface="Sylfaen" charset="0"/>
                <a:cs typeface="Sylfaen" charset="0"/>
              </a:rPr>
              <a:t>Օգտատիրոջը</a:t>
            </a:r>
            <a:r>
              <a:rPr lang="en-GB" sz="1400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400" b="1" dirty="0" err="1" smtClean="0">
                <a:latin typeface="Sylfaen" charset="0"/>
                <a:ea typeface="Sylfaen" charset="0"/>
                <a:cs typeface="Sylfaen" charset="0"/>
              </a:rPr>
              <a:t>հատուկ</a:t>
            </a:r>
            <a:r>
              <a:rPr lang="en-GB" sz="1400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400" b="1" dirty="0" err="1" smtClean="0">
                <a:latin typeface="Sylfaen" charset="0"/>
                <a:ea typeface="Sylfaen" charset="0"/>
                <a:cs typeface="Sylfaen" charset="0"/>
              </a:rPr>
              <a:t>տվյալներ</a:t>
            </a:r>
            <a:endParaRPr lang="en-GB" sz="1400" b="1" dirty="0" smtClean="0"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Օգտագործված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ծրագրեր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,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այցելած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վեբկայքեր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կատարված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որոնումներ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բացված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/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պահպանված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ֆայլեր</a:t>
            </a:r>
            <a:endParaRPr lang="en-GB" sz="1200" dirty="0" smtClean="0"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GB" b="1" noProof="0" dirty="0" smtClean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1200" b="1" dirty="0" err="1" smtClean="0">
                <a:latin typeface="Sylfaen" charset="0"/>
                <a:ea typeface="Sylfaen" charset="0"/>
                <a:cs typeface="Sylfaen" charset="0"/>
              </a:rPr>
              <a:t>Exif</a:t>
            </a:r>
            <a:r>
              <a:rPr lang="en-GB" sz="1200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b="1" dirty="0" err="1" smtClean="0">
                <a:latin typeface="Sylfaen" charset="0"/>
                <a:ea typeface="Sylfaen" charset="0"/>
                <a:cs typeface="Sylfaen" charset="0"/>
              </a:rPr>
              <a:t>տվյալներ</a:t>
            </a:r>
            <a:endParaRPr lang="en-GB" sz="1200" b="1" dirty="0" smtClean="0"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Երբ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որտեղ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արվել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լուսանկարը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խցիկի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մոդելը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սերիական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համարը</a:t>
            </a:r>
            <a:endParaRPr lang="en-GB" sz="1200" dirty="0" smtClean="0">
              <a:latin typeface="Sylfaen" charset="0"/>
              <a:ea typeface="Sylfaen" charset="0"/>
              <a:cs typeface="Sylfaen" charset="0"/>
            </a:endParaRPr>
          </a:p>
          <a:p>
            <a:pPr marL="0" indent="0" algn="just">
              <a:lnSpc>
                <a:spcPts val="3860"/>
              </a:lnSpc>
              <a:spcAft>
                <a:spcPts val="1200"/>
              </a:spcAft>
              <a:buFont typeface="Arial" charset="0"/>
              <a:buNone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70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54689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3663" marR="0" indent="-317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y-AM" sz="1200" kern="1200" dirty="0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ի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միջազգային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ընդունված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սահմանում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առկա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չէ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Այնուամենայնիվ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,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բոլոր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երկրներում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առկա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կարգավորումներ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որոնք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ներառում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ուղենիշներ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որոնք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որեւէ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կերպ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առնչվում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sz="1200" kern="1200" baseline="0" dirty="0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ներին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։ </a:t>
            </a:r>
          </a:p>
          <a:p>
            <a:pPr marL="93663" marR="0" indent="-317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baseline="0" dirty="0" smtClean="0">
              <a:solidFill>
                <a:schemeClr val="tx1"/>
              </a:solidFill>
              <a:effectLst/>
              <a:latin typeface="Sylfaen" charset="0"/>
              <a:ea typeface="Sylfaen" charset="0"/>
              <a:cs typeface="Sylfaen" charset="0"/>
            </a:endParaRPr>
          </a:p>
          <a:p>
            <a:pPr marL="93663" marR="0" indent="-317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ԵԽ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ուղեցույցում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սահմանումը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հետեւյալն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Sylfaen" charset="0"/>
                <a:ea typeface="Sylfaen" charset="0"/>
                <a:cs typeface="Sylfaen" charset="0"/>
              </a:rPr>
              <a:t>.</a:t>
            </a:r>
          </a:p>
          <a:p>
            <a:pPr marL="93663" marR="0" indent="-317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i="1" dirty="0" smtClean="0">
                <a:latin typeface="Sylfaen" charset="0"/>
                <a:ea typeface="Sylfaen" charset="0"/>
                <a:cs typeface="Sylfaen" charset="0"/>
              </a:rPr>
              <a:t>«</a:t>
            </a:r>
            <a:r>
              <a:rPr lang="en-US" b="1" i="1" dirty="0" err="1" smtClean="0"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en-US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i="1" dirty="0" err="1" smtClean="0">
                <a:latin typeface="Sylfaen" charset="0"/>
                <a:ea typeface="Sylfaen" charset="0"/>
                <a:cs typeface="Sylfaen" charset="0"/>
              </a:rPr>
              <a:t>ձեւով</a:t>
            </a:r>
            <a:r>
              <a:rPr lang="en-US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i="1" dirty="0" err="1" smtClean="0">
                <a:latin typeface="Sylfaen" charset="0"/>
                <a:ea typeface="Sylfaen" charset="0"/>
                <a:cs typeface="Sylfaen" charset="0"/>
              </a:rPr>
              <a:t>գեներացվող</a:t>
            </a:r>
            <a:r>
              <a:rPr lang="en-US" b="1" i="1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b="1" i="1" dirty="0" err="1" smtClean="0">
                <a:latin typeface="Sylfaen" charset="0"/>
                <a:ea typeface="Sylfaen" charset="0"/>
                <a:cs typeface="Sylfaen" charset="0"/>
              </a:rPr>
              <a:t>հավաքագրվող</a:t>
            </a:r>
            <a:r>
              <a:rPr lang="en-US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i="1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US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i="1" dirty="0" err="1" smtClean="0">
                <a:latin typeface="Sylfaen" charset="0"/>
                <a:ea typeface="Sylfaen" charset="0"/>
                <a:cs typeface="Sylfaen" charset="0"/>
              </a:rPr>
              <a:t>փոխանցվող</a:t>
            </a:r>
            <a:r>
              <a:rPr lang="en-US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i="1" dirty="0" err="1" smtClean="0">
                <a:latin typeface="Sylfaen" charset="0"/>
                <a:ea typeface="Sylfaen" charset="0"/>
                <a:cs typeface="Sylfaen" charset="0"/>
              </a:rPr>
              <a:t>ցանկացած</a:t>
            </a:r>
            <a:r>
              <a:rPr lang="en-US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i="1" dirty="0" err="1" smtClean="0">
                <a:latin typeface="Sylfaen" charset="0"/>
                <a:ea typeface="Sylfaen" charset="0"/>
                <a:cs typeface="Sylfaen" charset="0"/>
              </a:rPr>
              <a:t>տեղեկություն</a:t>
            </a:r>
            <a:r>
              <a:rPr lang="en-US" b="1" i="1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b="1" i="1" dirty="0" err="1" smtClean="0">
                <a:latin typeface="Sylfaen" charset="0"/>
                <a:ea typeface="Sylfaen" charset="0"/>
                <a:cs typeface="Sylfaen" charset="0"/>
              </a:rPr>
              <a:t>որը</a:t>
            </a:r>
            <a:r>
              <a:rPr lang="en-US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i="1" dirty="0" err="1" smtClean="0">
                <a:latin typeface="Sylfaen" charset="0"/>
                <a:ea typeface="Sylfaen" charset="0"/>
                <a:cs typeface="Sylfaen" charset="0"/>
              </a:rPr>
              <a:t>հետագայում</a:t>
            </a:r>
            <a:r>
              <a:rPr lang="en-US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i="1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US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i="1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i="1" dirty="0" err="1" smtClean="0">
                <a:latin typeface="Sylfaen" charset="0"/>
                <a:ea typeface="Sylfaen" charset="0"/>
                <a:cs typeface="Sylfaen" charset="0"/>
              </a:rPr>
              <a:t>անհրաժեշտ</a:t>
            </a:r>
            <a:r>
              <a:rPr lang="en-US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i="1" dirty="0" err="1" smtClean="0">
                <a:latin typeface="Sylfaen" charset="0"/>
                <a:ea typeface="Sylfaen" charset="0"/>
                <a:cs typeface="Sylfaen" charset="0"/>
              </a:rPr>
              <a:t>լինել</a:t>
            </a:r>
            <a:r>
              <a:rPr lang="en-US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i="1" dirty="0" err="1" smtClean="0">
                <a:latin typeface="Sylfaen" charset="0"/>
                <a:ea typeface="Sylfaen" charset="0"/>
                <a:cs typeface="Sylfaen" charset="0"/>
              </a:rPr>
              <a:t>ապացուցելու</a:t>
            </a:r>
            <a:r>
              <a:rPr lang="en-US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i="1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US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i="1" dirty="0" err="1" smtClean="0">
                <a:latin typeface="Sylfaen" charset="0"/>
                <a:ea typeface="Sylfaen" charset="0"/>
                <a:cs typeface="Sylfaen" charset="0"/>
              </a:rPr>
              <a:t>ժխտելու</a:t>
            </a:r>
            <a:r>
              <a:rPr lang="en-US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i="1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US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i="1" dirty="0" err="1" smtClean="0">
                <a:latin typeface="Sylfaen" charset="0"/>
                <a:ea typeface="Sylfaen" charset="0"/>
                <a:cs typeface="Sylfaen" charset="0"/>
              </a:rPr>
              <a:t>իրավական</a:t>
            </a:r>
            <a:r>
              <a:rPr lang="en-US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i="1" dirty="0" err="1" smtClean="0">
                <a:latin typeface="Sylfaen" charset="0"/>
                <a:ea typeface="Sylfaen" charset="0"/>
                <a:cs typeface="Sylfaen" charset="0"/>
              </a:rPr>
              <a:t>գործընթացի</a:t>
            </a:r>
            <a:r>
              <a:rPr lang="en-US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i="1" dirty="0" err="1" smtClean="0">
                <a:latin typeface="Sylfaen" charset="0"/>
                <a:ea typeface="Sylfaen" charset="0"/>
                <a:cs typeface="Sylfaen" charset="0"/>
              </a:rPr>
              <a:t>որեւէ</a:t>
            </a:r>
            <a:r>
              <a:rPr lang="en-US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i="1" dirty="0" err="1" smtClean="0">
                <a:latin typeface="Sylfaen" charset="0"/>
                <a:ea typeface="Sylfaen" charset="0"/>
                <a:cs typeface="Sylfaen" charset="0"/>
              </a:rPr>
              <a:t>վիճելի</a:t>
            </a:r>
            <a:r>
              <a:rPr lang="en-US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i="1" dirty="0" err="1" smtClean="0">
                <a:latin typeface="Sylfaen" charset="0"/>
                <a:ea typeface="Sylfaen" charset="0"/>
                <a:cs typeface="Sylfaen" charset="0"/>
              </a:rPr>
              <a:t>փաստ</a:t>
            </a:r>
            <a:r>
              <a:rPr lang="en-US" b="1" i="1" dirty="0" smtClean="0">
                <a:latin typeface="Sylfaen" charset="0"/>
                <a:ea typeface="Sylfaen" charset="0"/>
                <a:cs typeface="Sylfaen" charset="0"/>
              </a:rPr>
              <a:t>»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latin typeface="Sylfaen" charset="0"/>
              <a:ea typeface="Sylfaen" charset="0"/>
              <a:cs typeface="Sylfaen" charset="0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Կրկին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վերապատրաստող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ի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պատասխանատվության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ներքո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երաշխավորել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որ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ցանկացած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ազգային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սահմանում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որ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գոյություն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ունենալ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ներառված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տվյալ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երկրի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վերապատրաստման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դասընթացում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։ </a:t>
            </a:r>
            <a:endParaRPr lang="en-GB" sz="1200" kern="1200" dirty="0" smtClean="0">
              <a:solidFill>
                <a:schemeClr val="tx1"/>
              </a:solidFill>
              <a:latin typeface="Sylfaen" charset="0"/>
              <a:ea typeface="Sylfaen" charset="0"/>
              <a:cs typeface="Sylfaen" charset="0"/>
            </a:endParaRPr>
          </a:p>
          <a:p>
            <a:endParaRPr lang="en-GB" sz="1200" kern="1200" dirty="0">
              <a:solidFill>
                <a:schemeClr val="tx1"/>
              </a:solidFill>
              <a:latin typeface="Sylfaen" charset="0"/>
              <a:ea typeface="Sylfaen" charset="0"/>
              <a:cs typeface="Sylfaen" charset="0"/>
            </a:endParaRPr>
          </a:p>
          <a:p>
            <a:endParaRPr lang="en-US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9CA34D-D136-324F-8C5C-F0F921B45548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82518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Մինչ</a:t>
            </a:r>
            <a:r>
              <a:rPr lang="en-GB" dirty="0" smtClean="0"/>
              <a:t> </a:t>
            </a:r>
            <a:r>
              <a:rPr lang="en-GB" dirty="0" err="1" smtClean="0"/>
              <a:t>կանցնենք</a:t>
            </a:r>
            <a:r>
              <a:rPr lang="en-GB" dirty="0" smtClean="0"/>
              <a:t> </a:t>
            </a:r>
            <a:r>
              <a:rPr lang="hy-AM" dirty="0" smtClean="0"/>
              <a:t>Համացանց</a:t>
            </a:r>
            <a:r>
              <a:rPr lang="en-GB" dirty="0" err="1" smtClean="0"/>
              <a:t>ին</a:t>
            </a:r>
            <a:r>
              <a:rPr lang="en-GB" dirty="0" smtClean="0"/>
              <a:t>, </a:t>
            </a:r>
            <a:r>
              <a:rPr lang="en-GB" dirty="0" err="1" smtClean="0"/>
              <a:t>մենք</a:t>
            </a:r>
            <a:r>
              <a:rPr lang="en-GB" dirty="0" smtClean="0"/>
              <a:t> </a:t>
            </a:r>
            <a:r>
              <a:rPr lang="en-GB" dirty="0" err="1" smtClean="0"/>
              <a:t>պետք</a:t>
            </a:r>
            <a:r>
              <a:rPr lang="en-GB" dirty="0" smtClean="0"/>
              <a:t> է </a:t>
            </a:r>
            <a:r>
              <a:rPr lang="en-GB" dirty="0" err="1" smtClean="0"/>
              <a:t>մի</a:t>
            </a:r>
            <a:r>
              <a:rPr lang="en-GB" dirty="0" smtClean="0"/>
              <a:t> </a:t>
            </a:r>
            <a:r>
              <a:rPr lang="en-GB" dirty="0" err="1" smtClean="0"/>
              <a:t>փոքր</a:t>
            </a:r>
            <a:r>
              <a:rPr lang="en-GB" dirty="0" smtClean="0"/>
              <a:t> </a:t>
            </a:r>
            <a:r>
              <a:rPr lang="en-GB" dirty="0" err="1" smtClean="0"/>
              <a:t>հեռանկար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կազմենք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թե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ինչ</a:t>
            </a:r>
            <a:r>
              <a:rPr lang="en-GB" baseline="0" dirty="0" smtClean="0"/>
              <a:t> է </a:t>
            </a:r>
            <a:r>
              <a:rPr lang="en-GB" baseline="0" dirty="0" err="1" smtClean="0"/>
              <a:t>ցանցը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եւ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ինչն</a:t>
            </a:r>
            <a:r>
              <a:rPr lang="en-GB" baseline="0" dirty="0" smtClean="0"/>
              <a:t> է </a:t>
            </a:r>
            <a:r>
              <a:rPr lang="en-GB" baseline="0" dirty="0" err="1" smtClean="0"/>
              <a:t>այն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դարձնում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այդպիսին</a:t>
            </a:r>
            <a:r>
              <a:rPr lang="en-GB" baseline="0" dirty="0" smtClean="0"/>
              <a:t>- </a:t>
            </a:r>
            <a:r>
              <a:rPr lang="en-GB" baseline="0" dirty="0" err="1" smtClean="0"/>
              <a:t>սա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կարեւոր</a:t>
            </a:r>
            <a:r>
              <a:rPr lang="en-GB" baseline="0" dirty="0" smtClean="0"/>
              <a:t> է </a:t>
            </a:r>
            <a:r>
              <a:rPr lang="en-GB" baseline="0" dirty="0" err="1" smtClean="0"/>
              <a:t>հասկանալու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համար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թե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ինչպես</a:t>
            </a:r>
            <a:r>
              <a:rPr lang="en-GB" baseline="0" dirty="0" smtClean="0"/>
              <a:t> է </a:t>
            </a:r>
            <a:r>
              <a:rPr lang="hy-AM" baseline="0" dirty="0" smtClean="0"/>
              <a:t>Համացանց</a:t>
            </a:r>
            <a:r>
              <a:rPr lang="en-GB" baseline="0" dirty="0" smtClean="0"/>
              <a:t>ը </a:t>
            </a:r>
            <a:r>
              <a:rPr lang="en-GB" baseline="0" dirty="0" err="1" smtClean="0"/>
              <a:t>աշխատում</a:t>
            </a:r>
            <a:r>
              <a:rPr lang="en-GB" baseline="0" dirty="0" smtClean="0"/>
              <a:t>։</a:t>
            </a:r>
          </a:p>
          <a:p>
            <a:endParaRPr lang="en-GB" baseline="0" dirty="0" smtClean="0"/>
          </a:p>
          <a:p>
            <a:r>
              <a:rPr lang="en-US" baseline="0" dirty="0" smtClean="0"/>
              <a:t>Վ</a:t>
            </a:r>
            <a:r>
              <a:rPr lang="hy-AM" baseline="0" dirty="0" smtClean="0"/>
              <a:t>երապատրաստող</a:t>
            </a:r>
            <a:r>
              <a:rPr lang="en-GB" baseline="0" dirty="0" smtClean="0"/>
              <a:t>ը </a:t>
            </a:r>
            <a:r>
              <a:rPr lang="en-GB" baseline="0" dirty="0" err="1" smtClean="0"/>
              <a:t>պետք</a:t>
            </a:r>
            <a:r>
              <a:rPr lang="en-GB" baseline="0" dirty="0" smtClean="0"/>
              <a:t> է </a:t>
            </a:r>
            <a:r>
              <a:rPr lang="hy-AM" baseline="0" dirty="0" smtClean="0"/>
              <a:t>դասընթաց</a:t>
            </a:r>
            <a:r>
              <a:rPr lang="en-GB" baseline="0" dirty="0" smtClean="0"/>
              <a:t>ը </a:t>
            </a:r>
            <a:r>
              <a:rPr lang="en-GB" baseline="0" dirty="0" err="1" smtClean="0"/>
              <a:t>բացի</a:t>
            </a:r>
            <a:r>
              <a:rPr lang="en-GB" baseline="0" dirty="0" smtClean="0"/>
              <a:t>՝ </a:t>
            </a:r>
            <a:r>
              <a:rPr lang="hy-AM" baseline="0" dirty="0" smtClean="0"/>
              <a:t>մասնակից</a:t>
            </a:r>
            <a:r>
              <a:rPr lang="en-GB" baseline="0" dirty="0" err="1" smtClean="0"/>
              <a:t>ներին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ուղղված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բաց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հարցով</a:t>
            </a:r>
            <a:r>
              <a:rPr lang="en-GB" baseline="0" dirty="0" smtClean="0"/>
              <a:t> </a:t>
            </a:r>
            <a:r>
              <a:rPr lang="mr-IN" baseline="0" dirty="0" smtClean="0"/>
              <a:t>–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մի</a:t>
            </a:r>
            <a:r>
              <a:rPr lang="en-GB" baseline="0" dirty="0" smtClean="0"/>
              <a:t> </a:t>
            </a:r>
            <a:r>
              <a:rPr lang="en-GB" baseline="0" dirty="0" err="1" smtClean="0"/>
              <a:t>փոքր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ժամանակ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ծախսել</a:t>
            </a:r>
            <a:r>
              <a:rPr lang="en-GB" baseline="0" dirty="0" smtClean="0"/>
              <a:t> </a:t>
            </a:r>
            <a:r>
              <a:rPr lang="en-GB" baseline="0" dirty="0" err="1" smtClean="0"/>
              <a:t>փորձելով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նրանց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նկարագրել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թե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ինչն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է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իրենց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պատկերացումով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կիբերհանցագործությունը</a:t>
            </a:r>
            <a:r>
              <a:rPr lang="en-GB" baseline="0" dirty="0" smtClean="0"/>
              <a:t>։ 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err="1" smtClean="0"/>
              <a:t>Կարող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է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անցկացվել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բաց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հարթակում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կամ</a:t>
            </a:r>
            <a:r>
              <a:rPr lang="en-GB" baseline="0" dirty="0" smtClean="0"/>
              <a:t> </a:t>
            </a:r>
            <a:r>
              <a:rPr lang="en-GB" baseline="0" dirty="0" err="1" smtClean="0"/>
              <a:t>փոքր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խմբերով</a:t>
            </a:r>
            <a:r>
              <a:rPr lang="en-GB" baseline="0" dirty="0" smtClean="0"/>
              <a:t>։ </a:t>
            </a:r>
            <a:r>
              <a:rPr lang="en-GB" baseline="0" dirty="0" err="1" smtClean="0"/>
              <a:t>Նպատակն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է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ստանալ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մարդկանց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սահմանումը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թե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ինչ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է</a:t>
            </a:r>
            <a:r>
              <a:rPr lang="en-GB" baseline="0" dirty="0" smtClean="0"/>
              <a:t> </a:t>
            </a:r>
            <a:r>
              <a:rPr lang="en-GB" baseline="0" dirty="0" err="1" smtClean="0"/>
              <a:t>դա</a:t>
            </a:r>
            <a:r>
              <a:rPr lang="en-GB" baseline="0" dirty="0" smtClean="0"/>
              <a:t>։ </a:t>
            </a:r>
            <a:endParaRPr lang="en-GB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>
                <a:solidFill>
                  <a:prstClr val="black"/>
                </a:solidFill>
              </a:rPr>
              <a:pPr/>
              <a:t>71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926296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B15714A6-B05B-47A5-B92B-D727BD3A45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996898162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73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18419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Հաջորդող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երկու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սահիկները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ընհանրական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կերպով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սահմանում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ապացույցի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ստեղծման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անհրաժեշտ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պայմանները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բացատրում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baseline="0" dirty="0" smtClean="0"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տարբերություններն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ու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aseline="0" dirty="0" err="1" smtClean="0">
                <a:latin typeface="Sylfaen" charset="0"/>
                <a:ea typeface="Sylfaen" charset="0"/>
                <a:cs typeface="Sylfaen" charset="0"/>
              </a:rPr>
              <a:t>մարտահրավերները</a:t>
            </a:r>
            <a:r>
              <a:rPr lang="en-US" baseline="0" dirty="0" smtClean="0">
                <a:latin typeface="Sylfaen" charset="0"/>
                <a:ea typeface="Sylfaen" charset="0"/>
                <a:cs typeface="Sylfaen" charset="0"/>
              </a:rPr>
              <a:t> </a:t>
            </a:r>
            <a:endParaRPr lang="en-US" dirty="0" smtClean="0">
              <a:latin typeface="Sylfaen" charset="0"/>
              <a:ea typeface="Sylfaen" charset="0"/>
              <a:cs typeface="Sylfaen" charset="0"/>
            </a:endParaRPr>
          </a:p>
          <a:p>
            <a:endParaRPr lang="en-GB" sz="1200" kern="1200" dirty="0">
              <a:solidFill>
                <a:schemeClr val="tx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93229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Անհրաժեշտություն</a:t>
            </a:r>
            <a:r>
              <a:rPr lang="en-GB" sz="1200" kern="120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չկա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այս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դասընթացի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տեխնիկական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բաժնում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նույնականացված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ապացույցների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տեսակների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աղյբյուրների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ամբողջ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ցանկի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վրայով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անցնել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US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Վ</a:t>
            </a:r>
            <a:r>
              <a:rPr lang="hy-AM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երապատրաստող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ը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վերհիշի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՝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օգտագործելով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այս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դասընթաց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ի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սկզբում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ստեղծված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ցանկը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։ </a:t>
            </a:r>
            <a:endParaRPr lang="en-GB" sz="1200" kern="1200" baseline="0" dirty="0" smtClean="0">
              <a:solidFill>
                <a:schemeClr val="tx1"/>
              </a:solidFill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Աղբյուրները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վերաբերում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ցանկացած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էլեկտրոնային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սարքին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US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Վ</a:t>
            </a:r>
            <a:r>
              <a:rPr lang="hy-AM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երապատրաստող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ը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այս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փուլում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կարեւորել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տարբեր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աղբյուրներից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ստացված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ները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գործերում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դրանց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ունեցած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դերը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։ </a:t>
            </a:r>
          </a:p>
          <a:p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Ապացույցների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տեսակները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որոնց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անդրադարձ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կատարել</a:t>
            </a:r>
            <a:endParaRPr lang="en-GB" sz="1200" kern="1200" baseline="0" dirty="0" smtClean="0">
              <a:solidFill>
                <a:schemeClr val="tx1"/>
              </a:solidFill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Ստատիկ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տվյալներ</a:t>
            </a:r>
            <a:endParaRPr lang="en-GB" sz="1200" kern="1200" baseline="0" dirty="0" smtClean="0">
              <a:solidFill>
                <a:schemeClr val="tx1"/>
              </a:solidFill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Կենդանի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տվյալներ</a:t>
            </a:r>
            <a:endParaRPr lang="en-GB" sz="1200" kern="1200" baseline="0" dirty="0" smtClean="0">
              <a:solidFill>
                <a:schemeClr val="tx1"/>
              </a:solidFill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Համացանցի</a:t>
            </a:r>
            <a:r>
              <a:rPr lang="en-GB" sz="1200" kern="1200" baseline="0" dirty="0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Sylfaen" charset="0"/>
                <a:ea typeface="Sylfaen" charset="0"/>
                <a:cs typeface="Sylfaen" charset="0"/>
              </a:rPr>
              <a:t>տվյալներ</a:t>
            </a:r>
            <a:endParaRPr lang="en-GB" sz="1200" kern="1200" baseline="0" dirty="0" smtClean="0">
              <a:solidFill>
                <a:schemeClr val="tx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9887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0097691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117480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6635286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9DE959-8F66-48C8-9B75-7129AEC57E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0E9091-F932-449D-A1EF-35B8A21AFB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1214" y="101678"/>
            <a:ext cx="4090771" cy="713294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FC767A1-DF76-4191-99F0-1311E413B2A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48274" y="1251040"/>
            <a:ext cx="8074025" cy="517525"/>
          </a:xfrm>
        </p:spPr>
        <p:txBody>
          <a:bodyPr>
            <a:normAutofit/>
          </a:bodyPr>
          <a:lstStyle>
            <a:lvl1pPr marL="0" indent="0" algn="ctr">
              <a:buNone/>
              <a:defRPr sz="1600" b="1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BE4024A-0EF9-41A2-B175-DDA4AA7DE1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7677" y="2579688"/>
            <a:ext cx="8074024" cy="2673350"/>
          </a:xfrm>
        </p:spPr>
        <p:txBody>
          <a:bodyPr>
            <a:normAutofit/>
          </a:bodyPr>
          <a:lstStyle>
            <a:lvl1pPr marL="0" indent="0" algn="ctr">
              <a:buNone/>
              <a:defRPr sz="3400" b="1" i="0" baseline="0">
                <a:latin typeface="Calibri" panose="020F0502020204030204" pitchFamily="34" charset="0"/>
              </a:defRPr>
            </a:lvl1pPr>
          </a:lstStyle>
          <a:p>
            <a:pPr lvl="0"/>
            <a:endParaRPr lang="en-US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A2FE8F4-0B2F-4B6E-B4B0-927F13D7F7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7675" y="5589588"/>
            <a:ext cx="8074025" cy="604837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Calibri" panose="020F0502020204030204" pitchFamily="34" charset="0"/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98440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344A87-61DB-4835-BEB0-346EDFB422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F509BE8-7E65-45EB-BBBD-AD3388FF69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70163" y="0"/>
            <a:ext cx="6573837" cy="1043796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68140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344A87-61DB-4835-BEB0-346EDFB422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F509BE8-7E65-45EB-BBBD-AD3388FF69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70163" y="0"/>
            <a:ext cx="6573837" cy="1043796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9893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344A87-61DB-4835-BEB0-346EDFB422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F509BE8-7E65-45EB-BBBD-AD3388FF69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70163" y="0"/>
            <a:ext cx="6573837" cy="1043796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10224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562" y="4106085"/>
            <a:ext cx="7886700" cy="1500187"/>
          </a:xfrm>
          <a:prstGeom prst="rect">
            <a:avLst/>
          </a:prstGeom>
        </p:spPr>
        <p:txBody>
          <a:bodyPr anchor="t" anchorCtr="0"/>
          <a:lstStyle>
            <a:lvl1pPr>
              <a:defRPr sz="4000" b="1" i="0" cap="all" baseline="0">
                <a:latin typeface="Calibri (heading)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562" y="3666226"/>
            <a:ext cx="7886700" cy="439859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A8AF00-8302-4EB6-B590-39BD369534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233DBE3-4DCE-45EA-88E9-4DFE54A70D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67875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D9741-60F0-480D-8B47-D9BDE25B27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1" name="Picture 2" descr="Asking questions | TeachingEnglish | British Council | BBC">
            <a:extLst>
              <a:ext uri="{FF2B5EF4-FFF2-40B4-BE49-F238E27FC236}">
                <a16:creationId xmlns:a16="http://schemas.microsoft.com/office/drawing/2014/main" id="{4847C7E7-B06A-4BDA-9B87-24735A9E21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225616"/>
            <a:ext cx="4572000" cy="2794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0322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568F01E-E28F-48CF-A919-4F87EC7314AB}"/>
              </a:ext>
            </a:extLst>
          </p:cNvPr>
          <p:cNvSpPr/>
          <p:nvPr userDrawn="1"/>
        </p:nvSpPr>
        <p:spPr>
          <a:xfrm>
            <a:off x="0" y="6588125"/>
            <a:ext cx="9144000" cy="29686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142138-4AA3-4144-B07B-05168E07F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>
            <a:lvl1pPr>
              <a:defRPr sz="900" baseline="0">
                <a:latin typeface="Verdana" panose="020B0604030504040204" pitchFamily="34" charset="0"/>
              </a:defRPr>
            </a:lvl1pPr>
          </a:lstStyle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4E9086BA-5439-49E6-9E91-FC32A560FF1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622629"/>
            <a:ext cx="396044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900" b="1" baseline="0" dirty="0">
                <a:solidFill>
                  <a:srgbClr val="FFFFFF"/>
                </a:solidFill>
                <a:latin typeface="Verdana" panose="020B0604030504040204" pitchFamily="34" charset="0"/>
              </a:rPr>
              <a:t>www.coe.int/cybercrime			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65D2B4B2-A487-46F2-91AA-C4BF2735A5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74157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F79EE9D-52D5-4B6B-99C5-F7B7EF500F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CA4FC42-7865-44A1-A558-6DAB208B7B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5842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5512933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 baseline="0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617213"/>
            <a:ext cx="3868340" cy="368458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 baseline="0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617213"/>
            <a:ext cx="3887391" cy="368458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8D75C77-33AE-4D9D-81BB-E844398772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E8360835-D07D-47DB-8A8D-6D70C8BFA6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93366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D9741-60F0-480D-8B47-D9BDE25B27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A0DF66FC-D0BD-42D5-88C2-0C899A2415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54627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319841"/>
            <a:ext cx="1971675" cy="4857122"/>
          </a:xfrm>
          <a:prstGeom prst="rect">
            <a:avLst/>
          </a:prstGeom>
        </p:spPr>
        <p:txBody>
          <a:bodyPr vert="eaVert"/>
          <a:lstStyle>
            <a:lvl1pPr>
              <a:defRPr baseline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19841"/>
            <a:ext cx="5800725" cy="4857121"/>
          </a:xfrm>
        </p:spPr>
        <p:txBody>
          <a:bodyPr vert="eaVert"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F9D650-1009-46ED-8222-4EE43ED142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5C16D1AC-E422-4575-9A0B-452840BC04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25250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49599-89B8-4E5B-8E53-25E3A1D3D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E1E52-A942-4EA4-AB65-A06FB2ABB356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78A98B-0E09-4612-9346-46C6FC3C6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3F55A-8CF0-4C9C-A0A6-604CE9461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3521C2-0219-4B01-9135-CC48710C753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488631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89B147-4B66-4E97-B70A-11C2806E3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F0C5A-254C-4B55-9DDA-00B85131A43C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41ED0F-3F4F-4191-95D9-03287ACFF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A3C550-FDA0-40D4-90E1-A3D5C9AB7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38412-91F3-4CFB-A3F9-23742A0FFCC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4DD249EA-50C8-4951-AB06-5D28EB1690D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938" y="6597650"/>
            <a:ext cx="91360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t>www.coe.int/cybercrime						                        - </a:t>
            </a:r>
            <a:fld id="{F50FF694-912A-834E-AD45-B984C7BF2CE4}" type="slidenum">
              <a:rPr lang="en-US" sz="1200" b="1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r>
              <a:rPr lang="en-US" sz="1200" b="1" dirty="0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8130832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E6566A-A50E-4906-A19E-4FB9E76A4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C3D5C-F3BE-44B6-82DD-E7C4C8916EA0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68102-AF15-496D-8BA6-68A51B185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EC1A9-0935-48AF-98AC-717D1CEB4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A5ECFF-5C9A-42B4-A985-E4790B0921A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45658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8522707-CA25-4A35-91C8-F5196EFF8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DBF1B-221B-4F7A-A787-AD32B8234FCA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4FC7A3D-6216-4157-97A2-E55D98E64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ABDE962-6F93-4861-9652-CEB273EC9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7C200B-5CD9-4424-B25D-14B538795F4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820755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9C0712E-9343-4428-96C7-F978B4708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3FF4A-8C1F-4811-AA1E-4D9763EFA5E9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5DF5386-8042-47D5-8E50-6BCDD37A2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4CDF31D-1F28-4032-982F-E4C4F975C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2D96E-6A4B-4992-9941-EE62BBE18CC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869067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B796652-2DDF-42FE-BC47-20F2A543A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3225B-D9D3-4CFC-9C98-4B74D307A0BF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CA0948E-F417-447C-AF17-F61E2B8D4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B2ED847-8FDB-4679-A1FE-31D54EA6E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9A14AB-7979-4D59-8DB0-CC742D2030E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017950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A87DC2B-F18E-437B-AE66-AA6863346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D585F-7DF6-4099-B3B1-B29AEE74FA12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9CE1A02-9C12-48FF-85B4-8F55C95E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4F884D8-CC65-425E-96A5-C9DB1A68F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A2AF26-9F61-4375-9904-07B3C44DE3B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011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5193528"/>
      </p:ext>
    </p:extLst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D9FCAF7-77A1-450E-B8FE-DBB4C5A35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2634E-6A25-496A-A1DE-14D5F9558A36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29AC9A5-E986-4516-BC71-1640C6D1A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C2E3C16-F90C-4A5C-92C6-808CC6AA9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903D91-5CD2-4A20-90E6-826B208C6E2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044946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5E66474-BA1F-4CCE-87C3-9CC3590E9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C5EDC-D594-4278-970D-290EA121163D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313C3A8-FB62-4F8B-9C10-6891A464F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273EE7A-1211-40C2-949F-C8F1A15F8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39961C-352D-4F10-8AFB-928D3069139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009951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6B50AA-6EA1-4197-874F-5AA5F82C4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0B0A9-557F-4E9D-BD5E-102B52301720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EE2BA-BFE8-4B46-B335-6DCD2D482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ADEED0-3E16-4A3B-A7BA-F5786EFB8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0241E6-97D7-4E7D-A193-4E61319E5ED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87932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EF5336-F098-435D-9C76-2AFD8EF15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CEAD9-E06A-4240-9A97-5C311D1CFEC8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8E76E-893D-43EC-B676-0EC06A67A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1B863-6F29-48C1-8364-E6DBD84DD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4D3723-295C-4A9F-A2AD-C6CFD171C87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967166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49599-89B8-4E5B-8E53-25E3A1D3D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E1E52-A942-4EA4-AB65-A06FB2ABB356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78A98B-0E09-4612-9346-46C6FC3C6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3F55A-8CF0-4C9C-A0A6-604CE9461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3521C2-0219-4B01-9135-CC48710C753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660884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89B147-4B66-4E97-B70A-11C2806E3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F0C5A-254C-4B55-9DDA-00B85131A43C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41ED0F-3F4F-4191-95D9-03287ACFF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A3C550-FDA0-40D4-90E1-A3D5C9AB7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38412-91F3-4CFB-A3F9-23742A0FFCC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4DD249EA-50C8-4951-AB06-5D28EB1690D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938" y="6597650"/>
            <a:ext cx="91360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t>www.coe.int/cybercrime						                        - </a:t>
            </a:r>
            <a:fld id="{F50FF694-912A-834E-AD45-B984C7BF2CE4}" type="slidenum">
              <a:rPr lang="en-US" sz="1200" b="1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r>
              <a:rPr lang="en-US" sz="1200" b="1" dirty="0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4488091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E6566A-A50E-4906-A19E-4FB9E76A4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C3D5C-F3BE-44B6-82DD-E7C4C8916EA0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68102-AF15-496D-8BA6-68A51B185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EC1A9-0935-48AF-98AC-717D1CEB4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A5ECFF-5C9A-42B4-A985-E4790B0921A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108317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8522707-CA25-4A35-91C8-F5196EFF8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DBF1B-221B-4F7A-A787-AD32B8234FCA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4FC7A3D-6216-4157-97A2-E55D98E64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ABDE962-6F93-4861-9652-CEB273EC9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7C200B-5CD9-4424-B25D-14B538795F4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635293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9C0712E-9343-4428-96C7-F978B4708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3FF4A-8C1F-4811-AA1E-4D9763EFA5E9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5DF5386-8042-47D5-8E50-6BCDD37A2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4CDF31D-1F28-4032-982F-E4C4F975C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2D96E-6A4B-4992-9941-EE62BBE18CC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463467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B796652-2DDF-42FE-BC47-20F2A543A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3225B-D9D3-4CFC-9C98-4B74D307A0BF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CA0948E-F417-447C-AF17-F61E2B8D4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B2ED847-8FDB-4679-A1FE-31D54EA6E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9A14AB-7979-4D59-8DB0-CC742D2030E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40804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640143"/>
      </p:ext>
    </p:extLst>
  </p:cSld>
  <p:clrMapOvr>
    <a:masterClrMapping/>
  </p:clrMapOvr>
  <p:hf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A87DC2B-F18E-437B-AE66-AA6863346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D585F-7DF6-4099-B3B1-B29AEE74FA12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9CE1A02-9C12-48FF-85B4-8F55C95E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4F884D8-CC65-425E-96A5-C9DB1A68F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A2AF26-9F61-4375-9904-07B3C44DE3B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16030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D9FCAF7-77A1-450E-B8FE-DBB4C5A35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2634E-6A25-496A-A1DE-14D5F9558A36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29AC9A5-E986-4516-BC71-1640C6D1A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C2E3C16-F90C-4A5C-92C6-808CC6AA9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903D91-5CD2-4A20-90E6-826B208C6E2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89822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5E66474-BA1F-4CCE-87C3-9CC3590E9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C5EDC-D594-4278-970D-290EA121163D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313C3A8-FB62-4F8B-9C10-6891A464F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273EE7A-1211-40C2-949F-C8F1A15F8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39961C-352D-4F10-8AFB-928D3069139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044555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6B50AA-6EA1-4197-874F-5AA5F82C4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0B0A9-557F-4E9D-BD5E-102B52301720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EE2BA-BFE8-4B46-B335-6DCD2D482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ADEED0-3E16-4A3B-A7BA-F5786EFB8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0241E6-97D7-4E7D-A193-4E61319E5ED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781601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EF5336-F098-435D-9C76-2AFD8EF15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CEAD9-E06A-4240-9A97-5C311D1CFEC8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8E76E-893D-43EC-B676-0EC06A67A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1B863-6F29-48C1-8364-E6DBD84DD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4D3723-295C-4A9F-A2AD-C6CFD171C87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1392070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49599-89B8-4E5B-8E53-25E3A1D3D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E1E52-A942-4EA4-AB65-A06FB2ABB356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78A98B-0E09-4612-9346-46C6FC3C6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3F55A-8CF0-4C9C-A0A6-604CE9461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3521C2-0219-4B01-9135-CC48710C753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990842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89B147-4B66-4E97-B70A-11C2806E3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F0C5A-254C-4B55-9DDA-00B85131A43C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41ED0F-3F4F-4191-95D9-03287ACFF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A3C550-FDA0-40D4-90E1-A3D5C9AB7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38412-91F3-4CFB-A3F9-23742A0FFCC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4DD249EA-50C8-4951-AB06-5D28EB1690D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938" y="6597650"/>
            <a:ext cx="91360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t>www.coe.int/cybercrime						                        - </a:t>
            </a:r>
            <a:fld id="{F50FF694-912A-834E-AD45-B984C7BF2CE4}" type="slidenum">
              <a:rPr lang="en-US" sz="1200" b="1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r>
              <a:rPr lang="en-US" sz="1200" b="1" dirty="0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03425682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E6566A-A50E-4906-A19E-4FB9E76A4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C3D5C-F3BE-44B6-82DD-E7C4C8916EA0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68102-AF15-496D-8BA6-68A51B185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EC1A9-0935-48AF-98AC-717D1CEB4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A5ECFF-5C9A-42B4-A985-E4790B0921A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692776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8522707-CA25-4A35-91C8-F5196EFF8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DBF1B-221B-4F7A-A787-AD32B8234FCA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4FC7A3D-6216-4157-97A2-E55D98E64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ABDE962-6F93-4861-9652-CEB273EC9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7C200B-5CD9-4424-B25D-14B538795F4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823413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9C0712E-9343-4428-96C7-F978B4708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3FF4A-8C1F-4811-AA1E-4D9763EFA5E9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5DF5386-8042-47D5-8E50-6BCDD37A2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4CDF31D-1F28-4032-982F-E4C4F975C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2D96E-6A4B-4992-9941-EE62BBE18CC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17206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4251083"/>
      </p:ext>
    </p:extLst>
  </p:cSld>
  <p:clrMapOvr>
    <a:masterClrMapping/>
  </p:clrMapOvr>
  <p:hf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B796652-2DDF-42FE-BC47-20F2A543A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3225B-D9D3-4CFC-9C98-4B74D307A0BF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CA0948E-F417-447C-AF17-F61E2B8D4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B2ED847-8FDB-4679-A1FE-31D54EA6E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9A14AB-7979-4D59-8DB0-CC742D2030E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9811196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A87DC2B-F18E-437B-AE66-AA6863346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D585F-7DF6-4099-B3B1-B29AEE74FA12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9CE1A02-9C12-48FF-85B4-8F55C95E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4F884D8-CC65-425E-96A5-C9DB1A68F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A2AF26-9F61-4375-9904-07B3C44DE3B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7690358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D9FCAF7-77A1-450E-B8FE-DBB4C5A35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2634E-6A25-496A-A1DE-14D5F9558A36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29AC9A5-E986-4516-BC71-1640C6D1A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C2E3C16-F90C-4A5C-92C6-808CC6AA9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903D91-5CD2-4A20-90E6-826B208C6E2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9169367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5E66474-BA1F-4CCE-87C3-9CC3590E9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C5EDC-D594-4278-970D-290EA121163D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313C3A8-FB62-4F8B-9C10-6891A464F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273EE7A-1211-40C2-949F-C8F1A15F8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39961C-352D-4F10-8AFB-928D3069139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4780687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6B50AA-6EA1-4197-874F-5AA5F82C4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0B0A9-557F-4E9D-BD5E-102B52301720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EE2BA-BFE8-4B46-B335-6DCD2D482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ADEED0-3E16-4A3B-A7BA-F5786EFB8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0241E6-97D7-4E7D-A193-4E61319E5ED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161567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EF5336-F098-435D-9C76-2AFD8EF15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CEAD9-E06A-4240-9A97-5C311D1CFEC8}" type="datetimeFigureOut">
              <a:rPr lang="en-GB"/>
              <a:pPr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8E76E-893D-43EC-B676-0EC06A67A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1B863-6F29-48C1-8364-E6DBD84DD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4D3723-295C-4A9F-A2AD-C6CFD171C87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0049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9888814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9618960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6221551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873902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5/17/2021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04F3A-82BD-4011-AADB-1F79FD7DF4B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BE315B-93AB-4182-A682-D2D6C37D4D23}"/>
              </a:ext>
            </a:extLst>
          </p:cNvPr>
          <p:cNvSpPr/>
          <p:nvPr userDrawn="1"/>
        </p:nvSpPr>
        <p:spPr>
          <a:xfrm>
            <a:off x="0" y="-26988"/>
            <a:ext cx="9144000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4840FB52-8F74-4C62-BC14-146E3735258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" y="-22225"/>
            <a:ext cx="1322388" cy="107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D8571B3-F2B3-4C41-8AB6-8D4158A1697F}"/>
              </a:ext>
            </a:extLst>
          </p:cNvPr>
          <p:cNvSpPr/>
          <p:nvPr userDrawn="1"/>
        </p:nvSpPr>
        <p:spPr>
          <a:xfrm>
            <a:off x="0" y="6588125"/>
            <a:ext cx="9144000" cy="29686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ctr">
              <a:defRPr/>
            </a:pPr>
            <a:endParaRPr lang="en-GB"/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C0713AAC-84AF-4971-8FCB-8CABFE853DD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60382" y="6596936"/>
            <a:ext cx="321765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0" i="0" baseline="0" dirty="0">
                <a:solidFill>
                  <a:srgbClr val="FFFFFF"/>
                </a:solidFill>
                <a:latin typeface="Calibri" panose="020F0502020204030204" pitchFamily="34" charset="0"/>
              </a:rPr>
              <a:t>www.coe.int/cybercrime			</a:t>
            </a:r>
          </a:p>
        </p:txBody>
      </p:sp>
    </p:spTree>
    <p:extLst>
      <p:ext uri="{BB962C8B-B14F-4D97-AF65-F5344CB8AC3E}">
        <p14:creationId xmlns:p14="http://schemas.microsoft.com/office/powerpoint/2010/main" val="835045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6" r:id="rId17"/>
    <p:sldLayoutId id="2147483672" r:id="rId18"/>
    <p:sldLayoutId id="2147483664" r:id="rId19"/>
    <p:sldLayoutId id="2147483665" r:id="rId20"/>
    <p:sldLayoutId id="2147483666" r:id="rId21"/>
    <p:sldLayoutId id="2147483671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D95FE2F-BE1B-43FF-B951-32D239725E5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3104279-0E29-4FAB-AB8C-2C78160299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7F34A8-E451-42E9-B8E4-C0981E8442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D8D012CA-83C7-43BF-AC9E-7461E7903907}" type="datetimeFigureOut">
              <a:rPr lang="en-GB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07050-62B4-4EEF-B773-F3E1C9CCF0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A1DCF9-0280-41FE-A589-4AC346EF37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E8953D8D-E641-4349-A400-3F0BD5E4150E}" type="slidenum">
              <a:rPr lang="en-GB" altLang="en-US">
                <a:ea typeface="MS PGothic" panose="020B0600070205080204" pitchFamily="34" charset="-128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0212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D95FE2F-BE1B-43FF-B951-32D239725E5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3104279-0E29-4FAB-AB8C-2C78160299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7F34A8-E451-42E9-B8E4-C0981E8442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D8D012CA-83C7-43BF-AC9E-7461E7903907}" type="datetimeFigureOut">
              <a:rPr lang="en-GB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07050-62B4-4EEF-B773-F3E1C9CCF0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A1DCF9-0280-41FE-A589-4AC346EF37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E8953D8D-E641-4349-A400-3F0BD5E4150E}" type="slidenum">
              <a:rPr lang="en-GB" altLang="en-US">
                <a:ea typeface="MS PGothic" panose="020B0600070205080204" pitchFamily="34" charset="-128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35069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D95FE2F-BE1B-43FF-B951-32D239725E5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3104279-0E29-4FAB-AB8C-2C78160299F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7F34A8-E451-42E9-B8E4-C0981E8442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D8D012CA-83C7-43BF-AC9E-7461E7903907}" type="datetimeFigureOut">
              <a:rPr lang="en-GB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17/05/2021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07050-62B4-4EEF-B773-F3E1C9CCF0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A1DCF9-0280-41FE-A589-4AC346EF37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E8953D8D-E641-4349-A400-3F0BD5E4150E}" type="slidenum">
              <a:rPr lang="en-GB" altLang="en-US">
                <a:ea typeface="MS PGothic" panose="020B0600070205080204" pitchFamily="34" charset="-128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1730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tteo.lucchetti@coe.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" Type="http://schemas.openxmlformats.org/officeDocument/2006/relationships/image" Target="../media/image1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image" Target="../media/image29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32" Type="http://schemas.openxmlformats.org/officeDocument/2006/relationships/image" Target="../media/image32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Relationship Id="rId30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5.png"/><Relationship Id="rId10" Type="http://schemas.openxmlformats.org/officeDocument/2006/relationships/image" Target="../media/image41.png"/><Relationship Id="rId4" Type="http://schemas.openxmlformats.org/officeDocument/2006/relationships/image" Target="../media/image1.png"/><Relationship Id="rId9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45.png"/><Relationship Id="rId4" Type="http://schemas.openxmlformats.org/officeDocument/2006/relationships/image" Target="../media/image4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4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4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4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4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5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5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5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5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5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5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4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4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4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59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7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1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62.png"/><Relationship Id="rId11" Type="http://schemas.openxmlformats.org/officeDocument/2006/relationships/image" Target="../media/image67.jpe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jpe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1.png"/><Relationship Id="rId7" Type="http://schemas.openxmlformats.org/officeDocument/2006/relationships/image" Target="../media/image72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71.jpeg"/><Relationship Id="rId11" Type="http://schemas.openxmlformats.org/officeDocument/2006/relationships/image" Target="../media/image75.png"/><Relationship Id="rId5" Type="http://schemas.openxmlformats.org/officeDocument/2006/relationships/image" Target="../media/image70.png"/><Relationship Id="rId10" Type="http://schemas.openxmlformats.org/officeDocument/2006/relationships/image" Target="../media/image74.jpeg"/><Relationship Id="rId4" Type="http://schemas.openxmlformats.org/officeDocument/2006/relationships/image" Target="../media/image69.png"/><Relationship Id="rId9" Type="http://schemas.openxmlformats.org/officeDocument/2006/relationships/image" Target="../media/image6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7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6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4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1.jpe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openxmlformats.org/officeDocument/2006/relationships/image" Target="../media/image1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4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84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87.jpe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4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89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93.png"/><Relationship Id="rId4" Type="http://schemas.openxmlformats.org/officeDocument/2006/relationships/image" Target="../media/image9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4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45.xml"/><Relationship Id="rId5" Type="http://schemas.openxmlformats.org/officeDocument/2006/relationships/hyperlink" Target="mailto:matteo.lucchetti@coe.int" TargetMode="External"/><Relationship Id="rId4" Type="http://schemas.openxmlformats.org/officeDocument/2006/relationships/image" Target="../media/image9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Content Placeholder 29">
            <a:extLst>
              <a:ext uri="{FF2B5EF4-FFF2-40B4-BE49-F238E27FC236}">
                <a16:creationId xmlns:a16="http://schemas.microsoft.com/office/drawing/2014/main" id="{DBB67D73-B6F5-4B2A-AAA2-032087A05B3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48274" y="1251039"/>
            <a:ext cx="8255888" cy="724409"/>
          </a:xfrm>
        </p:spPr>
        <p:txBody>
          <a:bodyPr>
            <a:normAutofit/>
          </a:bodyPr>
          <a:lstStyle/>
          <a:p>
            <a:r>
              <a:rPr lang="ru-RU" altLang="en-US" sz="1900" dirty="0" err="1" smtClean="0">
                <a:latin typeface="Sylfaen" charset="0"/>
                <a:ea typeface="Sylfaen" charset="0"/>
                <a:cs typeface="Sylfaen" charset="0"/>
              </a:rPr>
              <a:t>Կիբերհանցագործությունների</a:t>
            </a:r>
            <a:r>
              <a:rPr lang="ru-RU" altLang="en-US" sz="19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altLang="en-US" sz="19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ru-RU" altLang="en-US" sz="19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altLang="en-US" sz="1900" dirty="0" err="1" smtClean="0">
                <a:latin typeface="Sylfaen" charset="0"/>
                <a:ea typeface="Sylfaen" charset="0"/>
                <a:cs typeface="Sylfaen" charset="0"/>
              </a:rPr>
              <a:t>էլեկտրոնային</a:t>
            </a:r>
            <a:r>
              <a:rPr lang="ru-RU" altLang="en-US" sz="1900" dirty="0" smtClean="0">
                <a:latin typeface="Sylfaen" charset="0"/>
                <a:ea typeface="Sylfaen" charset="0"/>
                <a:cs typeface="Sylfaen" charset="0"/>
              </a:rPr>
              <a:t>  </a:t>
            </a:r>
            <a:r>
              <a:rPr lang="ru-RU" altLang="en-US" sz="1900" dirty="0" err="1" smtClean="0">
                <a:latin typeface="Sylfaen" charset="0"/>
                <a:ea typeface="Sylfaen" charset="0"/>
                <a:cs typeface="Sylfaen" charset="0"/>
              </a:rPr>
              <a:t>ապացույցների</a:t>
            </a:r>
            <a:r>
              <a:rPr lang="ru-RU" altLang="en-US" sz="19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altLang="en-US" sz="1900" dirty="0" err="1" smtClean="0">
                <a:latin typeface="Sylfaen" charset="0"/>
                <a:ea typeface="Sylfaen" charset="0"/>
                <a:cs typeface="Sylfaen" charset="0"/>
              </a:rPr>
              <a:t>վերաերյալ</a:t>
            </a:r>
            <a:r>
              <a:rPr lang="ru-RU" altLang="en-US" sz="19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altLang="en-US" sz="1900" dirty="0" err="1" smtClean="0">
                <a:latin typeface="Sylfaen" charset="0"/>
                <a:ea typeface="Sylfaen" charset="0"/>
                <a:cs typeface="Sylfaen" charset="0"/>
              </a:rPr>
              <a:t>դատական</a:t>
            </a:r>
            <a:r>
              <a:rPr lang="ru-RU" altLang="en-US" sz="19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altLang="en-US" sz="1900" dirty="0" err="1" smtClean="0">
                <a:latin typeface="Sylfaen" charset="0"/>
                <a:ea typeface="Sylfaen" charset="0"/>
                <a:cs typeface="Sylfaen" charset="0"/>
              </a:rPr>
              <a:t>ներածական</a:t>
            </a:r>
            <a:r>
              <a:rPr lang="ru-RU" altLang="en-US" sz="1900" dirty="0" smtClean="0">
                <a:latin typeface="Sylfaen" charset="0"/>
                <a:ea typeface="Sylfaen" charset="0"/>
                <a:cs typeface="Sylfaen" charset="0"/>
              </a:rPr>
              <a:t>  </a:t>
            </a:r>
            <a:r>
              <a:rPr lang="ru-RU" altLang="en-US" sz="1900" dirty="0" err="1" smtClean="0">
                <a:latin typeface="Sylfaen" charset="0"/>
                <a:ea typeface="Sylfaen" charset="0"/>
                <a:cs typeface="Sylfaen" charset="0"/>
              </a:rPr>
              <a:t>դասընթաց</a:t>
            </a:r>
            <a:r>
              <a:rPr lang="ru-RU" altLang="en-US" sz="190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endParaRPr lang="en-GB" dirty="0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3637711-684D-4890-8B1A-C347F5BBB5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en-US" altLang="en-US" sz="3000" dirty="0" err="1" smtClean="0">
                <a:latin typeface="Sylfaen" charset="0"/>
                <a:ea typeface="Sylfaen" charset="0"/>
                <a:cs typeface="Sylfaen" charset="0"/>
              </a:rPr>
              <a:t>Դասընթաց</a:t>
            </a:r>
            <a:r>
              <a:rPr lang="ru-RU" altLang="en-US" sz="3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altLang="en-US" sz="3000" dirty="0" smtClean="0">
                <a:latin typeface="Sylfaen" charset="0"/>
                <a:ea typeface="Sylfaen" charset="0"/>
                <a:cs typeface="Sylfaen" charset="0"/>
              </a:rPr>
              <a:t>2.1</a:t>
            </a:r>
            <a:endParaRPr lang="en-GB" altLang="en-US" sz="3000" dirty="0">
              <a:latin typeface="Sylfaen" charset="0"/>
              <a:ea typeface="Sylfaen" charset="0"/>
              <a:cs typeface="Sylfaen" charset="0"/>
            </a:endParaRPr>
          </a:p>
          <a:p>
            <a:pPr>
              <a:spcBef>
                <a:spcPct val="0"/>
              </a:spcBef>
            </a:pPr>
            <a:r>
              <a:rPr lang="ru-RU" altLang="en-US" sz="3000" dirty="0" err="1" smtClean="0">
                <a:latin typeface="Sylfaen" panose="010A0502050306030303" pitchFamily="18" charset="0"/>
                <a:ea typeface="Sylfaen" charset="0"/>
                <a:cs typeface="Sylfaen" charset="0"/>
              </a:rPr>
              <a:t>Թվային</a:t>
            </a:r>
            <a:r>
              <a:rPr lang="ru-RU" altLang="en-US" sz="3000" dirty="0" smtClean="0">
                <a:latin typeface="Sylfaen" panose="010A0502050306030303" pitchFamily="18" charset="0"/>
                <a:ea typeface="Sylfaen" charset="0"/>
                <a:cs typeface="Sylfaen" charset="0"/>
              </a:rPr>
              <a:t> </a:t>
            </a:r>
            <a:r>
              <a:rPr lang="ru-RU" altLang="en-US" sz="3000" dirty="0" err="1" smtClean="0">
                <a:latin typeface="Sylfaen" panose="010A0502050306030303" pitchFamily="18" charset="0"/>
                <a:ea typeface="Sylfaen" charset="0"/>
                <a:cs typeface="Sylfaen" charset="0"/>
              </a:rPr>
              <a:t>եւ</a:t>
            </a:r>
            <a:r>
              <a:rPr lang="ru-RU" altLang="en-US" sz="3000" dirty="0" smtClean="0">
                <a:latin typeface="Sylfaen" panose="010A0502050306030303" pitchFamily="18" charset="0"/>
                <a:ea typeface="Sylfaen" charset="0"/>
                <a:cs typeface="Sylfaen" charset="0"/>
              </a:rPr>
              <a:t> </a:t>
            </a:r>
            <a:r>
              <a:rPr lang="ru-RU" altLang="en-US" sz="3000" dirty="0" err="1" smtClean="0">
                <a:latin typeface="Sylfaen" panose="010A0502050306030303" pitchFamily="18" charset="0"/>
                <a:ea typeface="Sylfaen" charset="0"/>
                <a:cs typeface="Sylfaen" charset="0"/>
              </a:rPr>
              <a:t>էլեկտրոնային</a:t>
            </a:r>
            <a:r>
              <a:rPr lang="en-US" altLang="en-US" sz="3000" dirty="0" smtClean="0">
                <a:latin typeface="Sylfaen" panose="010A0502050306030303" pitchFamily="18" charset="0"/>
                <a:ea typeface="Sylfaen" charset="0"/>
                <a:cs typeface="Sylfaen" charset="0"/>
              </a:rPr>
              <a:t> </a:t>
            </a:r>
            <a:r>
              <a:rPr lang="en-US" altLang="en-US" sz="3000" dirty="0" err="1" smtClean="0">
                <a:latin typeface="Sylfaen" charset="0"/>
                <a:ea typeface="Sylfaen" charset="0"/>
                <a:cs typeface="Sylfaen" charset="0"/>
              </a:rPr>
              <a:t>ձևով</a:t>
            </a:r>
            <a:r>
              <a:rPr lang="ru-RU" altLang="en-US" sz="3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altLang="en-US" sz="3000" dirty="0" err="1" smtClean="0">
                <a:latin typeface="Sylfaen" charset="0"/>
                <a:ea typeface="Sylfaen" charset="0"/>
                <a:cs typeface="Sylfaen" charset="0"/>
              </a:rPr>
              <a:t>ապացույցներ</a:t>
            </a:r>
            <a:endParaRPr lang="en-GB" altLang="en-US" sz="3000" dirty="0">
              <a:latin typeface="Sylfaen" charset="0"/>
              <a:ea typeface="Sylfaen" charset="0"/>
              <a:cs typeface="Sylfaen" charset="0"/>
            </a:endParaRPr>
          </a:p>
          <a:p>
            <a:pPr>
              <a:spcBef>
                <a:spcPct val="0"/>
              </a:spcBef>
            </a:pPr>
            <a:endParaRPr lang="en-GB" altLang="en-US" sz="1100" dirty="0">
              <a:latin typeface="Sylfaen" charset="0"/>
              <a:ea typeface="Sylfaen" charset="0"/>
              <a:cs typeface="Sylfaen" charset="0"/>
            </a:endParaRPr>
          </a:p>
          <a:p>
            <a:pPr>
              <a:spcBef>
                <a:spcPct val="0"/>
              </a:spcBef>
            </a:pPr>
            <a:endParaRPr lang="en-GB" altLang="en-US" sz="1100" dirty="0">
              <a:latin typeface="Sylfaen" charset="0"/>
              <a:ea typeface="Sylfaen" charset="0"/>
              <a:cs typeface="Sylfaen" charset="0"/>
            </a:endParaRPr>
          </a:p>
          <a:p>
            <a:pPr>
              <a:spcBef>
                <a:spcPct val="0"/>
              </a:spcBef>
            </a:pPr>
            <a:endParaRPr lang="en-GB" altLang="en-US" sz="1100" dirty="0">
              <a:latin typeface="Sylfaen" charset="0"/>
              <a:ea typeface="Sylfaen" charset="0"/>
              <a:cs typeface="Sylfaen" charset="0"/>
            </a:endParaRPr>
          </a:p>
          <a:p>
            <a:pPr>
              <a:spcBef>
                <a:spcPct val="0"/>
              </a:spcBef>
            </a:pPr>
            <a:endParaRPr lang="en-GB" altLang="en-US" sz="1400" dirty="0">
              <a:latin typeface="Sylfaen" charset="0"/>
              <a:ea typeface="Sylfaen" charset="0"/>
              <a:cs typeface="Sylfaen" charset="0"/>
            </a:endParaRPr>
          </a:p>
          <a:p>
            <a:pPr>
              <a:spcBef>
                <a:spcPct val="0"/>
              </a:spcBef>
            </a:pPr>
            <a:r>
              <a:rPr lang="en-GB" altLang="en-US" sz="1600" dirty="0" err="1">
                <a:latin typeface="Sylfaen" charset="0"/>
                <a:ea typeface="Sylfaen" charset="0"/>
                <a:cs typeface="Sylfaen" charset="0"/>
              </a:rPr>
              <a:t>Xxxxx</a:t>
            </a:r>
            <a:r>
              <a:rPr lang="en-GB" altLang="en-US" sz="1600" dirty="0">
                <a:latin typeface="Sylfaen" charset="0"/>
                <a:ea typeface="Sylfaen" charset="0"/>
                <a:cs typeface="Sylfaen" charset="0"/>
              </a:rPr>
              <a:t> XXXXXXXX</a:t>
            </a:r>
          </a:p>
          <a:p>
            <a:pPr>
              <a:spcBef>
                <a:spcPct val="0"/>
              </a:spcBef>
            </a:pPr>
            <a:endParaRPr lang="en-GB" altLang="en-US" sz="1600" dirty="0">
              <a:latin typeface="Sylfaen" charset="0"/>
              <a:ea typeface="Sylfaen" charset="0"/>
              <a:cs typeface="Sylfaen" charset="0"/>
            </a:endParaRPr>
          </a:p>
          <a:p>
            <a:pPr>
              <a:spcBef>
                <a:spcPct val="0"/>
              </a:spcBef>
            </a:pPr>
            <a:r>
              <a:rPr lang="ru-RU" altLang="en-US" sz="1600" b="0" i="1" dirty="0" err="1" smtClean="0">
                <a:latin typeface="Sylfaen" charset="0"/>
                <a:ea typeface="Sylfaen" charset="0"/>
                <a:cs typeface="Sylfaen" charset="0"/>
              </a:rPr>
              <a:t>Եվրոպայի</a:t>
            </a:r>
            <a:r>
              <a:rPr lang="ru-RU" altLang="en-US" sz="1600" b="0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altLang="en-US" sz="1600" b="0" i="1" dirty="0" err="1" smtClean="0">
                <a:latin typeface="Sylfaen" charset="0"/>
                <a:ea typeface="Sylfaen" charset="0"/>
                <a:cs typeface="Sylfaen" charset="0"/>
              </a:rPr>
              <a:t>խորհուրդ</a:t>
            </a:r>
            <a:endParaRPr lang="en-GB" altLang="en-US" sz="1600" b="0" i="1" dirty="0">
              <a:latin typeface="Sylfaen" charset="0"/>
              <a:ea typeface="Sylfaen" charset="0"/>
              <a:cs typeface="Sylfaen" charset="0"/>
            </a:endParaRPr>
          </a:p>
          <a:p>
            <a:pPr>
              <a:spcBef>
                <a:spcPct val="0"/>
              </a:spcBef>
            </a:pPr>
            <a:endParaRPr lang="en-GB" altLang="en-US" sz="1600" dirty="0">
              <a:solidFill>
                <a:srgbClr val="2F618F"/>
              </a:solidFill>
              <a:latin typeface="Sylfaen" charset="0"/>
              <a:ea typeface="Sylfaen" charset="0"/>
              <a:cs typeface="Sylfaen" charset="0"/>
              <a:hlinkClick r:id="rId3"/>
            </a:endParaRPr>
          </a:p>
          <a:p>
            <a:pPr>
              <a:spcBef>
                <a:spcPct val="0"/>
              </a:spcBef>
            </a:pPr>
            <a:r>
              <a:rPr lang="en-GB" altLang="en-US" sz="1600" dirty="0" err="1" smtClean="0">
                <a:solidFill>
                  <a:srgbClr val="2F618F"/>
                </a:solidFill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ru-RU" altLang="en-US" sz="1600" dirty="0" err="1" smtClean="0">
                <a:solidFill>
                  <a:srgbClr val="2F618F"/>
                </a:solidFill>
                <a:latin typeface="Sylfaen" charset="0"/>
                <a:ea typeface="Sylfaen" charset="0"/>
                <a:cs typeface="Sylfaen" charset="0"/>
              </a:rPr>
              <a:t>լ</a:t>
            </a:r>
            <a:r>
              <a:rPr lang="ru-RU" altLang="en-US" sz="1600" dirty="0" smtClean="0">
                <a:solidFill>
                  <a:srgbClr val="2F618F"/>
                </a:solidFill>
                <a:latin typeface="Sylfaen" charset="0"/>
                <a:ea typeface="Sylfaen" charset="0"/>
                <a:cs typeface="Sylfaen" charset="0"/>
              </a:rPr>
              <a:t>. </a:t>
            </a:r>
            <a:r>
              <a:rPr lang="ru-RU" altLang="en-US" sz="1600" dirty="0" err="1" smtClean="0">
                <a:solidFill>
                  <a:srgbClr val="2F618F"/>
                </a:solidFill>
                <a:latin typeface="Sylfaen" charset="0"/>
                <a:ea typeface="Sylfaen" charset="0"/>
                <a:cs typeface="Sylfaen" charset="0"/>
              </a:rPr>
              <a:t>փոստ</a:t>
            </a:r>
            <a:r>
              <a:rPr lang="ru-RU" altLang="en-US" sz="1600" dirty="0" smtClean="0">
                <a:solidFill>
                  <a:srgbClr val="2F618F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endParaRPr lang="en-GB" altLang="en-US" sz="1600" dirty="0">
              <a:solidFill>
                <a:srgbClr val="2F618F"/>
              </a:solidFill>
              <a:latin typeface="Sylfaen" charset="0"/>
              <a:ea typeface="Sylfaen" charset="0"/>
              <a:cs typeface="Sylfaen" charset="0"/>
            </a:endParaRPr>
          </a:p>
          <a:p>
            <a:pPr>
              <a:spcBef>
                <a:spcPct val="0"/>
              </a:spcBef>
            </a:pPr>
            <a:endParaRPr lang="en-GB" altLang="en-US" sz="1400" dirty="0">
              <a:latin typeface="Sylfaen" charset="0"/>
              <a:ea typeface="Sylfaen" charset="0"/>
              <a:cs typeface="Sylfaen" charset="0"/>
            </a:endParaRPr>
          </a:p>
          <a:p>
            <a:pPr>
              <a:spcBef>
                <a:spcPct val="0"/>
              </a:spcBef>
            </a:pPr>
            <a:endParaRPr lang="en-GB" altLang="en-US" sz="1400" dirty="0">
              <a:latin typeface="Verdana" panose="020B0604030504040204" pitchFamily="34" charset="0"/>
            </a:endParaRPr>
          </a:p>
          <a:p>
            <a:pPr>
              <a:spcBef>
                <a:spcPct val="0"/>
              </a:spcBef>
            </a:pPr>
            <a:endParaRPr lang="en-GB" altLang="en-US" sz="1200" dirty="0">
              <a:latin typeface="Verdana" panose="020B0604030504040204" pitchFamily="34" charset="0"/>
            </a:endParaRPr>
          </a:p>
          <a:p>
            <a:endParaRPr lang="en-GB" dirty="0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4E9FDC2C-93EC-4C8A-9ECF-4C1E10889C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altLang="en-US" sz="1600" b="1" dirty="0" err="1" smtClean="0">
                <a:latin typeface="Sylfaen" charset="0"/>
                <a:ea typeface="Sylfaen" charset="0"/>
                <a:cs typeface="Sylfaen" charset="0"/>
              </a:rPr>
              <a:t>Օր</a:t>
            </a:r>
            <a:r>
              <a:rPr lang="ru-RU" altLang="en-US" sz="1600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altLang="en-US" sz="1600" b="1" dirty="0" err="1" smtClean="0">
                <a:latin typeface="Sylfaen" charset="0"/>
                <a:ea typeface="Sylfaen" charset="0"/>
                <a:cs typeface="Sylfaen" charset="0"/>
              </a:rPr>
              <a:t>Ամիս</a:t>
            </a:r>
            <a:r>
              <a:rPr lang="ru-RU" altLang="en-US" sz="1600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altLang="en-US" sz="1600" b="1" dirty="0" err="1" smtClean="0">
                <a:latin typeface="Sylfaen" charset="0"/>
                <a:ea typeface="Sylfaen" charset="0"/>
                <a:cs typeface="Sylfaen" charset="0"/>
              </a:rPr>
              <a:t>Տարի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309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4" y="190500"/>
            <a:ext cx="78581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8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Բուդապեշտի</a:t>
            </a:r>
            <a:r>
              <a:rPr lang="en-GB" sz="28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հռչակագրի</a:t>
            </a:r>
            <a:r>
              <a:rPr lang="en-GB" sz="28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սահմանումները</a:t>
            </a:r>
            <a:endParaRPr lang="en-GB" sz="18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256584"/>
          </a:xfrm>
        </p:spPr>
        <p:txBody>
          <a:bodyPr/>
          <a:lstStyle/>
          <a:p>
            <a:pPr marL="0" indent="0">
              <a:buNone/>
            </a:pP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Համակարգչային</a:t>
            </a:r>
            <a:r>
              <a:rPr lang="en-GB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համակարգ</a:t>
            </a:r>
            <a:endParaRPr lang="en-GB" b="1" dirty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pPr lvl="1"/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Ցանկացած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սարք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փոխկապակցված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առնչվող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սարքերի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խումբ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որից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մեկը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մի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քանիսը</a:t>
            </a:r>
            <a:r>
              <a:rPr lang="en-GB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ծրագրի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համաձայն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իրականացնում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տվյալների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ավտոմատ</a:t>
            </a:r>
            <a:endParaRPr lang="en-US" dirty="0" smtClean="0"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buNone/>
            </a:pPr>
            <a:r>
              <a:rPr lang="en-US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Համակարգչային</a:t>
            </a:r>
            <a:r>
              <a:rPr lang="en-US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տվյալներ</a:t>
            </a:r>
            <a:endParaRPr lang="en-US" b="1" dirty="0" smtClean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pPr lvl="1" algn="just"/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Փաստերի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տեղեկության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հայեցակարգերի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ցանկացած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ներկայացում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այն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ձեւով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որը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հարմարեցված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համակարգչային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համակարգում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մշակելու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US" sz="2400" dirty="0">
                <a:latin typeface="Sylfaen" charset="0"/>
                <a:ea typeface="Sylfaen" charset="0"/>
                <a:cs typeface="Sylfaen" charset="0"/>
              </a:rPr>
              <a:t>,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ներառյալ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նաեւ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ծրագիր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որ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համակարգչային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համակարգում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գործառույթի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իրականացման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պատճառ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դառնալ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։</a:t>
            </a:r>
            <a:endParaRPr lang="en-US" sz="2400" dirty="0">
              <a:latin typeface="Sylfaen" charset="0"/>
              <a:ea typeface="Sylfaen" charset="0"/>
              <a:cs typeface="Sylfae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280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Աղբյուրներ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3A46C7-1142-46D6-9246-DACC355FBC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96" y="1052736"/>
            <a:ext cx="1552098" cy="12241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DC68E51-1FA8-475F-A41B-8667BF33BC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9672" y="1180042"/>
            <a:ext cx="1214352" cy="969523"/>
          </a:xfrm>
          <a:prstGeom prst="rect">
            <a:avLst/>
          </a:prstGeom>
        </p:spPr>
      </p:pic>
      <p:pic>
        <p:nvPicPr>
          <p:cNvPr id="1026" name="Picture 2" descr="What is a Server?">
            <a:extLst>
              <a:ext uri="{FF2B5EF4-FFF2-40B4-BE49-F238E27FC236}">
                <a16:creationId xmlns:a16="http://schemas.microsoft.com/office/drawing/2014/main" id="{E4E47E0B-947D-44AF-885D-9739702A39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61"/>
          <a:stretch/>
        </p:blipFill>
        <p:spPr bwMode="auto">
          <a:xfrm>
            <a:off x="2987824" y="1268760"/>
            <a:ext cx="1080120" cy="799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28BAF59-E431-4BE5-AACF-1BD6AA00C9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11960" y="1063499"/>
            <a:ext cx="1443236" cy="116071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9DDA323-6FF4-46EF-9091-F5C43AA13A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80112" y="1112944"/>
            <a:ext cx="1098054" cy="110071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B9351AB-0F8D-477A-A4D5-133B58721B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32240" y="1216088"/>
            <a:ext cx="1205358" cy="85553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8F37D80-C902-443A-AFFC-AD8CAF68D8C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56376" y="1066769"/>
            <a:ext cx="1127648" cy="110071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428B946-33A5-4A5A-89F9-1E2AE3B8E29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496" y="2545388"/>
            <a:ext cx="1178730" cy="96923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88E48E0-8CEC-4753-A86F-6754B9D6B16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03648" y="2450439"/>
            <a:ext cx="1542088" cy="109245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AA113BE-0D99-4817-9CA9-D03A12186B3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59832" y="2420888"/>
            <a:ext cx="1252310" cy="127662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7043A15-FCA2-4589-9242-759EBE6C505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55976" y="2565093"/>
            <a:ext cx="1399201" cy="98821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0D6CAA9-7A11-4842-9FC7-3ECC6805E37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80112" y="2697769"/>
            <a:ext cx="1135534" cy="85553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0771EAA-0246-42CA-808C-9BC3B40E98A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04248" y="2543944"/>
            <a:ext cx="1135534" cy="1009364"/>
          </a:xfrm>
          <a:prstGeom prst="rect">
            <a:avLst/>
          </a:prstGeom>
        </p:spPr>
      </p:pic>
      <p:pic>
        <p:nvPicPr>
          <p:cNvPr id="1025" name="Picture 1024">
            <a:extLst>
              <a:ext uri="{FF2B5EF4-FFF2-40B4-BE49-F238E27FC236}">
                <a16:creationId xmlns:a16="http://schemas.microsoft.com/office/drawing/2014/main" id="{12A7E402-3A3B-4988-AA9D-294E3FA58D8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56376" y="2520023"/>
            <a:ext cx="1076241" cy="1144846"/>
          </a:xfrm>
          <a:prstGeom prst="rect">
            <a:avLst/>
          </a:prstGeom>
        </p:spPr>
      </p:pic>
      <p:pic>
        <p:nvPicPr>
          <p:cNvPr id="1028" name="Picture 1027">
            <a:extLst>
              <a:ext uri="{FF2B5EF4-FFF2-40B4-BE49-F238E27FC236}">
                <a16:creationId xmlns:a16="http://schemas.microsoft.com/office/drawing/2014/main" id="{BE9D84AA-FF69-4AFB-80E3-6ACBEAD9FE6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1358" y="3789040"/>
            <a:ext cx="1340374" cy="1136162"/>
          </a:xfrm>
          <a:prstGeom prst="rect">
            <a:avLst/>
          </a:prstGeom>
        </p:spPr>
      </p:pic>
      <p:pic>
        <p:nvPicPr>
          <p:cNvPr id="1030" name="Picture 1029">
            <a:extLst>
              <a:ext uri="{FF2B5EF4-FFF2-40B4-BE49-F238E27FC236}">
                <a16:creationId xmlns:a16="http://schemas.microsoft.com/office/drawing/2014/main" id="{AEE22EA4-7EA8-48B8-A966-8C0D6DB4783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587594" y="3789040"/>
            <a:ext cx="786077" cy="1298134"/>
          </a:xfrm>
          <a:prstGeom prst="rect">
            <a:avLst/>
          </a:prstGeom>
        </p:spPr>
      </p:pic>
      <p:pic>
        <p:nvPicPr>
          <p:cNvPr id="1032" name="Picture 1031">
            <a:extLst>
              <a:ext uri="{FF2B5EF4-FFF2-40B4-BE49-F238E27FC236}">
                <a16:creationId xmlns:a16="http://schemas.microsoft.com/office/drawing/2014/main" id="{C9E51B79-D05F-4BDC-A6FC-00C9A3A94F6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479533" y="3926754"/>
            <a:ext cx="1135534" cy="966556"/>
          </a:xfrm>
          <a:prstGeom prst="rect">
            <a:avLst/>
          </a:prstGeom>
        </p:spPr>
      </p:pic>
      <p:pic>
        <p:nvPicPr>
          <p:cNvPr id="1034" name="Picture 1033">
            <a:extLst>
              <a:ext uri="{FF2B5EF4-FFF2-40B4-BE49-F238E27FC236}">
                <a16:creationId xmlns:a16="http://schemas.microsoft.com/office/drawing/2014/main" id="{0F969BAE-998D-4961-9EC0-D24BF5E6574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819810" y="3910147"/>
            <a:ext cx="1068998" cy="1065769"/>
          </a:xfrm>
          <a:prstGeom prst="rect">
            <a:avLst/>
          </a:prstGeom>
        </p:spPr>
      </p:pic>
      <p:pic>
        <p:nvPicPr>
          <p:cNvPr id="1036" name="Picture 1035">
            <a:extLst>
              <a:ext uri="{FF2B5EF4-FFF2-40B4-BE49-F238E27FC236}">
                <a16:creationId xmlns:a16="http://schemas.microsoft.com/office/drawing/2014/main" id="{1B82BDD8-C2F9-4708-8CD5-C7F97863C31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031455" y="3899945"/>
            <a:ext cx="824588" cy="1053282"/>
          </a:xfrm>
          <a:prstGeom prst="rect">
            <a:avLst/>
          </a:prstGeom>
        </p:spPr>
      </p:pic>
      <p:pic>
        <p:nvPicPr>
          <p:cNvPr id="1038" name="Picture 1037">
            <a:extLst>
              <a:ext uri="{FF2B5EF4-FFF2-40B4-BE49-F238E27FC236}">
                <a16:creationId xmlns:a16="http://schemas.microsoft.com/office/drawing/2014/main" id="{9CC8BC95-B981-427C-9D31-EC1A9D250BCD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940152" y="3923140"/>
            <a:ext cx="1347190" cy="973784"/>
          </a:xfrm>
          <a:prstGeom prst="rect">
            <a:avLst/>
          </a:prstGeom>
        </p:spPr>
      </p:pic>
      <p:pic>
        <p:nvPicPr>
          <p:cNvPr id="1040" name="Picture 1039">
            <a:extLst>
              <a:ext uri="{FF2B5EF4-FFF2-40B4-BE49-F238E27FC236}">
                <a16:creationId xmlns:a16="http://schemas.microsoft.com/office/drawing/2014/main" id="{79BD5883-EE1C-4EB5-8751-8BB985A8DA73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592848" y="3976067"/>
            <a:ext cx="1135534" cy="736634"/>
          </a:xfrm>
          <a:prstGeom prst="rect">
            <a:avLst/>
          </a:prstGeom>
        </p:spPr>
      </p:pic>
      <p:pic>
        <p:nvPicPr>
          <p:cNvPr id="1042" name="Picture 1041">
            <a:extLst>
              <a:ext uri="{FF2B5EF4-FFF2-40B4-BE49-F238E27FC236}">
                <a16:creationId xmlns:a16="http://schemas.microsoft.com/office/drawing/2014/main" id="{614B8264-A1EC-4F9E-A6F8-426AE181D6B3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-36512" y="5237239"/>
            <a:ext cx="565973" cy="1200821"/>
          </a:xfrm>
          <a:prstGeom prst="rect">
            <a:avLst/>
          </a:prstGeom>
        </p:spPr>
      </p:pic>
      <p:pic>
        <p:nvPicPr>
          <p:cNvPr id="1044" name="Picture 1043">
            <a:extLst>
              <a:ext uri="{FF2B5EF4-FFF2-40B4-BE49-F238E27FC236}">
                <a16:creationId xmlns:a16="http://schemas.microsoft.com/office/drawing/2014/main" id="{FF291215-3EE9-42F1-9D6B-E6BB17D3FE5D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39552" y="5260387"/>
            <a:ext cx="1206618" cy="1144846"/>
          </a:xfrm>
          <a:prstGeom prst="rect">
            <a:avLst/>
          </a:prstGeom>
        </p:spPr>
      </p:pic>
      <p:pic>
        <p:nvPicPr>
          <p:cNvPr id="1046" name="Picture 1045">
            <a:extLst>
              <a:ext uri="{FF2B5EF4-FFF2-40B4-BE49-F238E27FC236}">
                <a16:creationId xmlns:a16="http://schemas.microsoft.com/office/drawing/2014/main" id="{A8C2B44F-0920-444B-96A1-B1953EC2F1C8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691680" y="5250144"/>
            <a:ext cx="1236472" cy="1182241"/>
          </a:xfrm>
          <a:prstGeom prst="rect">
            <a:avLst/>
          </a:prstGeom>
        </p:spPr>
      </p:pic>
      <p:pic>
        <p:nvPicPr>
          <p:cNvPr id="1048" name="Picture 1047">
            <a:extLst>
              <a:ext uri="{FF2B5EF4-FFF2-40B4-BE49-F238E27FC236}">
                <a16:creationId xmlns:a16="http://schemas.microsoft.com/office/drawing/2014/main" id="{4E2A4394-0E15-4593-9006-8ED843DB8C88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843808" y="5350256"/>
            <a:ext cx="1227660" cy="935360"/>
          </a:xfrm>
          <a:prstGeom prst="rect">
            <a:avLst/>
          </a:prstGeom>
        </p:spPr>
      </p:pic>
      <p:pic>
        <p:nvPicPr>
          <p:cNvPr id="1050" name="Picture 1049">
            <a:extLst>
              <a:ext uri="{FF2B5EF4-FFF2-40B4-BE49-F238E27FC236}">
                <a16:creationId xmlns:a16="http://schemas.microsoft.com/office/drawing/2014/main" id="{4875B6AC-8B81-4AF5-A43A-F74A184E2E42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139952" y="5153117"/>
            <a:ext cx="1135534" cy="1087870"/>
          </a:xfrm>
          <a:prstGeom prst="rect">
            <a:avLst/>
          </a:prstGeom>
        </p:spPr>
      </p:pic>
      <p:pic>
        <p:nvPicPr>
          <p:cNvPr id="1052" name="Picture 1051">
            <a:extLst>
              <a:ext uri="{FF2B5EF4-FFF2-40B4-BE49-F238E27FC236}">
                <a16:creationId xmlns:a16="http://schemas.microsoft.com/office/drawing/2014/main" id="{334186FC-36E7-42D4-84B9-E58E3767AF3F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5443749" y="5101272"/>
            <a:ext cx="1475656" cy="465037"/>
          </a:xfrm>
          <a:prstGeom prst="rect">
            <a:avLst/>
          </a:prstGeom>
        </p:spPr>
      </p:pic>
      <p:pic>
        <p:nvPicPr>
          <p:cNvPr id="1054" name="Picture 1053">
            <a:extLst>
              <a:ext uri="{FF2B5EF4-FFF2-40B4-BE49-F238E27FC236}">
                <a16:creationId xmlns:a16="http://schemas.microsoft.com/office/drawing/2014/main" id="{775866EA-4513-4018-8F67-8C4B1FD5BF8D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442171" y="5637909"/>
            <a:ext cx="1239788" cy="845788"/>
          </a:xfrm>
          <a:prstGeom prst="rect">
            <a:avLst/>
          </a:prstGeom>
        </p:spPr>
      </p:pic>
      <p:pic>
        <p:nvPicPr>
          <p:cNvPr id="1056" name="Picture 1055">
            <a:extLst>
              <a:ext uri="{FF2B5EF4-FFF2-40B4-BE49-F238E27FC236}">
                <a16:creationId xmlns:a16="http://schemas.microsoft.com/office/drawing/2014/main" id="{AD121D74-7A51-479A-98A1-AE25247D12B0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7828143" y="5111250"/>
            <a:ext cx="1061127" cy="125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922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Տվյալների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բնութագիրը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496148"/>
          </a:xfrm>
        </p:spPr>
        <p:txBody>
          <a:bodyPr/>
          <a:lstStyle/>
          <a:p>
            <a:pPr marL="0" indent="0">
              <a:buNone/>
            </a:pPr>
            <a:r>
              <a:rPr lang="hy-AM" sz="2800" dirty="0" smtClean="0"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ները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/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տվյալները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եզակի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.</a:t>
            </a:r>
            <a:endParaRPr lang="en-GB" sz="28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24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Օգտատիրոջ</a:t>
            </a:r>
            <a:r>
              <a:rPr lang="en-GB" sz="2400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կողմից</a:t>
            </a:r>
            <a:r>
              <a:rPr lang="en-GB" sz="2400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գեներացված</a:t>
            </a:r>
            <a:r>
              <a:rPr lang="en-GB" sz="2400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-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փաստաթղթեր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նկարներ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եւն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24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Սարքի</a:t>
            </a:r>
            <a:r>
              <a:rPr lang="en-GB" sz="2400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կողմից</a:t>
            </a:r>
            <a:r>
              <a:rPr lang="en-GB" sz="2400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գեներացված</a:t>
            </a:r>
            <a:r>
              <a:rPr lang="en-GB" sz="2400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mr-IN" sz="2400" dirty="0" smtClean="0">
                <a:latin typeface="Sylfaen" charset="0"/>
                <a:ea typeface="Sylfaen" charset="0"/>
                <a:cs typeface="Sylfaen" charset="0"/>
              </a:rPr>
              <a:t>–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պատմություններ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մատյաններ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24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Անտեսանելի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-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անպատրաստ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աչքին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endParaRPr lang="en-US" sz="2400" dirty="0" smtClean="0">
              <a:latin typeface="Sylfaen" charset="0"/>
              <a:ea typeface="Sylfaen" charset="0"/>
              <a:cs typeface="Sylfaen" charset="0"/>
            </a:endParaRPr>
          </a:p>
          <a:p>
            <a:r>
              <a:rPr lang="en-US" sz="24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Մեկնաանված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-</a:t>
            </a:r>
            <a:r>
              <a:rPr lang="en-US" sz="2400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մասնագետի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կողմի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r>
              <a:rPr lang="en-US" sz="24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Անկայուն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-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արագորեն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հեշտորեն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փոխվել</a:t>
            </a:r>
            <a:endParaRPr lang="en-US" sz="24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US" sz="24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Փոփոխված</a:t>
            </a:r>
            <a:r>
              <a:rPr lang="en-US" sz="2400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US" sz="2400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ոչնչացված</a:t>
            </a:r>
            <a:r>
              <a:rPr lang="en-US" sz="2400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mr-IN" sz="2400" dirty="0" smtClean="0">
                <a:latin typeface="Sylfaen" charset="0"/>
                <a:ea typeface="Sylfaen" charset="0"/>
                <a:cs typeface="Sylfaen" charset="0"/>
              </a:rPr>
              <a:t>–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նորմալ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օգտագործման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ժամանակ</a:t>
            </a:r>
            <a:endParaRPr lang="en-US" sz="24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US" sz="24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Պատճենված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-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բազմաթիվ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անգամ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առանց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սահմանափակումների</a:t>
            </a:r>
            <a:endParaRPr lang="en-US" sz="28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5167C5-F14A-4852-8B0D-2C2231C6BE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8165" y="5430199"/>
            <a:ext cx="1887885" cy="109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247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Դիտարկումներ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19908"/>
            <a:ext cx="8640960" cy="5400822"/>
          </a:xfrm>
        </p:spPr>
        <p:txBody>
          <a:bodyPr/>
          <a:lstStyle/>
          <a:p>
            <a:r>
              <a:rPr lang="en-GB" sz="26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Վարվեցողություն</a:t>
            </a:r>
            <a:r>
              <a:rPr lang="en-GB" sz="2600" dirty="0" smtClean="0">
                <a:latin typeface="Sylfaen" charset="0"/>
                <a:ea typeface="Sylfaen" charset="0"/>
                <a:cs typeface="Sylfaen" charset="0"/>
              </a:rPr>
              <a:t>-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մասնագետների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կողմից</a:t>
            </a:r>
            <a:endParaRPr lang="en-US" sz="26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US" sz="26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Էվոլուցիա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-</a:t>
            </a:r>
            <a:r>
              <a:rPr lang="en-US" sz="2600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աղբյուրները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արագ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փոխվում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endParaRPr lang="en-US" sz="26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US" sz="26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Ընթակարգեր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-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պատշաճ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գործիքներ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 &amp;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տեխնիկաներ</a:t>
            </a:r>
            <a:endParaRPr lang="en-US" sz="26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US" sz="26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Ընդունելիություն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-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հետեւել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ուղեցույցին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&amp;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սկզբունքներին</a:t>
            </a:r>
            <a:endParaRPr lang="en-US" sz="26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US" sz="26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Վավերականություն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-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կապված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լինի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դեպքի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հետ</a:t>
            </a:r>
            <a:endParaRPr lang="en-US" sz="26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US" sz="26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Ամողջականություն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-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ամ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ողջական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պատմություն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 &amp;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ոչ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թե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ընտրողական</a:t>
            </a:r>
            <a:endParaRPr lang="en-US" sz="26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US" sz="26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Հավաստիություն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-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ոչ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մի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կասկած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դրա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մասին</a:t>
            </a:r>
            <a:endParaRPr lang="en-US" sz="26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US" sz="26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Արժանահավատություն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–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ընկալելի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լինի</a:t>
            </a:r>
            <a:endParaRPr lang="en-US" sz="26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US" sz="26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Համաչափություն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-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բավարարի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600" dirty="0" err="1" smtClean="0">
                <a:latin typeface="Sylfaen" charset="0"/>
                <a:ea typeface="Sylfaen" charset="0"/>
                <a:cs typeface="Sylfaen" charset="0"/>
              </a:rPr>
              <a:t>թեստին</a:t>
            </a:r>
            <a:r>
              <a:rPr lang="en-US" sz="26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endParaRPr lang="en-US" sz="26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5167C5-F14A-4852-8B0D-2C2231C6BE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8165" y="5497594"/>
            <a:ext cx="1887885" cy="109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494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48AB73-6CF7-4B50-ACEB-48BD4182E7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48152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A244C-489D-417D-B8AB-CB954192C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Եվրոպայի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խորհուրդ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 </a:t>
            </a:r>
            <a:r>
              <a:rPr lang="hy-AM" sz="2800" dirty="0" smtClean="0"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ուղեցույց</a:t>
            </a:r>
            <a:endParaRPr lang="en-GB" sz="28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80FE40-902C-48A0-8E4E-962AA387FB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dirty="0" smtClean="0"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4D42CC-1A2D-40A7-84EC-460AA3E58D0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79A5F6-4DD8-45CE-B41D-A8226D1891A7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EE44B28D-96A4-4B71-A353-916AB54671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Բաժին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2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1A5C7640-AA2C-4B63-9841-E12A54FE0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C586476-3D4B-4FB0-8239-59DBBE9C96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3993" y="1323181"/>
            <a:ext cx="1981113" cy="2813050"/>
          </a:xfrm>
          <a:prstGeom prst="rect">
            <a:avLst/>
          </a:prstGeom>
          <a:scene3d>
            <a:camera prst="orthographicFront">
              <a:rot lat="21407214" lon="1320155" rev="21041167"/>
            </a:camera>
            <a:lightRig rig="threePt" dir="t"/>
          </a:scene3d>
          <a:sp3d>
            <a:bevelT/>
            <a:bevelB w="165100" prst="coolSlant"/>
          </a:sp3d>
        </p:spPr>
      </p:pic>
    </p:spTree>
    <p:extLst>
      <p:ext uri="{BB962C8B-B14F-4D97-AF65-F5344CB8AC3E}">
        <p14:creationId xmlns:p14="http://schemas.microsoft.com/office/powerpoint/2010/main" val="21348385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28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GB" sz="28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en-GB" sz="28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ուղեցույց</a:t>
            </a:r>
            <a:endParaRPr lang="en-GB" sz="18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256584"/>
          </a:xfrm>
        </p:spPr>
        <p:txBody>
          <a:bodyPr/>
          <a:lstStyle/>
          <a:p>
            <a:pPr marL="0" indent="0">
              <a:buNone/>
            </a:pP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Նախա</a:t>
            </a:r>
            <a:r>
              <a:rPr lang="en-GB" b="1" dirty="0" err="1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բ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ան</a:t>
            </a:r>
            <a:endParaRPr lang="en-GB" b="1" dirty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pPr algn="just"/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կիրառվել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dirty="0" smtClean="0"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ԲՈԼՈՐ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գործերում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algn="just"/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Երկրները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հաշվի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առնեն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իրենց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սեփական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իրավական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փաստաթղթերն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ու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միջոցները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  <a:p>
            <a:pPr algn="just"/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Երկրները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ավելացնեն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իրենց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սեփական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փորձագիտական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միավորների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կոնտակտային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մանրասմասները</a:t>
            </a:r>
            <a:endParaRPr lang="en-GB" dirty="0" smtClean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204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28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GB" sz="28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en-GB" sz="28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ուղեցույց</a:t>
            </a:r>
            <a:endParaRPr lang="en-GB" sz="18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256584"/>
          </a:xfrm>
        </p:spPr>
        <p:txBody>
          <a:bodyPr/>
          <a:lstStyle/>
          <a:p>
            <a:pPr marL="0" indent="0">
              <a:buNone/>
            </a:pP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Նպատակը</a:t>
            </a:r>
            <a:endParaRPr lang="en-GB" b="1" dirty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2800" dirty="0" err="1">
                <a:latin typeface="Sylfaen" charset="0"/>
                <a:ea typeface="Sylfaen" charset="0"/>
                <a:cs typeface="Sylfaen" charset="0"/>
              </a:rPr>
              <a:t>Աջակցել</a:t>
            </a:r>
            <a:r>
              <a:rPr lang="en-GB" sz="2800" dirty="0">
                <a:latin typeface="Sylfaen" charset="0"/>
                <a:ea typeface="Sylfaen" charset="0"/>
                <a:cs typeface="Sylfaen" charset="0"/>
              </a:rPr>
              <a:t> &amp;  </a:t>
            </a:r>
            <a:r>
              <a:rPr lang="en-GB" sz="2800" dirty="0" err="1">
                <a:latin typeface="Sylfaen" charset="0"/>
                <a:ea typeface="Sylfaen" charset="0"/>
                <a:cs typeface="Sylfaen" charset="0"/>
              </a:rPr>
              <a:t>ուղորդել</a:t>
            </a:r>
            <a:r>
              <a:rPr lang="en-GB" sz="2800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sz="2800" dirty="0" smtClean="0"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>
                <a:latin typeface="Sylfaen" charset="0"/>
                <a:ea typeface="Sylfaen" charset="0"/>
                <a:cs typeface="Sylfaen" charset="0"/>
              </a:rPr>
              <a:t>ճանաչման</a:t>
            </a:r>
            <a:r>
              <a:rPr lang="en-GB" sz="2800" dirty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800" dirty="0" err="1">
                <a:latin typeface="Sylfaen" charset="0"/>
                <a:ea typeface="Sylfaen" charset="0"/>
                <a:cs typeface="Sylfaen" charset="0"/>
              </a:rPr>
              <a:t>վարման</a:t>
            </a:r>
            <a:r>
              <a:rPr lang="en-GB" sz="2800" dirty="0">
                <a:latin typeface="Sylfaen" charset="0"/>
                <a:ea typeface="Sylfaen" charset="0"/>
                <a:cs typeface="Sylfaen" charset="0"/>
              </a:rPr>
              <a:t> &amp; </a:t>
            </a:r>
            <a:r>
              <a:rPr lang="en-GB" sz="2800" dirty="0" err="1">
                <a:latin typeface="Sylfaen" charset="0"/>
                <a:ea typeface="Sylfaen" charset="0"/>
                <a:cs typeface="Sylfaen" charset="0"/>
              </a:rPr>
              <a:t>ուսումնասիրման</a:t>
            </a:r>
            <a:r>
              <a:rPr lang="en-GB" sz="2800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>
                <a:latin typeface="Sylfaen" charset="0"/>
                <a:ea typeface="Sylfaen" charset="0"/>
                <a:cs typeface="Sylfaen" charset="0"/>
              </a:rPr>
              <a:t>գործում</a:t>
            </a:r>
            <a:endParaRPr lang="en-GB" sz="28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2800" dirty="0" err="1">
                <a:latin typeface="Sylfaen" charset="0"/>
                <a:ea typeface="Sylfaen" charset="0"/>
                <a:cs typeface="Sylfaen" charset="0"/>
              </a:rPr>
              <a:t>Ոչ</a:t>
            </a:r>
            <a:r>
              <a:rPr lang="en-GB" sz="2800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>
                <a:latin typeface="Sylfaen" charset="0"/>
                <a:ea typeface="Sylfaen" charset="0"/>
                <a:cs typeface="Sylfaen" charset="0"/>
              </a:rPr>
              <a:t>քայլ</a:t>
            </a:r>
            <a:r>
              <a:rPr lang="en-GB" sz="2800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>
                <a:latin typeface="Sylfaen" charset="0"/>
                <a:ea typeface="Sylfaen" charset="0"/>
                <a:cs typeface="Sylfaen" charset="0"/>
              </a:rPr>
              <a:t>առ</a:t>
            </a:r>
            <a:r>
              <a:rPr lang="en-GB" sz="2800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>
                <a:latin typeface="Sylfaen" charset="0"/>
                <a:ea typeface="Sylfaen" charset="0"/>
                <a:cs typeface="Sylfaen" charset="0"/>
              </a:rPr>
              <a:t>քայլ</a:t>
            </a:r>
            <a:r>
              <a:rPr lang="en-GB" sz="2800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>
                <a:latin typeface="Sylfaen" charset="0"/>
                <a:ea typeface="Sylfaen" charset="0"/>
                <a:cs typeface="Sylfaen" charset="0"/>
              </a:rPr>
              <a:t>ձեռնարկ</a:t>
            </a:r>
            <a:endParaRPr lang="en-GB" sz="28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2800" dirty="0" err="1">
                <a:latin typeface="Sylfaen" charset="0"/>
                <a:ea typeface="Sylfaen" charset="0"/>
                <a:cs typeface="Sylfaen" charset="0"/>
              </a:rPr>
              <a:t>Տարական</a:t>
            </a:r>
            <a:r>
              <a:rPr lang="en-GB" sz="2800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>
                <a:latin typeface="Sylfaen" charset="0"/>
                <a:ea typeface="Sylfaen" charset="0"/>
                <a:cs typeface="Sylfaen" charset="0"/>
              </a:rPr>
              <a:t>մակարդակի</a:t>
            </a:r>
            <a:r>
              <a:rPr lang="en-GB" sz="2800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>
                <a:latin typeface="Sylfaen" charset="0"/>
                <a:ea typeface="Sylfaen" charset="0"/>
                <a:cs typeface="Sylfaen" charset="0"/>
              </a:rPr>
              <a:t>փաստաթուղթ</a:t>
            </a:r>
            <a:r>
              <a:rPr lang="en-GB" sz="2800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>
                <a:latin typeface="Sylfaen" charset="0"/>
                <a:ea typeface="Sylfaen" charset="0"/>
                <a:cs typeface="Sylfaen" charset="0"/>
              </a:rPr>
              <a:t>գործնական</a:t>
            </a:r>
            <a:r>
              <a:rPr lang="en-GB" sz="2800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>
                <a:latin typeface="Sylfaen" charset="0"/>
                <a:ea typeface="Sylfaen" charset="0"/>
                <a:cs typeface="Sylfaen" charset="0"/>
              </a:rPr>
              <a:t>խորհրդով</a:t>
            </a:r>
            <a:endParaRPr lang="en-GB" sz="28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Նմուշային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փաստաթուղթ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որը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մշակվել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հարմարեցվել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lvl="1"/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միջազգայնորեն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ընդունված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>
                <a:latin typeface="Sylfaen" charset="0"/>
                <a:ea typeface="Sylfaen" charset="0"/>
                <a:cs typeface="Sylfaen" charset="0"/>
              </a:rPr>
              <a:t>գերակա</a:t>
            </a:r>
            <a:r>
              <a:rPr lang="en-GB" sz="2400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սկզունքներով</a:t>
            </a:r>
            <a:endParaRPr lang="en-US" sz="24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Bild 11">
            <a:extLst>
              <a:ext uri="{FF2B5EF4-FFF2-40B4-BE49-F238E27FC236}">
                <a16:creationId xmlns:a16="http://schemas.microsoft.com/office/drawing/2014/main" id="{02D5E0DF-8E4B-497A-8B9F-F66F6D1056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5433070"/>
            <a:ext cx="753196" cy="1069250"/>
          </a:xfrm>
          <a:prstGeom prst="rect">
            <a:avLst/>
          </a:prstGeom>
          <a:effectLst>
            <a:outerShdw blurRad="50800" dist="88900" dir="2700000" algn="tl" rotWithShape="0">
              <a:srgbClr val="000000">
                <a:alpha val="58000"/>
              </a:srgbClr>
            </a:outerShdw>
          </a:effectLst>
          <a:scene3d>
            <a:camera prst="perspectiveFront">
              <a:rot lat="19800000" lon="1200000" rev="20820000"/>
            </a:camera>
            <a:lightRig rig="threePt" dir="t">
              <a:rot lat="0" lon="0" rev="12420000"/>
            </a:lightRig>
          </a:scene3d>
          <a:sp3d extrusionH="76200" contourW="12700" prstMaterial="matte">
            <a:extrusionClr>
              <a:schemeClr val="bg1">
                <a:lumMod val="95000"/>
              </a:schemeClr>
            </a:extrusionClr>
            <a:contourClr>
              <a:schemeClr val="bg1">
                <a:lumMod val="50000"/>
              </a:schemeClr>
            </a:contourClr>
          </a:sp3d>
        </p:spPr>
      </p:pic>
    </p:spTree>
    <p:extLst>
      <p:ext uri="{BB962C8B-B14F-4D97-AF65-F5344CB8AC3E}">
        <p14:creationId xmlns:p14="http://schemas.microsoft.com/office/powerpoint/2010/main" val="615675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28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GB" sz="28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en-GB" sz="28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ուղեցույց</a:t>
            </a:r>
            <a:endParaRPr lang="en-GB" sz="18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256584"/>
          </a:xfrm>
        </p:spPr>
        <p:txBody>
          <a:bodyPr/>
          <a:lstStyle/>
          <a:p>
            <a:pPr marL="0" indent="0">
              <a:buNone/>
            </a:pP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Ում</a:t>
            </a:r>
            <a:r>
              <a:rPr lang="en-GB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GB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այն</a:t>
            </a:r>
            <a:r>
              <a:rPr lang="en-GB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?</a:t>
            </a:r>
            <a:endParaRPr lang="en-GB" b="1" dirty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pPr algn="just"/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Երկրների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որոնք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զարգացնում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կիբերհանցագործության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դեմ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պայքարը</a:t>
            </a:r>
            <a:r>
              <a:rPr lang="en-GB" sz="2800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&amp;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սահմանում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կանոններ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/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արձանագրություններ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sz="2800" dirty="0" smtClean="0"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մասին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 </a:t>
            </a:r>
          </a:p>
          <a:p>
            <a:pPr algn="just"/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Առկա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ուղեցույցների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մեծ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մասը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իրավապահների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mr-IN" sz="2800" dirty="0" smtClean="0">
                <a:latin typeface="Sylfaen" charset="0"/>
                <a:ea typeface="Sylfaen" charset="0"/>
                <a:cs typeface="Sylfaen" charset="0"/>
              </a:rPr>
              <a:t>–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սա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ավելի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լայն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լսարանի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ներառյալ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դատավորներ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դատախազներ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մասնավոր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ոլորտի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իրավաբաններ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նոտարներ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եւն</a:t>
            </a:r>
            <a:endParaRPr lang="en-GB" sz="2800" dirty="0" smtClean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Bild 11">
            <a:extLst>
              <a:ext uri="{FF2B5EF4-FFF2-40B4-BE49-F238E27FC236}">
                <a16:creationId xmlns:a16="http://schemas.microsoft.com/office/drawing/2014/main" id="{02D5E0DF-8E4B-497A-8B9F-F66F6D1056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5433070"/>
            <a:ext cx="753196" cy="1069250"/>
          </a:xfrm>
          <a:prstGeom prst="rect">
            <a:avLst/>
          </a:prstGeom>
          <a:effectLst>
            <a:outerShdw blurRad="50800" dist="88900" dir="2700000" algn="tl" rotWithShape="0">
              <a:srgbClr val="000000">
                <a:alpha val="58000"/>
              </a:srgbClr>
            </a:outerShdw>
          </a:effectLst>
          <a:scene3d>
            <a:camera prst="perspectiveFront">
              <a:rot lat="19800000" lon="1200000" rev="20820000"/>
            </a:camera>
            <a:lightRig rig="threePt" dir="t">
              <a:rot lat="0" lon="0" rev="12420000"/>
            </a:lightRig>
          </a:scene3d>
          <a:sp3d extrusionH="76200" contourW="12700" prstMaterial="matte">
            <a:extrusionClr>
              <a:schemeClr val="bg1">
                <a:lumMod val="95000"/>
              </a:schemeClr>
            </a:extrusionClr>
            <a:contourClr>
              <a:schemeClr val="bg1">
                <a:lumMod val="50000"/>
              </a:schemeClr>
            </a:contourClr>
          </a:sp3d>
        </p:spPr>
      </p:pic>
    </p:spTree>
    <p:extLst>
      <p:ext uri="{BB962C8B-B14F-4D97-AF65-F5344CB8AC3E}">
        <p14:creationId xmlns:p14="http://schemas.microsoft.com/office/powerpoint/2010/main" val="14219171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28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GB" sz="28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en-GB" sz="28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ուղեցույց</a:t>
            </a:r>
            <a:endParaRPr lang="en-GB" sz="18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256584"/>
          </a:xfrm>
        </p:spPr>
        <p:txBody>
          <a:bodyPr/>
          <a:lstStyle/>
          <a:p>
            <a:pPr marL="0" indent="0">
              <a:buNone/>
            </a:pP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Ինչպես</a:t>
            </a:r>
            <a:r>
              <a:rPr lang="en-GB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այն</a:t>
            </a:r>
            <a:r>
              <a:rPr lang="en-GB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GB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օգտագործվի</a:t>
            </a:r>
            <a:endParaRPr lang="en-GB" b="1" dirty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Ամողջությամբ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համահունչ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լինի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այս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ոլորտում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քո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երկրի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օրենքների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հետ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lvl="1"/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Ազգային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օրենքը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առաջնային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հղման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աղբյուրն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endParaRPr lang="en-GB" dirty="0" smtClean="0">
              <a:latin typeface="Sylfaen" charset="0"/>
              <a:ea typeface="Sylfaen" charset="0"/>
              <a:cs typeface="Sylfaen" charset="0"/>
            </a:endParaRPr>
          </a:p>
          <a:p>
            <a:pPr lvl="1"/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Ակնկալվում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որ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ուղեցույցը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չի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հակադրվի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սրան</a:t>
            </a:r>
            <a:endParaRPr lang="en-GB" dirty="0" smtClean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Տրոհեք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բաժինների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պարզեցման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endParaRPr lang="en-GB" dirty="0" smtClean="0">
              <a:latin typeface="Sylfaen" charset="0"/>
              <a:ea typeface="Sylfaen" charset="0"/>
              <a:cs typeface="Sylfaen" charset="0"/>
            </a:endParaRPr>
          </a:p>
          <a:p>
            <a:pPr lvl="1"/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«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Օրորոցից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գերեզման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» (from </a:t>
            </a:r>
            <a:r>
              <a:rPr lang="en-GB" dirty="0">
                <a:latin typeface="Sylfaen" charset="0"/>
                <a:ea typeface="Sylfaen" charset="0"/>
                <a:cs typeface="Sylfaen" charset="0"/>
              </a:rPr>
              <a:t>‘cradle to grave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’)</a:t>
            </a:r>
          </a:p>
          <a:p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Կան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նաեւ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մասնագետների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բաժիններ</a:t>
            </a:r>
            <a:endParaRPr lang="en-GB" dirty="0" smtClean="0">
              <a:latin typeface="Sylfaen" charset="0"/>
              <a:ea typeface="Sylfaen" charset="0"/>
              <a:cs typeface="Sylfaen" charset="0"/>
            </a:endParaRPr>
          </a:p>
          <a:p>
            <a:pPr lvl="1"/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Իրավապահներ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դատավորներ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դատախազներ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Bild 11">
            <a:extLst>
              <a:ext uri="{FF2B5EF4-FFF2-40B4-BE49-F238E27FC236}">
                <a16:creationId xmlns:a16="http://schemas.microsoft.com/office/drawing/2014/main" id="{02D5E0DF-8E4B-497A-8B9F-F66F6D1056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5433070"/>
            <a:ext cx="753196" cy="1069250"/>
          </a:xfrm>
          <a:prstGeom prst="rect">
            <a:avLst/>
          </a:prstGeom>
          <a:effectLst>
            <a:outerShdw blurRad="50800" dist="88900" dir="2700000" algn="tl" rotWithShape="0">
              <a:srgbClr val="000000">
                <a:alpha val="58000"/>
              </a:srgbClr>
            </a:outerShdw>
          </a:effectLst>
          <a:scene3d>
            <a:camera prst="perspectiveFront">
              <a:rot lat="19800000" lon="1200000" rev="20820000"/>
            </a:camera>
            <a:lightRig rig="threePt" dir="t">
              <a:rot lat="0" lon="0" rev="12420000"/>
            </a:lightRig>
          </a:scene3d>
          <a:sp3d extrusionH="76200" contourW="12700" prstMaterial="matte">
            <a:extrusionClr>
              <a:schemeClr val="bg1">
                <a:lumMod val="95000"/>
              </a:schemeClr>
            </a:extrusionClr>
            <a:contourClr>
              <a:schemeClr val="bg1">
                <a:lumMod val="50000"/>
              </a:schemeClr>
            </a:contourClr>
          </a:sp3d>
        </p:spPr>
      </p:pic>
    </p:spTree>
    <p:extLst>
      <p:ext uri="{BB962C8B-B14F-4D97-AF65-F5344CB8AC3E}">
        <p14:creationId xmlns:p14="http://schemas.microsoft.com/office/powerpoint/2010/main" val="1329317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CE3C051-7F78-4EAF-8CA3-B9689E461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Ի՞նչ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է  «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էլեկտրոնային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ձևով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ապացույցը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»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Եվրոպայի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խորհրդի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Էլեկտրոնային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ապացուցյների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ուղեցույց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hy-AM" dirty="0" smtClean="0"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սկզունքները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endParaRPr lang="en-GB" dirty="0" smtClean="0">
              <a:latin typeface="Sylfaen" charset="0"/>
              <a:ea typeface="Sylfaen" charset="0"/>
              <a:cs typeface="Sylfaen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hy-AM" dirty="0" smtClean="0"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տեսարաններ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endParaRPr lang="en-GB" dirty="0" smtClean="0">
              <a:latin typeface="Sylfaen" charset="0"/>
              <a:ea typeface="Sylfaen" charset="0"/>
              <a:cs typeface="Sylfaen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դատական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փորձաքննություններ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buNone/>
            </a:pPr>
            <a:endParaRPr lang="en-GB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6DEE90-BBA0-4583-ACBF-ECFB113664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B1F5F5-B558-4D71-96FB-A9C9C54C9C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>
              <a:latin typeface="Verdana" charset="0"/>
              <a:cs typeface="Verdana" charset="0"/>
            </a:endParaRPr>
          </a:p>
          <a:p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Դ</a:t>
            </a:r>
            <a:r>
              <a:rPr lang="hy-AM" dirty="0" smtClean="0">
                <a:latin typeface="Sylfaen" charset="0"/>
                <a:ea typeface="Sylfaen" charset="0"/>
                <a:cs typeface="Sylfaen" charset="0"/>
              </a:rPr>
              <a:t>ասընթաց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ի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բովանդակությունը</a:t>
            </a:r>
            <a:endParaRPr lang="en-GB" sz="2000" dirty="0">
              <a:latin typeface="Sylfaen" charset="0"/>
              <a:ea typeface="Sylfaen" charset="0"/>
              <a:cs typeface="Sylfaen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57401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1B89B48A-E780-4634-9E65-6ECDD40ACB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2969" y="4554501"/>
            <a:ext cx="3456384" cy="179556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28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GB" sz="28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en-GB" sz="28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ուղեցույց</a:t>
            </a:r>
            <a:endParaRPr lang="en-GB" sz="18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256584"/>
          </a:xfrm>
        </p:spPr>
        <p:txBody>
          <a:bodyPr/>
          <a:lstStyle/>
          <a:p>
            <a:pPr marL="0" indent="0">
              <a:buNone/>
            </a:pP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Այն</a:t>
            </a:r>
            <a:r>
              <a:rPr lang="en-GB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բաղկացած</a:t>
            </a:r>
            <a:r>
              <a:rPr lang="en-GB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է</a:t>
            </a:r>
            <a:endParaRPr lang="en-GB" b="1" dirty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Bild 11">
            <a:extLst>
              <a:ext uri="{FF2B5EF4-FFF2-40B4-BE49-F238E27FC236}">
                <a16:creationId xmlns:a16="http://schemas.microsoft.com/office/drawing/2014/main" id="{02D5E0DF-8E4B-497A-8B9F-F66F6D1056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5433070"/>
            <a:ext cx="753196" cy="1069250"/>
          </a:xfrm>
          <a:prstGeom prst="rect">
            <a:avLst/>
          </a:prstGeom>
          <a:effectLst>
            <a:outerShdw blurRad="50800" dist="88900" dir="2700000" algn="tl" rotWithShape="0">
              <a:srgbClr val="000000">
                <a:alpha val="58000"/>
              </a:srgbClr>
            </a:outerShdw>
          </a:effectLst>
          <a:scene3d>
            <a:camera prst="perspectiveFront">
              <a:rot lat="19800000" lon="1200000" rev="20820000"/>
            </a:camera>
            <a:lightRig rig="threePt" dir="t">
              <a:rot lat="0" lon="0" rev="12420000"/>
            </a:lightRig>
          </a:scene3d>
          <a:sp3d extrusionH="76200" contourW="12700" prstMaterial="matte">
            <a:extrusionClr>
              <a:schemeClr val="bg1">
                <a:lumMod val="95000"/>
              </a:schemeClr>
            </a:extrusionClr>
            <a:contourClr>
              <a:schemeClr val="bg1">
                <a:lumMod val="50000"/>
              </a:schemeClr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B978CEF-5878-436C-A277-FB7A16E1D62B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74" y="1855168"/>
            <a:ext cx="977999" cy="908306"/>
          </a:xfrm>
          <a:prstGeom prst="rect">
            <a:avLst/>
          </a:prstGeom>
          <a:noFill/>
        </p:spPr>
      </p:pic>
      <p:pic>
        <p:nvPicPr>
          <p:cNvPr id="6" name="Bild 1">
            <a:extLst>
              <a:ext uri="{FF2B5EF4-FFF2-40B4-BE49-F238E27FC236}">
                <a16:creationId xmlns:a16="http://schemas.microsoft.com/office/drawing/2014/main" id="{A14F180F-E942-4409-A15B-280481126689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915558"/>
            <a:ext cx="890841" cy="867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:\Users\URASMUSSEN\AppData\Local\Microsoft\Windows\Temporary Internet Files\Content.Word\gnome_terminal-1.png">
            <a:extLst>
              <a:ext uri="{FF2B5EF4-FFF2-40B4-BE49-F238E27FC236}">
                <a16:creationId xmlns:a16="http://schemas.microsoft.com/office/drawing/2014/main" id="{88FE8A33-034B-47E2-950E-7D1B124DCEBE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660" y="1932984"/>
            <a:ext cx="839595" cy="777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rafik 87">
            <a:extLst>
              <a:ext uri="{FF2B5EF4-FFF2-40B4-BE49-F238E27FC236}">
                <a16:creationId xmlns:a16="http://schemas.microsoft.com/office/drawing/2014/main" id="{7895817D-FD14-4BBF-99EF-8E6626C768CD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913" y="1830407"/>
            <a:ext cx="949495" cy="1060420"/>
          </a:xfrm>
          <a:prstGeom prst="rect">
            <a:avLst/>
          </a:prstGeom>
        </p:spPr>
      </p:pic>
      <p:pic>
        <p:nvPicPr>
          <p:cNvPr id="18" name="Grafik 397">
            <a:extLst>
              <a:ext uri="{FF2B5EF4-FFF2-40B4-BE49-F238E27FC236}">
                <a16:creationId xmlns:a16="http://schemas.microsoft.com/office/drawing/2014/main" id="{57C3005B-F79D-41A9-9425-F1B99A60B5D1}"/>
              </a:ext>
            </a:extLst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930" y="1825408"/>
            <a:ext cx="1007392" cy="1048166"/>
          </a:xfrm>
          <a:prstGeom prst="rect">
            <a:avLst/>
          </a:prstGeom>
        </p:spPr>
      </p:pic>
      <p:pic>
        <p:nvPicPr>
          <p:cNvPr id="20" name="Grafik 398">
            <a:extLst>
              <a:ext uri="{FF2B5EF4-FFF2-40B4-BE49-F238E27FC236}">
                <a16:creationId xmlns:a16="http://schemas.microsoft.com/office/drawing/2014/main" id="{5AE964E5-7599-4CB5-90CC-D89DB343FE99}"/>
              </a:ext>
            </a:extLst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144" y="1825408"/>
            <a:ext cx="1036089" cy="104816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AD6DD3A-B7CB-4DC8-ABF8-AE93F332D0B7}"/>
              </a:ext>
            </a:extLst>
          </p:cNvPr>
          <p:cNvSpPr txBox="1"/>
          <p:nvPr/>
        </p:nvSpPr>
        <p:spPr>
          <a:xfrm>
            <a:off x="-67590" y="2785018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Տեղեկություն</a:t>
            </a:r>
            <a:endParaRPr lang="en-US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95876F1-3A42-4121-8044-D3D41304DBC5}"/>
              </a:ext>
            </a:extLst>
          </p:cNvPr>
          <p:cNvSpPr txBox="1"/>
          <p:nvPr/>
        </p:nvSpPr>
        <p:spPr>
          <a:xfrm>
            <a:off x="1202998" y="2769618"/>
            <a:ext cx="16498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Կարեւոր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algn="ctr"/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տեղեկություն</a:t>
            </a:r>
            <a:endParaRPr lang="en-US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FEAEF8C-8046-4ED6-9287-9CF6A701C615}"/>
              </a:ext>
            </a:extLst>
          </p:cNvPr>
          <p:cNvSpPr txBox="1"/>
          <p:nvPr/>
        </p:nvSpPr>
        <p:spPr>
          <a:xfrm>
            <a:off x="2629966" y="2795655"/>
            <a:ext cx="2281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Շատ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տեխնիկական</a:t>
            </a:r>
            <a:endParaRPr lang="en-US" dirty="0">
              <a:latin typeface="Sylfaen" charset="0"/>
              <a:ea typeface="Sylfaen" charset="0"/>
              <a:cs typeface="Sylfaen" charset="0"/>
            </a:endParaRPr>
          </a:p>
          <a:p>
            <a:pPr algn="ctr"/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տեղեկություն</a:t>
            </a:r>
            <a:endParaRPr lang="en-US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3FA2AE2-6862-48F0-A125-ED25642302C6}"/>
              </a:ext>
            </a:extLst>
          </p:cNvPr>
          <p:cNvSpPr txBox="1"/>
          <p:nvPr/>
        </p:nvSpPr>
        <p:spPr>
          <a:xfrm>
            <a:off x="4844045" y="2783425"/>
            <a:ext cx="13099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Տարական</a:t>
            </a:r>
            <a:endParaRPr lang="en-US" dirty="0">
              <a:latin typeface="Sylfaen" charset="0"/>
              <a:ea typeface="Sylfaen" charset="0"/>
              <a:cs typeface="Sylfaen" charset="0"/>
            </a:endParaRPr>
          </a:p>
          <a:p>
            <a:pPr algn="ctr"/>
            <a:r>
              <a:rPr lang="en-US" dirty="0" err="1">
                <a:latin typeface="Sylfaen" charset="0"/>
                <a:ea typeface="Sylfaen" charset="0"/>
                <a:cs typeface="Sylfaen" charset="0"/>
              </a:rPr>
              <a:t>գ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իտելիք</a:t>
            </a:r>
            <a:endParaRPr lang="en-US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76693FF-F482-402E-B658-D7CC20365898}"/>
              </a:ext>
            </a:extLst>
          </p:cNvPr>
          <p:cNvSpPr txBox="1"/>
          <p:nvPr/>
        </p:nvSpPr>
        <p:spPr>
          <a:xfrm>
            <a:off x="6014664" y="2760028"/>
            <a:ext cx="14734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Խորացված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algn="ctr"/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գիտելիք</a:t>
            </a:r>
            <a:endParaRPr lang="en-US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5689E26-2E51-4904-9489-5F49443E21F1}"/>
              </a:ext>
            </a:extLst>
          </p:cNvPr>
          <p:cNvSpPr txBox="1"/>
          <p:nvPr/>
        </p:nvSpPr>
        <p:spPr>
          <a:xfrm>
            <a:off x="7234712" y="2760027"/>
            <a:ext cx="22429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Մասնագիտացված</a:t>
            </a:r>
            <a:endParaRPr lang="en-US" dirty="0">
              <a:latin typeface="Sylfaen" charset="0"/>
              <a:ea typeface="Sylfaen" charset="0"/>
              <a:cs typeface="Sylfaen" charset="0"/>
            </a:endParaRPr>
          </a:p>
          <a:p>
            <a:pPr algn="ctr"/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գիտելիք</a:t>
            </a:r>
            <a:endParaRPr lang="en-US" dirty="0"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52CB2C7D-DACB-4639-A8DC-D4D97FDD27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9810" y="4088377"/>
            <a:ext cx="3071741" cy="2363614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936A2BEB-1273-4C82-A445-F0F8CA3EA00E}"/>
              </a:ext>
            </a:extLst>
          </p:cNvPr>
          <p:cNvSpPr txBox="1"/>
          <p:nvPr/>
        </p:nvSpPr>
        <p:spPr>
          <a:xfrm>
            <a:off x="178728" y="3455035"/>
            <a:ext cx="1437888" cy="646331"/>
          </a:xfrm>
          <a:prstGeom prst="rect">
            <a:avLst/>
          </a:prstGeom>
          <a:solidFill>
            <a:srgbClr val="BDD8F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charset="0"/>
                <a:ea typeface="Sylfaen" charset="0"/>
                <a:cs typeface="Sylfaen" charset="0"/>
              </a:rPr>
              <a:t>Բովանդակություն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A793EB8-448B-437E-9A56-F34E56384649}"/>
              </a:ext>
            </a:extLst>
          </p:cNvPr>
          <p:cNvSpPr txBox="1"/>
          <p:nvPr/>
        </p:nvSpPr>
        <p:spPr>
          <a:xfrm>
            <a:off x="4371307" y="3853474"/>
            <a:ext cx="2276706" cy="646331"/>
          </a:xfrm>
          <a:prstGeom prst="rect">
            <a:avLst/>
          </a:prstGeom>
          <a:solidFill>
            <a:srgbClr val="BDD8F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charset="0"/>
                <a:ea typeface="Sylfaen" charset="0"/>
                <a:cs typeface="Sylfaen" charset="0"/>
              </a:rPr>
              <a:t>Տեղեկատու</a:t>
            </a:r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ylfaen" charset="0"/>
                <a:ea typeface="Sylfaen" charset="0"/>
                <a:cs typeface="Sylfaen" charset="0"/>
              </a:rPr>
              <a:t>փաստաթղթեր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  <a:latin typeface="Sylfaen" charset="0"/>
              <a:ea typeface="Sylfaen" charset="0"/>
              <a:cs typeface="Sylfae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25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2" grpId="0"/>
      <p:bldP spid="24" grpId="0"/>
      <p:bldP spid="26" grpId="0"/>
      <p:bldP spid="28" grpId="0"/>
      <p:bldP spid="30" grpId="0"/>
      <p:bldP spid="32" grpId="0"/>
      <p:bldP spid="37" grpId="0" animBg="1"/>
      <p:bldP spid="3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48AB73-6CF7-4B50-ACEB-48BD4182E7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2306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A244C-489D-417D-B8AB-CB954192C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y-AM" sz="3200" dirty="0" smtClean="0"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GB" sz="3200" dirty="0" err="1" smtClean="0"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en-GB" sz="3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 smtClean="0">
                <a:latin typeface="Sylfaen" charset="0"/>
                <a:ea typeface="Sylfaen" charset="0"/>
                <a:cs typeface="Sylfaen" charset="0"/>
              </a:rPr>
              <a:t>սկզբունքները</a:t>
            </a:r>
            <a:endParaRPr lang="en-GB" sz="32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80FE40-902C-48A0-8E4E-962AA387FB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en-GB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dirty="0" smtClean="0"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2188A15-5D10-4E43-B2D0-E84064454AAE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3C29F6-78C3-483A-8B62-087ECFF6E1DE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B56E239A-32FB-4A4C-8FCA-79491A7D86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Բաժին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3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F59A7F22-9657-4005-8851-8F5F6E1D8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Bild 11">
            <a:extLst>
              <a:ext uri="{FF2B5EF4-FFF2-40B4-BE49-F238E27FC236}">
                <a16:creationId xmlns:a16="http://schemas.microsoft.com/office/drawing/2014/main" id="{D15424A8-92F0-47D1-B300-2109533CA6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908720"/>
            <a:ext cx="2427071" cy="3445514"/>
          </a:xfrm>
          <a:prstGeom prst="rect">
            <a:avLst/>
          </a:prstGeom>
          <a:effectLst>
            <a:outerShdw blurRad="50800" dist="88900" dir="2700000" algn="tl" rotWithShape="0">
              <a:srgbClr val="000000">
                <a:alpha val="58000"/>
              </a:srgbClr>
            </a:outerShdw>
          </a:effectLst>
          <a:scene3d>
            <a:camera prst="perspectiveFront">
              <a:rot lat="19800000" lon="1200000" rev="20820000"/>
            </a:camera>
            <a:lightRig rig="threePt" dir="t">
              <a:rot lat="0" lon="0" rev="12420000"/>
            </a:lightRig>
          </a:scene3d>
          <a:sp3d extrusionH="76200" contourW="12700" prstMaterial="matte">
            <a:extrusionClr>
              <a:schemeClr val="bg1">
                <a:lumMod val="95000"/>
              </a:schemeClr>
            </a:extrusionClr>
            <a:contourClr>
              <a:schemeClr val="bg1">
                <a:lumMod val="50000"/>
              </a:schemeClr>
            </a:contourClr>
          </a:sp3d>
        </p:spPr>
      </p:pic>
    </p:spTree>
    <p:extLst>
      <p:ext uri="{BB962C8B-B14F-4D97-AF65-F5344CB8AC3E}">
        <p14:creationId xmlns:p14="http://schemas.microsoft.com/office/powerpoint/2010/main" val="10359017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28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GB" sz="28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en-GB" sz="28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սկզբունքները</a:t>
            </a:r>
            <a:endParaRPr lang="en-GB" sz="18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39137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Տվյալների</a:t>
            </a:r>
            <a:r>
              <a:rPr lang="en-GB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ամբողջականություն</a:t>
            </a:r>
            <a:endParaRPr lang="en-GB" b="1" dirty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pPr marL="0" indent="0" algn="ctr">
              <a:buNone/>
            </a:pP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«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Ձեռնարկված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որեւէ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գործողություն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չպետք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փոփոխի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էլեկտրոնային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սարքերը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մեդիան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որի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վրա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դատարանը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հետագայում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հիմնվել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»</a:t>
            </a:r>
          </a:p>
          <a:p>
            <a:pPr marL="0" indent="0" algn="ctr">
              <a:buNone/>
            </a:pPr>
            <a:endParaRPr lang="en-US" sz="2800" b="1" i="1" dirty="0" smtClean="0"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Նպատակը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փոփոխություն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չանելն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endParaRPr lang="en-GB" sz="2400" dirty="0" smtClean="0"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ՔԿ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քննիչը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պատասխանատու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ամողջականության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դատական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փորձաքննության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«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Կենդանի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»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մեքենայի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տվյալները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փոխվել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lvl="2"/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Փոփոխությունը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ունենան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նվազագույն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ազդեցությունը</a:t>
            </a:r>
            <a:endParaRPr lang="en-GB" sz="2000" dirty="0">
              <a:latin typeface="Sylfaen" charset="0"/>
              <a:ea typeface="Sylfaen" charset="0"/>
              <a:cs typeface="Sylfaen" charset="0"/>
            </a:endParaRPr>
          </a:p>
          <a:p>
            <a:pPr lvl="2"/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Կատարվի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որոշակի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կերպով</a:t>
            </a:r>
            <a:endParaRPr lang="en-GB" sz="2000" dirty="0">
              <a:latin typeface="Sylfaen" charset="0"/>
              <a:ea typeface="Sylfaen" charset="0"/>
              <a:cs typeface="Sylfaen" charset="0"/>
            </a:endParaRPr>
          </a:p>
          <a:p>
            <a:pPr lvl="2"/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Այն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անելու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որակավորված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անձի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կողմից</a:t>
            </a:r>
            <a:endParaRPr lang="en-GB" sz="20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Bild 11">
            <a:extLst>
              <a:ext uri="{FF2B5EF4-FFF2-40B4-BE49-F238E27FC236}">
                <a16:creationId xmlns:a16="http://schemas.microsoft.com/office/drawing/2014/main" id="{02D5E0DF-8E4B-497A-8B9F-F66F6D1056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5433070"/>
            <a:ext cx="753196" cy="1069250"/>
          </a:xfrm>
          <a:prstGeom prst="rect">
            <a:avLst/>
          </a:prstGeom>
          <a:effectLst>
            <a:outerShdw blurRad="50800" dist="88900" dir="2700000" algn="tl" rotWithShape="0">
              <a:srgbClr val="000000">
                <a:alpha val="58000"/>
              </a:srgbClr>
            </a:outerShdw>
          </a:effectLst>
          <a:scene3d>
            <a:camera prst="perspectiveFront">
              <a:rot lat="19800000" lon="1200000" rev="20820000"/>
            </a:camera>
            <a:lightRig rig="threePt" dir="t">
              <a:rot lat="0" lon="0" rev="12420000"/>
            </a:lightRig>
          </a:scene3d>
          <a:sp3d extrusionH="76200" contourW="12700" prstMaterial="matte">
            <a:extrusionClr>
              <a:schemeClr val="bg1">
                <a:lumMod val="95000"/>
              </a:schemeClr>
            </a:extrusionClr>
            <a:contourClr>
              <a:schemeClr val="bg1">
                <a:lumMod val="50000"/>
              </a:schemeClr>
            </a:contourClr>
          </a:sp3d>
        </p:spPr>
      </p:pic>
    </p:spTree>
    <p:extLst>
      <p:ext uri="{BB962C8B-B14F-4D97-AF65-F5344CB8AC3E}">
        <p14:creationId xmlns:p14="http://schemas.microsoft.com/office/powerpoint/2010/main" val="1683276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28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GB" sz="28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en-GB" sz="28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սկզբունքները</a:t>
            </a:r>
            <a:endParaRPr lang="en-GB" sz="18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256584"/>
          </a:xfrm>
        </p:spPr>
        <p:txBody>
          <a:bodyPr/>
          <a:lstStyle/>
          <a:p>
            <a:pPr marL="0" indent="0">
              <a:buNone/>
            </a:pPr>
            <a:r>
              <a:rPr lang="en-GB" b="1" dirty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2. 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Աուդիտային</a:t>
            </a:r>
            <a:r>
              <a:rPr lang="en-GB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հետք</a:t>
            </a:r>
            <a:endParaRPr lang="en-GB" b="1" dirty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pPr marL="0" indent="0" algn="ctr">
              <a:buNone/>
            </a:pP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«</a:t>
            </a:r>
            <a:r>
              <a:rPr lang="hy-AM" sz="2800" b="1" i="1" dirty="0" smtClean="0"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հետ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աշխատելիս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բոլոր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գործողությունների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աուդատային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հետքը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US" sz="2800" b="1" i="1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>
                <a:latin typeface="Sylfaen" charset="0"/>
                <a:ea typeface="Sylfaen" charset="0"/>
                <a:cs typeface="Sylfaen" charset="0"/>
              </a:rPr>
              <a:t>այլ</a:t>
            </a:r>
            <a:r>
              <a:rPr lang="en-US" sz="2800" b="1" i="1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արձանագրությունը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ստեղծվի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պահվի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»։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Անկախ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երրորդ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անձը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կարողանա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ուսումնասիրել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այդ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գործողությունները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ստանալ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նույն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արդյունքը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։</a:t>
            </a:r>
            <a:endParaRPr lang="en-US" sz="2800" b="1" i="1" dirty="0"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Բոլոր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գործողությունների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ճշգրիտ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արձանագրում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վերանայվի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վերստեծվի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պահպանվի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Bild 11">
            <a:extLst>
              <a:ext uri="{FF2B5EF4-FFF2-40B4-BE49-F238E27FC236}">
                <a16:creationId xmlns:a16="http://schemas.microsoft.com/office/drawing/2014/main" id="{02D5E0DF-8E4B-497A-8B9F-F66F6D1056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5433070"/>
            <a:ext cx="753196" cy="1069250"/>
          </a:xfrm>
          <a:prstGeom prst="rect">
            <a:avLst/>
          </a:prstGeom>
          <a:effectLst>
            <a:outerShdw blurRad="50800" dist="88900" dir="2700000" algn="tl" rotWithShape="0">
              <a:srgbClr val="000000">
                <a:alpha val="58000"/>
              </a:srgbClr>
            </a:outerShdw>
          </a:effectLst>
          <a:scene3d>
            <a:camera prst="perspectiveFront">
              <a:rot lat="19800000" lon="1200000" rev="20820000"/>
            </a:camera>
            <a:lightRig rig="threePt" dir="t">
              <a:rot lat="0" lon="0" rev="12420000"/>
            </a:lightRig>
          </a:scene3d>
          <a:sp3d extrusionH="76200" contourW="12700" prstMaterial="matte">
            <a:extrusionClr>
              <a:schemeClr val="bg1">
                <a:lumMod val="95000"/>
              </a:schemeClr>
            </a:extrusionClr>
            <a:contourClr>
              <a:schemeClr val="bg1">
                <a:lumMod val="50000"/>
              </a:schemeClr>
            </a:contourClr>
          </a:sp3d>
        </p:spPr>
      </p:pic>
    </p:spTree>
    <p:extLst>
      <p:ext uri="{BB962C8B-B14F-4D97-AF65-F5344CB8AC3E}">
        <p14:creationId xmlns:p14="http://schemas.microsoft.com/office/powerpoint/2010/main" val="1237080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28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GB" sz="28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en-GB" sz="28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սկզբունքները</a:t>
            </a:r>
            <a:endParaRPr lang="en-GB" sz="18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256584"/>
          </a:xfrm>
        </p:spPr>
        <p:txBody>
          <a:bodyPr/>
          <a:lstStyle/>
          <a:p>
            <a:pPr marL="0" indent="0">
              <a:buNone/>
            </a:pPr>
            <a:r>
              <a:rPr lang="en-GB" sz="2800" b="1" dirty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3. </a:t>
            </a:r>
            <a:r>
              <a:rPr lang="en-GB" sz="28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Մասնագետի</a:t>
            </a:r>
            <a:r>
              <a:rPr lang="en-GB" sz="2800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աջակցություն</a:t>
            </a:r>
            <a:endParaRPr lang="en-GB" sz="2800" b="1" dirty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pPr marL="0" indent="0" algn="ctr">
              <a:buNone/>
            </a:pP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«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Եթե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ենթադրվում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է,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որ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sz="2800" b="1" i="1" dirty="0" smtClean="0"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գտնվել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գործողության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ընթացքում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ապա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պատասխանատու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անձը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ժամանակին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այդ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մասին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ծանուցի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մասնագետներին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/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արտաքին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խորհրդատուներին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»։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Խուզարկությունից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առգրավումից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մինչեւ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ներկայացում</a:t>
            </a:r>
            <a:endParaRPr lang="en-GB" sz="2400" dirty="0" smtClean="0"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Ուղեցույցներին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ծանոթ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Մասնագետի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փորձառություն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փորձ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ունեցող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Քննչական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իրավական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Հաղորդակցության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լեզվի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հմտություններ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Bild 11">
            <a:extLst>
              <a:ext uri="{FF2B5EF4-FFF2-40B4-BE49-F238E27FC236}">
                <a16:creationId xmlns:a16="http://schemas.microsoft.com/office/drawing/2014/main" id="{02D5E0DF-8E4B-497A-8B9F-F66F6D1056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5433070"/>
            <a:ext cx="753196" cy="1069250"/>
          </a:xfrm>
          <a:prstGeom prst="rect">
            <a:avLst/>
          </a:prstGeom>
          <a:effectLst>
            <a:outerShdw blurRad="50800" dist="88900" dir="2700000" algn="tl" rotWithShape="0">
              <a:srgbClr val="000000">
                <a:alpha val="58000"/>
              </a:srgbClr>
            </a:outerShdw>
          </a:effectLst>
          <a:scene3d>
            <a:camera prst="perspectiveFront">
              <a:rot lat="19800000" lon="1200000" rev="20820000"/>
            </a:camera>
            <a:lightRig rig="threePt" dir="t">
              <a:rot lat="0" lon="0" rev="12420000"/>
            </a:lightRig>
          </a:scene3d>
          <a:sp3d extrusionH="76200" contourW="12700" prstMaterial="matte">
            <a:extrusionClr>
              <a:schemeClr val="bg1">
                <a:lumMod val="95000"/>
              </a:schemeClr>
            </a:extrusionClr>
            <a:contourClr>
              <a:schemeClr val="bg1">
                <a:lumMod val="50000"/>
              </a:schemeClr>
            </a:contourClr>
          </a:sp3d>
        </p:spPr>
      </p:pic>
    </p:spTree>
    <p:extLst>
      <p:ext uri="{BB962C8B-B14F-4D97-AF65-F5344CB8AC3E}">
        <p14:creationId xmlns:p14="http://schemas.microsoft.com/office/powerpoint/2010/main" val="2827026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28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GB" sz="28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en-GB" sz="28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սկզբունքները</a:t>
            </a:r>
            <a:endParaRPr lang="en-GB" sz="18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256584"/>
          </a:xfrm>
        </p:spPr>
        <p:txBody>
          <a:bodyPr/>
          <a:lstStyle/>
          <a:p>
            <a:pPr marL="0" indent="0">
              <a:buNone/>
            </a:pPr>
            <a:r>
              <a:rPr lang="en-GB" b="1" dirty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4. 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Համապատասխան</a:t>
            </a:r>
            <a:r>
              <a:rPr lang="en-GB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վերապատրաստում</a:t>
            </a:r>
            <a:r>
              <a:rPr lang="en-GB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endParaRPr lang="en-GB" b="1" dirty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pPr marL="0" indent="0" algn="ctr">
              <a:buNone/>
            </a:pP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«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Առաջին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արձագանքողները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համապատասխան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վերապատրաստված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լինեն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որպեսզի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կարողանան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խուզարկել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առգրավել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sz="2800" b="1" i="1" dirty="0" smtClean="0"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ները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եթե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տվյալ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վայրում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փորձագետներ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հասանելի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b="1" i="1" dirty="0" err="1" smtClean="0">
                <a:latin typeface="Sylfaen" charset="0"/>
                <a:ea typeface="Sylfaen" charset="0"/>
                <a:cs typeface="Sylfaen" charset="0"/>
              </a:rPr>
              <a:t>չլինեն</a:t>
            </a:r>
            <a:r>
              <a:rPr lang="en-US" sz="2800" b="1" i="1" dirty="0" smtClean="0">
                <a:latin typeface="Sylfaen" charset="0"/>
                <a:ea typeface="Sylfaen" charset="0"/>
                <a:cs typeface="Sylfaen" charset="0"/>
              </a:rPr>
              <a:t>»։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Վերապատրաստումը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կենսական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բոլոր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առաջին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արձագանքողների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Նրանք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ստիպված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լինեն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հավաքել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/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հասանելիություն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ստանալ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տվյալներին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Բացատրել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իրենց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գործողությունների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վերաբերելիությունն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ու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ազդեցությունը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Bild 11">
            <a:extLst>
              <a:ext uri="{FF2B5EF4-FFF2-40B4-BE49-F238E27FC236}">
                <a16:creationId xmlns:a16="http://schemas.microsoft.com/office/drawing/2014/main" id="{02D5E0DF-8E4B-497A-8B9F-F66F6D1056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5433070"/>
            <a:ext cx="753196" cy="1069250"/>
          </a:xfrm>
          <a:prstGeom prst="rect">
            <a:avLst/>
          </a:prstGeom>
          <a:effectLst>
            <a:outerShdw blurRad="50800" dist="88900" dir="2700000" algn="tl" rotWithShape="0">
              <a:srgbClr val="000000">
                <a:alpha val="58000"/>
              </a:srgbClr>
            </a:outerShdw>
          </a:effectLst>
          <a:scene3d>
            <a:camera prst="perspectiveFront">
              <a:rot lat="19800000" lon="1200000" rev="20820000"/>
            </a:camera>
            <a:lightRig rig="threePt" dir="t">
              <a:rot lat="0" lon="0" rev="12420000"/>
            </a:lightRig>
          </a:scene3d>
          <a:sp3d extrusionH="76200" contourW="12700" prstMaterial="matte">
            <a:extrusionClr>
              <a:schemeClr val="bg1">
                <a:lumMod val="95000"/>
              </a:schemeClr>
            </a:extrusionClr>
            <a:contourClr>
              <a:schemeClr val="bg1">
                <a:lumMod val="50000"/>
              </a:schemeClr>
            </a:contourClr>
          </a:sp3d>
        </p:spPr>
      </p:pic>
    </p:spTree>
    <p:extLst>
      <p:ext uri="{BB962C8B-B14F-4D97-AF65-F5344CB8AC3E}">
        <p14:creationId xmlns:p14="http://schemas.microsoft.com/office/powerpoint/2010/main" val="3556897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hy-AM" sz="28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GB" sz="28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en-GB" sz="28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սկզբունքները</a:t>
            </a:r>
            <a:endParaRPr lang="en-GB" sz="18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972" y="1196752"/>
            <a:ext cx="8712968" cy="5508848"/>
          </a:xfrm>
        </p:spPr>
        <p:txBody>
          <a:bodyPr/>
          <a:lstStyle/>
          <a:p>
            <a:pPr marL="0" indent="0">
              <a:buNone/>
            </a:pPr>
            <a:r>
              <a:rPr lang="en-GB" sz="2800" b="1" dirty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5. </a:t>
            </a:r>
            <a:r>
              <a:rPr lang="en-GB" sz="28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Օրինականություն</a:t>
            </a:r>
            <a:endParaRPr lang="en-GB" sz="2800" b="1" dirty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pPr marL="0" indent="0" algn="ctr">
              <a:buNone/>
            </a:pPr>
            <a:r>
              <a:rPr lang="en-US" sz="2400" b="1" i="1" dirty="0" smtClean="0">
                <a:latin typeface="Sylfaen" charset="0"/>
                <a:ea typeface="Sylfaen" charset="0"/>
                <a:cs typeface="Sylfaen" charset="0"/>
              </a:rPr>
              <a:t>«</a:t>
            </a:r>
            <a:r>
              <a:rPr lang="en-US" sz="2400" b="1" i="1" dirty="0" err="1" smtClean="0">
                <a:latin typeface="Sylfaen" charset="0"/>
                <a:ea typeface="Sylfaen" charset="0"/>
                <a:cs typeface="Sylfaen" charset="0"/>
              </a:rPr>
              <a:t>Գործի</a:t>
            </a:r>
            <a:r>
              <a:rPr lang="en-US" sz="24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b="1" i="1" dirty="0" err="1" smtClean="0">
                <a:latin typeface="Sylfaen" charset="0"/>
                <a:ea typeface="Sylfaen" charset="0"/>
                <a:cs typeface="Sylfaen" charset="0"/>
              </a:rPr>
              <a:t>պատասխանատու</a:t>
            </a:r>
            <a:r>
              <a:rPr lang="en-US" sz="24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b="1" i="1" dirty="0" err="1" smtClean="0">
                <a:latin typeface="Sylfaen" charset="0"/>
                <a:ea typeface="Sylfaen" charset="0"/>
                <a:cs typeface="Sylfaen" charset="0"/>
              </a:rPr>
              <a:t>անձը</a:t>
            </a:r>
            <a:r>
              <a:rPr lang="en-US" sz="24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b="1" i="1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sz="24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b="1" i="1" dirty="0" err="1" smtClean="0">
                <a:latin typeface="Sylfaen" charset="0"/>
                <a:ea typeface="Sylfaen" charset="0"/>
                <a:cs typeface="Sylfaen" charset="0"/>
              </a:rPr>
              <a:t>գործակալությունը</a:t>
            </a:r>
            <a:r>
              <a:rPr lang="en-US" sz="24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b="1" i="1" dirty="0" err="1" smtClean="0">
                <a:latin typeface="Sylfaen" charset="0"/>
                <a:ea typeface="Sylfaen" charset="0"/>
                <a:cs typeface="Sylfaen" charset="0"/>
              </a:rPr>
              <a:t>պարտավոր</a:t>
            </a:r>
            <a:r>
              <a:rPr lang="en-US" sz="24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b="1" i="1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US" sz="24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b="1" i="1" dirty="0" err="1" smtClean="0">
                <a:latin typeface="Sylfaen" charset="0"/>
                <a:ea typeface="Sylfaen" charset="0"/>
                <a:cs typeface="Sylfaen" charset="0"/>
              </a:rPr>
              <a:t>երաշխավորել</a:t>
            </a:r>
            <a:r>
              <a:rPr lang="en-US" sz="2400" b="1" i="1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400" b="1" i="1" dirty="0" err="1" smtClean="0">
                <a:latin typeface="Sylfaen" charset="0"/>
                <a:ea typeface="Sylfaen" charset="0"/>
                <a:cs typeface="Sylfaen" charset="0"/>
              </a:rPr>
              <a:t>որ</a:t>
            </a:r>
            <a:r>
              <a:rPr lang="en-US" sz="24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b="1" i="1" dirty="0" err="1" smtClean="0">
                <a:latin typeface="Sylfaen" charset="0"/>
                <a:ea typeface="Sylfaen" charset="0"/>
                <a:cs typeface="Sylfaen" charset="0"/>
              </a:rPr>
              <a:t>օրենքը</a:t>
            </a:r>
            <a:r>
              <a:rPr lang="en-US" sz="2400" b="1" i="1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400" b="1" i="1" dirty="0" err="1" smtClean="0">
                <a:latin typeface="Sylfaen" charset="0"/>
                <a:ea typeface="Sylfaen" charset="0"/>
                <a:cs typeface="Sylfaen" charset="0"/>
              </a:rPr>
              <a:t>ընդհանուր</a:t>
            </a:r>
            <a:r>
              <a:rPr lang="en-US" sz="24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b="1" i="1" dirty="0" err="1" smtClean="0">
                <a:latin typeface="Sylfaen" charset="0"/>
                <a:ea typeface="Sylfaen" charset="0"/>
                <a:cs typeface="Sylfaen" charset="0"/>
              </a:rPr>
              <a:t>դատափորձաքննական</a:t>
            </a:r>
            <a:r>
              <a:rPr lang="en-US" sz="24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b="1" i="1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sz="24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b="1" i="1" dirty="0" err="1" smtClean="0">
                <a:latin typeface="Sylfaen" charset="0"/>
                <a:ea typeface="Sylfaen" charset="0"/>
                <a:cs typeface="Sylfaen" charset="0"/>
              </a:rPr>
              <a:t>ընթացակարգային</a:t>
            </a:r>
            <a:r>
              <a:rPr lang="en-US" sz="24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b="1" i="1" dirty="0" err="1" smtClean="0">
                <a:latin typeface="Sylfaen" charset="0"/>
                <a:ea typeface="Sylfaen" charset="0"/>
                <a:cs typeface="Sylfaen" charset="0"/>
              </a:rPr>
              <a:t>սկզբունքները</a:t>
            </a:r>
            <a:r>
              <a:rPr lang="en-US" sz="24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b="1" i="1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sz="24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b="1" i="1" dirty="0" err="1" smtClean="0">
                <a:latin typeface="Sylfaen" charset="0"/>
                <a:ea typeface="Sylfaen" charset="0"/>
                <a:cs typeface="Sylfaen" charset="0"/>
              </a:rPr>
              <a:t>վերոթվարկված</a:t>
            </a:r>
            <a:r>
              <a:rPr lang="en-US" sz="24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b="1" i="1" dirty="0" err="1" smtClean="0">
                <a:latin typeface="Sylfaen" charset="0"/>
                <a:ea typeface="Sylfaen" charset="0"/>
                <a:cs typeface="Sylfaen" charset="0"/>
              </a:rPr>
              <a:t>սկզունքները</a:t>
            </a:r>
            <a:r>
              <a:rPr lang="en-US" sz="24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b="1" i="1" dirty="0" err="1" smtClean="0">
                <a:latin typeface="Sylfaen" charset="0"/>
                <a:ea typeface="Sylfaen" charset="0"/>
                <a:cs typeface="Sylfaen" charset="0"/>
              </a:rPr>
              <a:t>պահպանվում</a:t>
            </a:r>
            <a:r>
              <a:rPr lang="en-US" sz="24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b="1" i="1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US" sz="2400" b="1" i="1" dirty="0" smtClean="0">
                <a:latin typeface="Sylfaen" charset="0"/>
                <a:ea typeface="Sylfaen" charset="0"/>
                <a:cs typeface="Sylfaen" charset="0"/>
              </a:rPr>
              <a:t>։ </a:t>
            </a:r>
            <a:r>
              <a:rPr lang="en-US" sz="2400" b="1" i="1" dirty="0" err="1" smtClean="0">
                <a:latin typeface="Sylfaen" charset="0"/>
                <a:ea typeface="Sylfaen" charset="0"/>
                <a:cs typeface="Sylfaen" charset="0"/>
              </a:rPr>
              <a:t>Սա</a:t>
            </a:r>
            <a:r>
              <a:rPr lang="en-US" sz="24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b="1" i="1" dirty="0" err="1" smtClean="0">
                <a:latin typeface="Sylfaen" charset="0"/>
                <a:ea typeface="Sylfaen" charset="0"/>
                <a:cs typeface="Sylfaen" charset="0"/>
              </a:rPr>
              <a:t>տարածվում</a:t>
            </a:r>
            <a:r>
              <a:rPr lang="en-US" sz="2400" b="1" i="1" dirty="0" smtClean="0"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hy-AM" sz="2400" b="1" i="1" dirty="0" smtClean="0"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US" sz="2400" b="1" i="1" dirty="0" err="1" smtClean="0"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en-US" sz="24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b="1" i="1" dirty="0" err="1" smtClean="0">
                <a:latin typeface="Sylfaen" charset="0"/>
                <a:ea typeface="Sylfaen" charset="0"/>
                <a:cs typeface="Sylfaen" charset="0"/>
              </a:rPr>
              <a:t>տիրապետման</a:t>
            </a:r>
            <a:r>
              <a:rPr lang="en-US" sz="24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b="1" i="1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sz="24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b="1" i="1" dirty="0" err="1" smtClean="0">
                <a:latin typeface="Sylfaen" charset="0"/>
                <a:ea typeface="Sylfaen" charset="0"/>
                <a:cs typeface="Sylfaen" charset="0"/>
              </a:rPr>
              <a:t>հասանելիության</a:t>
            </a:r>
            <a:r>
              <a:rPr lang="en-US" sz="2400" b="1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b="1" i="1" dirty="0" err="1" smtClean="0">
                <a:latin typeface="Sylfaen" charset="0"/>
                <a:ea typeface="Sylfaen" charset="0"/>
                <a:cs typeface="Sylfaen" charset="0"/>
              </a:rPr>
              <a:t>վրա</a:t>
            </a:r>
            <a:r>
              <a:rPr lang="en-US" sz="2400" b="1" i="1" dirty="0" smtClean="0">
                <a:latin typeface="Sylfaen" charset="0"/>
                <a:ea typeface="Sylfaen" charset="0"/>
                <a:cs typeface="Sylfaen" charset="0"/>
              </a:rPr>
              <a:t>»։</a:t>
            </a:r>
            <a:endParaRPr lang="en-US" sz="2400" b="1" i="1" dirty="0">
              <a:latin typeface="Sylfaen" charset="0"/>
              <a:ea typeface="Sylfaen" charset="0"/>
              <a:cs typeface="Sylfaen" charset="0"/>
            </a:endParaRPr>
          </a:p>
          <a:p>
            <a:pPr marL="0" indent="0" algn="ctr">
              <a:buNone/>
            </a:pPr>
            <a:endParaRPr lang="en-US" sz="2400" b="1" i="1" dirty="0" smtClean="0">
              <a:latin typeface="Sylfaen" charset="0"/>
              <a:ea typeface="Sylfaen" charset="0"/>
              <a:cs typeface="Sylfaen" charset="0"/>
            </a:endParaRPr>
          </a:p>
          <a:p>
            <a:pPr marL="0" indent="0" algn="ctr">
              <a:buNone/>
            </a:pPr>
            <a:endParaRPr lang="en-US" sz="2400" b="1" i="1" dirty="0"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Անդամ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պետությունները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ունենան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իրենց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սեփական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փաստաթղթավորումը</a:t>
            </a:r>
            <a:r>
              <a:rPr lang="en-GB" sz="2000" dirty="0">
                <a:latin typeface="Sylfaen" charset="0"/>
                <a:ea typeface="Sylfaen" charset="0"/>
                <a:cs typeface="Sylfaen" charset="0"/>
              </a:rPr>
              <a:t> </a:t>
            </a:r>
            <a:endParaRPr lang="en-GB" sz="2000" dirty="0" smtClean="0"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ապահովեն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ընթացակարգերը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տեղի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վերապատրաստումները</a:t>
            </a:r>
            <a:endParaRPr lang="en-GB" sz="20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Bild 11">
            <a:extLst>
              <a:ext uri="{FF2B5EF4-FFF2-40B4-BE49-F238E27FC236}">
                <a16:creationId xmlns:a16="http://schemas.microsoft.com/office/drawing/2014/main" id="{02D5E0DF-8E4B-497A-8B9F-F66F6D1056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5433070"/>
            <a:ext cx="753196" cy="1069250"/>
          </a:xfrm>
          <a:prstGeom prst="rect">
            <a:avLst/>
          </a:prstGeom>
          <a:effectLst>
            <a:outerShdw blurRad="50800" dist="88900" dir="2700000" algn="tl" rotWithShape="0">
              <a:srgbClr val="000000">
                <a:alpha val="58000"/>
              </a:srgbClr>
            </a:outerShdw>
          </a:effectLst>
          <a:scene3d>
            <a:camera prst="perspectiveFront">
              <a:rot lat="19800000" lon="1200000" rev="20820000"/>
            </a:camera>
            <a:lightRig rig="threePt" dir="t">
              <a:rot lat="0" lon="0" rev="12420000"/>
            </a:lightRig>
          </a:scene3d>
          <a:sp3d extrusionH="76200" contourW="12700" prstMaterial="matte">
            <a:extrusionClr>
              <a:schemeClr val="bg1">
                <a:lumMod val="95000"/>
              </a:schemeClr>
            </a:extrusionClr>
            <a:contourClr>
              <a:schemeClr val="bg1">
                <a:lumMod val="50000"/>
              </a:schemeClr>
            </a:contourClr>
          </a:sp3d>
        </p:spPr>
      </p:pic>
    </p:spTree>
    <p:extLst>
      <p:ext uri="{BB962C8B-B14F-4D97-AF65-F5344CB8AC3E}">
        <p14:creationId xmlns:p14="http://schemas.microsoft.com/office/powerpoint/2010/main" val="1572049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48AB73-6CF7-4B50-ACEB-48BD4182E7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3530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A244C-489D-417D-B8AB-CB954192C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err="1" smtClean="0">
                <a:latin typeface="Sylfaen" charset="0"/>
                <a:ea typeface="Sylfaen" charset="0"/>
                <a:cs typeface="Sylfaen" charset="0"/>
              </a:rPr>
              <a:t>ԷԼեկտրոնային</a:t>
            </a:r>
            <a:r>
              <a:rPr lang="en-GB" sz="3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 smtClean="0">
                <a:latin typeface="Sylfaen" charset="0"/>
                <a:ea typeface="Sylfaen" charset="0"/>
                <a:cs typeface="Sylfaen" charset="0"/>
              </a:rPr>
              <a:t>ապացուցների</a:t>
            </a:r>
            <a:r>
              <a:rPr lang="en-GB" sz="3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 smtClean="0">
                <a:latin typeface="Sylfaen" charset="0"/>
                <a:ea typeface="Sylfaen" charset="0"/>
                <a:cs typeface="Sylfaen" charset="0"/>
              </a:rPr>
              <a:t>վայրեր</a:t>
            </a:r>
            <a:endParaRPr lang="en-GB" sz="32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80FE40-902C-48A0-8E4E-962AA387FB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en-GB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dirty="0" smtClean="0"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2188A15-5D10-4E43-B2D0-E84064454AAE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3C29F6-78C3-483A-8B62-087ECFF6E1DE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B56E239A-32FB-4A4C-8FCA-79491A7D86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Բաժին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4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F59A7F22-9657-4005-8851-8F5F6E1D8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1146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Դատավորներին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դատախազներին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տրամադրել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գիտելիքներ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dirty="0" smtClean="0"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ներին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առնչվող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հետեւյալ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հարցերի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վերաբերյալ</a:t>
            </a:r>
            <a:endParaRPr lang="ru-RU" dirty="0" smtClean="0">
              <a:latin typeface="Sylfaen" charset="0"/>
              <a:ea typeface="Sylfaen" charset="0"/>
              <a:cs typeface="Sylfaen" charset="0"/>
            </a:endParaRPr>
          </a:p>
          <a:p>
            <a:pPr marL="0" indent="0" algn="just">
              <a:buNone/>
            </a:pPr>
            <a:endParaRPr lang="en-GB" dirty="0"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hy-AM" dirty="0" smtClean="0"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տարբեր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տեսակներ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որոնց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նրանք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հանդիպել</a:t>
            </a:r>
            <a:endParaRPr lang="ru-RU" dirty="0"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Ինչպես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դրանք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վերականգնվում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քննության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ժամանակ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ինչպես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վարվել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դրանց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հետ</a:t>
            </a:r>
            <a:endParaRPr lang="ru-RU" dirty="0" smtClean="0"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Տվյալների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վերականգման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վերլուծման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մարտահրավերները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Ինչպես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dirty="0" smtClean="0"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ները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վերարտադրվել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քրեական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դատավարության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endParaRPr lang="en-US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US" dirty="0">
                <a:latin typeface="Sylfaen" charset="0"/>
                <a:ea typeface="Sylfaen" charset="0"/>
                <a:cs typeface="Sylfaen" charset="0"/>
              </a:rPr>
              <a:t>Դ</a:t>
            </a:r>
            <a:r>
              <a:rPr lang="hy-AM" dirty="0" smtClean="0">
                <a:latin typeface="Sylfaen" charset="0"/>
                <a:ea typeface="Sylfaen" charset="0"/>
                <a:cs typeface="Sylfaen" charset="0"/>
              </a:rPr>
              <a:t>ասընթաց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ի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նպատակ</a:t>
            </a:r>
            <a:r>
              <a:rPr lang="en-US" smtClean="0">
                <a:latin typeface="Sylfaen" charset="0"/>
                <a:ea typeface="Sylfaen" charset="0"/>
                <a:cs typeface="Sylfaen" charset="0"/>
              </a:rPr>
              <a:t>ներ</a:t>
            </a:r>
            <a:r>
              <a:rPr lang="ru-RU" smtClean="0">
                <a:latin typeface="Sylfaen" charset="0"/>
                <a:ea typeface="Sylfaen" charset="0"/>
                <a:cs typeface="Sylfaen" charset="0"/>
              </a:rPr>
              <a:t>ը</a:t>
            </a:r>
            <a:endParaRPr lang="en-GB" sz="2000" dirty="0">
              <a:latin typeface="Sylfaen" charset="0"/>
              <a:ea typeface="Sylfaen" charset="0"/>
              <a:cs typeface="Sylfaen" charset="0"/>
            </a:endParaRPr>
          </a:p>
          <a:p>
            <a:endParaRPr lang="en-US" dirty="0">
              <a:latin typeface="Sylfaen" charset="0"/>
              <a:ea typeface="Sylfaen" charset="0"/>
              <a:cs typeface="Sylfae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1811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8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Առգրավում</a:t>
            </a:r>
            <a:endParaRPr lang="en-GB" sz="18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256584"/>
          </a:xfrm>
        </p:spPr>
        <p:txBody>
          <a:bodyPr/>
          <a:lstStyle/>
          <a:p>
            <a:pPr marL="0" indent="0">
              <a:buNone/>
            </a:pPr>
            <a:r>
              <a:rPr lang="en-GB" b="1" dirty="0" err="1" smtClean="0">
                <a:latin typeface="Sylfaen" charset="0"/>
                <a:ea typeface="Sylfaen" charset="0"/>
                <a:cs typeface="Sylfaen" charset="0"/>
              </a:rPr>
              <a:t>Երեք</a:t>
            </a:r>
            <a:r>
              <a:rPr lang="en-GB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latin typeface="Sylfaen" charset="0"/>
                <a:ea typeface="Sylfaen" charset="0"/>
                <a:cs typeface="Sylfaen" charset="0"/>
              </a:rPr>
              <a:t>հնարավոր</a:t>
            </a:r>
            <a:r>
              <a:rPr lang="en-GB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latin typeface="Sylfaen" charset="0"/>
                <a:ea typeface="Sylfaen" charset="0"/>
                <a:cs typeface="Sylfaen" charset="0"/>
              </a:rPr>
              <a:t>տեսակները</a:t>
            </a:r>
            <a:r>
              <a:rPr lang="en-GB" b="1" dirty="0" smtClean="0">
                <a:latin typeface="Sylfaen" charset="0"/>
                <a:ea typeface="Sylfaen" charset="0"/>
                <a:cs typeface="Sylfaen" charset="0"/>
              </a:rPr>
              <a:t>՝</a:t>
            </a:r>
            <a:endParaRPr lang="en-GB" b="1" dirty="0"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buNone/>
            </a:pPr>
            <a:endParaRPr lang="en-GB" dirty="0">
              <a:latin typeface="Sylfaen" charset="0"/>
              <a:ea typeface="Sylfaen" charset="0"/>
              <a:cs typeface="Sylfaen" charset="0"/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«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Մահացած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տուփ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»(‘</a:t>
            </a:r>
            <a:r>
              <a:rPr lang="en-GB" dirty="0">
                <a:latin typeface="Sylfaen" charset="0"/>
                <a:ea typeface="Sylfaen" charset="0"/>
                <a:cs typeface="Sylfaen" charset="0"/>
              </a:rPr>
              <a:t>Dead box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’),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որտեղ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թիրախային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սարքը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անջատված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«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Կենդանի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» (‘</a:t>
            </a:r>
            <a:r>
              <a:rPr lang="en-GB" dirty="0">
                <a:latin typeface="Sylfaen" charset="0"/>
                <a:ea typeface="Sylfaen" charset="0"/>
                <a:cs typeface="Sylfaen" charset="0"/>
              </a:rPr>
              <a:t>Live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’),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որտեղ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սարքը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միացված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աշխատում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  <a:p>
            <a:pPr marL="1314450" lvl="2" indent="-514350"/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Որոշմամբ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հետեւյալի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՝</a:t>
            </a:r>
            <a:endParaRPr lang="en-GB" sz="2800" dirty="0">
              <a:latin typeface="Sylfaen" charset="0"/>
              <a:ea typeface="Sylfaen" charset="0"/>
              <a:cs typeface="Sylfaen" charset="0"/>
            </a:endParaRPr>
          </a:p>
          <a:p>
            <a:pPr marL="1771650" lvl="3" indent="-514350">
              <a:buFont typeface="Wingdings" panose="05000000000000000000" pitchFamily="2" charset="2"/>
              <a:buChar char="Ø"/>
            </a:pP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Այն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անջատելու</a:t>
            </a:r>
            <a:endParaRPr lang="en-GB" sz="2800" dirty="0">
              <a:latin typeface="Sylfaen" charset="0"/>
              <a:ea typeface="Sylfaen" charset="0"/>
              <a:cs typeface="Sylfaen" charset="0"/>
            </a:endParaRPr>
          </a:p>
          <a:p>
            <a:pPr marL="1771650" lvl="3" indent="-514350">
              <a:buFont typeface="Wingdings" panose="05000000000000000000" pitchFamily="2" charset="2"/>
              <a:buChar char="Ø"/>
            </a:pP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Փոխազդել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դրա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հետ</a:t>
            </a:r>
            <a:endParaRPr lang="en-GB" sz="2800" dirty="0" smtClean="0">
              <a:latin typeface="Sylfaen" charset="0"/>
              <a:ea typeface="Sylfaen" charset="0"/>
              <a:cs typeface="Sylfaen" charset="0"/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Երկուսի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համադրությունը</a:t>
            </a:r>
            <a:endParaRPr lang="en-US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078BA9-B3B6-441A-AE1F-23B60658F5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130" y="5378193"/>
            <a:ext cx="1979712" cy="114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7593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Առգրավման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դիտարկումներ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256584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Խուզարկման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թիմը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ներառում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հատուկ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վերապատրաստված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անդամների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  <a:p>
            <a:pPr lvl="1"/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ունենալ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անկախ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մասնագետներ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endParaRPr lang="en-GB" sz="2000" dirty="0">
              <a:latin typeface="Sylfaen" charset="0"/>
              <a:ea typeface="Sylfaen" charset="0"/>
              <a:cs typeface="Sylfaen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Համակարգի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անդմի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նիստ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րատոր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/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արտաքին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ընկերություն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  <a:p>
            <a:pPr lvl="1"/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Կարո՞ղ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նրանք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աջակցել</a:t>
            </a:r>
            <a:endParaRPr lang="en-GB" sz="2000" dirty="0">
              <a:latin typeface="Sylfaen" charset="0"/>
              <a:ea typeface="Sylfaen" charset="0"/>
              <a:cs typeface="Sylfaen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Աշխատող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ցանկացած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անձ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անցնի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տարրական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վերապատրաստում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Ականատես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լինի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արձանագրի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բոլոր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գործողությունները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Թիմերի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կողմից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տեղեկացվի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սկզբունքների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/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փորձաքննությունների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մասին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Մասնագետների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ստորաբաժանման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կոնտակտային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տեղեյության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հասանելիություն</a:t>
            </a:r>
            <a:endParaRPr lang="en-US" sz="24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579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Նախագծում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նախապատրաստում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256584"/>
          </a:xfrm>
        </p:spPr>
        <p:txBody>
          <a:bodyPr/>
          <a:lstStyle/>
          <a:p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Բավականին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ճշգրիտ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՝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հնարավոր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խնդիրների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նույնականացման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։</a:t>
            </a:r>
          </a:p>
          <a:p>
            <a:pPr lvl="1"/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Ինչի՞ն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կբախվեք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–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սարքավորում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/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մարդիկ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?</a:t>
            </a:r>
          </a:p>
          <a:p>
            <a:pPr lvl="1"/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Տեղում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դատական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փորձաքննության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անհրաժեշտությու՞ն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Որտե՞ղ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տվյալները</a:t>
            </a:r>
            <a:endParaRPr lang="en-US" sz="24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Որքա՞ն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կան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այնտեղ</a:t>
            </a:r>
            <a:endParaRPr lang="en-US" sz="24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Որքա՞ն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պատճենվել-տեղում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լաբորատորիայում</a:t>
            </a:r>
            <a:endParaRPr lang="en-US" sz="24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Որքա՞ն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փորձառու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կասկածյալը</a:t>
            </a:r>
            <a:endParaRPr lang="en-US" sz="24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Նույն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ապացույցի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այլընտրանքային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աղյուրներ</a:t>
            </a:r>
            <a:endParaRPr lang="en-US" sz="24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8E061B-739C-4EE7-8F08-B5D787EA1B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338" y="5445588"/>
            <a:ext cx="1979712" cy="114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317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Նախագծում</a:t>
            </a:r>
            <a:r>
              <a:rPr lang="en-GB" sz="3200" dirty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3200" dirty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նախապատրաստում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256584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en-GB" sz="2400" dirty="0">
              <a:latin typeface="Sylfaen" charset="0"/>
              <a:ea typeface="Sylfaen" charset="0"/>
              <a:cs typeface="Sylfaen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Պատշաճորեն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թույլատրված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(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կարգադրություն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այլն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)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Անհրաժեշտության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դեպքում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իրականացվել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արագ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մուտք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Ընտրեք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թիմի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անդամներին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մասնագետներին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Բաշխեք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առաջադրանքները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դերերը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mr-IN" sz="2400" dirty="0" smtClean="0">
                <a:latin typeface="Sylfaen" charset="0"/>
                <a:ea typeface="Sylfaen" charset="0"/>
                <a:cs typeface="Sylfaen" charset="0"/>
              </a:rPr>
              <a:t>–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մարդիկ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,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սարքավորումներ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այլն</a:t>
            </a:r>
            <a:endParaRPr lang="en-US" sz="2400" dirty="0">
              <a:latin typeface="Sylfaen" charset="0"/>
              <a:ea typeface="Sylfaen" charset="0"/>
              <a:cs typeface="Sylfaen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Համառոտ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ամփոփեք</a:t>
            </a:r>
            <a:endParaRPr lang="en-US" sz="2400" dirty="0">
              <a:latin typeface="Sylfaen" charset="0"/>
              <a:ea typeface="Sylfaen" charset="0"/>
              <a:cs typeface="Sylfaen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Տրամադրեք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գործիքներ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սարքավորումներ</a:t>
            </a:r>
            <a:endParaRPr lang="en-US" sz="24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8A8C10-BE7A-48EE-979C-FFDB8CC22A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130" y="5378193"/>
            <a:ext cx="1979712" cy="114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930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Արտաքին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խորհրդատու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վկաներ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256584"/>
          </a:xfrm>
        </p:spPr>
        <p:txBody>
          <a:bodyPr/>
          <a:lstStyle/>
          <a:p>
            <a:endParaRPr lang="en-GB" dirty="0">
              <a:latin typeface="Sylfaen" charset="0"/>
              <a:ea typeface="Sylfaen" charset="0"/>
              <a:cs typeface="Sylfaen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Հմտությունների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ամբողջություն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Մասնագիտական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փորձ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Քննչական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գիտելիքներ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Համատեքստային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գիտելիքներ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Իրավական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գիտելիքներ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Հաղորդակցման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հմտություններ</a:t>
            </a:r>
            <a:endParaRPr lang="en-US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4C2191-3A3C-4164-A06C-4497C7B09D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130" y="5378193"/>
            <a:ext cx="1979712" cy="114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473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Դեպքի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վայր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տանելու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համար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256584"/>
          </a:xfrm>
        </p:spPr>
        <p:txBody>
          <a:bodyPr/>
          <a:lstStyle/>
          <a:p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Գործիքներ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սարքավորումներ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lvl="1"/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Տեխնոլոգիաների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փոփոխությունները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կհուշեն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թե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ինչ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անհրաժեշտ</a:t>
            </a:r>
            <a:endParaRPr lang="en-US" sz="2000" dirty="0" smtClean="0">
              <a:latin typeface="Sylfaen" charset="0"/>
              <a:ea typeface="Sylfaen" charset="0"/>
              <a:cs typeface="Sylfaen" charset="0"/>
            </a:endParaRPr>
          </a:p>
          <a:p>
            <a:pPr lvl="1"/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ձեռնոցներ</a:t>
            </a:r>
            <a:endParaRPr lang="en-US" sz="20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Խուզարկության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համապատասխան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փաստաթղթեր</a:t>
            </a:r>
            <a:endParaRPr lang="en-US" sz="2400" dirty="0">
              <a:latin typeface="Sylfaen" charset="0"/>
              <a:ea typeface="Sylfaen" charset="0"/>
              <a:cs typeface="Sylfaen" charset="0"/>
            </a:endParaRPr>
          </a:p>
          <a:p>
            <a:pPr lvl="1"/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արձանագրություններ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պիտակներ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ժապավեն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ձեւաթղթեր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ձեռնոցներ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այլն</a:t>
            </a:r>
            <a:endParaRPr lang="en-US" sz="20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Խցիկ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(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լուսա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տեսա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)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Տուփեր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պայուսակներ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փուչիկային</a:t>
            </a:r>
            <a:r>
              <a:rPr lang="en-GB" sz="2400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>
                <a:latin typeface="Sylfaen" charset="0"/>
                <a:ea typeface="Sylfaen" charset="0"/>
                <a:cs typeface="Sylfaen" charset="0"/>
              </a:rPr>
              <a:t>փաթաթան</a:t>
            </a:r>
            <a:r>
              <a:rPr lang="en-GB" sz="2400" dirty="0">
                <a:latin typeface="Sylfaen" charset="0"/>
                <a:ea typeface="Sylfaen" charset="0"/>
                <a:cs typeface="Sylfaen" charset="0"/>
              </a:rPr>
              <a:t>(bubble wrap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),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մալուխային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կապեր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ապացույցի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պայուսակներ</a:t>
            </a:r>
            <a:endParaRPr lang="en-GB" sz="2400" dirty="0" smtClean="0">
              <a:latin typeface="Sylfaen" charset="0"/>
              <a:ea typeface="Sylfaen" charset="0"/>
              <a:cs typeface="Sylfaen" charset="0"/>
            </a:endParaRPr>
          </a:p>
          <a:p>
            <a:pPr lvl="1"/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Faraday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պայուսակներ</a:t>
            </a:r>
            <a:endParaRPr lang="en-GB" sz="20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92569C-EA32-44DF-8087-FB6EE31722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130" y="5378193"/>
            <a:ext cx="1979712" cy="114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194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2142" y="132103"/>
            <a:ext cx="76327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8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Դեպքի</a:t>
            </a:r>
            <a:r>
              <a:rPr lang="en-GB" sz="2800" dirty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վայր</a:t>
            </a:r>
            <a:r>
              <a:rPr lang="en-GB" sz="2800" dirty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տանելու</a:t>
            </a:r>
            <a:r>
              <a:rPr lang="en-GB" sz="2800" dirty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համար</a:t>
            </a:r>
            <a:endParaRPr lang="en-GB" sz="18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  <a:p>
            <a:pPr algn="r"/>
            <a:r>
              <a:rPr lang="en-GB" sz="28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(</a:t>
            </a:r>
            <a:r>
              <a:rPr lang="en-GB" sz="28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Ուղիղ</a:t>
            </a:r>
            <a:r>
              <a:rPr lang="en-GB" sz="28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դատական</a:t>
            </a:r>
            <a:r>
              <a:rPr lang="en-GB" sz="28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փորձաքննություն</a:t>
            </a:r>
            <a:r>
              <a:rPr lang="en-GB" sz="28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)</a:t>
            </a:r>
            <a:endParaRPr lang="en-GB" sz="18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256584"/>
          </a:xfrm>
        </p:spPr>
        <p:txBody>
          <a:bodyPr/>
          <a:lstStyle/>
          <a:p>
            <a:endParaRPr lang="en-GB" sz="28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Նոութբուք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(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ստանդարտ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դատափորձաքննական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գործիքներով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)</a:t>
            </a:r>
            <a:endParaRPr lang="en-GB" sz="28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Ցանցային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մալուխներ</a:t>
            </a:r>
            <a:endParaRPr lang="en-GB" sz="28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Կոշտ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կրիչներ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(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բարձր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տարողունակությամբ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)</a:t>
            </a:r>
            <a:endParaRPr lang="en-GB" sz="28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Գրելն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արգելափակող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ապարատներ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(Hardware </a:t>
            </a:r>
            <a:r>
              <a:rPr lang="en-GB" sz="2800" dirty="0">
                <a:latin typeface="Sylfaen" charset="0"/>
                <a:ea typeface="Sylfaen" charset="0"/>
                <a:cs typeface="Sylfaen" charset="0"/>
              </a:rPr>
              <a:t>write 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blockers)</a:t>
            </a:r>
            <a:endParaRPr lang="en-GB" sz="28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Փորձաքննական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մեդիա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խցիկներ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(</a:t>
            </a:r>
            <a:r>
              <a:rPr lang="en-GB" sz="2800" dirty="0">
                <a:latin typeface="Sylfaen" charset="0"/>
                <a:ea typeface="Sylfaen" charset="0"/>
                <a:cs typeface="Sylfaen" charset="0"/>
              </a:rPr>
              <a:t>DVD/USB)</a:t>
            </a:r>
          </a:p>
          <a:p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Կենդանի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տվյալների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գործիքներ</a:t>
            </a:r>
            <a:endParaRPr lang="en-GB" sz="28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B2575E-77A9-4789-A6D9-1B831D07CA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130" y="5378193"/>
            <a:ext cx="1979712" cy="114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004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Դեպքի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վայրի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ապահովում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3581400"/>
            <a:ext cx="8640960" cy="2871936"/>
          </a:xfrm>
        </p:spPr>
        <p:txBody>
          <a:bodyPr/>
          <a:lstStyle/>
          <a:p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Մարդկանց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անվտանգություն</a:t>
            </a:r>
            <a:endParaRPr lang="en-GB" sz="28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Ապացույցների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ամբողջականություն</a:t>
            </a:r>
            <a:endParaRPr lang="en-GB" sz="2800" dirty="0">
              <a:latin typeface="Sylfaen" charset="0"/>
              <a:ea typeface="Sylfaen" charset="0"/>
              <a:cs typeface="Sylfaen" charset="0"/>
            </a:endParaRPr>
          </a:p>
          <a:p>
            <a:pPr lvl="1"/>
            <a:r>
              <a:rPr lang="hy-AM" sz="2400" dirty="0" smtClean="0"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ները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հեշտորեն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խեղվել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ջնջվել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ոչնչացվել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Picture 4" descr="C:\Users\User\Dropbox\COE - Personal\Session 1.3.3 Search and Seizure\Photos\stop.jpg">
            <a:extLst>
              <a:ext uri="{FF2B5EF4-FFF2-40B4-BE49-F238E27FC236}">
                <a16:creationId xmlns:a16="http://schemas.microsoft.com/office/drawing/2014/main" id="{6CA17B8C-48B8-4E6C-9176-DC1BD0A16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349" y="1340683"/>
            <a:ext cx="1983301" cy="1991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3A8E0B-E1E2-4465-BFDE-F439E208B8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130" y="5378193"/>
            <a:ext cx="1979712" cy="114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213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Դեպքի</a:t>
            </a:r>
            <a:r>
              <a:rPr lang="en-GB" sz="3200" dirty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վայրի</a:t>
            </a:r>
            <a:r>
              <a:rPr lang="en-GB" sz="3200" dirty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ապահովում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70001"/>
            <a:ext cx="8640960" cy="5183335"/>
          </a:xfrm>
        </p:spPr>
        <p:txBody>
          <a:bodyPr/>
          <a:lstStyle/>
          <a:p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Հետեւեք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իրավազորության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քաղաքականությանը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Հեռացրեք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մարդկանց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  <a:p>
            <a:pPr lvl="1"/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համակարգիչներից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սարքերից</a:t>
            </a:r>
            <a:endParaRPr lang="en-GB" sz="20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Ապահովեք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սարքերը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 (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ներառյալ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անձնական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շարժական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)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Մերժեք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չարտոնված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մարդկանց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օգնությունը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Սարքը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թողեք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անջատված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եթե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արդեն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իսկ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անջատված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Ստուգեք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սարքի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կարգավիճակը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Պաշտպանեք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անկայուն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տվյալները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Նույնակացրեք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սարքերը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-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հավաքելու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թողնելու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3A8E0B-E1E2-4465-BFDE-F439E208B8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130" y="5378193"/>
            <a:ext cx="1979712" cy="114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956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Դեպքի</a:t>
            </a:r>
            <a:r>
              <a:rPr lang="en-GB" sz="3200" dirty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վայրի</a:t>
            </a:r>
            <a:r>
              <a:rPr lang="en-GB" sz="3200" dirty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ապահովում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70001"/>
            <a:ext cx="8640960" cy="5183335"/>
          </a:xfrm>
        </p:spPr>
        <p:txBody>
          <a:bodyPr/>
          <a:lstStyle/>
          <a:p>
            <a:endParaRPr lang="en-GB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Առաջնահերթություն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տվեք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sz="2800" dirty="0" smtClean="0"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ներին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փորձաքննական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ապացույցներին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Խուզարկեք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այլ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ոչ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էլեկտրոնային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նյուերը</a:t>
            </a:r>
            <a:endParaRPr lang="en-GB" sz="2800" dirty="0">
              <a:latin typeface="Sylfaen" charset="0"/>
              <a:ea typeface="Sylfaen" charset="0"/>
              <a:cs typeface="Sylfaen" charset="0"/>
            </a:endParaRPr>
          </a:p>
          <a:p>
            <a:pPr lvl="1"/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Գաղտնաառեր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նշումներ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ձեռնարկներ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տպագրություններ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նկարներ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Տեղի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լուսանկար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/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տեսանյութ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(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բոլոր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մանրամասներով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)</a:t>
            </a:r>
            <a:endParaRPr lang="en-GB" sz="28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3A8E0B-E1E2-4465-BFDE-F439E208B8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130" y="5378193"/>
            <a:ext cx="1979712" cy="114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312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28650" y="1640430"/>
            <a:ext cx="7886700" cy="4351338"/>
          </a:xfrm>
        </p:spPr>
        <p:txBody>
          <a:bodyPr>
            <a:normAutofit fontScale="62500" lnSpcReduction="20000"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en-US" sz="3200" b="1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Դ</a:t>
            </a:r>
            <a:r>
              <a:rPr lang="hy-AM" sz="3200" b="1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ասընթաց</a:t>
            </a:r>
            <a:r>
              <a:rPr lang="ru-RU" sz="3200" b="1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ի </a:t>
            </a:r>
            <a:r>
              <a:rPr lang="ru-RU" sz="3200" b="1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ավարտին</a:t>
            </a:r>
            <a:r>
              <a:rPr lang="en-US" sz="3200" b="1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մաս</a:t>
            </a:r>
            <a:r>
              <a:rPr lang="en-US" sz="3200" b="1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նակիցները</a:t>
            </a:r>
            <a:r>
              <a:rPr lang="en-US" sz="3200" b="1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3200" b="1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կկարողանան</a:t>
            </a:r>
            <a:r>
              <a:rPr lang="en-US" sz="3200" b="1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.</a:t>
            </a:r>
            <a:endParaRPr lang="ru-RU" sz="3200" b="1" dirty="0" smtClean="0">
              <a:solidFill>
                <a:prstClr val="black"/>
              </a:solidFill>
              <a:latin typeface="Sylfaen" charset="0"/>
              <a:ea typeface="Sylfaen" charset="0"/>
              <a:cs typeface="Sylfaen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en-GB" sz="3200" dirty="0">
              <a:solidFill>
                <a:prstClr val="black"/>
              </a:solidFill>
              <a:latin typeface="Sylfaen" charset="0"/>
              <a:ea typeface="Sylfaen" charset="0"/>
              <a:cs typeface="Sylfaen" charset="0"/>
            </a:endParaRPr>
          </a:p>
          <a:p>
            <a:pPr marL="342900" lvl="0" indent="-34290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Քննարկել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տարեր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տեսակներ</a:t>
            </a:r>
            <a:endParaRPr lang="en-GB" dirty="0">
              <a:solidFill>
                <a:prstClr val="black"/>
              </a:solidFill>
              <a:latin typeface="Sylfaen" charset="0"/>
              <a:ea typeface="Sylfaen" charset="0"/>
              <a:cs typeface="Sylfaen" charset="0"/>
            </a:endParaRPr>
          </a:p>
          <a:p>
            <a:pPr marL="342900" lvl="0" indent="-34290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Ամփոփել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ԵԽ </a:t>
            </a:r>
            <a:r>
              <a:rPr lang="hy-AM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ուղեցույցի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կարեւոր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կետերը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հատկապես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առգրավման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վարման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սկզբունքները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marL="342900" lvl="0" indent="-34290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Ճանաչել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«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մահացած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տուփի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» (</a:t>
            </a:r>
            <a:r>
              <a:rPr lang="en-GB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dead </a:t>
            </a:r>
            <a:r>
              <a:rPr lang="en-GB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box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) 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«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կենդանի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տվյալների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» (</a:t>
            </a:r>
            <a:r>
              <a:rPr lang="en-GB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live data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) 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դատական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փորձաքննությունների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ինչպես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նաեւ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«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ամպային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տվյալների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» (</a:t>
            </a:r>
            <a:r>
              <a:rPr lang="en-GB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cloud based data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) 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տարբերակիչ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մարտահրավերները</a:t>
            </a:r>
            <a:endParaRPr lang="ru-RU" dirty="0" smtClean="0">
              <a:solidFill>
                <a:prstClr val="black"/>
              </a:solidFill>
              <a:latin typeface="Sylfaen" charset="0"/>
              <a:ea typeface="Sylfaen" charset="0"/>
              <a:cs typeface="Sylfaen" charset="0"/>
            </a:endParaRPr>
          </a:p>
          <a:p>
            <a:pPr marL="342900" lvl="0" indent="-34290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Քննարկել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ընդունելիությունը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marL="342900" lvl="0" indent="-34290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Համեմատել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դատական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փորձաքննություները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ավանդականի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հետ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marL="342900" lvl="0" indent="-342900" algn="just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Ճանաչել</a:t>
            </a:r>
            <a:r>
              <a:rPr lang="ru-RU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ru-RU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դատական</a:t>
            </a:r>
            <a:r>
              <a:rPr lang="ru-RU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փորձաքննության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չորս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կարեւոր</a:t>
            </a:r>
            <a:r>
              <a:rPr lang="ru-RU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փուլերը</a:t>
            </a:r>
            <a:endParaRPr lang="en-US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US" dirty="0">
                <a:latin typeface="Sylfaen" charset="0"/>
                <a:ea typeface="Sylfaen" charset="0"/>
                <a:cs typeface="Sylfaen" charset="0"/>
              </a:rPr>
              <a:t>Դ</a:t>
            </a:r>
            <a:r>
              <a:rPr lang="hy-AM" dirty="0" smtClean="0">
                <a:latin typeface="Sylfaen" charset="0"/>
                <a:ea typeface="Sylfaen" charset="0"/>
                <a:cs typeface="Sylfaen" charset="0"/>
              </a:rPr>
              <a:t>ասընթաց</a:t>
            </a:r>
            <a:r>
              <a:rPr lang="ru-RU" dirty="0" smtClean="0">
                <a:latin typeface="Sylfaen" charset="0"/>
                <a:ea typeface="Sylfaen" charset="0"/>
                <a:cs typeface="Sylfaen" charset="0"/>
              </a:rPr>
              <a:t>ի </a:t>
            </a:r>
            <a:r>
              <a:rPr lang="ru-RU" dirty="0" err="1" smtClean="0">
                <a:latin typeface="Sylfaen" charset="0"/>
                <a:ea typeface="Sylfaen" charset="0"/>
                <a:cs typeface="Sylfaen" charset="0"/>
              </a:rPr>
              <a:t>խնդիրները</a:t>
            </a:r>
            <a:endParaRPr lang="en-GB" sz="2000" dirty="0">
              <a:latin typeface="Sylfaen" charset="0"/>
              <a:ea typeface="Sylfaen" charset="0"/>
              <a:cs typeface="Sylfaen" charset="0"/>
            </a:endParaRPr>
          </a:p>
          <a:p>
            <a:endParaRPr lang="en-US" dirty="0">
              <a:latin typeface="Sylfaen" charset="0"/>
              <a:ea typeface="Sylfaen" charset="0"/>
              <a:cs typeface="Sylfae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3910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Դեպքի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վայրի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փաստաթղթավորում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70001"/>
            <a:ext cx="8640960" cy="5183335"/>
          </a:xfrm>
        </p:spPr>
        <p:txBody>
          <a:bodyPr/>
          <a:lstStyle/>
          <a:p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Էսքիզային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նախագիծ</a:t>
            </a:r>
            <a:endParaRPr lang="en-GB" sz="28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Լուսանկարեք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/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արձանագրեք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ամողջ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դեպքի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վայրը</a:t>
            </a:r>
            <a:endParaRPr lang="en-GB" sz="2800" dirty="0">
              <a:latin typeface="Sylfaen" charset="0"/>
              <a:ea typeface="Sylfaen" charset="0"/>
              <a:cs typeface="Sylfaen" charset="0"/>
            </a:endParaRPr>
          </a:p>
          <a:p>
            <a:pPr lvl="1"/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Հղման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սարքերի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հատուկ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լուսանկարչություն</a:t>
            </a:r>
            <a:endParaRPr lang="en-GB" sz="2400" dirty="0" smtClean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Մանրասնեք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բոլոր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սարքերը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mr-IN" sz="2800" dirty="0" smtClean="0">
                <a:latin typeface="Sylfaen" charset="0"/>
                <a:ea typeface="Sylfaen" charset="0"/>
                <a:cs typeface="Sylfaen" charset="0"/>
              </a:rPr>
              <a:t>–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միացման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վարգավիճակի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հետ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միասին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Կապեր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պիտակի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պորտեր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Էկրանի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կարգավիճակ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mr-IN" sz="2800" dirty="0" smtClean="0">
                <a:latin typeface="Sylfaen" charset="0"/>
                <a:ea typeface="Sylfaen" charset="0"/>
                <a:cs typeface="Sylfaen" charset="0"/>
              </a:rPr>
              <a:t>–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եթե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միացված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(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լուսանկար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արձանգրություն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)</a:t>
            </a:r>
            <a:endParaRPr lang="en-GB" sz="28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Ձեռնարկված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բոլոր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քայլերը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փաստաթղթավորվեն</a:t>
            </a:r>
            <a:endParaRPr lang="en-GB" sz="28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Picture 2" descr="C:\Users\Lemon\Desktop\BackUp\COE Training\Photos\documenting.jpg">
            <a:extLst>
              <a:ext uri="{FF2B5EF4-FFF2-40B4-BE49-F238E27FC236}">
                <a16:creationId xmlns:a16="http://schemas.microsoft.com/office/drawing/2014/main" id="{BFAD447E-C8E8-4C84-9BB1-AABC667DF3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6" b="18363"/>
          <a:stretch/>
        </p:blipFill>
        <p:spPr bwMode="auto">
          <a:xfrm>
            <a:off x="7308304" y="5327767"/>
            <a:ext cx="1763688" cy="1192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9677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Մարդիկ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/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Հարցաքննություններ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70001"/>
            <a:ext cx="8640960" cy="5183335"/>
          </a:xfrm>
        </p:spPr>
        <p:txBody>
          <a:bodyPr/>
          <a:lstStyle/>
          <a:p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Իրականցրեք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ազգային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օրենսդրությանը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/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քաղաքականությանը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համապատասխան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Նույնականացրեք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ներկա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մարդկանց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Արձանագրության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մանրամասներ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մուտքի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ժամեր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այլն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անհրաժեշտ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լինել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–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Սարքի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նպատակը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սեփականատերը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օգտատերը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օգտանունները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հաշվի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տեղեկությունը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փաստաթղթերը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Գաղտնաբառերը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(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սարքեր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սերվերներ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կոդավորում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Դրսի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պահուստի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վերաբերյալ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մանրասներ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C7EE2B-7305-4068-9639-0CCFF7BFBD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125" y="5800651"/>
            <a:ext cx="3779875" cy="78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541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Դեպքի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վայրի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օրինակներ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A96244F8-6C35-41B2-B555-FDA4C29BA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5" t="4359" r="1274" b="2637"/>
          <a:stretch>
            <a:fillRect/>
          </a:stretch>
        </p:blipFill>
        <p:spPr bwMode="auto">
          <a:xfrm>
            <a:off x="728700" y="1227266"/>
            <a:ext cx="7686600" cy="5083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14245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Դեպքի</a:t>
            </a:r>
            <a:r>
              <a:rPr lang="en-GB" sz="3200" dirty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վայրի</a:t>
            </a:r>
            <a:r>
              <a:rPr lang="en-GB" sz="3200" dirty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օրինակներ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" name="Grafik 335">
            <a:extLst>
              <a:ext uri="{FF2B5EF4-FFF2-40B4-BE49-F238E27FC236}">
                <a16:creationId xmlns:a16="http://schemas.microsoft.com/office/drawing/2014/main" id="{8500DED8-359E-4EC1-BDBC-FC33F61FC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395994"/>
            <a:ext cx="7128792" cy="4896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80880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Աշխատանք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սարքերի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հետ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70001"/>
            <a:ext cx="8640960" cy="5183335"/>
          </a:xfrm>
        </p:spPr>
        <p:txBody>
          <a:bodyPr/>
          <a:lstStyle/>
          <a:p>
            <a:pPr marL="0" indent="0">
              <a:buNone/>
            </a:pPr>
            <a:endParaRPr lang="en-GB" b="1" dirty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buNone/>
            </a:pP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Դեպք</a:t>
            </a:r>
            <a:r>
              <a:rPr lang="en-GB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Ա</a:t>
            </a:r>
            <a:r>
              <a:rPr lang="en-GB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– 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Համակարգիչը</a:t>
            </a:r>
            <a:r>
              <a:rPr lang="en-GB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անջատված</a:t>
            </a:r>
            <a:r>
              <a:rPr lang="en-GB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է</a:t>
            </a:r>
            <a:endParaRPr lang="en-GB" b="1" dirty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Մի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միացրեք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  <a:p>
            <a:pPr lvl="1"/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Ապահովեք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լուսանկարեք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,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ապամոնտաժեք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Եթե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շարժական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սարք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նաեւ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հեռացրեք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մարտկոցը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marL="0" indent="0" algn="ctr">
              <a:buNone/>
            </a:pPr>
            <a:endParaRPr lang="en-GB" b="1" dirty="0">
              <a:latin typeface="Sylfaen" charset="0"/>
              <a:ea typeface="Sylfaen" charset="0"/>
              <a:cs typeface="Sylfaen" charset="0"/>
            </a:endParaRPr>
          </a:p>
          <a:p>
            <a:pPr marL="0" indent="0" algn="ctr">
              <a:buNone/>
            </a:pPr>
            <a:r>
              <a:rPr lang="en-GB" sz="2400" b="1" dirty="0" err="1" smtClean="0">
                <a:latin typeface="Sylfaen" charset="0"/>
                <a:ea typeface="Sylfaen" charset="0"/>
                <a:cs typeface="Sylfaen" charset="0"/>
              </a:rPr>
              <a:t>Սկզբունք</a:t>
            </a:r>
            <a:r>
              <a:rPr lang="en-GB" sz="2400" b="1" dirty="0" smtClean="0">
                <a:latin typeface="Sylfaen" charset="0"/>
                <a:ea typeface="Sylfaen" charset="0"/>
                <a:cs typeface="Sylfaen" charset="0"/>
              </a:rPr>
              <a:t> 1-ը </a:t>
            </a:r>
            <a:r>
              <a:rPr lang="en-GB" sz="2400" b="1" dirty="0" err="1" smtClean="0">
                <a:latin typeface="Sylfaen" charset="0"/>
                <a:ea typeface="Sylfaen" charset="0"/>
                <a:cs typeface="Sylfaen" charset="0"/>
              </a:rPr>
              <a:t>պահպանելու</a:t>
            </a:r>
            <a:endParaRPr lang="en-GB" sz="2400" b="1" dirty="0">
              <a:latin typeface="Sylfaen" charset="0"/>
              <a:ea typeface="Sylfaen" charset="0"/>
              <a:cs typeface="Sylfaen" charset="0"/>
            </a:endParaRPr>
          </a:p>
          <a:p>
            <a:pPr marL="0" indent="0" algn="ctr">
              <a:buNone/>
            </a:pPr>
            <a:r>
              <a:rPr lang="en-GB" sz="2400" b="1" dirty="0" err="1" smtClean="0">
                <a:latin typeface="Sylfaen" charset="0"/>
                <a:ea typeface="Sylfaen" charset="0"/>
                <a:cs typeface="Sylfaen" charset="0"/>
              </a:rPr>
              <a:t>լավագույն</a:t>
            </a:r>
            <a:r>
              <a:rPr lang="en-GB" sz="2400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b="1" dirty="0" err="1" smtClean="0">
                <a:latin typeface="Sylfaen" charset="0"/>
                <a:ea typeface="Sylfaen" charset="0"/>
                <a:cs typeface="Sylfaen" charset="0"/>
              </a:rPr>
              <a:t>հնարավորությունն</a:t>
            </a:r>
            <a:r>
              <a:rPr lang="en-GB" sz="2400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b="1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endParaRPr lang="en-GB" sz="2400" b="1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Bild 2">
            <a:extLst>
              <a:ext uri="{FF2B5EF4-FFF2-40B4-BE49-F238E27FC236}">
                <a16:creationId xmlns:a16="http://schemas.microsoft.com/office/drawing/2014/main" id="{D5C9CDBF-093F-4474-9634-68181BCC80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" b="470"/>
          <a:stretch/>
        </p:blipFill>
        <p:spPr>
          <a:xfrm>
            <a:off x="7331113" y="5323475"/>
            <a:ext cx="1812887" cy="119725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741322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Աշխատանք</a:t>
            </a:r>
            <a:r>
              <a:rPr lang="en-GB" sz="3200" dirty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սարքերի</a:t>
            </a:r>
            <a:r>
              <a:rPr lang="en-GB" sz="3200" dirty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հետ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70001"/>
            <a:ext cx="8640960" cy="5183335"/>
          </a:xfrm>
        </p:spPr>
        <p:txBody>
          <a:bodyPr/>
          <a:lstStyle/>
          <a:p>
            <a:pPr marL="0" indent="0">
              <a:buNone/>
            </a:pPr>
            <a:endParaRPr lang="en-GB" b="1" dirty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buNone/>
            </a:pP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Դեպք</a:t>
            </a:r>
            <a:r>
              <a:rPr lang="en-GB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Բ</a:t>
            </a:r>
            <a:r>
              <a:rPr lang="en-GB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– 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Համակարգիչը</a:t>
            </a:r>
            <a:r>
              <a:rPr lang="en-GB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միացված</a:t>
            </a:r>
            <a:r>
              <a:rPr lang="en-GB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է</a:t>
            </a:r>
            <a:endParaRPr lang="en-GB" b="1" dirty="0" smtClean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Մի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անջատեք</a:t>
            </a:r>
            <a:endParaRPr lang="en-GB" dirty="0" smtClean="0">
              <a:latin typeface="Sylfaen" charset="0"/>
              <a:ea typeface="Sylfaen" charset="0"/>
              <a:cs typeface="Sylfaen" charset="0"/>
            </a:endParaRPr>
          </a:p>
          <a:p>
            <a:pPr lvl="1"/>
            <a:r>
              <a:rPr lang="en-GB" dirty="0" err="1">
                <a:latin typeface="Sylfaen" charset="0"/>
                <a:ea typeface="Sylfaen" charset="0"/>
                <a:cs typeface="Sylfaen" charset="0"/>
              </a:rPr>
              <a:t>Ապահովեք</a:t>
            </a:r>
            <a:r>
              <a:rPr lang="en-GB" dirty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dirty="0" err="1">
                <a:latin typeface="Sylfaen" charset="0"/>
                <a:ea typeface="Sylfaen" charset="0"/>
                <a:cs typeface="Sylfaen" charset="0"/>
              </a:rPr>
              <a:t>լուսանկարեք</a:t>
            </a:r>
            <a:r>
              <a:rPr lang="en-GB" dirty="0">
                <a:latin typeface="Sylfaen" charset="0"/>
                <a:ea typeface="Sylfaen" charset="0"/>
                <a:cs typeface="Sylfaen" charset="0"/>
              </a:rPr>
              <a:t> ,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գնահատեք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Մասնագետի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միջամտություն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Դիտարկեք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«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Կենդանի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տվյալների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»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հավաքագրումը</a:t>
            </a:r>
            <a:endParaRPr lang="en-GB" b="1" dirty="0">
              <a:latin typeface="Sylfaen" charset="0"/>
              <a:ea typeface="Sylfaen" charset="0"/>
              <a:cs typeface="Sylfaen" charset="0"/>
            </a:endParaRPr>
          </a:p>
          <a:p>
            <a:pPr marL="0" indent="0" algn="ctr">
              <a:buNone/>
            </a:pPr>
            <a:endParaRPr lang="en-GB" sz="2400" b="1" dirty="0" smtClean="0">
              <a:latin typeface="Sylfaen" charset="0"/>
              <a:ea typeface="Sylfaen" charset="0"/>
              <a:cs typeface="Sylfaen" charset="0"/>
            </a:endParaRPr>
          </a:p>
          <a:p>
            <a:pPr marL="0" indent="0" algn="ctr">
              <a:buNone/>
            </a:pPr>
            <a:r>
              <a:rPr lang="en-GB" sz="2400" b="1" dirty="0" err="1" smtClean="0">
                <a:latin typeface="Sylfaen" charset="0"/>
                <a:ea typeface="Sylfaen" charset="0"/>
                <a:cs typeface="Sylfaen" charset="0"/>
              </a:rPr>
              <a:t>Սկզբունք</a:t>
            </a:r>
            <a:r>
              <a:rPr lang="en-GB" sz="2400" b="1" dirty="0" smtClean="0">
                <a:latin typeface="Sylfaen" charset="0"/>
                <a:ea typeface="Sylfaen" charset="0"/>
                <a:cs typeface="Sylfaen" charset="0"/>
              </a:rPr>
              <a:t> 1-ը </a:t>
            </a:r>
            <a:r>
              <a:rPr lang="en-GB" sz="2400" b="1" dirty="0" err="1" smtClean="0">
                <a:latin typeface="Sylfaen" charset="0"/>
                <a:ea typeface="Sylfaen" charset="0"/>
                <a:cs typeface="Sylfaen" charset="0"/>
              </a:rPr>
              <a:t>պահպանելու</a:t>
            </a:r>
            <a:r>
              <a:rPr lang="en-GB" sz="2400" b="1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marL="0" indent="0" algn="ctr">
              <a:buNone/>
            </a:pPr>
            <a:r>
              <a:rPr lang="en-GB" sz="2400" b="1" dirty="0" err="1" smtClean="0">
                <a:latin typeface="Sylfaen" charset="0"/>
                <a:ea typeface="Sylfaen" charset="0"/>
                <a:cs typeface="Sylfaen" charset="0"/>
              </a:rPr>
              <a:t>նվազ</a:t>
            </a:r>
            <a:r>
              <a:rPr lang="en-GB" sz="2400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b="1" dirty="0" err="1" smtClean="0">
                <a:latin typeface="Sylfaen" charset="0"/>
                <a:ea typeface="Sylfaen" charset="0"/>
                <a:cs typeface="Sylfaen" charset="0"/>
              </a:rPr>
              <a:t>հնարավորություն</a:t>
            </a:r>
            <a:endParaRPr lang="en-GB" sz="2400" b="1" dirty="0">
              <a:latin typeface="Sylfaen" charset="0"/>
              <a:ea typeface="Sylfaen" charset="0"/>
              <a:cs typeface="Sylfaen" charset="0"/>
            </a:endParaRPr>
          </a:p>
          <a:p>
            <a:pPr marL="0" indent="0" algn="ctr">
              <a:buNone/>
            </a:pPr>
            <a:endParaRPr lang="en-GB" b="1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Bild 2">
            <a:extLst>
              <a:ext uri="{FF2B5EF4-FFF2-40B4-BE49-F238E27FC236}">
                <a16:creationId xmlns:a16="http://schemas.microsoft.com/office/drawing/2014/main" id="{D5C9CDBF-093F-4474-9634-68181BCC80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" b="470"/>
          <a:stretch/>
        </p:blipFill>
        <p:spPr>
          <a:xfrm>
            <a:off x="7331113" y="5323475"/>
            <a:ext cx="1812887" cy="119725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5449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Աշխատանք</a:t>
            </a:r>
            <a:r>
              <a:rPr lang="en-GB" sz="3200" dirty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սարքերի</a:t>
            </a:r>
            <a:r>
              <a:rPr lang="en-GB" sz="3200" dirty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հետ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70001"/>
            <a:ext cx="8640960" cy="5183335"/>
          </a:xfrm>
        </p:spPr>
        <p:txBody>
          <a:bodyPr/>
          <a:lstStyle/>
          <a:p>
            <a:pPr marL="0" indent="0">
              <a:buNone/>
            </a:pPr>
            <a:endParaRPr lang="en-GB" b="1" dirty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buNone/>
            </a:pP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Դեպք</a:t>
            </a:r>
            <a:r>
              <a:rPr lang="en-GB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Գ</a:t>
            </a:r>
            <a:r>
              <a:rPr lang="en-GB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– 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Չեք</a:t>
            </a:r>
            <a:r>
              <a:rPr lang="en-GB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պարզել</a:t>
            </a:r>
            <a:endParaRPr lang="en-GB" b="1" dirty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Ենթադրեք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՝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այն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անջատված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Հեռացրեք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էներգիայի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մատակարարումը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lvl="1"/>
            <a:r>
              <a:rPr lang="en-GB" dirty="0" err="1">
                <a:latin typeface="Sylfaen" charset="0"/>
                <a:ea typeface="Sylfaen" charset="0"/>
                <a:cs typeface="Sylfaen" charset="0"/>
              </a:rPr>
              <a:t>Ապահովեք</a:t>
            </a:r>
            <a:r>
              <a:rPr lang="en-GB" dirty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dirty="0" err="1">
                <a:latin typeface="Sylfaen" charset="0"/>
                <a:ea typeface="Sylfaen" charset="0"/>
                <a:cs typeface="Sylfaen" charset="0"/>
              </a:rPr>
              <a:t>լուսանկարեք</a:t>
            </a:r>
            <a:r>
              <a:rPr lang="en-GB" dirty="0">
                <a:latin typeface="Sylfaen" charset="0"/>
                <a:ea typeface="Sylfaen" charset="0"/>
                <a:cs typeface="Sylfaen" charset="0"/>
              </a:rPr>
              <a:t> , </a:t>
            </a:r>
            <a:r>
              <a:rPr lang="en-GB" dirty="0" err="1">
                <a:latin typeface="Sylfaen" charset="0"/>
                <a:ea typeface="Sylfaen" charset="0"/>
                <a:cs typeface="Sylfaen" charset="0"/>
              </a:rPr>
              <a:t>ապամոնտաժեք</a:t>
            </a:r>
            <a:r>
              <a:rPr lang="en-GB" dirty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marL="0" indent="0">
              <a:buNone/>
            </a:pPr>
            <a:endParaRPr lang="en-GB" dirty="0">
              <a:latin typeface="Sylfaen" charset="0"/>
              <a:ea typeface="Sylfaen" charset="0"/>
              <a:cs typeface="Sylfaen" charset="0"/>
            </a:endParaRPr>
          </a:p>
          <a:p>
            <a:pPr marL="0" indent="0" algn="ctr">
              <a:buNone/>
            </a:pPr>
            <a:r>
              <a:rPr lang="en-GB" b="1" dirty="0" err="1">
                <a:latin typeface="Sylfaen" charset="0"/>
                <a:ea typeface="Sylfaen" charset="0"/>
                <a:cs typeface="Sylfaen" charset="0"/>
              </a:rPr>
              <a:t>Սկզբունք</a:t>
            </a:r>
            <a:r>
              <a:rPr lang="en-GB" b="1" dirty="0">
                <a:latin typeface="Sylfaen" charset="0"/>
                <a:ea typeface="Sylfaen" charset="0"/>
                <a:cs typeface="Sylfaen" charset="0"/>
              </a:rPr>
              <a:t> 1-ը </a:t>
            </a:r>
            <a:r>
              <a:rPr lang="en-GB" b="1" dirty="0" err="1">
                <a:latin typeface="Sylfaen" charset="0"/>
                <a:ea typeface="Sylfaen" charset="0"/>
                <a:cs typeface="Sylfaen" charset="0"/>
              </a:rPr>
              <a:t>պահպանելու</a:t>
            </a:r>
            <a:r>
              <a:rPr lang="en-GB" b="1" dirty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marL="0" indent="0" algn="ctr">
              <a:buNone/>
            </a:pPr>
            <a:r>
              <a:rPr lang="en-GB" b="1" dirty="0" err="1" smtClean="0">
                <a:latin typeface="Sylfaen" charset="0"/>
                <a:ea typeface="Sylfaen" charset="0"/>
                <a:cs typeface="Sylfaen" charset="0"/>
              </a:rPr>
              <a:t>որոշ</a:t>
            </a:r>
            <a:r>
              <a:rPr lang="en-GB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latin typeface="Sylfaen" charset="0"/>
                <a:ea typeface="Sylfaen" charset="0"/>
                <a:cs typeface="Sylfaen" charset="0"/>
              </a:rPr>
              <a:t>հնարավորություն</a:t>
            </a:r>
            <a:endParaRPr lang="en-GB" b="1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Bild 2">
            <a:extLst>
              <a:ext uri="{FF2B5EF4-FFF2-40B4-BE49-F238E27FC236}">
                <a16:creationId xmlns:a16="http://schemas.microsoft.com/office/drawing/2014/main" id="{D5C9CDBF-093F-4474-9634-68181BCC80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" b="470"/>
          <a:stretch/>
        </p:blipFill>
        <p:spPr>
          <a:xfrm>
            <a:off x="7331113" y="5323475"/>
            <a:ext cx="1812887" cy="119725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343082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Ցանցեր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70001"/>
            <a:ext cx="8640960" cy="5183335"/>
          </a:xfrm>
        </p:spPr>
        <p:txBody>
          <a:bodyPr/>
          <a:lstStyle/>
          <a:p>
            <a:pPr marL="0" indent="0">
              <a:buNone/>
            </a:pP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Կապվեք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մասնագետի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հետ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buNone/>
            </a:pPr>
            <a:endParaRPr lang="en-GB" dirty="0"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Փնտրեք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բազմաթիվ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համակարգիչներ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Կենտրոնական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սերվեր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Մալուխ</a:t>
            </a:r>
            <a:endParaRPr lang="en-GB" dirty="0" smtClean="0"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Երթուղիչ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լինել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այլ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տեղ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Grafik 337">
            <a:extLst>
              <a:ext uri="{FF2B5EF4-FFF2-40B4-BE49-F238E27FC236}">
                <a16:creationId xmlns:a16="http://schemas.microsoft.com/office/drawing/2014/main" id="{CA7596EB-6A12-4171-B308-0F64C2BEFA8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385" y="3581400"/>
            <a:ext cx="4288665" cy="3006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9594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5861" y="190500"/>
            <a:ext cx="785018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Հեռախոսներ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/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Խելախոսներ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/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Պլանշետներ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70001"/>
            <a:ext cx="8640960" cy="5183335"/>
          </a:xfrm>
        </p:spPr>
        <p:txBody>
          <a:bodyPr/>
          <a:lstStyle/>
          <a:p>
            <a:pPr marL="0" indent="0">
              <a:buNone/>
            </a:pP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Եթե</a:t>
            </a:r>
            <a:r>
              <a:rPr lang="en-GB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միացված</a:t>
            </a:r>
            <a:r>
              <a:rPr lang="en-GB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է</a:t>
            </a:r>
            <a:endParaRPr lang="en-GB" b="1" dirty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Մի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անջատեք</a:t>
            </a:r>
            <a:endParaRPr lang="en-GB" dirty="0" smtClean="0"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Վավերագրեք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էկրանը</a:t>
            </a:r>
            <a:endParaRPr lang="en-GB" dirty="0" smtClean="0"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Դիտարկեք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Faraday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պայուսակը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*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Միացրեք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թռիչքային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ռեժիմը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*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Դիտարկեք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լիցքավորելու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հնարավորությունը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  <a:p>
            <a:pPr marL="57150" indent="0">
              <a:buNone/>
            </a:pP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Եթե</a:t>
            </a:r>
            <a:r>
              <a:rPr lang="en-GB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անջատված</a:t>
            </a:r>
            <a:r>
              <a:rPr lang="en-GB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է</a:t>
            </a:r>
            <a:endParaRPr lang="en-GB" b="1" dirty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Մի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միացրեք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Առգրավեք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վավերագրեք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ներկայացրեք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118">
            <a:extLst>
              <a:ext uri="{FF2B5EF4-FFF2-40B4-BE49-F238E27FC236}">
                <a16:creationId xmlns:a16="http://schemas.microsoft.com/office/drawing/2014/main" id="{74EE88E1-4D82-423C-A5E5-B57CC487DC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1171" y="4457770"/>
            <a:ext cx="2177643" cy="1995566"/>
          </a:xfrm>
          <a:prstGeom prst="rect">
            <a:avLst/>
          </a:prstGeom>
          <a:effectLst/>
        </p:spPr>
      </p:pic>
      <p:pic>
        <p:nvPicPr>
          <p:cNvPr id="3074" name="Picture 2" descr="Opinion: Will Huawei smartphones become the new Lumias ...">
            <a:extLst>
              <a:ext uri="{FF2B5EF4-FFF2-40B4-BE49-F238E27FC236}">
                <a16:creationId xmlns:a16="http://schemas.microsoft.com/office/drawing/2014/main" id="{BBE885FE-1441-44F6-B93D-4816261CE9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75" r="31888"/>
          <a:stretch/>
        </p:blipFill>
        <p:spPr bwMode="auto">
          <a:xfrm>
            <a:off x="7153781" y="1187302"/>
            <a:ext cx="1299754" cy="2750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404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4" y="190500"/>
            <a:ext cx="785812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Հեռախոսներ</a:t>
            </a:r>
            <a:r>
              <a:rPr lang="en-GB" sz="3200" dirty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/</a:t>
            </a:r>
            <a:r>
              <a:rPr lang="en-GB" sz="32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Խելախոսներ</a:t>
            </a:r>
            <a:r>
              <a:rPr lang="en-GB" sz="3200" dirty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/</a:t>
            </a:r>
            <a:r>
              <a:rPr lang="en-GB" sz="32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Պլանշետներ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70001"/>
            <a:ext cx="8640960" cy="5318124"/>
          </a:xfrm>
        </p:spPr>
        <p:txBody>
          <a:bodyPr/>
          <a:lstStyle/>
          <a:p>
            <a:pPr marL="0" indent="0">
              <a:buNone/>
            </a:pP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Որոշ</a:t>
            </a:r>
            <a:r>
              <a:rPr lang="en-GB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դիտարկումներ</a:t>
            </a:r>
            <a:endParaRPr lang="en-GB" b="1" dirty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pPr>
              <a:lnSpc>
                <a:spcPct val="250000"/>
              </a:lnSpc>
            </a:pPr>
            <a:r>
              <a:rPr lang="en-GB" dirty="0">
                <a:latin typeface="Sylfaen" charset="0"/>
                <a:ea typeface="Sylfaen" charset="0"/>
                <a:cs typeface="Sylfaen" charset="0"/>
              </a:rPr>
              <a:t>Faraday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պայուսակներ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  <a:p>
            <a:pPr>
              <a:lnSpc>
                <a:spcPct val="250000"/>
              </a:lnSpc>
            </a:pP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Թռիչքային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ռեժիմ</a:t>
            </a:r>
            <a:endParaRPr lang="en-GB" dirty="0" smtClean="0">
              <a:latin typeface="Sylfaen" charset="0"/>
              <a:ea typeface="Sylfaen" charset="0"/>
              <a:cs typeface="Sylfaen" charset="0"/>
            </a:endParaRPr>
          </a:p>
          <a:p>
            <a:endParaRPr lang="en-GB" dirty="0" smtClean="0"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Սարքը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միացրած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պահելը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շահավետ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լինել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անվտանգությունը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տապալելու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Ցանցային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կապը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թույլ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տալ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փոփոխություններ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/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հեռահար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ջնջումներ</a:t>
            </a:r>
            <a:endParaRPr lang="en-GB" sz="2400" dirty="0" smtClean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074" name="Picture 2" descr="Opinion: Will Huawei smartphones become the new Lumias ...">
            <a:extLst>
              <a:ext uri="{FF2B5EF4-FFF2-40B4-BE49-F238E27FC236}">
                <a16:creationId xmlns:a16="http://schemas.microsoft.com/office/drawing/2014/main" id="{BBE885FE-1441-44F6-B93D-4816261CE9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75" r="31888"/>
          <a:stretch/>
        </p:blipFill>
        <p:spPr bwMode="auto">
          <a:xfrm>
            <a:off x="7805242" y="1851717"/>
            <a:ext cx="787001" cy="131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6" name="Picture 2" descr="Mission Darkness™ NeoLok Non-window Faraday Bag for Tablets – MOS ...">
            <a:extLst>
              <a:ext uri="{FF2B5EF4-FFF2-40B4-BE49-F238E27FC236}">
                <a16:creationId xmlns:a16="http://schemas.microsoft.com/office/drawing/2014/main" id="{8E80175B-6150-4033-A8BB-69D8758DF9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29" b="16573"/>
          <a:stretch/>
        </p:blipFill>
        <p:spPr bwMode="auto">
          <a:xfrm>
            <a:off x="4885631" y="2011990"/>
            <a:ext cx="2619375" cy="115212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8" name="Picture 4" descr="Airplane mode no longer needed on European flights | TechRadar">
            <a:extLst>
              <a:ext uri="{FF2B5EF4-FFF2-40B4-BE49-F238E27FC236}">
                <a16:creationId xmlns:a16="http://schemas.microsoft.com/office/drawing/2014/main" id="{D4D4DC47-6FF0-4F88-9AE0-4357692AB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511045"/>
            <a:ext cx="2448272" cy="1376473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012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err="1" smtClean="0">
                <a:latin typeface="Sylfaen" charset="0"/>
                <a:ea typeface="Sylfaen" charset="0"/>
                <a:cs typeface="Sylfaen" charset="0"/>
              </a:rPr>
              <a:t>Ի՞նչ</a:t>
            </a:r>
            <a:r>
              <a:rPr lang="en-GB" sz="3200" dirty="0" smtClean="0"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GB" sz="3200" dirty="0" smtClean="0">
                <a:latin typeface="Sylfaen" charset="0"/>
                <a:ea typeface="Sylfaen" charset="0"/>
                <a:cs typeface="Sylfaen" charset="0"/>
              </a:rPr>
              <a:t>«</a:t>
            </a:r>
            <a:r>
              <a:rPr lang="hy-AM" sz="3200" dirty="0" smtClean="0"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GB" sz="3200" dirty="0" smtClean="0">
                <a:latin typeface="Sylfaen" charset="0"/>
                <a:ea typeface="Sylfaen" charset="0"/>
                <a:cs typeface="Sylfaen" charset="0"/>
              </a:rPr>
              <a:t>ը</a:t>
            </a:r>
            <a:r>
              <a:rPr lang="en-GB" sz="3200" dirty="0" smtClean="0">
                <a:latin typeface="Sylfaen" charset="0"/>
                <a:ea typeface="Sylfaen" charset="0"/>
                <a:cs typeface="Sylfaen" charset="0"/>
              </a:rPr>
              <a:t>»</a:t>
            </a:r>
            <a:endParaRPr lang="en-US" sz="32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dirty="0" smtClean="0"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ներ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Բաժին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1</a:t>
            </a:r>
            <a:endParaRPr lang="en-GB" sz="2000" dirty="0">
              <a:latin typeface="Sylfaen" charset="0"/>
              <a:ea typeface="Sylfaen" charset="0"/>
              <a:cs typeface="Sylfaen" charset="0"/>
            </a:endParaRPr>
          </a:p>
          <a:p>
            <a:endParaRPr lang="en-US" dirty="0">
              <a:latin typeface="Sylfaen" charset="0"/>
              <a:ea typeface="Sylfaen" charset="0"/>
              <a:cs typeface="Sylfae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18923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ԵԽ 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խուզարկման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/ 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առգրավման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սխեման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307A4D-9302-4D5C-90B7-6C4AA5ED3B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266" y="1196752"/>
            <a:ext cx="4250667" cy="532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5655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8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Կենդանի</a:t>
            </a:r>
            <a:r>
              <a:rPr lang="en-GB" sz="28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տվյալների</a:t>
            </a:r>
            <a:r>
              <a:rPr lang="en-GB" sz="28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փորձաքննություններ</a:t>
            </a:r>
            <a:endParaRPr lang="en-GB" sz="18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70001"/>
            <a:ext cx="8640960" cy="5183335"/>
          </a:xfrm>
        </p:spPr>
        <p:txBody>
          <a:bodyPr/>
          <a:lstStyle/>
          <a:p>
            <a:pPr marL="0" indent="0" algn="just">
              <a:buNone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Այստեղ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ներառված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միայն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տեղեկատվական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նպատակներով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  <a:p>
            <a:pPr marL="0" indent="0" algn="just">
              <a:buNone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Իրականացվում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միայն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վերապատրաստված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որակավորված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անձանց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կողմից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marL="0" indent="0" algn="just">
              <a:buNone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Գործ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ունի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միայն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սարքի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անկայուն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տվյալների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հետ</a:t>
            </a:r>
            <a:endParaRPr lang="en-GB" sz="2400" dirty="0" smtClean="0"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Մինչեւ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անջատելը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Տեղեկություն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որ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կկորչի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(</a:t>
            </a:r>
            <a:r>
              <a:rPr lang="en-GB" sz="2400" dirty="0">
                <a:latin typeface="Sylfaen" charset="0"/>
                <a:ea typeface="Sylfaen" charset="0"/>
                <a:cs typeface="Sylfaen" charset="0"/>
              </a:rPr>
              <a:t>RAM,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պահոցներ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)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Տեղեկություն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որ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արագորեն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օգտագործվել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հարցաքննության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այլնի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endParaRPr lang="en-GB" sz="2400" dirty="0" smtClean="0">
              <a:latin typeface="Sylfaen" charset="0"/>
              <a:ea typeface="Sylfaen" charset="0"/>
              <a:cs typeface="Sylfaen" charset="0"/>
            </a:endParaRPr>
          </a:p>
          <a:p>
            <a:pPr marL="57150" indent="0">
              <a:buNone/>
            </a:pP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Օրինակներ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–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պահոցներ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(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arp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dns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),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չպահպանված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փաստաթղթեր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կիրառվող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գործընթացներ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գաղտնաբառեր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/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կոդավորման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բանալիներ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ցանցային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կապեր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համակարգի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տեղեկություն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օգտատերեր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կապված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պահուստներ</a:t>
            </a:r>
            <a:r>
              <a:rPr lang="en-GB" sz="2000" dirty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RAM-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ի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վրա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պահպանվող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երկուական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տվյալներ</a:t>
            </a:r>
            <a:endParaRPr lang="en-GB" sz="2000" dirty="0" smtClean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3" name="Content Placeholder 3">
            <a:extLst>
              <a:ext uri="{FF2B5EF4-FFF2-40B4-BE49-F238E27FC236}">
                <a16:creationId xmlns:a16="http://schemas.microsoft.com/office/drawing/2014/main" id="{8DC27631-4B43-4C28-B8D7-9A2C6929AD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49434" y="6165303"/>
            <a:ext cx="1706050" cy="355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9409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8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Կենդանի</a:t>
            </a:r>
            <a:r>
              <a:rPr lang="en-GB" sz="2800" dirty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տվյալների</a:t>
            </a:r>
            <a:r>
              <a:rPr lang="en-GB" sz="2800" dirty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փորձաքննություններ</a:t>
            </a:r>
            <a:endParaRPr lang="en-GB" sz="18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70001"/>
            <a:ext cx="8640960" cy="5183335"/>
          </a:xfrm>
        </p:spPr>
        <p:txBody>
          <a:bodyPr/>
          <a:lstStyle/>
          <a:p>
            <a:pPr marL="0" indent="0">
              <a:buNone/>
            </a:pPr>
            <a:r>
              <a:rPr lang="en-GB" b="1" dirty="0" err="1" smtClean="0">
                <a:latin typeface="Sylfaen" charset="0"/>
                <a:ea typeface="Sylfaen" charset="0"/>
                <a:cs typeface="Sylfaen" charset="0"/>
              </a:rPr>
              <a:t>Երկու</a:t>
            </a:r>
            <a:r>
              <a:rPr lang="en-GB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latin typeface="Sylfaen" charset="0"/>
                <a:ea typeface="Sylfaen" charset="0"/>
                <a:cs typeface="Sylfaen" charset="0"/>
              </a:rPr>
              <a:t>տեսակ</a:t>
            </a:r>
            <a:endParaRPr lang="en-GB" b="1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28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Անկայուն</a:t>
            </a:r>
            <a:r>
              <a:rPr lang="en-GB" sz="2800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տվյալները</a:t>
            </a:r>
            <a:r>
              <a:rPr lang="en-GB" sz="2800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սարքի</a:t>
            </a:r>
            <a:r>
              <a:rPr lang="en-GB" sz="2800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վրա</a:t>
            </a:r>
            <a:endParaRPr lang="en-GB" sz="2800" b="1" dirty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pPr lvl="1"/>
            <a:r>
              <a:rPr lang="en-GB" sz="2000" dirty="0">
                <a:latin typeface="Sylfaen" charset="0"/>
                <a:ea typeface="Sylfaen" charset="0"/>
                <a:cs typeface="Sylfaen" charset="0"/>
              </a:rPr>
              <a:t>RAM,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ցանցայի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կապեր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պահոցներ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կիրարկվող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գործընթացներ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ռեեստր</a:t>
            </a:r>
            <a:endParaRPr lang="en-GB" sz="20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28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Անցողիկ</a:t>
            </a:r>
            <a:r>
              <a:rPr lang="en-GB" sz="2800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տվյալներ</a:t>
            </a:r>
            <a:endParaRPr lang="en-GB" sz="2800" b="1" dirty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28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Դեպքի</a:t>
            </a:r>
            <a:r>
              <a:rPr lang="en-GB" sz="2800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վայրում</a:t>
            </a:r>
            <a:r>
              <a:rPr lang="en-GB" sz="2800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հասանելի</a:t>
            </a:r>
            <a:r>
              <a:rPr lang="en-GB" sz="2800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տվյալներ</a:t>
            </a:r>
            <a:endParaRPr lang="en-GB" sz="2800" b="1" dirty="0" smtClean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pPr lvl="1"/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Տեղադրված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կոդավորված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ծավալներ</a:t>
            </a:r>
            <a:endParaRPr lang="en-GB" sz="2000" dirty="0" smtClean="0">
              <a:latin typeface="Sylfaen" charset="0"/>
              <a:ea typeface="Sylfaen" charset="0"/>
              <a:cs typeface="Sylfaen" charset="0"/>
            </a:endParaRPr>
          </a:p>
          <a:p>
            <a:pPr lvl="1"/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Հեռակա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պահեստ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ինչպես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օրինակ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Ամպի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վրա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հիմնված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(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ենթակա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իրավական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000" dirty="0" err="1" smtClean="0">
                <a:latin typeface="Sylfaen" charset="0"/>
                <a:ea typeface="Sylfaen" charset="0"/>
                <a:cs typeface="Sylfaen" charset="0"/>
              </a:rPr>
              <a:t>ուղեցույցների</a:t>
            </a:r>
            <a:r>
              <a:rPr lang="en-GB" sz="2000" dirty="0" smtClean="0">
                <a:latin typeface="Sylfaen" charset="0"/>
                <a:ea typeface="Sylfaen" charset="0"/>
                <a:cs typeface="Sylfaen" charset="0"/>
              </a:rPr>
              <a:t>)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  <a:p>
            <a:pPr marL="0" indent="0" algn="ctr">
              <a:buNone/>
            </a:pPr>
            <a:r>
              <a:rPr lang="en-GB" sz="28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Սրանք</a:t>
            </a:r>
            <a:r>
              <a:rPr lang="en-GB" sz="28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պատճառ</a:t>
            </a:r>
            <a:r>
              <a:rPr lang="en-GB" sz="28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կհանդիսանան</a:t>
            </a:r>
            <a:r>
              <a:rPr lang="en-GB" sz="28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Սկզբունք</a:t>
            </a:r>
            <a:r>
              <a:rPr lang="en-GB" sz="28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1-ի </a:t>
            </a:r>
            <a:r>
              <a:rPr lang="en-GB" sz="28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փոփոխությունների</a:t>
            </a:r>
            <a:r>
              <a:rPr lang="en-GB" sz="28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8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ենթակա</a:t>
            </a:r>
            <a:r>
              <a:rPr lang="en-GB" sz="28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կլինեն</a:t>
            </a:r>
            <a:r>
              <a:rPr lang="en-GB" sz="28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ուժեղացված</a:t>
            </a:r>
            <a:r>
              <a:rPr lang="en-GB" sz="28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հսկողության</a:t>
            </a:r>
            <a:endParaRPr lang="en-GB" sz="2800" b="1" dirty="0" smtClean="0">
              <a:solidFill>
                <a:srgbClr val="FF0000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3" name="Content Placeholder 3">
            <a:extLst>
              <a:ext uri="{FF2B5EF4-FFF2-40B4-BE49-F238E27FC236}">
                <a16:creationId xmlns:a16="http://schemas.microsoft.com/office/drawing/2014/main" id="{8DC27631-4B43-4C28-B8D7-9A2C6929AD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49434" y="6165303"/>
            <a:ext cx="1706050" cy="355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947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28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Կենդանի</a:t>
            </a:r>
            <a:r>
              <a:rPr lang="en-GB" sz="2800" dirty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տվյալների</a:t>
            </a:r>
            <a:r>
              <a:rPr lang="en-GB" sz="2800" dirty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փորձաքննություններ</a:t>
            </a:r>
            <a:endParaRPr lang="en-GB" sz="18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70001"/>
            <a:ext cx="8640960" cy="5183335"/>
          </a:xfrm>
        </p:spPr>
        <p:txBody>
          <a:bodyPr/>
          <a:lstStyle/>
          <a:p>
            <a:pPr marL="0" indent="0">
              <a:buNone/>
            </a:pPr>
            <a:r>
              <a:rPr lang="en-GB" sz="2800" b="1" dirty="0" err="1" smtClean="0">
                <a:latin typeface="Sylfaen" charset="0"/>
                <a:ea typeface="Sylfaen" charset="0"/>
                <a:cs typeface="Sylfaen" charset="0"/>
              </a:rPr>
              <a:t>Կենդանի</a:t>
            </a:r>
            <a:r>
              <a:rPr lang="en-GB" sz="2800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latin typeface="Sylfaen" charset="0"/>
                <a:ea typeface="Sylfaen" charset="0"/>
                <a:cs typeface="Sylfaen" charset="0"/>
              </a:rPr>
              <a:t>տվյալներն</a:t>
            </a:r>
            <a:r>
              <a:rPr lang="en-GB" sz="2800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latin typeface="Sylfaen" charset="0"/>
                <a:ea typeface="Sylfaen" charset="0"/>
                <a:cs typeface="Sylfaen" charset="0"/>
              </a:rPr>
              <a:t>իրականացնելու</a:t>
            </a:r>
            <a:r>
              <a:rPr lang="en-GB" sz="2800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endParaRPr lang="en-GB" sz="2800" b="1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Հատուկ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վերապատրաստված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մասնագետ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անհրաժեշտ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Գործնական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փորձ</a:t>
            </a:r>
            <a:endParaRPr lang="en-GB" sz="2800" dirty="0">
              <a:latin typeface="Sylfaen" charset="0"/>
              <a:ea typeface="Sylfaen" charset="0"/>
              <a:cs typeface="Sylfaen" charset="0"/>
            </a:endParaRPr>
          </a:p>
          <a:p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Վավերացված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գործիքների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հավաքածու</a:t>
            </a:r>
            <a:endParaRPr lang="en-GB" sz="2800" dirty="0"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buNone/>
            </a:pPr>
            <a:endParaRPr lang="en-GB" sz="2800" dirty="0"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buNone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Եթե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ոչ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մեկ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հասանելի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չէ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այս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անելու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վարդակը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քաշելը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հնարավորությունը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կորցնելը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ավելի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խելամիտ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քան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կեղծելը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այդպիսով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ապացույցները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անօգտագործելի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աստիճանի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ապականելը</a:t>
            </a:r>
            <a:endParaRPr lang="en-GB" sz="2400" dirty="0" smtClean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3" name="Content Placeholder 3">
            <a:extLst>
              <a:ext uri="{FF2B5EF4-FFF2-40B4-BE49-F238E27FC236}">
                <a16:creationId xmlns:a16="http://schemas.microsoft.com/office/drawing/2014/main" id="{8DC27631-4B43-4C28-B8D7-9A2C6929AD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49434" y="6165303"/>
            <a:ext cx="1706050" cy="355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330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ԵԽ 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կենդանի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տվյալների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սխեմա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F7350E-24B2-4776-9A2A-E85551317E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171520"/>
            <a:ext cx="4032448" cy="5297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15227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48AB73-6CF7-4B50-ACEB-48BD4182E7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55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40501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A244C-489D-417D-B8AB-CB954192C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err="1" smtClean="0"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en-GB" sz="3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 smtClean="0">
                <a:latin typeface="Sylfaen" charset="0"/>
                <a:ea typeface="Sylfaen" charset="0"/>
                <a:cs typeface="Sylfaen" charset="0"/>
              </a:rPr>
              <a:t>դատական</a:t>
            </a:r>
            <a:r>
              <a:rPr lang="en-GB" sz="3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 smtClean="0">
                <a:latin typeface="Sylfaen" charset="0"/>
                <a:ea typeface="Sylfaen" charset="0"/>
                <a:cs typeface="Sylfaen" charset="0"/>
              </a:rPr>
              <a:t>փորձաքննություններ</a:t>
            </a:r>
            <a:endParaRPr lang="en-GB" sz="32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80FE40-902C-48A0-8E4E-962AA387FB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en-GB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dirty="0" smtClean="0"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2188A15-5D10-4E43-B2D0-E84064454AAE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3C29F6-78C3-483A-8B62-087ECFF6E1DE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B56E239A-32FB-4A4C-8FCA-79491A7D86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>
                <a:solidFill>
                  <a:schemeClr val="bg1"/>
                </a:solidFill>
                <a:latin typeface="Verdana" charset="0"/>
                <a:cs typeface="Verdana" charset="0"/>
              </a:rPr>
              <a:t>Section 5</a:t>
            </a:r>
            <a:endParaRPr lang="en-GB" sz="2000" dirty="0">
              <a:solidFill>
                <a:schemeClr val="bg1"/>
              </a:solidFill>
              <a:latin typeface="Verdana" charset="0"/>
              <a:cs typeface="Verdana" charset="0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F59A7F22-9657-4005-8851-8F5F6E1D8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1281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Sylfaen" charset="0"/>
                <a:ea typeface="Sylfaen" charset="0"/>
                <a:cs typeface="Sylfaen" charset="0"/>
              </a:rPr>
              <a:t>www.coe.int/cybercrime</a:t>
            </a:r>
            <a:endParaRPr lang="en-GB" sz="12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Դատափորձաքննական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գիտություններ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D7F0883-DEF5-4772-9F8A-7B4A989ED9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150" y="1486194"/>
            <a:ext cx="2196775" cy="140705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B3D136C-3283-45AB-BE63-B11CC31894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0090" y="1486193"/>
            <a:ext cx="2128445" cy="140705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8A02C0D-523A-4C8C-B291-409F9B10F5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9102" y="1498748"/>
            <a:ext cx="1902547" cy="140705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DE2D5EC-E71A-4065-A8DF-CF990541DE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0352" y="3210031"/>
            <a:ext cx="2048892" cy="141135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F9D2658-45E4-4403-9E96-4FC740463A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55759" y="3280521"/>
            <a:ext cx="2437105" cy="134086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9" name="Picture 2" descr="Image result for fingerprint">
            <a:extLst>
              <a:ext uri="{FF2B5EF4-FFF2-40B4-BE49-F238E27FC236}">
                <a16:creationId xmlns:a16="http://schemas.microsoft.com/office/drawing/2014/main" id="{E5251DA6-15BE-42FD-89FE-11E830BA2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142" y="3152850"/>
            <a:ext cx="1953381" cy="1465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9E7DF8A-78CC-4F79-BD47-09E15ED6014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3576" y="5121260"/>
            <a:ext cx="2146945" cy="12517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1" name="Picture 2" descr="Image result for dna">
            <a:extLst>
              <a:ext uri="{FF2B5EF4-FFF2-40B4-BE49-F238E27FC236}">
                <a16:creationId xmlns:a16="http://schemas.microsoft.com/office/drawing/2014/main" id="{50D4AA9F-E20E-40CD-90EE-3CB6AC90E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725" y="5158915"/>
            <a:ext cx="1862403" cy="126643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3E9CBFB4-C7C0-4488-B7B8-67FED4DF1917}"/>
              </a:ext>
            </a:extLst>
          </p:cNvPr>
          <p:cNvSpPr/>
          <p:nvPr/>
        </p:nvSpPr>
        <p:spPr>
          <a:xfrm>
            <a:off x="72486" y="1182611"/>
            <a:ext cx="1397804" cy="871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Մ.թ.ա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. 275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  <a:p>
            <a:pPr algn="ctr"/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Արքիմեդ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D1F0F349-BD2D-4D70-97F6-A773158A84F4}"/>
              </a:ext>
            </a:extLst>
          </p:cNvPr>
          <p:cNvSpPr/>
          <p:nvPr/>
        </p:nvSpPr>
        <p:spPr>
          <a:xfrm>
            <a:off x="3258830" y="1199807"/>
            <a:ext cx="1135517" cy="8278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Sylfaen" charset="0"/>
                <a:ea typeface="Sylfaen" charset="0"/>
                <a:cs typeface="Sylfaen" charset="0"/>
              </a:rPr>
              <a:t>1302</a:t>
            </a:r>
          </a:p>
          <a:p>
            <a:pPr algn="ctr"/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Դիահերձում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4E0C5212-E31A-4B5D-9582-A777F1CA6AEF}"/>
              </a:ext>
            </a:extLst>
          </p:cNvPr>
          <p:cNvSpPr/>
          <p:nvPr/>
        </p:nvSpPr>
        <p:spPr>
          <a:xfrm>
            <a:off x="6078951" y="1182611"/>
            <a:ext cx="1420302" cy="7766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Sylfaen" charset="0"/>
                <a:ea typeface="Sylfaen" charset="0"/>
                <a:cs typeface="Sylfaen" charset="0"/>
              </a:rPr>
              <a:t>1590</a:t>
            </a:r>
          </a:p>
          <a:p>
            <a:pPr algn="ctr"/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Մանրադիտակ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14C10EF-1769-4AF4-A531-E336B5490606}"/>
              </a:ext>
            </a:extLst>
          </p:cNvPr>
          <p:cNvSpPr/>
          <p:nvPr/>
        </p:nvSpPr>
        <p:spPr>
          <a:xfrm>
            <a:off x="126986" y="3013577"/>
            <a:ext cx="1145148" cy="8717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Sylfaen" charset="0"/>
                <a:ea typeface="Sylfaen" charset="0"/>
                <a:cs typeface="Sylfaen" charset="0"/>
              </a:rPr>
              <a:t>1835</a:t>
            </a:r>
            <a:br>
              <a:rPr lang="en-GB" dirty="0">
                <a:latin typeface="Sylfaen" charset="0"/>
                <a:ea typeface="Sylfaen" charset="0"/>
                <a:cs typeface="Sylfaen" charset="0"/>
              </a:rPr>
            </a:b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Ձգաանություն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86F983ED-1B47-4E2B-B85D-99DFFD43FF29}"/>
              </a:ext>
            </a:extLst>
          </p:cNvPr>
          <p:cNvSpPr/>
          <p:nvPr/>
        </p:nvSpPr>
        <p:spPr>
          <a:xfrm>
            <a:off x="3185588" y="2968825"/>
            <a:ext cx="926123" cy="9400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latin typeface="Sylfaen" charset="0"/>
                <a:ea typeface="Sylfaen" charset="0"/>
                <a:cs typeface="Sylfaen" charset="0"/>
              </a:rPr>
              <a:t>1888</a:t>
            </a:r>
          </a:p>
          <a:p>
            <a:pPr algn="ctr"/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Դեպքի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վայրի</a:t>
            </a:r>
            <a:r>
              <a:rPr lang="en-GB" sz="12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200" dirty="0" err="1" smtClean="0">
                <a:latin typeface="Sylfaen" charset="0"/>
                <a:ea typeface="Sylfaen" charset="0"/>
                <a:cs typeface="Sylfaen" charset="0"/>
              </a:rPr>
              <a:t>լուսանկարներ</a:t>
            </a:r>
            <a:endParaRPr lang="en-GB" sz="12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0A1977F-3A30-41D6-BB51-DED0AE85CD7B}"/>
              </a:ext>
            </a:extLst>
          </p:cNvPr>
          <p:cNvSpPr/>
          <p:nvPr/>
        </p:nvSpPr>
        <p:spPr>
          <a:xfrm>
            <a:off x="6285275" y="3132524"/>
            <a:ext cx="926123" cy="8977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latin typeface="Sylfaen" charset="0"/>
                <a:ea typeface="Sylfaen" charset="0"/>
                <a:cs typeface="Sylfaen" charset="0"/>
              </a:rPr>
              <a:t>1892</a:t>
            </a:r>
          </a:p>
          <a:p>
            <a:pPr algn="ctr"/>
            <a:r>
              <a:rPr lang="en-GB" sz="1400" dirty="0" err="1" smtClean="0">
                <a:latin typeface="Sylfaen" charset="0"/>
                <a:ea typeface="Sylfaen" charset="0"/>
                <a:cs typeface="Sylfaen" charset="0"/>
              </a:rPr>
              <a:t>Մատնահետքեր</a:t>
            </a:r>
            <a:endParaRPr lang="en-GB" sz="14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7C5E0C3-E0B2-416F-B48A-36A0A5092B8C}"/>
              </a:ext>
            </a:extLst>
          </p:cNvPr>
          <p:cNvSpPr/>
          <p:nvPr/>
        </p:nvSpPr>
        <p:spPr>
          <a:xfrm>
            <a:off x="412910" y="4926338"/>
            <a:ext cx="926123" cy="8447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latin typeface="Sylfaen" charset="0"/>
                <a:ea typeface="Sylfaen" charset="0"/>
                <a:cs typeface="Sylfaen" charset="0"/>
              </a:rPr>
              <a:t>1901</a:t>
            </a:r>
          </a:p>
          <a:p>
            <a:pPr algn="ctr"/>
            <a:r>
              <a:rPr lang="en-GB" sz="1600" dirty="0" err="1" smtClean="0">
                <a:latin typeface="Sylfaen" charset="0"/>
                <a:ea typeface="Sylfaen" charset="0"/>
                <a:cs typeface="Sylfaen" charset="0"/>
              </a:rPr>
              <a:t>Արյուն</a:t>
            </a:r>
            <a:endParaRPr lang="en-GB" sz="16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31857FD7-C55F-465D-A9E6-4F62496FAD0F}"/>
              </a:ext>
            </a:extLst>
          </p:cNvPr>
          <p:cNvSpPr/>
          <p:nvPr/>
        </p:nvSpPr>
        <p:spPr>
          <a:xfrm>
            <a:off x="3254728" y="4968895"/>
            <a:ext cx="926123" cy="7818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Sylfaen" charset="0"/>
                <a:ea typeface="Sylfaen" charset="0"/>
                <a:cs typeface="Sylfaen" charset="0"/>
              </a:rPr>
              <a:t>1984</a:t>
            </a:r>
          </a:p>
          <a:p>
            <a:pPr algn="ctr"/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ԴՆԹ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31" name="Picture 4">
            <a:extLst>
              <a:ext uri="{FF2B5EF4-FFF2-40B4-BE49-F238E27FC236}">
                <a16:creationId xmlns:a16="http://schemas.microsoft.com/office/drawing/2014/main" id="{5DFD052A-9B7E-4EE6-8ED9-E5688DDE35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445"/>
          <a:stretch/>
        </p:blipFill>
        <p:spPr bwMode="auto">
          <a:xfrm>
            <a:off x="6465662" y="5172961"/>
            <a:ext cx="2108710" cy="125238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2C1C41E-9FF0-42D8-8E99-D277F63985C8}"/>
              </a:ext>
            </a:extLst>
          </p:cNvPr>
          <p:cNvSpPr/>
          <p:nvPr/>
        </p:nvSpPr>
        <p:spPr>
          <a:xfrm>
            <a:off x="5992864" y="4989275"/>
            <a:ext cx="1218534" cy="9555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latin typeface="Sylfaen" charset="0"/>
                <a:ea typeface="Sylfaen" charset="0"/>
                <a:cs typeface="Sylfaen" charset="0"/>
              </a:rPr>
              <a:t>1993</a:t>
            </a:r>
          </a:p>
          <a:p>
            <a:pPr algn="ctr"/>
            <a:r>
              <a:rPr lang="en-GB" sz="1600" dirty="0" err="1" smtClean="0"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en-GB" sz="16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1600" dirty="0" err="1" smtClean="0">
                <a:latin typeface="Sylfaen" charset="0"/>
                <a:ea typeface="Sylfaen" charset="0"/>
                <a:cs typeface="Sylfaen" charset="0"/>
              </a:rPr>
              <a:t>փորձաքննություն</a:t>
            </a:r>
            <a:endParaRPr lang="en-GB" sz="1600" dirty="0">
              <a:latin typeface="Sylfaen" charset="0"/>
              <a:ea typeface="Sylfaen" charset="0"/>
              <a:cs typeface="Sylfae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956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Անալոգն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ընդդեմ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Թվայինի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060C1CD8-18EA-47B7-8E99-2BF5762D1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88664"/>
            <a:ext cx="2304256" cy="174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 descr="http://www.stitec.de/images/pictures/computer.png">
            <a:extLst>
              <a:ext uri="{FF2B5EF4-FFF2-40B4-BE49-F238E27FC236}">
                <a16:creationId xmlns:a16="http://schemas.microsoft.com/office/drawing/2014/main" id="{E969852F-4EF5-4440-B7CE-E08E7E78B4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76" b="8249"/>
          <a:stretch/>
        </p:blipFill>
        <p:spPr bwMode="auto">
          <a:xfrm>
            <a:off x="2191164" y="2259315"/>
            <a:ext cx="2023190" cy="1591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s://whereismydata.files.wordpress.com/2009/04/e-sata-write-blocker.jpg">
            <a:extLst>
              <a:ext uri="{FF2B5EF4-FFF2-40B4-BE49-F238E27FC236}">
                <a16:creationId xmlns:a16="http://schemas.microsoft.com/office/drawing/2014/main" id="{E47A8158-4A83-4AB1-B78F-04E1FD20F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990" y="1899442"/>
            <a:ext cx="1215498" cy="198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www.xelajo-onlineshop.de/images/articles/a537781214defc642c78a37c74bf3764_5.jpg">
            <a:extLst>
              <a:ext uri="{FF2B5EF4-FFF2-40B4-BE49-F238E27FC236}">
                <a16:creationId xmlns:a16="http://schemas.microsoft.com/office/drawing/2014/main" id="{ABD01D36-839D-4689-9835-FE020BAB3A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42" r="8998" b="21475"/>
          <a:stretch/>
        </p:blipFill>
        <p:spPr bwMode="auto">
          <a:xfrm>
            <a:off x="4972876" y="1256519"/>
            <a:ext cx="2839484" cy="119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www.hillsborotx.org/wp-content/uploads/2010/02/crime-scene-31.jpg">
            <a:extLst>
              <a:ext uri="{FF2B5EF4-FFF2-40B4-BE49-F238E27FC236}">
                <a16:creationId xmlns:a16="http://schemas.microsoft.com/office/drawing/2014/main" id="{FC80CB1D-D699-4346-AB5B-10B3B3D9C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905" y="3883433"/>
            <a:ext cx="1156890" cy="201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6715F35B-4618-4267-91BB-2E6B49E395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660"/>
          <a:stretch/>
        </p:blipFill>
        <p:spPr bwMode="auto">
          <a:xfrm>
            <a:off x="2083087" y="4661766"/>
            <a:ext cx="2135040" cy="1517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 descr="http://www.vetmed.vt.edu/education/curriculum/vm8054/labs/lab14/IMAGES/FINGERPRINT.jpg">
            <a:extLst>
              <a:ext uri="{FF2B5EF4-FFF2-40B4-BE49-F238E27FC236}">
                <a16:creationId xmlns:a16="http://schemas.microsoft.com/office/drawing/2014/main" id="{20D42B88-33DB-4B07-93A3-62518DAE4D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772" y="3479392"/>
            <a:ext cx="1599305" cy="2312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http://osx.wdfiles.com/local--files/icon:hashtab/HashTab.png">
            <a:extLst>
              <a:ext uri="{FF2B5EF4-FFF2-40B4-BE49-F238E27FC236}">
                <a16:creationId xmlns:a16="http://schemas.microsoft.com/office/drawing/2014/main" id="{1AD895B8-702B-4E37-9E8F-2FD44E18E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409492"/>
            <a:ext cx="1845036" cy="1845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192729" y="3244334"/>
            <a:ext cx="7585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Sylfaen" charset="0"/>
                <a:ea typeface="Calibri" charset="0"/>
                <a:cs typeface="Calibri" charset="0"/>
              </a:rPr>
              <a:t>delve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50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4" y="190500"/>
            <a:ext cx="78581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en-GB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դատափորձաքննությունների</a:t>
            </a:r>
            <a:r>
              <a:rPr lang="en-GB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սահմանումը</a:t>
            </a:r>
            <a:endParaRPr lang="en-GB" sz="16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FC0A3CC-0EBA-44B4-A92E-9461E5DB45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444" y="1270001"/>
            <a:ext cx="7380312" cy="489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006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Սահմանումներ</a:t>
            </a:r>
            <a:endParaRPr lang="en-GB" sz="2000" dirty="0">
              <a:solidFill>
                <a:prstClr val="white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70001"/>
            <a:ext cx="8229600" cy="5206999"/>
          </a:xfrm>
        </p:spPr>
        <p:txBody>
          <a:bodyPr/>
          <a:lstStyle/>
          <a:p>
            <a:pPr marL="0" indent="0">
              <a:buNone/>
            </a:pP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Ապացույց</a:t>
            </a:r>
            <a:endParaRPr lang="en-GB" b="1" dirty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pPr lvl="1" algn="just"/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Ապացույցի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ապացուցողական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խնդրի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ցանկացած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տեսակ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որն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օրինականորեն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ներկայացված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դատավարության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ժամանակ</a:t>
            </a:r>
            <a:r>
              <a:rPr lang="en-US" sz="2000" dirty="0">
                <a:latin typeface="Sylfaen" charset="0"/>
                <a:ea typeface="Sylfaen" charset="0"/>
                <a:cs typeface="Sylfaen" charset="0"/>
              </a:rPr>
              <a:t>՝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կողմերի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գործողություններով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վկանների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հարցաքննություններով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արձանագրություններով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փաստաթղթերով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նմուշներով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կոնկրետ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օբյեկտներով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եւն</a:t>
            </a:r>
            <a:r>
              <a:rPr lang="en-US" sz="2000" dirty="0">
                <a:latin typeface="Sylfaen" charset="0"/>
                <a:ea typeface="Sylfaen" charset="0"/>
                <a:cs typeface="Sylfaen" charset="0"/>
              </a:rPr>
              <a:t>՝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դատարանի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ատենակալների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մոտ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համոզում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առաջացնելու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նպատակով</a:t>
            </a:r>
            <a:endParaRPr lang="en-US" sz="2000" dirty="0">
              <a:latin typeface="Sylfaen" charset="0"/>
              <a:ea typeface="Sylfaen" charset="0"/>
              <a:cs typeface="Sylfaen" charset="0"/>
            </a:endParaRPr>
          </a:p>
          <a:p>
            <a:pPr marL="57150" indent="0">
              <a:buNone/>
            </a:pPr>
            <a:endParaRPr lang="en-US" b="1" dirty="0" smtClean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pPr marL="57150" indent="0">
              <a:buNone/>
            </a:pPr>
            <a:r>
              <a:rPr lang="en-US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Էլեկտրոնային</a:t>
            </a:r>
            <a:r>
              <a:rPr lang="en-US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ապացու՞յց</a:t>
            </a:r>
            <a:endParaRPr lang="en-US" b="1" dirty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pPr lvl="1" algn="just"/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Էլեկտրոնային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սարքից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առաջացած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ապացույց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lvl="1" algn="just"/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Սովորաբար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ընդունելի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իրավական</a:t>
            </a:r>
            <a:r>
              <a:rPr lang="en-US" sz="20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000" dirty="0" err="1" smtClean="0">
                <a:latin typeface="Sylfaen" charset="0"/>
                <a:ea typeface="Sylfaen" charset="0"/>
                <a:cs typeface="Sylfaen" charset="0"/>
              </a:rPr>
              <a:t>գործընթացներում</a:t>
            </a:r>
            <a:endParaRPr lang="en-US" sz="20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5BEA0C-5F17-494A-A733-C5B83EC6AFB8}"/>
              </a:ext>
            </a:extLst>
          </p:cNvPr>
          <p:cNvSpPr txBox="1"/>
          <p:nvPr/>
        </p:nvSpPr>
        <p:spPr>
          <a:xfrm>
            <a:off x="5819954" y="4218442"/>
            <a:ext cx="26763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latin typeface="Sylfaen" charset="0"/>
                <a:ea typeface="Sylfaen" charset="0"/>
                <a:cs typeface="Sylfaen" charset="0"/>
              </a:rPr>
              <a:t>Աղյբուր</a:t>
            </a:r>
            <a:r>
              <a:rPr lang="en-US" sz="1400" dirty="0" smtClean="0">
                <a:latin typeface="Sylfaen" charset="0"/>
                <a:ea typeface="Sylfaen" charset="0"/>
                <a:cs typeface="Sylfaen" charset="0"/>
              </a:rPr>
              <a:t>: </a:t>
            </a:r>
            <a:r>
              <a:rPr lang="en-US" sz="1400" dirty="0" err="1" smtClean="0">
                <a:latin typeface="Sylfaen" charset="0"/>
                <a:ea typeface="Sylfaen" charset="0"/>
                <a:cs typeface="Sylfaen" charset="0"/>
              </a:rPr>
              <a:t>Blak’s</a:t>
            </a:r>
            <a:r>
              <a:rPr lang="en-US" sz="1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1400" dirty="0">
                <a:latin typeface="Sylfaen" charset="0"/>
                <a:ea typeface="Sylfaen" charset="0"/>
                <a:cs typeface="Sylfaen" charset="0"/>
              </a:rPr>
              <a:t>Law Dictionary</a:t>
            </a:r>
          </a:p>
        </p:txBody>
      </p:sp>
    </p:spTree>
    <p:extLst>
      <p:ext uri="{BB962C8B-B14F-4D97-AF65-F5344CB8AC3E}">
        <p14:creationId xmlns:p14="http://schemas.microsoft.com/office/powerpoint/2010/main" val="40071698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5663" y="190500"/>
            <a:ext cx="76403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en-GB" dirty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դատափորձաքննությունների</a:t>
            </a:r>
            <a:r>
              <a:rPr lang="en-GB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քայլերը</a:t>
            </a:r>
            <a:r>
              <a:rPr lang="en-GB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endParaRPr lang="en-GB" sz="1600" dirty="0">
              <a:solidFill>
                <a:schemeClr val="bg1"/>
              </a:solidFill>
              <a:latin typeface="Verdana" charset="0"/>
              <a:cs typeface="Verdana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aphicFrame>
        <p:nvGraphicFramePr>
          <p:cNvPr id="8" name="Inhaltsplatzhalter 2">
            <a:extLst>
              <a:ext uri="{FF2B5EF4-FFF2-40B4-BE49-F238E27FC236}">
                <a16:creationId xmlns:a16="http://schemas.microsoft.com/office/drawing/2014/main" id="{D65C9EEA-E922-47B9-A328-77BA6121F1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688117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46296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0BAD33D-1F14-41F7-B89E-21D0B308F5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E0BAD33D-1F14-41F7-B89E-21D0B308F5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68B4480-34CD-4997-9F6B-2196D6114E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468B4480-34CD-4997-9F6B-2196D6114E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5457D1C-4EE2-4B58-8069-31794885CD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dgm id="{F5457D1C-4EE2-4B58-8069-31794885CD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8716B41-D4EA-4C19-A2AD-FB871FEC2B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graphicEl>
                                              <a:dgm id="{E8716B41-D4EA-4C19-A2AD-FB871FEC2B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Ստացում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5360277"/>
          </a:xfrm>
        </p:spPr>
        <p:txBody>
          <a:bodyPr/>
          <a:lstStyle/>
          <a:p>
            <a:pPr marL="0" indent="0">
              <a:buNone/>
            </a:pPr>
            <a:r>
              <a:rPr lang="en-GB" sz="28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Պատկերում</a:t>
            </a:r>
            <a:endParaRPr lang="en-GB" sz="2800" b="1" dirty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տվյալների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բիթ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առ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բիթ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պատճենի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ստեղծում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Ճանաչված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ձեւաչափեր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(</a:t>
            </a:r>
            <a:r>
              <a:rPr lang="en-GB" sz="2400" dirty="0">
                <a:latin typeface="Sylfaen" charset="0"/>
                <a:ea typeface="Sylfaen" charset="0"/>
                <a:cs typeface="Sylfaen" charset="0"/>
              </a:rPr>
              <a:t>dd &amp; E01)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օգտագործելով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գրելն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արգելափակող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marL="457200" lvl="1" indent="0">
              <a:buNone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տեխնոլոգիաներ</a:t>
            </a:r>
            <a:endParaRPr lang="en-GB" sz="2400" dirty="0" smtClean="0"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GB" sz="2400" dirty="0">
              <a:latin typeface="Sylfaen" charset="0"/>
              <a:ea typeface="Sylfaen" charset="0"/>
              <a:cs typeface="Sylfaen" charset="0"/>
            </a:endParaRPr>
          </a:p>
          <a:p>
            <a:pPr marL="57150" indent="0">
              <a:buNone/>
            </a:pPr>
            <a:r>
              <a:rPr lang="en-GB" sz="2800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Հեշինգ</a:t>
            </a:r>
            <a:r>
              <a:rPr lang="en-GB" sz="2800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 (Hashing)</a:t>
            </a:r>
            <a:endParaRPr lang="en-GB" sz="2800" b="1" dirty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ստեղծում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տվյալների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«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մատնահետքը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»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օգտագործելով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մաթեմատիկական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ալգորիթմներ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(</a:t>
            </a:r>
            <a:r>
              <a:rPr lang="en-GB" sz="2400" dirty="0">
                <a:latin typeface="Sylfaen" charset="0"/>
                <a:ea typeface="Sylfaen" charset="0"/>
                <a:cs typeface="Sylfaen" charset="0"/>
              </a:rPr>
              <a:t>MD5 &amp; SHA1)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Կիրառվում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.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ստուգման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endParaRPr lang="en-GB" sz="2400" b="1" dirty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նույնականացման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(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հայտնի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նշանավոր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ֆայլեր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)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5" name="Picture 4" descr="https://whereismydata.files.wordpress.com/2009/04/e-sata-write-blocker.jpg">
            <a:extLst>
              <a:ext uri="{FF2B5EF4-FFF2-40B4-BE49-F238E27FC236}">
                <a16:creationId xmlns:a16="http://schemas.microsoft.com/office/drawing/2014/main" id="{8DD74692-4292-4A80-B62F-2772FBE686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996" y="1329523"/>
            <a:ext cx="1215498" cy="1983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http://osx.wdfiles.com/local--files/icon:hashtab/HashTab.png">
            <a:extLst>
              <a:ext uri="{FF2B5EF4-FFF2-40B4-BE49-F238E27FC236}">
                <a16:creationId xmlns:a16="http://schemas.microsoft.com/office/drawing/2014/main" id="{0712C5CD-E392-4294-9784-56289921F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723" y="5222967"/>
            <a:ext cx="850253" cy="850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BCD0F61-63E6-40C4-85F7-BEB8FA83A7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46942" y="3536129"/>
            <a:ext cx="5076056" cy="40197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91239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Մշակում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70001"/>
            <a:ext cx="8640960" cy="5183335"/>
          </a:xfrm>
        </p:spPr>
        <p:txBody>
          <a:bodyPr/>
          <a:lstStyle/>
          <a:p>
            <a:pPr marL="0" indent="0" algn="just">
              <a:buNone/>
            </a:pP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Ծրագրակազմի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հավաքակազմի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մշակումը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անցնում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պատկերային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տվյալները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վերցնելու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դրանք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հասկանալի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դարձնելու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ճանապարհով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։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նույնականացվում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օպերացիոն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համակարգերը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ֆայլային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համակարգերը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ձեւաչափերը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արտահանվում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համակարգային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տվյալնեը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պատկերներից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վերականգնվել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թե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կենդանի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թե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ջնջված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ֆայլերը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որոնելի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buNone/>
            </a:pPr>
            <a:endParaRPr lang="en-GB" sz="28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1FD42A-4983-4E28-BB19-62A2402C64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5301208"/>
            <a:ext cx="1944216" cy="9349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4D9DC78-4C2D-4B9A-8C67-7124213EB3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1760" y="5379580"/>
            <a:ext cx="1224136" cy="762577"/>
          </a:xfrm>
          <a:prstGeom prst="rect">
            <a:avLst/>
          </a:prstGeom>
        </p:spPr>
      </p:pic>
      <p:pic>
        <p:nvPicPr>
          <p:cNvPr id="6" name="Picture 2" descr="Image result for nuix&quot;">
            <a:extLst>
              <a:ext uri="{FF2B5EF4-FFF2-40B4-BE49-F238E27FC236}">
                <a16:creationId xmlns:a16="http://schemas.microsoft.com/office/drawing/2014/main" id="{CD23643C-9A96-442E-9ED4-DF51B58C7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5301208"/>
            <a:ext cx="1872208" cy="818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Image result for xways">
            <a:extLst>
              <a:ext uri="{FF2B5EF4-FFF2-40B4-BE49-F238E27FC236}">
                <a16:creationId xmlns:a16="http://schemas.microsoft.com/office/drawing/2014/main" id="{635904F7-9403-4CEB-9C9B-1E2C78C72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5581587"/>
            <a:ext cx="1872209" cy="537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Image result for magnet axiom&quot;">
            <a:extLst>
              <a:ext uri="{FF2B5EF4-FFF2-40B4-BE49-F238E27FC236}">
                <a16:creationId xmlns:a16="http://schemas.microsoft.com/office/drawing/2014/main" id="{DE12E88C-D96A-4E39-AAA9-A72358FA2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033822"/>
            <a:ext cx="1423641" cy="127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151347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Վերլուծում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70001"/>
            <a:ext cx="8640960" cy="5183335"/>
          </a:xfrm>
        </p:spPr>
        <p:txBody>
          <a:bodyPr/>
          <a:lstStyle/>
          <a:p>
            <a:pPr marL="0" indent="0">
              <a:buNone/>
            </a:pP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Փորձաքննական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ծրագրակազմը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այնուհետեւ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թույլ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տալիս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վերլուծողին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վերլուծել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այն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ինչ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մշակվել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։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>
                <a:latin typeface="Sylfaen" charset="0"/>
                <a:ea typeface="Sylfaen" charset="0"/>
                <a:cs typeface="Sylfaen" charset="0"/>
              </a:rPr>
              <a:t>Թույլ</a:t>
            </a:r>
            <a:r>
              <a:rPr lang="en-GB" sz="2400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>
                <a:latin typeface="Sylfaen" charset="0"/>
                <a:ea typeface="Sylfaen" charset="0"/>
                <a:cs typeface="Sylfaen" charset="0"/>
              </a:rPr>
              <a:t>տալով</a:t>
            </a:r>
            <a:r>
              <a:rPr lang="en-GB" sz="2400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>
                <a:latin typeface="Sylfaen" charset="0"/>
                <a:ea typeface="Sylfaen" charset="0"/>
                <a:cs typeface="Sylfaen" charset="0"/>
              </a:rPr>
              <a:t>հատուկ</a:t>
            </a:r>
            <a:r>
              <a:rPr lang="en-GB" sz="2400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>
                <a:latin typeface="Sylfaen" charset="0"/>
                <a:ea typeface="Sylfaen" charset="0"/>
                <a:cs typeface="Sylfaen" charset="0"/>
              </a:rPr>
              <a:t>որոնում</a:t>
            </a:r>
            <a:r>
              <a:rPr lang="en-GB" sz="2400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>
                <a:latin typeface="Sylfaen" charset="0"/>
                <a:ea typeface="Sylfaen" charset="0"/>
                <a:cs typeface="Sylfaen" charset="0"/>
              </a:rPr>
              <a:t>ֆայլերի</a:t>
            </a:r>
            <a:r>
              <a:rPr lang="en-GB" sz="2400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տեսակների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բովանդակության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մետատվյալների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արտեֆակտերի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Ծրագրակազմը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թույլ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տալիս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վերլուծողին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հետաքրքրություն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ներկայացնող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նյութերը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խմբավորել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հետո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ստեղծել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զեկույցներ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որոնք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ուսումնասիրվել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գործի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սպաների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կողմից</a:t>
            </a:r>
            <a:endParaRPr lang="en-GB" sz="2400" dirty="0" smtClean="0">
              <a:latin typeface="Sylfaen" charset="0"/>
              <a:ea typeface="Sylfaen" charset="0"/>
              <a:cs typeface="Sylfaen" charset="0"/>
            </a:endParaRPr>
          </a:p>
          <a:p>
            <a:pPr marL="57150" indent="0" algn="ctr">
              <a:buNone/>
            </a:pPr>
            <a:r>
              <a:rPr lang="en-GB" sz="28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Տվյալների</a:t>
            </a:r>
            <a:r>
              <a:rPr lang="en-GB" sz="28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8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ֆայլերի</a:t>
            </a:r>
            <a:r>
              <a:rPr lang="en-GB" sz="28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հավաքածուների</a:t>
            </a:r>
            <a:r>
              <a:rPr lang="en-GB" sz="28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վերլուծումը</a:t>
            </a:r>
            <a:r>
              <a:rPr lang="en-GB" sz="28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GB" sz="28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8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զգալի</a:t>
            </a:r>
            <a:r>
              <a:rPr lang="en-GB" sz="28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ժամանակ</a:t>
            </a:r>
            <a:r>
              <a:rPr lang="en-GB" sz="28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խլել</a:t>
            </a:r>
            <a:r>
              <a:rPr lang="en-GB" sz="28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՝ </a:t>
            </a:r>
            <a:r>
              <a:rPr lang="en-GB" sz="28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կախված</a:t>
            </a:r>
            <a:r>
              <a:rPr lang="en-GB" sz="28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տվյալների</a:t>
            </a:r>
            <a:r>
              <a:rPr lang="en-GB" sz="28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քանակից</a:t>
            </a:r>
            <a:r>
              <a:rPr lang="en-GB" sz="28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 </a:t>
            </a:r>
            <a:r>
              <a:rPr lang="en-GB" sz="28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8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թե</a:t>
            </a:r>
            <a:r>
              <a:rPr lang="en-GB" sz="28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ինչ</a:t>
            </a:r>
            <a:r>
              <a:rPr lang="en-GB" sz="28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8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փնտրվում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97319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Ներկայացում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5349977"/>
            <a:ext cx="8784530" cy="974020"/>
          </a:xfrm>
        </p:spPr>
        <p:txBody>
          <a:bodyPr/>
          <a:lstStyle/>
          <a:p>
            <a:pPr marL="57150" indent="0" algn="ctr">
              <a:buNone/>
            </a:pPr>
            <a:r>
              <a:rPr lang="en-GB" sz="24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Վերլուծողից</a:t>
            </a:r>
            <a:r>
              <a:rPr lang="en-GB" sz="24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պահանջվում</a:t>
            </a:r>
            <a:r>
              <a:rPr lang="en-GB" sz="24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4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ներկայացնել</a:t>
            </a:r>
            <a:r>
              <a:rPr lang="en-GB" sz="24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տեխնիկական</a:t>
            </a:r>
            <a:r>
              <a:rPr lang="en-GB" sz="24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տվյալները</a:t>
            </a:r>
            <a:r>
              <a:rPr lang="en-GB" sz="24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ոչ</a:t>
            </a:r>
            <a:r>
              <a:rPr lang="en-GB" sz="24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տեխնիկական</a:t>
            </a:r>
            <a:r>
              <a:rPr lang="en-GB" sz="24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եղանակով</a:t>
            </a:r>
            <a:r>
              <a:rPr lang="en-GB" sz="24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, </a:t>
            </a:r>
            <a:r>
              <a:rPr lang="en-GB" sz="24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որպեսզի</a:t>
            </a:r>
            <a:r>
              <a:rPr lang="en-GB" sz="24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ընկալելի</a:t>
            </a:r>
            <a:r>
              <a:rPr lang="en-GB" sz="2400" b="1" dirty="0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b="1" dirty="0" err="1" smtClean="0">
                <a:solidFill>
                  <a:srgbClr val="FF0000"/>
                </a:solidFill>
                <a:latin typeface="Sylfaen" charset="0"/>
                <a:ea typeface="Sylfaen" charset="0"/>
                <a:cs typeface="Sylfaen" charset="0"/>
              </a:rPr>
              <a:t>լինի</a:t>
            </a:r>
            <a:endParaRPr lang="en-GB" sz="2400" b="1" dirty="0">
              <a:solidFill>
                <a:srgbClr val="FF0000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94C71E7B-3764-469A-80F5-8BDE4A10B958}"/>
              </a:ext>
            </a:extLst>
          </p:cNvPr>
          <p:cNvSpPr txBox="1">
            <a:spLocks/>
          </p:cNvSpPr>
          <p:nvPr/>
        </p:nvSpPr>
        <p:spPr bwMode="auto">
          <a:xfrm>
            <a:off x="392101" y="1512277"/>
            <a:ext cx="5692067" cy="481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Անկախ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մինչ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վերլուծման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փուլը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կատարված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աշխատանքին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վերջնական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արդյունքը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ներկայացվի</a:t>
            </a:r>
            <a:endParaRPr lang="en-GB" sz="2400" dirty="0" smtClean="0"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ընկալելի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եղանակով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հավատալի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հնարավոր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լինի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հետ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գնալ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բոլոր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>
                <a:latin typeface="Sylfaen" charset="0"/>
                <a:ea typeface="Sylfaen" charset="0"/>
                <a:cs typeface="Sylfaen" charset="0"/>
              </a:rPr>
              <a:t>փուլերի</a:t>
            </a:r>
            <a:r>
              <a:rPr lang="en-GB" sz="2400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>
                <a:latin typeface="Sylfaen" charset="0"/>
                <a:ea typeface="Sylfaen" charset="0"/>
                <a:cs typeface="Sylfaen" charset="0"/>
              </a:rPr>
              <a:t>ընթացքում</a:t>
            </a:r>
            <a:r>
              <a:rPr lang="en-GB" sz="2400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>
                <a:latin typeface="Sylfaen" charset="0"/>
                <a:ea typeface="Sylfaen" charset="0"/>
                <a:cs typeface="Sylfaen" charset="0"/>
              </a:rPr>
              <a:t>հղում</a:t>
            </a:r>
            <a:r>
              <a:rPr lang="en-GB" sz="2400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>
                <a:latin typeface="Sylfaen" charset="0"/>
                <a:ea typeface="Sylfaen" charset="0"/>
                <a:cs typeface="Sylfaen" charset="0"/>
              </a:rPr>
              <a:t>տալ</a:t>
            </a:r>
            <a:r>
              <a:rPr lang="en-GB" sz="2400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բնօրինակ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>
                <a:latin typeface="Sylfaen" charset="0"/>
                <a:ea typeface="Sylfaen" charset="0"/>
                <a:cs typeface="Sylfaen" charset="0"/>
              </a:rPr>
              <a:t>պատկերի</a:t>
            </a:r>
            <a:r>
              <a:rPr lang="en-GB" sz="2400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ֆայլին</a:t>
            </a:r>
            <a:endParaRPr lang="en-GB" sz="2400" dirty="0"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39938" name="Picture 2" descr="Expert Witness | Technical Arboriculture">
            <a:extLst>
              <a:ext uri="{FF2B5EF4-FFF2-40B4-BE49-F238E27FC236}">
                <a16:creationId xmlns:a16="http://schemas.microsoft.com/office/drawing/2014/main" id="{4D2A1B58-0A27-424C-B46A-19854D44B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524" y="2436646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289197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ապացույցներ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70001"/>
            <a:ext cx="8640960" cy="5183335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  <a:defRPr/>
            </a:pPr>
            <a:r>
              <a:rPr lang="en-US" sz="2800" dirty="0" err="1" smtClean="0">
                <a:latin typeface="Sylfaen" charset="0"/>
                <a:ea typeface="Sylfaen" charset="0"/>
                <a:cs typeface="Sylfaen" charset="0"/>
              </a:rPr>
              <a:t>Կան</a:t>
            </a:r>
            <a:r>
              <a:rPr lang="en-US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dirty="0" err="1" smtClean="0">
                <a:latin typeface="Sylfaen" charset="0"/>
                <a:ea typeface="Sylfaen" charset="0"/>
                <a:cs typeface="Sylfaen" charset="0"/>
              </a:rPr>
              <a:t>շատ</a:t>
            </a:r>
            <a:r>
              <a:rPr lang="en-US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dirty="0" err="1" smtClean="0">
                <a:latin typeface="Sylfaen" charset="0"/>
                <a:ea typeface="Sylfaen" charset="0"/>
                <a:cs typeface="Sylfaen" charset="0"/>
              </a:rPr>
              <a:t>պարզ</a:t>
            </a:r>
            <a:r>
              <a:rPr lang="en-US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dirty="0" err="1" smtClean="0">
                <a:latin typeface="Sylfaen" charset="0"/>
                <a:ea typeface="Sylfaen" charset="0"/>
                <a:cs typeface="Sylfaen" charset="0"/>
              </a:rPr>
              <a:t>դեպքեր</a:t>
            </a:r>
            <a:r>
              <a:rPr lang="en-US" sz="2800" dirty="0" smtClean="0">
                <a:latin typeface="Sylfaen" charset="0"/>
                <a:ea typeface="Sylfaen" charset="0"/>
                <a:cs typeface="Sylfaen" charset="0"/>
              </a:rPr>
              <a:t>: </a:t>
            </a:r>
            <a:endParaRPr lang="en-US" sz="2800" dirty="0">
              <a:latin typeface="Sylfaen" charset="0"/>
              <a:ea typeface="Sylfaen" charset="0"/>
              <a:cs typeface="Sylfaen" charset="0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n-US" sz="2800" dirty="0" err="1" smtClean="0">
                <a:latin typeface="Sylfaen" charset="0"/>
                <a:ea typeface="Sylfaen" charset="0"/>
                <a:cs typeface="Sylfaen" charset="0"/>
              </a:rPr>
              <a:t>Առգրավում</a:t>
            </a:r>
            <a:r>
              <a:rPr lang="en-US" sz="28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800" dirty="0" err="1" smtClean="0">
                <a:latin typeface="Sylfaen" charset="0"/>
                <a:ea typeface="Sylfaen" charset="0"/>
                <a:cs typeface="Sylfaen" charset="0"/>
              </a:rPr>
              <a:t>ստացում</a:t>
            </a:r>
            <a:r>
              <a:rPr lang="en-US" sz="28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800" dirty="0" err="1" smtClean="0">
                <a:latin typeface="Sylfaen" charset="0"/>
                <a:ea typeface="Sylfaen" charset="0"/>
                <a:cs typeface="Sylfaen" charset="0"/>
              </a:rPr>
              <a:t>մշակում</a:t>
            </a:r>
            <a:r>
              <a:rPr lang="en-US" sz="28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800" dirty="0" err="1" smtClean="0">
                <a:latin typeface="Sylfaen" charset="0"/>
                <a:ea typeface="Sylfaen" charset="0"/>
                <a:cs typeface="Sylfaen" charset="0"/>
              </a:rPr>
              <a:t>վերլուծում</a:t>
            </a:r>
            <a:r>
              <a:rPr lang="en-US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dirty="0" err="1" smtClean="0">
                <a:latin typeface="Sylfaen" charset="0"/>
                <a:ea typeface="Sylfaen" charset="0"/>
                <a:cs typeface="Sylfaen" charset="0"/>
              </a:rPr>
              <a:t>ապա</a:t>
            </a:r>
            <a:r>
              <a:rPr lang="en-US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800" dirty="0" err="1" smtClean="0">
                <a:latin typeface="Sylfaen" charset="0"/>
                <a:ea typeface="Sylfaen" charset="0"/>
                <a:cs typeface="Sylfaen" charset="0"/>
              </a:rPr>
              <a:t>ներկայացում</a:t>
            </a:r>
            <a:endParaRPr lang="en-US" sz="28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A23445-EC46-41AE-8A06-035A0F6EE5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4963" y="2924944"/>
            <a:ext cx="3480355" cy="337927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1988" name="Picture 4" descr="Docx Reader - Word, Document, Office Reader - 2020 - Apps on ...">
            <a:extLst>
              <a:ext uri="{FF2B5EF4-FFF2-40B4-BE49-F238E27FC236}">
                <a16:creationId xmlns:a16="http://schemas.microsoft.com/office/drawing/2014/main" id="{21403D4C-1FB0-4E8A-9054-03B17F7C1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327" y="2838174"/>
            <a:ext cx="926232" cy="92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picture containing building, flower, sitting, table&#10;&#10;Description automatically generated">
            <a:extLst>
              <a:ext uri="{FF2B5EF4-FFF2-40B4-BE49-F238E27FC236}">
                <a16:creationId xmlns:a16="http://schemas.microsoft.com/office/drawing/2014/main" id="{F4DEA929-FEBC-439D-9001-A0F42F690CB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76563" y="3424409"/>
            <a:ext cx="3291215" cy="2468411"/>
          </a:xfrm>
          <a:prstGeom prst="rect">
            <a:avLst/>
          </a:prstGeom>
        </p:spPr>
      </p:pic>
      <p:pic>
        <p:nvPicPr>
          <p:cNvPr id="41986" name="Picture 2" descr="Tips for using the jpg format | Logaster">
            <a:extLst>
              <a:ext uri="{FF2B5EF4-FFF2-40B4-BE49-F238E27FC236}">
                <a16:creationId xmlns:a16="http://schemas.microsoft.com/office/drawing/2014/main" id="{3A264928-B5D4-4AE1-A83D-7B47A2389C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993" y="2419195"/>
            <a:ext cx="1187624" cy="1187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87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հետքեր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aphicFrame>
        <p:nvGraphicFramePr>
          <p:cNvPr id="13" name="Inhaltsplatzhalter 2">
            <a:extLst>
              <a:ext uri="{FF2B5EF4-FFF2-40B4-BE49-F238E27FC236}">
                <a16:creationId xmlns:a16="http://schemas.microsoft.com/office/drawing/2014/main" id="{4B3CB114-79F7-4732-A67E-1E6F004AD5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0601265"/>
              </p:ext>
            </p:extLst>
          </p:nvPr>
        </p:nvGraphicFramePr>
        <p:xfrm>
          <a:off x="457200" y="1143000"/>
          <a:ext cx="8229600" cy="514951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370">
                <a:tc>
                  <a:txBody>
                    <a:bodyPr/>
                    <a:lstStyle/>
                    <a:p>
                      <a:r>
                        <a:rPr lang="de-DE" sz="2800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Խուսափելի</a:t>
                      </a:r>
                      <a:r>
                        <a:rPr lang="de-DE" sz="2800" dirty="0" smtClean="0">
                          <a:latin typeface="Sylfaen" charset="0"/>
                          <a:ea typeface="Sylfaen" charset="0"/>
                          <a:cs typeface="Sylfaen" charset="0"/>
                        </a:rPr>
                        <a:t> </a:t>
                      </a:r>
                      <a:r>
                        <a:rPr lang="de-DE" sz="2800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հետքեր</a:t>
                      </a:r>
                      <a:endParaRPr lang="de-DE" sz="2800" dirty="0">
                        <a:latin typeface="Sylfaen" charset="0"/>
                        <a:ea typeface="Sylfaen" charset="0"/>
                        <a:cs typeface="Sylfae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800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Անխուսափելի</a:t>
                      </a:r>
                      <a:r>
                        <a:rPr lang="de-DE" sz="2800" dirty="0" smtClean="0">
                          <a:latin typeface="Sylfaen" charset="0"/>
                          <a:ea typeface="Sylfaen" charset="0"/>
                          <a:cs typeface="Sylfaen" charset="0"/>
                        </a:rPr>
                        <a:t> </a:t>
                      </a:r>
                      <a:r>
                        <a:rPr lang="de-DE" sz="2800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հետքեր</a:t>
                      </a:r>
                      <a:endParaRPr lang="de-DE" sz="2800" dirty="0">
                        <a:latin typeface="Sylfaen" charset="0"/>
                        <a:ea typeface="Sylfaen" charset="0"/>
                        <a:cs typeface="Sylfaen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31356">
                <a:tc>
                  <a:txBody>
                    <a:bodyPr/>
                    <a:lstStyle/>
                    <a:p>
                      <a:r>
                        <a:rPr lang="de-DE" sz="2000" b="1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Մատնաչափեր</a:t>
                      </a:r>
                      <a:endParaRPr lang="de-DE" sz="2000" b="1" dirty="0">
                        <a:latin typeface="Sylfaen" charset="0"/>
                        <a:ea typeface="Sylfaen" charset="0"/>
                        <a:cs typeface="Sylfaen" charset="0"/>
                      </a:endParaRPr>
                    </a:p>
                    <a:p>
                      <a:r>
                        <a:rPr lang="de-DE" sz="2000" b="1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Վերջերս</a:t>
                      </a:r>
                      <a:r>
                        <a:rPr lang="de-DE" sz="2000" b="1" baseline="0" dirty="0" smtClean="0">
                          <a:latin typeface="Sylfaen" charset="0"/>
                          <a:ea typeface="Sylfaen" charset="0"/>
                          <a:cs typeface="Sylfaen" charset="0"/>
                        </a:rPr>
                        <a:t> </a:t>
                      </a:r>
                      <a:r>
                        <a:rPr lang="de-DE" sz="2000" b="1" baseline="0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կիրառած</a:t>
                      </a:r>
                      <a:r>
                        <a:rPr lang="de-DE" sz="2000" b="1" baseline="0" dirty="0" smtClean="0">
                          <a:latin typeface="Sylfaen" charset="0"/>
                          <a:ea typeface="Sylfaen" charset="0"/>
                          <a:cs typeface="Sylfaen" charset="0"/>
                        </a:rPr>
                        <a:t> </a:t>
                      </a:r>
                      <a:r>
                        <a:rPr lang="de-DE" sz="2000" b="1" baseline="0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ցանկեր</a:t>
                      </a:r>
                      <a:r>
                        <a:rPr lang="de-DE" sz="2000" b="1" baseline="0" dirty="0" smtClean="0">
                          <a:latin typeface="Sylfaen" charset="0"/>
                          <a:ea typeface="Sylfaen" charset="0"/>
                          <a:cs typeface="Sylfaen" charset="0"/>
                        </a:rPr>
                        <a:t> </a:t>
                      </a:r>
                      <a:r>
                        <a:rPr lang="de-DE" sz="2000" b="1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Մատյաններ</a:t>
                      </a:r>
                      <a:endParaRPr lang="de-DE" sz="2000" b="1" dirty="0">
                        <a:latin typeface="Sylfaen" charset="0"/>
                        <a:ea typeface="Sylfaen" charset="0"/>
                        <a:cs typeface="Sylfaen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1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Բրաուզերի</a:t>
                      </a:r>
                      <a:r>
                        <a:rPr lang="de-DE" sz="2000" b="1" baseline="0" dirty="0" smtClean="0">
                          <a:latin typeface="Sylfaen" charset="0"/>
                          <a:ea typeface="Sylfaen" charset="0"/>
                          <a:cs typeface="Sylfaen" charset="0"/>
                        </a:rPr>
                        <a:t> </a:t>
                      </a:r>
                      <a:r>
                        <a:rPr lang="de-DE" sz="2000" b="1" baseline="0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պատմություն</a:t>
                      </a:r>
                      <a:endParaRPr lang="de-DE" sz="2000" b="1" dirty="0">
                        <a:latin typeface="Sylfaen" charset="0"/>
                        <a:ea typeface="Sylfaen" charset="0"/>
                        <a:cs typeface="Sylfaen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1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Բրաուզերի</a:t>
                      </a:r>
                      <a:r>
                        <a:rPr lang="de-DE" sz="2000" b="1" dirty="0" smtClean="0">
                          <a:latin typeface="Sylfaen" charset="0"/>
                          <a:ea typeface="Sylfaen" charset="0"/>
                          <a:cs typeface="Sylfaen" charset="0"/>
                        </a:rPr>
                        <a:t> </a:t>
                      </a:r>
                      <a:r>
                        <a:rPr lang="de-DE" sz="2000" b="1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պահոցներ</a:t>
                      </a:r>
                      <a:endParaRPr lang="de-DE" sz="2000" b="1" dirty="0">
                        <a:latin typeface="Sylfaen" charset="0"/>
                        <a:ea typeface="Sylfaen" charset="0"/>
                        <a:cs typeface="Sylfaen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1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Ամենաշատ</a:t>
                      </a:r>
                      <a:r>
                        <a:rPr lang="de-DE" sz="2000" b="1" baseline="0" dirty="0" smtClean="0">
                          <a:latin typeface="Sylfaen" charset="0"/>
                          <a:ea typeface="Sylfaen" charset="0"/>
                          <a:cs typeface="Sylfaen" charset="0"/>
                        </a:rPr>
                        <a:t> </a:t>
                      </a:r>
                      <a:r>
                        <a:rPr lang="de-DE" sz="2000" b="1" baseline="0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օգտագործված</a:t>
                      </a:r>
                      <a:r>
                        <a:rPr lang="de-DE" sz="2000" b="1" baseline="0" dirty="0" smtClean="0">
                          <a:latin typeface="Sylfaen" charset="0"/>
                          <a:ea typeface="Sylfaen" charset="0"/>
                          <a:cs typeface="Sylfaen" charset="0"/>
                        </a:rPr>
                        <a:t> </a:t>
                      </a:r>
                      <a:r>
                        <a:rPr lang="de-DE" sz="2000" b="1" baseline="0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ծրագրեր</a:t>
                      </a:r>
                      <a:r>
                        <a:rPr lang="de-DE" sz="2000" b="1" baseline="0" dirty="0" smtClean="0">
                          <a:latin typeface="Sylfaen" charset="0"/>
                          <a:ea typeface="Sylfaen" charset="0"/>
                          <a:cs typeface="Sylfaen" charset="0"/>
                        </a:rPr>
                        <a:t>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1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Ձեւային</a:t>
                      </a:r>
                      <a:r>
                        <a:rPr lang="de-DE" sz="2000" b="1" baseline="0" dirty="0" smtClean="0">
                          <a:latin typeface="Sylfaen" charset="0"/>
                          <a:ea typeface="Sylfaen" charset="0"/>
                          <a:cs typeface="Sylfaen" charset="0"/>
                        </a:rPr>
                        <a:t> </a:t>
                      </a:r>
                      <a:r>
                        <a:rPr lang="de-DE" sz="2000" b="1" baseline="0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տվյալներ</a:t>
                      </a:r>
                      <a:endParaRPr lang="de-DE" sz="2000" b="1" dirty="0">
                        <a:latin typeface="Sylfaen" charset="0"/>
                        <a:ea typeface="Sylfaen" charset="0"/>
                        <a:cs typeface="Sylfaen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1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Էջաֆայլ</a:t>
                      </a:r>
                      <a:r>
                        <a:rPr lang="de-DE" sz="2000" b="1" baseline="0" dirty="0" smtClean="0">
                          <a:latin typeface="Sylfaen" charset="0"/>
                          <a:ea typeface="Sylfaen" charset="0"/>
                          <a:cs typeface="Sylfaen" charset="0"/>
                        </a:rPr>
                        <a:t> (</a:t>
                      </a:r>
                      <a:r>
                        <a:rPr lang="de-DE" sz="2000" b="1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Pagefile.sys</a:t>
                      </a:r>
                      <a:r>
                        <a:rPr lang="de-DE" sz="2000" b="1" dirty="0" smtClean="0">
                          <a:latin typeface="Sylfaen" charset="0"/>
                          <a:ea typeface="Sylfaen" charset="0"/>
                          <a:cs typeface="Sylfaen" charset="0"/>
                        </a:rPr>
                        <a:t>)</a:t>
                      </a:r>
                      <a:endParaRPr lang="de-DE" sz="2000" b="1" dirty="0">
                        <a:latin typeface="Sylfaen" charset="0"/>
                        <a:ea typeface="Sylfaen" charset="0"/>
                        <a:cs typeface="Sylfaen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1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Հիբերֆայլ</a:t>
                      </a:r>
                      <a:r>
                        <a:rPr lang="de-DE" sz="2000" b="1" baseline="0" dirty="0" smtClean="0">
                          <a:latin typeface="Sylfaen" charset="0"/>
                          <a:ea typeface="Sylfaen" charset="0"/>
                          <a:cs typeface="Sylfaen" charset="0"/>
                        </a:rPr>
                        <a:t> (</a:t>
                      </a:r>
                      <a:r>
                        <a:rPr lang="de-DE" sz="2000" b="1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Hiberfil.sys</a:t>
                      </a:r>
                      <a:r>
                        <a:rPr lang="de-DE" sz="2000" b="1" dirty="0" smtClean="0">
                          <a:latin typeface="Sylfaen" charset="0"/>
                          <a:ea typeface="Sylfaen" charset="0"/>
                          <a:cs typeface="Sylfaen" charset="0"/>
                        </a:rPr>
                        <a:t>)</a:t>
                      </a:r>
                      <a:endParaRPr lang="de-DE" sz="2000" b="1" dirty="0">
                        <a:latin typeface="Sylfaen" charset="0"/>
                        <a:ea typeface="Sylfaen" charset="0"/>
                        <a:cs typeface="Sylfaen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1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Ծավալի</a:t>
                      </a:r>
                      <a:r>
                        <a:rPr lang="de-DE" sz="2000" b="1" dirty="0" smtClean="0">
                          <a:latin typeface="Sylfaen" charset="0"/>
                          <a:ea typeface="Sylfaen" charset="0"/>
                          <a:cs typeface="Sylfaen" charset="0"/>
                        </a:rPr>
                        <a:t> </a:t>
                      </a:r>
                      <a:r>
                        <a:rPr lang="de-DE" sz="2000" b="1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ստվերային</a:t>
                      </a:r>
                      <a:r>
                        <a:rPr lang="de-DE" sz="2000" b="1" dirty="0" smtClean="0">
                          <a:latin typeface="Sylfaen" charset="0"/>
                          <a:ea typeface="Sylfaen" charset="0"/>
                          <a:cs typeface="Sylfaen" charset="0"/>
                        </a:rPr>
                        <a:t> </a:t>
                      </a:r>
                      <a:r>
                        <a:rPr lang="de-DE" sz="2000" b="1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պատճեններ</a:t>
                      </a:r>
                      <a:r>
                        <a:rPr lang="de-DE" sz="2000" b="1" baseline="0" dirty="0" smtClean="0">
                          <a:latin typeface="Sylfaen" charset="0"/>
                          <a:ea typeface="Sylfaen" charset="0"/>
                          <a:cs typeface="Sylfaen" charset="0"/>
                        </a:rPr>
                        <a:t> (</a:t>
                      </a:r>
                      <a:r>
                        <a:rPr lang="de-DE" sz="2000" b="1" dirty="0" smtClean="0">
                          <a:latin typeface="Sylfaen" charset="0"/>
                          <a:ea typeface="Sylfaen" charset="0"/>
                          <a:cs typeface="Sylfaen" charset="0"/>
                        </a:rPr>
                        <a:t>Volume </a:t>
                      </a:r>
                      <a:r>
                        <a:rPr lang="de-DE" sz="2000" b="1" dirty="0">
                          <a:latin typeface="Sylfaen" charset="0"/>
                          <a:ea typeface="Sylfaen" charset="0"/>
                          <a:cs typeface="Sylfaen" charset="0"/>
                        </a:rPr>
                        <a:t>Shadow </a:t>
                      </a:r>
                      <a:r>
                        <a:rPr lang="de-DE" sz="2000" b="1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Copies</a:t>
                      </a:r>
                      <a:r>
                        <a:rPr lang="de-DE" sz="2000" b="1" dirty="0" smtClean="0">
                          <a:latin typeface="Sylfaen" charset="0"/>
                          <a:ea typeface="Sylfaen" charset="0"/>
                          <a:cs typeface="Sylfaen" charset="0"/>
                        </a:rPr>
                        <a:t>)</a:t>
                      </a:r>
                      <a:endParaRPr lang="de-DE" sz="2000" b="1" dirty="0">
                        <a:latin typeface="Sylfaen" charset="0"/>
                        <a:ea typeface="Sylfaen" charset="0"/>
                        <a:cs typeface="Sylfaen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b="1" dirty="0">
                          <a:latin typeface="Sylfaen" charset="0"/>
                          <a:ea typeface="Sylfaen" charset="0"/>
                          <a:cs typeface="Sylfaen" charset="0"/>
                        </a:rPr>
                        <a:t>…</a:t>
                      </a:r>
                    </a:p>
                    <a:p>
                      <a:endParaRPr lang="de-DE" dirty="0">
                        <a:latin typeface="Sylfaen" charset="0"/>
                        <a:ea typeface="Sylfaen" charset="0"/>
                        <a:cs typeface="Sylfaen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1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Ազատ</a:t>
                      </a:r>
                      <a:r>
                        <a:rPr lang="de-DE" sz="2000" b="1" baseline="0" dirty="0" smtClean="0">
                          <a:latin typeface="Sylfaen" charset="0"/>
                          <a:ea typeface="Sylfaen" charset="0"/>
                          <a:cs typeface="Sylfaen" charset="0"/>
                        </a:rPr>
                        <a:t> </a:t>
                      </a:r>
                      <a:r>
                        <a:rPr lang="de-DE" sz="2000" b="1" baseline="0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տարածք</a:t>
                      </a:r>
                      <a:r>
                        <a:rPr lang="de-DE" sz="2000" b="1" baseline="0" dirty="0" smtClean="0">
                          <a:latin typeface="Sylfaen" charset="0"/>
                          <a:ea typeface="Sylfaen" charset="0"/>
                          <a:cs typeface="Sylfaen" charset="0"/>
                        </a:rPr>
                        <a:t> (</a:t>
                      </a:r>
                      <a:r>
                        <a:rPr lang="de-DE" sz="2000" b="1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Slack</a:t>
                      </a:r>
                      <a:r>
                        <a:rPr lang="de-DE" sz="2000" b="1" dirty="0" smtClean="0">
                          <a:latin typeface="Sylfaen" charset="0"/>
                          <a:ea typeface="Sylfaen" charset="0"/>
                          <a:cs typeface="Sylfaen" charset="0"/>
                        </a:rPr>
                        <a:t> </a:t>
                      </a:r>
                      <a:r>
                        <a:rPr lang="de-DE" sz="2000" b="1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space</a:t>
                      </a:r>
                      <a:r>
                        <a:rPr lang="de-DE" sz="2000" b="1" dirty="0" smtClean="0">
                          <a:latin typeface="Sylfaen" charset="0"/>
                          <a:ea typeface="Sylfaen" charset="0"/>
                          <a:cs typeface="Sylfaen" charset="0"/>
                        </a:rPr>
                        <a:t>)</a:t>
                      </a:r>
                      <a:endParaRPr lang="de-DE" sz="2000" b="1" dirty="0">
                        <a:latin typeface="Sylfaen" charset="0"/>
                        <a:ea typeface="Sylfaen" charset="0"/>
                        <a:cs typeface="Sylfaen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1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Սկավառակի</a:t>
                      </a:r>
                      <a:r>
                        <a:rPr lang="de-DE" sz="2000" b="1" baseline="0" dirty="0" smtClean="0">
                          <a:latin typeface="Sylfaen" charset="0"/>
                          <a:ea typeface="Sylfaen" charset="0"/>
                          <a:cs typeface="Sylfaen" charset="0"/>
                        </a:rPr>
                        <a:t> </a:t>
                      </a:r>
                      <a:r>
                        <a:rPr lang="de-DE" sz="2000" b="1" baseline="0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չբաշխված</a:t>
                      </a:r>
                      <a:r>
                        <a:rPr lang="de-DE" sz="2000" b="1" baseline="0" dirty="0" smtClean="0">
                          <a:latin typeface="Sylfaen" charset="0"/>
                          <a:ea typeface="Sylfaen" charset="0"/>
                          <a:cs typeface="Sylfaen" charset="0"/>
                        </a:rPr>
                        <a:t> </a:t>
                      </a:r>
                      <a:r>
                        <a:rPr lang="de-DE" sz="2000" b="1" baseline="0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տարածք</a:t>
                      </a:r>
                      <a:r>
                        <a:rPr lang="de-DE" sz="2000" b="1" baseline="0" dirty="0" smtClean="0">
                          <a:latin typeface="Sylfaen" charset="0"/>
                          <a:ea typeface="Sylfaen" charset="0"/>
                          <a:cs typeface="Sylfaen" charset="0"/>
                        </a:rPr>
                        <a:t> (</a:t>
                      </a:r>
                      <a:r>
                        <a:rPr lang="de-DE" sz="2000" b="1" baseline="0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Unallocated</a:t>
                      </a:r>
                      <a:r>
                        <a:rPr lang="de-DE" sz="2000" b="1" baseline="0" dirty="0" smtClean="0">
                          <a:latin typeface="Sylfaen" charset="0"/>
                          <a:ea typeface="Sylfaen" charset="0"/>
                          <a:cs typeface="Sylfaen" charset="0"/>
                        </a:rPr>
                        <a:t> Disc Space)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1" dirty="0" smtClean="0">
                          <a:latin typeface="Sylfaen" charset="0"/>
                          <a:ea typeface="Sylfaen" charset="0"/>
                          <a:cs typeface="Sylfaen" charset="0"/>
                        </a:rPr>
                        <a:t>MFT </a:t>
                      </a:r>
                      <a:r>
                        <a:rPr lang="de-DE" sz="2000" b="1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մուտքեր</a:t>
                      </a:r>
                      <a:endParaRPr lang="de-DE" sz="2000" b="1" dirty="0">
                        <a:latin typeface="Sylfaen" charset="0"/>
                        <a:ea typeface="Sylfaen" charset="0"/>
                        <a:cs typeface="Sylfaen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1" dirty="0">
                          <a:latin typeface="Sylfaen" charset="0"/>
                          <a:ea typeface="Sylfaen" charset="0"/>
                          <a:cs typeface="Sylfaen" charset="0"/>
                        </a:rPr>
                        <a:t>RAM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1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որոշ</a:t>
                      </a:r>
                      <a:r>
                        <a:rPr lang="de-DE" sz="2000" b="1" dirty="0" smtClean="0">
                          <a:latin typeface="Sylfaen" charset="0"/>
                          <a:ea typeface="Sylfaen" charset="0"/>
                          <a:cs typeface="Sylfaen" charset="0"/>
                        </a:rPr>
                        <a:t> </a:t>
                      </a:r>
                      <a:r>
                        <a:rPr lang="de-DE" sz="2000" b="1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հավելվածների</a:t>
                      </a:r>
                      <a:r>
                        <a:rPr lang="de-DE" sz="2000" b="1" dirty="0" smtClean="0">
                          <a:latin typeface="Sylfaen" charset="0"/>
                          <a:ea typeface="Sylfaen" charset="0"/>
                          <a:cs typeface="Sylfaen" charset="0"/>
                        </a:rPr>
                        <a:t> </a:t>
                      </a:r>
                      <a:r>
                        <a:rPr lang="de-DE" sz="2000" b="1" dirty="0" err="1" smtClean="0">
                          <a:latin typeface="Sylfaen" charset="0"/>
                          <a:ea typeface="Sylfaen" charset="0"/>
                          <a:cs typeface="Sylfaen" charset="0"/>
                        </a:rPr>
                        <a:t>հետքեր</a:t>
                      </a:r>
                      <a:endParaRPr lang="de-DE" sz="2000" b="1" dirty="0">
                        <a:latin typeface="Sylfaen" charset="0"/>
                        <a:ea typeface="Sylfaen" charset="0"/>
                        <a:cs typeface="Sylfaen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053606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en-GB" sz="3200" dirty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հետքեր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AEE4870-D17C-40A3-BEC6-93E5AF471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50" y="1272132"/>
            <a:ext cx="8858200" cy="5338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091233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en-GB" sz="3200" dirty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հետքեր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CE3E4253-5D48-466D-B577-AF635AD1E47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094614" y="1334386"/>
            <a:ext cx="6592186" cy="4975926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800" b="1" dirty="0" err="1" smtClean="0">
                <a:latin typeface="Sylfaen" charset="0"/>
                <a:ea typeface="Sylfaen" charset="0"/>
                <a:cs typeface="Sylfaen" charset="0"/>
              </a:rPr>
              <a:t>Օգտատիրոջը</a:t>
            </a:r>
            <a:r>
              <a:rPr lang="en-GB" sz="2800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latin typeface="Sylfaen" charset="0"/>
                <a:ea typeface="Sylfaen" charset="0"/>
                <a:cs typeface="Sylfaen" charset="0"/>
              </a:rPr>
              <a:t>հատուկ</a:t>
            </a:r>
            <a:r>
              <a:rPr lang="en-GB" sz="2800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latin typeface="Sylfaen" charset="0"/>
                <a:ea typeface="Sylfaen" charset="0"/>
                <a:cs typeface="Sylfaen" charset="0"/>
              </a:rPr>
              <a:t>տվյալներ</a:t>
            </a:r>
            <a:endParaRPr lang="en-GB" sz="2800" b="1" dirty="0"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Օգտագործված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ծրագրեր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այցելած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վեբկայքեր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կատարված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որոնումներ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բացված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/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պահպանված</a:t>
            </a:r>
            <a:r>
              <a:rPr lang="en-GB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400" dirty="0" err="1" smtClean="0">
                <a:latin typeface="Sylfaen" charset="0"/>
                <a:ea typeface="Sylfaen" charset="0"/>
                <a:cs typeface="Sylfaen" charset="0"/>
              </a:rPr>
              <a:t>ֆայլեր</a:t>
            </a:r>
            <a:endParaRPr lang="en-GB" sz="2400" dirty="0" smtClean="0"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GB" sz="2800" b="1" dirty="0"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800" b="1" dirty="0" err="1">
                <a:latin typeface="Sylfaen" charset="0"/>
                <a:ea typeface="Sylfaen" charset="0"/>
                <a:cs typeface="Sylfaen" charset="0"/>
              </a:rPr>
              <a:t>Exif</a:t>
            </a:r>
            <a:r>
              <a:rPr lang="en-GB" sz="2800" b="1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b="1" dirty="0" err="1" smtClean="0">
                <a:latin typeface="Sylfaen" charset="0"/>
                <a:ea typeface="Sylfaen" charset="0"/>
                <a:cs typeface="Sylfaen" charset="0"/>
              </a:rPr>
              <a:t>տվյալներ</a:t>
            </a:r>
            <a:endParaRPr lang="en-GB" sz="2800" b="1" dirty="0"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Երբ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որտեղ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արվել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լուսանկարը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խցիկի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մոդելը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սերիական</a:t>
            </a:r>
            <a:r>
              <a:rPr lang="en-GB" sz="28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2800" dirty="0" err="1" smtClean="0">
                <a:latin typeface="Sylfaen" charset="0"/>
                <a:ea typeface="Sylfaen" charset="0"/>
                <a:cs typeface="Sylfaen" charset="0"/>
              </a:rPr>
              <a:t>համարը</a:t>
            </a:r>
            <a:endParaRPr lang="en-GB" sz="2800" dirty="0"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3" name="Picture 2" descr="http://icons.iconarchive.com/icons/artua/dragon-soft/512/User-icon.png">
            <a:extLst>
              <a:ext uri="{FF2B5EF4-FFF2-40B4-BE49-F238E27FC236}">
                <a16:creationId xmlns:a16="http://schemas.microsoft.com/office/drawing/2014/main" id="{93DEB0AC-2395-412A-BBE1-CFFB12A64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92" y="1515177"/>
            <a:ext cx="1759652" cy="1759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www.jmarior.net/wp-images/aperture-icon.png">
            <a:extLst>
              <a:ext uri="{FF2B5EF4-FFF2-40B4-BE49-F238E27FC236}">
                <a16:creationId xmlns:a16="http://schemas.microsoft.com/office/drawing/2014/main" id="{79748D68-90E4-4A7B-9A37-112E49107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24" y="3838358"/>
            <a:ext cx="1679943" cy="167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602603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en-GB" sz="3200" dirty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հետքեր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FA05A751-97EF-45E4-858B-B8A99FE3CCA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79030" y="1600200"/>
            <a:ext cx="6613450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b="1" dirty="0" err="1" smtClean="0">
                <a:latin typeface="Sylfaen" charset="0"/>
                <a:ea typeface="Sylfaen" charset="0"/>
                <a:cs typeface="Sylfaen" charset="0"/>
              </a:rPr>
              <a:t>Հավելվածի</a:t>
            </a:r>
            <a:r>
              <a:rPr lang="en-GB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latin typeface="Sylfaen" charset="0"/>
                <a:ea typeface="Sylfaen" charset="0"/>
                <a:cs typeface="Sylfaen" charset="0"/>
              </a:rPr>
              <a:t>տվյալներ</a:t>
            </a:r>
            <a:endParaRPr lang="en-GB" b="1" dirty="0"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էլ.փոստի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հաճախորդներ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զրույցների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պատմություններ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տվյալների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շտեմարաններ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կարգավորումներ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,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վնասատու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ծրագրերի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վերլուծություններ</a:t>
            </a:r>
            <a:endParaRPr lang="en-GB" dirty="0" smtClean="0"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GB" sz="1900" b="1" dirty="0"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GB" b="1" dirty="0" smtClean="0"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b="1" dirty="0" err="1" smtClean="0">
                <a:latin typeface="Sylfaen" charset="0"/>
                <a:ea typeface="Sylfaen" charset="0"/>
                <a:cs typeface="Sylfaen" charset="0"/>
              </a:rPr>
              <a:t>Հատվածներ</a:t>
            </a:r>
            <a:endParaRPr lang="en-GB" b="1" dirty="0"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Ապացուցողական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նկարների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,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փաստաթղթերի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պատմությունների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մատյանների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հատվածներ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…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6" name="Picture 1">
            <a:extLst>
              <a:ext uri="{FF2B5EF4-FFF2-40B4-BE49-F238E27FC236}">
                <a16:creationId xmlns:a16="http://schemas.microsoft.com/office/drawing/2014/main" id="{7AEBEAEF-2812-4B82-8939-80B2028EE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40" y="1689313"/>
            <a:ext cx="1878640" cy="1560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 descr="http://www.linux-magazine.com/var/linux_magazin/storage/images/linux-magazine.com/issues/2008/93/undeleted/figure-1/430023-1-eng-US/Figure-1_reference.png">
            <a:extLst>
              <a:ext uri="{FF2B5EF4-FFF2-40B4-BE49-F238E27FC236}">
                <a16:creationId xmlns:a16="http://schemas.microsoft.com/office/drawing/2014/main" id="{C83D4DCF-BE2B-41B7-94C8-A18E1EA21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40" y="4178587"/>
            <a:ext cx="1831057" cy="1834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415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1"/>
            <a:ext cx="8640960" cy="439248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hy-AM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ներ</a:t>
            </a:r>
            <a:endParaRPr lang="en-GB" b="1" dirty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buNone/>
            </a:pPr>
            <a:endParaRPr lang="en-GB" b="1" dirty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pPr lvl="1"/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Չկա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միջազգային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ընդունված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սահմանում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lvl="1"/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Եվրոպայի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Խորհրդի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ուղեցույցը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նախատեսում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հետեւյալը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. </a:t>
            </a:r>
          </a:p>
          <a:p>
            <a:pPr marL="57150" indent="0" algn="ctr">
              <a:buNone/>
            </a:pPr>
            <a:endParaRPr lang="en-US" dirty="0">
              <a:latin typeface="Sylfaen" charset="0"/>
              <a:ea typeface="Sylfaen" charset="0"/>
              <a:cs typeface="Sylfaen" charset="0"/>
            </a:endParaRPr>
          </a:p>
          <a:p>
            <a:pPr marL="57150" indent="0" algn="ctr">
              <a:buNone/>
            </a:pPr>
            <a:r>
              <a:rPr lang="en-US" b="1" dirty="0" smtClean="0">
                <a:latin typeface="Sylfaen" charset="0"/>
                <a:ea typeface="Sylfaen" charset="0"/>
                <a:cs typeface="Sylfaen" charset="0"/>
              </a:rPr>
              <a:t>«</a:t>
            </a:r>
            <a:r>
              <a:rPr lang="en-US" b="1" dirty="0" err="1"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en-US" b="1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dirty="0" err="1" smtClean="0">
                <a:latin typeface="Sylfaen" charset="0"/>
                <a:ea typeface="Sylfaen" charset="0"/>
                <a:cs typeface="Sylfaen" charset="0"/>
              </a:rPr>
              <a:t>ձեւով</a:t>
            </a:r>
            <a:r>
              <a:rPr lang="en-US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dirty="0" err="1" smtClean="0">
                <a:latin typeface="Sylfaen" charset="0"/>
                <a:ea typeface="Sylfaen" charset="0"/>
                <a:cs typeface="Sylfaen" charset="0"/>
              </a:rPr>
              <a:t>գեներացվող</a:t>
            </a:r>
            <a:r>
              <a:rPr lang="en-US" b="1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b="1" dirty="0" err="1" smtClean="0">
                <a:latin typeface="Sylfaen" charset="0"/>
                <a:ea typeface="Sylfaen" charset="0"/>
                <a:cs typeface="Sylfaen" charset="0"/>
              </a:rPr>
              <a:t>հավաքագրվող</a:t>
            </a:r>
            <a:r>
              <a:rPr lang="en-US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dirty="0" err="1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US" b="1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dirty="0" err="1" smtClean="0">
                <a:latin typeface="Sylfaen" charset="0"/>
                <a:ea typeface="Sylfaen" charset="0"/>
                <a:cs typeface="Sylfaen" charset="0"/>
              </a:rPr>
              <a:t>փոխանցվող</a:t>
            </a:r>
            <a:r>
              <a:rPr lang="en-US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dirty="0" err="1" smtClean="0">
                <a:latin typeface="Sylfaen" charset="0"/>
                <a:ea typeface="Sylfaen" charset="0"/>
                <a:cs typeface="Sylfaen" charset="0"/>
              </a:rPr>
              <a:t>ցանկացած</a:t>
            </a:r>
            <a:r>
              <a:rPr lang="en-US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dirty="0" err="1" smtClean="0">
                <a:latin typeface="Sylfaen" charset="0"/>
                <a:ea typeface="Sylfaen" charset="0"/>
                <a:cs typeface="Sylfaen" charset="0"/>
              </a:rPr>
              <a:t>տեղեկություն</a:t>
            </a:r>
            <a:r>
              <a:rPr lang="en-US" b="1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b="1" dirty="0" err="1" smtClean="0">
                <a:latin typeface="Sylfaen" charset="0"/>
                <a:ea typeface="Sylfaen" charset="0"/>
                <a:cs typeface="Sylfaen" charset="0"/>
              </a:rPr>
              <a:t>որը</a:t>
            </a:r>
            <a:r>
              <a:rPr lang="en-US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dirty="0" err="1" smtClean="0">
                <a:latin typeface="Sylfaen" charset="0"/>
                <a:ea typeface="Sylfaen" charset="0"/>
                <a:cs typeface="Sylfaen" charset="0"/>
              </a:rPr>
              <a:t>հետագայում</a:t>
            </a:r>
            <a:r>
              <a:rPr lang="en-US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dirty="0" err="1" smtClean="0">
                <a:latin typeface="Sylfaen" charset="0"/>
                <a:ea typeface="Sylfaen" charset="0"/>
                <a:cs typeface="Sylfaen" charset="0"/>
              </a:rPr>
              <a:t>կարող</a:t>
            </a:r>
            <a:r>
              <a:rPr lang="en-US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dirty="0" err="1" smtClean="0">
                <a:latin typeface="Sylfaen" charset="0"/>
                <a:ea typeface="Sylfaen" charset="0"/>
                <a:cs typeface="Sylfaen" charset="0"/>
              </a:rPr>
              <a:t>անհրաժեշտ</a:t>
            </a:r>
            <a:r>
              <a:rPr lang="en-US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dirty="0" err="1" smtClean="0">
                <a:latin typeface="Sylfaen" charset="0"/>
                <a:ea typeface="Sylfaen" charset="0"/>
                <a:cs typeface="Sylfaen" charset="0"/>
              </a:rPr>
              <a:t>լինել</a:t>
            </a:r>
            <a:r>
              <a:rPr lang="en-US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dirty="0" err="1" smtClean="0">
                <a:latin typeface="Sylfaen" charset="0"/>
                <a:ea typeface="Sylfaen" charset="0"/>
                <a:cs typeface="Sylfaen" charset="0"/>
              </a:rPr>
              <a:t>ապացուցելու</a:t>
            </a:r>
            <a:r>
              <a:rPr lang="en-US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US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dirty="0" err="1" smtClean="0">
                <a:latin typeface="Sylfaen" charset="0"/>
                <a:ea typeface="Sylfaen" charset="0"/>
                <a:cs typeface="Sylfaen" charset="0"/>
              </a:rPr>
              <a:t>ժխտելու</a:t>
            </a:r>
            <a:r>
              <a:rPr lang="en-US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dirty="0" err="1" smtClean="0">
                <a:latin typeface="Sylfaen" charset="0"/>
                <a:ea typeface="Sylfaen" charset="0"/>
                <a:cs typeface="Sylfaen" charset="0"/>
              </a:rPr>
              <a:t>համար</a:t>
            </a:r>
            <a:r>
              <a:rPr lang="en-US" b="1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dirty="0" err="1">
                <a:latin typeface="Sylfaen" charset="0"/>
                <a:ea typeface="Sylfaen" charset="0"/>
                <a:cs typeface="Sylfaen" charset="0"/>
              </a:rPr>
              <a:t>իրավական</a:t>
            </a:r>
            <a:r>
              <a:rPr lang="en-US" b="1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dirty="0" err="1">
                <a:latin typeface="Sylfaen" charset="0"/>
                <a:ea typeface="Sylfaen" charset="0"/>
                <a:cs typeface="Sylfaen" charset="0"/>
              </a:rPr>
              <a:t>գործընթացի</a:t>
            </a:r>
            <a:r>
              <a:rPr lang="en-US" b="1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dirty="0" err="1">
                <a:latin typeface="Sylfaen" charset="0"/>
                <a:ea typeface="Sylfaen" charset="0"/>
                <a:cs typeface="Sylfaen" charset="0"/>
              </a:rPr>
              <a:t>որեւէ</a:t>
            </a:r>
            <a:r>
              <a:rPr lang="en-US" b="1" dirty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dirty="0" err="1" smtClean="0">
                <a:latin typeface="Sylfaen" charset="0"/>
                <a:ea typeface="Sylfaen" charset="0"/>
                <a:cs typeface="Sylfaen" charset="0"/>
              </a:rPr>
              <a:t>վիճելի</a:t>
            </a:r>
            <a:r>
              <a:rPr lang="en-US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b="1" dirty="0" err="1" smtClean="0">
                <a:latin typeface="Sylfaen" charset="0"/>
                <a:ea typeface="Sylfaen" charset="0"/>
                <a:cs typeface="Sylfaen" charset="0"/>
              </a:rPr>
              <a:t>փաստ</a:t>
            </a:r>
            <a:r>
              <a:rPr lang="en-US" b="1" dirty="0" smtClean="0">
                <a:latin typeface="Sylfaen" charset="0"/>
                <a:ea typeface="Sylfaen" charset="0"/>
                <a:cs typeface="Sylfaen" charset="0"/>
              </a:rPr>
              <a:t>»</a:t>
            </a:r>
          </a:p>
        </p:txBody>
      </p:sp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3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4734" y="-26985"/>
            <a:ext cx="8959267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8436" name="TextBox 7"/>
          <p:cNvSpPr txBox="1">
            <a:spLocks noChangeArrowheads="1"/>
          </p:cNvSpPr>
          <p:nvPr/>
        </p:nvSpPr>
        <p:spPr bwMode="auto">
          <a:xfrm>
            <a:off x="1403350" y="18864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3200" dirty="0">
                <a:solidFill>
                  <a:prstClr val="white"/>
                </a:solidFill>
                <a:latin typeface="Verdana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Սահմանումներ</a:t>
            </a:r>
            <a:endParaRPr lang="en-GB" sz="2000" dirty="0">
              <a:solidFill>
                <a:prstClr val="white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34925" y="6588133"/>
            <a:ext cx="9215438" cy="29686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7938" y="6597658"/>
            <a:ext cx="913606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t>Source: OECD						                      	      - </a:t>
            </a:r>
            <a:fld id="{F50FF694-912A-834E-AD45-B984C7BF2CE4}" type="slidenum">
              <a:rPr lang="en-US" sz="1200" b="1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7</a:t>
            </a:fld>
            <a:r>
              <a:rPr lang="en-US" sz="1200" b="1" dirty="0">
                <a:solidFill>
                  <a:srgbClr val="FFFFFF"/>
                </a:solidFill>
                <a:latin typeface="Verdana" charset="0"/>
                <a:ea typeface="MS PGothic" panose="020B0600070205080204" pitchFamily="34" charset="-128"/>
                <a:cs typeface="Verdana" charset="0"/>
              </a:rPr>
              <a:t> -</a:t>
            </a:r>
          </a:p>
        </p:txBody>
      </p:sp>
      <p:sp>
        <p:nvSpPr>
          <p:cNvPr id="2" name="Rectangle 1"/>
          <p:cNvSpPr/>
          <p:nvPr/>
        </p:nvSpPr>
        <p:spPr>
          <a:xfrm>
            <a:off x="184734" y="5879013"/>
            <a:ext cx="88513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prstClr val="black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044615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en-GB" sz="3200" dirty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sz="3200" dirty="0" err="1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հետքեր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2" descr="Big Data Brings Challenges Beyond the Capabilities of Traditional ...">
            <a:extLst>
              <a:ext uri="{FF2B5EF4-FFF2-40B4-BE49-F238E27FC236}">
                <a16:creationId xmlns:a16="http://schemas.microsoft.com/office/drawing/2014/main" id="{F06DFF50-8C9F-4871-A692-DEFAF9B0D5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0DEFEE57-F452-4F77-93D7-98992C2423B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79030" y="1600200"/>
            <a:ext cx="6613450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b="1" dirty="0" err="1" smtClean="0">
                <a:latin typeface="Sylfaen" charset="0"/>
                <a:ea typeface="Sylfaen" charset="0"/>
                <a:cs typeface="Sylfaen" charset="0"/>
              </a:rPr>
              <a:t>Ապացուցողական</a:t>
            </a:r>
            <a:r>
              <a:rPr lang="en-GB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latin typeface="Sylfaen" charset="0"/>
                <a:ea typeface="Sylfaen" charset="0"/>
                <a:cs typeface="Sylfaen" charset="0"/>
              </a:rPr>
              <a:t>փաստաթղթեր</a:t>
            </a:r>
            <a:endParaRPr lang="en-GB" b="1" dirty="0"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հաշիվների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հայտարարություններ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շորթման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նամակներ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ապօրինի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նկարներ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կոնտակտներ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մատյաններ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գողացված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գծագրեր</a:t>
            </a:r>
            <a:endParaRPr lang="en-GB" dirty="0" smtClean="0"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GB" dirty="0"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b="1" dirty="0" err="1" smtClean="0">
                <a:latin typeface="Sylfaen" charset="0"/>
                <a:ea typeface="Sylfaen" charset="0"/>
                <a:cs typeface="Sylfaen" charset="0"/>
              </a:rPr>
              <a:t>Անհասանելի</a:t>
            </a:r>
            <a:r>
              <a:rPr lang="en-GB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latin typeface="Sylfaen" charset="0"/>
                <a:ea typeface="Sylfaen" charset="0"/>
                <a:cs typeface="Sylfaen" charset="0"/>
              </a:rPr>
              <a:t>տվյալներ</a:t>
            </a:r>
            <a:endParaRPr lang="en-GB" dirty="0"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քողարկված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ֆայլեր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կոդավորված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ֆայլեր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ջնջված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տվյալներ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անվավեր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ֆայլեր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ամպային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/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ցանցային</a:t>
            </a:r>
            <a:r>
              <a:rPr lang="en-GB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dirty="0" err="1" smtClean="0">
                <a:latin typeface="Sylfaen" charset="0"/>
                <a:ea typeface="Sylfaen" charset="0"/>
                <a:cs typeface="Sylfaen" charset="0"/>
              </a:rPr>
              <a:t>պահուստներ</a:t>
            </a:r>
            <a:endParaRPr lang="en-GB" dirty="0" smtClean="0"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4" name="Picture 6" descr="http://files.softicons.com/download/folder-icons/terra-project-icons-by-aerotox/png/512/Black%20Terra%20Stop.png">
            <a:extLst>
              <a:ext uri="{FF2B5EF4-FFF2-40B4-BE49-F238E27FC236}">
                <a16:creationId xmlns:a16="http://schemas.microsoft.com/office/drawing/2014/main" id="{E2438C2B-67D3-4692-8541-5EE28A83D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48" y="3993614"/>
            <a:ext cx="1983636" cy="1983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http://www.veryicon.com/icon/png/System/Simple/My%20Documents.png">
            <a:extLst>
              <a:ext uri="{FF2B5EF4-FFF2-40B4-BE49-F238E27FC236}">
                <a16:creationId xmlns:a16="http://schemas.microsoft.com/office/drawing/2014/main" id="{5B7B0A54-AFAB-4DF6-A174-CE8114125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24" y="1560264"/>
            <a:ext cx="1820894" cy="182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32346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48AB73-6CF7-4B50-ACEB-48BD4182E7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04F3A-82BD-4011-AADB-1F79FD7DF4B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71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99602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3251" name="TextBox 7"/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Verdana" charset="0"/>
                <a:cs typeface="Verdana" charset="0"/>
              </a:rPr>
              <a:t>Դասընթացի</a:t>
            </a:r>
            <a:r>
              <a:rPr lang="en-GB" sz="3200" dirty="0" smtClean="0">
                <a:solidFill>
                  <a:schemeClr val="bg1"/>
                </a:solidFill>
                <a:latin typeface="Verdana" charset="0"/>
                <a:cs typeface="Verdana" charset="0"/>
              </a:rPr>
              <a:t> </a:t>
            </a:r>
            <a:r>
              <a:rPr lang="en-GB" sz="3200" dirty="0" err="1" smtClean="0">
                <a:solidFill>
                  <a:schemeClr val="bg1"/>
                </a:solidFill>
                <a:latin typeface="Verdana" charset="0"/>
                <a:cs typeface="Verdana" charset="0"/>
              </a:rPr>
              <a:t>նպատակները</a:t>
            </a:r>
            <a:endParaRPr lang="en-GB" sz="2000" dirty="0">
              <a:solidFill>
                <a:schemeClr val="bg1"/>
              </a:solidFill>
              <a:latin typeface="Verdana" charset="0"/>
              <a:cs typeface="Verdana" charset="0"/>
            </a:endParaRPr>
          </a:p>
        </p:txBody>
      </p:sp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3254" name="Rectangle 11"/>
          <p:cNvSpPr>
            <a:spLocks noChangeArrowheads="1"/>
          </p:cNvSpPr>
          <p:nvPr/>
        </p:nvSpPr>
        <p:spPr bwMode="auto">
          <a:xfrm>
            <a:off x="7937" y="6581001"/>
            <a:ext cx="924458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					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18497-BF37-4A20-ABA6-353886C26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40767"/>
            <a:ext cx="8712522" cy="524023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b="1" dirty="0" err="1" smtClean="0">
                <a:latin typeface="Sylfaen" charset="0"/>
                <a:ea typeface="Sylfaen" charset="0"/>
                <a:cs typeface="Sylfaen" charset="0"/>
              </a:rPr>
              <a:t>Այս</a:t>
            </a:r>
            <a:r>
              <a:rPr lang="en-GB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b="1" dirty="0" smtClean="0">
                <a:latin typeface="Sylfaen" charset="0"/>
                <a:ea typeface="Sylfaen" charset="0"/>
                <a:cs typeface="Sylfaen" charset="0"/>
              </a:rPr>
              <a:t>դասընթաց</a:t>
            </a:r>
            <a:r>
              <a:rPr lang="en-GB" b="1" dirty="0" err="1" smtClean="0">
                <a:latin typeface="Sylfaen" charset="0"/>
                <a:ea typeface="Sylfaen" charset="0"/>
                <a:cs typeface="Sylfaen" charset="0"/>
              </a:rPr>
              <a:t>ից</a:t>
            </a:r>
            <a:r>
              <a:rPr lang="en-GB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latin typeface="Sylfaen" charset="0"/>
                <a:ea typeface="Sylfaen" charset="0"/>
                <a:cs typeface="Sylfaen" charset="0"/>
              </a:rPr>
              <a:t>հետո</a:t>
            </a:r>
            <a:r>
              <a:rPr lang="en-GB" b="1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hy-AM" b="1" dirty="0" smtClean="0">
                <a:latin typeface="Sylfaen" charset="0"/>
                <a:ea typeface="Sylfaen" charset="0"/>
                <a:cs typeface="Sylfaen" charset="0"/>
              </a:rPr>
              <a:t>մասնակից</a:t>
            </a:r>
            <a:r>
              <a:rPr lang="en-GB" b="1" dirty="0" err="1" smtClean="0">
                <a:latin typeface="Sylfaen" charset="0"/>
                <a:ea typeface="Sylfaen" charset="0"/>
                <a:cs typeface="Sylfaen" charset="0"/>
              </a:rPr>
              <a:t>ները</a:t>
            </a:r>
            <a:r>
              <a:rPr lang="en-GB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b="1" dirty="0" err="1" smtClean="0">
                <a:latin typeface="Sylfaen" charset="0"/>
                <a:ea typeface="Sylfaen" charset="0"/>
                <a:cs typeface="Sylfaen" charset="0"/>
              </a:rPr>
              <a:t>պետք</a:t>
            </a:r>
            <a:r>
              <a:rPr lang="en-GB" b="1" dirty="0" smtClean="0"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GB" b="1" dirty="0" err="1" smtClean="0">
                <a:latin typeface="Sylfaen" charset="0"/>
                <a:ea typeface="Sylfaen" charset="0"/>
                <a:cs typeface="Sylfaen" charset="0"/>
              </a:rPr>
              <a:t>կարողանան</a:t>
            </a:r>
            <a:endParaRPr lang="en-GB" b="1" dirty="0" smtClean="0">
              <a:latin typeface="Sylfaen" charset="0"/>
              <a:ea typeface="Sylfaen" charset="0"/>
              <a:cs typeface="Sylfaen" charset="0"/>
            </a:endParaRPr>
          </a:p>
          <a:p>
            <a:pPr marL="0" indent="0">
              <a:buNone/>
            </a:pPr>
            <a:endParaRPr lang="en-GB" b="1" dirty="0">
              <a:latin typeface="Sylfaen" charset="0"/>
              <a:ea typeface="Sylfaen" charset="0"/>
              <a:cs typeface="Sylfaen" charset="0"/>
            </a:endParaRPr>
          </a:p>
          <a:p>
            <a:pPr lvl="0" algn="just"/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Քննարկել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sz="2900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ru-RU" sz="2900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ru-RU" sz="2900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տարեր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տեսակներ</a:t>
            </a:r>
            <a:endParaRPr lang="en-GB" sz="2900" dirty="0">
              <a:solidFill>
                <a:prstClr val="black"/>
              </a:solidFill>
              <a:latin typeface="Sylfaen" charset="0"/>
              <a:ea typeface="Sylfaen" charset="0"/>
              <a:cs typeface="Sylfaen" charset="0"/>
            </a:endParaRPr>
          </a:p>
          <a:p>
            <a:pPr lvl="0" algn="just"/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Ամփոփել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ԵԽ </a:t>
            </a:r>
            <a:r>
              <a:rPr lang="hy-AM" sz="2900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ru-RU" sz="2900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ru-RU" sz="2900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ուղեցույցի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կարեւոր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կետերը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հատկապես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առգրավման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վարման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սկզբունքները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lvl="0" algn="just"/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Ճանաչել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«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մահացած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տուփի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» (</a:t>
            </a:r>
            <a:r>
              <a:rPr lang="en-GB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dead box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) 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«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կենդանի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տվյալների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» (</a:t>
            </a:r>
            <a:r>
              <a:rPr lang="en-GB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live data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) 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դատական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փորձաքննությունների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ինչպես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նաեւ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«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ամպային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տվյալների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» (</a:t>
            </a:r>
            <a:r>
              <a:rPr lang="en-GB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cloud based data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) 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տարբերակիչ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մարտահրավերները</a:t>
            </a:r>
            <a:endParaRPr lang="ru-RU" sz="2900" dirty="0">
              <a:solidFill>
                <a:prstClr val="black"/>
              </a:solidFill>
              <a:latin typeface="Sylfaen" charset="0"/>
              <a:ea typeface="Sylfaen" charset="0"/>
              <a:cs typeface="Sylfaen" charset="0"/>
            </a:endParaRPr>
          </a:p>
          <a:p>
            <a:pPr lvl="0" algn="just"/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Քննարկել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sz="2900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ru-RU" sz="2900" dirty="0" err="1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ru-RU" sz="2900" dirty="0" smtClean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ընդունելիությունը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lvl="0" algn="just"/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Համեմատել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դատական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փորձաքննություները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ավանդականի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հետ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</a:p>
          <a:p>
            <a:pPr lvl="0" algn="just"/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Ճանաչել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թվային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դատական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փորձաքննության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չորս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կարեւոր</a:t>
            </a:r>
            <a:r>
              <a:rPr lang="ru-RU" sz="2900" dirty="0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ru-RU" sz="2900" dirty="0" err="1">
                <a:solidFill>
                  <a:prstClr val="black"/>
                </a:solidFill>
                <a:latin typeface="Sylfaen" charset="0"/>
                <a:ea typeface="Sylfaen" charset="0"/>
                <a:cs typeface="Sylfaen" charset="0"/>
              </a:rPr>
              <a:t>փուլերը</a:t>
            </a:r>
            <a:endParaRPr lang="en-US" sz="2900" dirty="0">
              <a:latin typeface="Sylfaen" charset="0"/>
              <a:ea typeface="Sylfaen" charset="0"/>
              <a:cs typeface="Sylfae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64618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>
            <a:extLst>
              <a:ext uri="{FF2B5EF4-FFF2-40B4-BE49-F238E27FC236}">
                <a16:creationId xmlns:a16="http://schemas.microsoft.com/office/drawing/2014/main" id="{EDF64B36-81D9-458A-A194-0F302FFF9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en-GB" dirty="0">
              <a:latin typeface="Calibri" charset="0"/>
              <a:ea typeface="ＭＳ Ｐゴシック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E812E5-70E7-496A-A514-625E50D09C58}"/>
              </a:ext>
            </a:extLst>
          </p:cNvPr>
          <p:cNvSpPr/>
          <p:nvPr/>
        </p:nvSpPr>
        <p:spPr>
          <a:xfrm>
            <a:off x="-36513" y="-26988"/>
            <a:ext cx="918051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15364E51-4F34-4DA1-8843-ADA973D0B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22225"/>
            <a:ext cx="132238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8">
            <a:extLst>
              <a:ext uri="{FF2B5EF4-FFF2-40B4-BE49-F238E27FC236}">
                <a16:creationId xmlns:a16="http://schemas.microsoft.com/office/drawing/2014/main" id="{B2A2B581-F8BC-48D4-AF7E-AAF0CE808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88913"/>
            <a:ext cx="4087813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C53FF83-4B1D-4AE3-8AD4-F83CA631845F}"/>
              </a:ext>
            </a:extLst>
          </p:cNvPr>
          <p:cNvSpPr/>
          <p:nvPr/>
        </p:nvSpPr>
        <p:spPr>
          <a:xfrm>
            <a:off x="-34925" y="6588125"/>
            <a:ext cx="9215438" cy="29686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056" name="Rectangle 11">
            <a:extLst>
              <a:ext uri="{FF2B5EF4-FFF2-40B4-BE49-F238E27FC236}">
                <a16:creationId xmlns:a16="http://schemas.microsoft.com/office/drawing/2014/main" id="{88C73A7D-5780-471E-8BE6-4A42E697E1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8" y="6597650"/>
            <a:ext cx="91360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b="1" dirty="0">
                <a:solidFill>
                  <a:srgbClr val="FFFFFF"/>
                </a:solidFill>
                <a:latin typeface="Verdana" panose="020B0604030504040204" pitchFamily="34" charset="0"/>
              </a:rPr>
              <a:t>www.coe.int/cybercrime						                        - -</a:t>
            </a:r>
          </a:p>
        </p:txBody>
      </p:sp>
      <p:sp>
        <p:nvSpPr>
          <p:cNvPr id="2057" name="Rectangle 2">
            <a:extLst>
              <a:ext uri="{FF2B5EF4-FFF2-40B4-BE49-F238E27FC236}">
                <a16:creationId xmlns:a16="http://schemas.microsoft.com/office/drawing/2014/main" id="{D192EA30-54CE-4062-B518-E86D1D7BEC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513" y="2352650"/>
            <a:ext cx="8599487" cy="4062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b="1" dirty="0">
              <a:latin typeface="Sylfaen" charset="0"/>
              <a:ea typeface="Sylfaen" charset="0"/>
              <a:cs typeface="Sylfaen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 dirty="0" err="1" smtClean="0">
                <a:latin typeface="Sylfaen" charset="0"/>
                <a:ea typeface="Sylfaen" charset="0"/>
                <a:cs typeface="Sylfaen" charset="0"/>
              </a:rPr>
              <a:t>Շնորհակալություն</a:t>
            </a:r>
            <a:endParaRPr lang="en-GB" altLang="en-US" b="1" dirty="0">
              <a:latin typeface="Sylfaen" charset="0"/>
              <a:ea typeface="Sylfaen" charset="0"/>
              <a:cs typeface="Sylfaen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200" b="1" dirty="0">
              <a:latin typeface="Sylfaen" charset="0"/>
              <a:ea typeface="Sylfaen" charset="0"/>
              <a:cs typeface="Sylfaen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200" b="1" dirty="0">
              <a:latin typeface="Sylfaen" charset="0"/>
              <a:ea typeface="Sylfaen" charset="0"/>
              <a:cs typeface="Sylfaen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200" b="1" dirty="0">
              <a:latin typeface="Sylfaen" charset="0"/>
              <a:ea typeface="Sylfaen" charset="0"/>
              <a:cs typeface="Sylfaen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200" b="1" dirty="0">
              <a:latin typeface="Sylfaen" charset="0"/>
              <a:ea typeface="Sylfaen" charset="0"/>
              <a:cs typeface="Sylfaen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600" b="1" dirty="0">
              <a:latin typeface="Sylfaen" charset="0"/>
              <a:ea typeface="Sylfaen" charset="0"/>
              <a:cs typeface="Sylfaen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 err="1">
                <a:latin typeface="Sylfaen" charset="0"/>
                <a:ea typeface="Sylfaen" charset="0"/>
                <a:cs typeface="Sylfaen" charset="0"/>
              </a:rPr>
              <a:t>Xxxxx</a:t>
            </a:r>
            <a:r>
              <a:rPr lang="en-GB" altLang="en-US" sz="1800" b="1" dirty="0">
                <a:latin typeface="Sylfaen" charset="0"/>
                <a:ea typeface="Sylfaen" charset="0"/>
                <a:cs typeface="Sylfaen" charset="0"/>
              </a:rPr>
              <a:t> XXXXXXXX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600" dirty="0">
              <a:latin typeface="Sylfaen" charset="0"/>
              <a:ea typeface="Sylfaen" charset="0"/>
              <a:cs typeface="Sylfaen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400" i="1" dirty="0" err="1" smtClean="0">
                <a:latin typeface="Sylfaen" charset="0"/>
                <a:ea typeface="Sylfaen" charset="0"/>
                <a:cs typeface="Sylfaen" charset="0"/>
              </a:rPr>
              <a:t>Եվրոպայի</a:t>
            </a:r>
            <a:r>
              <a:rPr lang="en-GB" altLang="en-US" sz="1400" i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altLang="en-US" sz="1400" i="1" dirty="0" err="1" smtClean="0">
                <a:latin typeface="Sylfaen" charset="0"/>
                <a:ea typeface="Sylfaen" charset="0"/>
                <a:cs typeface="Sylfaen" charset="0"/>
              </a:rPr>
              <a:t>Խորհուրդ</a:t>
            </a:r>
            <a:endParaRPr lang="en-GB" altLang="en-US" sz="1400" i="1" dirty="0">
              <a:latin typeface="Sylfaen" charset="0"/>
              <a:ea typeface="Sylfaen" charset="0"/>
              <a:cs typeface="Sylfaen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400" b="1" dirty="0">
              <a:solidFill>
                <a:srgbClr val="2F618F"/>
              </a:solidFill>
              <a:latin typeface="Sylfaen" charset="0"/>
              <a:ea typeface="Sylfaen" charset="0"/>
              <a:cs typeface="Sylfaen" charset="0"/>
              <a:hlinkClick r:id="rId5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b="1" dirty="0" err="1" smtClean="0">
                <a:solidFill>
                  <a:srgbClr val="2F618F"/>
                </a:solidFill>
                <a:latin typeface="Sylfaen" charset="0"/>
                <a:ea typeface="Sylfaen" charset="0"/>
                <a:cs typeface="Sylfaen" charset="0"/>
              </a:rPr>
              <a:t>Էլ.փոստ</a:t>
            </a:r>
            <a:endParaRPr lang="en-GB" altLang="en-US" sz="1600" b="1" dirty="0">
              <a:solidFill>
                <a:srgbClr val="2F618F"/>
              </a:solidFill>
              <a:latin typeface="Sylfaen" charset="0"/>
              <a:ea typeface="Sylfaen" charset="0"/>
              <a:cs typeface="Sylfaen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600" b="1" dirty="0">
              <a:latin typeface="Sylfaen" charset="0"/>
              <a:ea typeface="Sylfaen" charset="0"/>
              <a:cs typeface="Sylfaen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600" b="1" dirty="0">
              <a:latin typeface="Sylfaen" charset="0"/>
              <a:ea typeface="Sylfaen" charset="0"/>
              <a:cs typeface="Sylfaen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400" b="1" dirty="0">
              <a:latin typeface="Sylfaen" charset="0"/>
              <a:ea typeface="Sylfaen" charset="0"/>
              <a:cs typeface="Sylfaen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 b="1" dirty="0" err="1" smtClean="0">
                <a:latin typeface="Sylfaen" charset="0"/>
                <a:ea typeface="Sylfaen" charset="0"/>
                <a:cs typeface="Sylfaen" charset="0"/>
              </a:rPr>
              <a:t>Օր</a:t>
            </a:r>
            <a:r>
              <a:rPr lang="en-GB" altLang="en-US" sz="1600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altLang="en-US" sz="1600" b="1" dirty="0" err="1" smtClean="0">
                <a:latin typeface="Sylfaen" charset="0"/>
                <a:ea typeface="Sylfaen" charset="0"/>
                <a:cs typeface="Sylfaen" charset="0"/>
              </a:rPr>
              <a:t>Ամիս</a:t>
            </a:r>
            <a:r>
              <a:rPr lang="en-GB" altLang="en-US" sz="1600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GB" altLang="en-US" sz="1600" b="1" dirty="0" err="1" smtClean="0">
                <a:latin typeface="Sylfaen" charset="0"/>
                <a:ea typeface="Sylfaen" charset="0"/>
                <a:cs typeface="Sylfaen" charset="0"/>
              </a:rPr>
              <a:t>Տարի</a:t>
            </a:r>
            <a:endParaRPr lang="en-GB" altLang="en-US" sz="1600" b="1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F1503B2-B0B3-4330-9439-3D5954CA1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5" y="1177588"/>
            <a:ext cx="859948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 err="1" smtClean="0">
                <a:latin typeface="Sylfaen" charset="0"/>
                <a:ea typeface="Sylfaen" charset="0"/>
                <a:cs typeface="Sylfaen" charset="0"/>
              </a:rPr>
              <a:t>Կիբերհանցագործությունների</a:t>
            </a:r>
            <a:r>
              <a:rPr lang="en-US" altLang="en-US" sz="2000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altLang="en-US" sz="2000" b="1" dirty="0" err="1" smtClean="0">
                <a:latin typeface="Sylfaen" charset="0"/>
                <a:ea typeface="Sylfaen" charset="0"/>
                <a:cs typeface="Sylfaen" charset="0"/>
              </a:rPr>
              <a:t>եւ</a:t>
            </a:r>
            <a:r>
              <a:rPr lang="en-US" altLang="en-US" sz="2000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altLang="en-US" sz="2000" b="1" dirty="0" smtClean="0"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US" altLang="en-US" sz="2000" b="1" dirty="0" err="1" smtClean="0">
                <a:latin typeface="Sylfaen" charset="0"/>
                <a:ea typeface="Sylfaen" charset="0"/>
                <a:cs typeface="Sylfaen" charset="0"/>
              </a:rPr>
              <a:t>ների</a:t>
            </a:r>
            <a:r>
              <a:rPr lang="en-US" altLang="en-US" sz="2000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altLang="en-US" sz="2000" b="1" dirty="0" err="1" smtClean="0">
                <a:latin typeface="Sylfaen" charset="0"/>
                <a:ea typeface="Sylfaen" charset="0"/>
                <a:cs typeface="Sylfaen" charset="0"/>
              </a:rPr>
              <a:t>վերաբերյալ</a:t>
            </a:r>
            <a:r>
              <a:rPr lang="en-US" altLang="en-US" sz="2000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altLang="en-US" sz="2000" b="1" dirty="0" err="1" smtClean="0">
                <a:latin typeface="Sylfaen" charset="0"/>
                <a:ea typeface="Sylfaen" charset="0"/>
                <a:cs typeface="Sylfaen" charset="0"/>
              </a:rPr>
              <a:t>դատական</a:t>
            </a:r>
            <a:r>
              <a:rPr lang="en-US" altLang="en-US" sz="2000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altLang="en-US" sz="2000" b="1" dirty="0" err="1" smtClean="0">
                <a:latin typeface="Sylfaen" charset="0"/>
                <a:ea typeface="Sylfaen" charset="0"/>
                <a:cs typeface="Sylfaen" charset="0"/>
              </a:rPr>
              <a:t>ներածական</a:t>
            </a:r>
            <a:r>
              <a:rPr lang="en-US" altLang="en-US" sz="2000" b="1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altLang="en-US" sz="2000" b="1" dirty="0" err="1" smtClean="0">
                <a:latin typeface="Sylfaen" charset="0"/>
                <a:ea typeface="Sylfaen" charset="0"/>
                <a:cs typeface="Sylfaen" charset="0"/>
              </a:rPr>
              <a:t>դասընթաց</a:t>
            </a:r>
            <a:endParaRPr lang="en-US" altLang="en-US" sz="2000" b="1" dirty="0" smtClean="0">
              <a:latin typeface="Sylfaen" charset="0"/>
              <a:ea typeface="Sylfaen" charset="0"/>
              <a:cs typeface="Sylfaen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24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9965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Տարբերությունները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256584"/>
          </a:xfrm>
        </p:spPr>
        <p:txBody>
          <a:bodyPr/>
          <a:lstStyle/>
          <a:p>
            <a:pPr marL="0" indent="0">
              <a:buNone/>
            </a:pPr>
            <a:r>
              <a:rPr lang="hy-AM" b="1" dirty="0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ներ</a:t>
            </a:r>
            <a:endParaRPr lang="en-GB" b="1" dirty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pPr lvl="1" algn="just"/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Տարբեր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չեն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ավանդական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ապացույցներից</a:t>
            </a:r>
            <a:endParaRPr lang="en-US" sz="2400" dirty="0" smtClean="0">
              <a:latin typeface="Sylfaen" charset="0"/>
              <a:ea typeface="Sylfaen" charset="0"/>
              <a:cs typeface="Sylfaen" charset="0"/>
            </a:endParaRPr>
          </a:p>
          <a:p>
            <a:pPr lvl="1" algn="just"/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Անհրաժեշտ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որպեսզի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իրավական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գործընթացում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այն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ներկայացնող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կողմը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կարողանա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ցույց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տալ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որ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այն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ոչ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ավելին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ոչ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էլ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պակաս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իր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տրամադրության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տակ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հայտնված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պահից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։ </a:t>
            </a:r>
          </a:p>
          <a:p>
            <a:pPr lvl="1" algn="just"/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Այլ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կերպ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ասած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դա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ցույց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է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տալիս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որ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ոչ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մի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փոփոխություն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ջնջումներ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,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ավելացումներ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կամ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այլ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խեղումներ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տեղի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չեն</a:t>
            </a:r>
            <a:r>
              <a:rPr lang="en-US" sz="2400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sz="2400" dirty="0" err="1" smtClean="0">
                <a:latin typeface="Sylfaen" charset="0"/>
                <a:ea typeface="Sylfaen" charset="0"/>
                <a:cs typeface="Sylfaen" charset="0"/>
              </a:rPr>
              <a:t>ունեցել</a:t>
            </a:r>
            <a:endParaRPr lang="en-US" sz="2400" dirty="0">
              <a:latin typeface="Sylfaen" charset="0"/>
              <a:ea typeface="Sylfaen" charset="0"/>
              <a:cs typeface="Sylfaen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1F9DB2-737B-48F0-AABB-B436F92755A8}"/>
              </a:ext>
            </a:extLst>
          </p:cNvPr>
          <p:cNvSpPr txBox="1"/>
          <p:nvPr/>
        </p:nvSpPr>
        <p:spPr>
          <a:xfrm>
            <a:off x="1743693" y="5334267"/>
            <a:ext cx="5656614" cy="830997"/>
          </a:xfrm>
          <a:prstGeom prst="rect">
            <a:avLst/>
          </a:prstGeom>
          <a:solidFill>
            <a:srgbClr val="F08A3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Սա</a:t>
            </a:r>
            <a:r>
              <a:rPr lang="en-GB" sz="24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է </a:t>
            </a:r>
            <a:r>
              <a:rPr lang="en-GB" sz="24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հենց</a:t>
            </a:r>
            <a:r>
              <a:rPr lang="en-GB" sz="24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hy-AM" sz="24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էլեկտրոնային ձևով ապացույց</a:t>
            </a:r>
            <a:r>
              <a:rPr lang="en-GB" sz="24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ի </a:t>
            </a:r>
            <a:r>
              <a:rPr lang="en-GB" sz="24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դժվարությունը</a:t>
            </a:r>
            <a:r>
              <a:rPr lang="en-GB" sz="24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!</a:t>
            </a:r>
            <a:endParaRPr lang="en-GB" sz="24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753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CA6C7AE-CB6D-46CA-A269-7676C38484D4}"/>
              </a:ext>
            </a:extLst>
          </p:cNvPr>
          <p:cNvSpPr/>
          <p:nvPr/>
        </p:nvSpPr>
        <p:spPr>
          <a:xfrm>
            <a:off x="0" y="6588125"/>
            <a:ext cx="9144000" cy="276999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rgbClr val="FFFFFF"/>
                </a:solidFill>
                <a:latin typeface="Verdana" charset="0"/>
                <a:cs typeface="Verdana" charset="0"/>
              </a:rPr>
              <a:t>www.coe.int/cybercrime</a:t>
            </a:r>
            <a:endParaRPr lang="en-GB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DA9B38-D263-4F07-989F-D3738B8A2A3C}"/>
              </a:ext>
            </a:extLst>
          </p:cNvPr>
          <p:cNvSpPr/>
          <p:nvPr/>
        </p:nvSpPr>
        <p:spPr>
          <a:xfrm>
            <a:off x="7937" y="-26988"/>
            <a:ext cx="913606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1424B29E-7F3A-4F27-BF43-CB0589A5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Աղբյուրները</a:t>
            </a:r>
            <a:r>
              <a:rPr lang="en-GB" sz="3200" dirty="0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 &amp; </a:t>
            </a:r>
            <a:r>
              <a:rPr lang="en-GB" sz="3200" dirty="0" err="1" smtClean="0">
                <a:solidFill>
                  <a:schemeClr val="bg1"/>
                </a:solidFill>
                <a:latin typeface="Sylfaen" charset="0"/>
                <a:ea typeface="Sylfaen" charset="0"/>
                <a:cs typeface="Sylfaen" charset="0"/>
              </a:rPr>
              <a:t>Տեսակները</a:t>
            </a:r>
            <a:endParaRPr lang="en-GB" sz="2000" dirty="0">
              <a:solidFill>
                <a:schemeClr val="bg1"/>
              </a:solidFill>
              <a:latin typeface="Sylfaen" charset="0"/>
              <a:ea typeface="Sylfaen" charset="0"/>
              <a:cs typeface="Sylfaen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84C6C8E-3E36-403D-85BE-F4E9F8D5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177924" cy="1079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88BFAC-15B2-48E9-8819-4E6DD11A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256584"/>
          </a:xfrm>
        </p:spPr>
        <p:txBody>
          <a:bodyPr/>
          <a:lstStyle/>
          <a:p>
            <a:pPr marL="0" indent="0">
              <a:buNone/>
            </a:pPr>
            <a:r>
              <a:rPr lang="en-GB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Աղբյուրները</a:t>
            </a:r>
            <a:endParaRPr lang="en-GB" b="1" dirty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pPr lvl="1"/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Ցանկացած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էլեկտրոնային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սարք</a:t>
            </a:r>
            <a:endParaRPr lang="en-US" dirty="0">
              <a:latin typeface="Sylfaen" charset="0"/>
              <a:ea typeface="Sylfaen" charset="0"/>
              <a:cs typeface="Sylfaen" charset="0"/>
            </a:endParaRPr>
          </a:p>
          <a:p>
            <a:pPr marL="57150" indent="0">
              <a:buNone/>
            </a:pPr>
            <a:r>
              <a:rPr lang="en-US" b="1" dirty="0" err="1" smtClean="0">
                <a:solidFill>
                  <a:srgbClr val="0070C0"/>
                </a:solidFill>
                <a:latin typeface="Sylfaen" charset="0"/>
                <a:ea typeface="Sylfaen" charset="0"/>
                <a:cs typeface="Sylfaen" charset="0"/>
              </a:rPr>
              <a:t>Տեսակները</a:t>
            </a:r>
            <a:endParaRPr lang="en-US" b="1" dirty="0">
              <a:solidFill>
                <a:srgbClr val="0070C0"/>
              </a:solidFill>
              <a:latin typeface="Sylfaen" charset="0"/>
              <a:ea typeface="Sylfaen" charset="0"/>
              <a:cs typeface="Sylfaen" charset="0"/>
            </a:endParaRPr>
          </a:p>
          <a:p>
            <a:pPr lvl="1"/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Ստատիկ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տվյալներ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(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Մահացած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տուփ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(Dead </a:t>
            </a:r>
            <a:r>
              <a:rPr lang="en-US" dirty="0">
                <a:latin typeface="Sylfaen" charset="0"/>
                <a:ea typeface="Sylfaen" charset="0"/>
                <a:cs typeface="Sylfaen" charset="0"/>
              </a:rPr>
              <a:t>Box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))</a:t>
            </a:r>
            <a:endParaRPr lang="en-US" dirty="0">
              <a:latin typeface="Sylfaen" charset="0"/>
              <a:ea typeface="Sylfaen" charset="0"/>
              <a:cs typeface="Sylfaen" charset="0"/>
            </a:endParaRPr>
          </a:p>
          <a:p>
            <a:pPr lvl="1"/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Կենդանի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տվյալներ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(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Հիշողություն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&amp;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Սերվերներ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)</a:t>
            </a:r>
            <a:endParaRPr lang="en-US" dirty="0">
              <a:latin typeface="Sylfaen" charset="0"/>
              <a:ea typeface="Sylfaen" charset="0"/>
              <a:cs typeface="Sylfaen" charset="0"/>
            </a:endParaRPr>
          </a:p>
          <a:p>
            <a:pPr lvl="1"/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Համացանցի</a:t>
            </a:r>
            <a:r>
              <a:rPr lang="en-US" dirty="0" smtClean="0">
                <a:latin typeface="Sylfaen" charset="0"/>
                <a:ea typeface="Sylfaen" charset="0"/>
                <a:cs typeface="Sylfaen" charset="0"/>
              </a:rPr>
              <a:t> </a:t>
            </a:r>
            <a:r>
              <a:rPr lang="en-US" dirty="0" err="1" smtClean="0">
                <a:latin typeface="Sylfaen" charset="0"/>
                <a:ea typeface="Sylfaen" charset="0"/>
                <a:cs typeface="Sylfaen" charset="0"/>
              </a:rPr>
              <a:t>տվյալներ</a:t>
            </a:r>
            <a:endParaRPr lang="en-US" dirty="0">
              <a:latin typeface="Sylfaen" charset="0"/>
              <a:ea typeface="Sylfaen" charset="0"/>
              <a:cs typeface="Sylfae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046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5190</TotalTime>
  <Words>10415</Words>
  <Application>Microsoft Office PowerPoint</Application>
  <PresentationFormat>On-screen Show (4:3)</PresentationFormat>
  <Paragraphs>1256</Paragraphs>
  <Slides>73</Slides>
  <Notes>72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73</vt:i4>
      </vt:variant>
    </vt:vector>
  </HeadingPairs>
  <TitlesOfParts>
    <vt:vector size="90" baseType="lpstr">
      <vt:lpstr>ＭＳ Ｐゴシック</vt:lpstr>
      <vt:lpstr>ＭＳ Ｐゴシック</vt:lpstr>
      <vt:lpstr>Arial</vt:lpstr>
      <vt:lpstr>Arial</vt:lpstr>
      <vt:lpstr>Calibri</vt:lpstr>
      <vt:lpstr>Calibri (heading)</vt:lpstr>
      <vt:lpstr>Calibri Light</vt:lpstr>
      <vt:lpstr>Din-Light</vt:lpstr>
      <vt:lpstr>Mangal</vt:lpstr>
      <vt:lpstr>Roboto</vt:lpstr>
      <vt:lpstr>Sylfaen</vt:lpstr>
      <vt:lpstr>Verdana</vt:lpstr>
      <vt:lpstr>Wingdings</vt:lpstr>
      <vt:lpstr>Office Theme</vt:lpstr>
      <vt:lpstr>1_Office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Ի՞նչ է «էլեկտրոնային ձևով ապացույցը»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Եվրոպայի խորհուրդ  էլեկտրոնային ձևով ապացույցների  ուղեցույց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էլեկտրոնային ձևով ապացույցների սկզբունքները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ԷԼեկտրոնային ապացուցների վայրեր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Թվային դատական փորձաքննություններ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Catalina</dc:creator>
  <cp:lastModifiedBy>User</cp:lastModifiedBy>
  <cp:revision>612</cp:revision>
  <dcterms:created xsi:type="dcterms:W3CDTF">2020-10-07T11:36:01Z</dcterms:created>
  <dcterms:modified xsi:type="dcterms:W3CDTF">2021-05-17T06:42:34Z</dcterms:modified>
</cp:coreProperties>
</file>