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0"/>
  </p:notesMasterIdLst>
  <p:sldIdLst>
    <p:sldId id="418" r:id="rId2"/>
    <p:sldId id="1435" r:id="rId3"/>
    <p:sldId id="1436" r:id="rId4"/>
    <p:sldId id="1437" r:id="rId5"/>
    <p:sldId id="456" r:id="rId6"/>
    <p:sldId id="1438" r:id="rId7"/>
    <p:sldId id="1439" r:id="rId8"/>
    <p:sldId id="1440" r:id="rId9"/>
    <p:sldId id="1441" r:id="rId10"/>
    <p:sldId id="1442" r:id="rId11"/>
    <p:sldId id="1443" r:id="rId12"/>
    <p:sldId id="1444" r:id="rId13"/>
    <p:sldId id="1445" r:id="rId14"/>
    <p:sldId id="1446" r:id="rId15"/>
    <p:sldId id="1447" r:id="rId16"/>
    <p:sldId id="1448" r:id="rId17"/>
    <p:sldId id="1449" r:id="rId18"/>
    <p:sldId id="1450" r:id="rId19"/>
    <p:sldId id="1490" r:id="rId20"/>
    <p:sldId id="1491" r:id="rId21"/>
    <p:sldId id="263" r:id="rId22"/>
    <p:sldId id="457" r:id="rId23"/>
    <p:sldId id="1451" r:id="rId24"/>
    <p:sldId id="1452" r:id="rId25"/>
    <p:sldId id="1453" r:id="rId26"/>
    <p:sldId id="1454" r:id="rId27"/>
    <p:sldId id="1455" r:id="rId28"/>
    <p:sldId id="1456" r:id="rId29"/>
    <p:sldId id="1457" r:id="rId30"/>
    <p:sldId id="1458" r:id="rId31"/>
    <p:sldId id="1459" r:id="rId32"/>
    <p:sldId id="1460" r:id="rId33"/>
    <p:sldId id="571" r:id="rId34"/>
    <p:sldId id="458" r:id="rId35"/>
    <p:sldId id="1076" r:id="rId36"/>
    <p:sldId id="1098" r:id="rId37"/>
    <p:sldId id="1077" r:id="rId38"/>
    <p:sldId id="1079" r:id="rId39"/>
    <p:sldId id="1080" r:id="rId40"/>
    <p:sldId id="1081" r:id="rId41"/>
    <p:sldId id="1087" r:id="rId42"/>
    <p:sldId id="1082" r:id="rId43"/>
    <p:sldId id="1083" r:id="rId44"/>
    <p:sldId id="1084" r:id="rId45"/>
    <p:sldId id="1085" r:id="rId46"/>
    <p:sldId id="1086" r:id="rId47"/>
    <p:sldId id="1492" r:id="rId48"/>
    <p:sldId id="1095" r:id="rId49"/>
    <p:sldId id="1054" r:id="rId50"/>
    <p:sldId id="1090" r:id="rId51"/>
    <p:sldId id="1091" r:id="rId52"/>
    <p:sldId id="1092" r:id="rId53"/>
    <p:sldId id="1088" r:id="rId54"/>
    <p:sldId id="1093" r:id="rId55"/>
    <p:sldId id="1094" r:id="rId56"/>
    <p:sldId id="1432" r:id="rId57"/>
    <p:sldId id="1039" r:id="rId58"/>
    <p:sldId id="455"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418"/>
          </p14:sldIdLst>
        </p14:section>
        <p14:section name="Introduction" id="{DEED0A68-EF9C-4733-ADAA-766A859E58BB}">
          <p14:sldIdLst>
            <p14:sldId id="1435"/>
            <p14:sldId id="1436"/>
            <p14:sldId id="1437"/>
          </p14:sldIdLst>
        </p14:section>
        <p14:section name="Section 1" id="{1F767E79-2A4A-4837-8114-C2475E36F49A}">
          <p14:sldIdLst>
            <p14:sldId id="456"/>
            <p14:sldId id="1438"/>
            <p14:sldId id="1439"/>
            <p14:sldId id="1440"/>
            <p14:sldId id="1441"/>
            <p14:sldId id="1442"/>
            <p14:sldId id="1443"/>
            <p14:sldId id="1444"/>
            <p14:sldId id="1445"/>
            <p14:sldId id="1446"/>
            <p14:sldId id="1447"/>
            <p14:sldId id="1448"/>
            <p14:sldId id="1449"/>
            <p14:sldId id="1450"/>
            <p14:sldId id="1490"/>
            <p14:sldId id="1491"/>
            <p14:sldId id="263"/>
          </p14:sldIdLst>
        </p14:section>
        <p14:section name="Section 2" id="{64A33C99-CD85-476B-80AE-285978042B74}">
          <p14:sldIdLst>
            <p14:sldId id="457"/>
            <p14:sldId id="1451"/>
            <p14:sldId id="1452"/>
            <p14:sldId id="1453"/>
            <p14:sldId id="1454"/>
            <p14:sldId id="1455"/>
            <p14:sldId id="1456"/>
            <p14:sldId id="1457"/>
            <p14:sldId id="1458"/>
            <p14:sldId id="1459"/>
            <p14:sldId id="1460"/>
            <p14:sldId id="571"/>
          </p14:sldIdLst>
        </p14:section>
        <p14:section name="Section 3" id="{308D822E-C220-4295-A91C-5C781A5093DF}">
          <p14:sldIdLst>
            <p14:sldId id="458"/>
            <p14:sldId id="1076"/>
            <p14:sldId id="1098"/>
            <p14:sldId id="1077"/>
            <p14:sldId id="1079"/>
            <p14:sldId id="1080"/>
            <p14:sldId id="1081"/>
            <p14:sldId id="1087"/>
            <p14:sldId id="1082"/>
            <p14:sldId id="1083"/>
            <p14:sldId id="1084"/>
            <p14:sldId id="1085"/>
            <p14:sldId id="1086"/>
            <p14:sldId id="1492"/>
            <p14:sldId id="1095"/>
            <p14:sldId id="1054"/>
            <p14:sldId id="1090"/>
            <p14:sldId id="1091"/>
            <p14:sldId id="1092"/>
            <p14:sldId id="1088"/>
            <p14:sldId id="1093"/>
            <p14:sldId id="1094"/>
            <p14:sldId id="1432"/>
          </p14:sldIdLst>
        </p14:section>
        <p14:section name="Conclusions" id="{AD901706-933A-4282-831D-2F305081F9D7}">
          <p14:sldIdLst>
            <p14:sldId id="1039"/>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76964" autoAdjust="0"/>
  </p:normalViewPr>
  <p:slideViewPr>
    <p:cSldViewPr snapToGrid="0">
      <p:cViewPr varScale="1">
        <p:scale>
          <a:sx n="56" d="100"/>
          <a:sy n="56" d="100"/>
        </p:scale>
        <p:origin x="1788" y="102"/>
      </p:cViewPr>
      <p:guideLst/>
    </p:cSldViewPr>
  </p:slideViewPr>
  <p:notesTextViewPr>
    <p:cViewPr>
      <p:scale>
        <a:sx n="110" d="100"/>
        <a:sy n="11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17/05/2021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latin typeface="Sylfaen" panose="010A0502050306030303" pitchFamily="18" charset="0"/>
              </a:rPr>
              <a:t>Այս</a:t>
            </a:r>
            <a:r>
              <a:rPr lang="en-GB" baseline="0" dirty="0" smtClean="0">
                <a:latin typeface="Sylfaen" panose="010A0502050306030303" pitchFamily="18" charset="0"/>
              </a:rPr>
              <a:t> </a:t>
            </a:r>
            <a:r>
              <a:rPr lang="en-US" baseline="0" dirty="0" err="1" smtClean="0">
                <a:latin typeface="Sylfaen" panose="010A0502050306030303" pitchFamily="18" charset="0"/>
              </a:rPr>
              <a:t>դասընթաց</a:t>
            </a:r>
            <a:r>
              <a:rPr lang="en-GB" baseline="0" dirty="0" smtClean="0">
                <a:latin typeface="Sylfaen" panose="010A0502050306030303" pitchFamily="18" charset="0"/>
              </a:rPr>
              <a:t>ի </a:t>
            </a:r>
            <a:r>
              <a:rPr lang="en-GB" baseline="0" dirty="0" err="1" smtClean="0">
                <a:latin typeface="Sylfaen" panose="010A0502050306030303" pitchFamily="18" charset="0"/>
              </a:rPr>
              <a:t>տևողությունն</a:t>
            </a:r>
            <a:r>
              <a:rPr lang="en-GB" baseline="0" dirty="0" smtClean="0">
                <a:latin typeface="Sylfaen" panose="010A0502050306030303" pitchFamily="18" charset="0"/>
              </a:rPr>
              <a:t> է 90 </a:t>
            </a:r>
            <a:r>
              <a:rPr lang="en-GB" baseline="0" dirty="0" err="1" smtClean="0">
                <a:latin typeface="Sylfaen" panose="010A0502050306030303" pitchFamily="18" charset="0"/>
              </a:rPr>
              <a:t>րոպե</a:t>
            </a:r>
            <a:r>
              <a:rPr lang="en-GB" baseline="0" dirty="0" smtClean="0">
                <a:latin typeface="Sylfaen" panose="010A0502050306030303" pitchFamily="18" charset="0"/>
              </a:rPr>
              <a:t>:</a:t>
            </a:r>
            <a:endParaRPr lang="en-GB" dirty="0" smtClean="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19-ի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որոնելու կամ մուտք գործելու</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x-none" dirty="0">
              <a:latin typeface="Sylfaen" panose="010A0502050306030303" pitchFamily="18" charset="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Բուդապեշտի կոնվենցիան օգտագործում է ավանդական և ավելի կոնկրետ լեզու համակարգչային</a:t>
            </a:r>
            <a:r>
              <a:rPr lang="hy-AM" baseline="0" dirty="0" smtClean="0">
                <a:latin typeface="Sylfaen" panose="010A0502050306030303" pitchFamily="18" charset="0"/>
              </a:rPr>
              <a:t> համակարգերի համար, որպեսզի իր լեզուն կարողանա լինել տեխնոլոգիապես չեզոք և բոլոր իրավական համակարգերին համապատասխան։</a:t>
            </a:r>
            <a:endParaRPr lang="en-US" altLang="x-none" dirty="0">
              <a:latin typeface="Sylfaen" panose="010A0502050306030303" pitchFamily="18" charset="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354291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19-ի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որևէ համակարգչային համակարգ․․․</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en-US" altLang="x-none" dirty="0">
              <a:latin typeface="Sylfaen" panose="010A0502050306030303" pitchFamily="18" charset="0"/>
              <a:ea typeface="ＭＳ Ｐゴシック" panose="020B0600070205080204" pitchFamily="34" charset="-128"/>
            </a:endParaRPr>
          </a:p>
          <a:p>
            <a:r>
              <a:rPr lang="hy-AM" dirty="0" smtClean="0">
                <a:latin typeface="Sylfaen" panose="010A0502050306030303" pitchFamily="18" charset="0"/>
              </a:rPr>
              <a:t>Բուդապեշտի կոնվենցիայի Հոդված </a:t>
            </a:r>
            <a:r>
              <a:rPr lang="en-US" dirty="0" smtClean="0">
                <a:latin typeface="Sylfaen" panose="010A0502050306030303" pitchFamily="18" charset="0"/>
              </a:rPr>
              <a:t>19-</a:t>
            </a:r>
            <a:r>
              <a:rPr lang="hy-AM" dirty="0" smtClean="0">
                <a:latin typeface="Sylfaen" panose="010A0502050306030303" pitchFamily="18" charset="0"/>
              </a:rPr>
              <a:t>ի սահմանած խուզարկելու</a:t>
            </a:r>
            <a:r>
              <a:rPr lang="hy-AM" baseline="0" dirty="0" smtClean="0">
                <a:latin typeface="Sylfaen" panose="010A0502050306030303" pitchFamily="18" charset="0"/>
              </a:rPr>
              <a:t> կամ նման կերպ հասանելի դարձնելու իրավասությունը տարածվում է համակարգչային համակարգերի, դրա մասերի և պահեստային միջոցների վրա։ Այս սահիկը բացատրում է տվյալ հոդվածի շրջանակը։ </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2708531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19-ի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առանձնահատուկ</a:t>
            </a:r>
            <a:r>
              <a:rPr lang="hy-AM" i="0" baseline="0" dirty="0" smtClean="0">
                <a:latin typeface="Sylfaen" panose="010A0502050306030303" pitchFamily="18" charset="0"/>
              </a:rPr>
              <a:t> համակարգչային համակարգ</a:t>
            </a:r>
            <a:r>
              <a:rPr lang="hy-AM" i="0" dirty="0" smtClean="0">
                <a:latin typeface="Sylfaen" panose="010A0502050306030303" pitchFamily="18" charset="0"/>
              </a:rPr>
              <a:t>․․․</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x-none" dirty="0">
              <a:latin typeface="Sylfaen" panose="010A0502050306030303" pitchFamily="18" charset="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hy-AM" sz="1200" dirty="0" smtClean="0">
                <a:latin typeface="Sylfaen" panose="010A0502050306030303" pitchFamily="18" charset="0"/>
              </a:rPr>
              <a:t>Խուզարկման իրավասությունը պետք է իրականացվի կոնկրետ համակարգչային համակարգի առնչությամբ,</a:t>
            </a:r>
            <a:r>
              <a:rPr lang="hy-AM" sz="1200" baseline="0" dirty="0" smtClean="0">
                <a:latin typeface="Sylfaen" panose="010A0502050306030303" pitchFamily="18" charset="0"/>
              </a:rPr>
              <a:t> հետևաբար այն իրականացնելու թույլտվությունը չի կարող վերաբերել չհստակեցված քանակի համակարգչային համակարգերին։</a:t>
            </a:r>
            <a:r>
              <a:rPr lang="en-US" dirty="0" smtClean="0">
                <a:latin typeface="Sylfaen" panose="010A0502050306030303" pitchFamily="18" charset="0"/>
              </a:rPr>
              <a:t> </a:t>
            </a:r>
            <a:endParaRPr lang="en-US" dirty="0">
              <a:latin typeface="Sylfaen" panose="010A0502050306030303" pitchFamily="18" charset="0"/>
            </a:endParaRPr>
          </a:p>
          <a:p>
            <a:endParaRPr lang="en-US" dirty="0">
              <a:latin typeface="Sylfaen" panose="010A0502050306030303" pitchFamily="18" charset="0"/>
            </a:endParaRPr>
          </a:p>
          <a:p>
            <a:r>
              <a:rPr lang="hy-AM" dirty="0" smtClean="0">
                <a:latin typeface="Sylfaen" panose="010A0502050306030303" pitchFamily="18" charset="0"/>
              </a:rPr>
              <a:t>Հաճախ</a:t>
            </a:r>
            <a:r>
              <a:rPr lang="hy-AM" baseline="0" dirty="0" smtClean="0">
                <a:latin typeface="Sylfaen" panose="010A0502050306030303" pitchFamily="18" charset="0"/>
              </a:rPr>
              <a:t> իրավապահ մարմինների կողմից համակարգչային համակարգերի խուզարկման կամ նման կերպով հասանելի դարձնելու ընթացքում պարզ է դառնում, որ այլ համակարգչային համակարգ կամ դրա մաս կարող է պարունակել պահանջվող տվյալները։ Բուդապեշտի կոնվենցիան թույլատրում է խուզարկման կամ նման կերպ հասանելի դարձնելու թույլտվության տարածում, սակայն այն կարող է ենթակա լինել լիազորման։</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87477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19-ի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առգրավել կամ</a:t>
            </a:r>
            <a:r>
              <a:rPr lang="hy-AM" i="0" baseline="0" dirty="0" smtClean="0">
                <a:latin typeface="Sylfaen" panose="010A0502050306030303" pitchFamily="18" charset="0"/>
              </a:rPr>
              <a:t> պաշտպանել</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Բուդապեշտի կոնվենցիան օգտագործում է ավանդական և ավելի կոնկրետ լեզու համակարգչային</a:t>
            </a:r>
            <a:r>
              <a:rPr lang="hy-AM" baseline="0" dirty="0" smtClean="0">
                <a:latin typeface="Sylfaen" panose="010A0502050306030303" pitchFamily="18" charset="0"/>
              </a:rPr>
              <a:t> համակարգերի համար, որպեսզի իր լեզուն կարողանա լինել տեխնոլոգիապես չեզոք և բոլոր իրավական համակարգերին համապատասխան։</a:t>
            </a:r>
            <a:r>
              <a:rPr lang="hy-AM" baseline="0" dirty="0" smtClean="0">
                <a:latin typeface="Sylfaen" panose="010A0502050306030303" pitchFamily="18" charset="0"/>
                <a:ea typeface="ＭＳ Ｐゴシック" panose="020B0600070205080204" pitchFamily="34" charset="-128"/>
              </a:rPr>
              <a:t> Առգրավումը կամ պաշտպանումը այն միջոցներից են, որոնցով այս իրավասությունը կարող է իրականացվել։ </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2768062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19-ի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պատճենահանել․․․</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Պատճենահանելը կամ պահելը համակարգչային տվյալների մեկ այլ ձև է առգրավելու</a:t>
            </a:r>
            <a:r>
              <a:rPr lang="hy-AM" baseline="0" dirty="0" smtClean="0">
                <a:latin typeface="Sylfaen" panose="010A0502050306030303" pitchFamily="18" charset="0"/>
              </a:rPr>
              <a:t> կամ նման կերպ ապահովելու համակարգչային տվյալները։ Սա կարող է կանխել համակարգչային տվյալների ու համակարգերի ֆիզիկական առգրավումն ու կալանքը, որը թանկարժեք ու ծանր միջոց է։ </a:t>
            </a:r>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3113104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19-ի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ապահովել․․․</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Կարևոր է, որ ցանկացած առգրավված տվյալների միասնությունը պահպանվի, որպեսզի այն չփոփոխի</a:t>
            </a:r>
            <a:r>
              <a:rPr lang="hy-AM" baseline="0" dirty="0" smtClean="0">
                <a:latin typeface="Sylfaen" panose="010A0502050306030303" pitchFamily="18" charset="0"/>
              </a:rPr>
              <a:t> իր այն վիճակը, որով գտնվել էր առգրավման ժամանակ։ </a:t>
            </a:r>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715638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19-ի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անհասանելի դարձնել</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Սա մեկ այլ միջոց է, որը կարող է օգտագործվել տվյալների առգրավման արդյունքում։</a:t>
            </a:r>
            <a:r>
              <a:rPr lang="hy-AM" baseline="0" dirty="0" smtClean="0">
                <a:latin typeface="Sylfaen" panose="010A0502050306030303" pitchFamily="18" charset="0"/>
              </a:rPr>
              <a:t> Տվյալները հաճախ անհասանելի են դարձվում կամ հեռացվում, երբ այդպիսի տվյալները կարող են վնաս/վտանգ պատճառել հանրությանը։</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798148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19-ի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գիտելիքներ ունի․․․</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Բուդապեշտի կոնվենցիան</a:t>
            </a:r>
            <a:r>
              <a:rPr lang="hy-AM" baseline="0" dirty="0" smtClean="0">
                <a:latin typeface="Sylfaen" panose="010A0502050306030303" pitchFamily="18" charset="0"/>
              </a:rPr>
              <a:t> ճանաչում է, որ հաճախ շատ դժվար է իրավապահ մարմինների համար կատարել խուզարկումներ, առգրավումներ և նման միջոցներ առանց համակարգի ադմինիստրատորների օգնության, որոնք առավել ծանոթ են տվյալներին հասնելու տեղանքներին ու միջոցներին։ Հոդվածը տրամադրում է իրավական հիմք համագործակցելու համակարգի ադմինիստրատորների և այլ անձանց հետ, ովքեր գիտելիքներ ունեն համակարգչային համակարգի գործելու մասին։ </a:t>
            </a:r>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176336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19-ի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&lt;&lt;14</a:t>
            </a:r>
            <a:r>
              <a:rPr lang="hy-AM" i="0" dirty="0" smtClean="0">
                <a:latin typeface="Sylfaen" panose="010A0502050306030303" pitchFamily="18" charset="0"/>
              </a:rPr>
              <a:t>-րդ և</a:t>
            </a:r>
            <a:r>
              <a:rPr lang="en-US" i="0" dirty="0" smtClean="0">
                <a:latin typeface="Sylfaen" panose="010A0502050306030303" pitchFamily="18" charset="0"/>
              </a:rPr>
              <a:t> 15</a:t>
            </a:r>
            <a:r>
              <a:rPr lang="hy-AM" i="0" dirty="0" smtClean="0">
                <a:latin typeface="Sylfaen" panose="010A0502050306030303" pitchFamily="18" charset="0"/>
              </a:rPr>
              <a:t>-րդ հոդվածների․․․</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Բուդապեշտի կոնվենցիայով</a:t>
            </a:r>
            <a:r>
              <a:rPr lang="hy-AM" baseline="0" dirty="0" smtClean="0">
                <a:latin typeface="Sylfaen" panose="010A0502050306030303" pitchFamily="18" charset="0"/>
              </a:rPr>
              <a:t> նախատեսված բոլոր իրավասությունների պես այս մեկն էլ ենթակա է պայմանների ու երաշխիքների։ Հնարավոր երաշխիքները թվարկված են սահիկում։</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2415361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y-AM" dirty="0" smtClean="0">
                <a:latin typeface="Sylfaen" panose="010A0502050306030303" pitchFamily="18" charset="0"/>
              </a:rPr>
              <a:t>Ճիշտ պատասխանն է Բ․ Ոչ, քանի որ </a:t>
            </a:r>
            <a:r>
              <a:rPr lang="hy-AM" sz="1200" kern="1200" dirty="0" smtClean="0">
                <a:solidFill>
                  <a:schemeClr val="bg1"/>
                </a:solidFill>
                <a:latin typeface="Sylfaen" panose="010A0502050306030303" pitchFamily="18" charset="0"/>
                <a:ea typeface="+mn-ea"/>
                <a:cs typeface="+mn-cs"/>
              </a:rPr>
              <a:t>խուզարկման ու առգրավման հիմքերն ու ապացույցներն ավելի բարձր են, քան արտադրության թույլտվության դեպքում, քանի որ այն ավելի ներազդող իրավասություն է։</a:t>
            </a:r>
            <a:endParaRPr lang="en-US" b="0" u="none"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4188371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en-GB" sz="3600" dirty="0" err="1" smtClean="0">
                <a:latin typeface="Sylfaen" panose="010A0502050306030303" pitchFamily="18" charset="0"/>
              </a:rPr>
              <a:t>Այս</a:t>
            </a:r>
            <a:r>
              <a:rPr lang="en-GB" sz="3600" baseline="0" dirty="0" smtClean="0">
                <a:latin typeface="Sylfaen" panose="010A0502050306030303" pitchFamily="18" charset="0"/>
              </a:rPr>
              <a:t> </a:t>
            </a:r>
            <a:r>
              <a:rPr lang="en-US" sz="3600" baseline="0" dirty="0" err="1" smtClean="0">
                <a:latin typeface="Sylfaen" panose="010A0502050306030303" pitchFamily="18" charset="0"/>
              </a:rPr>
              <a:t>դասընթացը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բաժանված</a:t>
            </a:r>
            <a:r>
              <a:rPr lang="en-GB" sz="3600" baseline="0" dirty="0" smtClean="0">
                <a:latin typeface="Sylfaen" panose="010A0502050306030303" pitchFamily="18" charset="0"/>
              </a:rPr>
              <a:t> է 4 </a:t>
            </a:r>
            <a:r>
              <a:rPr lang="en-GB" sz="3600" baseline="0" dirty="0" err="1" smtClean="0">
                <a:latin typeface="Sylfaen" panose="010A0502050306030303" pitchFamily="18" charset="0"/>
              </a:rPr>
              <a:t>մասերի</a:t>
            </a:r>
            <a:r>
              <a:rPr lang="en-GB" sz="3600" baseline="0" dirty="0" smtClean="0">
                <a:latin typeface="Sylfaen" panose="010A0502050306030303"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err="1" smtClean="0">
                <a:latin typeface="Sylfaen" panose="010A0502050306030303" pitchFamily="18" charset="0"/>
              </a:rPr>
              <a:t>Դասընթացի</a:t>
            </a:r>
            <a:r>
              <a:rPr lang="en-US" sz="3600" dirty="0" smtClean="0">
                <a:latin typeface="Sylfaen" panose="010A0502050306030303" pitchFamily="18" charset="0"/>
              </a:rPr>
              <a:t> </a:t>
            </a:r>
            <a:r>
              <a:rPr lang="en-GB" sz="3600" dirty="0" err="1" smtClean="0">
                <a:latin typeface="Sylfaen" panose="010A0502050306030303" pitchFamily="18" charset="0"/>
              </a:rPr>
              <a:t>առաջին</a:t>
            </a:r>
            <a:r>
              <a:rPr lang="en-GB" sz="3600" dirty="0" smtClean="0">
                <a:latin typeface="Sylfaen" panose="010A0502050306030303" pitchFamily="18" charset="0"/>
              </a:rPr>
              <a:t> </a:t>
            </a:r>
            <a:r>
              <a:rPr lang="en-GB" sz="3600" dirty="0" err="1" smtClean="0">
                <a:latin typeface="Sylfaen" panose="010A0502050306030303" pitchFamily="18" charset="0"/>
              </a:rPr>
              <a:t>մասն</a:t>
            </a:r>
            <a:r>
              <a:rPr lang="en-GB" sz="3600" dirty="0" smtClean="0">
                <a:latin typeface="Sylfaen" panose="010A0502050306030303" pitchFamily="18" charset="0"/>
              </a:rPr>
              <a:t> </a:t>
            </a:r>
            <a:r>
              <a:rPr lang="en-GB" sz="3600" dirty="0" err="1" smtClean="0">
                <a:latin typeface="Sylfaen" panose="010A0502050306030303" pitchFamily="18" charset="0"/>
              </a:rPr>
              <a:t>անդրադառնում</a:t>
            </a:r>
            <a:r>
              <a:rPr lang="en-GB" sz="3600" dirty="0" smtClean="0">
                <a:latin typeface="Sylfaen" panose="010A0502050306030303" pitchFamily="18" charset="0"/>
              </a:rPr>
              <a:t> է </a:t>
            </a:r>
            <a:r>
              <a:rPr lang="hy-AM" sz="3600" dirty="0" smtClean="0">
                <a:latin typeface="Sylfaen" panose="010A0502050306030303" pitchFamily="18" charset="0"/>
              </a:rPr>
              <a:t>պահված համակարգչային տվյալների</a:t>
            </a:r>
            <a:r>
              <a:rPr lang="hy-AM" sz="3600" baseline="0" dirty="0" smtClean="0">
                <a:latin typeface="Sylfaen" panose="010A0502050306030303" pitchFamily="18" charset="0"/>
              </a:rPr>
              <a:t> խուզարկմանն ու առգրավմանը</a:t>
            </a:r>
            <a:r>
              <a:rPr lang="en-GB" sz="3600" dirty="0" smtClean="0">
                <a:latin typeface="Sylfaen" panose="010A0502050306030303" pitchFamily="18" charset="0"/>
              </a:rPr>
              <a:t>՝ </a:t>
            </a:r>
            <a:r>
              <a:rPr lang="en-GB" sz="3600" dirty="0" err="1" smtClean="0">
                <a:latin typeface="Sylfaen" panose="010A0502050306030303" pitchFamily="18" charset="0"/>
              </a:rPr>
              <a:t>ըստ</a:t>
            </a:r>
            <a:r>
              <a:rPr lang="en-GB" sz="3600" dirty="0" smtClean="0">
                <a:latin typeface="Sylfaen" panose="010A0502050306030303" pitchFamily="18" charset="0"/>
              </a:rPr>
              <a:t> </a:t>
            </a:r>
            <a:r>
              <a:rPr lang="en-GB" sz="3600" dirty="0" err="1" smtClean="0">
                <a:latin typeface="Sylfaen" panose="010A0502050306030303" pitchFamily="18" charset="0"/>
              </a:rPr>
              <a:t>Բուդապեշտի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1</a:t>
            </a:r>
            <a:r>
              <a:rPr lang="en-US" sz="3600" baseline="0" dirty="0" smtClean="0">
                <a:latin typeface="Sylfaen" panose="010A0502050306030303" pitchFamily="18" charset="0"/>
              </a:rPr>
              <a:t>9</a:t>
            </a:r>
            <a:r>
              <a:rPr lang="en-GB" sz="3600" baseline="0" dirty="0" smtClean="0">
                <a:latin typeface="Sylfaen" panose="010A0502050306030303" pitchFamily="18" charset="0"/>
              </a:rPr>
              <a:t>-ի:</a:t>
            </a:r>
          </a:p>
          <a:p>
            <a:r>
              <a:rPr lang="en-US" sz="3600" baseline="0" dirty="0" err="1" smtClean="0">
                <a:latin typeface="Sylfaen" panose="010A0502050306030303" pitchFamily="18" charset="0"/>
              </a:rPr>
              <a:t>Դասընթացի</a:t>
            </a:r>
            <a:r>
              <a:rPr lang="en-US" sz="3600" baseline="0" dirty="0" smtClean="0">
                <a:latin typeface="Sylfaen" panose="010A0502050306030303" pitchFamily="18" charset="0"/>
              </a:rPr>
              <a:t> </a:t>
            </a:r>
            <a:r>
              <a:rPr lang="en-GB" sz="3600" baseline="0" dirty="0" err="1" smtClean="0">
                <a:latin typeface="Sylfaen" panose="010A0502050306030303" pitchFamily="18" charset="0"/>
              </a:rPr>
              <a:t>երկրորդ</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մասն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անդրադառնում</a:t>
            </a:r>
            <a:r>
              <a:rPr lang="en-GB" sz="3600" baseline="0" dirty="0" smtClean="0">
                <a:latin typeface="Sylfaen" panose="010A0502050306030303" pitchFamily="18" charset="0"/>
              </a:rPr>
              <a:t> է </a:t>
            </a:r>
            <a:r>
              <a:rPr lang="hy-AM" sz="3600" baseline="0" dirty="0" smtClean="0">
                <a:latin typeface="Sylfaen" panose="010A0502050306030303" pitchFamily="18" charset="0"/>
              </a:rPr>
              <a:t>փոխանցվող տվյալների իրական ժամանակում հավաքմանը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ըստ</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Բուդապեշտի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20-ի:</a:t>
            </a:r>
            <a:r>
              <a:rPr lang="en-GB" sz="3600" dirty="0" smtClean="0">
                <a:latin typeface="Sylfaen" panose="010A0502050306030303" pitchFamily="18" charset="0"/>
              </a:rPr>
              <a:t> </a:t>
            </a:r>
          </a:p>
          <a:p>
            <a:pPr marL="0" indent="0" algn="just">
              <a:lnSpc>
                <a:spcPct val="150000"/>
              </a:lnSpc>
              <a:buFont typeface="+mj-lt"/>
              <a:buNone/>
            </a:pPr>
            <a:r>
              <a:rPr lang="en-US" sz="3600" baseline="0" dirty="0" err="1" smtClean="0">
                <a:latin typeface="Sylfaen" panose="010A0502050306030303" pitchFamily="18" charset="0"/>
              </a:rPr>
              <a:t>Դասընթացի</a:t>
            </a:r>
            <a:r>
              <a:rPr lang="en-US" sz="3600" baseline="0" dirty="0" smtClean="0">
                <a:latin typeface="Sylfaen" panose="010A0502050306030303" pitchFamily="18" charset="0"/>
              </a:rPr>
              <a:t> </a:t>
            </a:r>
            <a:r>
              <a:rPr lang="en-GB" sz="3600" baseline="0" dirty="0" err="1" smtClean="0">
                <a:latin typeface="Sylfaen" panose="010A0502050306030303" pitchFamily="18" charset="0"/>
              </a:rPr>
              <a:t>երրորդ</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մասն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անդրադառնում</a:t>
            </a:r>
            <a:r>
              <a:rPr lang="en-GB" sz="3600" baseline="0" dirty="0" smtClean="0">
                <a:latin typeface="Sylfaen" panose="010A0502050306030303" pitchFamily="18" charset="0"/>
              </a:rPr>
              <a:t> է </a:t>
            </a:r>
            <a:r>
              <a:rPr lang="hy-AM" sz="3600" baseline="0" dirty="0" smtClean="0">
                <a:latin typeface="Sylfaen" panose="010A0502050306030303" pitchFamily="18" charset="0"/>
              </a:rPr>
              <a:t>բովանդակային տվյալների որսմանը՝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ըստ</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Բուդապեշտի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21-ի:</a:t>
            </a:r>
            <a:r>
              <a:rPr lang="en-GB" sz="3600" dirty="0" smtClean="0">
                <a:latin typeface="Sylfaen" panose="010A0502050306030303"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600" baseline="0" dirty="0" err="1" smtClean="0">
                <a:latin typeface="Sylfaen" panose="010A0502050306030303" pitchFamily="18" charset="0"/>
              </a:rPr>
              <a:t>Դասընթացի</a:t>
            </a:r>
            <a:r>
              <a:rPr lang="en-US" sz="3600" baseline="0" dirty="0" smtClean="0">
                <a:latin typeface="Sylfaen" panose="010A0502050306030303" pitchFamily="18" charset="0"/>
              </a:rPr>
              <a:t> </a:t>
            </a:r>
            <a:r>
              <a:rPr lang="en-GB" sz="3600" baseline="0" dirty="0" err="1" smtClean="0">
                <a:latin typeface="Sylfaen" panose="010A0502050306030303" pitchFamily="18" charset="0"/>
              </a:rPr>
              <a:t>չորրորդ</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մասն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անդրադառնում</a:t>
            </a:r>
            <a:r>
              <a:rPr lang="en-GB" sz="3600" baseline="0" dirty="0" smtClean="0">
                <a:latin typeface="Sylfaen" panose="010A0502050306030303" pitchFamily="18" charset="0"/>
              </a:rPr>
              <a:t> է </a:t>
            </a:r>
            <a:r>
              <a:rPr lang="hy-AM" sz="3600" baseline="0" dirty="0" smtClean="0">
                <a:latin typeface="Sylfaen" panose="010A0502050306030303" pitchFamily="18" charset="0"/>
              </a:rPr>
              <a:t>իրավազորությանը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ըստ</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Բուդապեշտի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կոնվենցիայի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Հոդված</a:t>
            </a:r>
            <a:r>
              <a:rPr lang="en-GB" sz="3600" baseline="0" dirty="0" smtClean="0">
                <a:latin typeface="Sylfaen" panose="010A0502050306030303" pitchFamily="18" charset="0"/>
              </a:rPr>
              <a:t> 22-ի:</a:t>
            </a:r>
            <a:r>
              <a:rPr lang="en-GB" sz="3600" dirty="0" smtClean="0">
                <a:latin typeface="Sylfaen" panose="010A0502050306030303" pitchFamily="18" charset="0"/>
              </a:rPr>
              <a:t> </a:t>
            </a:r>
          </a:p>
        </p:txBody>
      </p:sp>
    </p:spTree>
    <p:extLst>
      <p:ext uri="{BB962C8B-B14F-4D97-AF65-F5344CB8AC3E}">
        <p14:creationId xmlns:p14="http://schemas.microsoft.com/office/powerpoint/2010/main" val="2643461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y-AM" dirty="0" smtClean="0">
                <a:latin typeface="Sylfaen" panose="010A0502050306030303" pitchFamily="18" charset="0"/>
              </a:rPr>
              <a:t>Ճիշտ</a:t>
            </a:r>
            <a:r>
              <a:rPr lang="hy-AM" baseline="0" dirty="0" smtClean="0">
                <a:latin typeface="Sylfaen" panose="010A0502050306030303" pitchFamily="18" charset="0"/>
              </a:rPr>
              <a:t> պատասխանն է Բ․ Ոչ, քանի որ </a:t>
            </a:r>
            <a:r>
              <a:rPr lang="hy-AM" sz="1200" dirty="0" smtClean="0">
                <a:solidFill>
                  <a:schemeClr val="bg1"/>
                </a:solidFill>
                <a:latin typeface="Sylfaen" panose="010A0502050306030303" pitchFamily="18" charset="0"/>
              </a:rPr>
              <a:t>խուզարկման իրավասությունը կարող է գործածվել միայն հստակեցված համակարգիչների նկատմամբ։</a:t>
            </a:r>
            <a:endParaRPr lang="en-US" b="0" u="none" baseline="0"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044234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y-AM" dirty="0" smtClean="0">
                <a:latin typeface="Sylfaen" panose="010A0502050306030303" pitchFamily="18" charset="0"/>
              </a:rPr>
              <a:t>Մինչ համացացնին անցնելը, անհրաժեշտ է ուշադրություն դարձնել՝</a:t>
            </a:r>
            <a:r>
              <a:rPr lang="hy-AM" baseline="0" dirty="0" smtClean="0">
                <a:latin typeface="Sylfaen" panose="010A0502050306030303" pitchFamily="18" charset="0"/>
              </a:rPr>
              <a:t> ինչ է ցանցը և ինչպես է այն ստեղծվում, որոնք կարևոր են հասկանալու համար, թե ինչպես է աշխատում Համացանցը</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a:p>
        </p:txBody>
      </p:sp>
    </p:spTree>
    <p:extLst>
      <p:ext uri="{BB962C8B-B14F-4D97-AF65-F5344CB8AC3E}">
        <p14:creationId xmlns:p14="http://schemas.microsoft.com/office/powerpoint/2010/main" val="601493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hy-AM" dirty="0" smtClean="0">
                <a:latin typeface="Sylfaen" panose="010A0502050306030303" pitchFamily="18" charset="0"/>
              </a:rPr>
              <a:t>Երբեմն քննիչը կարիք ունի ավելի թարմ տեղեկատվության, քան թե խուզարկմամբ կամ առգրավմամբ</a:t>
            </a:r>
            <a:r>
              <a:rPr lang="hy-AM" baseline="0" dirty="0" smtClean="0">
                <a:latin typeface="Sylfaen" panose="010A0502050306030303" pitchFamily="18" charset="0"/>
              </a:rPr>
              <a:t> ստացված տվյալներն են։</a:t>
            </a:r>
          </a:p>
          <a:p>
            <a:pPr eaLnBrk="1" hangingPunct="1">
              <a:spcBef>
                <a:spcPct val="0"/>
              </a:spcBef>
            </a:pPr>
            <a:endParaRPr lang="hy-AM" i="1" baseline="0" dirty="0" smtClean="0">
              <a:latin typeface="Sylfaen" panose="010A0502050306030303" pitchFamily="18" charset="0"/>
            </a:endParaRPr>
          </a:p>
          <a:p>
            <a:pPr eaLnBrk="1" hangingPunct="1">
              <a:spcBef>
                <a:spcPct val="0"/>
              </a:spcBef>
            </a:pPr>
            <a:r>
              <a:rPr lang="hy-AM" i="1" dirty="0" smtClean="0">
                <a:latin typeface="Sylfaen" panose="010A0502050306030303" pitchFamily="18" charset="0"/>
              </a:rPr>
              <a:t>Փոխանցվող տվյալների իրական ժամանակում հավաքումը</a:t>
            </a:r>
            <a:r>
              <a:rPr lang="hy-AM" i="1" baseline="0" dirty="0" smtClean="0">
                <a:latin typeface="Sylfaen" panose="010A0502050306030303" pitchFamily="18" charset="0"/>
              </a:rPr>
              <a:t> </a:t>
            </a:r>
            <a:r>
              <a:rPr lang="hy-AM" i="0" baseline="0" dirty="0" smtClean="0">
                <a:latin typeface="Sylfaen" panose="010A0502050306030303" pitchFamily="18" charset="0"/>
              </a:rPr>
              <a:t>թույլ է տալիս իրականացնել </a:t>
            </a:r>
            <a:r>
              <a:rPr lang="en-US" i="0" baseline="0" dirty="0" err="1" smtClean="0">
                <a:latin typeface="Sylfaen" panose="010A0502050306030303" pitchFamily="18" charset="0"/>
              </a:rPr>
              <a:t>կենդանի</a:t>
            </a:r>
            <a:r>
              <a:rPr lang="en-US" i="0" baseline="0" dirty="0" smtClean="0">
                <a:latin typeface="Sylfaen" panose="010A0502050306030303" pitchFamily="18" charset="0"/>
              </a:rPr>
              <a:t> </a:t>
            </a:r>
            <a:r>
              <a:rPr lang="hy-AM" i="0" baseline="0" dirty="0" smtClean="0">
                <a:latin typeface="Sylfaen" panose="010A0502050306030303" pitchFamily="18" charset="0"/>
              </a:rPr>
              <a:t>հետաքննություններ և սահմանված է Հոդված </a:t>
            </a:r>
            <a:r>
              <a:rPr lang="ru-RU" i="0" baseline="0" dirty="0" smtClean="0">
                <a:latin typeface="Sylfaen" panose="010A0502050306030303" pitchFamily="18" charset="0"/>
              </a:rPr>
              <a:t>20</a:t>
            </a:r>
            <a:r>
              <a:rPr lang="en-US" i="0" baseline="0" dirty="0" smtClean="0">
                <a:latin typeface="Sylfaen" panose="010A0502050306030303" pitchFamily="18" charset="0"/>
              </a:rPr>
              <a:t>-</a:t>
            </a:r>
            <a:r>
              <a:rPr lang="hy-AM" i="0" baseline="0" dirty="0" smtClean="0">
                <a:latin typeface="Sylfaen" panose="010A0502050306030303" pitchFamily="18" charset="0"/>
              </a:rPr>
              <a:t>ով։ Ներազդող միջոց է, պահանջում է պատշաճ օրենսդրություն, որ հնարավորություն տա իրավապահ մարմինները հավաքեն կամ արձանագրեն տվյալները տեխնիկական միջոցներով ու իրական ժամանակում և թույլատրեն ծառայություն տրամադրողներին իրենց հաճախորդներից իրական ժամանակում տվյալներ հավաքելու կամ արձանագրելու հարկադրման իրավասություն։ </a:t>
            </a:r>
          </a:p>
          <a:p>
            <a:pPr eaLnBrk="1" hangingPunct="1">
              <a:spcBef>
                <a:spcPct val="0"/>
              </a:spcBef>
            </a:pPr>
            <a:endParaRPr lang="hy-AM" i="0" baseline="0" dirty="0" smtClean="0">
              <a:latin typeface="Sylfaen" panose="010A0502050306030303" pitchFamily="18" charset="0"/>
            </a:endParaRPr>
          </a:p>
          <a:p>
            <a:pPr eaLnBrk="1" hangingPunct="1">
              <a:spcBef>
                <a:spcPct val="0"/>
              </a:spcBef>
            </a:pPr>
            <a:r>
              <a:rPr lang="hy-AM" i="0" dirty="0" smtClean="0">
                <a:latin typeface="Sylfaen" panose="010A0502050306030303" pitchFamily="18" charset="0"/>
              </a:rPr>
              <a:t>Այսպիսի</a:t>
            </a:r>
            <a:r>
              <a:rPr lang="hy-AM" i="0" baseline="0" dirty="0" smtClean="0">
                <a:latin typeface="Sylfaen" panose="010A0502050306030303" pitchFamily="18" charset="0"/>
              </a:rPr>
              <a:t> քննչական միջոցները շատ կարևոր կարող են լինել, օրինակ բացահայտելու համար հաղորդակցության աղբյուրը՝ իրական ժամանակում հանցագործին նույնականացնելու համար։</a:t>
            </a:r>
          </a:p>
          <a:p>
            <a:pPr eaLnBrk="1" hangingPunct="1">
              <a:spcBef>
                <a:spcPct val="0"/>
              </a:spcBef>
            </a:pPr>
            <a:endParaRPr lang="hy-AM" i="0" baseline="0" dirty="0" smtClean="0">
              <a:latin typeface="Sylfaen" panose="010A0502050306030303" pitchFamily="18" charset="0"/>
            </a:endParaRPr>
          </a:p>
          <a:p>
            <a:pPr eaLnBrk="1" hangingPunct="1">
              <a:spcBef>
                <a:spcPct val="0"/>
              </a:spcBef>
            </a:pPr>
            <a:r>
              <a:rPr lang="hy-AM" dirty="0" smtClean="0">
                <a:latin typeface="Sylfaen" panose="010A0502050306030303" pitchFamily="18" charset="0"/>
              </a:rPr>
              <a:t>Պետք</a:t>
            </a:r>
            <a:r>
              <a:rPr lang="hy-AM" baseline="0" dirty="0" smtClean="0">
                <a:latin typeface="Sylfaen" panose="010A0502050306030303" pitchFamily="18" charset="0"/>
              </a:rPr>
              <a:t> է նշել, որ Հոդված </a:t>
            </a:r>
            <a:r>
              <a:rPr lang="ru-RU" baseline="0" dirty="0" smtClean="0">
                <a:latin typeface="Sylfaen" panose="010A0502050306030303" pitchFamily="18" charset="0"/>
              </a:rPr>
              <a:t>20-</a:t>
            </a:r>
            <a:r>
              <a:rPr lang="hy-AM" baseline="0" dirty="0" smtClean="0">
                <a:latin typeface="Sylfaen" panose="010A0502050306030303" pitchFamily="18" charset="0"/>
              </a:rPr>
              <a:t>ի երրորդ պարբերությունը կարգադրում է Կողմերին ընդունել այնպիսի օրենսդրություն, որը կպարտադրի ծառայություն տրամադրողներին գաղտնի պահել որևէ իրավասության կիրառումը և դրա մասին ցանկացած տեղեկատվություն։</a:t>
            </a:r>
            <a:endParaRPr lang="en-US" dirty="0">
              <a:latin typeface="Sylfaen" panose="010A0502050306030303" pitchFamily="18" charset="0"/>
            </a:endParaRPr>
          </a:p>
          <a:p>
            <a:r>
              <a:rPr lang="en-GB" sz="1200" kern="1200" dirty="0">
                <a:solidFill>
                  <a:schemeClr val="tx1"/>
                </a:solidFill>
                <a:effectLst/>
                <a:latin typeface="Sylfaen" panose="010A0502050306030303" pitchFamily="18" charset="0"/>
                <a:ea typeface="+mn-ea"/>
                <a:cs typeface="+mn-cs"/>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42757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20-ի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հավաքելու կամ գրանցելու․․․</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latin typeface="Sylfaen" panose="010A0502050306030303" pitchFamily="18" charset="0"/>
              </a:rPr>
              <a:t> </a:t>
            </a: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r>
              <a:rPr lang="hy-AM" dirty="0" smtClean="0">
                <a:latin typeface="Sylfaen" panose="010A0502050306030303" pitchFamily="18" charset="0"/>
              </a:rPr>
              <a:t>Լիազոր մարմինը կարող է ուղղակիորեն</a:t>
            </a:r>
            <a:r>
              <a:rPr lang="hy-AM" baseline="0" dirty="0" smtClean="0">
                <a:latin typeface="Sylfaen" panose="010A0502050306030303" pitchFamily="18" charset="0"/>
              </a:rPr>
              <a:t> օգտագործել տեխնիկական միջոցները փոխանցվող տվյալներ հավաքելու համար։ Նրանք կարող են նաև ծառայություն տրամադրողին ստիպել հավաքելու կամ գրանցելու փոխանցվող տվյալները և համագործակցել կամ աջակցել լիազոր մարմնին։</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842938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20-ի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տեխնիկական միջոցների․․․</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r>
              <a:rPr lang="hy-AM" baseline="0" dirty="0" smtClean="0">
                <a:latin typeface="Sylfaen" panose="010A0502050306030303" pitchFamily="18" charset="0"/>
              </a:rPr>
              <a:t>Բուդապեշտի կոնվենցիան այս առումով տեխնոլոգիապես չեզոք է, և կողմերն ազատ են օրենսդրորեն որոշելու այն տեխնիկական միջոցները, որոնք կարող են կիրառվել փոխանցվող տվյալների հավաքման համար։</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6369541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20-ի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ունեցած տեխնիկական․․․</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Չեն պարտադրում ծառայություն տրամադրողներին զարգացնել նոր սարքավորում</a:t>
            </a:r>
            <a:r>
              <a:rPr lang="hy-AM" baseline="0" dirty="0" smtClean="0">
                <a:latin typeface="Sylfaen" panose="010A0502050306030303" pitchFamily="18" charset="0"/>
              </a:rPr>
              <a:t> փոխանցվող տվյալների հավաքման համար։ Նրանց կարող է պարտադրվել անել միայն այն, ինչն իրենց հնարավորությունների սահմաններում է։</a:t>
            </a:r>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0440785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20-ի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փոխանցվող տվյալների</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r>
              <a:rPr lang="hy-AM" dirty="0" smtClean="0">
                <a:latin typeface="Sylfaen" panose="010A0502050306030303" pitchFamily="18" charset="0"/>
              </a:rPr>
              <a:t>Մասնավորապես, այն բացատրում</a:t>
            </a:r>
            <a:r>
              <a:rPr lang="hy-AM" baseline="0" dirty="0" smtClean="0">
                <a:latin typeface="Sylfaen" panose="010A0502050306030303" pitchFamily="18" charset="0"/>
              </a:rPr>
              <a:t> է՝ ինչ է և ինչ չէ փոխանցվող տվյալն ըստ Բուդապեշտի կոնվենցիայի Հոդված </a:t>
            </a:r>
            <a:r>
              <a:rPr lang="ru-RU" baseline="0" dirty="0" smtClean="0">
                <a:latin typeface="Sylfaen" panose="010A0502050306030303" pitchFamily="18" charset="0"/>
              </a:rPr>
              <a:t>1-</a:t>
            </a:r>
            <a:r>
              <a:rPr lang="hy-AM" baseline="0" dirty="0" smtClean="0">
                <a:latin typeface="Sylfaen" panose="010A0502050306030303" pitchFamily="18" charset="0"/>
              </a:rPr>
              <a:t>ի։ </a:t>
            </a:r>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616734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20-ի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որոնք կապված են․․․</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Հաշվի առնելով մասնավորության հետ կապված անհանգստությունները</a:t>
            </a:r>
            <a:r>
              <a:rPr lang="hy-AM" baseline="0" dirty="0" smtClean="0">
                <a:latin typeface="Sylfaen" panose="010A0502050306030303" pitchFamily="18" charset="0"/>
              </a:rPr>
              <a:t> փոխանցվող տվյալների իրական ժամանակում հավաքման ժամանակ, պահանջվում է, որ իրավասությունների գործածումը լինի հստակեցված հաղորդակցությունների առնչությամբ։</a:t>
            </a:r>
          </a:p>
          <a:p>
            <a:pPr marL="0" marR="0" lvl="0" indent="0" algn="l" defTabSz="457200" rtl="0" eaLnBrk="0" fontAlgn="base" latinLnBrk="0" hangingPunct="0">
              <a:lnSpc>
                <a:spcPct val="100000"/>
              </a:lnSpc>
              <a:spcBef>
                <a:spcPct val="30000"/>
              </a:spcBef>
              <a:spcAft>
                <a:spcPct val="0"/>
              </a:spcAft>
              <a:buClrTx/>
              <a:buSzTx/>
              <a:buFontTx/>
              <a:buNone/>
              <a:tabLst/>
              <a:defRPr/>
            </a:pPr>
            <a:r>
              <a:rPr lang="hy-AM" baseline="0" dirty="0" smtClean="0">
                <a:latin typeface="Sylfaen" panose="010A0502050306030303" pitchFamily="18" charset="0"/>
              </a:rPr>
              <a:t> </a:t>
            </a:r>
            <a:endParaRPr lang="x-none" dirty="0">
              <a:latin typeface="Sylfaen" panose="010A0502050306030303" pitchFamily="18" charset="0"/>
            </a:endParaRPr>
          </a:p>
          <a:p>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7106202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20-ի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իր տարածքում</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endParaRPr lang="x-none" dirty="0">
              <a:latin typeface="Sylfaen" panose="010A0502050306030303" pitchFamily="18" charset="0"/>
            </a:endParaRPr>
          </a:p>
          <a:p>
            <a:r>
              <a:rPr lang="hy-AM" dirty="0" smtClean="0">
                <a:latin typeface="Sylfaen" panose="010A0502050306030303" pitchFamily="18" charset="0"/>
              </a:rPr>
              <a:t>Այս սահիկը բացատրում է, թե ինչպես պետք է հաղորդակցությունը տեղի ունենա այդ տարածքում, օրինակ՝ առնվազն մեկ անձ կամ սարք, որը ստանում է հաղորդակցություն, տեղակայված լինի տարածքում։</a:t>
            </a:r>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9785369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20-ի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դրանց փոխարեն․․․</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Այն երկրներում, որտեղ կան սահմանափակումներ</a:t>
            </a:r>
            <a:r>
              <a:rPr lang="hy-AM" baseline="0" dirty="0" smtClean="0">
                <a:latin typeface="Sylfaen" panose="010A0502050306030303" pitchFamily="18" charset="0"/>
              </a:rPr>
              <a:t> իրավապահ մարմինների կողմից փոխանցվող տվյալների իրական ժամանակում հավաքման առնչությամբ, այլ օրենսդրական կամ այլ միջոցներ կարող են անհրաժեշտ լինել ապահովելու այդ տվյալների գրանցումը, </a:t>
            </a:r>
            <a:r>
              <a:rPr lang="hy-AM" sz="1200" dirty="0" smtClean="0">
                <a:latin typeface="Sylfaen" panose="010A0502050306030303" pitchFamily="18" charset="0"/>
              </a:rPr>
              <a:t>ինչպես օրինակ ծառայություն տրամադրողներին ստիպել տրամարդել անհրաժեշտ տեխնիկական միջոցներ։ </a:t>
            </a:r>
            <a:endParaRPr lang="en-US" sz="120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smtClean="0">
                <a:latin typeface="Sylfaen" panose="010A0502050306030303" pitchFamily="18" charset="0"/>
              </a:rPr>
              <a:t> </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594031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err="1" smtClean="0">
                <a:latin typeface="Sylfaen" panose="010A0502050306030303" pitchFamily="18" charset="0"/>
              </a:rPr>
              <a:t>Դասընթացի</a:t>
            </a:r>
            <a:r>
              <a:rPr lang="en-US" sz="3600" dirty="0" smtClean="0">
                <a:latin typeface="Sylfaen" panose="010A0502050306030303" pitchFamily="18" charset="0"/>
              </a:rPr>
              <a:t> </a:t>
            </a:r>
            <a:r>
              <a:rPr lang="en-GB" sz="3600" dirty="0" err="1" smtClean="0">
                <a:latin typeface="Sylfaen" panose="010A0502050306030303" pitchFamily="18" charset="0"/>
              </a:rPr>
              <a:t>նպատակն</a:t>
            </a:r>
            <a:r>
              <a:rPr lang="en-GB" sz="3600" dirty="0" smtClean="0">
                <a:latin typeface="Sylfaen" panose="010A0502050306030303" pitchFamily="18" charset="0"/>
              </a:rPr>
              <a:t> </a:t>
            </a:r>
            <a:r>
              <a:rPr lang="en-GB" sz="3600" dirty="0" smtClean="0">
                <a:latin typeface="Sylfaen" panose="010A0502050306030303" pitchFamily="18" charset="0"/>
              </a:rPr>
              <a:t>է </a:t>
            </a:r>
            <a:r>
              <a:rPr lang="en-GB" sz="3600" dirty="0" err="1" smtClean="0">
                <a:latin typeface="Sylfaen" panose="010A0502050306030303" pitchFamily="18" charset="0"/>
              </a:rPr>
              <a:t>տրամադրել</a:t>
            </a:r>
            <a:r>
              <a:rPr lang="en-GB" sz="3600" dirty="0" smtClean="0">
                <a:latin typeface="Sylfaen" panose="010A0502050306030303" pitchFamily="18" charset="0"/>
              </a:rPr>
              <a:t> </a:t>
            </a:r>
            <a:r>
              <a:rPr lang="en-GB" sz="3600" dirty="0" err="1" smtClean="0">
                <a:latin typeface="Sylfaen" panose="010A0502050306030303" pitchFamily="18" charset="0"/>
              </a:rPr>
              <a:t>մասնակիցներին</a:t>
            </a:r>
            <a:r>
              <a:rPr lang="en-GB" sz="3600" dirty="0" smtClean="0">
                <a:latin typeface="Sylfaen" panose="010A0502050306030303" pitchFamily="18" charset="0"/>
              </a:rPr>
              <a:t> </a:t>
            </a:r>
            <a:r>
              <a:rPr lang="en-GB" sz="3600" dirty="0" err="1" smtClean="0">
                <a:latin typeface="Sylfaen" panose="010A0502050306030303" pitchFamily="18" charset="0"/>
              </a:rPr>
              <a:t>համապարփակ</a:t>
            </a:r>
            <a:r>
              <a:rPr lang="en-GB" sz="3600" dirty="0" smtClean="0">
                <a:latin typeface="Sylfaen" panose="010A0502050306030303" pitchFamily="18" charset="0"/>
              </a:rPr>
              <a:t> </a:t>
            </a:r>
            <a:r>
              <a:rPr lang="en-GB" sz="3600" dirty="0" err="1" smtClean="0">
                <a:latin typeface="Sylfaen" panose="010A0502050306030303" pitchFamily="18" charset="0"/>
              </a:rPr>
              <a:t>ըմռնում</a:t>
            </a:r>
            <a:r>
              <a:rPr lang="en-GB" sz="3600" dirty="0" smtClean="0">
                <a:latin typeface="Sylfaen" panose="010A0502050306030303" pitchFamily="18" charset="0"/>
              </a:rPr>
              <a:t> </a:t>
            </a:r>
            <a:r>
              <a:rPr lang="en-GB" sz="3600" dirty="0" err="1" smtClean="0">
                <a:latin typeface="Sylfaen" panose="010A0502050306030303" pitchFamily="18" charset="0"/>
              </a:rPr>
              <a:t>Բուդապեշտի</a:t>
            </a:r>
            <a:r>
              <a:rPr lang="en-GB" sz="3600" dirty="0" smtClean="0">
                <a:latin typeface="Sylfaen" panose="010A0502050306030303" pitchFamily="18" charset="0"/>
              </a:rPr>
              <a:t> </a:t>
            </a:r>
            <a:r>
              <a:rPr lang="en-GB" sz="3600" dirty="0" err="1" smtClean="0">
                <a:latin typeface="Sylfaen" panose="010A0502050306030303" pitchFamily="18" charset="0"/>
              </a:rPr>
              <a:t>կոնվենցիայի</a:t>
            </a:r>
            <a:r>
              <a:rPr lang="en-GB" sz="3600" dirty="0" smtClean="0">
                <a:latin typeface="Sylfaen" panose="010A0502050306030303" pitchFamily="18" charset="0"/>
              </a:rPr>
              <a:t> </a:t>
            </a:r>
            <a:r>
              <a:rPr lang="en-GB" sz="3600" dirty="0" err="1" smtClean="0">
                <a:latin typeface="Sylfaen" panose="010A0502050306030303" pitchFamily="18" charset="0"/>
              </a:rPr>
              <a:t>Հոդվածներ</a:t>
            </a:r>
            <a:r>
              <a:rPr lang="en-GB" sz="3600" dirty="0" smtClean="0">
                <a:latin typeface="Sylfaen" panose="010A0502050306030303" pitchFamily="18" charset="0"/>
              </a:rPr>
              <a:t> 1</a:t>
            </a:r>
            <a:r>
              <a:rPr lang="ru-RU" sz="3600" dirty="0" smtClean="0">
                <a:latin typeface="Sylfaen" panose="010A0502050306030303" pitchFamily="18" charset="0"/>
              </a:rPr>
              <a:t>9</a:t>
            </a:r>
            <a:r>
              <a:rPr lang="en-GB" sz="3600" dirty="0" smtClean="0">
                <a:latin typeface="Sylfaen" panose="010A0502050306030303" pitchFamily="18" charset="0"/>
              </a:rPr>
              <a:t>-22-ի </a:t>
            </a:r>
            <a:r>
              <a:rPr lang="en-GB" sz="3600" dirty="0" err="1" smtClean="0">
                <a:latin typeface="Sylfaen" panose="010A0502050306030303" pitchFamily="18" charset="0"/>
              </a:rPr>
              <a:t>վերաբերյալ</a:t>
            </a:r>
            <a:r>
              <a:rPr lang="en-GB" sz="3600" dirty="0" smtClean="0">
                <a:latin typeface="Sylfaen" panose="010A0502050306030303" pitchFamily="18" charset="0"/>
              </a:rPr>
              <a:t>:</a:t>
            </a:r>
            <a:endParaRPr lang="en-US" sz="3600" dirty="0">
              <a:latin typeface="Sylfaen" panose="010A0502050306030303" pitchFamily="18" charset="0"/>
            </a:endParaRPr>
          </a:p>
        </p:txBody>
      </p:sp>
    </p:spTree>
    <p:extLst>
      <p:ext uri="{BB962C8B-B14F-4D97-AF65-F5344CB8AC3E}">
        <p14:creationId xmlns:p14="http://schemas.microsoft.com/office/powerpoint/2010/main" val="3120947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20-ի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hy-AM" i="0" dirty="0" smtClean="0">
                <a:latin typeface="Sylfaen" panose="010A0502050306030303" pitchFamily="18" charset="0"/>
              </a:rPr>
              <a:t>պարտավորեցնելու․․․</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hy-AM" dirty="0" smtClean="0">
                <a:latin typeface="Sylfaen" panose="010A0502050306030303" pitchFamily="18" charset="0"/>
              </a:rPr>
              <a:t>Կարևոր է, որ փոխանցվող տվյալների իրական ժամանակում հավաքումը պահվի գաղտնի, որպեսզի միջոցի</a:t>
            </a:r>
            <a:r>
              <a:rPr lang="hy-AM" baseline="0" dirty="0" smtClean="0">
                <a:latin typeface="Sylfaen" panose="010A0502050306030303" pitchFamily="18" charset="0"/>
              </a:rPr>
              <a:t> կիրառումը չխոչընդոտվի։ </a:t>
            </a:r>
            <a:endParaRPr lang="en-US"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4272334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err="1" smtClean="0">
                <a:latin typeface="Sylfaen" panose="010A0502050306030303" pitchFamily="18" charset="0"/>
              </a:rPr>
              <a:t>Ձախ</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ցույց</a:t>
            </a:r>
            <a:r>
              <a:rPr lang="en-US" i="0" dirty="0" smtClean="0">
                <a:latin typeface="Sylfaen" panose="010A0502050306030303" pitchFamily="18" charset="0"/>
              </a:rPr>
              <a:t> է </a:t>
            </a:r>
            <a:r>
              <a:rPr lang="en-US" i="0" dirty="0" err="1" smtClean="0">
                <a:latin typeface="Sylfaen" panose="010A0502050306030303" pitchFamily="18" charset="0"/>
              </a:rPr>
              <a:t>տալիս</a:t>
            </a:r>
            <a:r>
              <a:rPr lang="en-US" i="0" dirty="0" smtClean="0">
                <a:latin typeface="Sylfaen" panose="010A0502050306030303" pitchFamily="18" charset="0"/>
              </a:rPr>
              <a:t> </a:t>
            </a:r>
            <a:r>
              <a:rPr lang="en-US" i="0" dirty="0" err="1" smtClean="0">
                <a:latin typeface="Sylfaen" panose="010A0502050306030303" pitchFamily="18" charset="0"/>
              </a:rPr>
              <a:t>Բուդապեշտի</a:t>
            </a:r>
            <a:r>
              <a:rPr lang="en-US" i="0" dirty="0" smtClean="0">
                <a:latin typeface="Sylfaen" panose="010A0502050306030303" pitchFamily="18" charset="0"/>
              </a:rPr>
              <a:t> </a:t>
            </a:r>
            <a:r>
              <a:rPr lang="en-US" i="0" dirty="0" err="1" smtClean="0">
                <a:latin typeface="Sylfaen" panose="010A0502050306030303" pitchFamily="18" charset="0"/>
              </a:rPr>
              <a:t>կոնվենցիայի</a:t>
            </a:r>
            <a:r>
              <a:rPr lang="en-US" i="0" dirty="0" smtClean="0">
                <a:latin typeface="Sylfaen" panose="010A0502050306030303" pitchFamily="18" charset="0"/>
              </a:rPr>
              <a:t> </a:t>
            </a:r>
            <a:r>
              <a:rPr lang="en-US" i="0" dirty="0" err="1" smtClean="0">
                <a:latin typeface="Sylfaen" panose="010A0502050306030303" pitchFamily="18" charset="0"/>
              </a:rPr>
              <a:t>Հոդված</a:t>
            </a:r>
            <a:r>
              <a:rPr lang="en-US" i="0" dirty="0" smtClean="0">
                <a:latin typeface="Sylfaen" panose="010A0502050306030303" pitchFamily="18" charset="0"/>
              </a:rPr>
              <a:t> 20-ի </a:t>
            </a:r>
            <a:r>
              <a:rPr lang="en-US" i="0" dirty="0" err="1" smtClean="0">
                <a:latin typeface="Sylfaen" panose="010A0502050306030303" pitchFamily="18" charset="0"/>
              </a:rPr>
              <a:t>տեքստը</a:t>
            </a:r>
            <a:r>
              <a:rPr lang="en-US" i="0" dirty="0" smtClean="0">
                <a:latin typeface="Sylfaen" panose="010A0502050306030303" pitchFamily="18" charset="0"/>
              </a:rPr>
              <a:t>, </a:t>
            </a:r>
            <a:r>
              <a:rPr lang="en-US" i="0" dirty="0" err="1" smtClean="0">
                <a:latin typeface="Sylfaen" panose="010A0502050306030303" pitchFamily="18" charset="0"/>
              </a:rPr>
              <a:t>որը</a:t>
            </a:r>
            <a:r>
              <a:rPr lang="en-US" i="0" dirty="0" smtClean="0">
                <a:latin typeface="Sylfaen" panose="010A0502050306030303" pitchFamily="18" charset="0"/>
              </a:rPr>
              <a:t> </a:t>
            </a:r>
            <a:r>
              <a:rPr lang="en-US" i="0" dirty="0" err="1" smtClean="0">
                <a:latin typeface="Sylfaen" panose="010A0502050306030303" pitchFamily="18" charset="0"/>
              </a:rPr>
              <a:t>սահմանում</a:t>
            </a:r>
            <a:r>
              <a:rPr lang="en-US" i="0" dirty="0" smtClean="0">
                <a:latin typeface="Sylfaen" panose="010A0502050306030303" pitchFamily="18" charset="0"/>
              </a:rPr>
              <a:t> է &lt;&lt;</a:t>
            </a:r>
            <a:r>
              <a:rPr lang="ru-RU" i="0" dirty="0" smtClean="0">
                <a:latin typeface="Sylfaen" panose="010A0502050306030303" pitchFamily="18" charset="0"/>
              </a:rPr>
              <a:t>14</a:t>
            </a:r>
            <a:r>
              <a:rPr lang="hy-AM" i="0" dirty="0" smtClean="0">
                <a:latin typeface="Sylfaen" panose="010A0502050306030303" pitchFamily="18" charset="0"/>
              </a:rPr>
              <a:t>-րդ և </a:t>
            </a:r>
            <a:r>
              <a:rPr lang="ru-RU" i="0" dirty="0" smtClean="0">
                <a:latin typeface="Sylfaen" panose="010A0502050306030303" pitchFamily="18" charset="0"/>
              </a:rPr>
              <a:t>15</a:t>
            </a:r>
            <a:r>
              <a:rPr lang="hy-AM" i="0" dirty="0" smtClean="0">
                <a:latin typeface="Sylfaen" panose="010A0502050306030303" pitchFamily="18" charset="0"/>
              </a:rPr>
              <a:t>-րդ հոդվածների․․․</a:t>
            </a:r>
            <a:r>
              <a:rPr lang="en-US" i="0" dirty="0" smtClean="0">
                <a:latin typeface="Sylfaen" panose="010A0502050306030303" pitchFamily="18" charset="0"/>
              </a:rPr>
              <a:t>&gt;&gt; </a:t>
            </a:r>
            <a:r>
              <a:rPr lang="en-US" i="0" dirty="0" err="1" smtClean="0">
                <a:latin typeface="Sylfaen" panose="010A0502050306030303" pitchFamily="18" charset="0"/>
              </a:rPr>
              <a:t>հասկացությունը</a:t>
            </a:r>
            <a:r>
              <a:rPr lang="en-US" i="0" dirty="0" smtClean="0">
                <a:latin typeface="Sylfaen" panose="010A0502050306030303" pitchFamily="18" charset="0"/>
              </a:rPr>
              <a:t>:</a:t>
            </a:r>
          </a:p>
          <a:p>
            <a:endParaRPr lang="en-US" i="0" dirty="0" smtClean="0">
              <a:latin typeface="Sylfaen" panose="010A0502050306030303" pitchFamily="18"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i="0" dirty="0" err="1" smtClean="0">
                <a:latin typeface="Sylfaen" panose="010A0502050306030303" pitchFamily="18" charset="0"/>
              </a:rPr>
              <a:t>Աջ</a:t>
            </a:r>
            <a:r>
              <a:rPr lang="en-US" i="0" dirty="0" smtClean="0">
                <a:latin typeface="Sylfaen" panose="010A0502050306030303" pitchFamily="18" charset="0"/>
              </a:rPr>
              <a:t> </a:t>
            </a:r>
            <a:r>
              <a:rPr lang="en-US" i="0" dirty="0" err="1" smtClean="0">
                <a:latin typeface="Sylfaen" panose="010A0502050306030303" pitchFamily="18" charset="0"/>
              </a:rPr>
              <a:t>կողմում</a:t>
            </a:r>
            <a:r>
              <a:rPr lang="en-US" i="0" dirty="0" smtClean="0">
                <a:latin typeface="Sylfaen" panose="010A0502050306030303" pitchFamily="18" charset="0"/>
              </a:rPr>
              <a:t> </a:t>
            </a:r>
            <a:r>
              <a:rPr lang="hy-AM" i="0" dirty="0" smtClean="0">
                <a:latin typeface="Sylfaen" panose="010A0502050306030303" pitchFamily="18" charset="0"/>
              </a:rPr>
              <a:t>սահիկ</a:t>
            </a:r>
            <a:r>
              <a:rPr lang="en-US" i="0" dirty="0" smtClean="0">
                <a:latin typeface="Sylfaen" panose="010A0502050306030303" pitchFamily="18" charset="0"/>
              </a:rPr>
              <a:t>ը </a:t>
            </a:r>
            <a:r>
              <a:rPr lang="en-US" i="0" dirty="0" err="1" smtClean="0">
                <a:latin typeface="Sylfaen" panose="010A0502050306030303" pitchFamily="18" charset="0"/>
              </a:rPr>
              <a:t>ներկայացնում</a:t>
            </a:r>
            <a:r>
              <a:rPr lang="en-US" i="0" dirty="0" smtClean="0">
                <a:latin typeface="Sylfaen" panose="010A0502050306030303" pitchFamily="18" charset="0"/>
              </a:rPr>
              <a:t> է </a:t>
            </a:r>
            <a:r>
              <a:rPr lang="en-US" i="0" dirty="0" err="1" smtClean="0">
                <a:latin typeface="Sylfaen" panose="010A0502050306030303" pitchFamily="18" charset="0"/>
              </a:rPr>
              <a:t>հասկացության</a:t>
            </a:r>
            <a:r>
              <a:rPr lang="en-US" i="0" dirty="0" smtClean="0">
                <a:latin typeface="Sylfaen" panose="010A0502050306030303" pitchFamily="18" charset="0"/>
              </a:rPr>
              <a:t> </a:t>
            </a:r>
            <a:r>
              <a:rPr lang="en-US" i="0" dirty="0" err="1" smtClean="0">
                <a:latin typeface="Sylfaen" panose="010A0502050306030303" pitchFamily="18" charset="0"/>
              </a:rPr>
              <a:t>բացատրությունը</a:t>
            </a:r>
            <a:r>
              <a:rPr lang="en-US" i="0" dirty="0" smtClean="0">
                <a:latin typeface="Sylfaen" panose="010A0502050306030303" pitchFamily="18" charset="0"/>
              </a:rPr>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162976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Վերջինը</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բայց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պակաս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կարեւոր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Հոդված</a:t>
            </a:r>
            <a:r>
              <a:rPr lang="en-US" sz="1200" kern="1200" dirty="0" smtClean="0">
                <a:solidFill>
                  <a:schemeClr val="tx1"/>
                </a:solidFill>
                <a:effectLst/>
                <a:latin typeface="+mn-lt"/>
                <a:ea typeface="+mn-ea"/>
                <a:cs typeface="+mn-cs"/>
              </a:rPr>
              <a:t> 21-ը </a:t>
            </a:r>
            <a:r>
              <a:rPr lang="en-US" sz="1200" kern="1200" dirty="0" err="1" smtClean="0">
                <a:solidFill>
                  <a:schemeClr val="tx1"/>
                </a:solidFill>
                <a:effectLst/>
                <a:latin typeface="+mn-lt"/>
                <a:ea typeface="+mn-ea"/>
                <a:cs typeface="+mn-cs"/>
              </a:rPr>
              <a:t>նկարագրում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պարունակվող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տվյալների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որսումը</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Փոխանցվող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տվյալներից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զատ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որոշ</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դեպքերում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իրավապահ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իշխանությունները</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կարող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կարիք</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ունենան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իմանալու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հանցագործության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կասկածյալների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միջեւ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հաղորդակցույթան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իրական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բովանդակությունը</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Որոշ</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երկրներ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արդեն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իսկ</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ունեն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հեռախոսային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որսումների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մասին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դրույթներ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բայց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նրանցից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բոլորն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թույլ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տալիս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իշխանություններին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հատկապես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որսալ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հեռախոսից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բացի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այլ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հաղորդակցություններ</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Այդ</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պատճառը</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Բուդապեշտի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կոնվենցիայի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Հոդված</a:t>
            </a:r>
            <a:r>
              <a:rPr lang="en-US" sz="1200" kern="1200" dirty="0" smtClean="0">
                <a:solidFill>
                  <a:schemeClr val="tx1"/>
                </a:solidFill>
                <a:effectLst/>
                <a:latin typeface="+mn-lt"/>
                <a:ea typeface="+mn-ea"/>
                <a:cs typeface="+mn-cs"/>
              </a:rPr>
              <a:t> 21-ը </a:t>
            </a:r>
            <a:r>
              <a:rPr lang="en-US" sz="1200" kern="1200" dirty="0" err="1" smtClean="0">
                <a:solidFill>
                  <a:schemeClr val="tx1"/>
                </a:solidFill>
                <a:effectLst/>
                <a:latin typeface="+mn-lt"/>
                <a:ea typeface="+mn-ea"/>
                <a:cs typeface="+mn-cs"/>
              </a:rPr>
              <a:t>առանձնահատուկ</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ներառում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դրույթներ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որոնք</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թույլ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տալիս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քննիչներին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որսալ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արձանագրել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տվյալների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հաղորդակցությունները</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Բացի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շատ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հզոր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քննչական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գործիք</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լինելուց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հաղորդակցության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որսումը</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նաեւ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շատ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միջամտող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միջող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թույլատրվում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միայն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Կոնվենցիայի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դրույթներին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համապատասխան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ազգային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օրենքներով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կանխորոշված</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մի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շարք</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լուրջ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հանցանքների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դեպքում</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Մարդու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իրավունքների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եվրոպական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կոնվենցիայի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կողմերի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ազգային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օրենսդրությամբ</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նախատեսվող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քողարկված</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վերահսկողության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վերաբերյալ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հավելյալ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երաշխիքների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համար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տես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Հոդված</a:t>
            </a:r>
            <a:r>
              <a:rPr lang="en-US" sz="1200" kern="1200" dirty="0" smtClean="0">
                <a:solidFill>
                  <a:schemeClr val="tx1"/>
                </a:solidFill>
                <a:effectLst/>
                <a:latin typeface="+mn-lt"/>
                <a:ea typeface="+mn-ea"/>
                <a:cs typeface="+mn-cs"/>
              </a:rPr>
              <a:t> 8-ի (</a:t>
            </a:r>
            <a:r>
              <a:rPr lang="en-US" sz="1200" kern="1200" dirty="0" err="1" smtClean="0">
                <a:solidFill>
                  <a:schemeClr val="tx1"/>
                </a:solidFill>
                <a:effectLst/>
                <a:latin typeface="+mn-lt"/>
                <a:ea typeface="+mn-ea"/>
                <a:cs typeface="+mn-cs"/>
              </a:rPr>
              <a:t>անձնական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ընտանեկան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կյանքը</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հարգելու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իրավունքը</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հիման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վրա</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ձեւավորված</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Մարդու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իրավունքների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եվրոպական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դատարանի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վերաբերելի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նախադեպային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գործերը</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http://</a:t>
            </a:r>
            <a:r>
              <a:rPr lang="en-US" sz="1200" kern="1200" dirty="0" err="1" smtClean="0">
                <a:solidFill>
                  <a:schemeClr val="tx1"/>
                </a:solidFill>
                <a:effectLst/>
                <a:latin typeface="+mn-lt"/>
                <a:ea typeface="+mn-ea"/>
                <a:cs typeface="+mn-cs"/>
              </a:rPr>
              <a:t>www.echr.coe.int</a:t>
            </a:r>
            <a:r>
              <a:rPr lang="en-US" sz="1200" kern="1200" dirty="0" smtClean="0">
                <a:solidFill>
                  <a:schemeClr val="tx1"/>
                </a:solidFill>
                <a:effectLst/>
                <a:latin typeface="+mn-lt"/>
                <a:ea typeface="+mn-ea"/>
                <a:cs typeface="+mn-cs"/>
              </a:rPr>
              <a:t>/Documents/</a:t>
            </a:r>
            <a:r>
              <a:rPr lang="en-US" sz="1200" kern="1200" dirty="0" err="1" smtClean="0">
                <a:solidFill>
                  <a:schemeClr val="tx1"/>
                </a:solidFill>
                <a:effectLst/>
                <a:latin typeface="+mn-lt"/>
                <a:ea typeface="+mn-ea"/>
                <a:cs typeface="+mn-cs"/>
              </a:rPr>
              <a:t>FS_Mass_surveillance_ENG.pdf</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Պետք</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նշել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Հոդված</a:t>
            </a:r>
            <a:r>
              <a:rPr lang="en-US" sz="1200" kern="1200" dirty="0" smtClean="0">
                <a:solidFill>
                  <a:schemeClr val="tx1"/>
                </a:solidFill>
                <a:effectLst/>
                <a:latin typeface="+mn-lt"/>
                <a:ea typeface="+mn-ea"/>
                <a:cs typeface="+mn-cs"/>
              </a:rPr>
              <a:t> 21-ի </a:t>
            </a:r>
            <a:r>
              <a:rPr lang="en-US" sz="1200" kern="1200" dirty="0" err="1" smtClean="0">
                <a:solidFill>
                  <a:schemeClr val="tx1"/>
                </a:solidFill>
                <a:effectLst/>
                <a:latin typeface="+mn-lt"/>
                <a:ea typeface="+mn-ea"/>
                <a:cs typeface="+mn-cs"/>
              </a:rPr>
              <a:t>մաս</a:t>
            </a:r>
            <a:r>
              <a:rPr lang="en-US" sz="1200" kern="1200" dirty="0" smtClean="0">
                <a:solidFill>
                  <a:schemeClr val="tx1"/>
                </a:solidFill>
                <a:effectLst/>
                <a:latin typeface="+mn-lt"/>
                <a:ea typeface="+mn-ea"/>
                <a:cs typeface="+mn-cs"/>
              </a:rPr>
              <a:t>  3-ը </a:t>
            </a:r>
            <a:r>
              <a:rPr lang="en-US" sz="1200" kern="1200" dirty="0" err="1" smtClean="0">
                <a:solidFill>
                  <a:schemeClr val="tx1"/>
                </a:solidFill>
                <a:effectLst/>
                <a:latin typeface="+mn-lt"/>
                <a:ea typeface="+mn-ea"/>
                <a:cs typeface="+mn-cs"/>
              </a:rPr>
              <a:t>կողմերին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պարտադրում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ընդունել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այնպիսի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օրենսդրական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և</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այլ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միջոցներ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որոնք</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կարող</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են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անհրաժեշտ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լինել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պարտավորեցնելու</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համար</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ծառայություն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տրամադրողին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գաղտնի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պահել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սույն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հոդվածով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սահմանված</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ցանկացած</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լիազորության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իրագործման</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փաստ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և</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դրա</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հետ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կապված</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ցանկացած</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տեղեկատվություն</a:t>
            </a:r>
            <a:r>
              <a:rPr lang="en-US" sz="1200" kern="1200" dirty="0" smtClean="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7683025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latin typeface="Sylfaen" charset="0"/>
                <a:ea typeface="Sylfaen" charset="0"/>
                <a:cs typeface="Sylfaen" charset="0"/>
              </a:rPr>
              <a:t>Այս</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սահիկը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ցույց</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տալիս</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լրատվական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հոդվածի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արտատպում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նկարագրում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թե</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ինչպես</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Ֆրանսիայի</a:t>
            </a:r>
            <a:r>
              <a:rPr lang="en-US" dirty="0" smtClean="0">
                <a:latin typeface="Sylfaen" charset="0"/>
                <a:ea typeface="Sylfaen" charset="0"/>
                <a:cs typeface="Sylfaen" charset="0"/>
              </a:rPr>
              <a:t> </a:t>
            </a:r>
            <a:r>
              <a:rPr lang="en-US" baseline="0" dirty="0" err="1" smtClean="0">
                <a:latin typeface="Sylfaen" charset="0"/>
                <a:ea typeface="Sylfaen" charset="0"/>
                <a:cs typeface="Sylfaen" charset="0"/>
              </a:rPr>
              <a:t>ոստիկանությունը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բացահայտելուց</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հետո</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հանցագործության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չաթային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ցանցի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սերվերը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տեղակայաված</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է</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իրենց</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երկրում</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տեխնիկական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սարք</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տեղադրել</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սերվերների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վրա</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Ֆրանսիայի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ոստիկանությանը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թույլ</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է</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տվել</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որսալ</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հաղորդակցությունը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Չաթային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ծառայությունը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հայտնի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է</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որպես</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EncroChat</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ուներ</a:t>
            </a:r>
            <a:r>
              <a:rPr lang="en-US" baseline="0" dirty="0" smtClean="0">
                <a:latin typeface="Sylfaen" charset="0"/>
                <a:ea typeface="Sylfaen" charset="0"/>
                <a:cs typeface="Sylfaen" charset="0"/>
              </a:rPr>
              <a:t> 60.000 </a:t>
            </a:r>
            <a:r>
              <a:rPr lang="en-US" baseline="0" dirty="0" err="1" smtClean="0">
                <a:latin typeface="Sylfaen" charset="0"/>
                <a:ea typeface="Sylfaen" charset="0"/>
                <a:cs typeface="Sylfaen" charset="0"/>
              </a:rPr>
              <a:t>բաժանորդ</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Քանի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չաթի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միջոցով</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ուղարկված</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հաղորդագրությունները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ավտոմատ</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կերպով</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ջնջվում</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էին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թե</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ուղարկողի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եւ</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թե</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ստացողի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հեռախոսներից</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ոստիկանությունը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այլ</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տարբերակ</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չուներ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քան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հաղորդակցության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կենդանի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որսումն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էր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ապացույց</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հավաքելու</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համար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Այս</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ապացույցը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հետագայում</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օգտագործվել</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է</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ամողջ</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Եվրոպայի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գործակալությունների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կողմից</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ձերբակալելու</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համար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շուրջ</a:t>
            </a:r>
            <a:r>
              <a:rPr lang="en-US" baseline="0" dirty="0" smtClean="0">
                <a:latin typeface="Sylfaen" charset="0"/>
                <a:ea typeface="Sylfaen" charset="0"/>
                <a:cs typeface="Sylfaen" charset="0"/>
              </a:rPr>
              <a:t> 800 </a:t>
            </a:r>
            <a:r>
              <a:rPr lang="en-US" baseline="0" dirty="0" err="1" smtClean="0">
                <a:latin typeface="Sylfaen" charset="0"/>
                <a:ea typeface="Sylfaen" charset="0"/>
                <a:cs typeface="Sylfaen" charset="0"/>
              </a:rPr>
              <a:t>անձանց</a:t>
            </a:r>
            <a:r>
              <a:rPr lang="en-US" baseline="0" dirty="0" smtClean="0">
                <a:latin typeface="Sylfaen" charset="0"/>
                <a:ea typeface="Sylfaen" charset="0"/>
                <a:cs typeface="Sylfaen" charset="0"/>
              </a:rPr>
              <a:t>։ ՄԲ-</a:t>
            </a:r>
            <a:r>
              <a:rPr lang="en-US" baseline="0" dirty="0" err="1" smtClean="0">
                <a:latin typeface="Sylfaen" charset="0"/>
                <a:ea typeface="Sylfaen" charset="0"/>
                <a:cs typeface="Sylfaen" charset="0"/>
              </a:rPr>
              <a:t>ում</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երկու</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տոննա</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թմրանյութեր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մի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քանի</a:t>
            </a:r>
            <a:r>
              <a:rPr lang="en-US" baseline="0" dirty="0" smtClean="0">
                <a:latin typeface="Sylfaen" charset="0"/>
                <a:ea typeface="Sylfaen" charset="0"/>
                <a:cs typeface="Sylfaen" charset="0"/>
              </a:rPr>
              <a:t> </a:t>
            </a:r>
            <a:r>
              <a:rPr lang="en-US" baseline="0" smtClean="0">
                <a:latin typeface="Sylfaen" charset="0"/>
                <a:ea typeface="Sylfaen" charset="0"/>
                <a:cs typeface="Sylfaen" charset="0"/>
              </a:rPr>
              <a:t>տասնյակ </a:t>
            </a:r>
            <a:r>
              <a:rPr lang="en-US" baseline="0" dirty="0" err="1" smtClean="0">
                <a:latin typeface="Sylfaen" charset="0"/>
                <a:ea typeface="Sylfaen" charset="0"/>
                <a:cs typeface="Sylfaen" charset="0"/>
              </a:rPr>
              <a:t>հրացաններ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եւ</a:t>
            </a:r>
            <a:r>
              <a:rPr lang="en-US" baseline="0" dirty="0" smtClean="0">
                <a:latin typeface="Sylfaen" charset="0"/>
                <a:ea typeface="Sylfaen" charset="0"/>
                <a:cs typeface="Sylfaen" charset="0"/>
              </a:rPr>
              <a:t> </a:t>
            </a:r>
            <a:r>
              <a:rPr lang="en-US" dirty="0" smtClean="0">
                <a:latin typeface="Sylfaen" charset="0"/>
                <a:ea typeface="Sylfaen" charset="0"/>
                <a:cs typeface="Sylfaen" charset="0"/>
              </a:rPr>
              <a:t>£54 </a:t>
            </a:r>
            <a:r>
              <a:rPr lang="en-US" dirty="0" err="1" smtClean="0">
                <a:latin typeface="Sylfaen" charset="0"/>
                <a:ea typeface="Sylfaen" charset="0"/>
                <a:cs typeface="Sylfaen" charset="0"/>
              </a:rPr>
              <a:t>միլլիոն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կասկածվող</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կանխիկ</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առգրավել</a:t>
            </a:r>
            <a:r>
              <a:rPr lang="en-US" baseline="0" dirty="0" smtClean="0">
                <a:latin typeface="Sylfaen" charset="0"/>
                <a:ea typeface="Sylfaen" charset="0"/>
                <a:cs typeface="Sylfaen" charset="0"/>
              </a:rPr>
              <a:t>։</a:t>
            </a:r>
            <a:endParaRPr lang="en-US" dirty="0" smtClean="0">
              <a:latin typeface="Sylfaen" charset="0"/>
              <a:ea typeface="Sylfaen" charset="0"/>
              <a:cs typeface="Sylfaen" charset="0"/>
            </a:endParaRPr>
          </a:p>
          <a:p>
            <a:endParaRPr lang="en-US" dirty="0">
              <a:latin typeface="Sylfaen" charset="0"/>
              <a:ea typeface="Sylfaen" charset="0"/>
              <a:cs typeface="Sylfaen" charset="0"/>
            </a:endParaRPr>
          </a:p>
          <a:p>
            <a:r>
              <a:rPr lang="hy-AM" b="0" i="0" dirty="0" smtClean="0">
                <a:solidFill>
                  <a:srgbClr val="111111"/>
                </a:solidFill>
                <a:effectLst/>
                <a:latin typeface="Sylfaen" panose="010A0502050306030303" pitchFamily="18" charset="0"/>
              </a:rPr>
              <a:t>Ամբողջական</a:t>
            </a:r>
            <a:r>
              <a:rPr lang="hy-AM" b="0" i="0" baseline="0" dirty="0" smtClean="0">
                <a:solidFill>
                  <a:srgbClr val="111111"/>
                </a:solidFill>
                <a:effectLst/>
                <a:latin typeface="Sylfaen" panose="010A0502050306030303" pitchFamily="18" charset="0"/>
              </a:rPr>
              <a:t> հոդվածի հղումը՝</a:t>
            </a:r>
            <a:r>
              <a:rPr lang="en-US" b="0" i="0" dirty="0" smtClean="0">
                <a:solidFill>
                  <a:srgbClr val="111111"/>
                </a:solidFill>
                <a:effectLst/>
                <a:latin typeface="Sylfaen" panose="010A0502050306030303" pitchFamily="18" charset="0"/>
              </a:rPr>
              <a:t> </a:t>
            </a:r>
            <a:r>
              <a:rPr lang="en-US" dirty="0" smtClean="0">
                <a:latin typeface="Sylfaen" charset="0"/>
                <a:ea typeface="Sylfaen" charset="0"/>
                <a:cs typeface="Sylfaen" charset="0"/>
              </a:rPr>
              <a:t> </a:t>
            </a:r>
            <a:r>
              <a:rPr lang="en-US" dirty="0">
                <a:latin typeface="Sylfaen" charset="0"/>
                <a:ea typeface="Sylfaen" charset="0"/>
                <a:cs typeface="Sylfaen" charset="0"/>
              </a:rPr>
              <a:t>https://</a:t>
            </a:r>
            <a:r>
              <a:rPr lang="en-US" dirty="0" err="1" smtClean="0">
                <a:latin typeface="Sylfaen" charset="0"/>
                <a:ea typeface="Sylfaen" charset="0"/>
                <a:cs typeface="Sylfaen" charset="0"/>
              </a:rPr>
              <a:t>www.bbc.com</a:t>
            </a:r>
            <a:r>
              <a:rPr lang="en-US" dirty="0" smtClean="0">
                <a:latin typeface="Sylfaen" charset="0"/>
                <a:ea typeface="Sylfaen" charset="0"/>
                <a:cs typeface="Sylfaen" charset="0"/>
              </a:rPr>
              <a:t>/news/uk-53263310 </a:t>
            </a:r>
            <a:endParaRPr lang="x-none" dirty="0">
              <a:latin typeface="Sylfaen" charset="0"/>
              <a:ea typeface="Sylfaen" charset="0"/>
              <a:cs typeface="Sylfaen"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13913504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Ձախ</a:t>
            </a:r>
            <a:r>
              <a:rPr lang="en-US" b="0" dirty="0" smtClean="0"/>
              <a:t> </a:t>
            </a:r>
            <a:r>
              <a:rPr lang="en-US" b="0" dirty="0" err="1" smtClean="0"/>
              <a:t>կողմում</a:t>
            </a:r>
            <a:r>
              <a:rPr lang="en-US" b="0" baseline="0" dirty="0" smtClean="0"/>
              <a:t> </a:t>
            </a:r>
            <a:r>
              <a:rPr lang="en-US" b="0" baseline="0" dirty="0" err="1" smtClean="0"/>
              <a:t>այս</a:t>
            </a:r>
            <a:r>
              <a:rPr lang="en-US" b="0" baseline="0" dirty="0" smtClean="0"/>
              <a:t> </a:t>
            </a:r>
            <a:r>
              <a:rPr lang="en-US" b="0" baseline="0" dirty="0" err="1" smtClean="0"/>
              <a:t>սահիկը</a:t>
            </a:r>
            <a:r>
              <a:rPr lang="en-US" b="0" baseline="0" dirty="0" smtClean="0"/>
              <a:t> </a:t>
            </a:r>
            <a:r>
              <a:rPr lang="en-US" b="0" baseline="0" dirty="0" err="1" smtClean="0"/>
              <a:t>պատկերում</a:t>
            </a:r>
            <a:r>
              <a:rPr lang="en-US" b="0" baseline="0" dirty="0" smtClean="0"/>
              <a:t> </a:t>
            </a:r>
            <a:r>
              <a:rPr lang="en-US" b="0" baseline="0" dirty="0" err="1" smtClean="0"/>
              <a:t>է</a:t>
            </a:r>
            <a:r>
              <a:rPr lang="en-US" b="0" baseline="0" dirty="0" smtClean="0"/>
              <a:t> </a:t>
            </a:r>
            <a:r>
              <a:rPr lang="en-US" b="0" baseline="0" dirty="0" err="1" smtClean="0"/>
              <a:t>Բուդապեշտի</a:t>
            </a:r>
            <a:r>
              <a:rPr lang="en-US" b="0" baseline="0" dirty="0" smtClean="0"/>
              <a:t> </a:t>
            </a:r>
            <a:r>
              <a:rPr lang="en-US" b="0" baseline="0" dirty="0" err="1" smtClean="0"/>
              <a:t>Կոնվենցիայի</a:t>
            </a:r>
            <a:r>
              <a:rPr lang="en-US" b="0" baseline="0" dirty="0" smtClean="0"/>
              <a:t> </a:t>
            </a:r>
            <a:r>
              <a:rPr lang="en-US" b="0" baseline="0" dirty="0" err="1" smtClean="0"/>
              <a:t>Հոդված</a:t>
            </a:r>
            <a:r>
              <a:rPr lang="en-US" b="0" baseline="0" dirty="0" smtClean="0"/>
              <a:t> 21-ը՝ </a:t>
            </a:r>
            <a:r>
              <a:rPr lang="en-US" b="0" baseline="0" dirty="0" err="1" smtClean="0"/>
              <a:t>ընդգծված</a:t>
            </a:r>
            <a:r>
              <a:rPr lang="en-US" b="0" baseline="0" dirty="0" smtClean="0"/>
              <a:t> </a:t>
            </a:r>
            <a:r>
              <a:rPr lang="en-US" b="0" baseline="0" dirty="0" err="1" smtClean="0"/>
              <a:t>մեկ</a:t>
            </a:r>
            <a:r>
              <a:rPr lang="en-US" b="0" baseline="0" dirty="0" smtClean="0"/>
              <a:t> </a:t>
            </a:r>
            <a:r>
              <a:rPr lang="en-US" b="0" baseline="0" dirty="0" err="1" smtClean="0"/>
              <a:t>տարրով</a:t>
            </a:r>
            <a:r>
              <a:rPr lang="en-US" b="0" baseline="0" dirty="0" smtClean="0"/>
              <a:t> («</a:t>
            </a:r>
            <a:r>
              <a:rPr lang="en-US" b="0" baseline="0" dirty="0" err="1" smtClean="0"/>
              <a:t>լուրջ</a:t>
            </a:r>
            <a:r>
              <a:rPr lang="en-US" b="0" baseline="0" dirty="0" smtClean="0"/>
              <a:t> </a:t>
            </a:r>
            <a:r>
              <a:rPr lang="en-US" b="0" baseline="0" dirty="0" err="1" smtClean="0"/>
              <a:t>հանցանքներ</a:t>
            </a:r>
            <a:r>
              <a:rPr lang="en-US" b="0" baseline="0" dirty="0" smtClean="0"/>
              <a:t>»)</a:t>
            </a:r>
            <a:endParaRPr lang="en-US" b="0" dirty="0" smtClean="0"/>
          </a:p>
          <a:p>
            <a:endParaRPr lang="en-US" b="0" dirty="0" smtClean="0"/>
          </a:p>
          <a:p>
            <a:r>
              <a:rPr lang="en-US" b="0" dirty="0" err="1" smtClean="0"/>
              <a:t>Աջ</a:t>
            </a:r>
            <a:r>
              <a:rPr lang="en-US" b="0" dirty="0" smtClean="0"/>
              <a:t> </a:t>
            </a:r>
            <a:r>
              <a:rPr lang="en-US" b="0" dirty="0" err="1" smtClean="0"/>
              <a:t>կողմում</a:t>
            </a:r>
            <a:r>
              <a:rPr lang="en-US" b="0" dirty="0" smtClean="0"/>
              <a:t>, </a:t>
            </a:r>
            <a:r>
              <a:rPr lang="en-US" b="0" dirty="0" err="1" smtClean="0"/>
              <a:t>այս</a:t>
            </a:r>
            <a:r>
              <a:rPr lang="en-US" b="0" baseline="0" dirty="0" smtClean="0"/>
              <a:t> </a:t>
            </a:r>
            <a:r>
              <a:rPr lang="en-US" b="0" baseline="0" dirty="0" err="1" smtClean="0"/>
              <a:t>սահիկը</a:t>
            </a:r>
            <a:r>
              <a:rPr lang="en-US" b="0" baseline="0" dirty="0" smtClean="0"/>
              <a:t> </a:t>
            </a:r>
            <a:r>
              <a:rPr lang="en-US" b="0" baseline="0" dirty="0" err="1" smtClean="0"/>
              <a:t>տրամադրում</a:t>
            </a:r>
            <a:r>
              <a:rPr lang="en-US" b="0" baseline="0" dirty="0" smtClean="0"/>
              <a:t> </a:t>
            </a:r>
            <a:r>
              <a:rPr lang="en-US" b="0" baseline="0" dirty="0" err="1" smtClean="0"/>
              <a:t>է</a:t>
            </a:r>
            <a:r>
              <a:rPr lang="en-US" b="0" baseline="0" dirty="0" smtClean="0"/>
              <a:t> </a:t>
            </a:r>
            <a:r>
              <a:rPr lang="en-US" b="0" baseline="0" dirty="0" err="1" smtClean="0"/>
              <a:t>ընդգծված</a:t>
            </a:r>
            <a:r>
              <a:rPr lang="en-US" b="0" baseline="0" dirty="0" smtClean="0"/>
              <a:t> </a:t>
            </a:r>
            <a:r>
              <a:rPr lang="en-US" b="0" baseline="0" dirty="0" err="1" smtClean="0"/>
              <a:t>տարրի</a:t>
            </a:r>
            <a:r>
              <a:rPr lang="en-US" b="0" baseline="0" dirty="0" smtClean="0"/>
              <a:t> </a:t>
            </a:r>
            <a:r>
              <a:rPr lang="en-US" b="0" baseline="0" dirty="0" err="1" smtClean="0"/>
              <a:t>բացատրությունը</a:t>
            </a:r>
            <a:r>
              <a:rPr lang="en-US" b="0" baseline="0" dirty="0" smtClean="0"/>
              <a:t>։ </a:t>
            </a:r>
          </a:p>
          <a:p>
            <a:endParaRPr lang="en-US" b="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15362497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Ձախ</a:t>
            </a:r>
            <a:r>
              <a:rPr lang="en-US" b="0" dirty="0" smtClean="0"/>
              <a:t> </a:t>
            </a:r>
            <a:r>
              <a:rPr lang="en-US" b="0" dirty="0" err="1" smtClean="0"/>
              <a:t>կողմում</a:t>
            </a:r>
            <a:r>
              <a:rPr lang="en-US" b="0" baseline="0" dirty="0" smtClean="0"/>
              <a:t> </a:t>
            </a:r>
            <a:r>
              <a:rPr lang="en-US" b="0" baseline="0" dirty="0" err="1" smtClean="0"/>
              <a:t>այս</a:t>
            </a:r>
            <a:r>
              <a:rPr lang="en-US" b="0" baseline="0" dirty="0" smtClean="0"/>
              <a:t> </a:t>
            </a:r>
            <a:r>
              <a:rPr lang="en-US" b="0" baseline="0" dirty="0" err="1" smtClean="0"/>
              <a:t>սահիկը</a:t>
            </a:r>
            <a:r>
              <a:rPr lang="en-US" b="0" baseline="0" dirty="0" smtClean="0"/>
              <a:t> </a:t>
            </a:r>
            <a:r>
              <a:rPr lang="en-US" b="0" baseline="0" dirty="0" err="1" smtClean="0"/>
              <a:t>պատկերում</a:t>
            </a:r>
            <a:r>
              <a:rPr lang="en-US" b="0" baseline="0" dirty="0" smtClean="0"/>
              <a:t> </a:t>
            </a:r>
            <a:r>
              <a:rPr lang="en-US" b="0" baseline="0" dirty="0" err="1" smtClean="0"/>
              <a:t>է</a:t>
            </a:r>
            <a:r>
              <a:rPr lang="en-US" b="0" baseline="0" dirty="0" smtClean="0"/>
              <a:t> </a:t>
            </a:r>
            <a:r>
              <a:rPr lang="en-US" b="0" baseline="0" dirty="0" err="1" smtClean="0"/>
              <a:t>Բուդապեշտի</a:t>
            </a:r>
            <a:r>
              <a:rPr lang="en-US" b="0" baseline="0" dirty="0" smtClean="0"/>
              <a:t> </a:t>
            </a:r>
            <a:r>
              <a:rPr lang="en-US" b="0" baseline="0" dirty="0" err="1" smtClean="0"/>
              <a:t>Կոնվենցիայի</a:t>
            </a:r>
            <a:r>
              <a:rPr lang="en-US" b="0" baseline="0" dirty="0" smtClean="0"/>
              <a:t> </a:t>
            </a:r>
            <a:r>
              <a:rPr lang="en-US" b="0" baseline="0" dirty="0" err="1" smtClean="0"/>
              <a:t>Հոդված</a:t>
            </a:r>
            <a:r>
              <a:rPr lang="en-US" b="0" baseline="0" dirty="0" smtClean="0"/>
              <a:t> 21-ը՝ </a:t>
            </a:r>
            <a:r>
              <a:rPr lang="en-US" b="0" baseline="0" dirty="0" err="1" smtClean="0"/>
              <a:t>ընդգծված</a:t>
            </a:r>
            <a:r>
              <a:rPr lang="en-US" b="0" baseline="0" dirty="0" smtClean="0"/>
              <a:t> </a:t>
            </a:r>
            <a:r>
              <a:rPr lang="en-US" b="0" baseline="0" dirty="0" err="1" smtClean="0"/>
              <a:t>մեկ</a:t>
            </a:r>
            <a:r>
              <a:rPr lang="en-US" b="0" baseline="0" dirty="0" smtClean="0"/>
              <a:t> </a:t>
            </a:r>
            <a:r>
              <a:rPr lang="en-US" b="0" baseline="0" dirty="0" err="1" smtClean="0"/>
              <a:t>տարրով</a:t>
            </a:r>
            <a:r>
              <a:rPr lang="en-US" b="0" baseline="0" dirty="0" smtClean="0"/>
              <a:t> («</a:t>
            </a:r>
            <a:r>
              <a:rPr lang="en-US" b="0" baseline="0" dirty="0" err="1" smtClean="0"/>
              <a:t>հավաքել</a:t>
            </a:r>
            <a:r>
              <a:rPr lang="en-US" b="0" baseline="0" dirty="0" smtClean="0"/>
              <a:t> </a:t>
            </a:r>
            <a:r>
              <a:rPr lang="en-US" b="0" baseline="0" dirty="0" err="1" smtClean="0"/>
              <a:t>կամ</a:t>
            </a:r>
            <a:r>
              <a:rPr lang="en-US" b="0" baseline="0" dirty="0" smtClean="0"/>
              <a:t> </a:t>
            </a:r>
            <a:r>
              <a:rPr lang="en-US" b="0" baseline="0" dirty="0" err="1" smtClean="0"/>
              <a:t>գրանցել</a:t>
            </a:r>
            <a:r>
              <a:rPr lang="mr-IN" b="0" baseline="0" dirty="0" smtClean="0"/>
              <a:t>…</a:t>
            </a:r>
            <a:r>
              <a:rPr lang="en-US" dirty="0" err="1" smtClean="0">
                <a:latin typeface="Sylfaen" charset="0"/>
                <a:ea typeface="Sylfaen" charset="0"/>
                <a:cs typeface="Sylfaen" charset="0"/>
              </a:rPr>
              <a:t>ծառայություն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տրամադրողին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ստիպել</a:t>
            </a:r>
            <a:r>
              <a:rPr lang="mr-IN" dirty="0" smtClean="0">
                <a:latin typeface="Sylfaen" charset="0"/>
                <a:ea typeface="Sylfaen" charset="0"/>
                <a:cs typeface="Sylfaen" charset="0"/>
              </a:rPr>
              <a:t>…</a:t>
            </a:r>
            <a:r>
              <a:rPr lang="en-US" dirty="0" smtClean="0">
                <a:latin typeface="Sylfaen" charset="0"/>
                <a:ea typeface="Sylfaen" charset="0"/>
                <a:cs typeface="Sylfaen" charset="0"/>
              </a:rPr>
              <a:t> </a:t>
            </a:r>
            <a:r>
              <a:rPr lang="en-US" b="0" baseline="0" dirty="0" err="1" smtClean="0"/>
              <a:t>հավաքել</a:t>
            </a:r>
            <a:r>
              <a:rPr lang="en-US" b="0" baseline="0" dirty="0" smtClean="0"/>
              <a:t> </a:t>
            </a:r>
            <a:r>
              <a:rPr lang="en-US" b="0" baseline="0" dirty="0" err="1" smtClean="0"/>
              <a:t>կամ</a:t>
            </a:r>
            <a:r>
              <a:rPr lang="en-US" b="0" baseline="0" dirty="0" smtClean="0"/>
              <a:t> </a:t>
            </a:r>
            <a:r>
              <a:rPr lang="en-US" b="0" baseline="0" dirty="0" err="1" smtClean="0"/>
              <a:t>գրանցել</a:t>
            </a:r>
            <a:r>
              <a:rPr lang="mr-IN" b="0" baseline="0" dirty="0" smtClean="0"/>
              <a:t>…</a:t>
            </a:r>
            <a:r>
              <a:rPr lang="en-US" dirty="0" err="1" smtClean="0">
                <a:latin typeface="Sylfaen" charset="0"/>
                <a:ea typeface="Sylfaen" charset="0"/>
                <a:cs typeface="Sylfaen" charset="0"/>
              </a:rPr>
              <a:t>համագործակցել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եւ</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աջակցել</a:t>
            </a:r>
            <a:r>
              <a:rPr lang="en-US" b="0" baseline="0" dirty="0" smtClean="0"/>
              <a:t>»)</a:t>
            </a:r>
            <a:endParaRPr lang="en-US" b="0" dirty="0" smtClean="0"/>
          </a:p>
          <a:p>
            <a:endParaRPr lang="en-US" b="0" dirty="0" smtClean="0"/>
          </a:p>
          <a:p>
            <a:r>
              <a:rPr lang="en-US" b="0" dirty="0" err="1" smtClean="0"/>
              <a:t>Աջ</a:t>
            </a:r>
            <a:r>
              <a:rPr lang="en-US" b="0" dirty="0" smtClean="0"/>
              <a:t> </a:t>
            </a:r>
            <a:r>
              <a:rPr lang="en-US" b="0" dirty="0" err="1" smtClean="0"/>
              <a:t>կողմում</a:t>
            </a:r>
            <a:r>
              <a:rPr lang="en-US" b="0" dirty="0" smtClean="0"/>
              <a:t>, </a:t>
            </a:r>
            <a:r>
              <a:rPr lang="en-US" b="0" dirty="0" err="1" smtClean="0"/>
              <a:t>այս</a:t>
            </a:r>
            <a:r>
              <a:rPr lang="en-US" b="0" baseline="0" dirty="0" smtClean="0"/>
              <a:t> </a:t>
            </a:r>
            <a:r>
              <a:rPr lang="en-US" b="0" baseline="0" dirty="0" err="1" smtClean="0"/>
              <a:t>սահիկը</a:t>
            </a:r>
            <a:r>
              <a:rPr lang="en-US" b="0" baseline="0" dirty="0" smtClean="0"/>
              <a:t> </a:t>
            </a:r>
            <a:r>
              <a:rPr lang="en-US" b="0" baseline="0" dirty="0" err="1" smtClean="0"/>
              <a:t>տրամադրում</a:t>
            </a:r>
            <a:r>
              <a:rPr lang="en-US" b="0" baseline="0" dirty="0" smtClean="0"/>
              <a:t> </a:t>
            </a:r>
            <a:r>
              <a:rPr lang="en-US" b="0" baseline="0" dirty="0" err="1" smtClean="0"/>
              <a:t>է</a:t>
            </a:r>
            <a:r>
              <a:rPr lang="en-US" b="0" baseline="0" dirty="0" smtClean="0"/>
              <a:t> </a:t>
            </a:r>
            <a:r>
              <a:rPr lang="en-US" b="0" baseline="0" dirty="0" err="1" smtClean="0"/>
              <a:t>ընդգծված</a:t>
            </a:r>
            <a:r>
              <a:rPr lang="en-US" b="0" baseline="0" dirty="0" smtClean="0"/>
              <a:t> </a:t>
            </a:r>
            <a:r>
              <a:rPr lang="en-US" b="0" baseline="0" dirty="0" err="1" smtClean="0"/>
              <a:t>տարրի</a:t>
            </a:r>
            <a:r>
              <a:rPr lang="en-US" b="0" baseline="0" dirty="0" smtClean="0"/>
              <a:t> </a:t>
            </a:r>
            <a:r>
              <a:rPr lang="en-US" b="0" baseline="0" dirty="0" err="1" smtClean="0"/>
              <a:t>բացատրությունը</a:t>
            </a:r>
            <a:r>
              <a:rPr lang="en-US" b="0" baseline="0" dirty="0" smtClean="0"/>
              <a:t>։ </a:t>
            </a:r>
            <a:endParaRPr lang="en-US"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9329808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Ձախ</a:t>
            </a:r>
            <a:r>
              <a:rPr lang="en-US" b="0" dirty="0" smtClean="0"/>
              <a:t> </a:t>
            </a:r>
            <a:r>
              <a:rPr lang="en-US" b="0" dirty="0" err="1" smtClean="0"/>
              <a:t>կողմում</a:t>
            </a:r>
            <a:r>
              <a:rPr lang="en-US" b="0" baseline="0" dirty="0" smtClean="0"/>
              <a:t> </a:t>
            </a:r>
            <a:r>
              <a:rPr lang="en-US" b="0" baseline="0" dirty="0" err="1" smtClean="0"/>
              <a:t>այս</a:t>
            </a:r>
            <a:r>
              <a:rPr lang="en-US" b="0" baseline="0" dirty="0" smtClean="0"/>
              <a:t> </a:t>
            </a:r>
            <a:r>
              <a:rPr lang="en-US" b="0" baseline="0" dirty="0" err="1" smtClean="0"/>
              <a:t>սահիկը</a:t>
            </a:r>
            <a:r>
              <a:rPr lang="en-US" b="0" baseline="0" dirty="0" smtClean="0"/>
              <a:t> </a:t>
            </a:r>
            <a:r>
              <a:rPr lang="en-US" b="0" baseline="0" dirty="0" err="1" smtClean="0"/>
              <a:t>պատկերում</a:t>
            </a:r>
            <a:r>
              <a:rPr lang="en-US" b="0" baseline="0" dirty="0" smtClean="0"/>
              <a:t> </a:t>
            </a:r>
            <a:r>
              <a:rPr lang="en-US" b="0" baseline="0" dirty="0" err="1" smtClean="0"/>
              <a:t>է</a:t>
            </a:r>
            <a:r>
              <a:rPr lang="en-US" b="0" baseline="0" dirty="0" smtClean="0"/>
              <a:t> </a:t>
            </a:r>
            <a:r>
              <a:rPr lang="en-US" b="0" baseline="0" dirty="0" err="1" smtClean="0"/>
              <a:t>Բուդապեշտի</a:t>
            </a:r>
            <a:r>
              <a:rPr lang="en-US" b="0" baseline="0" dirty="0" smtClean="0"/>
              <a:t> </a:t>
            </a:r>
            <a:r>
              <a:rPr lang="en-US" b="0" baseline="0" dirty="0" err="1" smtClean="0"/>
              <a:t>Կոնվենցիայի</a:t>
            </a:r>
            <a:r>
              <a:rPr lang="en-US" b="0" baseline="0" dirty="0" smtClean="0"/>
              <a:t> </a:t>
            </a:r>
            <a:r>
              <a:rPr lang="en-US" b="0" baseline="0" dirty="0" err="1" smtClean="0"/>
              <a:t>Հոդված</a:t>
            </a:r>
            <a:r>
              <a:rPr lang="en-US" b="0" baseline="0" dirty="0" smtClean="0"/>
              <a:t> 21-ը՝ </a:t>
            </a:r>
            <a:r>
              <a:rPr lang="en-US" b="0" baseline="0" dirty="0" err="1" smtClean="0"/>
              <a:t>ընդգծված</a:t>
            </a:r>
            <a:r>
              <a:rPr lang="en-US" b="0" baseline="0" dirty="0" smtClean="0"/>
              <a:t> </a:t>
            </a:r>
            <a:r>
              <a:rPr lang="en-US" b="0" baseline="0" dirty="0" err="1" smtClean="0"/>
              <a:t>մեկ</a:t>
            </a:r>
            <a:r>
              <a:rPr lang="en-US" b="0" baseline="0" dirty="0" smtClean="0"/>
              <a:t> </a:t>
            </a:r>
            <a:r>
              <a:rPr lang="en-US" b="0" baseline="0" dirty="0" err="1" smtClean="0"/>
              <a:t>տարրով</a:t>
            </a:r>
            <a:r>
              <a:rPr lang="en-US" b="0" baseline="0" dirty="0" smtClean="0"/>
              <a:t> («</a:t>
            </a:r>
            <a:r>
              <a:rPr lang="en-US" b="0" baseline="0" dirty="0" err="1" smtClean="0"/>
              <a:t>տեխնիկական</a:t>
            </a:r>
            <a:r>
              <a:rPr lang="en-US" b="0" baseline="0" dirty="0" smtClean="0"/>
              <a:t> </a:t>
            </a:r>
            <a:r>
              <a:rPr lang="en-US" b="0" baseline="0" dirty="0" err="1" smtClean="0"/>
              <a:t>միջոցներ</a:t>
            </a:r>
            <a:r>
              <a:rPr lang="en-US" b="0" baseline="0" dirty="0" smtClean="0"/>
              <a:t>»)</a:t>
            </a:r>
            <a:endParaRPr lang="en-US" b="0" dirty="0" smtClean="0"/>
          </a:p>
          <a:p>
            <a:endParaRPr lang="en-US" b="0" dirty="0" smtClean="0"/>
          </a:p>
          <a:p>
            <a:r>
              <a:rPr lang="en-US" b="0" dirty="0" err="1" smtClean="0"/>
              <a:t>Աջ</a:t>
            </a:r>
            <a:r>
              <a:rPr lang="en-US" b="0" dirty="0" smtClean="0"/>
              <a:t> </a:t>
            </a:r>
            <a:r>
              <a:rPr lang="en-US" b="0" dirty="0" err="1" smtClean="0"/>
              <a:t>կողմում</a:t>
            </a:r>
            <a:r>
              <a:rPr lang="en-US" b="0" dirty="0" smtClean="0"/>
              <a:t>, </a:t>
            </a:r>
            <a:r>
              <a:rPr lang="en-US" b="0" dirty="0" err="1" smtClean="0"/>
              <a:t>այս</a:t>
            </a:r>
            <a:r>
              <a:rPr lang="en-US" b="0" baseline="0" dirty="0" smtClean="0"/>
              <a:t> </a:t>
            </a:r>
            <a:r>
              <a:rPr lang="en-US" b="0" baseline="0" dirty="0" err="1" smtClean="0"/>
              <a:t>սահիկը</a:t>
            </a:r>
            <a:r>
              <a:rPr lang="en-US" b="0" baseline="0" dirty="0" smtClean="0"/>
              <a:t> </a:t>
            </a:r>
            <a:r>
              <a:rPr lang="en-US" b="0" baseline="0" dirty="0" err="1" smtClean="0"/>
              <a:t>տրամադրում</a:t>
            </a:r>
            <a:r>
              <a:rPr lang="en-US" b="0" baseline="0" dirty="0" smtClean="0"/>
              <a:t> </a:t>
            </a:r>
            <a:r>
              <a:rPr lang="en-US" b="0" baseline="0" dirty="0" err="1" smtClean="0"/>
              <a:t>է</a:t>
            </a:r>
            <a:r>
              <a:rPr lang="en-US" b="0" baseline="0" dirty="0" smtClean="0"/>
              <a:t> </a:t>
            </a:r>
            <a:r>
              <a:rPr lang="en-US" b="0" baseline="0" dirty="0" err="1" smtClean="0"/>
              <a:t>ընդգծված</a:t>
            </a:r>
            <a:r>
              <a:rPr lang="en-US" b="0" baseline="0" dirty="0" smtClean="0"/>
              <a:t> </a:t>
            </a:r>
            <a:r>
              <a:rPr lang="en-US" b="0" baseline="0" dirty="0" err="1" smtClean="0"/>
              <a:t>տարրի</a:t>
            </a:r>
            <a:r>
              <a:rPr lang="en-US" b="0" baseline="0" dirty="0" smtClean="0"/>
              <a:t> </a:t>
            </a:r>
            <a:r>
              <a:rPr lang="en-US" b="0" baseline="0" dirty="0" err="1" smtClean="0"/>
              <a:t>բացատրությունը</a:t>
            </a:r>
            <a:r>
              <a:rPr lang="en-US" b="0" baseline="0" dirty="0" smtClean="0"/>
              <a:t>։ </a:t>
            </a:r>
            <a:endParaRPr lang="en-US" dirty="0" smtClean="0"/>
          </a:p>
          <a:p>
            <a:endParaRPr lang="x-none" dirty="0" smtClean="0"/>
          </a:p>
          <a:p>
            <a:endParaRPr lang="x-non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5786743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Ձախ</a:t>
            </a:r>
            <a:r>
              <a:rPr lang="en-US" b="0" dirty="0" smtClean="0"/>
              <a:t> </a:t>
            </a:r>
            <a:r>
              <a:rPr lang="en-US" b="0" dirty="0" err="1" smtClean="0"/>
              <a:t>կողմում</a:t>
            </a:r>
            <a:r>
              <a:rPr lang="en-US" b="0" baseline="0" dirty="0" smtClean="0"/>
              <a:t> </a:t>
            </a:r>
            <a:r>
              <a:rPr lang="en-US" b="0" baseline="0" dirty="0" err="1" smtClean="0"/>
              <a:t>այս</a:t>
            </a:r>
            <a:r>
              <a:rPr lang="en-US" b="0" baseline="0" dirty="0" smtClean="0"/>
              <a:t> </a:t>
            </a:r>
            <a:r>
              <a:rPr lang="en-US" b="0" baseline="0" dirty="0" err="1" smtClean="0"/>
              <a:t>սահիկը</a:t>
            </a:r>
            <a:r>
              <a:rPr lang="en-US" b="0" baseline="0" dirty="0" smtClean="0"/>
              <a:t> </a:t>
            </a:r>
            <a:r>
              <a:rPr lang="en-US" b="0" baseline="0" dirty="0" err="1" smtClean="0"/>
              <a:t>պատկերում</a:t>
            </a:r>
            <a:r>
              <a:rPr lang="en-US" b="0" baseline="0" dirty="0" smtClean="0"/>
              <a:t> </a:t>
            </a:r>
            <a:r>
              <a:rPr lang="en-US" b="0" baseline="0" dirty="0" err="1" smtClean="0"/>
              <a:t>է</a:t>
            </a:r>
            <a:r>
              <a:rPr lang="en-US" b="0" baseline="0" dirty="0" smtClean="0"/>
              <a:t> </a:t>
            </a:r>
            <a:r>
              <a:rPr lang="en-US" b="0" baseline="0" dirty="0" err="1" smtClean="0"/>
              <a:t>Բուդապեշտի</a:t>
            </a:r>
            <a:r>
              <a:rPr lang="en-US" b="0" baseline="0" dirty="0" smtClean="0"/>
              <a:t> </a:t>
            </a:r>
            <a:r>
              <a:rPr lang="en-US" b="0" baseline="0" dirty="0" err="1" smtClean="0"/>
              <a:t>Կոնվենցիայի</a:t>
            </a:r>
            <a:r>
              <a:rPr lang="en-US" b="0" baseline="0" dirty="0" smtClean="0"/>
              <a:t> </a:t>
            </a:r>
            <a:r>
              <a:rPr lang="en-US" b="0" baseline="0" dirty="0" err="1" smtClean="0"/>
              <a:t>Հոդված</a:t>
            </a:r>
            <a:r>
              <a:rPr lang="en-US" b="0" baseline="0" dirty="0" smtClean="0"/>
              <a:t> 21-ը՝ </a:t>
            </a:r>
            <a:r>
              <a:rPr lang="en-US" b="0" baseline="0" dirty="0" err="1" smtClean="0"/>
              <a:t>ընդգծված</a:t>
            </a:r>
            <a:r>
              <a:rPr lang="en-US" b="0" baseline="0" dirty="0" smtClean="0"/>
              <a:t> </a:t>
            </a:r>
            <a:r>
              <a:rPr lang="en-US" b="0" baseline="0" dirty="0" err="1" smtClean="0"/>
              <a:t>մեկ</a:t>
            </a:r>
            <a:r>
              <a:rPr lang="en-US" b="0" baseline="0" dirty="0" smtClean="0"/>
              <a:t> </a:t>
            </a:r>
            <a:r>
              <a:rPr lang="en-US" b="0" baseline="0" dirty="0" err="1" smtClean="0"/>
              <a:t>տարրով</a:t>
            </a:r>
            <a:r>
              <a:rPr lang="en-US" b="0" baseline="0" dirty="0" smtClean="0"/>
              <a:t> («</a:t>
            </a:r>
            <a:r>
              <a:rPr lang="en-US" b="0" baseline="0" dirty="0" err="1" smtClean="0"/>
              <a:t>ունեցած</a:t>
            </a:r>
            <a:r>
              <a:rPr lang="en-US" b="0" baseline="0" dirty="0" smtClean="0"/>
              <a:t> </a:t>
            </a:r>
            <a:r>
              <a:rPr lang="en-US" b="0" baseline="0" dirty="0" err="1" smtClean="0"/>
              <a:t>տեխնիկական</a:t>
            </a:r>
            <a:r>
              <a:rPr lang="en-US" b="0" baseline="0" dirty="0" smtClean="0"/>
              <a:t> </a:t>
            </a:r>
            <a:r>
              <a:rPr lang="en-US" b="0" baseline="0" dirty="0" err="1" smtClean="0"/>
              <a:t>հնարավորություններ</a:t>
            </a:r>
            <a:r>
              <a:rPr lang="en-US" b="0" baseline="0" dirty="0" smtClean="0"/>
              <a:t>»)</a:t>
            </a:r>
            <a:endParaRPr lang="en-US" b="0" dirty="0" smtClean="0"/>
          </a:p>
          <a:p>
            <a:endParaRPr lang="en-US" b="0" dirty="0" smtClean="0"/>
          </a:p>
          <a:p>
            <a:r>
              <a:rPr lang="en-US" b="0" dirty="0" err="1" smtClean="0"/>
              <a:t>Աջ</a:t>
            </a:r>
            <a:r>
              <a:rPr lang="en-US" b="0" dirty="0" smtClean="0"/>
              <a:t> </a:t>
            </a:r>
            <a:r>
              <a:rPr lang="en-US" b="0" dirty="0" err="1" smtClean="0"/>
              <a:t>կողմում</a:t>
            </a:r>
            <a:r>
              <a:rPr lang="en-US" b="0" dirty="0" smtClean="0"/>
              <a:t>, </a:t>
            </a:r>
            <a:r>
              <a:rPr lang="en-US" b="0" dirty="0" err="1" smtClean="0"/>
              <a:t>այս</a:t>
            </a:r>
            <a:r>
              <a:rPr lang="en-US" b="0" baseline="0" dirty="0" smtClean="0"/>
              <a:t> </a:t>
            </a:r>
            <a:r>
              <a:rPr lang="en-US" b="0" baseline="0" dirty="0" err="1" smtClean="0"/>
              <a:t>սահիկը</a:t>
            </a:r>
            <a:r>
              <a:rPr lang="en-US" b="0" baseline="0" dirty="0" smtClean="0"/>
              <a:t> </a:t>
            </a:r>
            <a:r>
              <a:rPr lang="en-US" b="0" baseline="0" dirty="0" err="1" smtClean="0"/>
              <a:t>տրամադրում</a:t>
            </a:r>
            <a:r>
              <a:rPr lang="en-US" b="0" baseline="0" dirty="0" smtClean="0"/>
              <a:t> </a:t>
            </a:r>
            <a:r>
              <a:rPr lang="en-US" b="0" baseline="0" dirty="0" err="1" smtClean="0"/>
              <a:t>է</a:t>
            </a:r>
            <a:r>
              <a:rPr lang="en-US" b="0" baseline="0" dirty="0" smtClean="0"/>
              <a:t> </a:t>
            </a:r>
            <a:r>
              <a:rPr lang="en-US" b="0" baseline="0" dirty="0" err="1" smtClean="0"/>
              <a:t>ընդգծված</a:t>
            </a:r>
            <a:r>
              <a:rPr lang="en-US" b="0" baseline="0" dirty="0" smtClean="0"/>
              <a:t> </a:t>
            </a:r>
            <a:r>
              <a:rPr lang="en-US" b="0" baseline="0" dirty="0" err="1" smtClean="0"/>
              <a:t>տարրի</a:t>
            </a:r>
            <a:r>
              <a:rPr lang="en-US" b="0" baseline="0" dirty="0" smtClean="0"/>
              <a:t> </a:t>
            </a:r>
            <a:r>
              <a:rPr lang="en-US" b="0" baseline="0" dirty="0" err="1" smtClean="0"/>
              <a:t>բացատրությունը</a:t>
            </a:r>
            <a:r>
              <a:rPr lang="en-US" b="0" baseline="0" dirty="0" smtClean="0"/>
              <a:t>։ </a:t>
            </a:r>
            <a:endParaRPr lang="en-US" dirty="0" smtClean="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7901769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Ձախ</a:t>
            </a:r>
            <a:r>
              <a:rPr lang="en-US" b="0" dirty="0" smtClean="0"/>
              <a:t> </a:t>
            </a:r>
            <a:r>
              <a:rPr lang="en-US" b="0" dirty="0" err="1" smtClean="0"/>
              <a:t>կողմում</a:t>
            </a:r>
            <a:r>
              <a:rPr lang="en-US" b="0" baseline="0" dirty="0" smtClean="0"/>
              <a:t> </a:t>
            </a:r>
            <a:r>
              <a:rPr lang="en-US" b="0" baseline="0" dirty="0" err="1" smtClean="0"/>
              <a:t>այս</a:t>
            </a:r>
            <a:r>
              <a:rPr lang="en-US" b="0" baseline="0" dirty="0" smtClean="0"/>
              <a:t> </a:t>
            </a:r>
            <a:r>
              <a:rPr lang="en-US" b="0" baseline="0" dirty="0" err="1" smtClean="0"/>
              <a:t>սահիկը</a:t>
            </a:r>
            <a:r>
              <a:rPr lang="en-US" b="0" baseline="0" dirty="0" smtClean="0"/>
              <a:t> </a:t>
            </a:r>
            <a:r>
              <a:rPr lang="en-US" b="0" baseline="0" dirty="0" err="1" smtClean="0"/>
              <a:t>պատկերում</a:t>
            </a:r>
            <a:r>
              <a:rPr lang="en-US" b="0" baseline="0" dirty="0" smtClean="0"/>
              <a:t> </a:t>
            </a:r>
            <a:r>
              <a:rPr lang="en-US" b="0" baseline="0" dirty="0" err="1" smtClean="0"/>
              <a:t>է</a:t>
            </a:r>
            <a:r>
              <a:rPr lang="en-US" b="0" baseline="0" dirty="0" smtClean="0"/>
              <a:t> </a:t>
            </a:r>
            <a:r>
              <a:rPr lang="en-US" b="0" baseline="0" dirty="0" err="1" smtClean="0"/>
              <a:t>Բուդապեշտի</a:t>
            </a:r>
            <a:r>
              <a:rPr lang="en-US" b="0" baseline="0" dirty="0" smtClean="0"/>
              <a:t> </a:t>
            </a:r>
            <a:r>
              <a:rPr lang="en-US" b="0" baseline="0" dirty="0" err="1" smtClean="0"/>
              <a:t>Կոնվենցիայի</a:t>
            </a:r>
            <a:r>
              <a:rPr lang="en-US" b="0" baseline="0" dirty="0" smtClean="0"/>
              <a:t> </a:t>
            </a:r>
            <a:r>
              <a:rPr lang="en-US" b="0" baseline="0" dirty="0" err="1" smtClean="0"/>
              <a:t>Հոդված</a:t>
            </a:r>
            <a:r>
              <a:rPr lang="en-US" b="0" baseline="0" dirty="0" smtClean="0"/>
              <a:t> 21-ը՝ </a:t>
            </a:r>
            <a:r>
              <a:rPr lang="en-US" b="0" baseline="0" dirty="0" err="1" smtClean="0"/>
              <a:t>ընդգծված</a:t>
            </a:r>
            <a:r>
              <a:rPr lang="en-US" b="0" baseline="0" dirty="0" smtClean="0"/>
              <a:t> </a:t>
            </a:r>
            <a:r>
              <a:rPr lang="en-US" b="0" baseline="0" dirty="0" err="1" smtClean="0"/>
              <a:t>մեկ</a:t>
            </a:r>
            <a:r>
              <a:rPr lang="en-US" b="0" baseline="0" dirty="0" smtClean="0"/>
              <a:t> </a:t>
            </a:r>
            <a:r>
              <a:rPr lang="en-US" b="0" baseline="0" dirty="0" err="1" smtClean="0"/>
              <a:t>տարրով</a:t>
            </a:r>
            <a:r>
              <a:rPr lang="en-US" b="0" baseline="0" dirty="0" smtClean="0"/>
              <a:t> («</a:t>
            </a:r>
            <a:r>
              <a:rPr lang="en-US" b="0" baseline="0" dirty="0" err="1" smtClean="0"/>
              <a:t>պարունակվող</a:t>
            </a:r>
            <a:r>
              <a:rPr lang="en-US" b="0" baseline="0" dirty="0" smtClean="0"/>
              <a:t> </a:t>
            </a:r>
            <a:r>
              <a:rPr lang="en-US" b="0" baseline="0" dirty="0" err="1" smtClean="0"/>
              <a:t>տվյալներ</a:t>
            </a:r>
            <a:r>
              <a:rPr lang="en-US" b="0" baseline="0" dirty="0" smtClean="0"/>
              <a:t>»)</a:t>
            </a:r>
            <a:endParaRPr lang="en-US" b="0" dirty="0" smtClean="0"/>
          </a:p>
          <a:p>
            <a:endParaRPr lang="en-US" b="0" dirty="0" smtClean="0"/>
          </a:p>
          <a:p>
            <a:r>
              <a:rPr lang="en-US" b="0" dirty="0" err="1" smtClean="0"/>
              <a:t>Աջ</a:t>
            </a:r>
            <a:r>
              <a:rPr lang="en-US" b="0" dirty="0" smtClean="0"/>
              <a:t> </a:t>
            </a:r>
            <a:r>
              <a:rPr lang="en-US" b="0" dirty="0" err="1" smtClean="0"/>
              <a:t>կողմում</a:t>
            </a:r>
            <a:r>
              <a:rPr lang="en-US" b="0" dirty="0" smtClean="0"/>
              <a:t>, </a:t>
            </a:r>
            <a:r>
              <a:rPr lang="en-US" b="0" dirty="0" err="1" smtClean="0"/>
              <a:t>այս</a:t>
            </a:r>
            <a:r>
              <a:rPr lang="en-US" b="0" baseline="0" dirty="0" smtClean="0"/>
              <a:t> </a:t>
            </a:r>
            <a:r>
              <a:rPr lang="en-US" b="0" baseline="0" dirty="0" err="1" smtClean="0"/>
              <a:t>սահիկը</a:t>
            </a:r>
            <a:r>
              <a:rPr lang="en-US" b="0" baseline="0" dirty="0" smtClean="0"/>
              <a:t> </a:t>
            </a:r>
            <a:r>
              <a:rPr lang="en-US" b="0" baseline="0" dirty="0" err="1" smtClean="0"/>
              <a:t>տրամադրում</a:t>
            </a:r>
            <a:r>
              <a:rPr lang="en-US" b="0" baseline="0" dirty="0" smtClean="0"/>
              <a:t> </a:t>
            </a:r>
            <a:r>
              <a:rPr lang="en-US" b="0" baseline="0" dirty="0" err="1" smtClean="0"/>
              <a:t>է</a:t>
            </a:r>
            <a:r>
              <a:rPr lang="en-US" b="0" baseline="0" dirty="0" smtClean="0"/>
              <a:t> </a:t>
            </a:r>
            <a:r>
              <a:rPr lang="en-US" b="0" baseline="0" dirty="0" err="1" smtClean="0"/>
              <a:t>ընդգծված</a:t>
            </a:r>
            <a:r>
              <a:rPr lang="en-US" b="0" baseline="0" dirty="0" smtClean="0"/>
              <a:t> </a:t>
            </a:r>
            <a:r>
              <a:rPr lang="en-US" b="0" baseline="0" dirty="0" err="1" smtClean="0"/>
              <a:t>տարրի</a:t>
            </a:r>
            <a:r>
              <a:rPr lang="en-US" b="0" baseline="0" dirty="0" smtClean="0"/>
              <a:t> </a:t>
            </a:r>
            <a:r>
              <a:rPr lang="en-US" b="0" baseline="0" dirty="0" err="1" smtClean="0"/>
              <a:t>բացատրությունը</a:t>
            </a:r>
            <a:r>
              <a:rPr lang="en-US" b="0" baseline="0" dirty="0" smtClean="0"/>
              <a:t>։ </a:t>
            </a:r>
            <a:endParaRPr lang="en-US" dirty="0" smtClean="0"/>
          </a:p>
          <a:p>
            <a:endParaRPr lang="x-none" dirty="0" smtClean="0"/>
          </a:p>
          <a:p>
            <a:endParaRPr lang="x-non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284221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Ձախ</a:t>
            </a:r>
            <a:r>
              <a:rPr lang="en-US" b="0" dirty="0" smtClean="0"/>
              <a:t> </a:t>
            </a:r>
            <a:r>
              <a:rPr lang="en-US" b="0" dirty="0" err="1" smtClean="0"/>
              <a:t>կողմում</a:t>
            </a:r>
            <a:r>
              <a:rPr lang="en-US" b="0" baseline="0" dirty="0" smtClean="0"/>
              <a:t> </a:t>
            </a:r>
            <a:r>
              <a:rPr lang="en-US" b="0" baseline="0" dirty="0" err="1" smtClean="0"/>
              <a:t>այս</a:t>
            </a:r>
            <a:r>
              <a:rPr lang="en-US" b="0" baseline="0" dirty="0" smtClean="0"/>
              <a:t> </a:t>
            </a:r>
            <a:r>
              <a:rPr lang="en-US" b="0" baseline="0" dirty="0" err="1" smtClean="0"/>
              <a:t>սահիկը</a:t>
            </a:r>
            <a:r>
              <a:rPr lang="en-US" b="0" baseline="0" dirty="0" smtClean="0"/>
              <a:t> </a:t>
            </a:r>
            <a:r>
              <a:rPr lang="en-US" b="0" baseline="0" dirty="0" err="1" smtClean="0"/>
              <a:t>պատկերում</a:t>
            </a:r>
            <a:r>
              <a:rPr lang="en-US" b="0" baseline="0" dirty="0" smtClean="0"/>
              <a:t> </a:t>
            </a:r>
            <a:r>
              <a:rPr lang="en-US" b="0" baseline="0" dirty="0" err="1" smtClean="0"/>
              <a:t>է</a:t>
            </a:r>
            <a:r>
              <a:rPr lang="en-US" b="0" baseline="0" dirty="0" smtClean="0"/>
              <a:t> </a:t>
            </a:r>
            <a:r>
              <a:rPr lang="en-US" b="0" baseline="0" dirty="0" err="1" smtClean="0"/>
              <a:t>Բուդապեշտի</a:t>
            </a:r>
            <a:r>
              <a:rPr lang="en-US" b="0" baseline="0" dirty="0" smtClean="0"/>
              <a:t> </a:t>
            </a:r>
            <a:r>
              <a:rPr lang="en-US" b="0" baseline="0" dirty="0" err="1" smtClean="0"/>
              <a:t>Կոնվենցիայի</a:t>
            </a:r>
            <a:r>
              <a:rPr lang="en-US" b="0" baseline="0" dirty="0" smtClean="0"/>
              <a:t> </a:t>
            </a:r>
            <a:r>
              <a:rPr lang="en-US" b="0" baseline="0" dirty="0" err="1" smtClean="0"/>
              <a:t>Հոդված</a:t>
            </a:r>
            <a:r>
              <a:rPr lang="en-US" b="0" baseline="0" dirty="0" smtClean="0"/>
              <a:t> 21-ը՝ </a:t>
            </a:r>
            <a:r>
              <a:rPr lang="en-US" b="0" baseline="0" dirty="0" err="1" smtClean="0"/>
              <a:t>ընդգծված</a:t>
            </a:r>
            <a:r>
              <a:rPr lang="en-US" b="0" baseline="0" dirty="0" smtClean="0"/>
              <a:t> </a:t>
            </a:r>
            <a:r>
              <a:rPr lang="en-US" b="0" baseline="0" dirty="0" err="1" smtClean="0"/>
              <a:t>մեկ</a:t>
            </a:r>
            <a:r>
              <a:rPr lang="en-US" b="0" baseline="0" dirty="0" smtClean="0"/>
              <a:t> </a:t>
            </a:r>
            <a:r>
              <a:rPr lang="en-US" b="0" baseline="0" dirty="0" err="1" smtClean="0"/>
              <a:t>տարրով</a:t>
            </a:r>
            <a:r>
              <a:rPr lang="en-US" b="0" baseline="0" dirty="0" smtClean="0"/>
              <a:t> («</a:t>
            </a:r>
            <a:r>
              <a:rPr lang="en-US" b="0" baseline="0" dirty="0" err="1" smtClean="0"/>
              <a:t>հստակեցված</a:t>
            </a:r>
            <a:r>
              <a:rPr lang="en-US" b="0" baseline="0" dirty="0" smtClean="0"/>
              <a:t> </a:t>
            </a:r>
            <a:r>
              <a:rPr lang="en-US" b="0" baseline="0" dirty="0" err="1" smtClean="0"/>
              <a:t>կապեր</a:t>
            </a:r>
            <a:r>
              <a:rPr lang="en-US" b="0" baseline="0" dirty="0" smtClean="0"/>
              <a:t>»)</a:t>
            </a:r>
            <a:endParaRPr lang="en-US" b="0" dirty="0" smtClean="0"/>
          </a:p>
          <a:p>
            <a:endParaRPr lang="en-US" b="0" dirty="0" smtClean="0"/>
          </a:p>
          <a:p>
            <a:r>
              <a:rPr lang="en-US" b="0" dirty="0" err="1" smtClean="0"/>
              <a:t>Աջ</a:t>
            </a:r>
            <a:r>
              <a:rPr lang="en-US" b="0" dirty="0" smtClean="0"/>
              <a:t> </a:t>
            </a:r>
            <a:r>
              <a:rPr lang="en-US" b="0" dirty="0" err="1" smtClean="0"/>
              <a:t>կողմում</a:t>
            </a:r>
            <a:r>
              <a:rPr lang="en-US" b="0" dirty="0" smtClean="0"/>
              <a:t>, </a:t>
            </a:r>
            <a:r>
              <a:rPr lang="en-US" b="0" dirty="0" err="1" smtClean="0"/>
              <a:t>այս</a:t>
            </a:r>
            <a:r>
              <a:rPr lang="en-US" b="0" baseline="0" dirty="0" smtClean="0"/>
              <a:t> </a:t>
            </a:r>
            <a:r>
              <a:rPr lang="en-US" b="0" baseline="0" dirty="0" err="1" smtClean="0"/>
              <a:t>սահիկը</a:t>
            </a:r>
            <a:r>
              <a:rPr lang="en-US" b="0" baseline="0" dirty="0" smtClean="0"/>
              <a:t> </a:t>
            </a:r>
            <a:r>
              <a:rPr lang="en-US" b="0" baseline="0" dirty="0" err="1" smtClean="0"/>
              <a:t>տրամադրում</a:t>
            </a:r>
            <a:r>
              <a:rPr lang="en-US" b="0" baseline="0" dirty="0" smtClean="0"/>
              <a:t> </a:t>
            </a:r>
            <a:r>
              <a:rPr lang="en-US" b="0" baseline="0" dirty="0" err="1" smtClean="0"/>
              <a:t>է</a:t>
            </a:r>
            <a:r>
              <a:rPr lang="en-US" b="0" baseline="0" dirty="0" smtClean="0"/>
              <a:t> </a:t>
            </a:r>
            <a:r>
              <a:rPr lang="en-US" b="0" baseline="0" dirty="0" err="1" smtClean="0"/>
              <a:t>ընդգծված</a:t>
            </a:r>
            <a:r>
              <a:rPr lang="en-US" b="0" baseline="0" dirty="0" smtClean="0"/>
              <a:t> </a:t>
            </a:r>
            <a:r>
              <a:rPr lang="en-US" b="0" baseline="0" dirty="0" err="1" smtClean="0"/>
              <a:t>տարրի</a:t>
            </a:r>
            <a:r>
              <a:rPr lang="en-US" b="0" baseline="0" dirty="0" smtClean="0"/>
              <a:t> </a:t>
            </a:r>
            <a:r>
              <a:rPr lang="en-US" b="0" baseline="0" dirty="0" err="1" smtClean="0"/>
              <a:t>բացատրությունը</a:t>
            </a:r>
            <a:r>
              <a:rPr lang="en-US" b="0" baseline="0" dirty="0" smtClean="0"/>
              <a:t>։ </a:t>
            </a:r>
            <a:endParaRPr lang="en-US" dirty="0" smtClean="0"/>
          </a:p>
          <a:p>
            <a:endParaRPr lang="x-none" dirty="0" smtClean="0"/>
          </a:p>
          <a:p>
            <a:endParaRPr lang="x-non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endParaRPr lang="x-none" dirty="0" smtClean="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962682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smtClean="0">
                <a:latin typeface="Sylfaen" panose="010A0502050306030303" pitchFamily="18" charset="0"/>
              </a:rPr>
              <a:t>Այս</a:t>
            </a:r>
            <a:r>
              <a:rPr lang="en-GB" sz="3600" dirty="0" smtClean="0">
                <a:latin typeface="Sylfaen" panose="010A0502050306030303" pitchFamily="18" charset="0"/>
              </a:rPr>
              <a:t> </a:t>
            </a:r>
            <a:r>
              <a:rPr lang="hy-AM" sz="3600" dirty="0" smtClean="0">
                <a:latin typeface="Sylfaen" panose="010A0502050306030303" pitchFamily="18" charset="0"/>
              </a:rPr>
              <a:t>սահիկ</a:t>
            </a:r>
            <a:r>
              <a:rPr lang="en-GB" sz="3600" dirty="0" smtClean="0">
                <a:latin typeface="Sylfaen" panose="010A0502050306030303" pitchFamily="18" charset="0"/>
              </a:rPr>
              <a:t>ը </a:t>
            </a:r>
            <a:r>
              <a:rPr lang="en-GB" sz="3600" dirty="0" err="1" smtClean="0">
                <a:latin typeface="Sylfaen" panose="010A0502050306030303" pitchFamily="18" charset="0"/>
              </a:rPr>
              <a:t>նշում</a:t>
            </a:r>
            <a:r>
              <a:rPr lang="en-GB" sz="3600" dirty="0" smtClean="0">
                <a:latin typeface="Sylfaen" panose="010A0502050306030303" pitchFamily="18" charset="0"/>
              </a:rPr>
              <a:t> է </a:t>
            </a:r>
            <a:r>
              <a:rPr lang="en-US" sz="3600" dirty="0" err="1" smtClean="0">
                <a:latin typeface="Sylfaen" panose="010A0502050306030303" pitchFamily="18" charset="0"/>
              </a:rPr>
              <a:t>դասընթացի</a:t>
            </a:r>
            <a:r>
              <a:rPr lang="en-GB" sz="3600" dirty="0" smtClean="0">
                <a:latin typeface="Sylfaen" panose="010A0502050306030303" pitchFamily="18" charset="0"/>
              </a:rPr>
              <a:t> </a:t>
            </a:r>
            <a:r>
              <a:rPr lang="en-GB" sz="3600" dirty="0" err="1" smtClean="0">
                <a:latin typeface="Sylfaen" panose="010A0502050306030303" pitchFamily="18" charset="0"/>
              </a:rPr>
              <a:t>խնդիրները</a:t>
            </a:r>
            <a:r>
              <a:rPr lang="en-GB" sz="3600" dirty="0" smtClean="0">
                <a:latin typeface="Sylfaen" panose="010A0502050306030303" pitchFamily="18" charset="0"/>
              </a:rPr>
              <a:t>:</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ընդգծում</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թե</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մասնակիցներն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ի՞նչ</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պետք</a:t>
            </a:r>
            <a:r>
              <a:rPr lang="en-GB" sz="3600" baseline="0" dirty="0" smtClean="0">
                <a:latin typeface="Sylfaen" panose="010A0502050306030303" pitchFamily="18" charset="0"/>
              </a:rPr>
              <a:t> է </a:t>
            </a:r>
            <a:r>
              <a:rPr lang="en-GB" sz="3600" baseline="0" dirty="0" err="1" smtClean="0">
                <a:latin typeface="Sylfaen" panose="010A0502050306030303" pitchFamily="18" charset="0"/>
              </a:rPr>
              <a:t>ակնկալեն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սովորել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hy-AM" sz="3600" baseline="0" dirty="0" smtClean="0">
                <a:latin typeface="Sylfaen" panose="010A0502050306030303" pitchFamily="18" charset="0"/>
              </a:rPr>
              <a:t>սահիկ</a:t>
            </a:r>
            <a:r>
              <a:rPr lang="en-US" sz="3600" baseline="0" dirty="0" smtClean="0">
                <a:latin typeface="Sylfaen" panose="010A0502050306030303" pitchFamily="18" charset="0"/>
              </a:rPr>
              <a:t>ն</a:t>
            </a:r>
            <a:r>
              <a:rPr lang="en-GB" sz="3600" baseline="0" dirty="0" err="1" smtClean="0">
                <a:latin typeface="Sylfaen" panose="010A0502050306030303" pitchFamily="18" charset="0"/>
              </a:rPr>
              <a:t>երից</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Մասնակիցները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կարող</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են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տեղեկացվել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որ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hy-AM" sz="3600" baseline="0" dirty="0" smtClean="0">
                <a:latin typeface="Sylfaen" panose="010A0502050306030303" pitchFamily="18" charset="0"/>
              </a:rPr>
              <a:t>սահիկ</a:t>
            </a:r>
            <a:r>
              <a:rPr lang="en-GB" sz="3600" baseline="0" dirty="0" err="1" smtClean="0">
                <a:latin typeface="Sylfaen" panose="010A0502050306030303" pitchFamily="18" charset="0"/>
              </a:rPr>
              <a:t>ին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դեռ</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անդրադարձ</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կատարվելու</a:t>
            </a:r>
            <a:r>
              <a:rPr lang="en-GB" sz="3600" baseline="0" dirty="0" smtClean="0">
                <a:latin typeface="Sylfaen" panose="010A0502050306030303" pitchFamily="18" charset="0"/>
              </a:rPr>
              <a:t> է </a:t>
            </a:r>
            <a:r>
              <a:rPr lang="en-US" sz="3600" baseline="0" dirty="0" err="1" smtClean="0">
                <a:latin typeface="Sylfaen" panose="010A0502050306030303" pitchFamily="18" charset="0"/>
              </a:rPr>
              <a:t>դասընթացի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ավարտին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գնահատելու</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համար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խնդիրների</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իրականացումը</a:t>
            </a:r>
            <a:r>
              <a:rPr lang="en-GB" sz="3600" baseline="0" dirty="0" smtClean="0">
                <a:latin typeface="Sylfaen" panose="010A0502050306030303" pitchFamily="18" charset="0"/>
              </a:rPr>
              <a:t>:</a:t>
            </a:r>
            <a:endParaRPr lang="en-GB" sz="3600" dirty="0" smtClean="0">
              <a:latin typeface="Sylfaen" panose="010A0502050306030303" pitchFamily="18" charset="0"/>
            </a:endParaRPr>
          </a:p>
          <a:p>
            <a:endParaRPr lang="en-US" sz="3600" dirty="0">
              <a:latin typeface="Sylfaen" panose="010A0502050306030303" pitchFamily="18" charset="0"/>
            </a:endParaRPr>
          </a:p>
        </p:txBody>
      </p:sp>
    </p:spTree>
    <p:extLst>
      <p:ext uri="{BB962C8B-B14F-4D97-AF65-F5344CB8AC3E}">
        <p14:creationId xmlns:p14="http://schemas.microsoft.com/office/powerpoint/2010/main" val="1236759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Ձախ</a:t>
            </a:r>
            <a:r>
              <a:rPr lang="en-US" b="0" dirty="0" smtClean="0"/>
              <a:t> </a:t>
            </a:r>
            <a:r>
              <a:rPr lang="en-US" b="0" dirty="0" err="1" smtClean="0"/>
              <a:t>կողմում</a:t>
            </a:r>
            <a:r>
              <a:rPr lang="en-US" b="0" baseline="0" dirty="0" smtClean="0"/>
              <a:t> </a:t>
            </a:r>
            <a:r>
              <a:rPr lang="en-US" b="0" baseline="0" dirty="0" err="1" smtClean="0"/>
              <a:t>այս</a:t>
            </a:r>
            <a:r>
              <a:rPr lang="en-US" b="0" baseline="0" dirty="0" smtClean="0"/>
              <a:t> </a:t>
            </a:r>
            <a:r>
              <a:rPr lang="en-US" b="0" baseline="0" dirty="0" err="1" smtClean="0"/>
              <a:t>սահիկը</a:t>
            </a:r>
            <a:r>
              <a:rPr lang="en-US" b="0" baseline="0" dirty="0" smtClean="0"/>
              <a:t> </a:t>
            </a:r>
            <a:r>
              <a:rPr lang="en-US" b="0" baseline="0" dirty="0" err="1" smtClean="0"/>
              <a:t>պատկերում</a:t>
            </a:r>
            <a:r>
              <a:rPr lang="en-US" b="0" baseline="0" dirty="0" smtClean="0"/>
              <a:t> </a:t>
            </a:r>
            <a:r>
              <a:rPr lang="en-US" b="0" baseline="0" dirty="0" err="1" smtClean="0"/>
              <a:t>է</a:t>
            </a:r>
            <a:r>
              <a:rPr lang="en-US" b="0" baseline="0" dirty="0" smtClean="0"/>
              <a:t> </a:t>
            </a:r>
            <a:r>
              <a:rPr lang="en-US" b="0" baseline="0" dirty="0" err="1" smtClean="0"/>
              <a:t>Բուդապեշտի</a:t>
            </a:r>
            <a:r>
              <a:rPr lang="en-US" b="0" baseline="0" dirty="0" smtClean="0"/>
              <a:t> </a:t>
            </a:r>
            <a:r>
              <a:rPr lang="en-US" b="0" baseline="0" dirty="0" err="1" smtClean="0"/>
              <a:t>Կոնվենցիայի</a:t>
            </a:r>
            <a:r>
              <a:rPr lang="en-US" b="0" baseline="0" dirty="0" smtClean="0"/>
              <a:t> </a:t>
            </a:r>
            <a:r>
              <a:rPr lang="en-US" b="0" baseline="0" dirty="0" err="1" smtClean="0"/>
              <a:t>Հոդված</a:t>
            </a:r>
            <a:r>
              <a:rPr lang="en-US" b="0" baseline="0" dirty="0" smtClean="0"/>
              <a:t> 21-ը՝ </a:t>
            </a:r>
            <a:r>
              <a:rPr lang="en-US" b="0" baseline="0" dirty="0" err="1" smtClean="0"/>
              <a:t>ընդգծված</a:t>
            </a:r>
            <a:r>
              <a:rPr lang="en-US" b="0" baseline="0" dirty="0" smtClean="0"/>
              <a:t> </a:t>
            </a:r>
            <a:r>
              <a:rPr lang="en-US" b="0" baseline="0" dirty="0" err="1" smtClean="0"/>
              <a:t>մեկ</a:t>
            </a:r>
            <a:r>
              <a:rPr lang="en-US" b="0" baseline="0" dirty="0" smtClean="0"/>
              <a:t> </a:t>
            </a:r>
            <a:r>
              <a:rPr lang="en-US" b="0" baseline="0" dirty="0" err="1" smtClean="0"/>
              <a:t>տարրով</a:t>
            </a:r>
            <a:r>
              <a:rPr lang="en-US" b="0" baseline="0" dirty="0" smtClean="0"/>
              <a:t> («</a:t>
            </a:r>
            <a:r>
              <a:rPr lang="en-US" b="0" baseline="0" dirty="0" err="1" smtClean="0"/>
              <a:t>իր</a:t>
            </a:r>
            <a:r>
              <a:rPr lang="en-US" b="0" baseline="0" dirty="0" smtClean="0"/>
              <a:t> </a:t>
            </a:r>
            <a:r>
              <a:rPr lang="en-US" b="0" baseline="0" dirty="0" err="1" smtClean="0"/>
              <a:t>տարածքում</a:t>
            </a:r>
            <a:r>
              <a:rPr lang="en-US" b="0" baseline="0" dirty="0" smtClean="0"/>
              <a:t>»)</a:t>
            </a:r>
            <a:endParaRPr lang="en-US" b="0" dirty="0" smtClean="0"/>
          </a:p>
          <a:p>
            <a:endParaRPr lang="en-US" b="0" dirty="0" smtClean="0"/>
          </a:p>
          <a:p>
            <a:r>
              <a:rPr lang="en-US" b="0" dirty="0" err="1" smtClean="0"/>
              <a:t>Աջ</a:t>
            </a:r>
            <a:r>
              <a:rPr lang="en-US" b="0" dirty="0" smtClean="0"/>
              <a:t> </a:t>
            </a:r>
            <a:r>
              <a:rPr lang="en-US" b="0" dirty="0" err="1" smtClean="0"/>
              <a:t>կողմում</a:t>
            </a:r>
            <a:r>
              <a:rPr lang="en-US" b="0" dirty="0" smtClean="0"/>
              <a:t>, </a:t>
            </a:r>
            <a:r>
              <a:rPr lang="en-US" b="0" dirty="0" err="1" smtClean="0"/>
              <a:t>այս</a:t>
            </a:r>
            <a:r>
              <a:rPr lang="en-US" b="0" baseline="0" dirty="0" smtClean="0"/>
              <a:t> </a:t>
            </a:r>
            <a:r>
              <a:rPr lang="en-US" b="0" baseline="0" dirty="0" err="1" smtClean="0"/>
              <a:t>սահիկը</a:t>
            </a:r>
            <a:r>
              <a:rPr lang="en-US" b="0" baseline="0" dirty="0" smtClean="0"/>
              <a:t> </a:t>
            </a:r>
            <a:r>
              <a:rPr lang="en-US" b="0" baseline="0" dirty="0" err="1" smtClean="0"/>
              <a:t>տրամադրում</a:t>
            </a:r>
            <a:r>
              <a:rPr lang="en-US" b="0" baseline="0" dirty="0" smtClean="0"/>
              <a:t> </a:t>
            </a:r>
            <a:r>
              <a:rPr lang="en-US" b="0" baseline="0" dirty="0" err="1" smtClean="0"/>
              <a:t>է</a:t>
            </a:r>
            <a:r>
              <a:rPr lang="en-US" b="0" baseline="0" dirty="0" smtClean="0"/>
              <a:t> </a:t>
            </a:r>
            <a:r>
              <a:rPr lang="en-US" b="0" baseline="0" dirty="0" err="1" smtClean="0"/>
              <a:t>ընդգծված</a:t>
            </a:r>
            <a:r>
              <a:rPr lang="en-US" b="0" baseline="0" dirty="0" smtClean="0"/>
              <a:t> </a:t>
            </a:r>
            <a:r>
              <a:rPr lang="en-US" b="0" baseline="0" dirty="0" err="1" smtClean="0"/>
              <a:t>տարրի</a:t>
            </a:r>
            <a:r>
              <a:rPr lang="en-US" b="0" baseline="0" dirty="0" smtClean="0"/>
              <a:t> </a:t>
            </a:r>
            <a:r>
              <a:rPr lang="en-US" b="0" baseline="0" dirty="0" err="1" smtClean="0"/>
              <a:t>բացատրությունը</a:t>
            </a:r>
            <a:r>
              <a:rPr lang="en-US" b="0" baseline="0" dirty="0" smtClean="0"/>
              <a:t>։ </a:t>
            </a:r>
            <a:endParaRPr lang="en-US" dirty="0" smtClean="0"/>
          </a:p>
          <a:p>
            <a:endParaRPr lang="x-none" dirty="0" smtClean="0"/>
          </a:p>
          <a:p>
            <a:endParaRPr lang="x-non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endParaRPr lang="x-none" dirty="0" smtClean="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3402769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Ձախ</a:t>
            </a:r>
            <a:r>
              <a:rPr lang="en-US" b="0" dirty="0" smtClean="0"/>
              <a:t> </a:t>
            </a:r>
            <a:r>
              <a:rPr lang="en-US" b="0" dirty="0" err="1" smtClean="0"/>
              <a:t>կողմում</a:t>
            </a:r>
            <a:r>
              <a:rPr lang="en-US" b="0" baseline="0" dirty="0" smtClean="0"/>
              <a:t> </a:t>
            </a:r>
            <a:r>
              <a:rPr lang="en-US" b="0" baseline="0" dirty="0" err="1" smtClean="0"/>
              <a:t>այս</a:t>
            </a:r>
            <a:r>
              <a:rPr lang="en-US" b="0" baseline="0" dirty="0" smtClean="0"/>
              <a:t> </a:t>
            </a:r>
            <a:r>
              <a:rPr lang="en-US" b="0" baseline="0" dirty="0" err="1" smtClean="0"/>
              <a:t>սահիկը</a:t>
            </a:r>
            <a:r>
              <a:rPr lang="en-US" b="0" baseline="0" dirty="0" smtClean="0"/>
              <a:t> </a:t>
            </a:r>
            <a:r>
              <a:rPr lang="en-US" b="0" baseline="0" dirty="0" err="1" smtClean="0"/>
              <a:t>պատկերում</a:t>
            </a:r>
            <a:r>
              <a:rPr lang="en-US" b="0" baseline="0" dirty="0" smtClean="0"/>
              <a:t> </a:t>
            </a:r>
            <a:r>
              <a:rPr lang="en-US" b="0" baseline="0" dirty="0" err="1" smtClean="0"/>
              <a:t>է</a:t>
            </a:r>
            <a:r>
              <a:rPr lang="en-US" b="0" baseline="0" dirty="0" smtClean="0"/>
              <a:t> </a:t>
            </a:r>
            <a:r>
              <a:rPr lang="en-US" b="0" baseline="0" dirty="0" err="1" smtClean="0"/>
              <a:t>Բուդապեշտի</a:t>
            </a:r>
            <a:r>
              <a:rPr lang="en-US" b="0" baseline="0" dirty="0" smtClean="0"/>
              <a:t> </a:t>
            </a:r>
            <a:r>
              <a:rPr lang="en-US" b="0" baseline="0" dirty="0" err="1" smtClean="0"/>
              <a:t>Կոնվենցիայի</a:t>
            </a:r>
            <a:r>
              <a:rPr lang="en-US" b="0" baseline="0" dirty="0" smtClean="0"/>
              <a:t> </a:t>
            </a:r>
            <a:r>
              <a:rPr lang="en-US" b="0" baseline="0" dirty="0" err="1" smtClean="0"/>
              <a:t>Հոդված</a:t>
            </a:r>
            <a:r>
              <a:rPr lang="en-US" b="0" baseline="0" dirty="0" smtClean="0"/>
              <a:t> 21-ը՝ </a:t>
            </a:r>
            <a:r>
              <a:rPr lang="en-US" b="0" baseline="0" dirty="0" err="1" smtClean="0"/>
              <a:t>ընդգծված</a:t>
            </a:r>
            <a:r>
              <a:rPr lang="en-US" b="0" baseline="0" dirty="0" smtClean="0"/>
              <a:t> </a:t>
            </a:r>
            <a:r>
              <a:rPr lang="en-US" b="0" baseline="0" dirty="0" err="1" smtClean="0"/>
              <a:t>մեկ</a:t>
            </a:r>
            <a:r>
              <a:rPr lang="en-US" b="0" baseline="0" dirty="0" smtClean="0"/>
              <a:t> </a:t>
            </a:r>
            <a:r>
              <a:rPr lang="en-US" b="0" baseline="0" dirty="0" err="1" smtClean="0"/>
              <a:t>տարրով</a:t>
            </a:r>
            <a:r>
              <a:rPr lang="en-US" b="0" baseline="0" dirty="0" smtClean="0"/>
              <a:t> («</a:t>
            </a:r>
            <a:r>
              <a:rPr lang="en-US" sz="1200" dirty="0" err="1" smtClean="0">
                <a:solidFill>
                  <a:srgbClr val="FF0000"/>
                </a:solidFill>
                <a:latin typeface="Sylfaen" charset="0"/>
                <a:ea typeface="Sylfaen" charset="0"/>
                <a:cs typeface="Sylfaen" charset="0"/>
              </a:rPr>
              <a:t>ընդունել</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օրենսդրական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և</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այլ</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միջոցներ</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որոնք</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կարող</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են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անհրաժեշտ</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լինել</a:t>
            </a:r>
            <a:r>
              <a:rPr lang="en-US" b="0" baseline="0" dirty="0" smtClean="0"/>
              <a:t>»)</a:t>
            </a:r>
            <a:endParaRPr lang="en-US" b="0" dirty="0" smtClean="0"/>
          </a:p>
          <a:p>
            <a:endParaRPr lang="en-US" b="0" dirty="0" smtClean="0"/>
          </a:p>
          <a:p>
            <a:r>
              <a:rPr lang="en-US" b="0" dirty="0" err="1" smtClean="0"/>
              <a:t>Աջ</a:t>
            </a:r>
            <a:r>
              <a:rPr lang="en-US" b="0" dirty="0" smtClean="0"/>
              <a:t> </a:t>
            </a:r>
            <a:r>
              <a:rPr lang="en-US" b="0" dirty="0" err="1" smtClean="0"/>
              <a:t>կողմում</a:t>
            </a:r>
            <a:r>
              <a:rPr lang="en-US" b="0" dirty="0" smtClean="0"/>
              <a:t>, </a:t>
            </a:r>
            <a:r>
              <a:rPr lang="en-US" b="0" dirty="0" err="1" smtClean="0"/>
              <a:t>այս</a:t>
            </a:r>
            <a:r>
              <a:rPr lang="en-US" b="0" baseline="0" dirty="0" smtClean="0"/>
              <a:t> </a:t>
            </a:r>
            <a:r>
              <a:rPr lang="en-US" b="0" baseline="0" dirty="0" err="1" smtClean="0"/>
              <a:t>սահիկը</a:t>
            </a:r>
            <a:r>
              <a:rPr lang="en-US" b="0" baseline="0" dirty="0" smtClean="0"/>
              <a:t> </a:t>
            </a:r>
            <a:r>
              <a:rPr lang="en-US" b="0" baseline="0" dirty="0" err="1" smtClean="0"/>
              <a:t>տրամադրում</a:t>
            </a:r>
            <a:r>
              <a:rPr lang="en-US" b="0" baseline="0" dirty="0" smtClean="0"/>
              <a:t> </a:t>
            </a:r>
            <a:r>
              <a:rPr lang="en-US" b="0" baseline="0" dirty="0" err="1" smtClean="0"/>
              <a:t>է</a:t>
            </a:r>
            <a:r>
              <a:rPr lang="en-US" b="0" baseline="0" dirty="0" smtClean="0"/>
              <a:t> </a:t>
            </a:r>
            <a:r>
              <a:rPr lang="en-US" b="0" baseline="0" dirty="0" err="1" smtClean="0"/>
              <a:t>ընդգծված</a:t>
            </a:r>
            <a:r>
              <a:rPr lang="en-US" b="0" baseline="0" dirty="0" smtClean="0"/>
              <a:t> </a:t>
            </a:r>
            <a:r>
              <a:rPr lang="en-US" b="0" baseline="0" dirty="0" err="1" smtClean="0"/>
              <a:t>տարրի</a:t>
            </a:r>
            <a:r>
              <a:rPr lang="en-US" b="0" baseline="0" dirty="0" smtClean="0"/>
              <a:t> </a:t>
            </a:r>
            <a:r>
              <a:rPr lang="en-US" b="0" baseline="0" dirty="0" err="1" smtClean="0"/>
              <a:t>բացատրությունը</a:t>
            </a:r>
            <a:r>
              <a:rPr lang="en-US" b="0" baseline="0" dirty="0" smtClean="0"/>
              <a:t>։ </a:t>
            </a:r>
            <a:endParaRPr lang="en-US" dirty="0" smtClean="0"/>
          </a:p>
          <a:p>
            <a:endParaRPr lang="x-none" dirty="0" smtClean="0"/>
          </a:p>
          <a:p>
            <a:endParaRPr lang="x-non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endParaRPr lang="x-none" dirty="0" smtClean="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0114052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t>Ձախ</a:t>
            </a:r>
            <a:r>
              <a:rPr lang="en-US" b="0" dirty="0" smtClean="0"/>
              <a:t> </a:t>
            </a:r>
            <a:r>
              <a:rPr lang="en-US" b="0" dirty="0" err="1" smtClean="0"/>
              <a:t>կողմում</a:t>
            </a:r>
            <a:r>
              <a:rPr lang="en-US" b="0" baseline="0" dirty="0" smtClean="0"/>
              <a:t> </a:t>
            </a:r>
            <a:r>
              <a:rPr lang="en-US" b="0" baseline="0" dirty="0" err="1" smtClean="0"/>
              <a:t>այս</a:t>
            </a:r>
            <a:r>
              <a:rPr lang="en-US" b="0" baseline="0" dirty="0" smtClean="0"/>
              <a:t> </a:t>
            </a:r>
            <a:r>
              <a:rPr lang="en-US" b="0" baseline="0" dirty="0" err="1" smtClean="0"/>
              <a:t>սահիկը</a:t>
            </a:r>
            <a:r>
              <a:rPr lang="en-US" b="0" baseline="0" dirty="0" smtClean="0"/>
              <a:t> </a:t>
            </a:r>
            <a:r>
              <a:rPr lang="en-US" b="0" baseline="0" dirty="0" err="1" smtClean="0"/>
              <a:t>պատկերում</a:t>
            </a:r>
            <a:r>
              <a:rPr lang="en-US" b="0" baseline="0" dirty="0" smtClean="0"/>
              <a:t> </a:t>
            </a:r>
            <a:r>
              <a:rPr lang="en-US" b="0" baseline="0" dirty="0" err="1" smtClean="0"/>
              <a:t>է</a:t>
            </a:r>
            <a:r>
              <a:rPr lang="en-US" b="0" baseline="0" dirty="0" smtClean="0"/>
              <a:t> </a:t>
            </a:r>
            <a:r>
              <a:rPr lang="en-US" b="0" baseline="0" dirty="0" err="1" smtClean="0"/>
              <a:t>Բուդապեշտի</a:t>
            </a:r>
            <a:r>
              <a:rPr lang="en-US" b="0" baseline="0" dirty="0" smtClean="0"/>
              <a:t> </a:t>
            </a:r>
            <a:r>
              <a:rPr lang="en-US" b="0" baseline="0" dirty="0" err="1" smtClean="0"/>
              <a:t>Կոնվենցիայի</a:t>
            </a:r>
            <a:r>
              <a:rPr lang="en-US" b="0" baseline="0" dirty="0" smtClean="0"/>
              <a:t> </a:t>
            </a:r>
            <a:r>
              <a:rPr lang="en-US" b="0" baseline="0" dirty="0" err="1" smtClean="0"/>
              <a:t>Հոդված</a:t>
            </a:r>
            <a:r>
              <a:rPr lang="en-US" b="0" baseline="0" dirty="0" smtClean="0"/>
              <a:t> 21-ը՝ </a:t>
            </a:r>
            <a:r>
              <a:rPr lang="en-US" b="0" baseline="0" dirty="0" err="1" smtClean="0"/>
              <a:t>ընդգծված</a:t>
            </a:r>
            <a:r>
              <a:rPr lang="en-US" b="0" baseline="0" dirty="0" smtClean="0"/>
              <a:t> </a:t>
            </a:r>
            <a:r>
              <a:rPr lang="en-US" b="0" baseline="0" dirty="0" err="1" smtClean="0"/>
              <a:t>մեկ</a:t>
            </a:r>
            <a:r>
              <a:rPr lang="en-US" b="0" baseline="0" dirty="0" smtClean="0"/>
              <a:t> </a:t>
            </a:r>
            <a:r>
              <a:rPr lang="en-US" b="0" baseline="0" dirty="0" err="1" smtClean="0"/>
              <a:t>տարրով</a:t>
            </a:r>
            <a:r>
              <a:rPr lang="en-US" b="0" baseline="0" dirty="0" smtClean="0"/>
              <a:t> («</a:t>
            </a:r>
            <a:r>
              <a:rPr lang="en-US" sz="1200" dirty="0" err="1" smtClean="0">
                <a:solidFill>
                  <a:srgbClr val="FF0000"/>
                </a:solidFill>
                <a:latin typeface="Sylfaen" charset="0"/>
                <a:ea typeface="Sylfaen" charset="0"/>
                <a:cs typeface="Sylfaen" charset="0"/>
              </a:rPr>
              <a:t>պարտավորեցնելու</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համար</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ծառայություն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տրամադրողին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գաղտնի</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պահել</a:t>
            </a:r>
            <a:r>
              <a:rPr lang="en-US" b="0" baseline="0" dirty="0" smtClean="0"/>
              <a:t>»)</a:t>
            </a:r>
            <a:endParaRPr lang="en-US" b="0" dirty="0" smtClean="0"/>
          </a:p>
          <a:p>
            <a:endParaRPr lang="en-US" b="0" dirty="0" smtClean="0"/>
          </a:p>
          <a:p>
            <a:r>
              <a:rPr lang="en-US" b="0" dirty="0" err="1" smtClean="0"/>
              <a:t>Աջ</a:t>
            </a:r>
            <a:r>
              <a:rPr lang="en-US" b="0" dirty="0" smtClean="0"/>
              <a:t> </a:t>
            </a:r>
            <a:r>
              <a:rPr lang="en-US" b="0" dirty="0" err="1" smtClean="0"/>
              <a:t>կողմում</a:t>
            </a:r>
            <a:r>
              <a:rPr lang="en-US" b="0" dirty="0" smtClean="0"/>
              <a:t>, </a:t>
            </a:r>
            <a:r>
              <a:rPr lang="en-US" b="0" dirty="0" err="1" smtClean="0"/>
              <a:t>այս</a:t>
            </a:r>
            <a:r>
              <a:rPr lang="en-US" b="0" baseline="0" dirty="0" smtClean="0"/>
              <a:t> </a:t>
            </a:r>
            <a:r>
              <a:rPr lang="en-US" b="0" baseline="0" dirty="0" err="1" smtClean="0"/>
              <a:t>սահիկը</a:t>
            </a:r>
            <a:r>
              <a:rPr lang="en-US" b="0" baseline="0" dirty="0" smtClean="0"/>
              <a:t> </a:t>
            </a:r>
            <a:r>
              <a:rPr lang="en-US" b="0" baseline="0" dirty="0" err="1" smtClean="0"/>
              <a:t>տրամադրում</a:t>
            </a:r>
            <a:r>
              <a:rPr lang="en-US" b="0" baseline="0" dirty="0" smtClean="0"/>
              <a:t> </a:t>
            </a:r>
            <a:r>
              <a:rPr lang="en-US" b="0" baseline="0" dirty="0" err="1" smtClean="0"/>
              <a:t>է</a:t>
            </a:r>
            <a:r>
              <a:rPr lang="en-US" b="0" baseline="0" dirty="0" smtClean="0"/>
              <a:t> </a:t>
            </a:r>
            <a:r>
              <a:rPr lang="en-US" b="0" baseline="0" dirty="0" err="1" smtClean="0"/>
              <a:t>ընդգծված</a:t>
            </a:r>
            <a:r>
              <a:rPr lang="en-US" b="0" baseline="0" dirty="0" smtClean="0"/>
              <a:t> </a:t>
            </a:r>
            <a:r>
              <a:rPr lang="en-US" b="0" baseline="0" dirty="0" err="1" smtClean="0"/>
              <a:t>տարրի</a:t>
            </a:r>
            <a:r>
              <a:rPr lang="en-US" b="0" baseline="0" dirty="0" smtClean="0"/>
              <a:t> </a:t>
            </a:r>
            <a:r>
              <a:rPr lang="en-US" b="0" baseline="0" dirty="0" err="1" smtClean="0"/>
              <a:t>բացատրությունը</a:t>
            </a:r>
            <a:r>
              <a:rPr lang="en-US" b="0" baseline="0" dirty="0" smtClean="0"/>
              <a:t>։ </a:t>
            </a:r>
            <a:endParaRPr lang="x-non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endParaRPr lang="x-none" dirty="0" smtClean="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5530505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latin typeface="Sylfaen" charset="0"/>
                <a:ea typeface="Sylfaen" charset="0"/>
                <a:cs typeface="Sylfaen" charset="0"/>
              </a:rPr>
              <a:t>Ձախ</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պատկերում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Բուդապեշտի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Կոնվենցիայի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Հոդված</a:t>
            </a:r>
            <a:r>
              <a:rPr lang="en-US" b="0" baseline="0" dirty="0" smtClean="0">
                <a:latin typeface="Sylfaen" charset="0"/>
                <a:ea typeface="Sylfaen" charset="0"/>
                <a:cs typeface="Sylfaen" charset="0"/>
              </a:rPr>
              <a:t> 21-ը՝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մեկ</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տարրով</a:t>
            </a:r>
            <a:r>
              <a:rPr lang="en-US" b="0" baseline="0" dirty="0" smtClean="0">
                <a:latin typeface="Sylfaen" charset="0"/>
                <a:ea typeface="Sylfaen" charset="0"/>
                <a:cs typeface="Sylfaen" charset="0"/>
              </a:rPr>
              <a:t> («</a:t>
            </a:r>
            <a:r>
              <a:rPr lang="en-US" sz="1200" dirty="0" smtClean="0">
                <a:solidFill>
                  <a:srgbClr val="FF0000"/>
                </a:solidFill>
                <a:latin typeface="Sylfaen" charset="0"/>
                <a:ea typeface="Sylfaen" charset="0"/>
                <a:cs typeface="Sylfaen" charset="0"/>
              </a:rPr>
              <a:t>14-րդ </a:t>
            </a:r>
            <a:r>
              <a:rPr lang="en-US" sz="1200" dirty="0" err="1" smtClean="0">
                <a:solidFill>
                  <a:srgbClr val="FF0000"/>
                </a:solidFill>
                <a:latin typeface="Sylfaen" charset="0"/>
                <a:ea typeface="Sylfaen" charset="0"/>
                <a:cs typeface="Sylfaen" charset="0"/>
              </a:rPr>
              <a:t>և</a:t>
            </a:r>
            <a:r>
              <a:rPr lang="en-US" sz="1200" dirty="0" smtClean="0">
                <a:solidFill>
                  <a:srgbClr val="FF0000"/>
                </a:solidFill>
                <a:latin typeface="Sylfaen" charset="0"/>
                <a:ea typeface="Sylfaen" charset="0"/>
                <a:cs typeface="Sylfaen" charset="0"/>
              </a:rPr>
              <a:t> 15-րդ </a:t>
            </a:r>
            <a:r>
              <a:rPr lang="en-US" sz="1200" dirty="0" err="1" smtClean="0">
                <a:solidFill>
                  <a:srgbClr val="FF0000"/>
                </a:solidFill>
                <a:latin typeface="Sylfaen" charset="0"/>
                <a:ea typeface="Sylfaen" charset="0"/>
                <a:cs typeface="Sylfaen" charset="0"/>
              </a:rPr>
              <a:t>հոդվածների</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կարգավորման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առարկա</a:t>
            </a:r>
            <a:r>
              <a:rPr lang="en-US" b="0" baseline="0" dirty="0" smtClean="0">
                <a:latin typeface="Sylfaen" charset="0"/>
                <a:ea typeface="Sylfaen" charset="0"/>
                <a:cs typeface="Sylfaen" charset="0"/>
              </a:rPr>
              <a:t>»)</a:t>
            </a:r>
            <a:endParaRPr lang="en-US" b="0" dirty="0" smtClean="0">
              <a:latin typeface="Sylfaen" charset="0"/>
              <a:ea typeface="Sylfaen" charset="0"/>
              <a:cs typeface="Sylfaen" charset="0"/>
            </a:endParaRPr>
          </a:p>
          <a:p>
            <a:endParaRPr lang="en-US" b="0" dirty="0" smtClean="0">
              <a:latin typeface="Sylfaen" charset="0"/>
              <a:ea typeface="Sylfaen" charset="0"/>
              <a:cs typeface="Sylfaen" charset="0"/>
            </a:endParaRPr>
          </a:p>
          <a:p>
            <a:r>
              <a:rPr lang="en-US" b="0" dirty="0" err="1" smtClean="0">
                <a:latin typeface="Sylfaen" charset="0"/>
                <a:ea typeface="Sylfaen" charset="0"/>
                <a:cs typeface="Sylfaen" charset="0"/>
              </a:rPr>
              <a:t>Աջ</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տրամադրում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բացատրությունը</a:t>
            </a:r>
            <a:r>
              <a:rPr lang="en-US" b="0" baseline="0" dirty="0" smtClean="0">
                <a:latin typeface="Sylfaen" charset="0"/>
                <a:ea typeface="Sylfaen" charset="0"/>
                <a:cs typeface="Sylfaen" charset="0"/>
              </a:rPr>
              <a:t>։ </a:t>
            </a:r>
            <a:endParaRPr lang="x-none" dirty="0" smtClean="0">
              <a:latin typeface="Sylfaen" charset="0"/>
              <a:ea typeface="Sylfaen" charset="0"/>
              <a:cs typeface="Sylfaen"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latin typeface="Sylfaen" charset="0"/>
              <a:ea typeface="Sylfaen" charset="0"/>
              <a:cs typeface="Sylfaen"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charset="0"/>
                <a:ea typeface="Sylfaen" charset="0"/>
                <a:cs typeface="Sylfaen" charset="0"/>
              </a:rPr>
              <a:t>Ինչպես</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Բուդապեշտի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կոնվենցիայի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համապատասխան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հաստատված</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բոլոր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լիազորությունները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այս</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ընթացակարգային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լիազորությունը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եւս</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ենթակա</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է</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պայմանների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եւ</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երաշխիքների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Հնարավոր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վերաբերելի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երաշխիքները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թվարկված</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սահիկում</a:t>
            </a:r>
            <a:r>
              <a:rPr lang="en-US" baseline="0" dirty="0" smtClean="0">
                <a:latin typeface="Sylfaen" charset="0"/>
                <a:ea typeface="Sylfaen" charset="0"/>
                <a:cs typeface="Sylfaen" charset="0"/>
              </a:rPr>
              <a:t>։ </a:t>
            </a:r>
            <a:endParaRPr lang="en-US" dirty="0">
              <a:latin typeface="Sylfaen" charset="0"/>
              <a:ea typeface="Sylfaen" charset="0"/>
              <a:cs typeface="Sylfaen"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34303714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err="1" smtClean="0">
                <a:solidFill>
                  <a:schemeClr val="bg1"/>
                </a:solidFill>
                <a:latin typeface="Sylfaen" charset="0"/>
                <a:ea typeface="Sylfaen" charset="0"/>
                <a:cs typeface="Sylfaen" charset="0"/>
              </a:rPr>
              <a:t>Ճիշտ</a:t>
            </a:r>
            <a:r>
              <a:rPr lang="en-GB" sz="1200" dirty="0" smtClean="0">
                <a:solidFill>
                  <a:schemeClr val="bg1"/>
                </a:solidFill>
                <a:latin typeface="Sylfaen" charset="0"/>
                <a:ea typeface="Sylfaen" charset="0"/>
                <a:cs typeface="Sylfaen" charset="0"/>
              </a:rPr>
              <a:t> </a:t>
            </a:r>
            <a:r>
              <a:rPr lang="en-GB" sz="1200" dirty="0" err="1" smtClean="0">
                <a:solidFill>
                  <a:schemeClr val="bg1"/>
                </a:solidFill>
                <a:latin typeface="Sylfaen" charset="0"/>
                <a:ea typeface="Sylfaen" charset="0"/>
                <a:cs typeface="Sylfaen" charset="0"/>
              </a:rPr>
              <a:t>պատասխանը</a:t>
            </a:r>
            <a:r>
              <a:rPr lang="en-GB" sz="1200" dirty="0" smtClean="0">
                <a:solidFill>
                  <a:schemeClr val="bg1"/>
                </a:solidFill>
                <a:latin typeface="Sylfaen" charset="0"/>
                <a:ea typeface="Sylfaen" charset="0"/>
                <a:cs typeface="Sylfaen" charset="0"/>
              </a:rPr>
              <a:t> </a:t>
            </a:r>
            <a:r>
              <a:rPr lang="en-GB" sz="1200" dirty="0" err="1" smtClean="0">
                <a:solidFill>
                  <a:schemeClr val="bg1"/>
                </a:solidFill>
                <a:latin typeface="Sylfaen" charset="0"/>
                <a:ea typeface="Sylfaen" charset="0"/>
                <a:cs typeface="Sylfaen" charset="0"/>
              </a:rPr>
              <a:t>Բ</a:t>
            </a:r>
            <a:r>
              <a:rPr lang="en-GB" sz="1200" dirty="0" smtClean="0">
                <a:solidFill>
                  <a:schemeClr val="bg1"/>
                </a:solidFill>
                <a:latin typeface="Sylfaen" charset="0"/>
                <a:ea typeface="Sylfaen" charset="0"/>
                <a:cs typeface="Sylfaen" charset="0"/>
              </a:rPr>
              <a:t> </a:t>
            </a:r>
            <a:r>
              <a:rPr lang="en-GB" sz="1200" dirty="0" err="1" smtClean="0">
                <a:solidFill>
                  <a:schemeClr val="bg1"/>
                </a:solidFill>
                <a:latin typeface="Sylfaen" charset="0"/>
                <a:ea typeface="Sylfaen" charset="0"/>
                <a:cs typeface="Sylfaen" charset="0"/>
              </a:rPr>
              <a:t>է</a:t>
            </a:r>
            <a:r>
              <a:rPr lang="en-GB" sz="1200" dirty="0" smtClean="0">
                <a:solidFill>
                  <a:schemeClr val="bg1"/>
                </a:solidFill>
                <a:latin typeface="Sylfaen" charset="0"/>
                <a:ea typeface="Sylfaen" charset="0"/>
                <a:cs typeface="Sylfaen" charset="0"/>
              </a:rPr>
              <a:t>.</a:t>
            </a:r>
            <a:r>
              <a:rPr lang="en-GB" sz="1200" baseline="0" dirty="0" smtClean="0">
                <a:solidFill>
                  <a:schemeClr val="bg1"/>
                </a:solidFill>
                <a:latin typeface="Sylfaen" charset="0"/>
                <a:ea typeface="Sylfaen" charset="0"/>
                <a:cs typeface="Sylfaen" charset="0"/>
              </a:rPr>
              <a:t> ՈՉ</a:t>
            </a:r>
            <a:r>
              <a:rPr lang="en-GB" sz="1200" dirty="0" smtClean="0">
                <a:solidFill>
                  <a:schemeClr val="bg1"/>
                </a:solidFill>
                <a:latin typeface="Sylfaen" charset="0"/>
                <a:ea typeface="Sylfaen" charset="0"/>
                <a:cs typeface="Sylfaen" charset="0"/>
              </a:rPr>
              <a:t> </a:t>
            </a:r>
            <a:r>
              <a:rPr lang="en-US" sz="1200" dirty="0" smtClean="0">
                <a:solidFill>
                  <a:schemeClr val="bg1"/>
                </a:solidFill>
                <a:latin typeface="Sylfaen" charset="0"/>
                <a:ea typeface="Sylfaen" charset="0"/>
                <a:cs typeface="Sylfaen" charset="0"/>
              </a:rPr>
              <a:t>-</a:t>
            </a:r>
            <a:r>
              <a:rPr lang="en-US" sz="1200" baseline="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պարունակվող</a:t>
            </a:r>
            <a:r>
              <a:rPr lang="en-US" sz="120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տվյալների</a:t>
            </a:r>
            <a:r>
              <a:rPr lang="en-US" sz="120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որսումը</a:t>
            </a:r>
            <a:r>
              <a:rPr lang="en-US" sz="120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կարող</a:t>
            </a:r>
            <a:r>
              <a:rPr lang="en-US" sz="120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է</a:t>
            </a:r>
            <a:r>
              <a:rPr lang="en-US" sz="120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իրականացվել</a:t>
            </a:r>
            <a:r>
              <a:rPr lang="en-US" sz="120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միայն</a:t>
            </a:r>
            <a:r>
              <a:rPr lang="en-US" sz="120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լուրջ</a:t>
            </a:r>
            <a:r>
              <a:rPr lang="en-US" sz="120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հանցանքների</a:t>
            </a:r>
            <a:r>
              <a:rPr lang="en-US" sz="1200" dirty="0" smtClean="0">
                <a:solidFill>
                  <a:schemeClr val="bg1"/>
                </a:solidFill>
                <a:latin typeface="Sylfaen" charset="0"/>
                <a:ea typeface="Sylfaen" charset="0"/>
                <a:cs typeface="Sylfaen" charset="0"/>
              </a:rPr>
              <a:t> </a:t>
            </a:r>
            <a:r>
              <a:rPr lang="en-US" sz="1200" dirty="0" err="1" smtClean="0">
                <a:solidFill>
                  <a:schemeClr val="bg1"/>
                </a:solidFill>
                <a:latin typeface="Sylfaen" charset="0"/>
                <a:ea typeface="Sylfaen" charset="0"/>
                <a:cs typeface="Sylfaen" charset="0"/>
              </a:rPr>
              <a:t>դեպքում</a:t>
            </a:r>
            <a:endParaRPr lang="en-US" sz="1200" dirty="0" smtClean="0">
              <a:solidFill>
                <a:schemeClr val="bg1"/>
              </a:solidFill>
              <a:latin typeface="Sylfaen" charset="0"/>
              <a:ea typeface="Sylfaen" charset="0"/>
              <a:cs typeface="Sylfaen" charset="0"/>
            </a:endParaRPr>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816487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Հոդված</a:t>
            </a:r>
            <a:r>
              <a:rPr lang="en-US" baseline="0" dirty="0" smtClean="0"/>
              <a:t> 22-ը </a:t>
            </a:r>
            <a:r>
              <a:rPr lang="en-US" baseline="0" dirty="0" err="1" smtClean="0"/>
              <a:t>նախատեսում</a:t>
            </a:r>
            <a:r>
              <a:rPr lang="en-US" baseline="0" dirty="0" smtClean="0"/>
              <a:t> </a:t>
            </a:r>
            <a:r>
              <a:rPr lang="en-US" baseline="0" dirty="0" err="1" smtClean="0"/>
              <a:t>է</a:t>
            </a:r>
            <a:r>
              <a:rPr lang="en-US" baseline="0" dirty="0" smtClean="0"/>
              <a:t> </a:t>
            </a:r>
            <a:r>
              <a:rPr lang="en-US" baseline="0" dirty="0" err="1" smtClean="0"/>
              <a:t>մի</a:t>
            </a:r>
            <a:r>
              <a:rPr lang="en-US" baseline="0" dirty="0" smtClean="0"/>
              <a:t> </a:t>
            </a:r>
            <a:r>
              <a:rPr lang="en-US" baseline="0" dirty="0" err="1" smtClean="0"/>
              <a:t>շարք</a:t>
            </a:r>
            <a:r>
              <a:rPr lang="en-US" baseline="0" dirty="0" smtClean="0"/>
              <a:t> </a:t>
            </a:r>
            <a:r>
              <a:rPr lang="en-US" baseline="0" dirty="0" err="1" smtClean="0"/>
              <a:t>չափանիշներ</a:t>
            </a:r>
            <a:r>
              <a:rPr lang="en-US" baseline="0" dirty="0" smtClean="0"/>
              <a:t>, </a:t>
            </a:r>
            <a:r>
              <a:rPr lang="en-US" baseline="0" dirty="0" err="1" smtClean="0"/>
              <a:t>որոնց</a:t>
            </a:r>
            <a:r>
              <a:rPr lang="en-US" baseline="0" dirty="0" smtClean="0"/>
              <a:t> </a:t>
            </a:r>
            <a:r>
              <a:rPr lang="en-US" baseline="0" dirty="0" err="1" smtClean="0"/>
              <a:t>ներքո</a:t>
            </a:r>
            <a:r>
              <a:rPr lang="en-US" baseline="0" dirty="0" smtClean="0"/>
              <a:t> </a:t>
            </a:r>
            <a:r>
              <a:rPr lang="en-US" baseline="0" dirty="0" err="1" smtClean="0"/>
              <a:t>Բուդապեշտի</a:t>
            </a:r>
            <a:r>
              <a:rPr lang="en-US" baseline="0" dirty="0" smtClean="0"/>
              <a:t> </a:t>
            </a:r>
            <a:r>
              <a:rPr lang="en-US" baseline="0" dirty="0" err="1" smtClean="0"/>
              <a:t>Կոնվենցիայի</a:t>
            </a:r>
            <a:r>
              <a:rPr lang="en-US" baseline="0" dirty="0" smtClean="0"/>
              <a:t> </a:t>
            </a:r>
            <a:r>
              <a:rPr lang="en-US" baseline="0" dirty="0" err="1" smtClean="0"/>
              <a:t>կողմերը</a:t>
            </a:r>
            <a:r>
              <a:rPr lang="en-US" baseline="0" dirty="0" smtClean="0"/>
              <a:t> </a:t>
            </a:r>
            <a:r>
              <a:rPr lang="en-US" baseline="0" dirty="0" err="1" smtClean="0"/>
              <a:t>պարտավոր</a:t>
            </a:r>
            <a:r>
              <a:rPr lang="en-US" baseline="0" dirty="0" smtClean="0"/>
              <a:t> </a:t>
            </a:r>
            <a:r>
              <a:rPr lang="en-US" baseline="0" dirty="0" err="1" smtClean="0"/>
              <a:t>են</a:t>
            </a:r>
            <a:r>
              <a:rPr lang="en-US" baseline="0" dirty="0" smtClean="0"/>
              <a:t> </a:t>
            </a:r>
            <a:r>
              <a:rPr lang="en-US" baseline="0" dirty="0" err="1" smtClean="0"/>
              <a:t>հաստատել</a:t>
            </a:r>
            <a:r>
              <a:rPr lang="en-US" baseline="0" dirty="0" smtClean="0"/>
              <a:t> </a:t>
            </a:r>
            <a:r>
              <a:rPr lang="en-US" baseline="0" dirty="0" err="1" smtClean="0"/>
              <a:t>իրավազորություն</a:t>
            </a:r>
            <a:r>
              <a:rPr lang="en-US" baseline="0" dirty="0" smtClean="0"/>
              <a:t> </a:t>
            </a:r>
            <a:r>
              <a:rPr lang="en-US" baseline="0" dirty="0" err="1" smtClean="0"/>
              <a:t>Բուդապեշտի</a:t>
            </a:r>
            <a:r>
              <a:rPr lang="en-US" baseline="0" dirty="0" smtClean="0"/>
              <a:t> </a:t>
            </a:r>
            <a:r>
              <a:rPr lang="en-US" baseline="0" dirty="0" err="1" smtClean="0"/>
              <a:t>Կոնվենցիայի</a:t>
            </a:r>
            <a:r>
              <a:rPr lang="en-US" baseline="0" dirty="0" smtClean="0"/>
              <a:t> 2-11 </a:t>
            </a:r>
            <a:r>
              <a:rPr lang="en-US" baseline="0" dirty="0" err="1" smtClean="0"/>
              <a:t>հոդվածներին</a:t>
            </a:r>
            <a:r>
              <a:rPr lang="en-US" baseline="0" dirty="0" smtClean="0"/>
              <a:t> </a:t>
            </a:r>
            <a:r>
              <a:rPr lang="en-US" baseline="0" dirty="0" err="1" smtClean="0"/>
              <a:t>համապատասխան</a:t>
            </a:r>
            <a:r>
              <a:rPr lang="en-US" baseline="0" dirty="0" smtClean="0"/>
              <a:t> </a:t>
            </a:r>
            <a:r>
              <a:rPr lang="en-US" baseline="0" dirty="0" err="1" smtClean="0"/>
              <a:t>հանցանքների</a:t>
            </a:r>
            <a:r>
              <a:rPr lang="en-US" baseline="0" dirty="0" smtClean="0"/>
              <a:t> </a:t>
            </a:r>
            <a:r>
              <a:rPr lang="en-US" baseline="0" dirty="0" err="1" smtClean="0"/>
              <a:t>համար</a:t>
            </a:r>
            <a:r>
              <a:rPr lang="en-US" baseline="0" dirty="0" smtClean="0"/>
              <a:t>։ </a:t>
            </a:r>
            <a:r>
              <a:rPr lang="en-US" baseline="0" dirty="0" err="1" smtClean="0"/>
              <a:t>Այն</a:t>
            </a:r>
            <a:r>
              <a:rPr lang="en-US" baseline="0" dirty="0" smtClean="0"/>
              <a:t> </a:t>
            </a:r>
            <a:r>
              <a:rPr lang="en-US" baseline="0" dirty="0" err="1" smtClean="0"/>
              <a:t>ծածկում</a:t>
            </a:r>
            <a:r>
              <a:rPr lang="en-US" baseline="0" dirty="0" smtClean="0"/>
              <a:t> </a:t>
            </a:r>
            <a:r>
              <a:rPr lang="en-US" baseline="0" dirty="0" err="1" smtClean="0"/>
              <a:t>է</a:t>
            </a:r>
            <a:r>
              <a:rPr lang="en-US" baseline="0" dirty="0" smtClean="0"/>
              <a:t> </a:t>
            </a:r>
            <a:r>
              <a:rPr lang="en-US" baseline="0" dirty="0" err="1" smtClean="0"/>
              <a:t>թե</a:t>
            </a:r>
            <a:r>
              <a:rPr lang="en-US" baseline="0" dirty="0" smtClean="0"/>
              <a:t> </a:t>
            </a:r>
            <a:r>
              <a:rPr lang="en-US" baseline="0" dirty="0" err="1" smtClean="0"/>
              <a:t>տարածքային</a:t>
            </a:r>
            <a:r>
              <a:rPr lang="en-US" baseline="0" dirty="0" smtClean="0"/>
              <a:t> </a:t>
            </a:r>
            <a:r>
              <a:rPr lang="en-US" baseline="0" dirty="0" err="1" smtClean="0"/>
              <a:t>եւ</a:t>
            </a:r>
            <a:r>
              <a:rPr lang="en-US" baseline="0" dirty="0" smtClean="0"/>
              <a:t> </a:t>
            </a:r>
            <a:r>
              <a:rPr lang="en-US" baseline="0" dirty="0" err="1" smtClean="0"/>
              <a:t>թե</a:t>
            </a:r>
            <a:r>
              <a:rPr lang="en-US" baseline="0" dirty="0" smtClean="0"/>
              <a:t> </a:t>
            </a:r>
            <a:r>
              <a:rPr lang="en-US" baseline="0" dirty="0" err="1" smtClean="0"/>
              <a:t>ազգային</a:t>
            </a:r>
            <a:r>
              <a:rPr lang="en-US" baseline="0" dirty="0" smtClean="0"/>
              <a:t> </a:t>
            </a:r>
            <a:r>
              <a:rPr lang="en-US" baseline="0" dirty="0" err="1" smtClean="0"/>
              <a:t>սկզբունքները</a:t>
            </a:r>
            <a:r>
              <a:rPr lang="en-US" baseline="0" dirty="0" smtClean="0"/>
              <a:t> </a:t>
            </a:r>
            <a:r>
              <a:rPr lang="en-US" baseline="0" dirty="0" err="1" smtClean="0"/>
              <a:t>եւ</a:t>
            </a:r>
            <a:r>
              <a:rPr lang="en-US" baseline="0" dirty="0" smtClean="0"/>
              <a:t> </a:t>
            </a:r>
            <a:r>
              <a:rPr lang="en-US" baseline="0" dirty="0" err="1" smtClean="0"/>
              <a:t>նաեւ</a:t>
            </a:r>
            <a:r>
              <a:rPr lang="en-US" baseline="0" dirty="0" smtClean="0"/>
              <a:t> </a:t>
            </a:r>
            <a:r>
              <a:rPr lang="en-US" baseline="0" dirty="0" err="1" smtClean="0"/>
              <a:t>բացատրում</a:t>
            </a:r>
            <a:r>
              <a:rPr lang="en-US" baseline="0" dirty="0" smtClean="0"/>
              <a:t>, </a:t>
            </a:r>
            <a:r>
              <a:rPr lang="en-US" baseline="0" dirty="0" err="1" smtClean="0"/>
              <a:t>երբ</a:t>
            </a:r>
            <a:r>
              <a:rPr lang="en-US" baseline="0" dirty="0" smtClean="0"/>
              <a:t> </a:t>
            </a:r>
            <a:r>
              <a:rPr lang="en-US" baseline="0" dirty="0" err="1" smtClean="0"/>
              <a:t>կողմերը</a:t>
            </a:r>
            <a:r>
              <a:rPr lang="en-US" baseline="0" dirty="0" smtClean="0"/>
              <a:t> </a:t>
            </a:r>
            <a:r>
              <a:rPr lang="en-US" baseline="0" dirty="0" err="1" smtClean="0"/>
              <a:t>չեն</a:t>
            </a:r>
            <a:r>
              <a:rPr lang="en-US" baseline="0" dirty="0" smtClean="0"/>
              <a:t> </a:t>
            </a:r>
            <a:r>
              <a:rPr lang="en-US" baseline="0" dirty="0" err="1" smtClean="0"/>
              <a:t>կարող</a:t>
            </a:r>
            <a:r>
              <a:rPr lang="en-US" baseline="0" dirty="0" smtClean="0"/>
              <a:t> </a:t>
            </a:r>
            <a:r>
              <a:rPr lang="en-US" baseline="0" dirty="0" err="1" smtClean="0"/>
              <a:t>կիրառել</a:t>
            </a:r>
            <a:r>
              <a:rPr lang="en-US" baseline="0" dirty="0" smtClean="0"/>
              <a:t> </a:t>
            </a:r>
            <a:r>
              <a:rPr lang="en-US" baseline="0" dirty="0" err="1" smtClean="0"/>
              <a:t>որոշ</a:t>
            </a:r>
            <a:r>
              <a:rPr lang="en-US" baseline="0" dirty="0" smtClean="0"/>
              <a:t> </a:t>
            </a:r>
            <a:r>
              <a:rPr lang="en-US" baseline="0" dirty="0" err="1" smtClean="0"/>
              <a:t>դրույթներ</a:t>
            </a:r>
            <a:r>
              <a:rPr lang="en-US" baseline="0" dirty="0" smtClean="0"/>
              <a:t>։ </a:t>
            </a:r>
            <a:r>
              <a:rPr lang="en-US" baseline="0" dirty="0" err="1" smtClean="0"/>
              <a:t>Հաշվի</a:t>
            </a:r>
            <a:r>
              <a:rPr lang="en-US" baseline="0" dirty="0" smtClean="0"/>
              <a:t> </a:t>
            </a:r>
            <a:r>
              <a:rPr lang="en-US" baseline="0" dirty="0" err="1" smtClean="0"/>
              <a:t>առնելով</a:t>
            </a:r>
            <a:r>
              <a:rPr lang="en-US" baseline="0" dirty="0" smtClean="0"/>
              <a:t> </a:t>
            </a:r>
            <a:r>
              <a:rPr lang="en-US" baseline="0" dirty="0" err="1" smtClean="0"/>
              <a:t>կիբերհանցագործությունների</a:t>
            </a:r>
            <a:r>
              <a:rPr lang="en-US" baseline="0" dirty="0" smtClean="0"/>
              <a:t> </a:t>
            </a:r>
            <a:r>
              <a:rPr lang="en-US" baseline="0" dirty="0" err="1" smtClean="0"/>
              <a:t>անդրազգային</a:t>
            </a:r>
            <a:r>
              <a:rPr lang="en-US" baseline="0" dirty="0" smtClean="0"/>
              <a:t> </a:t>
            </a:r>
            <a:r>
              <a:rPr lang="en-US" baseline="0" dirty="0" err="1" smtClean="0"/>
              <a:t>բնույթը</a:t>
            </a:r>
            <a:r>
              <a:rPr lang="en-US" baseline="0" dirty="0" smtClean="0"/>
              <a:t> </a:t>
            </a:r>
            <a:r>
              <a:rPr lang="en-US" dirty="0" err="1" smtClean="0"/>
              <a:t>Հոդված</a:t>
            </a:r>
            <a:r>
              <a:rPr lang="en-US" baseline="0" dirty="0" smtClean="0"/>
              <a:t> 22-ը </a:t>
            </a:r>
            <a:r>
              <a:rPr lang="en-US" baseline="0" dirty="0" err="1" smtClean="0"/>
              <a:t>նախատեսում</a:t>
            </a:r>
            <a:r>
              <a:rPr lang="en-US" baseline="0" dirty="0" smtClean="0"/>
              <a:t> </a:t>
            </a:r>
            <a:r>
              <a:rPr lang="en-US" baseline="0" dirty="0" err="1" smtClean="0"/>
              <a:t>է</a:t>
            </a:r>
            <a:r>
              <a:rPr lang="en-US" baseline="0" dirty="0" smtClean="0"/>
              <a:t> </a:t>
            </a:r>
            <a:r>
              <a:rPr lang="en-US" baseline="0" dirty="0" err="1" smtClean="0"/>
              <a:t>նաեւ</a:t>
            </a:r>
            <a:r>
              <a:rPr lang="en-US" baseline="0" dirty="0" smtClean="0"/>
              <a:t> </a:t>
            </a:r>
            <a:r>
              <a:rPr lang="en-US" baseline="0" dirty="0" err="1" smtClean="0"/>
              <a:t>խորհրդատվական</a:t>
            </a:r>
            <a:r>
              <a:rPr lang="en-US" baseline="0" dirty="0" smtClean="0"/>
              <a:t> </a:t>
            </a:r>
            <a:r>
              <a:rPr lang="en-US" baseline="0" dirty="0" err="1" smtClean="0"/>
              <a:t>գործընթաց</a:t>
            </a:r>
            <a:r>
              <a:rPr lang="en-US" baseline="0" dirty="0" smtClean="0"/>
              <a:t>, </a:t>
            </a:r>
            <a:r>
              <a:rPr lang="en-US" baseline="0" dirty="0" err="1" smtClean="0"/>
              <a:t>երբ</a:t>
            </a:r>
            <a:r>
              <a:rPr lang="en-US" baseline="0" dirty="0" smtClean="0"/>
              <a:t> </a:t>
            </a:r>
            <a:r>
              <a:rPr lang="en-US" baseline="0" dirty="0" err="1" smtClean="0"/>
              <a:t>երկու</a:t>
            </a:r>
            <a:r>
              <a:rPr lang="en-US" baseline="0" dirty="0" smtClean="0"/>
              <a:t> </a:t>
            </a:r>
            <a:r>
              <a:rPr lang="en-US" baseline="0" dirty="0" err="1" smtClean="0"/>
              <a:t>պետություններ</a:t>
            </a:r>
            <a:r>
              <a:rPr lang="en-US" baseline="0" dirty="0" smtClean="0"/>
              <a:t> </a:t>
            </a:r>
            <a:r>
              <a:rPr lang="en-US" baseline="0" dirty="0" err="1" smtClean="0"/>
              <a:t>ունեն</a:t>
            </a:r>
            <a:r>
              <a:rPr lang="en-US" baseline="0" dirty="0" smtClean="0"/>
              <a:t> </a:t>
            </a:r>
            <a:r>
              <a:rPr lang="en-US" baseline="0" dirty="0" err="1" smtClean="0"/>
              <a:t>մրցակցային</a:t>
            </a:r>
            <a:r>
              <a:rPr lang="en-US" baseline="0" dirty="0" smtClean="0"/>
              <a:t> </a:t>
            </a:r>
            <a:r>
              <a:rPr lang="en-US" baseline="0" dirty="0" err="1" smtClean="0"/>
              <a:t>իրավազորություն</a:t>
            </a:r>
            <a:r>
              <a:rPr lang="en-US" baseline="0" dirty="0" smtClean="0"/>
              <a:t>՝ </a:t>
            </a:r>
            <a:r>
              <a:rPr lang="en-US" baseline="0" dirty="0" err="1" smtClean="0"/>
              <a:t>հիմնված</a:t>
            </a:r>
            <a:r>
              <a:rPr lang="en-US" baseline="0" dirty="0" smtClean="0"/>
              <a:t> </a:t>
            </a:r>
            <a:r>
              <a:rPr lang="en-US" baseline="0" dirty="0" err="1" smtClean="0"/>
              <a:t>իրենց</a:t>
            </a:r>
            <a:r>
              <a:rPr lang="en-US" baseline="0" dirty="0" smtClean="0"/>
              <a:t> </a:t>
            </a:r>
            <a:r>
              <a:rPr lang="en-US" baseline="0" dirty="0" err="1" smtClean="0"/>
              <a:t>կողմից</a:t>
            </a:r>
            <a:r>
              <a:rPr lang="en-US" baseline="0" dirty="0" smtClean="0"/>
              <a:t> </a:t>
            </a:r>
            <a:r>
              <a:rPr lang="en-US" baseline="0" dirty="0" err="1" smtClean="0"/>
              <a:t>ազգային</a:t>
            </a:r>
            <a:r>
              <a:rPr lang="en-US" baseline="0" dirty="0" smtClean="0"/>
              <a:t> </a:t>
            </a:r>
            <a:r>
              <a:rPr lang="en-US" baseline="0" dirty="0" err="1" smtClean="0"/>
              <a:t>եւ</a:t>
            </a:r>
            <a:r>
              <a:rPr lang="en-US" baseline="0" dirty="0" smtClean="0"/>
              <a:t>/</a:t>
            </a:r>
            <a:r>
              <a:rPr lang="en-US" baseline="0" dirty="0" err="1" smtClean="0"/>
              <a:t>կամ</a:t>
            </a:r>
            <a:r>
              <a:rPr lang="en-US" baseline="0" dirty="0" smtClean="0"/>
              <a:t> </a:t>
            </a:r>
            <a:r>
              <a:rPr lang="en-US" baseline="0" dirty="0" err="1" smtClean="0"/>
              <a:t>տարածքային</a:t>
            </a:r>
            <a:r>
              <a:rPr lang="en-US" baseline="0" dirty="0" smtClean="0"/>
              <a:t> </a:t>
            </a:r>
            <a:r>
              <a:rPr lang="en-US" baseline="0" dirty="0" err="1" smtClean="0"/>
              <a:t>սկզբունքների</a:t>
            </a:r>
            <a:r>
              <a:rPr lang="en-US" baseline="0" dirty="0" smtClean="0"/>
              <a:t> </a:t>
            </a:r>
            <a:r>
              <a:rPr lang="en-US" baseline="0" dirty="0" err="1" smtClean="0"/>
              <a:t>կիրառման</a:t>
            </a:r>
            <a:r>
              <a:rPr lang="en-US" baseline="0" dirty="0" smtClean="0"/>
              <a:t> </a:t>
            </a:r>
            <a:r>
              <a:rPr lang="en-US" baseline="0" dirty="0" err="1" smtClean="0"/>
              <a:t>վրա</a:t>
            </a:r>
            <a:r>
              <a:rPr lang="en-US" baseline="0" dirty="0" smtClean="0"/>
              <a:t>։ </a:t>
            </a:r>
            <a:endParaRPr lang="en-US"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0119747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latin typeface="Sylfaen" charset="0"/>
                <a:ea typeface="Sylfaen" charset="0"/>
                <a:cs typeface="Sylfaen" charset="0"/>
              </a:rPr>
              <a:t>Ձախ</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պատկերում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Բուդապեշտի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Կոնվենցիայի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Հոդված</a:t>
            </a:r>
            <a:r>
              <a:rPr lang="en-US" b="0" baseline="0" dirty="0" smtClean="0">
                <a:latin typeface="Sylfaen" charset="0"/>
                <a:ea typeface="Sylfaen" charset="0"/>
                <a:cs typeface="Sylfaen" charset="0"/>
              </a:rPr>
              <a:t> 22-ը՝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մեկ</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տարրով</a:t>
            </a:r>
            <a:r>
              <a:rPr lang="en-US" b="0" baseline="0" dirty="0" smtClean="0">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իր</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տարածքում</a:t>
            </a:r>
            <a:r>
              <a:rPr lang="en-US" b="0" baseline="0" dirty="0" smtClean="0">
                <a:latin typeface="Sylfaen" charset="0"/>
                <a:ea typeface="Sylfaen" charset="0"/>
                <a:cs typeface="Sylfaen" charset="0"/>
              </a:rPr>
              <a:t>»)</a:t>
            </a:r>
            <a:endParaRPr lang="en-US" b="0" dirty="0" smtClean="0">
              <a:latin typeface="Sylfaen" charset="0"/>
              <a:ea typeface="Sylfaen" charset="0"/>
              <a:cs typeface="Sylfaen" charset="0"/>
            </a:endParaRPr>
          </a:p>
          <a:p>
            <a:endParaRPr lang="en-US" b="0" dirty="0" smtClean="0">
              <a:latin typeface="Sylfaen" charset="0"/>
              <a:ea typeface="Sylfaen" charset="0"/>
              <a:cs typeface="Sylfaen" charset="0"/>
            </a:endParaRPr>
          </a:p>
          <a:p>
            <a:r>
              <a:rPr lang="en-US" b="0" dirty="0" err="1" smtClean="0">
                <a:latin typeface="Sylfaen" charset="0"/>
                <a:ea typeface="Sylfaen" charset="0"/>
                <a:cs typeface="Sylfaen" charset="0"/>
              </a:rPr>
              <a:t>Աջ</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տրամադրում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բացատրությունը</a:t>
            </a:r>
            <a:r>
              <a:rPr lang="en-US" b="0" baseline="0" dirty="0" smtClean="0">
                <a:latin typeface="Sylfaen" charset="0"/>
                <a:ea typeface="Sylfaen" charset="0"/>
                <a:cs typeface="Sylfaen" charset="0"/>
              </a:rPr>
              <a:t>։ </a:t>
            </a:r>
            <a:endParaRPr lang="x-none" dirty="0" smtClean="0">
              <a:latin typeface="Sylfaen" charset="0"/>
              <a:ea typeface="Sylfaen" charset="0"/>
              <a:cs typeface="Sylfaen"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aseline="0" dirty="0" err="1" smtClean="0"/>
              <a:t>Այս</a:t>
            </a:r>
            <a:r>
              <a:rPr lang="en-US" baseline="0" dirty="0" smtClean="0"/>
              <a:t> </a:t>
            </a:r>
            <a:r>
              <a:rPr lang="en-US" baseline="0" dirty="0" err="1" smtClean="0"/>
              <a:t>տարրը</a:t>
            </a:r>
            <a:r>
              <a:rPr lang="en-US" baseline="0" dirty="0" smtClean="0"/>
              <a:t> </a:t>
            </a:r>
            <a:r>
              <a:rPr lang="en-US" baseline="0" dirty="0" err="1" smtClean="0"/>
              <a:t>ուրվագծում</a:t>
            </a:r>
            <a:r>
              <a:rPr lang="en-US" baseline="0" dirty="0" smtClean="0"/>
              <a:t> </a:t>
            </a:r>
            <a:r>
              <a:rPr lang="en-US" baseline="0" dirty="0" err="1" smtClean="0"/>
              <a:t>է</a:t>
            </a:r>
            <a:r>
              <a:rPr lang="en-US" baseline="0" dirty="0" smtClean="0"/>
              <a:t> </a:t>
            </a:r>
            <a:r>
              <a:rPr lang="en-US" baseline="0" dirty="0" err="1" smtClean="0"/>
              <a:t>ամենահիմնարար</a:t>
            </a:r>
            <a:r>
              <a:rPr lang="en-US" baseline="0" dirty="0" smtClean="0"/>
              <a:t> </a:t>
            </a:r>
            <a:r>
              <a:rPr lang="en-US" baseline="0" dirty="0" err="1" smtClean="0"/>
              <a:t>տարածքային</a:t>
            </a:r>
            <a:r>
              <a:rPr lang="en-US" baseline="0" dirty="0" smtClean="0"/>
              <a:t> </a:t>
            </a:r>
            <a:r>
              <a:rPr lang="en-US" baseline="0" dirty="0" err="1" smtClean="0"/>
              <a:t>սկզբունքը</a:t>
            </a:r>
            <a:r>
              <a:rPr lang="en-US" baseline="0" dirty="0" smtClean="0"/>
              <a:t>՝ </a:t>
            </a:r>
            <a:r>
              <a:rPr lang="en-US" baseline="0" dirty="0" err="1" smtClean="0"/>
              <a:t>նշելով</a:t>
            </a:r>
            <a:r>
              <a:rPr lang="en-US" baseline="0" dirty="0" smtClean="0"/>
              <a:t>, </a:t>
            </a:r>
            <a:r>
              <a:rPr lang="en-US" baseline="0" dirty="0" err="1" smtClean="0"/>
              <a:t>որ</a:t>
            </a:r>
            <a:r>
              <a:rPr lang="en-US" baseline="0" dirty="0" smtClean="0"/>
              <a:t> </a:t>
            </a:r>
            <a:r>
              <a:rPr lang="en-US" baseline="0" dirty="0" err="1" smtClean="0"/>
              <a:t>երկիրը</a:t>
            </a:r>
            <a:r>
              <a:rPr lang="en-US" baseline="0" dirty="0" smtClean="0"/>
              <a:t> </a:t>
            </a:r>
            <a:r>
              <a:rPr lang="en-US" baseline="0" dirty="0" err="1" smtClean="0"/>
              <a:t>կարող</a:t>
            </a:r>
            <a:r>
              <a:rPr lang="en-US" baseline="0" dirty="0" smtClean="0"/>
              <a:t> </a:t>
            </a:r>
            <a:r>
              <a:rPr lang="en-US" baseline="0" dirty="0" err="1" smtClean="0"/>
              <a:t>է</a:t>
            </a:r>
            <a:r>
              <a:rPr lang="en-US" baseline="0" dirty="0" smtClean="0"/>
              <a:t> </a:t>
            </a:r>
            <a:r>
              <a:rPr lang="en-US" baseline="0" dirty="0" err="1" smtClean="0"/>
              <a:t>իրականացնել</a:t>
            </a:r>
            <a:r>
              <a:rPr lang="en-US" baseline="0" dirty="0" smtClean="0"/>
              <a:t> </a:t>
            </a:r>
            <a:r>
              <a:rPr lang="en-US" baseline="0" dirty="0" err="1" smtClean="0"/>
              <a:t>իրավազորությունը</a:t>
            </a:r>
            <a:r>
              <a:rPr lang="en-US" baseline="0" dirty="0" smtClean="0"/>
              <a:t> </a:t>
            </a:r>
            <a:r>
              <a:rPr lang="en-US" baseline="0" dirty="0" err="1" smtClean="0"/>
              <a:t>Բուդապեշտի</a:t>
            </a:r>
            <a:r>
              <a:rPr lang="en-US" baseline="0" dirty="0" smtClean="0"/>
              <a:t> </a:t>
            </a:r>
            <a:r>
              <a:rPr lang="en-US" baseline="0" dirty="0" err="1" smtClean="0"/>
              <a:t>Կոնվենցիայի</a:t>
            </a:r>
            <a:r>
              <a:rPr lang="en-US" baseline="0" dirty="0" smtClean="0"/>
              <a:t> 2-11 </a:t>
            </a:r>
            <a:r>
              <a:rPr lang="en-US" baseline="0" dirty="0" err="1" smtClean="0"/>
              <a:t>հոդվածներին</a:t>
            </a:r>
            <a:r>
              <a:rPr lang="en-US" baseline="0" dirty="0" smtClean="0"/>
              <a:t> </a:t>
            </a:r>
            <a:r>
              <a:rPr lang="en-US" baseline="0" dirty="0" err="1" smtClean="0"/>
              <a:t>համապատասխան</a:t>
            </a:r>
            <a:r>
              <a:rPr lang="en-US" baseline="0" dirty="0" smtClean="0"/>
              <a:t> </a:t>
            </a:r>
            <a:r>
              <a:rPr lang="en-US" baseline="0" dirty="0" err="1" smtClean="0"/>
              <a:t>հանցանքների</a:t>
            </a:r>
            <a:r>
              <a:rPr lang="en-US" baseline="0" dirty="0" smtClean="0"/>
              <a:t> </a:t>
            </a:r>
            <a:r>
              <a:rPr lang="en-US" baseline="0" dirty="0" err="1" smtClean="0"/>
              <a:t>համար</a:t>
            </a:r>
            <a:r>
              <a:rPr lang="en-US" baseline="0" dirty="0" smtClean="0"/>
              <a:t>, </a:t>
            </a:r>
            <a:r>
              <a:rPr lang="en-US" baseline="0" dirty="0" err="1" smtClean="0"/>
              <a:t>երբ</a:t>
            </a:r>
            <a:r>
              <a:rPr lang="en-US" baseline="0" dirty="0" smtClean="0"/>
              <a:t> </a:t>
            </a:r>
            <a:r>
              <a:rPr lang="en-US" baseline="0" dirty="0" err="1" smtClean="0"/>
              <a:t>նման</a:t>
            </a:r>
            <a:r>
              <a:rPr lang="en-US" baseline="0" dirty="0" smtClean="0"/>
              <a:t> </a:t>
            </a:r>
            <a:r>
              <a:rPr lang="en-US" baseline="0" dirty="0" err="1" smtClean="0"/>
              <a:t>հանցանքը</a:t>
            </a:r>
            <a:r>
              <a:rPr lang="en-US" baseline="0" dirty="0" smtClean="0"/>
              <a:t> </a:t>
            </a:r>
            <a:r>
              <a:rPr lang="en-US" baseline="0" dirty="0" err="1" smtClean="0"/>
              <a:t>կատարվել</a:t>
            </a:r>
            <a:r>
              <a:rPr lang="en-US" baseline="0" dirty="0" smtClean="0"/>
              <a:t> </a:t>
            </a:r>
            <a:r>
              <a:rPr lang="en-US" baseline="0" dirty="0" err="1" smtClean="0"/>
              <a:t>է</a:t>
            </a:r>
            <a:r>
              <a:rPr lang="en-US" baseline="0" dirty="0" smtClean="0"/>
              <a:t> </a:t>
            </a:r>
            <a:r>
              <a:rPr lang="en-US" baseline="0" dirty="0" err="1" smtClean="0"/>
              <a:t>իր</a:t>
            </a:r>
            <a:r>
              <a:rPr lang="en-US" baseline="0" dirty="0" smtClean="0"/>
              <a:t> </a:t>
            </a:r>
            <a:r>
              <a:rPr lang="en-US" baseline="0" dirty="0" err="1" smtClean="0"/>
              <a:t>տարածքում</a:t>
            </a:r>
            <a:r>
              <a:rPr lang="en-US" baseline="0" dirty="0" smtClean="0"/>
              <a:t>։ </a:t>
            </a:r>
            <a:r>
              <a:rPr lang="en-US" baseline="0" dirty="0" err="1" smtClean="0"/>
              <a:t>Սահիկը</a:t>
            </a:r>
            <a:r>
              <a:rPr lang="en-US" baseline="0" dirty="0" smtClean="0"/>
              <a:t> </a:t>
            </a:r>
            <a:r>
              <a:rPr lang="en-US" baseline="0" dirty="0" err="1" smtClean="0"/>
              <a:t>տրամադրում</a:t>
            </a:r>
            <a:r>
              <a:rPr lang="en-US" baseline="0" dirty="0" smtClean="0"/>
              <a:t> </a:t>
            </a:r>
            <a:r>
              <a:rPr lang="en-US" baseline="0" dirty="0" err="1" smtClean="0"/>
              <a:t>է</a:t>
            </a:r>
            <a:r>
              <a:rPr lang="en-US" baseline="0" dirty="0" smtClean="0"/>
              <a:t> </a:t>
            </a:r>
            <a:r>
              <a:rPr lang="en-US" baseline="0" dirty="0" err="1" smtClean="0"/>
              <a:t>դեպքերի</a:t>
            </a:r>
            <a:r>
              <a:rPr lang="en-US" baseline="0" dirty="0" smtClean="0"/>
              <a:t> </a:t>
            </a:r>
            <a:r>
              <a:rPr lang="en-US" baseline="0" dirty="0" err="1" smtClean="0"/>
              <a:t>օրինակներ</a:t>
            </a:r>
            <a:r>
              <a:rPr lang="en-US" baseline="0" dirty="0" smtClean="0"/>
              <a:t>, </a:t>
            </a:r>
            <a:r>
              <a:rPr lang="en-US" baseline="0" dirty="0" err="1" smtClean="0"/>
              <a:t>երբ</a:t>
            </a:r>
            <a:r>
              <a:rPr lang="en-US" baseline="0" dirty="0" smtClean="0"/>
              <a:t> </a:t>
            </a:r>
            <a:r>
              <a:rPr lang="en-US" baseline="0" dirty="0" err="1" smtClean="0"/>
              <a:t>կողմը</a:t>
            </a:r>
            <a:r>
              <a:rPr lang="en-US" baseline="0" dirty="0" smtClean="0"/>
              <a:t> </a:t>
            </a:r>
            <a:r>
              <a:rPr lang="en-US" baseline="0" dirty="0" err="1" smtClean="0"/>
              <a:t>կարող</a:t>
            </a:r>
            <a:r>
              <a:rPr lang="en-US" baseline="0" dirty="0" smtClean="0"/>
              <a:t> </a:t>
            </a:r>
            <a:r>
              <a:rPr lang="en-US" baseline="0" dirty="0" err="1" smtClean="0"/>
              <a:t>է</a:t>
            </a:r>
            <a:r>
              <a:rPr lang="en-US" baseline="0" dirty="0" smtClean="0"/>
              <a:t> </a:t>
            </a:r>
            <a:r>
              <a:rPr lang="en-US" baseline="0" dirty="0" err="1" smtClean="0"/>
              <a:t>հաստատել</a:t>
            </a:r>
            <a:r>
              <a:rPr lang="en-US" baseline="0" dirty="0" smtClean="0"/>
              <a:t> </a:t>
            </a:r>
            <a:r>
              <a:rPr lang="en-US" baseline="0" dirty="0" err="1" smtClean="0"/>
              <a:t>իր</a:t>
            </a:r>
            <a:r>
              <a:rPr lang="en-US" baseline="0" dirty="0" smtClean="0"/>
              <a:t> </a:t>
            </a:r>
            <a:r>
              <a:rPr lang="en-US" baseline="0" dirty="0" err="1" smtClean="0"/>
              <a:t>տարածքային</a:t>
            </a:r>
            <a:r>
              <a:rPr lang="en-US" baseline="0" dirty="0" smtClean="0"/>
              <a:t> </a:t>
            </a:r>
            <a:r>
              <a:rPr lang="en-US" baseline="0" dirty="0" err="1" smtClean="0"/>
              <a:t>իրավազորությունը</a:t>
            </a:r>
            <a:r>
              <a:rPr lang="en-US" baseline="0"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9269185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err="1" smtClean="0">
                <a:latin typeface="Sylfaen" charset="0"/>
                <a:ea typeface="Sylfaen" charset="0"/>
                <a:cs typeface="Sylfaen" charset="0"/>
              </a:rPr>
              <a:t>Ձախ</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պատկերում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Բուդապեշտի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Կոնվենցիայի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Հոդված</a:t>
            </a:r>
            <a:r>
              <a:rPr lang="en-US" b="0" baseline="0" dirty="0" smtClean="0">
                <a:latin typeface="Sylfaen" charset="0"/>
                <a:ea typeface="Sylfaen" charset="0"/>
                <a:cs typeface="Sylfaen" charset="0"/>
              </a:rPr>
              <a:t> 22-ը՝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մեկ</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տարրով</a:t>
            </a:r>
            <a:r>
              <a:rPr lang="en-US" b="0" baseline="0" dirty="0" smtClean="0">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դրոշը</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կրող</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նավի</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վրա</a:t>
            </a:r>
            <a:r>
              <a:rPr lang="mr-IN" sz="1200" dirty="0" smtClean="0">
                <a:solidFill>
                  <a:srgbClr val="FF0000"/>
                </a:solidFill>
                <a:latin typeface="Sylfaen" charset="0"/>
                <a:ea typeface="Sylfaen" charset="0"/>
                <a:cs typeface="Sylfaen" charset="0"/>
              </a:rPr>
              <a:t>…</a:t>
            </a:r>
            <a:r>
              <a:rPr lang="en-US" sz="1200" dirty="0" err="1" smtClean="0">
                <a:solidFill>
                  <a:srgbClr val="FF0000"/>
                </a:solidFill>
                <a:latin typeface="Sylfaen" charset="0"/>
                <a:ea typeface="Sylfaen" charset="0"/>
                <a:cs typeface="Sylfaen" charset="0"/>
              </a:rPr>
              <a:t>օրենսդրությամբ</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գրանցված</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օդանավում</a:t>
            </a:r>
            <a:r>
              <a:rPr lang="en-US" b="0" baseline="0" dirty="0" smtClean="0">
                <a:latin typeface="Sylfaen" charset="0"/>
                <a:ea typeface="Sylfaen" charset="0"/>
                <a:cs typeface="Sylfaen" charset="0"/>
              </a:rPr>
              <a:t>»)</a:t>
            </a:r>
            <a:endParaRPr lang="en-US" b="0" dirty="0" smtClean="0">
              <a:latin typeface="Sylfaen" charset="0"/>
              <a:ea typeface="Sylfaen" charset="0"/>
              <a:cs typeface="Sylfaen" charset="0"/>
            </a:endParaRPr>
          </a:p>
          <a:p>
            <a:endParaRPr lang="en-US" b="0" dirty="0" smtClean="0">
              <a:latin typeface="Sylfaen" charset="0"/>
              <a:ea typeface="Sylfaen" charset="0"/>
              <a:cs typeface="Sylfaen" charset="0"/>
            </a:endParaRPr>
          </a:p>
          <a:p>
            <a:r>
              <a:rPr lang="en-US" b="0" dirty="0" err="1" smtClean="0">
                <a:latin typeface="Sylfaen" charset="0"/>
                <a:ea typeface="Sylfaen" charset="0"/>
                <a:cs typeface="Sylfaen" charset="0"/>
              </a:rPr>
              <a:t>Աջ</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տրամադրում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բացատրությունը</a:t>
            </a:r>
            <a:r>
              <a:rPr lang="en-US" b="0" baseline="0" dirty="0" smtClean="0">
                <a:latin typeface="Sylfaen" charset="0"/>
                <a:ea typeface="Sylfaen" charset="0"/>
                <a:cs typeface="Sylfaen" charset="0"/>
              </a:rPr>
              <a:t>։ </a:t>
            </a:r>
            <a:endParaRPr lang="x-none" dirty="0" smtClean="0">
              <a:latin typeface="Sylfaen" charset="0"/>
              <a:ea typeface="Sylfaen" charset="0"/>
              <a:cs typeface="Sylfaen"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t>Այս</a:t>
            </a:r>
            <a:r>
              <a:rPr lang="en-US" dirty="0" smtClean="0"/>
              <a:t> </a:t>
            </a:r>
            <a:r>
              <a:rPr lang="en-US" dirty="0" err="1" smtClean="0"/>
              <a:t>տարրը</a:t>
            </a:r>
            <a:r>
              <a:rPr lang="en-US" dirty="0" smtClean="0"/>
              <a:t> </a:t>
            </a:r>
            <a:r>
              <a:rPr lang="en-US" dirty="0" err="1" smtClean="0"/>
              <a:t>ուրվագծում</a:t>
            </a:r>
            <a:r>
              <a:rPr lang="en-US" dirty="0" smtClean="0"/>
              <a:t> </a:t>
            </a:r>
            <a:r>
              <a:rPr lang="en-US" dirty="0" err="1" smtClean="0"/>
              <a:t>է</a:t>
            </a:r>
            <a:r>
              <a:rPr lang="en-US" dirty="0" smtClean="0"/>
              <a:t> </a:t>
            </a:r>
            <a:r>
              <a:rPr lang="en-US" dirty="0" err="1" smtClean="0"/>
              <a:t>տարածքային</a:t>
            </a:r>
            <a:r>
              <a:rPr lang="en-US" dirty="0" smtClean="0"/>
              <a:t> </a:t>
            </a:r>
            <a:r>
              <a:rPr lang="en-US" dirty="0" err="1" smtClean="0"/>
              <a:t>սկզբունքի</a:t>
            </a:r>
            <a:r>
              <a:rPr lang="en-US" baseline="0" dirty="0" smtClean="0"/>
              <a:t> </a:t>
            </a:r>
            <a:r>
              <a:rPr lang="en-US" baseline="0" dirty="0" err="1" smtClean="0"/>
              <a:t>լրացուցիչ</a:t>
            </a:r>
            <a:r>
              <a:rPr lang="en-US" baseline="0" dirty="0" smtClean="0"/>
              <a:t> </a:t>
            </a:r>
            <a:r>
              <a:rPr lang="en-US" baseline="0" dirty="0" err="1" smtClean="0"/>
              <a:t>ասպեկտները</a:t>
            </a:r>
            <a:r>
              <a:rPr lang="en-US" baseline="0" dirty="0" smtClean="0"/>
              <a:t>՝ </a:t>
            </a:r>
            <a:r>
              <a:rPr lang="en-US" baseline="0" dirty="0" err="1" smtClean="0"/>
              <a:t>նշելով</a:t>
            </a:r>
            <a:r>
              <a:rPr lang="en-US" baseline="0" dirty="0" smtClean="0"/>
              <a:t>, </a:t>
            </a:r>
            <a:r>
              <a:rPr lang="en-US" baseline="0" dirty="0" err="1" smtClean="0"/>
              <a:t>որ</a:t>
            </a:r>
            <a:r>
              <a:rPr lang="en-US" baseline="0" dirty="0" smtClean="0"/>
              <a:t> </a:t>
            </a:r>
            <a:r>
              <a:rPr lang="en-US" baseline="0" dirty="0" err="1" smtClean="0"/>
              <a:t>երկիրը</a:t>
            </a:r>
            <a:r>
              <a:rPr lang="en-US" baseline="0" dirty="0" smtClean="0"/>
              <a:t> </a:t>
            </a:r>
            <a:r>
              <a:rPr lang="en-US" baseline="0" dirty="0" err="1" smtClean="0"/>
              <a:t>կարող</a:t>
            </a:r>
            <a:r>
              <a:rPr lang="en-US" baseline="0" dirty="0" smtClean="0"/>
              <a:t> </a:t>
            </a:r>
            <a:r>
              <a:rPr lang="en-US" baseline="0" dirty="0" err="1" smtClean="0"/>
              <a:t>իրականացնել</a:t>
            </a:r>
            <a:r>
              <a:rPr lang="en-US" baseline="0" dirty="0" smtClean="0"/>
              <a:t> </a:t>
            </a:r>
            <a:r>
              <a:rPr lang="en-US" baseline="0" dirty="0" err="1" smtClean="0"/>
              <a:t>իրավազորությունը</a:t>
            </a:r>
            <a:r>
              <a:rPr lang="en-US" baseline="0" dirty="0" smtClean="0"/>
              <a:t> </a:t>
            </a:r>
            <a:r>
              <a:rPr lang="en-US" baseline="0" dirty="0" err="1" smtClean="0"/>
              <a:t>Բուդապեշտի</a:t>
            </a:r>
            <a:r>
              <a:rPr lang="en-US" baseline="0" dirty="0" smtClean="0"/>
              <a:t> </a:t>
            </a:r>
            <a:r>
              <a:rPr lang="en-US" baseline="0" dirty="0" err="1" smtClean="0"/>
              <a:t>Կոնվենցիայի</a:t>
            </a:r>
            <a:r>
              <a:rPr lang="en-US" baseline="0" dirty="0" smtClean="0"/>
              <a:t> 2-11 </a:t>
            </a:r>
            <a:r>
              <a:rPr lang="en-US" baseline="0" dirty="0" err="1" smtClean="0"/>
              <a:t>հոդվածներին</a:t>
            </a:r>
            <a:r>
              <a:rPr lang="en-US" baseline="0" dirty="0" smtClean="0"/>
              <a:t> </a:t>
            </a:r>
            <a:r>
              <a:rPr lang="en-US" baseline="0" dirty="0" err="1" smtClean="0"/>
              <a:t>համապատասխան</a:t>
            </a:r>
            <a:r>
              <a:rPr lang="en-US" baseline="0" dirty="0" smtClean="0"/>
              <a:t> </a:t>
            </a:r>
            <a:r>
              <a:rPr lang="en-US" baseline="0" dirty="0" err="1" smtClean="0"/>
              <a:t>հանցանքների</a:t>
            </a:r>
            <a:r>
              <a:rPr lang="en-US" baseline="0" dirty="0" smtClean="0"/>
              <a:t> </a:t>
            </a:r>
            <a:r>
              <a:rPr lang="en-US" baseline="0" dirty="0" err="1" smtClean="0"/>
              <a:t>համար</a:t>
            </a:r>
            <a:r>
              <a:rPr lang="en-US" baseline="0" dirty="0" smtClean="0"/>
              <a:t>, </a:t>
            </a:r>
            <a:r>
              <a:rPr lang="en-US" baseline="0" dirty="0" err="1" smtClean="0"/>
              <a:t>երբ</a:t>
            </a:r>
            <a:r>
              <a:rPr lang="en-US" baseline="0" dirty="0" smtClean="0"/>
              <a:t> </a:t>
            </a:r>
            <a:r>
              <a:rPr lang="en-US" baseline="0" dirty="0" err="1" smtClean="0"/>
              <a:t>նման</a:t>
            </a:r>
            <a:r>
              <a:rPr lang="en-US" baseline="0" dirty="0" smtClean="0"/>
              <a:t> </a:t>
            </a:r>
            <a:r>
              <a:rPr lang="en-US" baseline="0" dirty="0" err="1" smtClean="0"/>
              <a:t>հանցանքը</a:t>
            </a:r>
            <a:r>
              <a:rPr lang="en-US" baseline="0" dirty="0" smtClean="0"/>
              <a:t> </a:t>
            </a:r>
            <a:r>
              <a:rPr lang="en-US" baseline="0" dirty="0" err="1" smtClean="0"/>
              <a:t>կատարվել</a:t>
            </a:r>
            <a:r>
              <a:rPr lang="en-US" baseline="0" dirty="0" smtClean="0"/>
              <a:t> </a:t>
            </a:r>
            <a:r>
              <a:rPr lang="en-US" baseline="0" dirty="0" err="1" smtClean="0"/>
              <a:t>է</a:t>
            </a:r>
            <a:r>
              <a:rPr lang="en-US" baseline="0" dirty="0" smtClean="0"/>
              <a:t> </a:t>
            </a:r>
            <a:r>
              <a:rPr lang="en-US" baseline="0" dirty="0" err="1" smtClean="0"/>
              <a:t>իր</a:t>
            </a:r>
            <a:r>
              <a:rPr lang="en-US" baseline="0" dirty="0" smtClean="0"/>
              <a:t> </a:t>
            </a:r>
            <a:r>
              <a:rPr lang="en-US" baseline="0" dirty="0" err="1" smtClean="0"/>
              <a:t>դրոշը</a:t>
            </a:r>
            <a:r>
              <a:rPr lang="en-US" baseline="0" dirty="0" smtClean="0"/>
              <a:t> </a:t>
            </a:r>
            <a:r>
              <a:rPr lang="en-US" baseline="0" dirty="0" err="1" smtClean="0"/>
              <a:t>կրող</a:t>
            </a:r>
            <a:r>
              <a:rPr lang="en-US" baseline="0" dirty="0" smtClean="0"/>
              <a:t>. </a:t>
            </a:r>
            <a:r>
              <a:rPr lang="en-US" baseline="0" dirty="0" err="1" smtClean="0"/>
              <a:t>նավի</a:t>
            </a:r>
            <a:r>
              <a:rPr lang="en-US" baseline="0" dirty="0" smtClean="0"/>
              <a:t> </a:t>
            </a:r>
            <a:r>
              <a:rPr lang="en-US" baseline="0" dirty="0" err="1" smtClean="0"/>
              <a:t>վրա</a:t>
            </a:r>
            <a:r>
              <a:rPr lang="en-US" baseline="0" dirty="0" smtClean="0"/>
              <a:t> </a:t>
            </a:r>
            <a:r>
              <a:rPr lang="en-US" baseline="0" dirty="0" err="1" smtClean="0"/>
              <a:t>կամ</a:t>
            </a:r>
            <a:r>
              <a:rPr lang="en-US" baseline="0" dirty="0" smtClean="0"/>
              <a:t> </a:t>
            </a:r>
            <a:r>
              <a:rPr lang="en-US" baseline="0" dirty="0" err="1" smtClean="0"/>
              <a:t>իր</a:t>
            </a:r>
            <a:r>
              <a:rPr lang="en-US" baseline="0" dirty="0" smtClean="0"/>
              <a:t> </a:t>
            </a:r>
            <a:r>
              <a:rPr lang="en-US" baseline="0" dirty="0" err="1" smtClean="0"/>
              <a:t>օրենսդրությամբ</a:t>
            </a:r>
            <a:r>
              <a:rPr lang="en-US" baseline="0" dirty="0" smtClean="0"/>
              <a:t> </a:t>
            </a:r>
            <a:r>
              <a:rPr lang="en-US" baseline="0" dirty="0" err="1" smtClean="0"/>
              <a:t>գրանցված</a:t>
            </a:r>
            <a:r>
              <a:rPr lang="en-US" baseline="0" dirty="0" smtClean="0"/>
              <a:t> </a:t>
            </a:r>
            <a:r>
              <a:rPr lang="en-US" baseline="0" dirty="0" err="1" smtClean="0"/>
              <a:t>օդանավում</a:t>
            </a:r>
            <a:r>
              <a:rPr lang="en-US" baseline="0" dirty="0" smtClean="0"/>
              <a:t>։ </a:t>
            </a:r>
            <a:r>
              <a:rPr lang="en-US" baseline="0" dirty="0" err="1" smtClean="0"/>
              <a:t>Սա</a:t>
            </a:r>
            <a:r>
              <a:rPr lang="en-US" baseline="0" dirty="0" smtClean="0"/>
              <a:t> </a:t>
            </a:r>
            <a:r>
              <a:rPr lang="en-US" baseline="0" dirty="0" err="1" smtClean="0"/>
              <a:t>հաճախ</a:t>
            </a:r>
            <a:r>
              <a:rPr lang="en-US" baseline="0" dirty="0" smtClean="0"/>
              <a:t> </a:t>
            </a:r>
            <a:r>
              <a:rPr lang="en-US" baseline="0" dirty="0" err="1" smtClean="0"/>
              <a:t>դիտարկվում</a:t>
            </a:r>
            <a:r>
              <a:rPr lang="en-US" baseline="0" dirty="0" smtClean="0"/>
              <a:t> </a:t>
            </a:r>
            <a:r>
              <a:rPr lang="en-US" baseline="0" dirty="0" err="1" smtClean="0"/>
              <a:t>է</a:t>
            </a:r>
            <a:r>
              <a:rPr lang="en-US" baseline="0" dirty="0" smtClean="0"/>
              <a:t> </a:t>
            </a:r>
            <a:r>
              <a:rPr lang="en-US" baseline="0" dirty="0" err="1" smtClean="0"/>
              <a:t>որպես</a:t>
            </a:r>
            <a:r>
              <a:rPr lang="en-US" baseline="0" dirty="0" smtClean="0"/>
              <a:t> </a:t>
            </a:r>
            <a:r>
              <a:rPr lang="en-US" baseline="0" dirty="0" err="1" smtClean="0"/>
              <a:t>կարեւոր</a:t>
            </a:r>
            <a:r>
              <a:rPr lang="en-US" baseline="0" dirty="0" smtClean="0"/>
              <a:t> </a:t>
            </a:r>
            <a:r>
              <a:rPr lang="en-US" baseline="0" dirty="0" err="1" smtClean="0"/>
              <a:t>ներառում</a:t>
            </a:r>
            <a:r>
              <a:rPr lang="en-US" baseline="0" dirty="0" smtClean="0"/>
              <a:t>, </a:t>
            </a:r>
            <a:r>
              <a:rPr lang="en-US" baseline="0" dirty="0" err="1" smtClean="0"/>
              <a:t>քանի</a:t>
            </a:r>
            <a:r>
              <a:rPr lang="en-US" baseline="0" dirty="0" smtClean="0"/>
              <a:t> </a:t>
            </a:r>
            <a:r>
              <a:rPr lang="en-US" baseline="0" dirty="0" err="1" smtClean="0"/>
              <a:t>որ</a:t>
            </a:r>
            <a:r>
              <a:rPr lang="en-US" baseline="0" dirty="0" smtClean="0"/>
              <a:t> </a:t>
            </a:r>
            <a:r>
              <a:rPr lang="en-US" baseline="0" dirty="0" err="1" smtClean="0"/>
              <a:t>նավերն</a:t>
            </a:r>
            <a:r>
              <a:rPr lang="en-US" baseline="0" dirty="0" smtClean="0"/>
              <a:t> </a:t>
            </a:r>
            <a:r>
              <a:rPr lang="en-US" baseline="0" dirty="0" err="1" smtClean="0"/>
              <a:t>ու</a:t>
            </a:r>
            <a:r>
              <a:rPr lang="en-US" baseline="0" dirty="0" smtClean="0"/>
              <a:t> </a:t>
            </a:r>
            <a:r>
              <a:rPr lang="en-US" baseline="0" dirty="0" err="1" smtClean="0"/>
              <a:t>օդանավերը</a:t>
            </a:r>
            <a:r>
              <a:rPr lang="en-US" baseline="0" dirty="0" smtClean="0"/>
              <a:t> </a:t>
            </a:r>
            <a:r>
              <a:rPr lang="en-US" baseline="0" dirty="0" err="1" smtClean="0"/>
              <a:t>կարող</a:t>
            </a:r>
            <a:r>
              <a:rPr lang="en-US" baseline="0" dirty="0" smtClean="0"/>
              <a:t> </a:t>
            </a:r>
            <a:r>
              <a:rPr lang="en-US" baseline="0" dirty="0" err="1" smtClean="0"/>
              <a:t>են</a:t>
            </a:r>
            <a:r>
              <a:rPr lang="en-US" baseline="0" dirty="0" smtClean="0"/>
              <a:t> </a:t>
            </a:r>
            <a:r>
              <a:rPr lang="en-US" baseline="0" dirty="0" err="1" smtClean="0"/>
              <a:t>որոշակի</a:t>
            </a:r>
            <a:r>
              <a:rPr lang="en-US" baseline="0" dirty="0" smtClean="0"/>
              <a:t> </a:t>
            </a:r>
            <a:r>
              <a:rPr lang="en-US" baseline="0" dirty="0" err="1" smtClean="0"/>
              <a:t>պահի</a:t>
            </a:r>
            <a:r>
              <a:rPr lang="en-US" baseline="0" dirty="0" smtClean="0"/>
              <a:t> </a:t>
            </a:r>
            <a:r>
              <a:rPr lang="en-US" baseline="0" dirty="0" err="1" smtClean="0"/>
              <a:t>գտնվել</a:t>
            </a:r>
            <a:r>
              <a:rPr lang="en-US" baseline="0" dirty="0" smtClean="0"/>
              <a:t> </a:t>
            </a:r>
            <a:r>
              <a:rPr lang="en-US" baseline="0" dirty="0" err="1" smtClean="0"/>
              <a:t>պետության</a:t>
            </a:r>
            <a:r>
              <a:rPr lang="en-US" baseline="0" dirty="0" smtClean="0"/>
              <a:t> </a:t>
            </a:r>
            <a:r>
              <a:rPr lang="en-US" baseline="0" dirty="0" err="1" smtClean="0"/>
              <a:t>սովորական</a:t>
            </a:r>
            <a:r>
              <a:rPr lang="en-US" baseline="0" dirty="0" smtClean="0"/>
              <a:t> </a:t>
            </a:r>
            <a:r>
              <a:rPr lang="en-US" baseline="0" dirty="0" err="1" smtClean="0"/>
              <a:t>տարածքային</a:t>
            </a:r>
            <a:r>
              <a:rPr lang="en-US" baseline="0" dirty="0" smtClean="0"/>
              <a:t>. </a:t>
            </a:r>
            <a:r>
              <a:rPr lang="en-US" baseline="0" dirty="0" err="1" smtClean="0"/>
              <a:t>իրավազորությունից</a:t>
            </a:r>
            <a:r>
              <a:rPr lang="en-US" baseline="0" dirty="0" smtClean="0"/>
              <a:t> </a:t>
            </a:r>
            <a:r>
              <a:rPr lang="en-US" baseline="0" dirty="0" err="1" smtClean="0"/>
              <a:t>դուրս</a:t>
            </a:r>
            <a:r>
              <a:rPr lang="en-US" baseline="0" dirty="0" smtClean="0"/>
              <a:t>, </a:t>
            </a:r>
            <a:r>
              <a:rPr lang="en-US" baseline="0" dirty="0" err="1" smtClean="0"/>
              <a:t>բայց</a:t>
            </a:r>
            <a:r>
              <a:rPr lang="en-US" baseline="0" dirty="0" smtClean="0"/>
              <a:t> </a:t>
            </a:r>
            <a:r>
              <a:rPr lang="en-US" baseline="0" dirty="0" err="1" smtClean="0"/>
              <a:t>պետությունը</a:t>
            </a:r>
            <a:r>
              <a:rPr lang="en-US" baseline="0" dirty="0" smtClean="0"/>
              <a:t> </a:t>
            </a:r>
            <a:r>
              <a:rPr lang="en-US" baseline="0" dirty="0" err="1" smtClean="0"/>
              <a:t>դեռեւս</a:t>
            </a:r>
            <a:r>
              <a:rPr lang="en-US" baseline="0" dirty="0" smtClean="0"/>
              <a:t> </a:t>
            </a:r>
            <a:r>
              <a:rPr lang="en-US" baseline="0" dirty="0" err="1" smtClean="0"/>
              <a:t>շահագրգռված</a:t>
            </a:r>
            <a:r>
              <a:rPr lang="en-US" baseline="0" dirty="0" smtClean="0"/>
              <a:t> </a:t>
            </a:r>
            <a:r>
              <a:rPr lang="en-US" baseline="0" dirty="0" err="1" smtClean="0"/>
              <a:t>լինի</a:t>
            </a:r>
            <a:r>
              <a:rPr lang="en-US" baseline="0" dirty="0" smtClean="0"/>
              <a:t> </a:t>
            </a:r>
            <a:r>
              <a:rPr lang="en-US" baseline="0" dirty="0" err="1" smtClean="0"/>
              <a:t>հետաքննել</a:t>
            </a:r>
            <a:r>
              <a:rPr lang="en-US" baseline="0" dirty="0" smtClean="0"/>
              <a:t> </a:t>
            </a:r>
            <a:r>
              <a:rPr lang="en-US" baseline="0" dirty="0" err="1" smtClean="0"/>
              <a:t>դա</a:t>
            </a:r>
            <a:r>
              <a:rPr lang="en-US" baseline="0" dirty="0" smtClean="0"/>
              <a:t>։ </a:t>
            </a:r>
            <a:r>
              <a:rPr lang="en-US" baseline="0" dirty="0" err="1" smtClean="0"/>
              <a:t>Շատ</a:t>
            </a:r>
            <a:r>
              <a:rPr lang="en-US" baseline="0" dirty="0" smtClean="0"/>
              <a:t> </a:t>
            </a:r>
            <a:r>
              <a:rPr lang="en-US" baseline="0" dirty="0" err="1" smtClean="0"/>
              <a:t>երկրներ</a:t>
            </a:r>
            <a:r>
              <a:rPr lang="en-US" baseline="0" dirty="0" smtClean="0"/>
              <a:t> </a:t>
            </a:r>
            <a:r>
              <a:rPr lang="en-US" baseline="0" dirty="0" err="1" smtClean="0"/>
              <a:t>նաեւ</a:t>
            </a:r>
            <a:r>
              <a:rPr lang="en-US" baseline="0" dirty="0" smtClean="0"/>
              <a:t> </a:t>
            </a:r>
            <a:r>
              <a:rPr lang="en-US" baseline="0" dirty="0" err="1" smtClean="0"/>
              <a:t>իրավազորություն</a:t>
            </a:r>
            <a:r>
              <a:rPr lang="en-US" baseline="0" dirty="0" smtClean="0"/>
              <a:t> </a:t>
            </a:r>
            <a:r>
              <a:rPr lang="en-US" baseline="0" dirty="0" err="1" smtClean="0"/>
              <a:t>են</a:t>
            </a:r>
            <a:r>
              <a:rPr lang="en-US" baseline="0" dirty="0" smtClean="0"/>
              <a:t> </a:t>
            </a:r>
            <a:r>
              <a:rPr lang="en-US" baseline="0" dirty="0" err="1" smtClean="0"/>
              <a:t>կիրառում</a:t>
            </a:r>
            <a:r>
              <a:rPr lang="en-US" baseline="0" dirty="0" smtClean="0"/>
              <a:t> </a:t>
            </a:r>
            <a:r>
              <a:rPr lang="en-US" baseline="0" dirty="0" err="1" smtClean="0"/>
              <a:t>սովորական</a:t>
            </a:r>
            <a:r>
              <a:rPr lang="en-US" baseline="0" dirty="0" smtClean="0"/>
              <a:t> </a:t>
            </a:r>
            <a:r>
              <a:rPr lang="en-US" baseline="0" dirty="0" err="1" smtClean="0"/>
              <a:t>հանցանքների</a:t>
            </a:r>
            <a:r>
              <a:rPr lang="en-US" baseline="0" dirty="0" smtClean="0"/>
              <a:t> </a:t>
            </a:r>
            <a:r>
              <a:rPr lang="en-US" baseline="0" dirty="0" err="1" smtClean="0"/>
              <a:t>դեպքում</a:t>
            </a:r>
            <a:r>
              <a:rPr lang="en-US" baseline="0" dirty="0" smtClean="0"/>
              <a:t>, </a:t>
            </a:r>
            <a:r>
              <a:rPr lang="en-US" baseline="0" dirty="0" err="1" smtClean="0"/>
              <a:t>երբ</a:t>
            </a:r>
            <a:r>
              <a:rPr lang="en-US" baseline="0" dirty="0" smtClean="0"/>
              <a:t> </a:t>
            </a:r>
            <a:r>
              <a:rPr lang="en-US" baseline="0" dirty="0" err="1" smtClean="0"/>
              <a:t>կատարվում</a:t>
            </a:r>
            <a:r>
              <a:rPr lang="en-US" baseline="0" dirty="0" smtClean="0"/>
              <a:t> </a:t>
            </a:r>
            <a:r>
              <a:rPr lang="en-US" baseline="0" dirty="0" err="1" smtClean="0"/>
              <a:t>են</a:t>
            </a:r>
            <a:r>
              <a:rPr lang="en-US" baseline="0" dirty="0" smtClean="0"/>
              <a:t> </a:t>
            </a:r>
            <a:r>
              <a:rPr lang="en-US" baseline="0" dirty="0" err="1" smtClean="0"/>
              <a:t>իր</a:t>
            </a:r>
            <a:r>
              <a:rPr lang="en-US" baseline="0" dirty="0" smtClean="0"/>
              <a:t> </a:t>
            </a:r>
            <a:r>
              <a:rPr lang="en-US" baseline="0" dirty="0" err="1" smtClean="0"/>
              <a:t>դրոշը</a:t>
            </a:r>
            <a:r>
              <a:rPr lang="en-US" baseline="0" dirty="0" smtClean="0"/>
              <a:t> </a:t>
            </a:r>
            <a:r>
              <a:rPr lang="en-US" baseline="0" dirty="0" err="1" smtClean="0"/>
              <a:t>կրող</a:t>
            </a:r>
            <a:r>
              <a:rPr lang="en-US" baseline="0" dirty="0" smtClean="0"/>
              <a:t> </a:t>
            </a:r>
            <a:r>
              <a:rPr lang="en-US" baseline="0" dirty="0" err="1" smtClean="0"/>
              <a:t>նավի</a:t>
            </a:r>
            <a:r>
              <a:rPr lang="en-US" baseline="0" dirty="0" smtClean="0"/>
              <a:t> </a:t>
            </a:r>
            <a:r>
              <a:rPr lang="en-US" baseline="0" dirty="0" err="1" smtClean="0"/>
              <a:t>վրա</a:t>
            </a:r>
            <a:r>
              <a:rPr lang="en-US" baseline="0" dirty="0" smtClean="0"/>
              <a:t> </a:t>
            </a:r>
            <a:r>
              <a:rPr lang="en-US" baseline="0" dirty="0" err="1" smtClean="0"/>
              <a:t>կամ</a:t>
            </a:r>
            <a:r>
              <a:rPr lang="en-US" baseline="0" dirty="0" smtClean="0"/>
              <a:t> </a:t>
            </a:r>
            <a:r>
              <a:rPr lang="en-US" baseline="0" dirty="0" err="1" smtClean="0"/>
              <a:t>իր</a:t>
            </a:r>
            <a:r>
              <a:rPr lang="en-US" baseline="0" dirty="0" smtClean="0"/>
              <a:t> </a:t>
            </a:r>
            <a:r>
              <a:rPr lang="en-US" baseline="0" dirty="0" err="1" smtClean="0"/>
              <a:t>օրենսդրությամբ</a:t>
            </a:r>
            <a:r>
              <a:rPr lang="en-US" baseline="0" dirty="0" smtClean="0"/>
              <a:t> </a:t>
            </a:r>
            <a:r>
              <a:rPr lang="en-US" baseline="0" dirty="0" err="1" smtClean="0"/>
              <a:t>գրանցված</a:t>
            </a:r>
            <a:r>
              <a:rPr lang="en-US" baseline="0" dirty="0" smtClean="0"/>
              <a:t> </a:t>
            </a:r>
            <a:r>
              <a:rPr lang="en-US" baseline="0" dirty="0" err="1" smtClean="0"/>
              <a:t>օդանավում</a:t>
            </a:r>
            <a:r>
              <a:rPr lang="en-US" baseline="0" dirty="0" smtClean="0"/>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7004933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dirty="0" err="1" smtClean="0">
                <a:latin typeface="Sylfaen" charset="0"/>
                <a:ea typeface="Sylfaen" charset="0"/>
                <a:cs typeface="Sylfaen" charset="0"/>
              </a:rPr>
              <a:t>Ձախ</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պատկերում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Բուդապեշտի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Կոնվենցիայի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Հոդված</a:t>
            </a:r>
            <a:r>
              <a:rPr lang="en-US" b="0" baseline="0" dirty="0" smtClean="0">
                <a:latin typeface="Sylfaen" charset="0"/>
                <a:ea typeface="Sylfaen" charset="0"/>
                <a:cs typeface="Sylfaen" charset="0"/>
              </a:rPr>
              <a:t> 22-ը՝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մեկ</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տարրով</a:t>
            </a:r>
            <a:r>
              <a:rPr lang="en-US" b="0" baseline="0" dirty="0" smtClean="0">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իր</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քաղաքացիներից</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մեկի</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կողմից</a:t>
            </a:r>
            <a:r>
              <a:rPr lang="mr-IN" sz="1400" dirty="0" smtClean="0">
                <a:solidFill>
                  <a:schemeClr val="tx1"/>
                </a:solidFill>
                <a:latin typeface="Sylfaen" charset="0"/>
                <a:ea typeface="Sylfaen" charset="0"/>
                <a:cs typeface="Sylfaen" charset="0"/>
              </a:rPr>
              <a:t>…</a:t>
            </a:r>
            <a:r>
              <a:rPr lang="en-US" sz="1400" dirty="0" smtClean="0">
                <a:solidFill>
                  <a:schemeClr val="tx1"/>
                </a:solidFill>
                <a:latin typeface="Sylfaen" charset="0"/>
                <a:ea typeface="Sylfaen" charset="0"/>
                <a:cs typeface="Sylfaen" charset="0"/>
              </a:rPr>
              <a:t>.</a:t>
            </a:r>
            <a:r>
              <a:rPr lang="en-US" sz="1400" dirty="0" err="1" smtClean="0">
                <a:solidFill>
                  <a:srgbClr val="FF0000"/>
                </a:solidFill>
                <a:latin typeface="Sylfaen" charset="0"/>
                <a:ea typeface="Sylfaen" charset="0"/>
                <a:cs typeface="Sylfaen" charset="0"/>
              </a:rPr>
              <a:t>հանցանքը</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պատժելի</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է</a:t>
            </a:r>
            <a:r>
              <a:rPr lang="mr-IN" sz="1400" dirty="0" smtClean="0">
                <a:solidFill>
                  <a:schemeClr val="tx1"/>
                </a:solidFill>
                <a:latin typeface="Sylfaen" charset="0"/>
                <a:ea typeface="Sylfaen" charset="0"/>
                <a:cs typeface="Sylfaen" charset="0"/>
              </a:rPr>
              <a:t>…</a:t>
            </a:r>
            <a:r>
              <a:rPr lang="en-US" sz="1400" dirty="0" smtClean="0">
                <a:solidFill>
                  <a:schemeClr val="tx1"/>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որտեղ</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կատարվել</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է</a:t>
            </a:r>
            <a:r>
              <a:rPr lang="en-US" sz="1400" dirty="0" smtClean="0">
                <a:latin typeface="Sylfaen" charset="0"/>
                <a:ea typeface="Sylfaen" charset="0"/>
                <a:cs typeface="Sylfaen" charset="0"/>
              </a:rPr>
              <a:t>, </a:t>
            </a:r>
            <a:r>
              <a:rPr lang="mr-IN" sz="1400" dirty="0" smtClean="0">
                <a:latin typeface="Sylfaen" charset="0"/>
                <a:ea typeface="Sylfaen" charset="0"/>
                <a:cs typeface="Sylfaen" charset="0"/>
              </a:rPr>
              <a:t>…</a:t>
            </a:r>
            <a:r>
              <a:rPr lang="en-US" sz="1400" dirty="0" smtClean="0">
                <a:latin typeface="Sylfaen" charset="0"/>
                <a:ea typeface="Sylfaen" charset="0"/>
                <a:cs typeface="Sylfaen" charset="0"/>
              </a:rPr>
              <a:t>.</a:t>
            </a:r>
            <a:r>
              <a:rPr lang="en-US" sz="1400" dirty="0" err="1" smtClean="0">
                <a:solidFill>
                  <a:srgbClr val="FF0000"/>
                </a:solidFill>
                <a:latin typeface="Sylfaen" charset="0"/>
                <a:ea typeface="Sylfaen" charset="0"/>
                <a:cs typeface="Sylfaen" charset="0"/>
              </a:rPr>
              <a:t>ցանկացած</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պետության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տարածքային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իրավազորությունից</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դուրս</a:t>
            </a:r>
            <a:r>
              <a:rPr lang="en-US" b="0" baseline="0" dirty="0" smtClean="0">
                <a:latin typeface="Sylfaen" charset="0"/>
                <a:ea typeface="Sylfaen" charset="0"/>
                <a:cs typeface="Sylfaen" charset="0"/>
              </a:rPr>
              <a:t>»)</a:t>
            </a:r>
            <a:endParaRPr lang="en-US" b="0" dirty="0" smtClean="0">
              <a:latin typeface="Sylfaen" charset="0"/>
              <a:ea typeface="Sylfaen" charset="0"/>
              <a:cs typeface="Sylfaen" charset="0"/>
            </a:endParaRPr>
          </a:p>
          <a:p>
            <a:endParaRPr lang="en-US" b="0" dirty="0" smtClean="0">
              <a:latin typeface="Sylfaen" charset="0"/>
              <a:ea typeface="Sylfaen" charset="0"/>
              <a:cs typeface="Sylfaen" charset="0"/>
            </a:endParaRPr>
          </a:p>
          <a:p>
            <a:r>
              <a:rPr lang="en-US" b="0" dirty="0" err="1" smtClean="0">
                <a:latin typeface="Sylfaen" charset="0"/>
                <a:ea typeface="Sylfaen" charset="0"/>
                <a:cs typeface="Sylfaen" charset="0"/>
              </a:rPr>
              <a:t>Աջ</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տրամադրում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բացատրությունը</a:t>
            </a:r>
            <a:r>
              <a:rPr lang="en-US" b="0" baseline="0" dirty="0" smtClean="0">
                <a:latin typeface="Sylfaen" charset="0"/>
                <a:ea typeface="Sylfaen" charset="0"/>
                <a:cs typeface="Sylfaen" charset="0"/>
              </a:rPr>
              <a:t>։ </a:t>
            </a:r>
            <a:endParaRPr lang="x-none" dirty="0" smtClean="0">
              <a:latin typeface="Sylfaen" charset="0"/>
              <a:ea typeface="Sylfaen" charset="0"/>
              <a:cs typeface="Sylfaen"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t>Այս</a:t>
            </a:r>
            <a:r>
              <a:rPr lang="en-US" dirty="0" smtClean="0"/>
              <a:t> </a:t>
            </a:r>
            <a:r>
              <a:rPr lang="en-US" dirty="0" err="1" smtClean="0"/>
              <a:t>տարրը</a:t>
            </a:r>
            <a:r>
              <a:rPr lang="en-US" dirty="0" smtClean="0"/>
              <a:t> </a:t>
            </a:r>
            <a:r>
              <a:rPr lang="en-US" dirty="0" err="1" smtClean="0"/>
              <a:t>ուրվագծում</a:t>
            </a:r>
            <a:r>
              <a:rPr lang="en-US" baseline="0" dirty="0" smtClean="0"/>
              <a:t> </a:t>
            </a:r>
            <a:r>
              <a:rPr lang="en-US" baseline="0" dirty="0" err="1" smtClean="0"/>
              <a:t>է</a:t>
            </a:r>
            <a:r>
              <a:rPr lang="en-US" baseline="0" dirty="0" smtClean="0"/>
              <a:t> </a:t>
            </a:r>
            <a:r>
              <a:rPr lang="en-US" baseline="0" dirty="0" err="1" smtClean="0"/>
              <a:t>ամենահիմնարար</a:t>
            </a:r>
            <a:r>
              <a:rPr lang="en-US" baseline="0" dirty="0" smtClean="0"/>
              <a:t> </a:t>
            </a:r>
            <a:r>
              <a:rPr lang="en-US" baseline="0" dirty="0" err="1" smtClean="0"/>
              <a:t>ազգային</a:t>
            </a:r>
            <a:r>
              <a:rPr lang="en-US" baseline="0" dirty="0" smtClean="0"/>
              <a:t>` </a:t>
            </a:r>
            <a:r>
              <a:rPr lang="en-US" baseline="0" dirty="0" err="1" smtClean="0"/>
              <a:t>նշելով</a:t>
            </a:r>
            <a:r>
              <a:rPr lang="en-US" baseline="0" dirty="0" smtClean="0"/>
              <a:t>, </a:t>
            </a:r>
            <a:r>
              <a:rPr lang="en-US" baseline="0" dirty="0" err="1" smtClean="0"/>
              <a:t>որ</a:t>
            </a:r>
            <a:r>
              <a:rPr lang="en-US" baseline="0" dirty="0" smtClean="0"/>
              <a:t> </a:t>
            </a:r>
            <a:r>
              <a:rPr lang="en-US" baseline="0" dirty="0" err="1" smtClean="0"/>
              <a:t>երկիրը</a:t>
            </a:r>
            <a:r>
              <a:rPr lang="en-US" baseline="0" dirty="0" smtClean="0"/>
              <a:t> </a:t>
            </a:r>
            <a:r>
              <a:rPr lang="en-US" baseline="0" dirty="0" err="1" smtClean="0"/>
              <a:t>կարող</a:t>
            </a:r>
            <a:r>
              <a:rPr lang="en-US" baseline="0" dirty="0" smtClean="0"/>
              <a:t> </a:t>
            </a:r>
            <a:r>
              <a:rPr lang="en-US" baseline="0" dirty="0" err="1" smtClean="0"/>
              <a:t>իրականացնել</a:t>
            </a:r>
            <a:r>
              <a:rPr lang="en-US" baseline="0" dirty="0" smtClean="0"/>
              <a:t> </a:t>
            </a:r>
            <a:r>
              <a:rPr lang="en-US" baseline="0" dirty="0" err="1" smtClean="0"/>
              <a:t>իրավազորությունը</a:t>
            </a:r>
            <a:r>
              <a:rPr lang="en-US" baseline="0" dirty="0" smtClean="0"/>
              <a:t> </a:t>
            </a:r>
            <a:r>
              <a:rPr lang="en-US" baseline="0" dirty="0" err="1" smtClean="0"/>
              <a:t>Բուդապեշտի</a:t>
            </a:r>
            <a:r>
              <a:rPr lang="en-US" baseline="0" dirty="0" smtClean="0"/>
              <a:t> </a:t>
            </a:r>
            <a:r>
              <a:rPr lang="en-US" baseline="0" dirty="0" err="1" smtClean="0"/>
              <a:t>Կոնվենցիայի</a:t>
            </a:r>
            <a:r>
              <a:rPr lang="en-US" baseline="0" dirty="0" smtClean="0"/>
              <a:t> 2-11 </a:t>
            </a:r>
            <a:r>
              <a:rPr lang="en-US" baseline="0" dirty="0" err="1" smtClean="0"/>
              <a:t>հոդվածներին</a:t>
            </a:r>
            <a:r>
              <a:rPr lang="en-US" baseline="0" dirty="0" smtClean="0"/>
              <a:t> </a:t>
            </a:r>
            <a:r>
              <a:rPr lang="en-US" baseline="0" dirty="0" err="1" smtClean="0"/>
              <a:t>համապատասխան</a:t>
            </a:r>
            <a:r>
              <a:rPr lang="en-US" baseline="0" dirty="0" smtClean="0"/>
              <a:t> </a:t>
            </a:r>
            <a:r>
              <a:rPr lang="en-US" baseline="0" dirty="0" err="1" smtClean="0"/>
              <a:t>հանցանքների</a:t>
            </a:r>
            <a:r>
              <a:rPr lang="en-US" baseline="0" dirty="0" smtClean="0"/>
              <a:t> </a:t>
            </a:r>
            <a:r>
              <a:rPr lang="en-US" baseline="0" dirty="0" err="1" smtClean="0"/>
              <a:t>համար</a:t>
            </a:r>
            <a:r>
              <a:rPr lang="en-US" baseline="0" dirty="0" smtClean="0"/>
              <a:t>, </a:t>
            </a:r>
            <a:r>
              <a:rPr lang="en-US" baseline="0" dirty="0" err="1" smtClean="0"/>
              <a:t>երբ</a:t>
            </a:r>
            <a:r>
              <a:rPr lang="en-US" baseline="0" dirty="0" smtClean="0"/>
              <a:t> </a:t>
            </a:r>
            <a:r>
              <a:rPr lang="en-US" baseline="0" dirty="0" err="1" smtClean="0"/>
              <a:t>նման</a:t>
            </a:r>
            <a:r>
              <a:rPr lang="en-US" baseline="0" dirty="0" smtClean="0"/>
              <a:t> </a:t>
            </a:r>
            <a:r>
              <a:rPr lang="en-US" baseline="0" dirty="0" err="1" smtClean="0"/>
              <a:t>հանցանքը</a:t>
            </a:r>
            <a:r>
              <a:rPr lang="en-US" baseline="0" dirty="0" smtClean="0"/>
              <a:t> </a:t>
            </a:r>
            <a:r>
              <a:rPr lang="en-US" baseline="0" dirty="0" err="1" smtClean="0"/>
              <a:t>կատարվել</a:t>
            </a:r>
            <a:r>
              <a:rPr lang="en-US" baseline="0" dirty="0" smtClean="0"/>
              <a:t> </a:t>
            </a:r>
            <a:r>
              <a:rPr lang="en-US" baseline="0" dirty="0" err="1" smtClean="0"/>
              <a:t>է</a:t>
            </a:r>
            <a:r>
              <a:rPr lang="en-US" baseline="0" dirty="0" smtClean="0"/>
              <a:t> </a:t>
            </a:r>
            <a:r>
              <a:rPr lang="en-US" baseline="0" dirty="0" err="1" smtClean="0"/>
              <a:t>իր</a:t>
            </a:r>
            <a:r>
              <a:rPr lang="en-US" baseline="0" dirty="0" smtClean="0"/>
              <a:t> </a:t>
            </a:r>
            <a:r>
              <a:rPr lang="en-US" baseline="0" dirty="0" err="1" smtClean="0"/>
              <a:t>քաղաքացիներից</a:t>
            </a:r>
            <a:r>
              <a:rPr lang="en-US" baseline="0" dirty="0" smtClean="0"/>
              <a:t> </a:t>
            </a:r>
            <a:r>
              <a:rPr lang="en-US" baseline="0" dirty="0" err="1" smtClean="0"/>
              <a:t>մեկի</a:t>
            </a:r>
            <a:r>
              <a:rPr lang="en-US" baseline="0" dirty="0" smtClean="0"/>
              <a:t> </a:t>
            </a:r>
            <a:r>
              <a:rPr lang="en-US" baseline="0" dirty="0" err="1" smtClean="0"/>
              <a:t>կողմից</a:t>
            </a:r>
            <a:r>
              <a:rPr lang="en-US" baseline="0" dirty="0" smtClean="0"/>
              <a:t>։ </a:t>
            </a:r>
            <a:r>
              <a:rPr lang="en-US" baseline="0" dirty="0" err="1" smtClean="0"/>
              <a:t>Առկա</a:t>
            </a:r>
            <a:r>
              <a:rPr lang="en-US" baseline="0" dirty="0" smtClean="0"/>
              <a:t> </a:t>
            </a:r>
            <a:r>
              <a:rPr lang="en-US" baseline="0" dirty="0" err="1" smtClean="0"/>
              <a:t>է</a:t>
            </a:r>
            <a:r>
              <a:rPr lang="en-US" baseline="0" dirty="0" smtClean="0"/>
              <a:t> </a:t>
            </a:r>
            <a:r>
              <a:rPr lang="en-US" baseline="0" dirty="0" err="1" smtClean="0"/>
              <a:t>նաեւ</a:t>
            </a:r>
            <a:r>
              <a:rPr lang="en-US" baseline="0" dirty="0" smtClean="0"/>
              <a:t> </a:t>
            </a:r>
            <a:r>
              <a:rPr lang="en-US" baseline="0" dirty="0" err="1" smtClean="0"/>
              <a:t>հավելյալ</a:t>
            </a:r>
            <a:r>
              <a:rPr lang="en-US" baseline="0" dirty="0" smtClean="0"/>
              <a:t> </a:t>
            </a:r>
            <a:r>
              <a:rPr lang="en-US" baseline="0" dirty="0" err="1" smtClean="0"/>
              <a:t>նախապայման</a:t>
            </a:r>
            <a:r>
              <a:rPr lang="en-US" baseline="0" dirty="0" smtClean="0"/>
              <a:t>, </a:t>
            </a:r>
            <a:r>
              <a:rPr lang="en-US" baseline="0" dirty="0" err="1" smtClean="0"/>
              <a:t>որ</a:t>
            </a:r>
            <a:r>
              <a:rPr lang="en-US" baseline="0" dirty="0" smtClean="0"/>
              <a:t> </a:t>
            </a:r>
            <a:r>
              <a:rPr lang="en-US" baseline="0" dirty="0" err="1" smtClean="0"/>
              <a:t>հանցանքը</a:t>
            </a:r>
            <a:r>
              <a:rPr lang="en-US" baseline="0" dirty="0" smtClean="0"/>
              <a:t> </a:t>
            </a:r>
            <a:r>
              <a:rPr lang="en-US" baseline="0" dirty="0" err="1" smtClean="0"/>
              <a:t>պետք</a:t>
            </a:r>
            <a:r>
              <a:rPr lang="en-US" baseline="0" dirty="0" smtClean="0"/>
              <a:t> </a:t>
            </a:r>
            <a:r>
              <a:rPr lang="en-US" baseline="0" dirty="0" err="1" smtClean="0"/>
              <a:t>է</a:t>
            </a:r>
            <a:r>
              <a:rPr lang="en-US" baseline="0" dirty="0" smtClean="0"/>
              <a:t> </a:t>
            </a:r>
            <a:r>
              <a:rPr lang="en-US" baseline="0" dirty="0" err="1" smtClean="0"/>
              <a:t>նաեւ</a:t>
            </a:r>
            <a:r>
              <a:rPr lang="en-US" baseline="0" dirty="0" smtClean="0"/>
              <a:t> </a:t>
            </a:r>
            <a:r>
              <a:rPr lang="en-US" baseline="0" dirty="0" err="1" smtClean="0"/>
              <a:t>հանցանք</a:t>
            </a:r>
            <a:r>
              <a:rPr lang="en-US" baseline="0" dirty="0" smtClean="0"/>
              <a:t> </a:t>
            </a:r>
            <a:r>
              <a:rPr lang="en-US" baseline="0" dirty="0" err="1" smtClean="0"/>
              <a:t>լինի</a:t>
            </a:r>
            <a:r>
              <a:rPr lang="en-US" baseline="0" dirty="0" smtClean="0"/>
              <a:t> </a:t>
            </a:r>
            <a:r>
              <a:rPr lang="en-US" baseline="0" dirty="0" err="1" smtClean="0"/>
              <a:t>այն</a:t>
            </a:r>
            <a:r>
              <a:rPr lang="en-US" baseline="0" dirty="0" smtClean="0"/>
              <a:t> </a:t>
            </a:r>
            <a:r>
              <a:rPr lang="en-US" baseline="0" dirty="0" err="1" smtClean="0"/>
              <a:t>տարածքում</a:t>
            </a:r>
            <a:r>
              <a:rPr lang="en-US" baseline="0" dirty="0" smtClean="0"/>
              <a:t>, </a:t>
            </a:r>
            <a:r>
              <a:rPr lang="en-US" baseline="0" dirty="0" err="1" smtClean="0"/>
              <a:t>որտեղ</a:t>
            </a:r>
            <a:r>
              <a:rPr lang="en-US" baseline="0" dirty="0" smtClean="0"/>
              <a:t> </a:t>
            </a:r>
            <a:r>
              <a:rPr lang="en-US" baseline="0" dirty="0" err="1" smtClean="0"/>
              <a:t>կատարվել</a:t>
            </a:r>
            <a:r>
              <a:rPr lang="en-US" baseline="0" dirty="0" smtClean="0"/>
              <a:t> </a:t>
            </a:r>
            <a:r>
              <a:rPr lang="en-US" baseline="0" dirty="0" err="1" smtClean="0"/>
              <a:t>է</a:t>
            </a:r>
            <a:r>
              <a:rPr lang="en-US" baseline="0" dirty="0" smtClean="0"/>
              <a:t> </a:t>
            </a:r>
            <a:r>
              <a:rPr lang="en-US" baseline="0" dirty="0" err="1" smtClean="0"/>
              <a:t>կամ</a:t>
            </a:r>
            <a:r>
              <a:rPr lang="en-US" baseline="0" dirty="0" smtClean="0"/>
              <a:t> </a:t>
            </a:r>
            <a:r>
              <a:rPr lang="en-US" baseline="0" dirty="0" err="1" smtClean="0"/>
              <a:t>կատարված</a:t>
            </a:r>
            <a:r>
              <a:rPr lang="en-US" baseline="0" dirty="0" smtClean="0"/>
              <a:t> </a:t>
            </a:r>
            <a:r>
              <a:rPr lang="en-US" baseline="0" dirty="0" err="1" smtClean="0"/>
              <a:t>լինի</a:t>
            </a:r>
            <a:r>
              <a:rPr lang="en-US" baseline="0" dirty="0" smtClean="0"/>
              <a:t> </a:t>
            </a:r>
            <a:r>
              <a:rPr lang="en-US" baseline="0" dirty="0" err="1" smtClean="0"/>
              <a:t>որեւէ</a:t>
            </a:r>
            <a:r>
              <a:rPr lang="en-US" baseline="0" dirty="0" smtClean="0"/>
              <a:t> </a:t>
            </a:r>
            <a:r>
              <a:rPr lang="en-GB" dirty="0" err="1" smtClean="0">
                <a:latin typeface="Sylfaen" charset="0"/>
                <a:ea typeface="Sylfaen" charset="0"/>
                <a:cs typeface="Sylfaen" charset="0"/>
              </a:rPr>
              <a:t>այլ</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պետության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տարածքային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իրավազորությունից</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դուրս</a:t>
            </a:r>
            <a:r>
              <a:rPr lang="en-GB" baseline="0" dirty="0" smtClean="0">
                <a:latin typeface="Sylfaen" charset="0"/>
                <a:ea typeface="Sylfaen" charset="0"/>
                <a:cs typeface="Sylfaen" charset="0"/>
              </a:rPr>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4291184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dirty="0" err="1" smtClean="0">
                <a:latin typeface="Sylfaen" charset="0"/>
                <a:ea typeface="Sylfaen" charset="0"/>
                <a:cs typeface="Sylfaen" charset="0"/>
              </a:rPr>
              <a:t>Ձախ</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պատկերում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Բուդապեշտի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Կոնվենցիայի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Հոդված</a:t>
            </a:r>
            <a:r>
              <a:rPr lang="en-US" b="0" baseline="0" dirty="0" smtClean="0">
                <a:latin typeface="Sylfaen" charset="0"/>
                <a:ea typeface="Sylfaen" charset="0"/>
                <a:cs typeface="Sylfaen" charset="0"/>
              </a:rPr>
              <a:t> 22-ը՝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մեկ</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տարրով</a:t>
            </a:r>
            <a:r>
              <a:rPr lang="en-US" b="0" baseline="0" dirty="0" smtClean="0">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իրավունք</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վերապահել</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չկիրառելու</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կամ</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կիրառելու</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միայն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հատուկ</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դեպքերում</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կամ</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պայմանների</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առկայության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դեպքում</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սույն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հոդվածի</a:t>
            </a:r>
            <a:r>
              <a:rPr lang="en-US" sz="1400" dirty="0" smtClean="0">
                <a:solidFill>
                  <a:srgbClr val="FF0000"/>
                </a:solidFill>
                <a:latin typeface="Sylfaen" charset="0"/>
                <a:ea typeface="Sylfaen" charset="0"/>
                <a:cs typeface="Sylfaen" charset="0"/>
              </a:rPr>
              <a:t> 1-ին </a:t>
            </a:r>
            <a:r>
              <a:rPr lang="en-US" sz="1400" dirty="0" err="1" smtClean="0">
                <a:solidFill>
                  <a:srgbClr val="FF0000"/>
                </a:solidFill>
                <a:latin typeface="Sylfaen" charset="0"/>
                <a:ea typeface="Sylfaen" charset="0"/>
                <a:cs typeface="Sylfaen" charset="0"/>
              </a:rPr>
              <a:t>կետի</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բ</a:t>
            </a:r>
            <a:r>
              <a:rPr lang="en-US" sz="1400" dirty="0" smtClean="0">
                <a:solidFill>
                  <a:srgbClr val="FF0000"/>
                </a:solidFill>
                <a:latin typeface="Sylfaen" charset="0"/>
                <a:ea typeface="Sylfaen" charset="0"/>
                <a:cs typeface="Sylfaen" charset="0"/>
              </a:rPr>
              <a:t>»-«</a:t>
            </a:r>
            <a:r>
              <a:rPr lang="en-US" sz="1400" dirty="0" err="1" smtClean="0">
                <a:solidFill>
                  <a:srgbClr val="FF0000"/>
                </a:solidFill>
                <a:latin typeface="Sylfaen" charset="0"/>
                <a:ea typeface="Sylfaen" charset="0"/>
                <a:cs typeface="Sylfaen" charset="0"/>
              </a:rPr>
              <a:t>դ</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կետերում</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սահմանված</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իրավազորության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կանոններին</a:t>
            </a:r>
            <a:r>
              <a:rPr lang="en-US" b="0" baseline="0" dirty="0" smtClean="0">
                <a:latin typeface="Sylfaen" charset="0"/>
                <a:ea typeface="Sylfaen" charset="0"/>
                <a:cs typeface="Sylfaen" charset="0"/>
              </a:rPr>
              <a:t>»)</a:t>
            </a:r>
            <a:endParaRPr lang="en-US" b="0" dirty="0" smtClean="0">
              <a:latin typeface="Sylfaen" charset="0"/>
              <a:ea typeface="Sylfaen" charset="0"/>
              <a:cs typeface="Sylfaen" charset="0"/>
            </a:endParaRPr>
          </a:p>
          <a:p>
            <a:endParaRPr lang="en-US" b="0" dirty="0" smtClean="0">
              <a:latin typeface="Sylfaen" charset="0"/>
              <a:ea typeface="Sylfaen" charset="0"/>
              <a:cs typeface="Sylfaen" charset="0"/>
            </a:endParaRPr>
          </a:p>
          <a:p>
            <a:r>
              <a:rPr lang="en-US" b="0" dirty="0" err="1" smtClean="0">
                <a:latin typeface="Sylfaen" charset="0"/>
                <a:ea typeface="Sylfaen" charset="0"/>
                <a:cs typeface="Sylfaen" charset="0"/>
              </a:rPr>
              <a:t>Աջ</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տրամադրում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բացատրությունը</a:t>
            </a:r>
            <a:r>
              <a:rPr lang="en-US" b="0" baseline="0" dirty="0" smtClean="0">
                <a:latin typeface="Sylfaen" charset="0"/>
                <a:ea typeface="Sylfaen" charset="0"/>
                <a:cs typeface="Sylfaen" charset="0"/>
              </a:rPr>
              <a:t>։ </a:t>
            </a:r>
            <a:endParaRPr lang="x-none" dirty="0" smtClean="0">
              <a:latin typeface="Sylfaen" charset="0"/>
              <a:ea typeface="Sylfaen" charset="0"/>
              <a:cs typeface="Sylfaen"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t>Այս</a:t>
            </a:r>
            <a:r>
              <a:rPr lang="en-US" dirty="0" smtClean="0"/>
              <a:t> </a:t>
            </a:r>
            <a:r>
              <a:rPr lang="en-US" dirty="0" err="1" smtClean="0"/>
              <a:t>կարեւոր</a:t>
            </a:r>
            <a:r>
              <a:rPr lang="en-US" dirty="0" smtClean="0"/>
              <a:t> </a:t>
            </a:r>
            <a:r>
              <a:rPr lang="en-US" dirty="0" err="1" smtClean="0"/>
              <a:t>տարրը</a:t>
            </a:r>
            <a:r>
              <a:rPr lang="en-US" dirty="0" smtClean="0"/>
              <a:t> </a:t>
            </a:r>
            <a:r>
              <a:rPr lang="en-US" dirty="0" err="1" smtClean="0"/>
              <a:t>ապահովում</a:t>
            </a:r>
            <a:r>
              <a:rPr lang="en-US" baseline="0" dirty="0" smtClean="0"/>
              <a:t> </a:t>
            </a:r>
            <a:r>
              <a:rPr lang="en-US" baseline="0" dirty="0" err="1" smtClean="0"/>
              <a:t>է</a:t>
            </a:r>
            <a:r>
              <a:rPr lang="en-US" baseline="0" dirty="0" smtClean="0"/>
              <a:t> </a:t>
            </a:r>
            <a:r>
              <a:rPr lang="en-US" baseline="0" dirty="0" err="1" smtClean="0"/>
              <a:t>պետություններին</a:t>
            </a:r>
            <a:r>
              <a:rPr lang="en-US" baseline="0" dirty="0" smtClean="0"/>
              <a:t> </a:t>
            </a:r>
            <a:r>
              <a:rPr lang="en-US" baseline="0" dirty="0" err="1" smtClean="0"/>
              <a:t>հնարավորությամ</a:t>
            </a:r>
            <a:r>
              <a:rPr lang="en-US" baseline="0" dirty="0" smtClean="0"/>
              <a:t> </a:t>
            </a:r>
            <a:r>
              <a:rPr lang="en-US" baseline="0" dirty="0" err="1" smtClean="0"/>
              <a:t>չկիրառելու</a:t>
            </a:r>
            <a:r>
              <a:rPr lang="en-US" baseline="0" dirty="0" smtClean="0"/>
              <a:t> </a:t>
            </a:r>
            <a:r>
              <a:rPr lang="en-US" baseline="0" dirty="0" err="1" smtClean="0"/>
              <a:t>իրավազորությանը</a:t>
            </a:r>
            <a:r>
              <a:rPr lang="en-US" baseline="0" dirty="0" smtClean="0"/>
              <a:t> </a:t>
            </a:r>
            <a:r>
              <a:rPr lang="en-US" baseline="0" dirty="0" err="1" smtClean="0"/>
              <a:t>վերաբերող</a:t>
            </a:r>
            <a:r>
              <a:rPr lang="en-US" baseline="0" dirty="0" smtClean="0"/>
              <a:t> </a:t>
            </a:r>
            <a:r>
              <a:rPr lang="en-US" baseline="0" dirty="0" err="1" smtClean="0"/>
              <a:t>որոշ</a:t>
            </a:r>
            <a:r>
              <a:rPr lang="en-US" baseline="0" dirty="0" smtClean="0"/>
              <a:t> </a:t>
            </a:r>
            <a:r>
              <a:rPr lang="en-US" baseline="0" dirty="0" err="1" smtClean="0"/>
              <a:t>պահանջներ</a:t>
            </a:r>
            <a:r>
              <a:rPr lang="en-US" baseline="0" dirty="0" smtClean="0"/>
              <a:t>։ </a:t>
            </a:r>
            <a:r>
              <a:rPr lang="en-US" baseline="0" dirty="0" err="1" smtClean="0"/>
              <a:t>Արդյունքում</a:t>
            </a:r>
            <a:r>
              <a:rPr lang="en-US" baseline="0" dirty="0" smtClean="0"/>
              <a:t>, </a:t>
            </a:r>
            <a:r>
              <a:rPr lang="en-US" baseline="0" dirty="0" err="1" smtClean="0"/>
              <a:t>Բուդապեշտի</a:t>
            </a:r>
            <a:r>
              <a:rPr lang="en-US" baseline="0" dirty="0" smtClean="0"/>
              <a:t> </a:t>
            </a:r>
            <a:r>
              <a:rPr lang="en-US" baseline="0" dirty="0" err="1" smtClean="0"/>
              <a:t>Կոնվենցիայի</a:t>
            </a:r>
            <a:r>
              <a:rPr lang="en-US" baseline="0" dirty="0" smtClean="0"/>
              <a:t> </a:t>
            </a:r>
            <a:r>
              <a:rPr lang="en-US" baseline="0" dirty="0" err="1" smtClean="0"/>
              <a:t>ներքո</a:t>
            </a:r>
            <a:r>
              <a:rPr lang="en-US" baseline="0" dirty="0" smtClean="0"/>
              <a:t> </a:t>
            </a:r>
            <a:r>
              <a:rPr lang="en-US" baseline="0" dirty="0" err="1" smtClean="0"/>
              <a:t>իրավազորության</a:t>
            </a:r>
            <a:r>
              <a:rPr lang="en-US" baseline="0" dirty="0" smtClean="0"/>
              <a:t> </a:t>
            </a:r>
            <a:r>
              <a:rPr lang="en-US" baseline="0" dirty="0" err="1" smtClean="0"/>
              <a:t>միակ</a:t>
            </a:r>
            <a:r>
              <a:rPr lang="en-US" baseline="0" dirty="0" smtClean="0"/>
              <a:t> </a:t>
            </a:r>
            <a:r>
              <a:rPr lang="en-US" baseline="0" dirty="0" err="1" smtClean="0"/>
              <a:t>պարտադիր</a:t>
            </a:r>
            <a:r>
              <a:rPr lang="en-US" baseline="0" dirty="0" smtClean="0"/>
              <a:t> </a:t>
            </a:r>
            <a:r>
              <a:rPr lang="en-US" baseline="0" dirty="0" err="1" smtClean="0"/>
              <a:t>պահանջը</a:t>
            </a:r>
            <a:r>
              <a:rPr lang="en-US" baseline="0" dirty="0" smtClean="0"/>
              <a:t> </a:t>
            </a:r>
            <a:r>
              <a:rPr lang="en-US" baseline="0" dirty="0" err="1" smtClean="0"/>
              <a:t>նշված</a:t>
            </a:r>
            <a:r>
              <a:rPr lang="en-US" baseline="0" dirty="0" smtClean="0"/>
              <a:t> </a:t>
            </a:r>
            <a:r>
              <a:rPr lang="en-US" baseline="0" dirty="0" err="1" smtClean="0"/>
              <a:t>է</a:t>
            </a:r>
            <a:r>
              <a:rPr lang="en-US" baseline="0" dirty="0" smtClean="0"/>
              <a:t> </a:t>
            </a:r>
            <a:r>
              <a:rPr lang="en-GB" sz="1200" dirty="0" err="1" smtClean="0">
                <a:latin typeface="Sylfaen" charset="0"/>
                <a:ea typeface="Sylfaen" charset="0"/>
                <a:cs typeface="Sylfaen" charset="0"/>
              </a:rPr>
              <a:t>Հոդված</a:t>
            </a:r>
            <a:r>
              <a:rPr lang="en-GB" sz="1200" dirty="0" smtClean="0">
                <a:latin typeface="Sylfaen" charset="0"/>
                <a:ea typeface="Sylfaen" charset="0"/>
                <a:cs typeface="Sylfaen" charset="0"/>
              </a:rPr>
              <a:t> 22.1.ա</a:t>
            </a:r>
            <a:r>
              <a:rPr lang="en-GB" sz="1200" baseline="0" dirty="0" smtClean="0">
                <a:latin typeface="Sylfaen" charset="0"/>
                <a:ea typeface="Sylfaen" charset="0"/>
                <a:cs typeface="Sylfaen" charset="0"/>
              </a:rPr>
              <a:t> </a:t>
            </a:r>
            <a:r>
              <a:rPr lang="en-GB" sz="1200" baseline="0" dirty="0" err="1" smtClean="0">
                <a:latin typeface="Sylfaen" charset="0"/>
                <a:ea typeface="Sylfaen" charset="0"/>
                <a:cs typeface="Sylfaen" charset="0"/>
              </a:rPr>
              <a:t>կետում</a:t>
            </a:r>
            <a:r>
              <a:rPr lang="en-GB" sz="1200" baseline="0" dirty="0" smtClean="0">
                <a:latin typeface="Sylfaen" charset="0"/>
                <a:ea typeface="Sylfaen" charset="0"/>
                <a:cs typeface="Sylfaen" charset="0"/>
              </a:rPr>
              <a:t> (</a:t>
            </a:r>
            <a:r>
              <a:rPr lang="en-GB" sz="1200" baseline="0" dirty="0" err="1" smtClean="0">
                <a:latin typeface="Sylfaen" charset="0"/>
                <a:ea typeface="Sylfaen" charset="0"/>
                <a:cs typeface="Sylfaen" charset="0"/>
              </a:rPr>
              <a:t>տարծքային</a:t>
            </a:r>
            <a:r>
              <a:rPr lang="en-GB" sz="1200" baseline="0" dirty="0" smtClean="0">
                <a:latin typeface="Sylfaen" charset="0"/>
                <a:ea typeface="Sylfaen" charset="0"/>
                <a:cs typeface="Sylfaen" charset="0"/>
              </a:rPr>
              <a:t> </a:t>
            </a:r>
            <a:r>
              <a:rPr lang="en-GB" sz="1200" baseline="0" dirty="0" err="1" smtClean="0">
                <a:latin typeface="Sylfaen" charset="0"/>
                <a:ea typeface="Sylfaen" charset="0"/>
                <a:cs typeface="Sylfaen" charset="0"/>
              </a:rPr>
              <a:t>հիմնարար</a:t>
            </a:r>
            <a:r>
              <a:rPr lang="en-GB" sz="1200" baseline="0" dirty="0" smtClean="0">
                <a:latin typeface="Sylfaen" charset="0"/>
                <a:ea typeface="Sylfaen" charset="0"/>
                <a:cs typeface="Sylfaen" charset="0"/>
              </a:rPr>
              <a:t> </a:t>
            </a:r>
            <a:r>
              <a:rPr lang="en-GB" sz="1200" baseline="0" dirty="0" err="1" smtClean="0">
                <a:latin typeface="Sylfaen" charset="0"/>
                <a:ea typeface="Sylfaen" charset="0"/>
                <a:cs typeface="Sylfaen" charset="0"/>
              </a:rPr>
              <a:t>սկզունք</a:t>
            </a:r>
            <a:r>
              <a:rPr lang="en-GB" sz="1200" baseline="0" dirty="0" smtClean="0">
                <a:latin typeface="Sylfaen" charset="0"/>
                <a:ea typeface="Sylfaen" charset="0"/>
                <a:cs typeface="Sylfaen" charset="0"/>
              </a:rPr>
              <a:t>)</a:t>
            </a:r>
            <a:r>
              <a:rPr lang="en-US" sz="1200" baseline="0" dirty="0" smtClean="0">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931965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dirty="0" err="1" smtClean="0">
                <a:latin typeface="Sylfaen" charset="0"/>
                <a:ea typeface="Sylfaen" charset="0"/>
                <a:cs typeface="Sylfaen" charset="0"/>
              </a:rPr>
              <a:t>Ձախ</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պատկերում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Բուդապեշտի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Կոնվենցիայի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Հոդված</a:t>
            </a:r>
            <a:r>
              <a:rPr lang="en-US" b="0" baseline="0" dirty="0" smtClean="0">
                <a:latin typeface="Sylfaen" charset="0"/>
                <a:ea typeface="Sylfaen" charset="0"/>
                <a:cs typeface="Sylfaen" charset="0"/>
              </a:rPr>
              <a:t> 22-ը՝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մեկ</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տարրով</a:t>
            </a:r>
            <a:r>
              <a:rPr lang="en-US" b="0" baseline="0" dirty="0" smtClean="0">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հանցանք</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կատարելու</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մեջ</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կասկածվողը</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գտնվում</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է</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իր</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տարածքում</a:t>
            </a:r>
            <a:r>
              <a:rPr lang="mr-IN" sz="1400" dirty="0" smtClean="0">
                <a:solidFill>
                  <a:srgbClr val="FF0000"/>
                </a:solidFill>
                <a:latin typeface="Sylfaen" charset="0"/>
                <a:ea typeface="Sylfaen" charset="0"/>
                <a:cs typeface="Sylfaen" charset="0"/>
              </a:rPr>
              <a:t>…</a:t>
            </a:r>
            <a:r>
              <a:rPr lang="en-US" sz="1200" dirty="0" err="1" smtClean="0">
                <a:solidFill>
                  <a:srgbClr val="FF0000"/>
                </a:solidFill>
                <a:latin typeface="Sylfaen" charset="0"/>
                <a:ea typeface="Sylfaen" charset="0"/>
                <a:cs typeface="Sylfaen" charset="0"/>
              </a:rPr>
              <a:t>Կողմը</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վերջինիս</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չի</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հանձնում</a:t>
            </a:r>
            <a:r>
              <a:rPr lang="mr-IN" sz="1200" dirty="0" smtClean="0">
                <a:solidFill>
                  <a:schemeClr val="tx1"/>
                </a:solidFill>
                <a:latin typeface="Sylfaen" charset="0"/>
                <a:ea typeface="Sylfaen" charset="0"/>
                <a:cs typeface="Sylfaen" charset="0"/>
              </a:rPr>
              <a:t>…</a:t>
            </a:r>
            <a:r>
              <a:rPr lang="en-US" sz="1200" dirty="0" err="1" smtClean="0">
                <a:solidFill>
                  <a:srgbClr val="FF0000"/>
                </a:solidFill>
                <a:latin typeface="Sylfaen" charset="0"/>
                <a:ea typeface="Sylfaen" charset="0"/>
                <a:cs typeface="Sylfaen" charset="0"/>
              </a:rPr>
              <a:t>միայն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նրա</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քաղաքացիության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պատճառով</a:t>
            </a:r>
            <a:r>
              <a:rPr lang="en-US" b="0" baseline="0" dirty="0" smtClean="0">
                <a:latin typeface="Sylfaen" charset="0"/>
                <a:ea typeface="Sylfaen" charset="0"/>
                <a:cs typeface="Sylfaen" charset="0"/>
              </a:rPr>
              <a:t>»)։</a:t>
            </a:r>
            <a:endParaRPr lang="en-US" b="0" dirty="0" smtClean="0">
              <a:latin typeface="Sylfaen" charset="0"/>
              <a:ea typeface="Sylfaen" charset="0"/>
              <a:cs typeface="Sylfaen" charset="0"/>
            </a:endParaRPr>
          </a:p>
          <a:p>
            <a:endParaRPr lang="en-US" b="0" dirty="0" smtClean="0">
              <a:latin typeface="Sylfaen" charset="0"/>
              <a:ea typeface="Sylfaen" charset="0"/>
              <a:cs typeface="Sylfaen" charset="0"/>
            </a:endParaRPr>
          </a:p>
          <a:p>
            <a:r>
              <a:rPr lang="en-US" b="0" dirty="0" err="1" smtClean="0">
                <a:latin typeface="Sylfaen" charset="0"/>
                <a:ea typeface="Sylfaen" charset="0"/>
                <a:cs typeface="Sylfaen" charset="0"/>
              </a:rPr>
              <a:t>Աջ</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տրամադրում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բացատրությունը</a:t>
            </a:r>
            <a:r>
              <a:rPr lang="en-US" b="0" baseline="0" dirty="0" smtClean="0">
                <a:latin typeface="Sylfaen" charset="0"/>
                <a:ea typeface="Sylfaen" charset="0"/>
                <a:cs typeface="Sylfaen" charset="0"/>
              </a:rPr>
              <a:t>։ </a:t>
            </a:r>
            <a:endParaRPr lang="x-none" dirty="0" smtClean="0">
              <a:latin typeface="Sylfaen" charset="0"/>
              <a:ea typeface="Sylfaen" charset="0"/>
              <a:cs typeface="Sylfaen"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dirty="0" err="1" smtClean="0"/>
              <a:t>Այս</a:t>
            </a:r>
            <a:r>
              <a:rPr lang="en-US" dirty="0" smtClean="0"/>
              <a:t> </a:t>
            </a:r>
            <a:r>
              <a:rPr lang="en-US" dirty="0" err="1" smtClean="0"/>
              <a:t>սահիկը</a:t>
            </a:r>
            <a:r>
              <a:rPr lang="en-US" dirty="0" smtClean="0"/>
              <a:t> </a:t>
            </a:r>
            <a:r>
              <a:rPr lang="en-US" dirty="0" err="1" smtClean="0"/>
              <a:t>բացատրում</a:t>
            </a:r>
            <a:r>
              <a:rPr lang="en-US" dirty="0" smtClean="0"/>
              <a:t> </a:t>
            </a:r>
            <a:r>
              <a:rPr lang="en-US" dirty="0" err="1" smtClean="0"/>
              <a:t>է</a:t>
            </a:r>
            <a:r>
              <a:rPr lang="en-US" dirty="0" smtClean="0"/>
              <a:t>,</a:t>
            </a:r>
            <a:r>
              <a:rPr lang="en-US" baseline="0" dirty="0" smtClean="0"/>
              <a:t> </a:t>
            </a:r>
            <a:r>
              <a:rPr lang="en-US" baseline="0" dirty="0" err="1" smtClean="0"/>
              <a:t>որ</a:t>
            </a:r>
            <a:r>
              <a:rPr lang="en-US" baseline="0" dirty="0" smtClean="0"/>
              <a:t> </a:t>
            </a:r>
            <a:r>
              <a:rPr lang="en-US" baseline="0" dirty="0" err="1" smtClean="0"/>
              <a:t>կողմը</a:t>
            </a:r>
            <a:r>
              <a:rPr lang="en-US" baseline="0" dirty="0" smtClean="0"/>
              <a:t> </a:t>
            </a:r>
            <a:r>
              <a:rPr lang="en-US" baseline="0" dirty="0" err="1" smtClean="0"/>
              <a:t>պետք</a:t>
            </a:r>
            <a:r>
              <a:rPr lang="en-US" baseline="0" dirty="0" smtClean="0"/>
              <a:t> </a:t>
            </a:r>
            <a:r>
              <a:rPr lang="en-US" baseline="0" dirty="0" err="1" smtClean="0"/>
              <a:t>է</a:t>
            </a:r>
            <a:r>
              <a:rPr lang="en-US" baseline="0" dirty="0" smtClean="0"/>
              <a:t> </a:t>
            </a:r>
            <a:r>
              <a:rPr lang="en-US" baseline="0" dirty="0" err="1" smtClean="0"/>
              <a:t>իրականացնի</a:t>
            </a:r>
            <a:r>
              <a:rPr lang="en-US" baseline="0" dirty="0" smtClean="0"/>
              <a:t> </a:t>
            </a:r>
            <a:r>
              <a:rPr lang="en-US" baseline="0" dirty="0" err="1" smtClean="0"/>
              <a:t>իրավազորություն</a:t>
            </a:r>
            <a:r>
              <a:rPr lang="en-US" baseline="0" dirty="0" smtClean="0"/>
              <a:t> </a:t>
            </a:r>
            <a:r>
              <a:rPr lang="en-US" baseline="0" dirty="0" err="1" smtClean="0"/>
              <a:t>եթե</a:t>
            </a:r>
            <a:r>
              <a:rPr lang="en-US" baseline="0" dirty="0" smtClean="0"/>
              <a:t> </a:t>
            </a:r>
            <a:r>
              <a:rPr lang="en-US" baseline="0" dirty="0" err="1" smtClean="0"/>
              <a:t>այն</a:t>
            </a:r>
            <a:r>
              <a:rPr lang="en-US" baseline="0" dirty="0" smtClean="0"/>
              <a:t> </a:t>
            </a:r>
            <a:r>
              <a:rPr lang="en-US" baseline="0" dirty="0" err="1" smtClean="0"/>
              <a:t>մերծում</a:t>
            </a:r>
            <a:r>
              <a:rPr lang="en-US" baseline="0" dirty="0" smtClean="0"/>
              <a:t> </a:t>
            </a:r>
            <a:r>
              <a:rPr lang="en-US" baseline="0" dirty="0" err="1" smtClean="0"/>
              <a:t>է</a:t>
            </a:r>
            <a:r>
              <a:rPr lang="en-US" baseline="0" dirty="0" smtClean="0"/>
              <a:t>  </a:t>
            </a:r>
            <a:r>
              <a:rPr lang="en-GB" dirty="0" err="1" smtClean="0">
                <a:latin typeface="Sylfaen" charset="0"/>
                <a:ea typeface="Sylfaen" charset="0"/>
                <a:cs typeface="Sylfaen" charset="0"/>
              </a:rPr>
              <a:t>ենթադրյալ</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հանցագործի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հանձնման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պահանջը</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միայն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նրա</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քաղաքացիության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պատճառով</a:t>
            </a:r>
            <a:r>
              <a:rPr lang="en-GB" dirty="0" smtClean="0">
                <a:latin typeface="Sylfaen" charset="0"/>
                <a:ea typeface="Sylfaen" charset="0"/>
                <a:cs typeface="Sylfaen" charset="0"/>
              </a:rPr>
              <a:t>։</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Սա</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երաշխավորելու</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համար</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է</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որ</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ենթադրյալ</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հանցագործը</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կարող</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է</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ենթարկվել</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քրեական</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դատավարության</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այն</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երկրում</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որտեղ</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տեղակայված</a:t>
            </a:r>
            <a:r>
              <a:rPr lang="en-GB" baseline="0" dirty="0" smtClean="0">
                <a:latin typeface="Sylfaen" charset="0"/>
                <a:ea typeface="Sylfaen" charset="0"/>
                <a:cs typeface="Sylfaen" charset="0"/>
              </a:rPr>
              <a:t> </a:t>
            </a:r>
            <a:r>
              <a:rPr lang="en-GB" baseline="0" dirty="0" err="1" smtClean="0">
                <a:latin typeface="Sylfaen" charset="0"/>
                <a:ea typeface="Sylfaen" charset="0"/>
                <a:cs typeface="Sylfaen" charset="0"/>
              </a:rPr>
              <a:t>է</a:t>
            </a:r>
            <a:r>
              <a:rPr lang="en-GB" baseline="0" dirty="0" smtClean="0">
                <a:latin typeface="Sylfaen" charset="0"/>
                <a:ea typeface="Sylfaen" charset="0"/>
                <a:cs typeface="Sylfaen" charset="0"/>
              </a:rPr>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16387594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dirty="0" err="1" smtClean="0">
                <a:latin typeface="Sylfaen" charset="0"/>
                <a:ea typeface="Sylfaen" charset="0"/>
                <a:cs typeface="Sylfaen" charset="0"/>
              </a:rPr>
              <a:t>Ձախ</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պատկերում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Բուդապեշտի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Կոնվենցիայի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Հոդված</a:t>
            </a:r>
            <a:r>
              <a:rPr lang="en-US" b="0" baseline="0" dirty="0" smtClean="0">
                <a:latin typeface="Sylfaen" charset="0"/>
                <a:ea typeface="Sylfaen" charset="0"/>
                <a:cs typeface="Sylfaen" charset="0"/>
              </a:rPr>
              <a:t> 22-ը՝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մեկ</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տարրով</a:t>
            </a:r>
            <a:r>
              <a:rPr lang="en-US" b="0" baseline="0" dirty="0" smtClean="0">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չի</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բացառում</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ցանկացած</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քրեական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իրավազորություն</a:t>
            </a:r>
            <a:r>
              <a:rPr lang="mr-IN" sz="1400" dirty="0" smtClean="0">
                <a:latin typeface="Sylfaen" charset="0"/>
                <a:ea typeface="Sylfaen" charset="0"/>
                <a:cs typeface="Sylfaen" charset="0"/>
              </a:rPr>
              <a:t>…</a:t>
            </a:r>
            <a:r>
              <a:rPr lang="en-US" sz="1400" dirty="0" err="1" smtClean="0">
                <a:solidFill>
                  <a:srgbClr val="FF0000"/>
                </a:solidFill>
                <a:latin typeface="Sylfaen" charset="0"/>
                <a:ea typeface="Sylfaen" charset="0"/>
                <a:cs typeface="Sylfaen" charset="0"/>
              </a:rPr>
              <a:t>նրա</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ներպետական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օրենսդրության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համապատասխան</a:t>
            </a:r>
            <a:r>
              <a:rPr lang="en-US" b="0" baseline="0" dirty="0" smtClean="0">
                <a:latin typeface="Sylfaen" charset="0"/>
                <a:ea typeface="Sylfaen" charset="0"/>
                <a:cs typeface="Sylfaen" charset="0"/>
              </a:rPr>
              <a:t>»)։</a:t>
            </a:r>
            <a:endParaRPr lang="en-US" b="0" dirty="0" smtClean="0">
              <a:latin typeface="Sylfaen" charset="0"/>
              <a:ea typeface="Sylfaen" charset="0"/>
              <a:cs typeface="Sylfaen" charset="0"/>
            </a:endParaRPr>
          </a:p>
          <a:p>
            <a:endParaRPr lang="en-US" b="0" dirty="0" smtClean="0">
              <a:latin typeface="Sylfaen" charset="0"/>
              <a:ea typeface="Sylfaen" charset="0"/>
              <a:cs typeface="Sylfaen" charset="0"/>
            </a:endParaRPr>
          </a:p>
          <a:p>
            <a:r>
              <a:rPr lang="en-US" b="0" dirty="0" err="1" smtClean="0">
                <a:latin typeface="Sylfaen" charset="0"/>
                <a:ea typeface="Sylfaen" charset="0"/>
                <a:cs typeface="Sylfaen" charset="0"/>
              </a:rPr>
              <a:t>Աջ</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տրամադրում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բացատրությունը</a:t>
            </a:r>
            <a:r>
              <a:rPr lang="en-US" b="0" baseline="0" dirty="0" smtClean="0">
                <a:latin typeface="Sylfaen" charset="0"/>
                <a:ea typeface="Sylfaen" charset="0"/>
                <a:cs typeface="Sylfaen" charset="0"/>
              </a:rPr>
              <a:t>։ </a:t>
            </a:r>
            <a:endParaRPr lang="x-none" dirty="0" smtClean="0">
              <a:latin typeface="Sylfaen" charset="0"/>
              <a:ea typeface="Sylfaen" charset="0"/>
              <a:cs typeface="Sylfaen"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smtClean="0">
              <a:latin typeface="Sylfaen" charset="0"/>
              <a:ea typeface="Sylfaen" charset="0"/>
              <a:cs typeface="Sylfaen"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smtClean="0">
                <a:latin typeface="Sylfaen" charset="0"/>
                <a:ea typeface="Sylfaen" charset="0"/>
                <a:cs typeface="Sylfaen" charset="0"/>
              </a:rPr>
              <a:t>Բուդապեշտի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Կոնվենցիայի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կարեւոր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հատկանիշ</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է</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այն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վերջինս</a:t>
            </a:r>
            <a:r>
              <a:rPr lang="en-US" baseline="0" dirty="0" smtClean="0">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չի</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բացառում</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ցանկացած</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քրեական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իրավազորություն</a:t>
            </a:r>
            <a:r>
              <a:rPr lang="en-US" sz="1200" dirty="0" smtClean="0">
                <a:latin typeface="Sylfaen" charset="0"/>
                <a:ea typeface="Sylfaen" charset="0"/>
                <a:cs typeface="Sylfaen" charset="0"/>
              </a:rPr>
              <a:t>, </a:t>
            </a:r>
            <a:r>
              <a:rPr lang="en-US" sz="1200" dirty="0" err="1" smtClean="0">
                <a:latin typeface="Sylfaen" charset="0"/>
                <a:ea typeface="Sylfaen" charset="0"/>
                <a:cs typeface="Sylfaen" charset="0"/>
              </a:rPr>
              <a:t>որը</a:t>
            </a:r>
            <a:r>
              <a:rPr lang="en-US" sz="1200" dirty="0" smtClean="0">
                <a:latin typeface="Sylfaen" charset="0"/>
                <a:ea typeface="Sylfaen" charset="0"/>
                <a:cs typeface="Sylfaen" charset="0"/>
              </a:rPr>
              <a:t> </a:t>
            </a:r>
            <a:r>
              <a:rPr lang="en-US" sz="1200" dirty="0" err="1" smtClean="0">
                <a:latin typeface="Sylfaen" charset="0"/>
                <a:ea typeface="Sylfaen" charset="0"/>
                <a:cs typeface="Sylfaen" charset="0"/>
              </a:rPr>
              <a:t>Կողմը</a:t>
            </a:r>
            <a:r>
              <a:rPr lang="en-US" sz="1200" baseline="0" dirty="0" smtClean="0">
                <a:latin typeface="Sylfaen" charset="0"/>
                <a:ea typeface="Sylfaen" charset="0"/>
                <a:cs typeface="Sylfaen" charset="0"/>
              </a:rPr>
              <a:t> </a:t>
            </a:r>
            <a:r>
              <a:rPr lang="en-US" sz="1200" baseline="0" dirty="0" err="1" smtClean="0">
                <a:latin typeface="Sylfaen" charset="0"/>
                <a:ea typeface="Sylfaen" charset="0"/>
                <a:cs typeface="Sylfaen" charset="0"/>
              </a:rPr>
              <a:t>ցանկանում</a:t>
            </a:r>
            <a:r>
              <a:rPr lang="en-US" sz="1200" baseline="0" dirty="0" smtClean="0">
                <a:latin typeface="Sylfaen" charset="0"/>
                <a:ea typeface="Sylfaen" charset="0"/>
                <a:cs typeface="Sylfaen" charset="0"/>
              </a:rPr>
              <a:t> </a:t>
            </a:r>
            <a:r>
              <a:rPr lang="en-US" sz="1200" baseline="0" dirty="0" err="1" smtClean="0">
                <a:latin typeface="Sylfaen" charset="0"/>
                <a:ea typeface="Sylfaen" charset="0"/>
                <a:cs typeface="Sylfaen" charset="0"/>
              </a:rPr>
              <a:t>է</a:t>
            </a:r>
            <a:r>
              <a:rPr lang="en-US" sz="1200" baseline="0" dirty="0" smtClean="0">
                <a:latin typeface="Sylfaen" charset="0"/>
                <a:ea typeface="Sylfaen" charset="0"/>
                <a:cs typeface="Sylfaen" charset="0"/>
              </a:rPr>
              <a:t> </a:t>
            </a:r>
            <a:r>
              <a:rPr lang="en-US" sz="1200" dirty="0" err="1" smtClean="0">
                <a:latin typeface="Sylfaen" charset="0"/>
                <a:ea typeface="Sylfaen" charset="0"/>
                <a:cs typeface="Sylfaen" charset="0"/>
              </a:rPr>
              <a:t>իրականացնել</a:t>
            </a:r>
            <a:r>
              <a:rPr lang="en-US" sz="1200" dirty="0" smtClean="0">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իր</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ներպետական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օրենսդրության</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դրույթների</a:t>
            </a:r>
            <a:r>
              <a:rPr lang="en-US" sz="1200" dirty="0" smtClean="0">
                <a:solidFill>
                  <a:srgbClr val="FF0000"/>
                </a:solidFill>
                <a:latin typeface="Sylfaen" charset="0"/>
                <a:ea typeface="Sylfaen" charset="0"/>
                <a:cs typeface="Sylfaen" charset="0"/>
              </a:rPr>
              <a:t> </a:t>
            </a:r>
            <a:r>
              <a:rPr lang="en-US" sz="1200" dirty="0" err="1" smtClean="0">
                <a:solidFill>
                  <a:srgbClr val="FF0000"/>
                </a:solidFill>
                <a:latin typeface="Sylfaen" charset="0"/>
                <a:ea typeface="Sylfaen" charset="0"/>
                <a:cs typeface="Sylfaen" charset="0"/>
              </a:rPr>
              <a:t>միջոցով</a:t>
            </a:r>
            <a:r>
              <a:rPr lang="en-US" sz="1200" dirty="0" smtClean="0">
                <a:solidFill>
                  <a:srgbClr val="FF0000"/>
                </a:solidFill>
                <a:latin typeface="Sylfaen" charset="0"/>
                <a:ea typeface="Sylfaen" charset="0"/>
                <a:cs typeface="Sylfaen" charset="0"/>
              </a:rPr>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36382622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en-US" b="0" dirty="0" err="1" smtClean="0">
                <a:latin typeface="Sylfaen" charset="0"/>
                <a:ea typeface="Sylfaen" charset="0"/>
                <a:cs typeface="Sylfaen" charset="0"/>
              </a:rPr>
              <a:t>Ձախ</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պատկերում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Բուդապեշտի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Կոնվենցիայի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Հոդված</a:t>
            </a:r>
            <a:r>
              <a:rPr lang="en-US" b="0" baseline="0" dirty="0" smtClean="0">
                <a:latin typeface="Sylfaen" charset="0"/>
                <a:ea typeface="Sylfaen" charset="0"/>
                <a:cs typeface="Sylfaen" charset="0"/>
              </a:rPr>
              <a:t> 22-ը՝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մեկ</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տարրով</a:t>
            </a:r>
            <a:r>
              <a:rPr lang="en-US" b="0" baseline="0" dirty="0" smtClean="0">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մեկից</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ավելի</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Կողմեր</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բողոքարկում</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են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իրավազորությունը</a:t>
            </a:r>
            <a:r>
              <a:rPr lang="mr-IN" sz="1400" dirty="0" smtClean="0">
                <a:latin typeface="Sylfaen" charset="0"/>
                <a:ea typeface="Sylfaen" charset="0"/>
                <a:cs typeface="Sylfaen" charset="0"/>
              </a:rPr>
              <a:t>…</a:t>
            </a:r>
            <a:r>
              <a:rPr lang="en-US" sz="1400" dirty="0" err="1" smtClean="0">
                <a:solidFill>
                  <a:srgbClr val="FF0000"/>
                </a:solidFill>
                <a:latin typeface="Sylfaen" charset="0"/>
                <a:ea typeface="Sylfaen" charset="0"/>
                <a:cs typeface="Sylfaen" charset="0"/>
              </a:rPr>
              <a:t>խորհրդակցեն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հետապնդման</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համար</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ամենահարմար</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իրավազորությունը</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սահմանելու</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նպատակով</a:t>
            </a:r>
            <a:r>
              <a:rPr lang="en-US" b="0" baseline="0" dirty="0" smtClean="0">
                <a:latin typeface="Sylfaen" charset="0"/>
                <a:ea typeface="Sylfaen" charset="0"/>
                <a:cs typeface="Sylfaen" charset="0"/>
              </a:rPr>
              <a:t>»)։</a:t>
            </a:r>
            <a:endParaRPr lang="en-US" b="0" dirty="0" smtClean="0">
              <a:latin typeface="Sylfaen" charset="0"/>
              <a:ea typeface="Sylfaen" charset="0"/>
              <a:cs typeface="Sylfaen" charset="0"/>
            </a:endParaRPr>
          </a:p>
          <a:p>
            <a:pPr algn="just"/>
            <a:endParaRPr lang="en-US" b="0" dirty="0" smtClean="0">
              <a:latin typeface="Sylfaen" charset="0"/>
              <a:ea typeface="Sylfaen" charset="0"/>
              <a:cs typeface="Sylfaen" charset="0"/>
            </a:endParaRPr>
          </a:p>
          <a:p>
            <a:pPr algn="just"/>
            <a:r>
              <a:rPr lang="en-US" b="0" dirty="0" err="1" smtClean="0">
                <a:latin typeface="Sylfaen" charset="0"/>
                <a:ea typeface="Sylfaen" charset="0"/>
                <a:cs typeface="Sylfaen" charset="0"/>
              </a:rPr>
              <a:t>Աջ</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կողմում</a:t>
            </a:r>
            <a:r>
              <a:rPr lang="en-US" b="0" dirty="0" smtClean="0">
                <a:latin typeface="Sylfaen" charset="0"/>
                <a:ea typeface="Sylfaen" charset="0"/>
                <a:cs typeface="Sylfaen" charset="0"/>
              </a:rPr>
              <a:t>, </a:t>
            </a:r>
            <a:r>
              <a:rPr lang="en-US" b="0" dirty="0" err="1" smtClean="0">
                <a:latin typeface="Sylfaen" charset="0"/>
                <a:ea typeface="Sylfaen" charset="0"/>
                <a:cs typeface="Sylfaen" charset="0"/>
              </a:rPr>
              <a:t>այս</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սահիկը</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տրամադրում</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է</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ընդգծված</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տարրի</a:t>
            </a:r>
            <a:r>
              <a:rPr lang="en-US" b="0" baseline="0" dirty="0" smtClean="0">
                <a:latin typeface="Sylfaen" charset="0"/>
                <a:ea typeface="Sylfaen" charset="0"/>
                <a:cs typeface="Sylfaen" charset="0"/>
              </a:rPr>
              <a:t> </a:t>
            </a:r>
            <a:r>
              <a:rPr lang="en-US" b="0" baseline="0" dirty="0" err="1" smtClean="0">
                <a:latin typeface="Sylfaen" charset="0"/>
                <a:ea typeface="Sylfaen" charset="0"/>
                <a:cs typeface="Sylfaen" charset="0"/>
              </a:rPr>
              <a:t>բացատրությունը</a:t>
            </a:r>
            <a:r>
              <a:rPr lang="en-US" b="0" baseline="0" dirty="0" smtClean="0">
                <a:latin typeface="Sylfaen" charset="0"/>
                <a:ea typeface="Sylfaen" charset="0"/>
                <a:cs typeface="Sylfaen" charset="0"/>
              </a:rPr>
              <a:t>։ </a:t>
            </a:r>
          </a:p>
          <a:p>
            <a:pPr algn="just"/>
            <a:endParaRPr lang="en-US" b="0" baseline="0" dirty="0" smtClean="0">
              <a:latin typeface="Sylfaen" charset="0"/>
              <a:ea typeface="Sylfaen" charset="0"/>
              <a:cs typeface="Sylfaen"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baseline="0" dirty="0" err="1" smtClean="0">
                <a:latin typeface="Sylfaen" charset="0"/>
                <a:ea typeface="Sylfaen" charset="0"/>
                <a:cs typeface="Sylfaen" charset="0"/>
              </a:rPr>
              <a:t>Հաշվի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առնելով</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կիբերհանցագործությունների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անդրազգային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բնույթը</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դա</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հազվադեպ</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չէ</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լինեն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իրավիճակներ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որտեղ</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մեկից</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ավելի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կողմեր</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իրականացնում</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են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իրավազորություն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հանցանքի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կամ</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հանցագործի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նկատմամբ</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Ինչպես</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նշվում</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է</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Բուդապեշտի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Կոնվենցիայի</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Բացատրական</a:t>
            </a:r>
            <a:r>
              <a:rPr lang="en-US" baseline="0" dirty="0" smtClean="0">
                <a:latin typeface="Sylfaen" charset="0"/>
                <a:ea typeface="Sylfaen" charset="0"/>
                <a:cs typeface="Sylfaen" charset="0"/>
              </a:rPr>
              <a:t> </a:t>
            </a:r>
            <a:r>
              <a:rPr lang="en-US" baseline="0" dirty="0" err="1" smtClean="0">
                <a:latin typeface="Sylfaen" charset="0"/>
                <a:ea typeface="Sylfaen" charset="0"/>
                <a:cs typeface="Sylfaen" charset="0"/>
              </a:rPr>
              <a:t>Զեկույցի</a:t>
            </a:r>
            <a:r>
              <a:rPr lang="en-US" baseline="0" dirty="0" smtClean="0">
                <a:latin typeface="Sylfaen" charset="0"/>
                <a:ea typeface="Sylfaen" charset="0"/>
                <a:cs typeface="Sylfaen" charset="0"/>
              </a:rPr>
              <a:t> 239 </a:t>
            </a:r>
            <a:r>
              <a:rPr lang="en-US" baseline="0" dirty="0" err="1" smtClean="0">
                <a:latin typeface="Sylfaen" charset="0"/>
                <a:ea typeface="Sylfaen" charset="0"/>
                <a:cs typeface="Sylfaen" charset="0"/>
              </a:rPr>
              <a:t>պարագրաֆում</a:t>
            </a:r>
            <a:r>
              <a:rPr lang="en-US" baseline="0" dirty="0" smtClean="0">
                <a:latin typeface="Sylfaen" charset="0"/>
                <a:ea typeface="Sylfaen" charset="0"/>
                <a:cs typeface="Sylfaen" charset="0"/>
              </a:rPr>
              <a:t>՝ «</a:t>
            </a:r>
            <a:r>
              <a:rPr lang="en-GB" sz="1200" dirty="0" err="1" smtClean="0">
                <a:latin typeface="Sylfaen" charset="0"/>
                <a:ea typeface="Sylfaen" charset="0"/>
                <a:cs typeface="Sylfaen" charset="0"/>
              </a:rPr>
              <a:t>Օրինակ</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շատ</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վիրուսային</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հարձակումներ</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խարդախություններ</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եւ</a:t>
            </a:r>
            <a:r>
              <a:rPr lang="en-GB" sz="1200" dirty="0" smtClean="0">
                <a:latin typeface="Sylfaen" charset="0"/>
                <a:ea typeface="Sylfaen" charset="0"/>
                <a:cs typeface="Sylfaen" charset="0"/>
              </a:rPr>
              <a:t> </a:t>
            </a:r>
            <a:r>
              <a:rPr lang="hy-AM" sz="1200" dirty="0" smtClean="0">
                <a:latin typeface="Sylfaen" charset="0"/>
                <a:ea typeface="Sylfaen" charset="0"/>
                <a:cs typeface="Sylfaen" charset="0"/>
              </a:rPr>
              <a:t>Համացանց</a:t>
            </a:r>
            <a:r>
              <a:rPr lang="en-GB" sz="1200" dirty="0" smtClean="0">
                <a:latin typeface="Sylfaen" charset="0"/>
                <a:ea typeface="Sylfaen" charset="0"/>
                <a:cs typeface="Sylfaen" charset="0"/>
              </a:rPr>
              <a:t>ի </a:t>
            </a:r>
            <a:r>
              <a:rPr lang="en-GB" sz="1200" dirty="0" err="1" smtClean="0">
                <a:latin typeface="Sylfaen" charset="0"/>
                <a:ea typeface="Sylfaen" charset="0"/>
                <a:cs typeface="Sylfaen" charset="0"/>
              </a:rPr>
              <a:t>միջոցով</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կատարվող</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հեղինակային</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իրավունքների</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խախտումներ</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թիրախավորում</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են</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մի</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շարք</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երկրներում</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գտնվող</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զոհերի</a:t>
            </a:r>
            <a:r>
              <a:rPr lang="en-GB" sz="1200" dirty="0" smtClean="0">
                <a:latin typeface="Sylfaen" charset="0"/>
                <a:ea typeface="Sylfaen" charset="0"/>
                <a:cs typeface="Sylfaen" charset="0"/>
              </a:rPr>
              <a:t>։</a:t>
            </a:r>
            <a:r>
              <a:rPr lang="en-GB" sz="1200" baseline="0" dirty="0" smtClean="0">
                <a:latin typeface="Sylfaen" charset="0"/>
                <a:ea typeface="Sylfaen" charset="0"/>
                <a:cs typeface="Sylfaen" charset="0"/>
              </a:rPr>
              <a:t> </a:t>
            </a:r>
            <a:r>
              <a:rPr lang="en-GB" sz="1200" dirty="0" err="1" smtClean="0">
                <a:latin typeface="Sylfaen" charset="0"/>
                <a:ea typeface="Sylfaen" charset="0"/>
                <a:cs typeface="Sylfaen" charset="0"/>
              </a:rPr>
              <a:t>Ջանքերի</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կրկնօրինակումից</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վկանների</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համար</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անհարկի</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անհարմարություններից</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կամ</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տարեր</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պետությունների</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իրավապահների</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մրցակցությունից</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խուսափելու</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համար</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կամ</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այլ</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կերպ</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նպաստելու</a:t>
            </a:r>
            <a:r>
              <a:rPr lang="en-GB" sz="1200" baseline="0" dirty="0" smtClean="0">
                <a:latin typeface="Sylfaen" charset="0"/>
                <a:ea typeface="Sylfaen" charset="0"/>
                <a:cs typeface="Sylfaen" charset="0"/>
              </a:rPr>
              <a:t> </a:t>
            </a:r>
            <a:r>
              <a:rPr lang="en-GB" sz="1200" baseline="0" dirty="0" err="1" smtClean="0">
                <a:latin typeface="Sylfaen" charset="0"/>
                <a:ea typeface="Sylfaen" charset="0"/>
                <a:cs typeface="Sylfaen" charset="0"/>
              </a:rPr>
              <a:t>համար</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վարույթի</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արդյունավետությանը</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կամ</a:t>
            </a:r>
            <a:r>
              <a:rPr lang="en-GB" sz="1200" dirty="0" smtClean="0">
                <a:latin typeface="Sylfaen" charset="0"/>
                <a:ea typeface="Sylfaen" charset="0"/>
                <a:cs typeface="Sylfaen" charset="0"/>
              </a:rPr>
              <a:t> </a:t>
            </a:r>
            <a:r>
              <a:rPr lang="en-GB" sz="1200" dirty="0" err="1" smtClean="0">
                <a:latin typeface="Sylfaen" charset="0"/>
                <a:ea typeface="Sylfaen" charset="0"/>
                <a:cs typeface="Sylfaen" charset="0"/>
              </a:rPr>
              <a:t>արդարությանը</a:t>
            </a:r>
            <a:r>
              <a:rPr lang="en-GB" sz="1200" dirty="0" smtClean="0">
                <a:latin typeface="Sylfaen" charset="0"/>
                <a:ea typeface="Sylfaen" charset="0"/>
                <a:cs typeface="Sylfaen" charset="0"/>
              </a:rPr>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24751319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smtClean="0">
                <a:latin typeface="Sylfaen" panose="010A0502050306030303" pitchFamily="18" charset="0"/>
              </a:rPr>
              <a:t>Այս</a:t>
            </a:r>
            <a:r>
              <a:rPr lang="en-GB" sz="3600" dirty="0" smtClean="0">
                <a:latin typeface="Sylfaen" panose="010A0502050306030303" pitchFamily="18" charset="0"/>
              </a:rPr>
              <a:t> </a:t>
            </a:r>
            <a:r>
              <a:rPr lang="hy-AM" sz="3600" dirty="0" smtClean="0">
                <a:latin typeface="Sylfaen" panose="010A0502050306030303" pitchFamily="18" charset="0"/>
              </a:rPr>
              <a:t>սահիկ</a:t>
            </a:r>
            <a:r>
              <a:rPr lang="en-GB" sz="3600" dirty="0" smtClean="0">
                <a:latin typeface="Sylfaen" panose="010A0502050306030303" pitchFamily="18" charset="0"/>
              </a:rPr>
              <a:t>ը </a:t>
            </a:r>
            <a:r>
              <a:rPr lang="en-GB" sz="3600" dirty="0" err="1" smtClean="0">
                <a:latin typeface="Sylfaen" panose="010A0502050306030303" pitchFamily="18" charset="0"/>
              </a:rPr>
              <a:t>կրկնում</a:t>
            </a:r>
            <a:r>
              <a:rPr lang="en-GB" sz="3600" baseline="0" dirty="0" smtClean="0">
                <a:latin typeface="Sylfaen" panose="010A0502050306030303" pitchFamily="18" charset="0"/>
              </a:rPr>
              <a:t> է </a:t>
            </a:r>
            <a:r>
              <a:rPr lang="en-US" sz="3600" baseline="0" dirty="0" err="1" smtClean="0">
                <a:latin typeface="Sylfaen" panose="010A0502050306030303" pitchFamily="18" charset="0"/>
              </a:rPr>
              <a:t>դասընթացի</a:t>
            </a:r>
            <a:r>
              <a:rPr lang="en-US" sz="3600" baseline="0" dirty="0" smtClean="0">
                <a:latin typeface="Sylfaen" panose="010A0502050306030303" pitchFamily="18" charset="0"/>
              </a:rPr>
              <a:t> </a:t>
            </a:r>
            <a:r>
              <a:rPr lang="en-GB" sz="3600" baseline="0" dirty="0" err="1" smtClean="0">
                <a:latin typeface="Sylfaen" panose="010A0502050306030303" pitchFamily="18" charset="0"/>
              </a:rPr>
              <a:t>խնդիրները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Վերապատրաստողը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կարող</a:t>
            </a:r>
            <a:r>
              <a:rPr lang="en-GB" sz="3600" baseline="0" dirty="0" smtClean="0">
                <a:latin typeface="Sylfaen" panose="010A0502050306030303" pitchFamily="18" charset="0"/>
              </a:rPr>
              <a:t> </a:t>
            </a:r>
            <a:r>
              <a:rPr lang="en-GB" sz="3600" baseline="0" dirty="0" smtClean="0">
                <a:latin typeface="Sylfaen" panose="010A0502050306030303" pitchFamily="18" charset="0"/>
              </a:rPr>
              <a:t>է </a:t>
            </a:r>
            <a:r>
              <a:rPr lang="en-GB" sz="3600" baseline="0" dirty="0" err="1" smtClean="0">
                <a:latin typeface="Sylfaen" panose="010A0502050306030303" pitchFamily="18" charset="0"/>
              </a:rPr>
              <a:t>անցնել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խնդիրներով</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համոզվելու</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համար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որ</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այս</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ասպեկտները</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քննարկվել</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են</a:t>
            </a:r>
            <a:r>
              <a:rPr lang="en-GB" sz="3600" baseline="0" dirty="0" smtClean="0">
                <a:latin typeface="Sylfaen" panose="010A0502050306030303" pitchFamily="18" charset="0"/>
              </a:rPr>
              <a:t> </a:t>
            </a:r>
            <a:r>
              <a:rPr lang="en-GB" sz="3600" baseline="0" dirty="0" err="1" smtClean="0">
                <a:latin typeface="Sylfaen" panose="010A0502050306030303" pitchFamily="18" charset="0"/>
              </a:rPr>
              <a:t>մոդուլում</a:t>
            </a:r>
            <a:r>
              <a:rPr lang="en-GB" sz="3600" baseline="0" dirty="0" smtClean="0">
                <a:latin typeface="Sylfaen" panose="010A0502050306030303" pitchFamily="18" charset="0"/>
              </a:rPr>
              <a:t>:</a:t>
            </a:r>
            <a:endParaRPr lang="en-GB" sz="3600" dirty="0">
              <a:latin typeface="Sylfaen" panose="010A0502050306030303" pitchFamily="18" charset="0"/>
            </a:endParaRPr>
          </a:p>
        </p:txBody>
      </p:sp>
    </p:spTree>
    <p:extLst>
      <p:ext uri="{BB962C8B-B14F-4D97-AF65-F5344CB8AC3E}">
        <p14:creationId xmlns:p14="http://schemas.microsoft.com/office/powerpoint/2010/main" val="48314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hy-AM" dirty="0" smtClean="0">
                <a:latin typeface="Sylfaen" panose="010A0502050306030303" pitchFamily="18" charset="0"/>
              </a:rPr>
              <a:t>Խուզարկումն ու առգրավումը ներկայացված են Բուդապեշտի կոնվենցիայի Հոդված </a:t>
            </a:r>
            <a:r>
              <a:rPr lang="ru-RU" dirty="0" smtClean="0">
                <a:latin typeface="Sylfaen" panose="010A0502050306030303" pitchFamily="18" charset="0"/>
              </a:rPr>
              <a:t>19-</a:t>
            </a:r>
            <a:r>
              <a:rPr lang="hy-AM" dirty="0" smtClean="0">
                <a:latin typeface="Sylfaen" panose="010A0502050306030303" pitchFamily="18" charset="0"/>
              </a:rPr>
              <a:t>ում։</a:t>
            </a:r>
            <a:r>
              <a:rPr lang="en-GB" dirty="0" smtClean="0">
                <a:latin typeface="Sylfaen" panose="010A0502050306030303" pitchFamily="18" charset="0"/>
              </a:rPr>
              <a:t> </a:t>
            </a:r>
            <a:endParaRPr lang="en-GB" dirty="0">
              <a:latin typeface="Sylfaen" panose="010A0502050306030303" pitchFamily="18" charset="0"/>
            </a:endParaRPr>
          </a:p>
          <a:p>
            <a:pPr eaLnBrk="1" hangingPunct="1">
              <a:spcBef>
                <a:spcPct val="0"/>
              </a:spcBef>
            </a:pPr>
            <a:endParaRPr lang="en-GB" dirty="0">
              <a:latin typeface="Sylfaen" panose="010A0502050306030303" pitchFamily="18" charset="0"/>
            </a:endParaRPr>
          </a:p>
          <a:p>
            <a:pPr eaLnBrk="1" hangingPunct="1">
              <a:spcBef>
                <a:spcPct val="0"/>
              </a:spcBef>
            </a:pPr>
            <a:r>
              <a:rPr lang="hy-AM" dirty="0" smtClean="0">
                <a:latin typeface="Sylfaen" panose="010A0502050306030303" pitchFamily="18" charset="0"/>
              </a:rPr>
              <a:t>Ազգային ընթացակարգային կանոնների</a:t>
            </a:r>
            <a:r>
              <a:rPr lang="hy-AM" baseline="0" dirty="0" smtClean="0">
                <a:latin typeface="Sylfaen" panose="010A0502050306030303" pitchFamily="18" charset="0"/>
              </a:rPr>
              <a:t> մեծ մասը ներառում են ընդհանուր կարգավորումներ խուզարկման ու առգրավման համար, բայց դրանցից ոչ բոլորն ունեն հատուկ կանոններ՝ կապված համակարգչային խուզարկման ու առգրավման հետ։ Շատ օրենսդրություններ կարող են հանգիստ ապրել միայն ավանդական խուզարկմամբ ու առգրավմամբ։ Այնուամենայնիվ, իրական աշխարհը սովորեցնում է, որ թվային հետաքննությունները հանդիպում են նախկինում անհայտ մարտահրավերների, օրինակ՝ համակարգչային համակարգերի միմյանց կապվածությունը։</a:t>
            </a:r>
            <a:endParaRPr lang="en-GB" dirty="0">
              <a:latin typeface="Sylfaen" panose="010A0502050306030303" pitchFamily="18" charset="0"/>
            </a:endParaRPr>
          </a:p>
          <a:p>
            <a:pPr eaLnBrk="1" hangingPunct="1">
              <a:spcBef>
                <a:spcPct val="0"/>
              </a:spcBef>
            </a:pPr>
            <a:endParaRPr lang="en-GB" dirty="0">
              <a:latin typeface="Sylfaen" panose="010A0502050306030303" pitchFamily="18" charset="0"/>
            </a:endParaRPr>
          </a:p>
          <a:p>
            <a:pPr marL="0" marR="0" lvl="1" indent="0" algn="l" defTabSz="457200" rtl="0" eaLnBrk="1" fontAlgn="base" latinLnBrk="0" hangingPunct="1">
              <a:lnSpc>
                <a:spcPct val="100000"/>
              </a:lnSpc>
              <a:spcBef>
                <a:spcPct val="0"/>
              </a:spcBef>
              <a:spcAft>
                <a:spcPct val="0"/>
              </a:spcAft>
              <a:buClrTx/>
              <a:buSzTx/>
              <a:buFontTx/>
              <a:buNone/>
              <a:tabLst/>
              <a:defRPr/>
            </a:pPr>
            <a:r>
              <a:rPr lang="hy-AM" dirty="0" smtClean="0">
                <a:latin typeface="Sylfaen" panose="010A0502050306030303" pitchFamily="18" charset="0"/>
              </a:rPr>
              <a:t>Այսպիսի նոր հարցերի առերեսվելով</a:t>
            </a:r>
            <a:r>
              <a:rPr lang="hy-AM" baseline="0" dirty="0" smtClean="0">
                <a:latin typeface="Sylfaen" panose="010A0502050306030303" pitchFamily="18" charset="0"/>
              </a:rPr>
              <a:t> Բուդապեշտի կոնվենցիան ստեղծեց հատուկ կանոններ՝ թվային աշխարհի խուզարկումներին ու առգրավումներին վերաբերող։ Արդյունքում այն կազմակերպեց համակարգչային համակարգի, պահեստային միջոցի և նախնականից հասանելի համակարգչային համակարգի խուզարկման հնարավորությունը։ Այս վերջին հնարավորությունը թույլատրեց իշխանությանը արագորեն տարածել խուզարկումը այլ համակարգի վրա, երբ որևէ համակարգչային համակարգի օրինական խուզարկման ժամանակ ողջամիտ կասկած է առաջանում, որ փնտրվող տվյալները պահվում են տվյալ տարածքի այլ համակարգչային համակարգում։</a:t>
            </a:r>
            <a:r>
              <a:rPr lang="en-GB" sz="3200" dirty="0" smtClean="0">
                <a:latin typeface="Sylfaen" panose="010A0502050306030303" pitchFamily="18" charset="0"/>
              </a:rPr>
              <a:t> </a:t>
            </a:r>
            <a:endParaRPr lang="en-GB" sz="3200" dirty="0">
              <a:latin typeface="Sylfaen" panose="010A0502050306030303" pitchFamily="18" charset="0"/>
            </a:endParaRPr>
          </a:p>
          <a:p>
            <a:pPr marL="0" marR="0" lvl="1" indent="0" algn="l" defTabSz="457200" rtl="0" eaLnBrk="1" fontAlgn="base" latinLnBrk="0" hangingPunct="1">
              <a:lnSpc>
                <a:spcPct val="100000"/>
              </a:lnSpc>
              <a:spcBef>
                <a:spcPct val="0"/>
              </a:spcBef>
              <a:spcAft>
                <a:spcPct val="0"/>
              </a:spcAft>
              <a:buClrTx/>
              <a:buSzTx/>
              <a:buFontTx/>
              <a:buNone/>
              <a:tabLst/>
              <a:defRPr/>
            </a:pPr>
            <a:endParaRPr lang="en-GB" sz="3200" kern="1200" dirty="0">
              <a:solidFill>
                <a:schemeClr val="tx1"/>
              </a:solidFill>
              <a:latin typeface="Sylfaen" panose="010A0502050306030303" pitchFamily="18" charset="0"/>
              <a:ea typeface="+mn-ea"/>
              <a:cs typeface="+mn-cs"/>
            </a:endParaRPr>
          </a:p>
          <a:p>
            <a:pPr eaLnBrk="1" hangingPunct="1">
              <a:spcBef>
                <a:spcPct val="0"/>
              </a:spcBef>
            </a:pPr>
            <a:r>
              <a:rPr lang="hy-AM" dirty="0" smtClean="0">
                <a:latin typeface="Sylfaen" panose="010A0502050306030303" pitchFamily="18" charset="0"/>
              </a:rPr>
              <a:t>Ինչ վերաբերում է քննչական</a:t>
            </a:r>
            <a:r>
              <a:rPr lang="hy-AM" baseline="0" dirty="0" smtClean="0">
                <a:latin typeface="Sylfaen" panose="010A0502050306030303" pitchFamily="18" charset="0"/>
              </a:rPr>
              <a:t> իրավասություններին, Հոդված</a:t>
            </a:r>
            <a:r>
              <a:rPr lang="en-GB" dirty="0" smtClean="0">
                <a:latin typeface="Sylfaen" panose="010A0502050306030303" pitchFamily="18" charset="0"/>
              </a:rPr>
              <a:t> 19</a:t>
            </a:r>
            <a:r>
              <a:rPr lang="hy-AM" dirty="0" smtClean="0">
                <a:latin typeface="Sylfaen" panose="010A0502050306030303" pitchFamily="18" charset="0"/>
              </a:rPr>
              <a:t>-ը պահանջում է,</a:t>
            </a:r>
            <a:r>
              <a:rPr lang="hy-AM" baseline="0" dirty="0" smtClean="0">
                <a:latin typeface="Sylfaen" panose="010A0502050306030303" pitchFamily="18" charset="0"/>
              </a:rPr>
              <a:t> որ քննիչները իրավունք ունենան առգրավելու կամ նման կերպ ապահովելու հասանելի դարձված համակարգչային տվյալները, և կարգադրելու այդ տվյալների գործածման կամ դրանք պահպանելու մասին որևէ տեղեկություն ունեցող անձի ողջամտության սահմաններում տրամադրել այդ տեղեկատվությունը՝ թույլատրելու խուզարկումն ու առգրավումը։</a:t>
            </a:r>
          </a:p>
          <a:p>
            <a:pPr eaLnBrk="1" hangingPunct="1">
              <a:spcBef>
                <a:spcPct val="0"/>
              </a:spcBef>
            </a:pPr>
            <a:endParaRPr lang="en-GB" dirty="0">
              <a:latin typeface="Sylfaen" panose="010A0502050306030303" pitchFamily="18" charset="0"/>
            </a:endParaRPr>
          </a:p>
          <a:p>
            <a:pPr eaLnBrk="1" hangingPunct="1">
              <a:spcBef>
                <a:spcPct val="0"/>
              </a:spcBef>
            </a:pPr>
            <a:r>
              <a:rPr lang="hy-AM" dirty="0" smtClean="0">
                <a:latin typeface="Sylfaen" panose="010A0502050306030303" pitchFamily="18" charset="0"/>
              </a:rPr>
              <a:t>Հաշվի առնելով համակարգչային տվյալներն</a:t>
            </a:r>
            <a:r>
              <a:rPr lang="hy-AM" baseline="0" dirty="0" smtClean="0">
                <a:latin typeface="Sylfaen" panose="010A0502050306030303" pitchFamily="18" charset="0"/>
              </a:rPr>
              <a:t> առգրավելու առավել արդյունավետ հասանելի տարբեր հնարավորությունները, Բուդապեշտի կոնվենցիան տրամադրում է հիմնական գործողությունների ցանկ, որոնք կատարելու իրավունք պետք է ունենան քննիչները</a:t>
            </a:r>
            <a:r>
              <a:rPr lang="en-GB" dirty="0" smtClean="0">
                <a:latin typeface="Sylfaen" panose="010A0502050306030303" pitchFamily="18" charset="0"/>
              </a:rPr>
              <a:t>… (</a:t>
            </a:r>
            <a:r>
              <a:rPr lang="hy-AM" dirty="0" smtClean="0">
                <a:latin typeface="Sylfaen" panose="010A0502050306030303" pitchFamily="18" charset="0"/>
              </a:rPr>
              <a:t>հաջորդ</a:t>
            </a:r>
            <a:r>
              <a:rPr lang="hy-AM" baseline="0" dirty="0" smtClean="0">
                <a:latin typeface="Sylfaen" panose="010A0502050306030303" pitchFamily="18" charset="0"/>
              </a:rPr>
              <a:t> սահիկ</a:t>
            </a:r>
            <a:r>
              <a:rPr lang="en-GB" dirty="0" smtClean="0">
                <a:latin typeface="Sylfaen" panose="010A0502050306030303" pitchFamily="18" charset="0"/>
              </a:rPr>
              <a:t>)</a:t>
            </a:r>
            <a:r>
              <a:rPr lang="hy-AM" dirty="0" smtClean="0">
                <a:latin typeface="Sylfaen" panose="010A0502050306030303" pitchFamily="18" charset="0"/>
              </a:rPr>
              <a:t>։</a:t>
            </a:r>
            <a:endParaRPr lang="en-GB"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2530629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hy-AM" dirty="0" smtClean="0">
                <a:latin typeface="Sylfaen" panose="010A0502050306030303" pitchFamily="18" charset="0"/>
              </a:rPr>
              <a:t>Հետևյալ հիմնական գործողությունները</a:t>
            </a:r>
            <a:r>
              <a:rPr lang="hy-AM" baseline="0" dirty="0" smtClean="0">
                <a:latin typeface="Sylfaen" panose="010A0502050306030303" pitchFamily="18" charset="0"/>
              </a:rPr>
              <a:t> ըստ Բուդապեշտի կոնվենցիայի, որ քննիչները պետք է իրավունք ունենան կատարելու համակարգչային տվյալների օրինական առգրավման ընթացքում՝</a:t>
            </a:r>
            <a:endParaRPr lang="en-US" baseline="0" dirty="0">
              <a:latin typeface="Sylfaen" panose="010A0502050306030303" pitchFamily="18" charset="0"/>
            </a:endParaRPr>
          </a:p>
          <a:p>
            <a:pPr eaLnBrk="1" hangingPunct="1">
              <a:spcBef>
                <a:spcPct val="0"/>
              </a:spcBef>
            </a:pPr>
            <a:endParaRPr lang="en-GB" dirty="0">
              <a:latin typeface="Sylfaen" panose="010A0502050306030303" pitchFamily="18" charset="0"/>
            </a:endParaRPr>
          </a:p>
          <a:p>
            <a:pPr eaLnBrk="1" hangingPunct="1">
              <a:spcBef>
                <a:spcPct val="0"/>
              </a:spcBef>
            </a:pPr>
            <a:r>
              <a:rPr lang="hy-AM" dirty="0" smtClean="0">
                <a:latin typeface="Sylfaen" panose="010A0502050306030303" pitchFamily="18" charset="0"/>
              </a:rPr>
              <a:t>ա</a:t>
            </a:r>
            <a:r>
              <a:rPr lang="en-US" dirty="0" smtClean="0">
                <a:latin typeface="Sylfaen" panose="010A0502050306030303" pitchFamily="18" charset="0"/>
              </a:rPr>
              <a:t>)</a:t>
            </a:r>
            <a:r>
              <a:rPr lang="en-US" dirty="0">
                <a:latin typeface="Sylfaen" panose="010A0502050306030303" pitchFamily="18" charset="0"/>
              </a:rPr>
              <a:t> </a:t>
            </a:r>
            <a:r>
              <a:rPr lang="hy-AM" dirty="0" smtClean="0">
                <a:latin typeface="Sylfaen" panose="010A0502050306030303" pitchFamily="18" charset="0"/>
              </a:rPr>
              <a:t>համակարգչային համակարգի</a:t>
            </a:r>
            <a:r>
              <a:rPr lang="hy-AM" baseline="0" dirty="0" smtClean="0">
                <a:latin typeface="Sylfaen" panose="010A0502050306030303" pitchFamily="18" charset="0"/>
              </a:rPr>
              <a:t> ֆիզիկական առգրավում</a:t>
            </a:r>
            <a:r>
              <a:rPr lang="en-US" dirty="0" smtClean="0">
                <a:latin typeface="Sylfaen" panose="010A0502050306030303" pitchFamily="18" charset="0"/>
              </a:rPr>
              <a:t>,</a:t>
            </a:r>
            <a:endParaRPr lang="en-GB" dirty="0">
              <a:latin typeface="Sylfaen" panose="010A0502050306030303" pitchFamily="18" charset="0"/>
            </a:endParaRPr>
          </a:p>
          <a:p>
            <a:pPr eaLnBrk="1" hangingPunct="1">
              <a:spcBef>
                <a:spcPct val="0"/>
              </a:spcBef>
            </a:pPr>
            <a:endParaRPr lang="en-US" dirty="0">
              <a:latin typeface="Sylfaen" panose="010A0502050306030303" pitchFamily="18" charset="0"/>
            </a:endParaRPr>
          </a:p>
          <a:p>
            <a:pPr eaLnBrk="1" hangingPunct="1">
              <a:spcBef>
                <a:spcPct val="0"/>
              </a:spcBef>
            </a:pPr>
            <a:r>
              <a:rPr lang="hy-AM" dirty="0" smtClean="0">
                <a:latin typeface="Sylfaen" panose="010A0502050306030303" pitchFamily="18" charset="0"/>
              </a:rPr>
              <a:t>բ</a:t>
            </a:r>
            <a:r>
              <a:rPr lang="en-US" dirty="0" smtClean="0">
                <a:latin typeface="Sylfaen" panose="010A0502050306030303" pitchFamily="18" charset="0"/>
              </a:rPr>
              <a:t>) </a:t>
            </a:r>
            <a:r>
              <a:rPr lang="hy-AM" dirty="0" smtClean="0">
                <a:latin typeface="Sylfaen" panose="010A0502050306030303" pitchFamily="18" charset="0"/>
              </a:rPr>
              <a:t>ստեղծել և պահել համակարգչային</a:t>
            </a:r>
            <a:r>
              <a:rPr lang="hy-AM" baseline="0" dirty="0" smtClean="0">
                <a:latin typeface="Sylfaen" panose="010A0502050306030303" pitchFamily="18" charset="0"/>
              </a:rPr>
              <a:t> տվյալների պատճեն, որը կարևոր է, եթե տվյալները պահված են մեծ սերվերում, որտեղ ֆիզիկական առգրավումն անհնար է, և երբ վերջինս կխոչընդոտի այդ սարքին հասանելիություն ունեցող այլ անձանց իրավունքները, օրինակ՝ մեծ ընկերության սերվեր,</a:t>
            </a:r>
            <a:endParaRPr lang="en-GB" dirty="0">
              <a:latin typeface="Sylfaen" panose="010A0502050306030303" pitchFamily="18" charset="0"/>
            </a:endParaRPr>
          </a:p>
          <a:p>
            <a:pPr eaLnBrk="1" hangingPunct="1">
              <a:spcBef>
                <a:spcPct val="0"/>
              </a:spcBef>
            </a:pPr>
            <a:endParaRPr lang="en-US" dirty="0">
              <a:latin typeface="Sylfaen" panose="010A0502050306030303" pitchFamily="18" charset="0"/>
            </a:endParaRPr>
          </a:p>
          <a:p>
            <a:pPr eaLnBrk="1" hangingPunct="1">
              <a:spcBef>
                <a:spcPct val="0"/>
              </a:spcBef>
            </a:pPr>
            <a:r>
              <a:rPr lang="hy-AM" dirty="0" smtClean="0">
                <a:latin typeface="Sylfaen" panose="010A0502050306030303" pitchFamily="18" charset="0"/>
              </a:rPr>
              <a:t>գ</a:t>
            </a:r>
            <a:r>
              <a:rPr lang="en-US" dirty="0" smtClean="0">
                <a:latin typeface="Sylfaen" panose="010A0502050306030303" pitchFamily="18" charset="0"/>
              </a:rPr>
              <a:t>)</a:t>
            </a:r>
            <a:r>
              <a:rPr lang="en-US" dirty="0">
                <a:latin typeface="Sylfaen" panose="010A0502050306030303" pitchFamily="18" charset="0"/>
              </a:rPr>
              <a:t> </a:t>
            </a:r>
            <a:r>
              <a:rPr lang="hy-AM" dirty="0" smtClean="0">
                <a:latin typeface="Sylfaen" panose="010A0502050306030303" pitchFamily="18" charset="0"/>
              </a:rPr>
              <a:t>այդ տվյալների միասնության պահպանման ձևով առգրավում և վերջապես,</a:t>
            </a:r>
            <a:r>
              <a:rPr lang="en-US" dirty="0" smtClean="0">
                <a:latin typeface="Sylfaen" panose="010A0502050306030303" pitchFamily="18" charset="0"/>
              </a:rPr>
              <a:t> </a:t>
            </a:r>
            <a:endParaRPr lang="en-GB" dirty="0">
              <a:latin typeface="Sylfaen" panose="010A0502050306030303" pitchFamily="18" charset="0"/>
            </a:endParaRPr>
          </a:p>
          <a:p>
            <a:pPr eaLnBrk="1" hangingPunct="1">
              <a:spcBef>
                <a:spcPct val="0"/>
              </a:spcBef>
            </a:pPr>
            <a:endParaRPr lang="en-US" dirty="0">
              <a:latin typeface="Sylfaen" panose="010A0502050306030303" pitchFamily="18" charset="0"/>
            </a:endParaRPr>
          </a:p>
          <a:p>
            <a:pPr eaLnBrk="1" hangingPunct="1">
              <a:spcBef>
                <a:spcPct val="0"/>
              </a:spcBef>
            </a:pPr>
            <a:r>
              <a:rPr lang="hy-AM" dirty="0" smtClean="0">
                <a:latin typeface="Sylfaen" panose="010A0502050306030303" pitchFamily="18" charset="0"/>
              </a:rPr>
              <a:t>դ</a:t>
            </a:r>
            <a:r>
              <a:rPr lang="en-US" dirty="0" smtClean="0">
                <a:latin typeface="Sylfaen" panose="010A0502050306030303" pitchFamily="18" charset="0"/>
              </a:rPr>
              <a:t>) </a:t>
            </a:r>
            <a:r>
              <a:rPr lang="hy-AM" dirty="0" smtClean="0">
                <a:latin typeface="Sylfaen" panose="010A0502050306030303" pitchFamily="18" charset="0"/>
              </a:rPr>
              <a:t>Առգրավում՝ տվյալներին հասանելիությունն անհնարին դարձնելով կամ անգամ հստակեցված տվյալները կոնկրետ համակարգչից կամ համակարգչային համակարգից հեռացնելով։</a:t>
            </a:r>
          </a:p>
          <a:p>
            <a:pPr eaLnBrk="1" hangingPunct="1">
              <a:spcBef>
                <a:spcPct val="0"/>
              </a:spcBef>
            </a:pPr>
            <a:endParaRPr lang="en-US" dirty="0">
              <a:latin typeface="Sylfaen" panose="010A0502050306030303" pitchFamily="18" charset="0"/>
            </a:endParaRPr>
          </a:p>
          <a:p>
            <a:pPr eaLnBrk="1" hangingPunct="1">
              <a:spcBef>
                <a:spcPct val="0"/>
              </a:spcBef>
            </a:pPr>
            <a:r>
              <a:rPr lang="hy-AM" dirty="0" smtClean="0">
                <a:latin typeface="Sylfaen" panose="010A0502050306030303" pitchFamily="18" charset="0"/>
              </a:rPr>
              <a:t>Այս վերջին դրույթը վերաբերելի է օրինակ երբ ֆիզիկական առգրավումն</a:t>
            </a:r>
            <a:r>
              <a:rPr lang="hy-AM" baseline="0" dirty="0" smtClean="0">
                <a:latin typeface="Sylfaen" panose="010A0502050306030303" pitchFamily="18" charset="0"/>
              </a:rPr>
              <a:t> անհնար է, բայց երրորդ անձի այդ տվյալներին հասանելիությունը կարող է հանգեցնել լուրջ վնասի։</a:t>
            </a:r>
            <a:r>
              <a:rPr lang="en-US" dirty="0" smtClean="0">
                <a:latin typeface="Sylfaen" panose="010A0502050306030303" pitchFamily="18" charset="0"/>
              </a:rPr>
              <a:t>  </a:t>
            </a:r>
            <a:endParaRPr lang="en-GB" dirty="0">
              <a:latin typeface="Sylfaen" panose="010A0502050306030303" pitchFamily="18" charset="0"/>
            </a:endParaRPr>
          </a:p>
          <a:p>
            <a:pPr eaLnBrk="1" hangingPunct="1">
              <a:spcBef>
                <a:spcPct val="0"/>
              </a:spcBef>
            </a:pPr>
            <a:r>
              <a:rPr lang="hy-AM" dirty="0" smtClean="0">
                <a:latin typeface="Sylfaen" panose="010A0502050306030303" pitchFamily="18" charset="0"/>
              </a:rPr>
              <a:t>Բացառությամբ տվյալների օրիգինալ</a:t>
            </a:r>
            <a:r>
              <a:rPr lang="hy-AM" baseline="0" dirty="0" smtClean="0">
                <a:latin typeface="Sylfaen" panose="010A0502050306030303" pitchFamily="18" charset="0"/>
              </a:rPr>
              <a:t>ի առգրավման դեպքի, այս բոլոր ընթացակարգային հնարավորությունները հատուկ միջոցներ են թվային միջավայրի համար։</a:t>
            </a:r>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411573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hy-AM" dirty="0" smtClean="0">
                <a:latin typeface="Sylfaen" panose="010A0502050306030303" pitchFamily="18" charset="0"/>
              </a:rPr>
              <a:t>Այս սահիկը ցույց</a:t>
            </a:r>
            <a:r>
              <a:rPr lang="hy-AM" baseline="0" dirty="0" smtClean="0">
                <a:latin typeface="Sylfaen" panose="010A0502050306030303" pitchFamily="18" charset="0"/>
              </a:rPr>
              <a:t> է տալիս լրատվական հոդվածի </a:t>
            </a:r>
            <a:r>
              <a:rPr lang="en-US" baseline="0" dirty="0" err="1" smtClean="0">
                <a:latin typeface="Sylfaen" panose="010A0502050306030303" pitchFamily="18" charset="0"/>
              </a:rPr>
              <a:t>էկրանի</a:t>
            </a:r>
            <a:r>
              <a:rPr lang="en-US" baseline="0" dirty="0" smtClean="0">
                <a:latin typeface="Sylfaen" panose="010A0502050306030303" pitchFamily="18" charset="0"/>
              </a:rPr>
              <a:t> </a:t>
            </a:r>
            <a:r>
              <a:rPr lang="en-US" baseline="0" dirty="0" err="1" smtClean="0">
                <a:latin typeface="Sylfaen" panose="010A0502050306030303" pitchFamily="18" charset="0"/>
              </a:rPr>
              <a:t>արտատպում</a:t>
            </a:r>
            <a:r>
              <a:rPr lang="hy-AM" baseline="0" dirty="0" smtClean="0">
                <a:latin typeface="Sylfaen" panose="010A0502050306030303" pitchFamily="18" charset="0"/>
              </a:rPr>
              <a:t>, որը նկարագրում է ԱՄՆ Հետաքննությունների դաշնային բյուրոյի Երեխաների շահագործման թասք ֆորսի</a:t>
            </a:r>
            <a:r>
              <a:rPr lang="en-US" baseline="0" dirty="0" smtClean="0">
                <a:latin typeface="Sylfaen" panose="010A0502050306030303" pitchFamily="18" charset="0"/>
              </a:rPr>
              <a:t> (</a:t>
            </a:r>
            <a:r>
              <a:rPr lang="en-US" dirty="0" smtClean="0">
                <a:latin typeface="Sylfaen" panose="010A0502050306030303" pitchFamily="18" charset="0"/>
              </a:rPr>
              <a:t>Child Exploitation Task Force of the US Federal Bureau of Investigation (FBI))</a:t>
            </a:r>
            <a:r>
              <a:rPr lang="hy-AM" baseline="0" dirty="0" smtClean="0">
                <a:latin typeface="Sylfaen" panose="010A0502050306030303" pitchFamily="18" charset="0"/>
              </a:rPr>
              <a:t> իրականացրած խուզարկումն ու առգրավումը</a:t>
            </a:r>
            <a:r>
              <a:rPr lang="en-US" baseline="0" dirty="0" smtClean="0">
                <a:latin typeface="Sylfaen" panose="010A0502050306030303" pitchFamily="18" charset="0"/>
              </a:rPr>
              <a:t>: </a:t>
            </a:r>
            <a:r>
              <a:rPr lang="hy-AM" baseline="0" dirty="0" smtClean="0">
                <a:latin typeface="Sylfaen" panose="010A0502050306030303" pitchFamily="18" charset="0"/>
              </a:rPr>
              <a:t>Հոդվածի համաձայն՝ Բյուրոն առգրավել է ավելի քան քսան արտաքին կոշտ դրայվներ մի անձի բնակարանից, որը մեղադրվում էր մանկական պոռնոգրաֆիայի նկարների տիրապետելու համար։</a:t>
            </a:r>
            <a:r>
              <a:rPr lang="en-US" b="0" i="0" dirty="0" smtClean="0">
                <a:solidFill>
                  <a:srgbClr val="111111"/>
                </a:solidFill>
                <a:effectLst/>
                <a:latin typeface="Sylfaen" panose="010A0502050306030303" pitchFamily="18" charset="0"/>
              </a:rPr>
              <a:t> </a:t>
            </a:r>
            <a:endParaRPr lang="en-US" b="0" i="0" dirty="0">
              <a:solidFill>
                <a:srgbClr val="111111"/>
              </a:solidFill>
              <a:effectLst/>
              <a:latin typeface="Sylfaen" panose="010A0502050306030303" pitchFamily="18" charset="0"/>
            </a:endParaRPr>
          </a:p>
          <a:p>
            <a:pPr eaLnBrk="1" hangingPunct="1">
              <a:spcBef>
                <a:spcPct val="0"/>
              </a:spcBef>
            </a:pPr>
            <a:endParaRPr lang="en-US" b="0" i="0" dirty="0">
              <a:solidFill>
                <a:srgbClr val="111111"/>
              </a:solidFill>
              <a:effectLst/>
              <a:latin typeface="Sylfaen" panose="010A0502050306030303" pitchFamily="18" charset="0"/>
            </a:endParaRPr>
          </a:p>
          <a:p>
            <a:pPr eaLnBrk="1" hangingPunct="1">
              <a:spcBef>
                <a:spcPct val="0"/>
              </a:spcBef>
            </a:pPr>
            <a:r>
              <a:rPr lang="hy-AM" b="0" i="0" dirty="0" smtClean="0">
                <a:solidFill>
                  <a:srgbClr val="111111"/>
                </a:solidFill>
                <a:effectLst/>
                <a:latin typeface="Sylfaen" panose="010A0502050306030303" pitchFamily="18" charset="0"/>
              </a:rPr>
              <a:t>Ամբողջական</a:t>
            </a:r>
            <a:r>
              <a:rPr lang="hy-AM" b="0" i="0" baseline="0" dirty="0" smtClean="0">
                <a:solidFill>
                  <a:srgbClr val="111111"/>
                </a:solidFill>
                <a:effectLst/>
                <a:latin typeface="Sylfaen" panose="010A0502050306030303" pitchFamily="18" charset="0"/>
              </a:rPr>
              <a:t> հոդվածի հղումը՝</a:t>
            </a:r>
            <a:r>
              <a:rPr lang="en-US" b="0" i="0" dirty="0" smtClean="0">
                <a:solidFill>
                  <a:srgbClr val="111111"/>
                </a:solidFill>
                <a:effectLst/>
                <a:latin typeface="Sylfaen" panose="010A0502050306030303" pitchFamily="18" charset="0"/>
              </a:rPr>
              <a:t> </a:t>
            </a:r>
            <a:r>
              <a:rPr lang="en-US" b="0" i="0" dirty="0">
                <a:solidFill>
                  <a:srgbClr val="111111"/>
                </a:solidFill>
                <a:effectLst/>
                <a:latin typeface="Sylfaen" panose="010A0502050306030303" pitchFamily="18" charset="0"/>
              </a:rPr>
              <a:t>https://www.insider.com/children-youtube-channel-child-porn-the-happy-scientist-charges-kids-2020-9</a:t>
            </a:r>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485661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hy-AM" dirty="0" smtClean="0">
                <a:latin typeface="Sylfaen" panose="010A0502050306030303" pitchFamily="18" charset="0"/>
              </a:rPr>
              <a:t>Այս սահիկը ցույց է տալիս լրատվական հոդվածի </a:t>
            </a:r>
            <a:r>
              <a:rPr lang="en-US" dirty="0" err="1" smtClean="0">
                <a:latin typeface="Sylfaen" panose="010A0502050306030303" pitchFamily="18" charset="0"/>
              </a:rPr>
              <a:t>էկրանի</a:t>
            </a:r>
            <a:r>
              <a:rPr lang="en-US" dirty="0" smtClean="0">
                <a:latin typeface="Sylfaen" panose="010A0502050306030303" pitchFamily="18" charset="0"/>
              </a:rPr>
              <a:t> </a:t>
            </a:r>
            <a:r>
              <a:rPr lang="en-US" dirty="0" err="1" smtClean="0">
                <a:latin typeface="Sylfaen" panose="010A0502050306030303" pitchFamily="18" charset="0"/>
              </a:rPr>
              <a:t>արտատպում</a:t>
            </a:r>
            <a:r>
              <a:rPr lang="hy-AM" dirty="0" smtClean="0">
                <a:latin typeface="Sylfaen" panose="010A0502050306030303" pitchFamily="18" charset="0"/>
              </a:rPr>
              <a:t>, որը բնութագրում է գերմանական ոստիկանության կողմից իրականացված խուզարկում ու առգրավում՝ Եվրոպոլի</a:t>
            </a:r>
            <a:r>
              <a:rPr lang="hy-AM" baseline="0" dirty="0" smtClean="0">
                <a:latin typeface="Sylfaen" panose="010A0502050306030303" pitchFamily="18" charset="0"/>
              </a:rPr>
              <a:t> և ԱՄՆ-ի, Հոլանդիայի և Ֆրանսիայի իրավապահ մարմինների հետ համատեղ։ Սա կոորդինացված միջազգային ջանքերի մի մաս էր՝ նպատակուղղված տապալելու սև ցանցի շուկան, որը կոչվում էր Վոուլ Սթրիթ Մարկետ, որտեղ օգտագործողները վաճառում էին անօրինական ապրանքներ, ինչպես՝ թմրանյութեր, զենքեր, հավատարմագրեր և հակերության սարքեր։ </a:t>
            </a:r>
            <a:r>
              <a:rPr lang="en-US" baseline="0" dirty="0" err="1" smtClean="0">
                <a:latin typeface="Sylfaen" panose="010A0502050306030303" pitchFamily="18" charset="0"/>
              </a:rPr>
              <a:t>Վերապատրաստողը</a:t>
            </a:r>
            <a:r>
              <a:rPr lang="hy-AM" baseline="0" dirty="0" smtClean="0">
                <a:latin typeface="Sylfaen" panose="010A0502050306030303" pitchFamily="18" charset="0"/>
              </a:rPr>
              <a:t> </a:t>
            </a:r>
            <a:r>
              <a:rPr lang="hy-AM" baseline="0" dirty="0" smtClean="0">
                <a:latin typeface="Sylfaen" panose="010A0502050306030303" pitchFamily="18" charset="0"/>
              </a:rPr>
              <a:t>պետք է օգտագործի այս օրինակը ցույց տալու համար, թե ինչպես համակարգչային տվյալների վերաբերյալ առգրավումներ իրականացնելու իրավասության շրջանակը կապված չէ միայն ֆիզիկական առգրավման, այլ նաև տվյալներն անհասանելի դարձնելու խնդրի հետ։</a:t>
            </a:r>
            <a:endParaRPr lang="x-none" dirty="0">
              <a:latin typeface="Sylfaen" panose="010A0502050306030303" pitchFamily="18"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58952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17/05/2021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17/05/2021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17/05/2021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3685928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4" name="Slide Number Placeholder 4">
            <a:extLst>
              <a:ext uri="{FF2B5EF4-FFF2-40B4-BE49-F238E27FC236}">
                <a16:creationId xmlns:a16="http://schemas.microsoft.com/office/drawing/2014/main"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mailto:matteo.lucchetti@coe.int"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Sylfaen" panose="010A0502050306030303" pitchFamily="18"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433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3600" b="1" dirty="0" err="1" smtClean="0">
                <a:latin typeface="Sylfaen" panose="010A0502050306030303" pitchFamily="18" charset="0"/>
              </a:rPr>
              <a:t>Դասընթաց</a:t>
            </a:r>
            <a:r>
              <a:rPr lang="en-GB" altLang="en-US" sz="3600" b="1" dirty="0" smtClean="0">
                <a:latin typeface="Sylfaen" panose="010A0502050306030303" pitchFamily="18" charset="0"/>
              </a:rPr>
              <a:t> </a:t>
            </a:r>
            <a:r>
              <a:rPr lang="en-GB" altLang="en-US" sz="3600" b="1" dirty="0">
                <a:latin typeface="Sylfaen" panose="010A0502050306030303" pitchFamily="18" charset="0"/>
              </a:rPr>
              <a:t>2.5</a:t>
            </a:r>
          </a:p>
          <a:p>
            <a:pPr lvl="0" algn="ctr" defTabSz="914400">
              <a:lnSpc>
                <a:spcPct val="90000"/>
              </a:lnSpc>
              <a:spcBef>
                <a:spcPct val="0"/>
              </a:spcBef>
              <a:buNone/>
              <a:tabLst/>
            </a:pPr>
            <a:r>
              <a:rPr lang="hy-AM" altLang="en-US" sz="3000" b="1" dirty="0">
                <a:solidFill>
                  <a:prstClr val="black"/>
                </a:solidFill>
                <a:latin typeface="Sylfaen" panose="010A0502050306030303" pitchFamily="18" charset="0"/>
                <a:ea typeface="+mn-ea"/>
              </a:rPr>
              <a:t>Բուդապեշտի կոնվենցիայի </a:t>
            </a:r>
            <a:r>
              <a:rPr lang="en-US" altLang="en-US" sz="3000" b="1" dirty="0" err="1">
                <a:solidFill>
                  <a:prstClr val="black"/>
                </a:solidFill>
                <a:latin typeface="Sylfaen" panose="010A0502050306030303" pitchFamily="18" charset="0"/>
                <a:ea typeface="+mn-ea"/>
              </a:rPr>
              <a:t>ընթացակարգային</a:t>
            </a:r>
            <a:r>
              <a:rPr lang="en-US" altLang="en-US" sz="3000" b="1" dirty="0">
                <a:solidFill>
                  <a:prstClr val="black"/>
                </a:solidFill>
                <a:latin typeface="Sylfaen" panose="010A0502050306030303" pitchFamily="18" charset="0"/>
                <a:ea typeface="+mn-ea"/>
              </a:rPr>
              <a:t> </a:t>
            </a:r>
            <a:r>
              <a:rPr lang="en-US" altLang="en-US" sz="3000" b="1" dirty="0" err="1">
                <a:solidFill>
                  <a:prstClr val="black"/>
                </a:solidFill>
                <a:latin typeface="Sylfaen" panose="010A0502050306030303" pitchFamily="18" charset="0"/>
                <a:ea typeface="+mn-ea"/>
              </a:rPr>
              <a:t>իրավասությունն</a:t>
            </a:r>
            <a:r>
              <a:rPr lang="hy-AM" altLang="en-US" sz="3000" b="1" dirty="0">
                <a:solidFill>
                  <a:prstClr val="black"/>
                </a:solidFill>
                <a:latin typeface="Sylfaen" panose="010A0502050306030303" pitchFamily="18" charset="0"/>
                <a:ea typeface="+mn-ea"/>
              </a:rPr>
              <a:t>երը </a:t>
            </a:r>
            <a:r>
              <a:rPr lang="en-US" altLang="en-US" sz="3000" b="1" dirty="0">
                <a:solidFill>
                  <a:prstClr val="black"/>
                </a:solidFill>
                <a:latin typeface="Sylfaen" panose="010A0502050306030303" pitchFamily="18" charset="0"/>
                <a:ea typeface="+mn-ea"/>
              </a:rPr>
              <a:t>- </a:t>
            </a:r>
            <a:r>
              <a:rPr lang="en-US" altLang="en-US" sz="3000" b="1" dirty="0" err="1">
                <a:solidFill>
                  <a:prstClr val="black"/>
                </a:solidFill>
                <a:latin typeface="Sylfaen" panose="010A0502050306030303" pitchFamily="18" charset="0"/>
                <a:ea typeface="+mn-ea"/>
              </a:rPr>
              <a:t>Մաս</a:t>
            </a:r>
            <a:r>
              <a:rPr lang="en-US" altLang="en-US" sz="3000" b="1" dirty="0">
                <a:solidFill>
                  <a:prstClr val="black"/>
                </a:solidFill>
                <a:latin typeface="Sylfaen" panose="010A0502050306030303" pitchFamily="18" charset="0"/>
                <a:ea typeface="+mn-ea"/>
              </a:rPr>
              <a:t> </a:t>
            </a:r>
            <a:r>
              <a:rPr lang="en-US" altLang="en-US" sz="3000" b="1" dirty="0" smtClean="0">
                <a:solidFill>
                  <a:prstClr val="black"/>
                </a:solidFill>
                <a:latin typeface="Sylfaen" panose="010A0502050306030303" pitchFamily="18" charset="0"/>
                <a:ea typeface="+mn-ea"/>
              </a:rPr>
              <a:t>2</a:t>
            </a:r>
            <a:endParaRPr lang="en-US" altLang="en-US" sz="3000" b="1" dirty="0">
              <a:solidFill>
                <a:prstClr val="black"/>
              </a:solidFill>
              <a:latin typeface="Sylfaen" panose="010A0502050306030303" pitchFamily="18" charset="0"/>
              <a:ea typeface="+mn-ea"/>
            </a:endParaRPr>
          </a:p>
          <a:p>
            <a:pPr lvl="0" algn="ctr" defTabSz="914400">
              <a:lnSpc>
                <a:spcPct val="90000"/>
              </a:lnSpc>
              <a:spcBef>
                <a:spcPct val="0"/>
              </a:spcBef>
              <a:buNone/>
              <a:tabLst/>
            </a:pPr>
            <a:endParaRPr lang="en-GB" altLang="en-US" sz="1000" b="1" dirty="0">
              <a:solidFill>
                <a:prstClr val="black"/>
              </a:solidFill>
              <a:latin typeface="Sylfaen" panose="010A0502050306030303" pitchFamily="18" charset="0"/>
              <a:ea typeface="+mn-ea"/>
            </a:endParaRPr>
          </a:p>
          <a:p>
            <a:pPr lvl="0" algn="ctr" defTabSz="914400">
              <a:lnSpc>
                <a:spcPct val="90000"/>
              </a:lnSpc>
              <a:spcBef>
                <a:spcPct val="0"/>
              </a:spcBef>
              <a:buNone/>
              <a:tabLst/>
            </a:pPr>
            <a:endParaRPr lang="en-GB" altLang="en-US" sz="1000" b="1" dirty="0">
              <a:solidFill>
                <a:prstClr val="black"/>
              </a:solidFill>
              <a:latin typeface="Sylfaen" panose="010A0502050306030303" pitchFamily="18" charset="0"/>
              <a:ea typeface="+mn-ea"/>
            </a:endParaRPr>
          </a:p>
          <a:p>
            <a:pPr lvl="0" algn="ctr" defTabSz="914400">
              <a:lnSpc>
                <a:spcPct val="90000"/>
              </a:lnSpc>
              <a:spcBef>
                <a:spcPct val="0"/>
              </a:spcBef>
              <a:buNone/>
              <a:tabLst/>
            </a:pPr>
            <a:endParaRPr lang="en-GB" altLang="en-US" sz="1000" b="1" dirty="0">
              <a:solidFill>
                <a:prstClr val="black"/>
              </a:solidFill>
              <a:latin typeface="Sylfaen" panose="010A0502050306030303" pitchFamily="18" charset="0"/>
              <a:ea typeface="+mn-ea"/>
            </a:endParaRPr>
          </a:p>
          <a:p>
            <a:pPr lvl="0" algn="ctr" defTabSz="914400">
              <a:lnSpc>
                <a:spcPct val="90000"/>
              </a:lnSpc>
              <a:spcBef>
                <a:spcPct val="0"/>
              </a:spcBef>
              <a:buNone/>
              <a:tabLst/>
            </a:pPr>
            <a:endParaRPr lang="en-GB" altLang="en-US" sz="1000" b="1" dirty="0">
              <a:solidFill>
                <a:prstClr val="black"/>
              </a:solidFill>
              <a:latin typeface="Sylfaen" panose="010A0502050306030303" pitchFamily="18" charset="0"/>
              <a:ea typeface="+mn-ea"/>
            </a:endParaRPr>
          </a:p>
          <a:p>
            <a:pPr lvl="0" algn="ctr" defTabSz="914400">
              <a:lnSpc>
                <a:spcPct val="90000"/>
              </a:lnSpc>
              <a:spcBef>
                <a:spcPct val="0"/>
              </a:spcBef>
              <a:buNone/>
              <a:tabLst/>
            </a:pPr>
            <a:endParaRPr lang="en-GB" altLang="en-US" sz="1300" b="1" dirty="0">
              <a:solidFill>
                <a:prstClr val="black"/>
              </a:solidFill>
              <a:latin typeface="Sylfaen" panose="010A0502050306030303" pitchFamily="18" charset="0"/>
              <a:ea typeface="+mn-ea"/>
            </a:endParaRPr>
          </a:p>
          <a:p>
            <a:pPr lvl="0" algn="ctr" defTabSz="914400">
              <a:lnSpc>
                <a:spcPct val="90000"/>
              </a:lnSpc>
              <a:spcBef>
                <a:spcPct val="0"/>
              </a:spcBef>
              <a:buNone/>
              <a:tabLst/>
            </a:pPr>
            <a:r>
              <a:rPr lang="en-GB" altLang="en-US" sz="1300" b="1" dirty="0" err="1">
                <a:solidFill>
                  <a:prstClr val="black"/>
                </a:solidFill>
                <a:latin typeface="Sylfaen" panose="010A0502050306030303" pitchFamily="18" charset="0"/>
                <a:ea typeface="+mn-ea"/>
              </a:rPr>
              <a:t>Xxxxx</a:t>
            </a:r>
            <a:r>
              <a:rPr lang="en-GB" altLang="en-US" sz="1300" b="1" dirty="0">
                <a:solidFill>
                  <a:prstClr val="black"/>
                </a:solidFill>
                <a:latin typeface="Sylfaen" panose="010A0502050306030303" pitchFamily="18" charset="0"/>
                <a:ea typeface="+mn-ea"/>
              </a:rPr>
              <a:t> XXXXXXXX</a:t>
            </a:r>
          </a:p>
          <a:p>
            <a:pPr lvl="0" algn="ctr" defTabSz="914400">
              <a:lnSpc>
                <a:spcPct val="90000"/>
              </a:lnSpc>
              <a:spcBef>
                <a:spcPct val="0"/>
              </a:spcBef>
              <a:buNone/>
              <a:tabLst/>
            </a:pPr>
            <a:endParaRPr lang="en-GB" altLang="en-US" sz="1300" b="1" dirty="0">
              <a:solidFill>
                <a:prstClr val="black"/>
              </a:solidFill>
              <a:latin typeface="Sylfaen" panose="010A0502050306030303" pitchFamily="18" charset="0"/>
              <a:ea typeface="+mn-ea"/>
            </a:endParaRPr>
          </a:p>
          <a:p>
            <a:pPr lvl="0" algn="ctr" defTabSz="914400">
              <a:lnSpc>
                <a:spcPct val="90000"/>
              </a:lnSpc>
              <a:spcBef>
                <a:spcPct val="0"/>
              </a:spcBef>
              <a:buNone/>
              <a:tabLst/>
            </a:pPr>
            <a:r>
              <a:rPr lang="en-GB" altLang="en-US" sz="1300" b="1" i="1" dirty="0" err="1">
                <a:solidFill>
                  <a:prstClr val="black"/>
                </a:solidFill>
                <a:latin typeface="Sylfaen" panose="010A0502050306030303" pitchFamily="18" charset="0"/>
                <a:ea typeface="+mn-ea"/>
              </a:rPr>
              <a:t>Եվրոպայի</a:t>
            </a:r>
            <a:r>
              <a:rPr lang="en-GB" altLang="en-US" sz="1300" b="1" i="1" dirty="0">
                <a:solidFill>
                  <a:prstClr val="black"/>
                </a:solidFill>
                <a:latin typeface="Sylfaen" panose="010A0502050306030303" pitchFamily="18" charset="0"/>
                <a:ea typeface="+mn-ea"/>
              </a:rPr>
              <a:t> </a:t>
            </a:r>
            <a:r>
              <a:rPr lang="en-GB" altLang="en-US" sz="1300" b="1" i="1" dirty="0" err="1">
                <a:solidFill>
                  <a:prstClr val="black"/>
                </a:solidFill>
                <a:latin typeface="Sylfaen" panose="010A0502050306030303" pitchFamily="18" charset="0"/>
                <a:ea typeface="+mn-ea"/>
              </a:rPr>
              <a:t>խորհուրդ</a:t>
            </a:r>
            <a:endParaRPr lang="en-GB" altLang="en-US" sz="1300" b="1" i="1" dirty="0">
              <a:solidFill>
                <a:prstClr val="black"/>
              </a:solidFill>
              <a:latin typeface="Sylfaen" panose="010A0502050306030303" pitchFamily="18" charset="0"/>
              <a:ea typeface="+mn-ea"/>
            </a:endParaRPr>
          </a:p>
          <a:p>
            <a:pPr lvl="0" algn="ctr" defTabSz="914400">
              <a:lnSpc>
                <a:spcPct val="90000"/>
              </a:lnSpc>
              <a:spcBef>
                <a:spcPct val="0"/>
              </a:spcBef>
              <a:buNone/>
              <a:tabLst/>
            </a:pPr>
            <a:endParaRPr lang="en-GB" altLang="en-US" sz="1300" b="1" dirty="0">
              <a:solidFill>
                <a:srgbClr val="2F618F"/>
              </a:solidFill>
              <a:latin typeface="Sylfaen" panose="010A0502050306030303" pitchFamily="18" charset="0"/>
              <a:ea typeface="+mn-ea"/>
              <a:hlinkClick r:id="rId4"/>
            </a:endParaRPr>
          </a:p>
          <a:p>
            <a:pPr lvl="0" algn="ctr" defTabSz="914400">
              <a:lnSpc>
                <a:spcPct val="90000"/>
              </a:lnSpc>
              <a:spcBef>
                <a:spcPct val="0"/>
              </a:spcBef>
              <a:buNone/>
              <a:tabLst/>
            </a:pPr>
            <a:r>
              <a:rPr lang="hy-AM" altLang="en-US" sz="1300" b="1" dirty="0">
                <a:solidFill>
                  <a:srgbClr val="2F618F"/>
                </a:solidFill>
                <a:latin typeface="Sylfaen" panose="010A0502050306030303" pitchFamily="18" charset="0"/>
                <a:ea typeface="+mn-ea"/>
              </a:rPr>
              <a:t>Է</a:t>
            </a:r>
            <a:r>
              <a:rPr lang="en-GB" altLang="en-US" sz="1300" b="1" dirty="0">
                <a:solidFill>
                  <a:srgbClr val="2F618F"/>
                </a:solidFill>
                <a:latin typeface="Sylfaen" panose="010A0502050306030303" pitchFamily="18" charset="0"/>
                <a:ea typeface="+mn-ea"/>
              </a:rPr>
              <a:t>լ. </a:t>
            </a:r>
            <a:r>
              <a:rPr lang="en-GB" altLang="en-US" sz="1300" b="1" dirty="0" err="1">
                <a:solidFill>
                  <a:srgbClr val="2F618F"/>
                </a:solidFill>
                <a:latin typeface="Sylfaen" panose="010A0502050306030303" pitchFamily="18" charset="0"/>
                <a:ea typeface="+mn-ea"/>
              </a:rPr>
              <a:t>փոստ</a:t>
            </a:r>
            <a:endParaRPr lang="en-GB" altLang="en-US" sz="1300" b="1" dirty="0">
              <a:solidFill>
                <a:srgbClr val="2F618F"/>
              </a:solidFill>
              <a:latin typeface="Sylfaen" panose="010A0502050306030303" pitchFamily="18" charset="0"/>
              <a:ea typeface="+mn-ea"/>
            </a:endParaRPr>
          </a:p>
          <a:p>
            <a:pPr lvl="0" algn="ctr" defTabSz="914400">
              <a:lnSpc>
                <a:spcPct val="90000"/>
              </a:lnSpc>
              <a:spcBef>
                <a:spcPct val="0"/>
              </a:spcBef>
              <a:buNone/>
              <a:tabLst/>
            </a:pPr>
            <a:endParaRPr lang="en-GB" altLang="en-US" sz="1300" b="1" dirty="0">
              <a:solidFill>
                <a:prstClr val="black"/>
              </a:solidFill>
              <a:latin typeface="Sylfaen" panose="010A0502050306030303" pitchFamily="18" charset="0"/>
              <a:ea typeface="+mn-ea"/>
            </a:endParaRPr>
          </a:p>
          <a:p>
            <a:pPr lvl="0" algn="ctr" defTabSz="914400">
              <a:lnSpc>
                <a:spcPct val="90000"/>
              </a:lnSpc>
              <a:spcBef>
                <a:spcPct val="0"/>
              </a:spcBef>
              <a:buNone/>
              <a:tabLst/>
            </a:pPr>
            <a:endParaRPr lang="en-GB" altLang="en-US" sz="1300" b="1" dirty="0">
              <a:solidFill>
                <a:prstClr val="black"/>
              </a:solidFill>
              <a:latin typeface="Sylfaen" panose="010A0502050306030303" pitchFamily="18" charset="0"/>
              <a:ea typeface="+mn-ea"/>
            </a:endParaRPr>
          </a:p>
          <a:p>
            <a:pPr lvl="0" algn="ctr" defTabSz="914400">
              <a:lnSpc>
                <a:spcPct val="90000"/>
              </a:lnSpc>
              <a:spcBef>
                <a:spcPct val="0"/>
              </a:spcBef>
              <a:buNone/>
              <a:tabLst/>
            </a:pPr>
            <a:endParaRPr lang="en-GB" altLang="en-US" sz="1100" b="1" dirty="0">
              <a:solidFill>
                <a:prstClr val="black"/>
              </a:solidFill>
              <a:latin typeface="Sylfaen" panose="010A0502050306030303" pitchFamily="18" charset="0"/>
              <a:ea typeface="+mn-ea"/>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400" b="1" dirty="0">
              <a:latin typeface="Sylfaen" panose="010A0502050306030303" pitchFamily="18" charset="0"/>
            </a:endParaRPr>
          </a:p>
          <a:p>
            <a:pPr algn="ctr" eaLnBrk="1" hangingPunct="1">
              <a:spcBef>
                <a:spcPct val="0"/>
              </a:spcBef>
              <a:buFontTx/>
              <a:buNone/>
            </a:pPr>
            <a:r>
              <a:rPr lang="hy-AM" altLang="en-US" sz="1600" b="1" dirty="0" smtClean="0">
                <a:latin typeface="Sylfaen" panose="010A0502050306030303" pitchFamily="18" charset="0"/>
              </a:rPr>
              <a:t>Օր․ամիս․տարի</a:t>
            </a:r>
            <a:endParaRPr lang="en-GB" altLang="en-US" sz="1600" b="1" dirty="0">
              <a:latin typeface="Sylfaen" panose="010A0502050306030303" pitchFamily="18" charset="0"/>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482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lvl="0" algn="ctr" defTabSz="914400">
              <a:lnSpc>
                <a:spcPct val="90000"/>
              </a:lnSpc>
              <a:spcBef>
                <a:spcPct val="0"/>
              </a:spcBef>
              <a:buNone/>
              <a:tabLst/>
            </a:pPr>
            <a:r>
              <a:rPr lang="en-US" altLang="en-US" sz="1400" b="1" dirty="0" err="1">
                <a:solidFill>
                  <a:prstClr val="black"/>
                </a:solidFill>
                <a:latin typeface="Sylfaen" panose="010A0502050306030303" pitchFamily="18" charset="0"/>
                <a:ea typeface="+mn-ea"/>
              </a:rPr>
              <a:t>Ներածական</a:t>
            </a:r>
            <a:r>
              <a:rPr lang="en-US" altLang="en-US" sz="1400" b="1" dirty="0">
                <a:solidFill>
                  <a:prstClr val="black"/>
                </a:solidFill>
                <a:latin typeface="Sylfaen" panose="010A0502050306030303" pitchFamily="18" charset="0"/>
                <a:ea typeface="+mn-ea"/>
              </a:rPr>
              <a:t> </a:t>
            </a:r>
            <a:r>
              <a:rPr lang="en-US" altLang="en-US" sz="1400" b="1" dirty="0" err="1">
                <a:solidFill>
                  <a:prstClr val="black"/>
                </a:solidFill>
                <a:latin typeface="Sylfaen" panose="010A0502050306030303" pitchFamily="18" charset="0"/>
                <a:ea typeface="+mn-ea"/>
              </a:rPr>
              <a:t>դատական</a:t>
            </a:r>
            <a:r>
              <a:rPr lang="en-US" altLang="en-US" sz="1400" b="1" dirty="0">
                <a:solidFill>
                  <a:prstClr val="black"/>
                </a:solidFill>
                <a:latin typeface="Sylfaen" panose="010A0502050306030303" pitchFamily="18" charset="0"/>
                <a:ea typeface="+mn-ea"/>
              </a:rPr>
              <a:t> </a:t>
            </a:r>
            <a:r>
              <a:rPr lang="en-US" altLang="en-US" sz="1400" b="1" dirty="0" err="1">
                <a:solidFill>
                  <a:prstClr val="black"/>
                </a:solidFill>
                <a:latin typeface="Sylfaen" panose="010A0502050306030303" pitchFamily="18" charset="0"/>
                <a:ea typeface="+mn-ea"/>
              </a:rPr>
              <a:t>վերապատրաստման</a:t>
            </a:r>
            <a:r>
              <a:rPr lang="en-US" altLang="en-US" sz="1400" b="1" dirty="0">
                <a:solidFill>
                  <a:prstClr val="black"/>
                </a:solidFill>
                <a:latin typeface="Sylfaen" panose="010A0502050306030303" pitchFamily="18" charset="0"/>
                <a:ea typeface="+mn-ea"/>
              </a:rPr>
              <a:t> </a:t>
            </a:r>
            <a:r>
              <a:rPr lang="en-US" altLang="en-US" sz="1400" b="1" dirty="0" err="1">
                <a:solidFill>
                  <a:prstClr val="black"/>
                </a:solidFill>
                <a:latin typeface="Sylfaen" panose="010A0502050306030303" pitchFamily="18" charset="0"/>
                <a:ea typeface="+mn-ea"/>
              </a:rPr>
              <a:t>դասընթաց</a:t>
            </a:r>
            <a:r>
              <a:rPr lang="en-US" altLang="en-US" sz="1400" b="1" dirty="0">
                <a:solidFill>
                  <a:prstClr val="black"/>
                </a:solidFill>
                <a:latin typeface="Sylfaen" panose="010A0502050306030303" pitchFamily="18" charset="0"/>
                <a:ea typeface="+mn-ea"/>
              </a:rPr>
              <a:t> կ</a:t>
            </a:r>
            <a:r>
              <a:rPr lang="hy-AM" altLang="en-US" sz="1400" b="1" dirty="0">
                <a:solidFill>
                  <a:prstClr val="black"/>
                </a:solidFill>
                <a:latin typeface="Sylfaen" panose="010A0502050306030303" pitchFamily="18" charset="0"/>
                <a:ea typeface="+mn-ea"/>
              </a:rPr>
              <a:t>իբեր</a:t>
            </a:r>
            <a:r>
              <a:rPr lang="en-US" altLang="en-US" sz="1400" b="1" dirty="0" err="1">
                <a:solidFill>
                  <a:prstClr val="black"/>
                </a:solidFill>
                <a:latin typeface="Sylfaen" panose="010A0502050306030303" pitchFamily="18" charset="0"/>
                <a:ea typeface="+mn-ea"/>
              </a:rPr>
              <a:t>հանցագործությունների</a:t>
            </a:r>
            <a:r>
              <a:rPr lang="en-US" altLang="en-US" sz="1400" b="1" dirty="0">
                <a:solidFill>
                  <a:prstClr val="black"/>
                </a:solidFill>
                <a:latin typeface="Sylfaen" panose="010A0502050306030303" pitchFamily="18" charset="0"/>
                <a:ea typeface="+mn-ea"/>
              </a:rPr>
              <a:t> և </a:t>
            </a:r>
            <a:r>
              <a:rPr lang="en-US" altLang="en-US" sz="1400" b="1" dirty="0" err="1">
                <a:solidFill>
                  <a:prstClr val="black"/>
                </a:solidFill>
                <a:latin typeface="Sylfaen" panose="010A0502050306030303" pitchFamily="18" charset="0"/>
                <a:ea typeface="+mn-ea"/>
              </a:rPr>
              <a:t>էլեկտրոնային</a:t>
            </a:r>
            <a:r>
              <a:rPr lang="en-US" altLang="en-US" sz="1400" b="1" dirty="0">
                <a:solidFill>
                  <a:prstClr val="black"/>
                </a:solidFill>
                <a:latin typeface="Sylfaen" panose="010A0502050306030303" pitchFamily="18" charset="0"/>
                <a:ea typeface="+mn-ea"/>
              </a:rPr>
              <a:t> </a:t>
            </a:r>
            <a:r>
              <a:rPr lang="en-US" altLang="en-US" sz="1400" b="1" dirty="0" err="1" smtClean="0">
                <a:solidFill>
                  <a:prstClr val="black"/>
                </a:solidFill>
                <a:latin typeface="Sylfaen" panose="010A0502050306030303" pitchFamily="18" charset="0"/>
                <a:ea typeface="+mn-ea"/>
              </a:rPr>
              <a:t>ձևով</a:t>
            </a:r>
            <a:r>
              <a:rPr lang="en-US" altLang="en-US" sz="1400" b="1" dirty="0" smtClean="0">
                <a:solidFill>
                  <a:prstClr val="black"/>
                </a:solidFill>
                <a:latin typeface="Sylfaen" panose="010A0502050306030303" pitchFamily="18" charset="0"/>
                <a:ea typeface="+mn-ea"/>
              </a:rPr>
              <a:t> </a:t>
            </a:r>
            <a:r>
              <a:rPr lang="en-US" altLang="en-US" sz="1400" b="1" dirty="0" err="1" smtClean="0">
                <a:solidFill>
                  <a:prstClr val="black"/>
                </a:solidFill>
                <a:latin typeface="Sylfaen" panose="010A0502050306030303" pitchFamily="18" charset="0"/>
                <a:ea typeface="+mn-ea"/>
              </a:rPr>
              <a:t>ապացույցների</a:t>
            </a:r>
            <a:r>
              <a:rPr lang="en-US" altLang="en-US" sz="1400" b="1" dirty="0" smtClean="0">
                <a:solidFill>
                  <a:prstClr val="black"/>
                </a:solidFill>
                <a:latin typeface="Sylfaen" panose="010A0502050306030303" pitchFamily="18" charset="0"/>
                <a:ea typeface="+mn-ea"/>
              </a:rPr>
              <a:t> </a:t>
            </a:r>
            <a:r>
              <a:rPr lang="en-US" altLang="en-US" sz="1400" b="1" dirty="0" err="1">
                <a:solidFill>
                  <a:prstClr val="black"/>
                </a:solidFill>
                <a:latin typeface="Sylfaen" panose="010A0502050306030303" pitchFamily="18" charset="0"/>
                <a:ea typeface="+mn-ea"/>
              </a:rPr>
              <a:t>վերաբերյալ</a:t>
            </a:r>
            <a:endParaRPr lang="en-GB" altLang="en-US" sz="1400" b="1" i="1" dirty="0">
              <a:solidFill>
                <a:prstClr val="black"/>
              </a:solidFill>
              <a:latin typeface="Sylfaen" panose="010A0502050306030303" pitchFamily="18" charset="0"/>
              <a:ea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493812"/>
          </a:xfrm>
          <a:prstGeom prst="rect">
            <a:avLst/>
          </a:prstGeom>
        </p:spPr>
        <p:txBody>
          <a:bodyPr wrap="square">
            <a:spAutoFit/>
          </a:bodyPr>
          <a:lstStyle/>
          <a:p>
            <a:pPr algn="just"/>
            <a:r>
              <a:rPr lang="hy-AM" sz="1300" dirty="0">
                <a:latin typeface="Sylfaen" panose="010A0502050306030303" pitchFamily="18" charset="0"/>
              </a:rPr>
              <a:t>1. Յուրաքանչյուր Կողմ ընդունում է այնպիսի օրենսդրական և այլ միջոցներ, որոնք կարող են անհրաժեշտ լինել` լիազորելու համար իր իրավասու մարմիններին` իր տարածքում </a:t>
            </a:r>
            <a:r>
              <a:rPr lang="hy-AM" sz="1300" dirty="0">
                <a:solidFill>
                  <a:srgbClr val="FF0000"/>
                </a:solidFill>
                <a:latin typeface="Sylfaen" panose="010A0502050306030303" pitchFamily="18" charset="0"/>
              </a:rPr>
              <a:t>որոնելու կամ մուտք գործելու.</a:t>
            </a:r>
          </a:p>
          <a:p>
            <a:pPr algn="just"/>
            <a:r>
              <a:rPr lang="hy-AM" sz="1300" dirty="0">
                <a:latin typeface="Sylfaen" panose="010A0502050306030303" pitchFamily="18" charset="0"/>
              </a:rPr>
              <a:t>ա) որևէ համակարգչային համակարգ կամ դրա մի մասը և այնտեղ պահվող համակարգչային տվյալների մեջ, և</a:t>
            </a:r>
          </a:p>
          <a:p>
            <a:pPr algn="just"/>
            <a:r>
              <a:rPr lang="hy-AM" sz="1300" dirty="0">
                <a:latin typeface="Sylfaen" panose="010A0502050306030303" pitchFamily="18" charset="0"/>
              </a:rPr>
              <a:t>բ) համակարգչային տվյալների պահման որևէ միջոց, որում կարող են պահված լինել համակարգչային տվյալները:</a:t>
            </a:r>
          </a:p>
          <a:p>
            <a:pPr algn="just"/>
            <a:r>
              <a:rPr lang="hy-AM" sz="1300" dirty="0">
                <a:latin typeface="Sylfaen" panose="010A0502050306030303" pitchFamily="18" charset="0"/>
              </a:rPr>
              <a:t>2. Յուրաքանչյուր Կողմ ընդունում է այնպիսի օրենսդրական և այլ միջոցներ, որոնք կարող են անհրաժեշտ լինել` երաշխավորելու այն, որ երբ իր մարմինները որոնում կամ մուտք են գործում առանձնահատուկ համակարգչային համակարգ կամ դրա մի մասը, համաձայն 1-ին կետի «ա» ենթակետի, և հիմքեր ունեն կարծելու, որ որոնվող տվյալները պահված են իրենց իրավասության տարածքում գտնվող մեկ այլ համակարգչային համակարգում կամ դրա մի մասում, և նման տվյալների մեջ թույլատրվում է օրինական մուտք գործել, կամ այն օրինական կերպով հասանելի է սկզբնական համակարգին, մարմինները պետք է հնարավորություն ունենան արագորեն որոնելու կամ մուտք գործելու այլ համակարգ:</a:t>
            </a:r>
          </a:p>
        </p:txBody>
      </p:sp>
      <p:sp>
        <p:nvSpPr>
          <p:cNvPr id="6" name="Rectangle 5">
            <a:extLst>
              <a:ext uri="{FF2B5EF4-FFF2-40B4-BE49-F238E27FC236}">
                <a16:creationId xmlns:a16="http://schemas.microsoft.com/office/drawing/2014/main" id="{524B6456-681F-2F44-A01A-AD3514E81BD2}"/>
              </a:ext>
            </a:extLst>
          </p:cNvPr>
          <p:cNvSpPr/>
          <p:nvPr/>
        </p:nvSpPr>
        <p:spPr>
          <a:xfrm>
            <a:off x="4152913" y="1124744"/>
            <a:ext cx="4747018" cy="3785652"/>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Որոնում/խուզարկում հասկացությունը նշանակում է փնտրել, կարդալ, վերանայել, քննել կամ ստուգել</a:t>
            </a:r>
            <a:r>
              <a:rPr lang="en-GB" sz="2000" dirty="0" smtClean="0">
                <a:latin typeface="Sylfaen" panose="010A0502050306030303" pitchFamily="18" charset="0"/>
              </a:rPr>
              <a:t> </a:t>
            </a:r>
            <a:endParaRPr lang="en-GB" sz="2000" dirty="0">
              <a:latin typeface="Sylfaen" panose="010A0502050306030303" pitchFamily="18" charset="0"/>
            </a:endParaRPr>
          </a:p>
          <a:p>
            <a:pPr marL="342900" indent="-342900" algn="just">
              <a:buFont typeface="Arial" panose="020B0604020202020204" pitchFamily="34" charset="0"/>
              <a:buChar char="•"/>
            </a:pPr>
            <a:endParaRPr lang="en-GB"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Մուտք գործելու/նման կերպ հասանելի դարձնելու հասկացությունը տեխնոլոգիապես չեզոք լեզու է, որը կթույլատրի ոչ նյութական տվյալների ստուգում, որոնք կարող են ունենալ էլեկտրոմագնիսական ձև։</a:t>
            </a:r>
            <a:endParaRPr lang="en-GB" sz="20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622874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493812"/>
          </a:xfrm>
          <a:prstGeom prst="rect">
            <a:avLst/>
          </a:prstGeom>
        </p:spPr>
        <p:txBody>
          <a:bodyPr wrap="square">
            <a:spAutoFit/>
          </a:bodyPr>
          <a:lstStyle/>
          <a:p>
            <a:pPr algn="just"/>
            <a:r>
              <a:rPr lang="hy-AM" sz="1300" dirty="0">
                <a:latin typeface="Sylfaen" panose="010A0502050306030303" pitchFamily="18" charset="0"/>
              </a:rPr>
              <a:t>1. Յուրաքանչյուր Կողմ ընդունում է այնպիսի օրենսդրական և այլ միջոցներ, որոնք կարող են անհրաժեշտ լինել` լիազորելու համար իր իրավասու մարմիններին` իր տարածքում որոնելու կամ մուտք գործելու.</a:t>
            </a:r>
          </a:p>
          <a:p>
            <a:pPr algn="just"/>
            <a:r>
              <a:rPr lang="hy-AM" sz="1300" dirty="0">
                <a:latin typeface="Sylfaen" panose="010A0502050306030303" pitchFamily="18" charset="0"/>
              </a:rPr>
              <a:t>ա) </a:t>
            </a:r>
            <a:r>
              <a:rPr lang="hy-AM" sz="1300" dirty="0">
                <a:solidFill>
                  <a:srgbClr val="FF0000"/>
                </a:solidFill>
                <a:latin typeface="Sylfaen" panose="010A0502050306030303" pitchFamily="18" charset="0"/>
              </a:rPr>
              <a:t>որևէ համակարգչային համակարգ կամ դրա մի մասը և այնտեղ պահվող համակարգչային տվյալների մեջ</a:t>
            </a:r>
            <a:r>
              <a:rPr lang="hy-AM" sz="1300" dirty="0">
                <a:latin typeface="Sylfaen" panose="010A0502050306030303" pitchFamily="18" charset="0"/>
              </a:rPr>
              <a:t>, և</a:t>
            </a:r>
          </a:p>
          <a:p>
            <a:pPr algn="just"/>
            <a:r>
              <a:rPr lang="hy-AM" sz="1300" dirty="0">
                <a:latin typeface="Sylfaen" panose="010A0502050306030303" pitchFamily="18" charset="0"/>
              </a:rPr>
              <a:t>բ) </a:t>
            </a:r>
            <a:r>
              <a:rPr lang="hy-AM" sz="1300" dirty="0">
                <a:solidFill>
                  <a:srgbClr val="FF0000"/>
                </a:solidFill>
                <a:latin typeface="Sylfaen" panose="010A0502050306030303" pitchFamily="18" charset="0"/>
              </a:rPr>
              <a:t>համակարգչային տվյալների պահման որևէ միջոց, որում կարող են պահված լինել համակարգչային տվյալները:</a:t>
            </a:r>
          </a:p>
          <a:p>
            <a:pPr algn="just"/>
            <a:r>
              <a:rPr lang="hy-AM" sz="1300" dirty="0">
                <a:latin typeface="Sylfaen" panose="010A0502050306030303" pitchFamily="18" charset="0"/>
              </a:rPr>
              <a:t>2. Յուրաքանչյուր Կողմ ընդունում է այնպիսի օրենսդրական և այլ միջոցներ, որոնք կարող են անհրաժեշտ լինել` երաշխավորելու այն, որ երբ իր մարմինները որոնում կամ մուտք են գործում առանձնահատուկ համակարգչային համակարգ կամ դրա մի մասը, համաձայն 1-ին կետի «ա» ենթակետի, և հիմքեր ունեն կարծելու, որ որոնվող տվյալները պահված են իրենց իրավասության տարածքում գտնվող մեկ այլ համակարգչային համակարգում կամ դրա մի մասում, և նման տվյալների մեջ թույլատրվում է օրինական մուտք գործել, կամ այն օրինական կերպով հասանելի է սկզբնական համակարգին, մարմինները պետք է հնարավորություն ունենան արագորեն որոնելու կամ մուտք գործելու այլ համակարգ:</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4431983"/>
          </a:xfrm>
          <a:prstGeom prst="rect">
            <a:avLst/>
          </a:prstGeom>
        </p:spPr>
        <p:txBody>
          <a:bodyPr wrap="square">
            <a:spAutoFit/>
          </a:bodyPr>
          <a:lstStyle/>
          <a:p>
            <a:pPr marL="342900" indent="-342900" algn="just">
              <a:buFont typeface="Arial" panose="020B0604020202020204" pitchFamily="34" charset="0"/>
              <a:buChar char="•"/>
            </a:pPr>
            <a:r>
              <a:rPr lang="hy-AM" sz="2400" dirty="0" smtClean="0">
                <a:latin typeface="Sylfaen" panose="010A0502050306030303" pitchFamily="18" charset="0"/>
              </a:rPr>
              <a:t>Որոնելու/խուզարկելու կամ նման կերպ հասանելի դարձնելու իրավասությունը՝</a:t>
            </a:r>
            <a:endParaRPr lang="en-GB" sz="2400" dirty="0">
              <a:latin typeface="Sylfaen" panose="010A0502050306030303" pitchFamily="18" charset="0"/>
            </a:endParaRPr>
          </a:p>
          <a:p>
            <a:pPr marL="800100" lvl="1" indent="-342900" algn="just">
              <a:buFont typeface="Calibri Light" panose="020F0302020204030204" pitchFamily="34" charset="0"/>
              <a:buChar char="‐"/>
            </a:pPr>
            <a:r>
              <a:rPr lang="hy-AM" sz="2100" dirty="0" smtClean="0">
                <a:latin typeface="Sylfaen" panose="010A0502050306030303" pitchFamily="18" charset="0"/>
              </a:rPr>
              <a:t>Համակարգչային համակարգ</a:t>
            </a:r>
            <a:endParaRPr lang="en-GB" sz="2100" dirty="0">
              <a:latin typeface="Sylfaen" panose="010A0502050306030303" pitchFamily="18" charset="0"/>
            </a:endParaRPr>
          </a:p>
          <a:p>
            <a:pPr marL="800100" lvl="1" indent="-342900" algn="just">
              <a:buFont typeface="Calibri Light" panose="020F0302020204030204" pitchFamily="34" charset="0"/>
              <a:buChar char="‐"/>
            </a:pPr>
            <a:r>
              <a:rPr lang="hy-AM" sz="2100" dirty="0" smtClean="0">
                <a:latin typeface="Sylfaen" panose="010A0502050306030303" pitchFamily="18" charset="0"/>
              </a:rPr>
              <a:t>Համակարգչային համակարգի մաս</a:t>
            </a:r>
            <a:endParaRPr lang="en-GB" sz="2100" dirty="0">
              <a:latin typeface="Sylfaen" panose="010A0502050306030303" pitchFamily="18" charset="0"/>
            </a:endParaRPr>
          </a:p>
          <a:p>
            <a:pPr marL="800100" lvl="1" indent="-342900" algn="just">
              <a:buFont typeface="Calibri Light" panose="020F0302020204030204" pitchFamily="34" charset="0"/>
              <a:buChar char="‐"/>
            </a:pPr>
            <a:r>
              <a:rPr lang="hy-AM" sz="2100" dirty="0" smtClean="0">
                <a:latin typeface="Sylfaen" panose="010A0502050306030303" pitchFamily="18" charset="0"/>
              </a:rPr>
              <a:t>Համակարգչային համակարգում պահված համակարգչային տվյալներ</a:t>
            </a:r>
            <a:endParaRPr lang="en-GB" sz="2100" dirty="0">
              <a:latin typeface="Sylfaen" panose="010A0502050306030303" pitchFamily="18" charset="0"/>
            </a:endParaRPr>
          </a:p>
          <a:p>
            <a:pPr marL="800100" lvl="1" indent="-342900" algn="just">
              <a:buFont typeface="Calibri Light" panose="020F0302020204030204" pitchFamily="34" charset="0"/>
              <a:buChar char="‐"/>
            </a:pPr>
            <a:r>
              <a:rPr lang="hy-AM" sz="2100" dirty="0" smtClean="0">
                <a:latin typeface="Sylfaen" panose="010A0502050306030303" pitchFamily="18" charset="0"/>
              </a:rPr>
              <a:t>Համակարգչային տվյալների պահեստային միջոց՝ տվյալ տարածքում պահված համակարգչային տվյալներով։</a:t>
            </a:r>
            <a:endParaRPr lang="en-GB" sz="21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718982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31060" y="1222594"/>
            <a:ext cx="4224915" cy="5293757"/>
          </a:xfrm>
          <a:prstGeom prst="rect">
            <a:avLst/>
          </a:prstGeom>
        </p:spPr>
        <p:txBody>
          <a:bodyPr wrap="square">
            <a:spAutoFit/>
          </a:bodyPr>
          <a:lstStyle/>
          <a:p>
            <a:pPr algn="just"/>
            <a:r>
              <a:rPr lang="hy-AM" sz="1300" dirty="0">
                <a:latin typeface="Sylfaen" panose="010A0502050306030303" pitchFamily="18" charset="0"/>
              </a:rPr>
              <a:t>1. Յուրաքանչյուր Կողմ ընդունում է այնպիսի օրենսդրական և այլ միջոցներ, որոնք կարող են անհրաժեշտ լինել` լիազորելու համար իր իրավասու մարմիններին` իր տարածքում որոնելու կամ մուտք գործելու.</a:t>
            </a:r>
          </a:p>
          <a:p>
            <a:pPr algn="just"/>
            <a:r>
              <a:rPr lang="hy-AM" sz="1300" dirty="0">
                <a:latin typeface="Sylfaen" panose="010A0502050306030303" pitchFamily="18" charset="0"/>
              </a:rPr>
              <a:t>ա) որևէ համակարգչային համակարգ կամ դրա մի մասը և այնտեղ պահվող համակարգչային տվյալների մեջ, և</a:t>
            </a:r>
          </a:p>
          <a:p>
            <a:pPr algn="just"/>
            <a:r>
              <a:rPr lang="hy-AM" sz="1300" dirty="0">
                <a:latin typeface="Sylfaen" panose="010A0502050306030303" pitchFamily="18" charset="0"/>
              </a:rPr>
              <a:t>բ) համակարգչային տվյալների պահման որևէ միջոց, որում կարող են պահված լինել համակարգչային տվյալները:</a:t>
            </a:r>
          </a:p>
          <a:p>
            <a:pPr algn="just"/>
            <a:r>
              <a:rPr lang="hy-AM" sz="1300" dirty="0">
                <a:latin typeface="Sylfaen" panose="010A0502050306030303" pitchFamily="18" charset="0"/>
              </a:rPr>
              <a:t>2. Յուրաքանչյուր Կողմ ընդունում է այնպիսի օրենսդրական և այլ միջոցներ, որոնք կարող են անհրաժեշտ լինել` երաշխավորելու այն, որ երբ իր մարմինները որոնում կամ մուտք են գործում </a:t>
            </a:r>
            <a:r>
              <a:rPr lang="hy-AM" sz="1300" dirty="0">
                <a:solidFill>
                  <a:srgbClr val="FF0000"/>
                </a:solidFill>
                <a:latin typeface="Sylfaen" panose="010A0502050306030303" pitchFamily="18" charset="0"/>
              </a:rPr>
              <a:t>առանձնահատուկ համակարգչային համակարգ </a:t>
            </a:r>
            <a:r>
              <a:rPr lang="hy-AM" sz="1300" dirty="0">
                <a:latin typeface="Sylfaen" panose="010A0502050306030303" pitchFamily="18" charset="0"/>
              </a:rPr>
              <a:t>կամ դրա մի մասը, համաձայն 1-ին կետի «ա» ենթակետի, և հիմքեր ունեն կարծելու, որ որոնվող տվյալները պահված են իրենց իրավասության տարածքում գտնվող մեկ այլ համակարգչային համակարգում կամ դրա մի մասում, և նման տվյալների մեջ թույլատրվում է </a:t>
            </a:r>
            <a:r>
              <a:rPr lang="hy-AM" sz="1300" dirty="0">
                <a:solidFill>
                  <a:srgbClr val="FF0000"/>
                </a:solidFill>
                <a:latin typeface="Sylfaen" panose="010A0502050306030303" pitchFamily="18" charset="0"/>
              </a:rPr>
              <a:t>օրինական մուտք գործել, կամ այն օրինական կերպով հասանելի է սկզբնական համակարգին</a:t>
            </a:r>
            <a:r>
              <a:rPr lang="hy-AM" sz="1300" dirty="0">
                <a:latin typeface="Sylfaen" panose="010A0502050306030303" pitchFamily="18" charset="0"/>
              </a:rPr>
              <a:t>, մարմինները պետք է հնարավորություն ունենան </a:t>
            </a:r>
            <a:r>
              <a:rPr lang="hy-AM" sz="1300" dirty="0">
                <a:solidFill>
                  <a:srgbClr val="FF0000"/>
                </a:solidFill>
                <a:latin typeface="Sylfaen" panose="010A0502050306030303" pitchFamily="18" charset="0"/>
              </a:rPr>
              <a:t>արագորեն որոնելու կամ մուտք գործելու այլ համակարգ</a:t>
            </a:r>
            <a:r>
              <a:rPr lang="hy-AM" sz="1300" dirty="0">
                <a:latin typeface="Sylfaen" panose="010A0502050306030303" pitchFamily="18" charset="0"/>
              </a:rPr>
              <a:t>:</a:t>
            </a:r>
          </a:p>
        </p:txBody>
      </p:sp>
      <p:sp>
        <p:nvSpPr>
          <p:cNvPr id="2" name="Rectangle 1">
            <a:extLst>
              <a:ext uri="{FF2B5EF4-FFF2-40B4-BE49-F238E27FC236}">
                <a16:creationId xmlns:a16="http://schemas.microsoft.com/office/drawing/2014/main" id="{EE725CE1-54F5-4A32-97EE-15EE42B9AF86}"/>
              </a:ext>
            </a:extLst>
          </p:cNvPr>
          <p:cNvSpPr/>
          <p:nvPr/>
        </p:nvSpPr>
        <p:spPr>
          <a:xfrm>
            <a:off x="4355975" y="1222594"/>
            <a:ext cx="4665875" cy="4524315"/>
          </a:xfrm>
          <a:prstGeom prst="rect">
            <a:avLst/>
          </a:prstGeom>
        </p:spPr>
        <p:txBody>
          <a:bodyPr wrap="square">
            <a:spAutoFit/>
          </a:bodyPr>
          <a:lstStyle/>
          <a:p>
            <a:pPr marL="342900" indent="-342900" algn="just">
              <a:buFont typeface="Arial" panose="020B0604020202020204" pitchFamily="34" charset="0"/>
              <a:buChar char="•"/>
            </a:pPr>
            <a:r>
              <a:rPr lang="hy-AM" sz="1600" dirty="0" smtClean="0">
                <a:latin typeface="Sylfaen" panose="010A0502050306030303" pitchFamily="18" charset="0"/>
              </a:rPr>
              <a:t>Խուզարկման իրավասությունը պետք է իրականացվի կոնկրետ համակարգչային համակարգի առնչությամբ</a:t>
            </a:r>
          </a:p>
          <a:p>
            <a:pPr marL="342900" indent="-342900" algn="just">
              <a:buFont typeface="Arial" panose="020B0604020202020204" pitchFamily="34" charset="0"/>
              <a:buChar char="•"/>
            </a:pPr>
            <a:endParaRPr lang="en-US" sz="1600" dirty="0">
              <a:latin typeface="Sylfaen" panose="010A0502050306030303" pitchFamily="18" charset="0"/>
            </a:endParaRPr>
          </a:p>
          <a:p>
            <a:pPr marL="342900" indent="-342900" algn="just">
              <a:buFont typeface="Arial" panose="020B0604020202020204" pitchFamily="34" charset="0"/>
              <a:buChar char="•"/>
            </a:pPr>
            <a:r>
              <a:rPr lang="hy-AM" sz="1600" dirty="0" smtClean="0">
                <a:latin typeface="Sylfaen" panose="010A0502050306030303" pitchFamily="18" charset="0"/>
              </a:rPr>
              <a:t>Խուզարկումը կամ այլ կերպ հասանելի դարձնելու իրավասությունը այլ համակարգչային համակարգի վրա տարածվում է, եթե՝</a:t>
            </a:r>
            <a:r>
              <a:rPr lang="en-US" sz="1600" dirty="0" smtClean="0">
                <a:latin typeface="Sylfaen" panose="010A0502050306030303" pitchFamily="18" charset="0"/>
              </a:rPr>
              <a:t> </a:t>
            </a:r>
            <a:endParaRPr lang="en-US" sz="1600" dirty="0">
              <a:latin typeface="Sylfaen" panose="010A0502050306030303" pitchFamily="18" charset="0"/>
            </a:endParaRPr>
          </a:p>
          <a:p>
            <a:pPr marL="800100" lvl="1" indent="-342900" algn="just">
              <a:buFont typeface="Calibri Light" panose="020F0302020204030204" pitchFamily="34" charset="0"/>
              <a:buChar char="‐"/>
            </a:pPr>
            <a:r>
              <a:rPr lang="hy-AM" sz="1600" dirty="0" smtClean="0">
                <a:latin typeface="Sylfaen" panose="010A0502050306030303" pitchFamily="18" charset="0"/>
              </a:rPr>
              <a:t>Կան հիմքեր կարծելու, որ պահանջվող տվյալներն այդ համակարգչային համակարգում կամ դրա մասում չեն, և</a:t>
            </a:r>
            <a:r>
              <a:rPr lang="en-US" sz="1600" dirty="0" smtClean="0">
                <a:latin typeface="Sylfaen" panose="010A0502050306030303" pitchFamily="18" charset="0"/>
              </a:rPr>
              <a:t> </a:t>
            </a:r>
            <a:endParaRPr lang="en-US" sz="1600" dirty="0">
              <a:latin typeface="Sylfaen" panose="010A0502050306030303" pitchFamily="18" charset="0"/>
            </a:endParaRPr>
          </a:p>
          <a:p>
            <a:pPr marL="800100" lvl="1" indent="-342900" algn="just">
              <a:buFont typeface="Calibri Light" panose="020F0302020204030204" pitchFamily="34" charset="0"/>
              <a:buChar char="‐"/>
            </a:pPr>
            <a:r>
              <a:rPr lang="hy-AM" sz="1600" dirty="0" smtClean="0">
                <a:latin typeface="Sylfaen" panose="010A0502050306030303" pitchFamily="18" charset="0"/>
              </a:rPr>
              <a:t>Այլ համակարգչային համակարգը կամ դրա մասը տարածքում են</a:t>
            </a:r>
            <a:endParaRPr lang="en-US" sz="1600" dirty="0">
              <a:latin typeface="Sylfaen" panose="010A0502050306030303" pitchFamily="18" charset="0"/>
            </a:endParaRPr>
          </a:p>
          <a:p>
            <a:pPr marL="800100" lvl="1" indent="-342900" algn="just">
              <a:buFont typeface="Calibri Light" panose="020F0302020204030204" pitchFamily="34" charset="0"/>
              <a:buChar char="‐"/>
            </a:pPr>
            <a:r>
              <a:rPr lang="hy-AM" sz="1600" dirty="0" smtClean="0">
                <a:latin typeface="Sylfaen" panose="010A0502050306030303" pitchFamily="18" charset="0"/>
              </a:rPr>
              <a:t>Տվյալը օրինական կերպով հասանելի է սկզբնական/նախնական համակարգչային համակարգից</a:t>
            </a:r>
          </a:p>
          <a:p>
            <a:pPr marL="800100" lvl="1" indent="-342900" algn="just">
              <a:buFont typeface="Calibri Light" panose="020F0302020204030204" pitchFamily="34" charset="0"/>
              <a:buChar char="‐"/>
            </a:pPr>
            <a:r>
              <a:rPr lang="hy-AM" sz="1600" dirty="0" smtClean="0">
                <a:latin typeface="Sylfaen" panose="010A0502050306030303" pitchFamily="18" charset="0"/>
              </a:rPr>
              <a:t>Տարածումը կարող է ենթակա լինել պայմանների, օր․՝ լիազորման։</a:t>
            </a:r>
            <a:endParaRPr lang="en-US" sz="16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566291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170646"/>
          </a:xfrm>
          <a:prstGeom prst="rect">
            <a:avLst/>
          </a:prstGeom>
        </p:spPr>
        <p:txBody>
          <a:bodyPr wrap="square">
            <a:spAutoFit/>
          </a:bodyPr>
          <a:lstStyle/>
          <a:p>
            <a:pPr algn="just"/>
            <a:r>
              <a:rPr lang="hy-AM" sz="1500" dirty="0">
                <a:latin typeface="Sylfaen" panose="010A0502050306030303" pitchFamily="18" charset="0"/>
              </a:rPr>
              <a:t>3. Յուրաքանչյուր Կողմ ընդունում է այնպիսի օրենսդրական և այլ միջոցներ, որոնք կարող են անհրաժեշտ լինել` լիազորելու համար իր իրավասու մարմիններին` առգրավելու կամ պաշտպանելու այն համակարգչային տվյալները, որոնց մեջ մուտք էր գործվել 1-ին կամ 2-րդ կետի համաձայն: Այս միջոցները պետք է ներառեն հետևյալ իրավասությունները.</a:t>
            </a:r>
          </a:p>
          <a:p>
            <a:pPr algn="just"/>
            <a:r>
              <a:rPr lang="hy-AM" sz="1500" dirty="0">
                <a:latin typeface="Sylfaen" panose="010A0502050306030303" pitchFamily="18" charset="0"/>
              </a:rPr>
              <a:t>ա) </a:t>
            </a:r>
            <a:r>
              <a:rPr lang="hy-AM" sz="1500" dirty="0">
                <a:solidFill>
                  <a:srgbClr val="FF0000"/>
                </a:solidFill>
                <a:latin typeface="Sylfaen" panose="010A0502050306030303" pitchFamily="18" charset="0"/>
              </a:rPr>
              <a:t>առգրավել կամ պաշտպանել </a:t>
            </a:r>
            <a:r>
              <a:rPr lang="hy-AM" sz="1500" dirty="0">
                <a:latin typeface="Sylfaen" panose="010A0502050306030303" pitchFamily="18" charset="0"/>
              </a:rPr>
              <a:t>որևէ համակարգչային համակարգը կամ դրա մի մասը կամ համակարգչային տվյալների պահման միջոցը,</a:t>
            </a:r>
          </a:p>
          <a:p>
            <a:pPr algn="just"/>
            <a:r>
              <a:rPr lang="hy-AM" sz="1500" dirty="0">
                <a:latin typeface="Sylfaen" panose="010A0502050306030303" pitchFamily="18" charset="0"/>
              </a:rPr>
              <a:t>բ) պատճենահանել այդ համակարգչային տվյալները և պահել պատճենները,</a:t>
            </a:r>
          </a:p>
          <a:p>
            <a:pPr algn="just"/>
            <a:r>
              <a:rPr lang="hy-AM" sz="1500" dirty="0">
                <a:latin typeface="Sylfaen" panose="010A0502050306030303" pitchFamily="18" charset="0"/>
              </a:rPr>
              <a:t>գ) ապահովել համապատասխան ձևով պահված համակարգչային տվյալների ամբողջականությունը,</a:t>
            </a:r>
          </a:p>
          <a:p>
            <a:pPr algn="just"/>
            <a:r>
              <a:rPr lang="hy-AM" sz="1500" dirty="0">
                <a:latin typeface="Sylfaen" panose="010A0502050306030303" pitchFamily="18" charset="0"/>
              </a:rPr>
              <a:t>դ) անհասանելի դարձնել կամ տեղափոխել համակարգչային տվյալները հասանելի համակարգչային համակարգ:</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4708981"/>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Առգրավել հասկացությունը նշանակում է վերցնել ֆիզիկական միջոցը, որի վրա տվյալները կամ տեղեկատվությունը արձանագրված են, կամ ստեղծել և պահել այդպիսի տեղեկատվության պատճեն</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Նման կերպ պաշտպանելու հասկացությունը տեխնոլոգիապես չեզոք լեզու է, որը հնարավոր է դարձնում արձանագրումը, անհասանելի դարձնելը կամ պատճեն պահելը ոչ նյութական տվյալների, որը կարող է ունենալ էլեկտրոմագնիսական ձև։ </a:t>
            </a:r>
            <a:endParaRPr lang="en-GB" sz="20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400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170646"/>
          </a:xfrm>
          <a:prstGeom prst="rect">
            <a:avLst/>
          </a:prstGeom>
        </p:spPr>
        <p:txBody>
          <a:bodyPr wrap="square">
            <a:spAutoFit/>
          </a:bodyPr>
          <a:lstStyle/>
          <a:p>
            <a:pPr algn="just"/>
            <a:r>
              <a:rPr lang="hy-AM" sz="1500" dirty="0">
                <a:latin typeface="Sylfaen" panose="010A0502050306030303" pitchFamily="18" charset="0"/>
              </a:rPr>
              <a:t>3. Յուրաքանչյուր Կողմ ընդունում է այնպիսի օրենսդրական և այլ միջոցներ, որոնք կարող են անհրաժեշտ լինել` լիազորելու համար իր իրավասու մարմիններին` առգրավելու կամ պաշտպանելու այն համակարգչային տվյալները, որոնց մեջ մուտք էր գործվել 1-ին կամ 2-րդ կետի համաձայն: Այս միջոցները պետք է ներառեն հետևյալ իրավասությունները.</a:t>
            </a:r>
          </a:p>
          <a:p>
            <a:pPr algn="just"/>
            <a:r>
              <a:rPr lang="hy-AM" sz="1500" dirty="0">
                <a:latin typeface="Sylfaen" panose="010A0502050306030303" pitchFamily="18" charset="0"/>
              </a:rPr>
              <a:t>ա) առգրավել կամ պաշտպանել որևէ համակարգչային համակարգը կամ դրա մի մասը կամ համակարգչային տվյալների պահման միջոցը,</a:t>
            </a:r>
          </a:p>
          <a:p>
            <a:pPr algn="just"/>
            <a:r>
              <a:rPr lang="hy-AM" sz="1500" dirty="0">
                <a:latin typeface="Sylfaen" panose="010A0502050306030303" pitchFamily="18" charset="0"/>
              </a:rPr>
              <a:t>բ) </a:t>
            </a:r>
            <a:r>
              <a:rPr lang="hy-AM" sz="1500" dirty="0">
                <a:solidFill>
                  <a:srgbClr val="FF0000"/>
                </a:solidFill>
                <a:latin typeface="Sylfaen" panose="010A0502050306030303" pitchFamily="18" charset="0"/>
              </a:rPr>
              <a:t>պատճենահանել այդ համակարգչային տվյալները և պահել պատճենները</a:t>
            </a:r>
            <a:r>
              <a:rPr lang="hy-AM" sz="1500" dirty="0">
                <a:latin typeface="Sylfaen" panose="010A0502050306030303" pitchFamily="18" charset="0"/>
              </a:rPr>
              <a:t>,</a:t>
            </a:r>
          </a:p>
          <a:p>
            <a:pPr algn="just"/>
            <a:r>
              <a:rPr lang="hy-AM" sz="1500" dirty="0">
                <a:latin typeface="Sylfaen" panose="010A0502050306030303" pitchFamily="18" charset="0"/>
              </a:rPr>
              <a:t>գ) ապահովել համապատասխան ձևով պահված համակարգչային տվյալների ամբողջականությունը,</a:t>
            </a:r>
          </a:p>
          <a:p>
            <a:pPr algn="just"/>
            <a:r>
              <a:rPr lang="hy-AM" sz="1500" dirty="0">
                <a:latin typeface="Sylfaen" panose="010A0502050306030303" pitchFamily="18" charset="0"/>
              </a:rPr>
              <a:t>դ) անհասանելի դարձնել կամ տեղափոխել համակարգչային տվյալները հասանելի համակարգչային համակարգ:</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5016758"/>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Առգրավումն անպայմանորեն չի ենթադրում համակարգչային համակարգերի կամ պահեստային միջոցների ֆիզիկական առգրավում</a:t>
            </a: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Եթե հնարավոր է, իրավապահ մարմինները կարող են ստեղծել կամ պահել համապատասխան տվյալների պատճեններ</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Տվյալների պատճենումն ու պահումն առաջարկում է առավել հեշտ ճանապարհ համակարգչային տվյալների ապահովման համար և կարող է համարժեք լինել որոշ իրավիճակներում։ </a:t>
            </a:r>
            <a:endParaRPr lang="en-GB" sz="2000" dirty="0">
              <a:latin typeface="Sylfaen" panose="010A0502050306030303" pitchFamily="18" charset="0"/>
            </a:endParaRPr>
          </a:p>
        </p:txBody>
      </p:sp>
      <p:sp>
        <p:nvSpPr>
          <p:cNvPr id="13"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754212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170646"/>
          </a:xfrm>
          <a:prstGeom prst="rect">
            <a:avLst/>
          </a:prstGeom>
        </p:spPr>
        <p:txBody>
          <a:bodyPr wrap="square">
            <a:spAutoFit/>
          </a:bodyPr>
          <a:lstStyle/>
          <a:p>
            <a:pPr algn="just"/>
            <a:r>
              <a:rPr lang="hy-AM" sz="1500" dirty="0">
                <a:latin typeface="Sylfaen" panose="010A0502050306030303" pitchFamily="18" charset="0"/>
              </a:rPr>
              <a:t>3. Յուրաքանչյուր Կողմ ընդունում է այնպիսի օրենսդրական և այլ միջոցներ, որոնք կարող են անհրաժեշտ լինել` լիազորելու համար իր իրավասու մարմիններին` առգրավելու կամ պաշտպանելու այն համակարգչային տվյալները, որոնց մեջ մուտք էր գործվել 1-ին կամ 2-րդ կետի համաձայն: Այս միջոցները պետք է ներառեն հետևյալ իրավասությունները.</a:t>
            </a:r>
          </a:p>
          <a:p>
            <a:pPr algn="just"/>
            <a:r>
              <a:rPr lang="hy-AM" sz="1500" dirty="0">
                <a:latin typeface="Sylfaen" panose="010A0502050306030303" pitchFamily="18" charset="0"/>
              </a:rPr>
              <a:t>ա) առգրավել կամ պաշտպանել որևէ համակարգչային համակարգը կամ դրա մի մասը կամ համակարգչային տվյալների պահման միջոցը,</a:t>
            </a:r>
          </a:p>
          <a:p>
            <a:pPr algn="just"/>
            <a:r>
              <a:rPr lang="hy-AM" sz="1500" dirty="0">
                <a:latin typeface="Sylfaen" panose="010A0502050306030303" pitchFamily="18" charset="0"/>
              </a:rPr>
              <a:t>բ) պատճենահանել այդ համակարգչային տվյալները և պահել պատճենները,</a:t>
            </a:r>
          </a:p>
          <a:p>
            <a:pPr algn="just"/>
            <a:r>
              <a:rPr lang="hy-AM" sz="1500" dirty="0">
                <a:latin typeface="Sylfaen" panose="010A0502050306030303" pitchFamily="18" charset="0"/>
              </a:rPr>
              <a:t>գ) </a:t>
            </a:r>
            <a:r>
              <a:rPr lang="hy-AM" sz="1500" dirty="0" smtClean="0">
                <a:solidFill>
                  <a:srgbClr val="FF0000"/>
                </a:solidFill>
                <a:latin typeface="Sylfaen" panose="010A0502050306030303" pitchFamily="18" charset="0"/>
              </a:rPr>
              <a:t>ապահովել համապատասխան ձևով պահված համակարգչային տվյալների ամբողջականությունը</a:t>
            </a:r>
            <a:r>
              <a:rPr lang="hy-AM" sz="1500" dirty="0">
                <a:solidFill>
                  <a:srgbClr val="FF0000"/>
                </a:solidFill>
                <a:latin typeface="Sylfaen" panose="010A0502050306030303" pitchFamily="18" charset="0"/>
              </a:rPr>
              <a:t>,</a:t>
            </a:r>
          </a:p>
          <a:p>
            <a:pPr algn="just"/>
            <a:r>
              <a:rPr lang="hy-AM" sz="1500" dirty="0">
                <a:latin typeface="Sylfaen" panose="010A0502050306030303" pitchFamily="18" charset="0"/>
              </a:rPr>
              <a:t>դ) անհասանելի դարձնել կամ տեղափոխել համակարգչային տվյալները հասանելի համակարգչային համակարգ:</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785652"/>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Համակարգչային տվյալների ամբողջականությունը/միասնությունը պահպանելը վերաբերում է դրանց կալանքի շղթայի պահպանմանը</a:t>
            </a:r>
          </a:p>
          <a:p>
            <a:pPr marL="342900" indent="-342900" algn="just">
              <a:buFont typeface="Arial" panose="020B0604020202020204" pitchFamily="34" charset="0"/>
              <a:buChar char="•"/>
            </a:pPr>
            <a:endParaRPr lang="en-GB"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Սա պահանջում է, որ պատճենահանված, հեռացված կամ ապահովված տվյալները պահվեն այն նույն երկրում, որտեղ դրանք գտնվել են՝ խուզարկման ժամանակ և մնան անփոփոխ։ </a:t>
            </a:r>
            <a:endParaRPr lang="en-GB" sz="20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503725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170646"/>
          </a:xfrm>
          <a:prstGeom prst="rect">
            <a:avLst/>
          </a:prstGeom>
        </p:spPr>
        <p:txBody>
          <a:bodyPr wrap="square">
            <a:spAutoFit/>
          </a:bodyPr>
          <a:lstStyle/>
          <a:p>
            <a:pPr algn="just"/>
            <a:r>
              <a:rPr lang="hy-AM" sz="1500" dirty="0">
                <a:latin typeface="Sylfaen" panose="010A0502050306030303" pitchFamily="18" charset="0"/>
              </a:rPr>
              <a:t>3. Յուրաքանչյուր Կողմ ընդունում է այնպիսի օրենսդրական և այլ միջոցներ, որոնք կարող են անհրաժեշտ լինել` լիազորելու համար իր իրավասու մարմիններին` առգրավելու կամ պաշտպանելու այն համակարգչային տվյալները, որոնց մեջ մուտք էր գործվել 1-ին կամ 2-րդ կետի համաձայն: Այս միջոցները պետք է ներառեն հետևյալ իրավասությունները.</a:t>
            </a:r>
          </a:p>
          <a:p>
            <a:pPr algn="just"/>
            <a:r>
              <a:rPr lang="hy-AM" sz="1500" dirty="0">
                <a:latin typeface="Sylfaen" panose="010A0502050306030303" pitchFamily="18" charset="0"/>
              </a:rPr>
              <a:t>ա) առգրավել կամ պաշտպանել որևէ համակարգչային համակարգը կամ դրա մի մասը կամ համակարգչային տվյալների պահման միջոցը,</a:t>
            </a:r>
          </a:p>
          <a:p>
            <a:pPr algn="just"/>
            <a:r>
              <a:rPr lang="hy-AM" sz="1500" dirty="0">
                <a:latin typeface="Sylfaen" panose="010A0502050306030303" pitchFamily="18" charset="0"/>
              </a:rPr>
              <a:t>բ) պատճենահանել այդ համակարգչային տվյալները և պահել պատճենները,</a:t>
            </a:r>
          </a:p>
          <a:p>
            <a:pPr algn="just"/>
            <a:r>
              <a:rPr lang="hy-AM" sz="1500" dirty="0">
                <a:latin typeface="Sylfaen" panose="010A0502050306030303" pitchFamily="18" charset="0"/>
              </a:rPr>
              <a:t>գ) ապահովել համապատասխան ձևով պահված համակարգչային տվյալների ամբողջականությունը,</a:t>
            </a:r>
          </a:p>
          <a:p>
            <a:pPr algn="just"/>
            <a:r>
              <a:rPr lang="hy-AM" sz="1500" dirty="0">
                <a:latin typeface="Sylfaen" panose="010A0502050306030303" pitchFamily="18" charset="0"/>
              </a:rPr>
              <a:t>դ) </a:t>
            </a:r>
            <a:r>
              <a:rPr lang="hy-AM" sz="1500" dirty="0">
                <a:solidFill>
                  <a:srgbClr val="FF0000"/>
                </a:solidFill>
                <a:latin typeface="Sylfaen" panose="010A0502050306030303" pitchFamily="18" charset="0"/>
              </a:rPr>
              <a:t>անհասանելի դարձնել </a:t>
            </a:r>
            <a:r>
              <a:rPr lang="hy-AM" sz="1500" dirty="0">
                <a:latin typeface="Sylfaen" panose="010A0502050306030303" pitchFamily="18" charset="0"/>
              </a:rPr>
              <a:t>կամ տեղափոխել համակարգչային տվյալները հասանելի համակարգչային համակարգ:</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4093428"/>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Տվյալները կարող են անհասանելի դարձվել ցանկացած տեխնիկական միջոցով, ներառյալ՝ կոդավորում</a:t>
            </a:r>
            <a:r>
              <a:rPr lang="en-US" sz="2000" dirty="0" smtClean="0">
                <a:latin typeface="Sylfaen" panose="010A0502050306030303" pitchFamily="18" charset="0"/>
              </a:rPr>
              <a:t> </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Կիրառելի են վտանգի կամ վնասի առկայության դեպքում </a:t>
            </a:r>
            <a:r>
              <a:rPr lang="en-US" sz="2000" dirty="0" smtClean="0">
                <a:latin typeface="Sylfaen" panose="010A0502050306030303" pitchFamily="18" charset="0"/>
              </a:rPr>
              <a:t>(</a:t>
            </a:r>
            <a:r>
              <a:rPr lang="hy-AM" sz="2000" dirty="0" smtClean="0">
                <a:latin typeface="Sylfaen" panose="010A0502050306030303" pitchFamily="18" charset="0"/>
              </a:rPr>
              <a:t>օր․՝ ռումբերի ստեղծման հրահանգներ, մանկական պոռնոգրաֆիա</a:t>
            </a:r>
            <a:r>
              <a:rPr lang="en-US" sz="2000" dirty="0" smtClean="0">
                <a:latin typeface="Sylfaen" panose="010A0502050306030303" pitchFamily="18" charset="0"/>
              </a:rPr>
              <a:t>) </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Տվյալներն անհասանելի դարձնելն ու հեռացնելը ժամանակավոր միջոցներ են, որպեսզի կասկածյալը զրկված լինի այդ տվյալներից։ </a:t>
            </a:r>
            <a:endParaRPr lang="en-GB" sz="20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333770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77508" y="1012672"/>
            <a:ext cx="3889351" cy="5632311"/>
          </a:xfrm>
          <a:prstGeom prst="rect">
            <a:avLst/>
          </a:prstGeom>
        </p:spPr>
        <p:txBody>
          <a:bodyPr wrap="square">
            <a:spAutoFit/>
          </a:bodyPr>
          <a:lstStyle/>
          <a:p>
            <a:pPr algn="just"/>
            <a:r>
              <a:rPr lang="hy-AM" dirty="0">
                <a:latin typeface="Sylfaen" panose="010A0502050306030303" pitchFamily="18" charset="0"/>
              </a:rPr>
              <a:t>4. Յուրաքանչյուր Կողմ ընդունում է այնպիսի օրենսդրական և այլ միջոցներ, որոնք կարող են անհրաժեշտ լինել` լիազորելու համար իր իրավասու մարմիններին` 1-ին և 2-րդ կետերում սահմանված միջոցները ձեռնարկելու նպատակով անհրաժեշտ տեղեկություններ ստանալ այն անձից, որը </a:t>
            </a:r>
            <a:r>
              <a:rPr lang="hy-AM" dirty="0">
                <a:solidFill>
                  <a:srgbClr val="FF0000"/>
                </a:solidFill>
                <a:latin typeface="Sylfaen" panose="010A0502050306030303" pitchFamily="18" charset="0"/>
              </a:rPr>
              <a:t>գիտելիքներ ունի համակարգչային համակարգի գործելու կամ համակարգչային տվյալների պաշտպանվածության միջոցների մասին:</a:t>
            </a:r>
          </a:p>
          <a:p>
            <a:pPr algn="just"/>
            <a:r>
              <a:rPr lang="hy-AM" dirty="0">
                <a:latin typeface="Sylfaen" panose="010A0502050306030303" pitchFamily="18" charset="0"/>
              </a:rPr>
              <a:t>5. Սույն հոդվածում սահմանված լիազորություններն ու ընթացակարգերը պետք է լինեն 14-րդ և 15-րդ հոդվածների կարգավորման առարկա:</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5355312"/>
          </a:xfrm>
          <a:prstGeom prst="rect">
            <a:avLst/>
          </a:prstGeom>
        </p:spPr>
        <p:txBody>
          <a:bodyPr wrap="square">
            <a:spAutoFit/>
          </a:bodyPr>
          <a:lstStyle/>
          <a:p>
            <a:pPr marL="342900" indent="-342900" algn="just">
              <a:buFont typeface="Arial" panose="020B0604020202020204" pitchFamily="34" charset="0"/>
              <a:buChar char="•"/>
            </a:pPr>
            <a:r>
              <a:rPr lang="hy-AM" dirty="0" smtClean="0">
                <a:latin typeface="Sylfaen" panose="010A0502050306030303" pitchFamily="18" charset="0"/>
              </a:rPr>
              <a:t>Համակարգի ադմինիստրատորները հաճախ կարիք ունեն խորհրդի՝ կապված խուզարկման իրականացման տեխնիկական ձևերի հետ</a:t>
            </a:r>
            <a:r>
              <a:rPr lang="en-US" dirty="0" smtClean="0">
                <a:latin typeface="Sylfaen" panose="010A0502050306030303" pitchFamily="18" charset="0"/>
              </a:rPr>
              <a:t> </a:t>
            </a:r>
            <a:endParaRPr lang="en-US" dirty="0">
              <a:latin typeface="Sylfaen" panose="010A0502050306030303" pitchFamily="18" charset="0"/>
            </a:endParaRPr>
          </a:p>
          <a:p>
            <a:pPr marL="342900" indent="-342900" algn="just">
              <a:buFont typeface="Arial" panose="020B0604020202020204" pitchFamily="34" charset="0"/>
              <a:buChar char="•"/>
            </a:pPr>
            <a:endParaRPr lang="en-US" dirty="0">
              <a:latin typeface="Sylfaen" panose="010A0502050306030303" pitchFamily="18" charset="0"/>
            </a:endParaRPr>
          </a:p>
          <a:p>
            <a:pPr marL="342900" indent="-342900" algn="just">
              <a:buFont typeface="Arial" panose="020B0604020202020204" pitchFamily="34" charset="0"/>
              <a:buChar char="•"/>
            </a:pPr>
            <a:r>
              <a:rPr lang="hy-AM" dirty="0" smtClean="0">
                <a:latin typeface="Sylfaen" panose="010A0502050306030303" pitchFamily="18" charset="0"/>
              </a:rPr>
              <a:t>Կանխում է օրինական բիզնեսների վրա տնտեսական պարտավորությունների դնումը՝ տալով նրանց իրավական հիմք համագործակցելու իրավապահ մարմինների հետ, որոնք իրականացնելու են խուզարկում ու առգրավում</a:t>
            </a:r>
            <a:r>
              <a:rPr lang="en-US" dirty="0" smtClean="0">
                <a:latin typeface="Sylfaen" panose="010A0502050306030303" pitchFamily="18" charset="0"/>
              </a:rPr>
              <a:t> </a:t>
            </a:r>
            <a:endParaRPr lang="en-US" dirty="0">
              <a:latin typeface="Sylfaen" panose="010A0502050306030303" pitchFamily="18" charset="0"/>
            </a:endParaRPr>
          </a:p>
          <a:p>
            <a:pPr marL="342900" indent="-342900" algn="just">
              <a:buFont typeface="Arial" panose="020B0604020202020204" pitchFamily="34" charset="0"/>
              <a:buChar char="•"/>
            </a:pPr>
            <a:endParaRPr lang="en-US" dirty="0">
              <a:latin typeface="Sylfaen" panose="010A0502050306030303" pitchFamily="18" charset="0"/>
            </a:endParaRPr>
          </a:p>
          <a:p>
            <a:pPr marL="342900" indent="-342900" algn="just">
              <a:buFont typeface="Arial" panose="020B0604020202020204" pitchFamily="34" charset="0"/>
              <a:buChar char="•"/>
            </a:pPr>
            <a:r>
              <a:rPr lang="hy-AM" dirty="0" smtClean="0">
                <a:latin typeface="Sylfaen" panose="010A0502050306030303" pitchFamily="18" charset="0"/>
              </a:rPr>
              <a:t>Մեծացնում է արդյունավետությունը և բարելավում է միջոցի գնային արդյունավետությունը</a:t>
            </a:r>
            <a:r>
              <a:rPr lang="en-US" dirty="0" smtClean="0">
                <a:latin typeface="Sylfaen" panose="010A0502050306030303" pitchFamily="18" charset="0"/>
              </a:rPr>
              <a:t> </a:t>
            </a:r>
            <a:endParaRPr lang="en-US" dirty="0">
              <a:latin typeface="Sylfaen" panose="010A0502050306030303" pitchFamily="18" charset="0"/>
            </a:endParaRPr>
          </a:p>
          <a:p>
            <a:pPr marL="342900" indent="-342900" algn="just">
              <a:buFont typeface="Arial" panose="020B0604020202020204" pitchFamily="34" charset="0"/>
              <a:buChar char="•"/>
            </a:pPr>
            <a:endParaRPr lang="en-US" dirty="0">
              <a:latin typeface="Sylfaen" panose="010A0502050306030303" pitchFamily="18" charset="0"/>
            </a:endParaRPr>
          </a:p>
          <a:p>
            <a:pPr marL="342900" indent="-342900" algn="just">
              <a:buFont typeface="Arial" panose="020B0604020202020204" pitchFamily="34" charset="0"/>
              <a:buChar char="•"/>
            </a:pPr>
            <a:r>
              <a:rPr lang="hy-AM" dirty="0" smtClean="0">
                <a:latin typeface="Sylfaen" panose="010A0502050306030303" pitchFamily="18" charset="0"/>
              </a:rPr>
              <a:t>Միջոցները պետք է լինեն ողջամիտ ու չվնասեն մասնավորությունը։</a:t>
            </a:r>
            <a:endParaRPr lang="en-GB"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462940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49465" y="1155403"/>
            <a:ext cx="3889351" cy="4801314"/>
          </a:xfrm>
          <a:prstGeom prst="rect">
            <a:avLst/>
          </a:prstGeom>
        </p:spPr>
        <p:txBody>
          <a:bodyPr wrap="square">
            <a:spAutoFit/>
          </a:bodyPr>
          <a:lstStyle/>
          <a:p>
            <a:pPr algn="just"/>
            <a:r>
              <a:rPr lang="hy-AM" sz="1700" dirty="0">
                <a:latin typeface="Sylfaen" panose="010A0502050306030303" pitchFamily="18" charset="0"/>
              </a:rPr>
              <a:t>4. Յուրաքանչյուր Կողմ ընդունում է այնպիսի օրենսդրական և այլ միջոցներ, որոնք կարող են անհրաժեշտ լինել` լիազորելու համար իր իրավասու մարմիններին` 1-ին և 2-րդ կետերում սահմանված միջոցները ձեռնարկելու նպատակով անհրաժեշտ տեղեկություններ ստանալ այն անձից, որը գիտելիքներ ունի համակարգչային համակարգի գործելու կամ համակարգչային տվյալների պաշտպանվածության միջոցների մասին:</a:t>
            </a:r>
          </a:p>
          <a:p>
            <a:pPr algn="just"/>
            <a:r>
              <a:rPr lang="hy-AM" sz="1700" dirty="0">
                <a:latin typeface="Sylfaen" panose="010A0502050306030303" pitchFamily="18" charset="0"/>
              </a:rPr>
              <a:t>5. Սույն հոդվածում սահմանված լիազորություններն ու ընթացակարգերը պետք է լինեն </a:t>
            </a:r>
            <a:r>
              <a:rPr lang="hy-AM" sz="1700" dirty="0">
                <a:solidFill>
                  <a:srgbClr val="FF0000"/>
                </a:solidFill>
                <a:latin typeface="Sylfaen" panose="010A0502050306030303" pitchFamily="18" charset="0"/>
              </a:rPr>
              <a:t>14-րդ և 15-րդ հոդվածների կարգավորման առարկա:</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155403"/>
            <a:ext cx="4747018" cy="3139321"/>
          </a:xfrm>
          <a:prstGeom prst="rect">
            <a:avLst/>
          </a:prstGeom>
        </p:spPr>
        <p:txBody>
          <a:bodyPr wrap="square">
            <a:spAutoFit/>
          </a:bodyPr>
          <a:lstStyle/>
          <a:p>
            <a:pPr marL="285750" indent="-285750" algn="just">
              <a:buFont typeface="Arial" panose="020B0604020202020204" pitchFamily="34" charset="0"/>
              <a:buChar char="•"/>
            </a:pPr>
            <a:r>
              <a:rPr lang="hy-AM" dirty="0" smtClean="0">
                <a:latin typeface="Sylfaen" panose="010A0502050306030303" pitchFamily="18" charset="0"/>
              </a:rPr>
              <a:t>Երաշխիքներն ու պայմանները կարող են ներառել դրույթներ, որոնք վերաբերում են վկաների ու փորձագետների ներգրավմանն ու ֆինանսական փոխհատուցմանը</a:t>
            </a:r>
            <a:endParaRPr lang="en-US" dirty="0">
              <a:latin typeface="Sylfaen" panose="010A0502050306030303" pitchFamily="18" charset="0"/>
            </a:endParaRPr>
          </a:p>
          <a:p>
            <a:pPr marL="285750" indent="-285750" algn="just">
              <a:buFont typeface="Arial" panose="020B0604020202020204" pitchFamily="34" charset="0"/>
              <a:buChar char="•"/>
            </a:pPr>
            <a:endParaRPr lang="en-US" dirty="0">
              <a:latin typeface="Sylfaen" panose="010A0502050306030303" pitchFamily="18" charset="0"/>
            </a:endParaRPr>
          </a:p>
          <a:p>
            <a:pPr marL="285750" indent="-285750" algn="just">
              <a:buFont typeface="Arial" panose="020B0604020202020204" pitchFamily="34" charset="0"/>
              <a:buChar char="•"/>
            </a:pPr>
            <a:r>
              <a:rPr lang="hy-AM" dirty="0" smtClean="0">
                <a:latin typeface="Sylfaen" panose="010A0502050306030303" pitchFamily="18" charset="0"/>
              </a:rPr>
              <a:t>Կողմերի հայեցողությամբ է որոշվում, թե անհատները պետք է ծանուցվեն, թե ոչ համակարգչային տվյալների պատճենահանման միջոցով ապահովման մասին։</a:t>
            </a:r>
            <a:endParaRPr lang="en-GB"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5118868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sp>
        <p:nvSpPr>
          <p:cNvPr id="7" name="Rectangle 6">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hy-AM" sz="3200" dirty="0" smtClean="0">
                <a:latin typeface="Sylfaen" panose="010A0502050306030303" pitchFamily="18" charset="0"/>
                <a:ea typeface="Verdana" panose="020B0604030504040204" pitchFamily="34" charset="0"/>
                <a:cs typeface="ＭＳ Ｐゴシック" charset="0"/>
              </a:rPr>
              <a:t>Հարցում</a:t>
            </a:r>
            <a:endParaRPr lang="en-GB" sz="3200" dirty="0">
              <a:latin typeface="Sylfaen" panose="010A0502050306030303" pitchFamily="18" charset="0"/>
              <a:ea typeface="Verdana" panose="020B0604030504040204" pitchFamily="34"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56983" y="1289515"/>
            <a:ext cx="8030033" cy="1938992"/>
          </a:xfrm>
          <a:prstGeom prst="rect">
            <a:avLst/>
          </a:prstGeom>
          <a:solidFill>
            <a:srgbClr val="BDD8F3"/>
          </a:solidFill>
        </p:spPr>
        <p:txBody>
          <a:bodyPr wrap="square" rtlCol="0">
            <a:spAutoFit/>
          </a:bodyPr>
          <a:lstStyle/>
          <a:p>
            <a:pPr algn="ctr"/>
            <a:r>
              <a:rPr lang="hy-AM" sz="2400" dirty="0" smtClean="0">
                <a:solidFill>
                  <a:schemeClr val="tx1">
                    <a:lumMod val="65000"/>
                    <a:lumOff val="35000"/>
                  </a:schemeClr>
                </a:solidFill>
                <a:latin typeface="Sylfaen" panose="010A0502050306030303" pitchFamily="18" charset="0"/>
              </a:rPr>
              <a:t>Դատախազը պահանջում է խուզարկման և առգրավման թույլտվություն նույն հիմքերով ու ապացույցներով, որ ուներ նախկինում կատարված արտադրության թույլտվության համար</a:t>
            </a:r>
          </a:p>
          <a:p>
            <a:pPr algn="just"/>
            <a:r>
              <a:rPr lang="hy-AM" sz="2400" dirty="0" smtClean="0">
                <a:solidFill>
                  <a:schemeClr val="tx1">
                    <a:lumMod val="65000"/>
                    <a:lumOff val="35000"/>
                  </a:schemeClr>
                </a:solidFill>
                <a:latin typeface="Sylfaen" panose="010A0502050306030303" pitchFamily="18" charset="0"/>
              </a:rPr>
              <a:t>           Թույլտվությունը պետք է տրամադրվի՞, թե՝ ոչ</a:t>
            </a:r>
            <a:r>
              <a:rPr lang="en-US" sz="2400" dirty="0" smtClean="0">
                <a:solidFill>
                  <a:schemeClr val="tx1">
                    <a:lumMod val="65000"/>
                    <a:lumOff val="35000"/>
                  </a:schemeClr>
                </a:solidFill>
                <a:latin typeface="Sylfaen" panose="010A0502050306030303" pitchFamily="18" charset="0"/>
              </a:rPr>
              <a:t> </a:t>
            </a:r>
            <a:endParaRPr lang="en-US" sz="2400" dirty="0">
              <a:solidFill>
                <a:schemeClr val="tx1">
                  <a:lumMod val="65000"/>
                  <a:lumOff val="35000"/>
                </a:schemeClr>
              </a:solidFill>
              <a:latin typeface="Sylfaen" panose="010A0502050306030303" pitchFamily="18" charset="0"/>
            </a:endParaRP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4893848"/>
            <a:ext cx="8030032" cy="1569660"/>
          </a:xfrm>
          <a:prstGeom prst="rect">
            <a:avLst/>
          </a:prstGeom>
          <a:solidFill>
            <a:schemeClr val="tx1">
              <a:lumMod val="65000"/>
              <a:lumOff val="35000"/>
            </a:schemeClr>
          </a:solidFill>
        </p:spPr>
        <p:txBody>
          <a:bodyPr wrap="square" rtlCol="0">
            <a:spAutoFit/>
          </a:bodyPr>
          <a:lstStyle/>
          <a:p>
            <a:pPr algn="ctr"/>
            <a:r>
              <a:rPr lang="hy-AM" sz="2400" dirty="0" smtClean="0">
                <a:solidFill>
                  <a:schemeClr val="bg1"/>
                </a:solidFill>
                <a:latin typeface="Sylfaen" panose="010A0502050306030303" pitchFamily="18" charset="0"/>
              </a:rPr>
              <a:t>Ճիշտ պատասխանն է Բ-ն</a:t>
            </a:r>
            <a:r>
              <a:rPr lang="en-GB" sz="2400" dirty="0" smtClean="0">
                <a:solidFill>
                  <a:schemeClr val="bg1"/>
                </a:solidFill>
                <a:latin typeface="Sylfaen" panose="010A0502050306030303" pitchFamily="18" charset="0"/>
              </a:rPr>
              <a:t> (</a:t>
            </a:r>
            <a:r>
              <a:rPr lang="hy-AM" sz="2400" dirty="0" smtClean="0">
                <a:solidFill>
                  <a:schemeClr val="bg1"/>
                </a:solidFill>
                <a:latin typeface="Sylfaen" panose="010A0502050306030303" pitchFamily="18" charset="0"/>
              </a:rPr>
              <a:t>խուզարկման ու առգրավման հիմքերն ու ապացույցներն ավելի բարձր են, քան արտադրության թույլտվության դեպքում, քանի որ այն ավելի ներազդող իրավասություն է</a:t>
            </a:r>
            <a:r>
              <a:rPr lang="en-US" sz="2400" dirty="0" smtClean="0">
                <a:solidFill>
                  <a:schemeClr val="bg1"/>
                </a:solidFill>
                <a:latin typeface="Sylfaen" panose="010A0502050306030303" pitchFamily="18" charset="0"/>
              </a:rPr>
              <a:t>)</a:t>
            </a:r>
            <a:endParaRPr lang="en-US" sz="2400" dirty="0">
              <a:solidFill>
                <a:schemeClr val="bg1"/>
              </a:solidFill>
              <a:latin typeface="Sylfaen" panose="010A0502050306030303" pitchFamily="18" charset="0"/>
            </a:endParaRPr>
          </a:p>
        </p:txBody>
      </p:sp>
      <p:sp>
        <p:nvSpPr>
          <p:cNvPr id="10" name="TextBox 9">
            <a:extLst>
              <a:ext uri="{FF2B5EF4-FFF2-40B4-BE49-F238E27FC236}">
                <a16:creationId xmlns:a16="http://schemas.microsoft.com/office/drawing/2014/main"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lvl="3"/>
            <a:r>
              <a:rPr lang="hy-AM" sz="2400" dirty="0" smtClean="0">
                <a:solidFill>
                  <a:schemeClr val="bg1"/>
                </a:solidFill>
                <a:latin typeface="Sylfaen" panose="010A0502050306030303" pitchFamily="18" charset="0"/>
              </a:rPr>
              <a:t>Ա․   Այո</a:t>
            </a:r>
            <a:endParaRPr lang="en-GB" sz="2400" dirty="0">
              <a:solidFill>
                <a:schemeClr val="bg1"/>
              </a:solidFill>
              <a:latin typeface="Sylfaen" panose="010A0502050306030303" pitchFamily="18" charset="0"/>
            </a:endParaRPr>
          </a:p>
          <a:p>
            <a:pPr lvl="3"/>
            <a:r>
              <a:rPr lang="hy-AM" sz="2400" dirty="0" smtClean="0">
                <a:solidFill>
                  <a:schemeClr val="bg1"/>
                </a:solidFill>
                <a:latin typeface="Sylfaen" panose="010A0502050306030303" pitchFamily="18" charset="0"/>
              </a:rPr>
              <a:t>Բ․   Ոչ</a:t>
            </a:r>
            <a:endParaRPr lang="en-US" sz="2400" dirty="0">
              <a:solidFill>
                <a:schemeClr val="bg1"/>
              </a:solidFill>
              <a:latin typeface="Sylfaen" panose="010A0502050306030303" pitchFamily="18" charset="0"/>
            </a:endParaRPr>
          </a:p>
        </p:txBody>
      </p:sp>
    </p:spTree>
    <p:extLst>
      <p:ext uri="{BB962C8B-B14F-4D97-AF65-F5344CB8AC3E}">
        <p14:creationId xmlns:p14="http://schemas.microsoft.com/office/powerpoint/2010/main" val="102496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err="1" smtClean="0">
                <a:solidFill>
                  <a:schemeClr val="bg1"/>
                </a:solidFill>
                <a:latin typeface="Sylfaen" panose="010A0502050306030303" pitchFamily="18" charset="0"/>
                <a:cs typeface="Verdana" charset="0"/>
              </a:rPr>
              <a:t>Դասընթացի</a:t>
            </a:r>
            <a:r>
              <a:rPr lang="hy-AM" sz="3200" dirty="0" smtClean="0">
                <a:solidFill>
                  <a:schemeClr val="bg1"/>
                </a:solidFill>
                <a:latin typeface="Sylfaen" panose="010A0502050306030303" pitchFamily="18" charset="0"/>
                <a:cs typeface="Verdana" charset="0"/>
              </a:rPr>
              <a:t> բովանդակություն</a:t>
            </a:r>
            <a:r>
              <a:rPr lang="en-US" sz="3200" dirty="0" smtClean="0">
                <a:solidFill>
                  <a:schemeClr val="bg1"/>
                </a:solidFill>
                <a:latin typeface="Sylfaen" panose="010A0502050306030303" pitchFamily="18" charset="0"/>
                <a:cs typeface="Verdana" charset="0"/>
              </a:rPr>
              <a:t>ը</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568952" cy="4969545"/>
          </a:xfrm>
        </p:spPr>
        <p:txBody>
          <a:bodyPr>
            <a:normAutofit/>
          </a:bodyPr>
          <a:lstStyle/>
          <a:p>
            <a:pPr marL="514350" indent="-514350">
              <a:lnSpc>
                <a:spcPct val="150000"/>
              </a:lnSpc>
              <a:buFont typeface="+mj-lt"/>
              <a:buAutoNum type="arabicPeriod"/>
            </a:pPr>
            <a:r>
              <a:rPr lang="hy-AM" dirty="0">
                <a:latin typeface="Sylfaen" panose="010A0502050306030303" pitchFamily="18" charset="0"/>
                <a:ea typeface="Verdana" panose="020B0604030504040204" pitchFamily="34" charset="0"/>
              </a:rPr>
              <a:t>Պահված համակարգչային տվյալների </a:t>
            </a:r>
            <a:r>
              <a:rPr lang="hy-AM" dirty="0" smtClean="0">
                <a:latin typeface="Sylfaen" panose="010A0502050306030303" pitchFamily="18" charset="0"/>
                <a:ea typeface="Verdana" panose="020B0604030504040204" pitchFamily="34" charset="0"/>
              </a:rPr>
              <a:t>խուզարկում </a:t>
            </a:r>
            <a:r>
              <a:rPr lang="hy-AM" dirty="0">
                <a:latin typeface="Sylfaen" panose="010A0502050306030303" pitchFamily="18" charset="0"/>
                <a:ea typeface="Verdana" panose="020B0604030504040204" pitchFamily="34" charset="0"/>
              </a:rPr>
              <a:t>և </a:t>
            </a:r>
            <a:r>
              <a:rPr lang="hy-AM" dirty="0" smtClean="0">
                <a:latin typeface="Sylfaen" panose="010A0502050306030303" pitchFamily="18" charset="0"/>
                <a:ea typeface="Verdana" panose="020B0604030504040204" pitchFamily="34" charset="0"/>
              </a:rPr>
              <a:t>առգրավում</a:t>
            </a:r>
          </a:p>
          <a:p>
            <a:pPr marL="514350" indent="-514350">
              <a:lnSpc>
                <a:spcPct val="150000"/>
              </a:lnSpc>
              <a:buFont typeface="+mj-lt"/>
              <a:buAutoNum type="arabicPeriod"/>
            </a:pPr>
            <a:r>
              <a:rPr lang="hy-AM" dirty="0">
                <a:latin typeface="Sylfaen" panose="010A0502050306030303" pitchFamily="18" charset="0"/>
                <a:ea typeface="Verdana" panose="020B0604030504040204" pitchFamily="34" charset="0"/>
              </a:rPr>
              <a:t>Փոխանցվող տվյալների հավաքումը իրական </a:t>
            </a:r>
            <a:r>
              <a:rPr lang="hy-AM" dirty="0" smtClean="0">
                <a:latin typeface="Sylfaen" panose="010A0502050306030303" pitchFamily="18" charset="0"/>
                <a:ea typeface="Verdana" panose="020B0604030504040204" pitchFamily="34" charset="0"/>
              </a:rPr>
              <a:t>ժամանակում</a:t>
            </a:r>
          </a:p>
          <a:p>
            <a:pPr marL="514350" indent="-514350">
              <a:lnSpc>
                <a:spcPct val="150000"/>
              </a:lnSpc>
              <a:buFont typeface="+mj-lt"/>
              <a:buAutoNum type="arabicPeriod"/>
            </a:pPr>
            <a:r>
              <a:rPr lang="en-US" sz="2800" dirty="0" err="1" smtClean="0">
                <a:latin typeface="Sylfaen" panose="010A0502050306030303" pitchFamily="18" charset="0"/>
                <a:ea typeface="Verdana" panose="020B0604030504040204" pitchFamily="34" charset="0"/>
              </a:rPr>
              <a:t>Պարունակվող</a:t>
            </a:r>
            <a:r>
              <a:rPr lang="en-US" sz="2800" dirty="0" smtClean="0">
                <a:latin typeface="Sylfaen" panose="010A0502050306030303" pitchFamily="18" charset="0"/>
                <a:ea typeface="Verdana" panose="020B0604030504040204" pitchFamily="34" charset="0"/>
              </a:rPr>
              <a:t> </a:t>
            </a:r>
            <a:r>
              <a:rPr lang="hy-AM" sz="2800" dirty="0" smtClean="0">
                <a:latin typeface="Sylfaen" panose="010A0502050306030303" pitchFamily="18" charset="0"/>
                <a:ea typeface="Verdana" panose="020B0604030504040204" pitchFamily="34" charset="0"/>
              </a:rPr>
              <a:t>տվյալների որսումը</a:t>
            </a:r>
            <a:endParaRPr lang="en-GB" sz="2800" dirty="0">
              <a:latin typeface="Sylfaen" panose="010A0502050306030303" pitchFamily="18" charset="0"/>
              <a:ea typeface="Verdana" panose="020B0604030504040204" pitchFamily="34" charset="0"/>
            </a:endParaRPr>
          </a:p>
          <a:p>
            <a:pPr marL="514350" indent="-514350">
              <a:lnSpc>
                <a:spcPct val="150000"/>
              </a:lnSpc>
              <a:buFont typeface="+mj-lt"/>
              <a:buAutoNum type="arabicPeriod"/>
            </a:pPr>
            <a:r>
              <a:rPr lang="hy-AM" dirty="0" smtClean="0">
                <a:latin typeface="Sylfaen" panose="010A0502050306030303" pitchFamily="18" charset="0"/>
                <a:ea typeface="Verdana" panose="020B0604030504040204" pitchFamily="34" charset="0"/>
              </a:rPr>
              <a:t>Իրավազորություն</a:t>
            </a:r>
            <a:endParaRPr lang="en-GB" sz="2800" dirty="0">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4214087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latin typeface="Sylfaen" panose="010A0502050306030303" pitchFamily="18" charset="0"/>
            </a:endParaRPr>
          </a:p>
        </p:txBody>
      </p:sp>
      <p:sp>
        <p:nvSpPr>
          <p:cNvPr id="7" name="Rectangle 6">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hy-AM" sz="3200" dirty="0" smtClean="0">
                <a:latin typeface="Sylfaen" panose="010A0502050306030303" pitchFamily="18" charset="0"/>
                <a:ea typeface="Verdana" panose="020B0604030504040204" pitchFamily="34" charset="0"/>
                <a:cs typeface="ＭＳ Ｐゴシック" charset="0"/>
              </a:rPr>
              <a:t>Հարցում</a:t>
            </a:r>
            <a:endParaRPr lang="en-GB" sz="3200" dirty="0">
              <a:latin typeface="Sylfaen" panose="010A0502050306030303" pitchFamily="18" charset="0"/>
              <a:ea typeface="Verdana" panose="020B0604030504040204" pitchFamily="34"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56983" y="1289515"/>
            <a:ext cx="8030033" cy="1569660"/>
          </a:xfrm>
          <a:prstGeom prst="rect">
            <a:avLst/>
          </a:prstGeom>
          <a:solidFill>
            <a:srgbClr val="BDD8F3"/>
          </a:solidFill>
        </p:spPr>
        <p:txBody>
          <a:bodyPr wrap="square" rtlCol="0">
            <a:spAutoFit/>
          </a:bodyPr>
          <a:lstStyle/>
          <a:p>
            <a:pPr algn="ctr"/>
            <a:r>
              <a:rPr lang="hy-AM" sz="2400" dirty="0" smtClean="0">
                <a:solidFill>
                  <a:schemeClr val="tx1">
                    <a:lumMod val="65000"/>
                    <a:lumOff val="35000"/>
                  </a:schemeClr>
                </a:solidFill>
                <a:latin typeface="Sylfaen" panose="010A0502050306030303" pitchFamily="18" charset="0"/>
              </a:rPr>
              <a:t>Դատախազը պահանջում է թույլտվություն մեղադրյալին պատկանող բոլոր միջոցների էլեկտրոնային սարքերի խուզարկման համար</a:t>
            </a:r>
          </a:p>
          <a:p>
            <a:pPr algn="ctr"/>
            <a:r>
              <a:rPr lang="hy-AM" sz="2400" dirty="0">
                <a:solidFill>
                  <a:schemeClr val="tx1">
                    <a:lumMod val="65000"/>
                    <a:lumOff val="35000"/>
                  </a:schemeClr>
                </a:solidFill>
                <a:latin typeface="Sylfaen" panose="010A0502050306030303" pitchFamily="18" charset="0"/>
              </a:rPr>
              <a:t>Թույլտվությունը պետք է տրամադրվի՞, թե՝ ոչ</a:t>
            </a:r>
            <a:r>
              <a:rPr lang="en-US" sz="2400" dirty="0">
                <a:solidFill>
                  <a:schemeClr val="tx1">
                    <a:lumMod val="65000"/>
                    <a:lumOff val="35000"/>
                  </a:schemeClr>
                </a:solidFill>
                <a:latin typeface="Sylfaen" panose="010A0502050306030303" pitchFamily="18" charset="0"/>
              </a:rPr>
              <a:t> </a:t>
            </a: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271219"/>
            <a:ext cx="8030032" cy="1200329"/>
          </a:xfrm>
          <a:prstGeom prst="rect">
            <a:avLst/>
          </a:prstGeom>
          <a:solidFill>
            <a:schemeClr val="tx1">
              <a:lumMod val="65000"/>
              <a:lumOff val="35000"/>
            </a:schemeClr>
          </a:solidFill>
        </p:spPr>
        <p:txBody>
          <a:bodyPr wrap="square" rtlCol="0">
            <a:spAutoFit/>
          </a:bodyPr>
          <a:lstStyle/>
          <a:p>
            <a:pPr algn="ctr"/>
            <a:r>
              <a:rPr lang="hy-AM" sz="2400" dirty="0" smtClean="0">
                <a:solidFill>
                  <a:schemeClr val="bg1"/>
                </a:solidFill>
                <a:latin typeface="Sylfaen" panose="010A0502050306030303" pitchFamily="18" charset="0"/>
              </a:rPr>
              <a:t>Ճիշտ պատասխանն է Բ-ն </a:t>
            </a:r>
            <a:r>
              <a:rPr lang="en-GB" sz="2400" dirty="0" smtClean="0">
                <a:solidFill>
                  <a:schemeClr val="bg1"/>
                </a:solidFill>
                <a:latin typeface="Sylfaen" panose="010A0502050306030303" pitchFamily="18" charset="0"/>
              </a:rPr>
              <a:t>(</a:t>
            </a:r>
            <a:r>
              <a:rPr lang="hy-AM" sz="2400" dirty="0" smtClean="0">
                <a:solidFill>
                  <a:schemeClr val="bg1"/>
                </a:solidFill>
                <a:latin typeface="Sylfaen" panose="010A0502050306030303" pitchFamily="18" charset="0"/>
              </a:rPr>
              <a:t>խուզարկման իրավասությունը կարող է գործածվել միայն հստակեցված համակարգիչների նկատմամբ</a:t>
            </a:r>
            <a:r>
              <a:rPr lang="en-US" sz="2400" dirty="0" smtClean="0">
                <a:solidFill>
                  <a:schemeClr val="bg1"/>
                </a:solidFill>
                <a:latin typeface="Sylfaen" panose="010A0502050306030303" pitchFamily="18" charset="0"/>
              </a:rPr>
              <a:t>)</a:t>
            </a:r>
            <a:endParaRPr lang="en-US" sz="2400" dirty="0">
              <a:solidFill>
                <a:schemeClr val="bg1"/>
              </a:solidFill>
              <a:latin typeface="Sylfaen" panose="010A0502050306030303" pitchFamily="18" charset="0"/>
            </a:endParaRPr>
          </a:p>
        </p:txBody>
      </p:sp>
      <p:sp>
        <p:nvSpPr>
          <p:cNvPr id="10" name="TextBox 9">
            <a:extLst>
              <a:ext uri="{FF2B5EF4-FFF2-40B4-BE49-F238E27FC236}">
                <a16:creationId xmlns:a16="http://schemas.microsoft.com/office/drawing/2014/main"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lvl="3"/>
            <a:r>
              <a:rPr lang="hy-AM" sz="2400" dirty="0" smtClean="0">
                <a:solidFill>
                  <a:schemeClr val="bg1"/>
                </a:solidFill>
                <a:latin typeface="Sylfaen" panose="010A0502050306030303" pitchFamily="18" charset="0"/>
              </a:rPr>
              <a:t>Ա․   Այո</a:t>
            </a:r>
            <a:endParaRPr lang="en-GB" sz="2400" dirty="0">
              <a:solidFill>
                <a:schemeClr val="bg1"/>
              </a:solidFill>
              <a:latin typeface="Sylfaen" panose="010A0502050306030303" pitchFamily="18" charset="0"/>
            </a:endParaRPr>
          </a:p>
          <a:p>
            <a:pPr lvl="3"/>
            <a:r>
              <a:rPr lang="hy-AM" sz="2400" dirty="0" smtClean="0">
                <a:solidFill>
                  <a:schemeClr val="bg1"/>
                </a:solidFill>
                <a:latin typeface="Sylfaen" panose="010A0502050306030303" pitchFamily="18" charset="0"/>
              </a:rPr>
              <a:t>Բ․   Ոչ</a:t>
            </a:r>
            <a:endParaRPr lang="en-US" sz="2400" dirty="0">
              <a:solidFill>
                <a:schemeClr val="bg1"/>
              </a:solidFill>
              <a:latin typeface="Sylfaen" panose="010A0502050306030303" pitchFamily="18" charset="0"/>
            </a:endParaRPr>
          </a:p>
        </p:txBody>
      </p:sp>
    </p:spTree>
    <p:extLst>
      <p:ext uri="{BB962C8B-B14F-4D97-AF65-F5344CB8AC3E}">
        <p14:creationId xmlns:p14="http://schemas.microsoft.com/office/powerpoint/2010/main" val="242837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a:xfrm>
            <a:off x="722312" y="4406900"/>
            <a:ext cx="8313737" cy="1593850"/>
          </a:xfrm>
        </p:spPr>
        <p:txBody>
          <a:bodyPr/>
          <a:lstStyle/>
          <a:p>
            <a:r>
              <a:rPr lang="hy-AM" sz="3200" dirty="0" smtClean="0">
                <a:latin typeface="Sylfaen" charset="0"/>
                <a:ea typeface="Sylfaen" charset="0"/>
                <a:cs typeface="Sylfaen" charset="0"/>
              </a:rPr>
              <a:t>Փոխանցվող տվյալների հավաքում</a:t>
            </a:r>
            <a:r>
              <a:rPr lang="en-US" sz="3200" dirty="0" err="1" smtClean="0">
                <a:latin typeface="Sylfaen" charset="0"/>
                <a:ea typeface="Sylfaen" charset="0"/>
                <a:cs typeface="Sylfaen" charset="0"/>
              </a:rPr>
              <a:t>ը</a:t>
            </a:r>
            <a:r>
              <a:rPr lang="en-GB" sz="3200" dirty="0" smtClean="0">
                <a:latin typeface="Sylfaen" charset="0"/>
                <a:ea typeface="Sylfaen" charset="0"/>
                <a:cs typeface="Sylfaen" charset="0"/>
              </a:rPr>
              <a:t> </a:t>
            </a:r>
            <a:r>
              <a:rPr lang="hy-AM" sz="3200" dirty="0" smtClean="0">
                <a:latin typeface="Sylfaen" charset="0"/>
                <a:ea typeface="Sylfaen" charset="0"/>
                <a:cs typeface="Sylfaen" charset="0"/>
              </a:rPr>
              <a:t>իրական ժամանակում</a:t>
            </a:r>
            <a:endParaRPr lang="en-GB" sz="3200" dirty="0">
              <a:latin typeface="Sylfaen" charset="0"/>
              <a:ea typeface="Sylfaen" charset="0"/>
              <a:cs typeface="Sylfaen" charset="0"/>
            </a:endParaRP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normAutofit/>
          </a:bodyPr>
          <a:lstStyle/>
          <a:p>
            <a:r>
              <a:rPr lang="hy-AM" sz="1700" dirty="0">
                <a:latin typeface="Sylfaen" panose="010A0502050306030303" pitchFamily="18" charset="0"/>
                <a:ea typeface="Verdana" panose="020B0604030504040204" pitchFamily="34" charset="0"/>
              </a:rPr>
              <a:t>Բուդապեշտի կոնվենցիայի </a:t>
            </a:r>
            <a:r>
              <a:rPr lang="en-US" sz="1700" dirty="0" err="1">
                <a:latin typeface="Sylfaen" panose="010A0502050306030303" pitchFamily="18" charset="0"/>
                <a:ea typeface="Verdana" panose="020B0604030504040204" pitchFamily="34" charset="0"/>
              </a:rPr>
              <a:t>ընթացակարգային</a:t>
            </a:r>
            <a:r>
              <a:rPr lang="hy-AM" sz="1700" dirty="0">
                <a:latin typeface="Sylfaen" panose="010A0502050306030303" pitchFamily="18" charset="0"/>
                <a:ea typeface="Verdana" panose="020B0604030504040204" pitchFamily="34" charset="0"/>
              </a:rPr>
              <a:t> </a:t>
            </a:r>
            <a:r>
              <a:rPr lang="en-US" sz="1700" dirty="0" err="1">
                <a:latin typeface="Sylfaen" panose="010A0502050306030303" pitchFamily="18" charset="0"/>
                <a:ea typeface="Verdana" panose="020B0604030504040204" pitchFamily="34" charset="0"/>
              </a:rPr>
              <a:t>իրավասություն</a:t>
            </a:r>
            <a:r>
              <a:rPr lang="hy-AM" sz="1700" dirty="0">
                <a:latin typeface="Sylfaen" panose="010A0502050306030303" pitchFamily="18" charset="0"/>
                <a:ea typeface="Verdana" panose="020B0604030504040204" pitchFamily="34" charset="0"/>
              </a:rPr>
              <a:t>ները </a:t>
            </a:r>
            <a:r>
              <a:rPr lang="en-GB" sz="1700" dirty="0">
                <a:latin typeface="Sylfaen" panose="010A0502050306030303" pitchFamily="18" charset="0"/>
                <a:ea typeface="Verdana" panose="020B0604030504040204" pitchFamily="34" charset="0"/>
              </a:rPr>
              <a:t>(</a:t>
            </a:r>
            <a:r>
              <a:rPr lang="en-GB" sz="1700" dirty="0" err="1">
                <a:latin typeface="Sylfaen" panose="010A0502050306030303" pitchFamily="18" charset="0"/>
                <a:ea typeface="Verdana" panose="020B0604030504040204" pitchFamily="34" charset="0"/>
              </a:rPr>
              <a:t>Մաս</a:t>
            </a:r>
            <a:r>
              <a:rPr lang="en-GB" sz="1700" dirty="0">
                <a:latin typeface="Sylfaen" panose="010A0502050306030303" pitchFamily="18" charset="0"/>
                <a:ea typeface="Verdana" panose="020B0604030504040204" pitchFamily="34" charset="0"/>
              </a:rPr>
              <a:t> </a:t>
            </a:r>
            <a:r>
              <a:rPr lang="ru-RU" sz="1700" dirty="0" smtClean="0">
                <a:latin typeface="Sylfaen" panose="010A0502050306030303" pitchFamily="18" charset="0"/>
                <a:ea typeface="Verdana" panose="020B0604030504040204" pitchFamily="34" charset="0"/>
              </a:rPr>
              <a:t>2</a:t>
            </a:r>
            <a:r>
              <a:rPr lang="en-GB" sz="1700" dirty="0" smtClean="0">
                <a:latin typeface="Sylfaen" panose="010A0502050306030303" pitchFamily="18" charset="0"/>
                <a:ea typeface="Verdana" panose="020B0604030504040204" pitchFamily="34" charset="0"/>
              </a:rPr>
              <a:t>)</a:t>
            </a:r>
            <a:endParaRPr lang="en-GB" sz="1700" dirty="0">
              <a:latin typeface="Sylfaen" panose="010A0502050306030303" pitchFamily="18" charset="0"/>
              <a:ea typeface="Verdana" panose="020B0604030504040204" pitchFamily="34" charset="0"/>
            </a:endParaRPr>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cs typeface="Verdana" charset="0"/>
              </a:rPr>
              <a:t>Բաժին</a:t>
            </a:r>
            <a:r>
              <a:rPr lang="en-GB" sz="3200" dirty="0" smtClean="0">
                <a:solidFill>
                  <a:schemeClr val="bg1"/>
                </a:solidFill>
                <a:latin typeface="Sylfaen" panose="010A0502050306030303" pitchFamily="18" charset="0"/>
                <a:cs typeface="Verdana" charset="0"/>
              </a:rPr>
              <a:t> </a:t>
            </a:r>
            <a:r>
              <a:rPr lang="en-GB" sz="3200" dirty="0">
                <a:solidFill>
                  <a:schemeClr val="bg1"/>
                </a:solidFill>
                <a:latin typeface="Sylfaen" panose="010A0502050306030303" pitchFamily="18" charset="0"/>
                <a:cs typeface="Verdana" charset="0"/>
              </a:rPr>
              <a:t>2</a:t>
            </a:r>
            <a:endParaRPr lang="en-GB" sz="2000" dirty="0">
              <a:solidFill>
                <a:schemeClr val="bg1"/>
              </a:solidFill>
              <a:latin typeface="Sylfaen" panose="010A0502050306030303" pitchFamily="18" charset="0"/>
              <a:cs typeface="Verdana" charset="0"/>
            </a:endParaRPr>
          </a:p>
        </p:txBody>
      </p:sp>
    </p:spTree>
    <p:extLst>
      <p:ext uri="{BB962C8B-B14F-4D97-AF65-F5344CB8AC3E}">
        <p14:creationId xmlns:p14="http://schemas.microsoft.com/office/powerpoint/2010/main" val="33727643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smtClean="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3">
            <a:extLst>
              <a:ext uri="{FF2B5EF4-FFF2-40B4-BE49-F238E27FC236}">
                <a16:creationId xmlns:a16="http://schemas.microsoft.com/office/drawing/2014/main" id="{4A4DD29D-48E3-44D3-9376-83EADA19DD24}"/>
              </a:ext>
            </a:extLst>
          </p:cNvPr>
          <p:cNvSpPr txBox="1">
            <a:spLocks/>
          </p:cNvSpPr>
          <p:nvPr/>
        </p:nvSpPr>
        <p:spPr bwMode="auto">
          <a:xfrm>
            <a:off x="348344" y="1198107"/>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hy-AM" altLang="x-none" sz="2400" b="1" i="1" dirty="0">
                <a:latin typeface="Sylfaen" panose="010A0502050306030303" pitchFamily="18" charset="0"/>
                <a:ea typeface="ＭＳ Ｐゴシック" pitchFamily="34" charset="-128"/>
              </a:rPr>
              <a:t>Փոխանցվող տվյալների իրական ժամանակում հավաքում</a:t>
            </a:r>
          </a:p>
          <a:p>
            <a:pPr marL="0" indent="0" algn="ctr" eaLnBrk="1" hangingPunct="1">
              <a:lnSpc>
                <a:spcPct val="80000"/>
              </a:lnSpc>
              <a:spcBef>
                <a:spcPts val="600"/>
              </a:spcBef>
              <a:spcAft>
                <a:spcPts val="1200"/>
              </a:spcAft>
              <a:buFont typeface="Arial" pitchFamily="34" charset="0"/>
              <a:buNone/>
              <a:defRPr/>
            </a:pPr>
            <a:r>
              <a:rPr lang="en-GB" altLang="x-none" sz="2400" b="1" i="1" dirty="0" smtClean="0">
                <a:latin typeface="Sylfaen" panose="010A0502050306030303" pitchFamily="18" charset="0"/>
                <a:ea typeface="ＭＳ Ｐゴシック" pitchFamily="34" charset="-128"/>
              </a:rPr>
              <a:t>(</a:t>
            </a:r>
            <a:r>
              <a:rPr lang="hy-AM" altLang="x-none" sz="2400" b="1" i="1" dirty="0" smtClean="0">
                <a:latin typeface="Sylfaen" panose="010A0502050306030303" pitchFamily="18" charset="0"/>
                <a:ea typeface="ＭＳ Ｐゴシック" pitchFamily="34" charset="-128"/>
              </a:rPr>
              <a:t>Հոդված</a:t>
            </a:r>
            <a:r>
              <a:rPr lang="en-GB" altLang="x-none" sz="2400" b="1" i="1" dirty="0" smtClean="0">
                <a:latin typeface="Sylfaen" panose="010A0502050306030303" pitchFamily="18" charset="0"/>
                <a:ea typeface="ＭＳ Ｐゴシック" pitchFamily="34" charset="-128"/>
              </a:rPr>
              <a:t> </a:t>
            </a:r>
            <a:r>
              <a:rPr lang="en-GB" altLang="x-none" sz="2400" b="1" i="1" dirty="0">
                <a:latin typeface="Sylfaen" panose="010A0502050306030303" pitchFamily="18" charset="0"/>
                <a:ea typeface="ＭＳ Ｐゴシック" pitchFamily="34" charset="-128"/>
              </a:rPr>
              <a:t>20 – </a:t>
            </a:r>
            <a:r>
              <a:rPr lang="hy-AM" altLang="x-none" sz="2400" b="1" i="1" dirty="0" smtClean="0">
                <a:latin typeface="Sylfaen" panose="010A0502050306030303" pitchFamily="18" charset="0"/>
                <a:ea typeface="ＭＳ Ｐゴシック" pitchFamily="34" charset="-128"/>
              </a:rPr>
              <a:t>Բուդապեշտի կոնվենցիա</a:t>
            </a:r>
            <a:r>
              <a:rPr lang="en-GB" altLang="x-none" sz="2400" b="1" i="1" dirty="0" smtClean="0">
                <a:latin typeface="Sylfaen" panose="010A0502050306030303" pitchFamily="18" charset="0"/>
                <a:ea typeface="ＭＳ Ｐゴシック" pitchFamily="34" charset="-128"/>
              </a:rPr>
              <a:t>)</a:t>
            </a:r>
            <a:endParaRPr lang="en-GB" altLang="x-none" sz="2400" b="1" i="1" dirty="0">
              <a:latin typeface="Sylfaen" panose="010A0502050306030303" pitchFamily="18" charset="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endParaRPr lang="en-GB" altLang="x-none" sz="2400" b="1" i="1"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hy-AM" altLang="x-none" sz="2400" i="1" dirty="0" smtClean="0">
                <a:latin typeface="Sylfaen" panose="010A0502050306030303" pitchFamily="18" charset="0"/>
                <a:ea typeface="ＭＳ Ｐゴシック" pitchFamily="34" charset="-128"/>
              </a:rPr>
              <a:t>Թույլ է տալիս </a:t>
            </a:r>
            <a:r>
              <a:rPr lang="en-US" altLang="x-none" sz="2400" i="1" dirty="0" err="1" smtClean="0">
                <a:latin typeface="Sylfaen" panose="010A0502050306030303" pitchFamily="18" charset="0"/>
                <a:ea typeface="ＭＳ Ｐゴシック" pitchFamily="34" charset="-128"/>
              </a:rPr>
              <a:t>կենդանի</a:t>
            </a:r>
            <a:r>
              <a:rPr lang="en-US" altLang="x-none" sz="2400" i="1" dirty="0" smtClean="0">
                <a:latin typeface="Sylfaen" panose="010A0502050306030303" pitchFamily="18" charset="0"/>
                <a:ea typeface="ＭＳ Ｐゴシック" pitchFamily="34" charset="-128"/>
              </a:rPr>
              <a:t> </a:t>
            </a:r>
            <a:r>
              <a:rPr lang="hy-AM" altLang="x-none" sz="2400" i="1" dirty="0" smtClean="0">
                <a:latin typeface="Sylfaen" panose="010A0502050306030303" pitchFamily="18" charset="0"/>
                <a:ea typeface="ＭＳ Ｐゴシック" pitchFamily="34" charset="-128"/>
              </a:rPr>
              <a:t>հետաքննություններ</a:t>
            </a:r>
            <a:endParaRPr lang="en-GB" altLang="x-none" sz="2400" i="1"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hy-AM" altLang="x-none" sz="2400" i="1" dirty="0" smtClean="0">
                <a:latin typeface="Sylfaen" panose="010A0502050306030303" pitchFamily="18" charset="0"/>
                <a:ea typeface="ＭＳ Ｐゴシック" pitchFamily="34" charset="-128"/>
              </a:rPr>
              <a:t>Ներազդող միջոց, պահանջում է պատշաճ օրենսդրություն</a:t>
            </a:r>
            <a:r>
              <a:rPr lang="en-GB" altLang="x-none" sz="2400" i="1" dirty="0" smtClean="0">
                <a:latin typeface="Sylfaen" panose="010A0502050306030303" pitchFamily="18" charset="0"/>
                <a:ea typeface="ＭＳ Ｐゴシック" pitchFamily="34" charset="-128"/>
              </a:rPr>
              <a:t> </a:t>
            </a:r>
            <a:endParaRPr lang="en-GB" altLang="x-none" sz="2400" i="1"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hy-AM" altLang="x-none" sz="2400" i="1" dirty="0" smtClean="0">
                <a:latin typeface="Sylfaen" panose="010A0502050306030303" pitchFamily="18" charset="0"/>
                <a:ea typeface="ＭＳ Ｐゴシック" pitchFamily="34" charset="-128"/>
              </a:rPr>
              <a:t>Իրավապահ մարմինները հավաքում կամ արձանագրում են տվյալները տեխնիկական միջոցներով ու իրական ժամանակում և</a:t>
            </a:r>
            <a:r>
              <a:rPr lang="en-GB" altLang="x-none" sz="2400" i="1" dirty="0" smtClean="0">
                <a:latin typeface="Sylfaen" panose="010A0502050306030303" pitchFamily="18" charset="0"/>
                <a:ea typeface="ＭＳ Ｐゴシック" pitchFamily="34" charset="-128"/>
              </a:rPr>
              <a:t> </a:t>
            </a:r>
            <a:endParaRPr lang="en-GB" altLang="x-none" sz="2400" i="1"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hy-AM" altLang="x-none" sz="2400" i="1" dirty="0" smtClean="0">
                <a:latin typeface="Sylfaen" panose="010A0502050306030303" pitchFamily="18" charset="0"/>
                <a:ea typeface="ＭＳ Ｐゴシック" pitchFamily="34" charset="-128"/>
              </a:rPr>
              <a:t>Ծառայություն տրամադրողներին իրենց հաճախորդներից իրական ժամանակում տվյալներ հավաքելու կամ արձանագրելու հարկադրման իրավասություն</a:t>
            </a:r>
            <a:endParaRPr lang="en-GB" altLang="x-none" sz="2400" i="1" dirty="0">
              <a:latin typeface="Sylfaen" panose="010A0502050306030303" pitchFamily="18" charset="0"/>
              <a:ea typeface="ＭＳ Ｐゴシック" pitchFamily="34" charset="-128"/>
            </a:endParaRPr>
          </a:p>
        </p:txBody>
      </p:sp>
    </p:spTree>
    <p:extLst>
      <p:ext uri="{BB962C8B-B14F-4D97-AF65-F5344CB8AC3E}">
        <p14:creationId xmlns:p14="http://schemas.microsoft.com/office/powerpoint/2010/main" val="30235404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019454"/>
            <a:ext cx="4476172"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լիազորելու իր իրավասու մարմիններին.</a:t>
            </a:r>
          </a:p>
          <a:p>
            <a:pPr algn="just"/>
            <a:r>
              <a:rPr lang="hy-AM" dirty="0">
                <a:latin typeface="Sylfaen" panose="010A0502050306030303" pitchFamily="18" charset="0"/>
              </a:rPr>
              <a:t>ա) </a:t>
            </a:r>
            <a:r>
              <a:rPr lang="hy-AM" dirty="0">
                <a:solidFill>
                  <a:srgbClr val="FF0000"/>
                </a:solidFill>
                <a:latin typeface="Sylfaen" panose="010A0502050306030303" pitchFamily="18" charset="0"/>
              </a:rPr>
              <a:t>հավաքելու կամ գրանցելու </a:t>
            </a:r>
            <a:r>
              <a:rPr lang="hy-AM" dirty="0">
                <a:latin typeface="Sylfaen" panose="010A0502050306030303" pitchFamily="18" charset="0"/>
              </a:rPr>
              <a:t>տվյալ Կողմի տարածքում տեխնիկական միջոցների կիրառման միջոցով, և</a:t>
            </a:r>
          </a:p>
          <a:p>
            <a:pPr algn="just"/>
            <a:r>
              <a:rPr lang="hy-AM" dirty="0">
                <a:latin typeface="Sylfaen" panose="010A0502050306030303" pitchFamily="18" charset="0"/>
              </a:rPr>
              <a:t>բ) </a:t>
            </a:r>
            <a:r>
              <a:rPr lang="hy-AM" dirty="0">
                <a:solidFill>
                  <a:srgbClr val="FF0000"/>
                </a:solidFill>
                <a:latin typeface="Sylfaen" panose="010A0502050306030303" pitchFamily="18" charset="0"/>
              </a:rPr>
              <a:t>ծառայություն տրամադրողին ստիպել</a:t>
            </a:r>
            <a:r>
              <a:rPr lang="hy-AM" dirty="0">
                <a:latin typeface="Sylfaen" panose="010A0502050306030303" pitchFamily="18" charset="0"/>
              </a:rPr>
              <a:t>՝ վերջինիս ունեցած տեխնիկական հնարավորությունների սահմաններում.</a:t>
            </a:r>
          </a:p>
          <a:p>
            <a:pPr algn="just"/>
            <a:r>
              <a:rPr lang="hy-AM" dirty="0">
                <a:latin typeface="Sylfaen" panose="010A0502050306030303" pitchFamily="18" charset="0"/>
              </a:rPr>
              <a:t>1) </a:t>
            </a:r>
            <a:r>
              <a:rPr lang="hy-AM" dirty="0">
                <a:solidFill>
                  <a:srgbClr val="FF0000"/>
                </a:solidFill>
                <a:latin typeface="Sylfaen" panose="010A0502050306030303" pitchFamily="18" charset="0"/>
              </a:rPr>
              <a:t>հավաքել կամ գրանցել </a:t>
            </a:r>
            <a:r>
              <a:rPr lang="hy-AM" dirty="0">
                <a:latin typeface="Sylfaen" panose="010A0502050306030303" pitchFamily="18" charset="0"/>
              </a:rPr>
              <a:t>տվյալ Կողմի տարածքում տեխնիկական միջոցների կիրառման միջոցով, կամ</a:t>
            </a:r>
          </a:p>
          <a:p>
            <a:pPr algn="just"/>
            <a:r>
              <a:rPr lang="hy-AM" dirty="0">
                <a:latin typeface="Sylfaen" panose="010A0502050306030303" pitchFamily="18" charset="0"/>
              </a:rPr>
              <a:t>2) իրավասու մարմինների հետ </a:t>
            </a:r>
            <a:r>
              <a:rPr lang="hy-AM" dirty="0">
                <a:solidFill>
                  <a:srgbClr val="FF0000"/>
                </a:solidFill>
                <a:latin typeface="Sylfaen" panose="010A0502050306030303" pitchFamily="18" charset="0"/>
              </a:rPr>
              <a:t>համագործակցել</a:t>
            </a:r>
            <a:r>
              <a:rPr lang="hy-AM" dirty="0">
                <a:latin typeface="Sylfaen" panose="010A0502050306030303" pitchFamily="18" charset="0"/>
              </a:rPr>
              <a:t> և նրանց </a:t>
            </a:r>
            <a:r>
              <a:rPr lang="hy-AM" dirty="0">
                <a:solidFill>
                  <a:srgbClr val="FF0000"/>
                </a:solidFill>
                <a:latin typeface="Sylfaen" panose="010A0502050306030303" pitchFamily="18" charset="0"/>
              </a:rPr>
              <a:t>աջակցել</a:t>
            </a:r>
            <a:r>
              <a:rPr lang="hy-AM" dirty="0">
                <a:latin typeface="Sylfaen" panose="010A0502050306030303" pitchFamily="18" charset="0"/>
              </a:rPr>
              <a:t> իրական ժամանակում փոխանցվող տվյալների հավաքման գործում, որոնք կապված են համակարգչային համակարգի միջոցով իր տարածքում փոխանցված կապին:</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237505"/>
            <a:ext cx="4414945" cy="3477875"/>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Լիազոր մարմինն իրավասություն ունի՝</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hy-AM" dirty="0" smtClean="0">
                <a:latin typeface="Sylfaen" panose="010A0502050306030303" pitchFamily="18" charset="0"/>
              </a:rPr>
              <a:t>Ուղղակիորեն հավաքել կամ գրանցել փոխանցվող տվյալները</a:t>
            </a:r>
            <a:endParaRPr lang="en-US" dirty="0">
              <a:latin typeface="Sylfaen" panose="010A0502050306030303" pitchFamily="18" charset="0"/>
            </a:endParaRPr>
          </a:p>
          <a:p>
            <a:pPr marL="800100" lvl="1" indent="-342900" algn="just">
              <a:buFont typeface="Calibri Light" panose="020F0302020204030204" pitchFamily="34" charset="0"/>
              <a:buChar char="‐"/>
            </a:pPr>
            <a:r>
              <a:rPr lang="hy-AM" dirty="0">
                <a:latin typeface="Sylfaen" panose="010A0502050306030303" pitchFamily="18" charset="0"/>
              </a:rPr>
              <a:t>ծառայություն տրամադրողին </a:t>
            </a:r>
            <a:r>
              <a:rPr lang="hy-AM" dirty="0" smtClean="0">
                <a:latin typeface="Sylfaen" panose="010A0502050306030303" pitchFamily="18" charset="0"/>
              </a:rPr>
              <a:t>ստիպել հավաքելու կամ գրանցելու փոխանցվող տվյալները</a:t>
            </a:r>
            <a:endParaRPr lang="en-US" dirty="0">
              <a:latin typeface="Sylfaen" panose="010A0502050306030303" pitchFamily="18" charset="0"/>
            </a:endParaRPr>
          </a:p>
          <a:p>
            <a:pPr marL="800100" lvl="1" indent="-342900" algn="just">
              <a:buFont typeface="Calibri Light" panose="020F0302020204030204" pitchFamily="34" charset="0"/>
              <a:buChar char="‐"/>
            </a:pPr>
            <a:r>
              <a:rPr lang="hy-AM" dirty="0">
                <a:latin typeface="Sylfaen" panose="010A0502050306030303" pitchFamily="18" charset="0"/>
              </a:rPr>
              <a:t>ծառայություն տրամադրողին </a:t>
            </a:r>
            <a:r>
              <a:rPr lang="hy-AM" dirty="0" smtClean="0">
                <a:latin typeface="Sylfaen" panose="010A0502050306030303" pitchFamily="18" charset="0"/>
              </a:rPr>
              <a:t>ստիպել համագործակցել կամ աջակցել լիազոր մարմնին։ </a:t>
            </a:r>
            <a:endParaRPr lang="en-US"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40652798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022244"/>
            <a:ext cx="4476172"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լիազորելու իր իրավասու մարմիններին.</a:t>
            </a:r>
          </a:p>
          <a:p>
            <a:pPr algn="just"/>
            <a:r>
              <a:rPr lang="hy-AM" dirty="0">
                <a:latin typeface="Sylfaen" panose="010A0502050306030303" pitchFamily="18" charset="0"/>
              </a:rPr>
              <a:t>ա) հավաքելու կամ գրանցելու տվյալ Կողմի տարածքում տեխնիկական միջոցների կիրառման միջոցով, և</a:t>
            </a:r>
          </a:p>
          <a:p>
            <a:pPr algn="just"/>
            <a:r>
              <a:rPr lang="hy-AM" dirty="0">
                <a:latin typeface="Sylfaen" panose="010A0502050306030303" pitchFamily="18" charset="0"/>
              </a:rPr>
              <a:t>բ) ծառայություն տրամադրողին ստիպել՝ վերջինիս ունեցած տեխնիկական հնարավորությունների սահմաններում.</a:t>
            </a:r>
          </a:p>
          <a:p>
            <a:pPr algn="just"/>
            <a:r>
              <a:rPr lang="hy-AM" dirty="0">
                <a:latin typeface="Sylfaen" panose="010A0502050306030303" pitchFamily="18" charset="0"/>
              </a:rPr>
              <a:t>1) հավաքել կամ գրանցել տվյալ Կողմի տարածքում </a:t>
            </a:r>
            <a:r>
              <a:rPr lang="hy-AM" dirty="0">
                <a:solidFill>
                  <a:srgbClr val="FF0000"/>
                </a:solidFill>
                <a:latin typeface="Sylfaen" panose="010A0502050306030303" pitchFamily="18" charset="0"/>
              </a:rPr>
              <a:t>տեխնիկական միջոցների կիրառման միջոցով</a:t>
            </a:r>
            <a:r>
              <a:rPr lang="hy-AM" dirty="0">
                <a:latin typeface="Sylfaen" panose="010A0502050306030303" pitchFamily="18" charset="0"/>
              </a:rPr>
              <a:t>, կամ</a:t>
            </a:r>
          </a:p>
          <a:p>
            <a:pPr algn="just"/>
            <a:r>
              <a:rPr lang="hy-AM" dirty="0">
                <a:latin typeface="Sylfaen" panose="010A0502050306030303" pitchFamily="18" charset="0"/>
              </a:rPr>
              <a:t>2) իրավասու մարմինների հետ համագործակցել և նրանց աջակցել իրական ժամանակում փոխանցվող տվյալների հավաքման գործում, որոնք կապված են համակարգչային համակարգի միջոցով իր տարածքում փոխանցված կապին:</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246769"/>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Տեխնիկական միջոցները սահմանված չեն</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Ցանկացած տեխնիկական միջոց կարող է օգտագործվել փոխանցվող տվյալների հավաքման համար։</a:t>
            </a:r>
            <a:endParaRPr lang="en-US" sz="20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8294485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53885" y="1015663"/>
            <a:ext cx="4476172"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լիազորելու իր իրավասու մարմիններին.</a:t>
            </a:r>
          </a:p>
          <a:p>
            <a:pPr algn="just"/>
            <a:r>
              <a:rPr lang="hy-AM" dirty="0">
                <a:latin typeface="Sylfaen" panose="010A0502050306030303" pitchFamily="18" charset="0"/>
              </a:rPr>
              <a:t>ա) հավաքելու կամ գրանցելու տվյալ Կողմի տարածքում տեխնիկական միջոցների կիրառման միջոցով, և</a:t>
            </a:r>
          </a:p>
          <a:p>
            <a:pPr algn="just"/>
            <a:r>
              <a:rPr lang="hy-AM" dirty="0">
                <a:latin typeface="Sylfaen" panose="010A0502050306030303" pitchFamily="18" charset="0"/>
              </a:rPr>
              <a:t>բ) ծառայություն տրամադրողին ստիպել՝ վերջինիս </a:t>
            </a:r>
            <a:r>
              <a:rPr lang="hy-AM" dirty="0">
                <a:solidFill>
                  <a:srgbClr val="FF0000"/>
                </a:solidFill>
                <a:latin typeface="Sylfaen" panose="010A0502050306030303" pitchFamily="18" charset="0"/>
              </a:rPr>
              <a:t>ունեցած տեխնիկական հնարավորությունների </a:t>
            </a:r>
            <a:r>
              <a:rPr lang="hy-AM" dirty="0">
                <a:latin typeface="Sylfaen" panose="010A0502050306030303" pitchFamily="18" charset="0"/>
              </a:rPr>
              <a:t>սահմաններում.</a:t>
            </a:r>
          </a:p>
          <a:p>
            <a:pPr algn="just"/>
            <a:r>
              <a:rPr lang="hy-AM" dirty="0">
                <a:latin typeface="Sylfaen" panose="010A0502050306030303" pitchFamily="18" charset="0"/>
              </a:rPr>
              <a:t>1) հավաքել կամ գրանցել տվյալ Կողմի տարածքում տեխնիկական միջոցների կիրառման միջոցով, կամ</a:t>
            </a:r>
          </a:p>
          <a:p>
            <a:pPr algn="just"/>
            <a:r>
              <a:rPr lang="hy-AM" dirty="0">
                <a:latin typeface="Sylfaen" panose="010A0502050306030303" pitchFamily="18" charset="0"/>
              </a:rPr>
              <a:t>2) իրավասու մարմինների հետ համագործակցել և նրանց աջակցել իրական ժամանակում փոխանցվող տվյալների հավաքման գործում, որոնք կապված են համակարգչային համակարգի միջոցով իր տարածքում փոխանցված կապին:</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5139869"/>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Ծառայություն տրամադրողների պարտավորությունը չի անցնի ունեցած տեխնիկական հնարավորությունների սահմանները՝ անկախ նրանից, այդ միջոցները սովորաբար օգտագործվում են տվյալների հավաքման համար, թե՝ ոչ</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Չեն պարտադրում ծառայություն տրամադրողներին՝</a:t>
            </a:r>
            <a:r>
              <a:rPr lang="en-US" sz="2000" dirty="0" smtClean="0">
                <a:latin typeface="Sylfaen" panose="010A0502050306030303" pitchFamily="18" charset="0"/>
              </a:rPr>
              <a:t> </a:t>
            </a:r>
            <a:endParaRPr lang="en-US" sz="2000" dirty="0">
              <a:latin typeface="Sylfaen" panose="010A0502050306030303" pitchFamily="18" charset="0"/>
            </a:endParaRPr>
          </a:p>
          <a:p>
            <a:pPr marL="800100" lvl="1" indent="-342900" algn="just">
              <a:buFont typeface="Calibri Light" panose="020F0302020204030204" pitchFamily="34" charset="0"/>
              <a:buChar char="‐"/>
            </a:pPr>
            <a:r>
              <a:rPr lang="hy-AM" dirty="0" smtClean="0">
                <a:latin typeface="Sylfaen" panose="010A0502050306030303" pitchFamily="18" charset="0"/>
              </a:rPr>
              <a:t>Զարգացնել նոր սարքավորում</a:t>
            </a:r>
            <a:endParaRPr lang="en-US" dirty="0" smtClean="0">
              <a:latin typeface="Sylfaen" panose="010A0502050306030303" pitchFamily="18" charset="0"/>
            </a:endParaRPr>
          </a:p>
          <a:p>
            <a:pPr marL="800100" lvl="1" indent="-342900" algn="just">
              <a:buFont typeface="Calibri Light" panose="020F0302020204030204" pitchFamily="34" charset="0"/>
              <a:buChar char="‐"/>
            </a:pPr>
            <a:r>
              <a:rPr lang="hy-AM" dirty="0" smtClean="0">
                <a:latin typeface="Sylfaen" panose="010A0502050306030303" pitchFamily="18" charset="0"/>
              </a:rPr>
              <a:t>Վարձել փորձագետի աջակցություն</a:t>
            </a:r>
            <a:endParaRPr lang="en-US" dirty="0" smtClean="0">
              <a:latin typeface="Sylfaen" panose="010A0502050306030303" pitchFamily="18" charset="0"/>
            </a:endParaRPr>
          </a:p>
          <a:p>
            <a:pPr marL="800100" lvl="1" indent="-342900" algn="just">
              <a:buFont typeface="Calibri Light" panose="020F0302020204030204" pitchFamily="34" charset="0"/>
              <a:buChar char="‐"/>
            </a:pPr>
            <a:r>
              <a:rPr lang="hy-AM" dirty="0" smtClean="0">
                <a:latin typeface="Sylfaen" panose="010A0502050306030303" pitchFamily="18" charset="0"/>
              </a:rPr>
              <a:t>Ներգրավվել ծախսատար պրոցեսում համակարգերի վերակառուցման համար։ </a:t>
            </a:r>
            <a:endParaRPr lang="en-US"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8258451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015663"/>
            <a:ext cx="4476172"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լիազորելու իր իրավասու մարմիններին.</a:t>
            </a:r>
          </a:p>
          <a:p>
            <a:pPr algn="just"/>
            <a:r>
              <a:rPr lang="hy-AM" dirty="0">
                <a:latin typeface="Sylfaen" panose="010A0502050306030303" pitchFamily="18" charset="0"/>
              </a:rPr>
              <a:t>ա) հավաքելու կամ գրանցելու տվյալ Կողմի տարածքում տեխնիկական միջոցների կիրառման միջոցով, և</a:t>
            </a:r>
          </a:p>
          <a:p>
            <a:pPr algn="just"/>
            <a:r>
              <a:rPr lang="hy-AM" dirty="0">
                <a:latin typeface="Sylfaen" panose="010A0502050306030303" pitchFamily="18" charset="0"/>
              </a:rPr>
              <a:t>բ) ծառայություն տրամադրողին ստիպել՝ վերջինիս ունեցած տեխնիկական հնարավորությունների սահմաններում.</a:t>
            </a:r>
          </a:p>
          <a:p>
            <a:pPr algn="just"/>
            <a:r>
              <a:rPr lang="hy-AM" dirty="0">
                <a:latin typeface="Sylfaen" panose="010A0502050306030303" pitchFamily="18" charset="0"/>
              </a:rPr>
              <a:t>1) հավաքել կամ գրանցել տվյալ Կողմի տարածքում տեխնիկական միջոցների կիրառման միջոցով, կամ</a:t>
            </a:r>
          </a:p>
          <a:p>
            <a:pPr algn="just"/>
            <a:r>
              <a:rPr lang="hy-AM" dirty="0">
                <a:latin typeface="Sylfaen" panose="010A0502050306030303" pitchFamily="18" charset="0"/>
              </a:rPr>
              <a:t>2) իրավասու մարմինների հետ համագործակցել և նրանց աջակցել իրական ժամանակում </a:t>
            </a:r>
            <a:r>
              <a:rPr lang="hy-AM" dirty="0">
                <a:solidFill>
                  <a:srgbClr val="FF0000"/>
                </a:solidFill>
                <a:latin typeface="Sylfaen" panose="010A0502050306030303" pitchFamily="18" charset="0"/>
              </a:rPr>
              <a:t>փոխանցվող տվյալների</a:t>
            </a:r>
            <a:r>
              <a:rPr lang="hy-AM" dirty="0">
                <a:latin typeface="Sylfaen" panose="010A0502050306030303" pitchFamily="18" charset="0"/>
              </a:rPr>
              <a:t> հավաքման գործում, որոնք կապված են համակարգչային համակարգի միջոցով իր տարածքում փոխանցված կապին:</a:t>
            </a:r>
          </a:p>
        </p:txBody>
      </p:sp>
      <p:sp>
        <p:nvSpPr>
          <p:cNvPr id="4" name="Rectangle 3">
            <a:extLst>
              <a:ext uri="{FF2B5EF4-FFF2-40B4-BE49-F238E27FC236}">
                <a16:creationId xmlns:a16="http://schemas.microsoft.com/office/drawing/2014/main" id="{C1A334B7-575A-4128-BADC-26AB92EBDECB}"/>
              </a:ext>
            </a:extLst>
          </p:cNvPr>
          <p:cNvSpPr/>
          <p:nvPr/>
        </p:nvSpPr>
        <p:spPr>
          <a:xfrm>
            <a:off x="4572000" y="1139969"/>
            <a:ext cx="4414945" cy="5170646"/>
          </a:xfrm>
          <a:prstGeom prst="rect">
            <a:avLst/>
          </a:prstGeom>
        </p:spPr>
        <p:txBody>
          <a:bodyPr wrap="square">
            <a:spAutoFit/>
          </a:bodyPr>
          <a:lstStyle/>
          <a:p>
            <a:r>
              <a:rPr lang="hy-AM" sz="2000" dirty="0" smtClean="0">
                <a:latin typeface="Sylfaen" panose="010A0502050306030303" pitchFamily="18" charset="0"/>
              </a:rPr>
              <a:t>Այո՝</a:t>
            </a:r>
            <a:endParaRPr lang="en-US" dirty="0">
              <a:latin typeface="Sylfaen" panose="010A0502050306030303" pitchFamily="18" charset="0"/>
            </a:endParaRPr>
          </a:p>
          <a:p>
            <a:pPr marL="800100" lvl="1" indent="-342900" algn="just">
              <a:buFont typeface="Arial" panose="020B0604020202020204" pitchFamily="34" charset="0"/>
              <a:buChar char="•"/>
            </a:pPr>
            <a:r>
              <a:rPr lang="hy-AM" dirty="0" smtClean="0">
                <a:latin typeface="Sylfaen" panose="010A0502050306030303" pitchFamily="18" charset="0"/>
              </a:rPr>
              <a:t>Համակարգչային տվյալների կատեգորիա</a:t>
            </a:r>
            <a:endParaRPr lang="en-US" dirty="0">
              <a:latin typeface="Sylfaen" panose="010A0502050306030303" pitchFamily="18" charset="0"/>
            </a:endParaRPr>
          </a:p>
          <a:p>
            <a:pPr marL="800100" lvl="1" indent="-342900" algn="just">
              <a:buFont typeface="Arial" panose="020B0604020202020204" pitchFamily="34" charset="0"/>
              <a:buChar char="•"/>
            </a:pPr>
            <a:r>
              <a:rPr lang="hy-AM" dirty="0" smtClean="0">
                <a:latin typeface="Sylfaen" panose="010A0502050306030303" pitchFamily="18" charset="0"/>
              </a:rPr>
              <a:t>Գեներացված համակարգչի կողմից, որը հաղորդակցման շղթայի մասն է</a:t>
            </a:r>
          </a:p>
          <a:p>
            <a:pPr marL="800100" lvl="1" indent="-342900" algn="just">
              <a:buFont typeface="Arial" panose="020B0604020202020204" pitchFamily="34" charset="0"/>
              <a:buChar char="•"/>
            </a:pPr>
            <a:r>
              <a:rPr lang="hy-AM" dirty="0" smtClean="0">
                <a:latin typeface="Sylfaen" panose="010A0502050306030303" pitchFamily="18" charset="0"/>
              </a:rPr>
              <a:t>Նշում է հաղորդակցությունների՝</a:t>
            </a:r>
            <a:endParaRPr lang="en-US" dirty="0">
              <a:latin typeface="Sylfaen" panose="010A0502050306030303" pitchFamily="18" charset="0"/>
            </a:endParaRPr>
          </a:p>
          <a:p>
            <a:pPr marL="1257300" lvl="2" indent="-342900" algn="just">
              <a:buFont typeface="Calibri Light" panose="020F0302020204030204" pitchFamily="34" charset="0"/>
              <a:buChar char="‐"/>
            </a:pPr>
            <a:r>
              <a:rPr lang="hy-AM" sz="1600" dirty="0" smtClean="0">
                <a:latin typeface="Sylfaen" panose="010A0502050306030303" pitchFamily="18" charset="0"/>
              </a:rPr>
              <a:t>ծագում</a:t>
            </a:r>
            <a:r>
              <a:rPr lang="en-US" sz="1600" dirty="0" smtClean="0">
                <a:latin typeface="Sylfaen" panose="010A0502050306030303" pitchFamily="18" charset="0"/>
              </a:rPr>
              <a:t> </a:t>
            </a:r>
            <a:endParaRPr lang="en-US" sz="1600" dirty="0">
              <a:latin typeface="Sylfaen" panose="010A0502050306030303" pitchFamily="18" charset="0"/>
            </a:endParaRPr>
          </a:p>
          <a:p>
            <a:pPr marL="1257300" lvl="2" indent="-342900" algn="just">
              <a:buFont typeface="Calibri Light" panose="020F0302020204030204" pitchFamily="34" charset="0"/>
              <a:buChar char="‐"/>
            </a:pPr>
            <a:r>
              <a:rPr lang="hy-AM" sz="1600" dirty="0" smtClean="0">
                <a:latin typeface="Sylfaen" panose="010A0502050306030303" pitchFamily="18" charset="0"/>
              </a:rPr>
              <a:t>վերջնակետ</a:t>
            </a:r>
            <a:endParaRPr lang="en-US" sz="1600" dirty="0">
              <a:latin typeface="Sylfaen" panose="010A0502050306030303" pitchFamily="18" charset="0"/>
            </a:endParaRPr>
          </a:p>
          <a:p>
            <a:pPr marL="1257300" lvl="2" indent="-342900" algn="just">
              <a:buFont typeface="Calibri Light" panose="020F0302020204030204" pitchFamily="34" charset="0"/>
              <a:buChar char="‐"/>
            </a:pPr>
            <a:r>
              <a:rPr lang="hy-AM" sz="1600" dirty="0" smtClean="0">
                <a:latin typeface="Sylfaen" panose="010A0502050306030303" pitchFamily="18" charset="0"/>
              </a:rPr>
              <a:t>ուղի</a:t>
            </a:r>
            <a:endParaRPr lang="en-US" sz="1600" dirty="0">
              <a:latin typeface="Sylfaen" panose="010A0502050306030303" pitchFamily="18" charset="0"/>
            </a:endParaRPr>
          </a:p>
          <a:p>
            <a:pPr marL="1257300" lvl="2" indent="-342900" algn="just">
              <a:buFont typeface="Calibri Light" panose="020F0302020204030204" pitchFamily="34" charset="0"/>
              <a:buChar char="‐"/>
            </a:pPr>
            <a:r>
              <a:rPr lang="hy-AM" sz="1600" dirty="0" smtClean="0">
                <a:latin typeface="Sylfaen" panose="010A0502050306030303" pitchFamily="18" charset="0"/>
              </a:rPr>
              <a:t>ժամանակ</a:t>
            </a:r>
            <a:endParaRPr lang="en-US" sz="1600" dirty="0">
              <a:latin typeface="Sylfaen" panose="010A0502050306030303" pitchFamily="18" charset="0"/>
            </a:endParaRPr>
          </a:p>
          <a:p>
            <a:pPr marL="1257300" lvl="2" indent="-342900" algn="just">
              <a:buFont typeface="Calibri Light" panose="020F0302020204030204" pitchFamily="34" charset="0"/>
              <a:buChar char="‐"/>
            </a:pPr>
            <a:r>
              <a:rPr lang="hy-AM" sz="1600" dirty="0">
                <a:latin typeface="Sylfaen" panose="010A0502050306030303" pitchFamily="18" charset="0"/>
              </a:rPr>
              <a:t>ա</a:t>
            </a:r>
            <a:r>
              <a:rPr lang="hy-AM" sz="1600" dirty="0" smtClean="0">
                <a:latin typeface="Sylfaen" panose="010A0502050306030303" pitchFamily="18" charset="0"/>
              </a:rPr>
              <a:t>մսաթիվ</a:t>
            </a:r>
          </a:p>
          <a:p>
            <a:pPr marL="1257300" lvl="2" indent="-342900" algn="just">
              <a:buFont typeface="Calibri Light" panose="020F0302020204030204" pitchFamily="34" charset="0"/>
              <a:buChar char="‐"/>
            </a:pPr>
            <a:r>
              <a:rPr lang="hy-AM" sz="1600" dirty="0" smtClean="0">
                <a:latin typeface="Sylfaen" panose="010A0502050306030303" pitchFamily="18" charset="0"/>
              </a:rPr>
              <a:t>չափ</a:t>
            </a:r>
            <a:endParaRPr lang="en-US" sz="1600" dirty="0">
              <a:latin typeface="Sylfaen" panose="010A0502050306030303" pitchFamily="18" charset="0"/>
            </a:endParaRPr>
          </a:p>
          <a:p>
            <a:pPr marL="1257300" lvl="2" indent="-342900" algn="just">
              <a:buFont typeface="Calibri Light" panose="020F0302020204030204" pitchFamily="34" charset="0"/>
              <a:buChar char="‐"/>
            </a:pPr>
            <a:r>
              <a:rPr lang="hy-AM" sz="1600" dirty="0">
                <a:latin typeface="Sylfaen" panose="010A0502050306030303" pitchFamily="18" charset="0"/>
              </a:rPr>
              <a:t>տ</a:t>
            </a:r>
            <a:r>
              <a:rPr lang="hy-AM" sz="1600" dirty="0" smtClean="0">
                <a:latin typeface="Sylfaen" panose="010A0502050306030303" pitchFamily="18" charset="0"/>
              </a:rPr>
              <a:t>ևողություն</a:t>
            </a:r>
            <a:endParaRPr lang="en-US" sz="1600" dirty="0">
              <a:latin typeface="Sylfaen" panose="010A0502050306030303" pitchFamily="18" charset="0"/>
            </a:endParaRPr>
          </a:p>
          <a:p>
            <a:pPr marL="1257300" lvl="2" indent="-342900" algn="just">
              <a:buFont typeface="Calibri Light" panose="020F0302020204030204" pitchFamily="34" charset="0"/>
              <a:buChar char="‐"/>
            </a:pPr>
            <a:r>
              <a:rPr lang="hy-AM" sz="1600" dirty="0">
                <a:latin typeface="Sylfaen" panose="010A0502050306030303" pitchFamily="18" charset="0"/>
              </a:rPr>
              <a:t>ծ</a:t>
            </a:r>
            <a:r>
              <a:rPr lang="hy-AM" sz="1600" dirty="0" smtClean="0">
                <a:latin typeface="Sylfaen" panose="010A0502050306030303" pitchFamily="18" charset="0"/>
              </a:rPr>
              <a:t>առայության տեսակ</a:t>
            </a:r>
            <a:r>
              <a:rPr lang="en-US" sz="1600" dirty="0" smtClean="0">
                <a:latin typeface="Sylfaen" panose="010A0502050306030303" pitchFamily="18" charset="0"/>
              </a:rPr>
              <a:t> </a:t>
            </a:r>
            <a:endParaRPr lang="en-US" sz="1600" dirty="0">
              <a:latin typeface="Sylfaen" panose="010A0502050306030303" pitchFamily="18" charset="0"/>
            </a:endParaRPr>
          </a:p>
          <a:p>
            <a:r>
              <a:rPr lang="hy-AM" sz="2000" dirty="0" smtClean="0">
                <a:latin typeface="Sylfaen" panose="010A0502050306030303" pitchFamily="18" charset="0"/>
              </a:rPr>
              <a:t>Ոչ՝</a:t>
            </a:r>
            <a:endParaRPr lang="en-US" dirty="0">
              <a:latin typeface="Sylfaen" panose="010A0502050306030303" pitchFamily="18" charset="0"/>
            </a:endParaRPr>
          </a:p>
          <a:p>
            <a:pPr marL="800100" lvl="1" indent="-342900">
              <a:buFont typeface="Arial" panose="020B0604020202020204" pitchFamily="34" charset="0"/>
              <a:buChar char="•"/>
            </a:pPr>
            <a:r>
              <a:rPr lang="hy-AM" dirty="0" smtClean="0">
                <a:latin typeface="Sylfaen" panose="010A0502050306030303" pitchFamily="18" charset="0"/>
              </a:rPr>
              <a:t>Հաղորդակցության բովանդակություն</a:t>
            </a:r>
            <a:endParaRPr lang="en-US"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54245"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6105269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Sylfaen" panose="010A0502050306030303" pitchFamily="18" charset="0"/>
                <a:ea typeface="Verdana" panose="020B0604030504040204" pitchFamily="34" charset="0"/>
                <a:cs typeface="Verdana" charset="0"/>
              </a:rPr>
              <a:t>www.coe.int/cybercrime						                        - </a:t>
            </a:r>
            <a:fld id="{F50FF694-912A-834E-AD45-B984C7BF2CE4}" type="slidenum">
              <a:rPr lang="en-US" sz="1200" b="1">
                <a:solidFill>
                  <a:srgbClr val="FFFFFF"/>
                </a:solidFill>
                <a:latin typeface="Sylfaen" panose="010A0502050306030303" pitchFamily="18" charset="0"/>
                <a:ea typeface="Verdana" panose="020B0604030504040204" pitchFamily="34" charset="0"/>
                <a:cs typeface="Verdana" charset="0"/>
              </a:rPr>
              <a:pPr/>
              <a:t>28</a:t>
            </a:fld>
            <a:r>
              <a:rPr lang="en-US" sz="1200" b="1" dirty="0">
                <a:solidFill>
                  <a:srgbClr val="FFFFFF"/>
                </a:solidFill>
                <a:latin typeface="Sylfaen" panose="010A0502050306030303" pitchFamily="18"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200" b="1" dirty="0">
                <a:solidFill>
                  <a:srgbClr val="FFFFFF"/>
                </a:solidFill>
                <a:latin typeface="Sylfaen" panose="010A0502050306030303" pitchFamily="18" charset="0"/>
                <a:ea typeface="Verdana" panose="020B0604030504040204" pitchFamily="34" charset="0"/>
                <a:cs typeface="Verdana" charset="0"/>
              </a:rPr>
              <a:t>www.coe.int/cybercrime</a:t>
            </a:r>
            <a:endParaRPr lang="en-GB" sz="1200" dirty="0">
              <a:latin typeface="Sylfaen" panose="010A0502050306030303" pitchFamily="18" charset="0"/>
              <a:ea typeface="Verdana" panose="020B0604030504040204" pitchFamily="34" charset="0"/>
            </a:endParaRPr>
          </a:p>
        </p:txBody>
      </p:sp>
      <p:sp>
        <p:nvSpPr>
          <p:cNvPr id="3" name="Rectangle 2">
            <a:extLst>
              <a:ext uri="{FF2B5EF4-FFF2-40B4-BE49-F238E27FC236}">
                <a16:creationId xmlns:a16="http://schemas.microsoft.com/office/drawing/2014/main" id="{F8B54D8D-9DF0-4906-A1F7-1DDC178BEF8F}"/>
              </a:ext>
            </a:extLst>
          </p:cNvPr>
          <p:cNvSpPr/>
          <p:nvPr/>
        </p:nvSpPr>
        <p:spPr>
          <a:xfrm>
            <a:off x="95828" y="1025188"/>
            <a:ext cx="4476172"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լիազորելու իր իրավասու մարմիններին.</a:t>
            </a:r>
          </a:p>
          <a:p>
            <a:pPr algn="just"/>
            <a:r>
              <a:rPr lang="hy-AM" dirty="0">
                <a:latin typeface="Sylfaen" panose="010A0502050306030303" pitchFamily="18" charset="0"/>
              </a:rPr>
              <a:t>ա) հավաքելու կամ գրանցելու տվյալ Կողմի տարածքում տեխնիկական միջոցների կիրառման միջոցով, և</a:t>
            </a:r>
          </a:p>
          <a:p>
            <a:pPr algn="just"/>
            <a:r>
              <a:rPr lang="hy-AM" dirty="0">
                <a:latin typeface="Sylfaen" panose="010A0502050306030303" pitchFamily="18" charset="0"/>
              </a:rPr>
              <a:t>բ) ծառայություն տրամադրողին ստիպել՝ վերջինիս ունեցած տեխնիկական հնարավորությունների սահմաններում.</a:t>
            </a:r>
          </a:p>
          <a:p>
            <a:pPr algn="just"/>
            <a:r>
              <a:rPr lang="hy-AM" dirty="0">
                <a:latin typeface="Sylfaen" panose="010A0502050306030303" pitchFamily="18" charset="0"/>
              </a:rPr>
              <a:t>1) հավաքել կամ գրանցել տվյալ Կողմի տարածքում տեխնիկական միջոցների կիրառման միջոցով, կամ</a:t>
            </a:r>
          </a:p>
          <a:p>
            <a:pPr algn="just"/>
            <a:r>
              <a:rPr lang="hy-AM" dirty="0">
                <a:latin typeface="Sylfaen" panose="010A0502050306030303" pitchFamily="18" charset="0"/>
              </a:rPr>
              <a:t>2) իրավասու մարմինների հետ համագործակցել և նրանց աջակցել իրական ժամանակում փոխանցվող տվյալների հավաքման գործում, </a:t>
            </a:r>
            <a:r>
              <a:rPr lang="hy-AM" dirty="0">
                <a:solidFill>
                  <a:srgbClr val="FF0000"/>
                </a:solidFill>
                <a:latin typeface="Sylfaen" panose="010A0502050306030303" pitchFamily="18" charset="0"/>
              </a:rPr>
              <a:t>որոնք կապված են համակարգչային համակարգի միջոցով </a:t>
            </a:r>
            <a:r>
              <a:rPr lang="hy-AM" dirty="0">
                <a:latin typeface="Sylfaen" panose="010A0502050306030303" pitchFamily="18" charset="0"/>
              </a:rPr>
              <a:t>իր տարածքում փոխանցված կապին:</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170099"/>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Իրավասությունը պետք է իրականացվի հստակեցված հաղորդակցությունների առնչությամբ</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Այս իրավասությունն ընդհանուր կամ չպահանջված փոխանցվող տվյալների վերահսկողության կամ հավաքման համար արգելվում է։</a:t>
            </a:r>
            <a:endParaRPr lang="en-US" sz="20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6210508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015663"/>
            <a:ext cx="4476172" cy="5632311"/>
          </a:xfrm>
          <a:prstGeom prst="rect">
            <a:avLst/>
          </a:prstGeom>
        </p:spPr>
        <p:txBody>
          <a:bodyPr wrap="square">
            <a:spAutoFit/>
          </a:bodyPr>
          <a:lstStyle/>
          <a:p>
            <a:pPr algn="just"/>
            <a:r>
              <a:rPr lang="hy-AM" dirty="0">
                <a:latin typeface="Sylfaen" panose="010A0502050306030303" pitchFamily="18" charset="0"/>
              </a:rPr>
              <a:t>1. Յուրաքանչյուր Կողմ ընդունում է այնպիսի օրենսդրական և այլ միջոցներ, որոնք կարող են անհրաժեշտ լինել` լիազորելու իր իրավասու մարմիններին.</a:t>
            </a:r>
          </a:p>
          <a:p>
            <a:pPr algn="just"/>
            <a:r>
              <a:rPr lang="hy-AM" dirty="0">
                <a:latin typeface="Sylfaen" panose="010A0502050306030303" pitchFamily="18" charset="0"/>
              </a:rPr>
              <a:t>ա) հավաքելու կամ գրանցելու տվյալ Կողմի տարածքում տեխնիկական միջոցների կիրառման միջոցով, և</a:t>
            </a:r>
          </a:p>
          <a:p>
            <a:pPr algn="just"/>
            <a:r>
              <a:rPr lang="hy-AM" dirty="0">
                <a:latin typeface="Sylfaen" panose="010A0502050306030303" pitchFamily="18" charset="0"/>
              </a:rPr>
              <a:t>բ) ծառայություն տրամադրողին ստիպել՝ վերջինիս ունեցած տեխնիկական հնարավորությունների սահմաններում.</a:t>
            </a:r>
          </a:p>
          <a:p>
            <a:pPr algn="just"/>
            <a:r>
              <a:rPr lang="hy-AM" dirty="0">
                <a:latin typeface="Sylfaen" panose="010A0502050306030303" pitchFamily="18" charset="0"/>
              </a:rPr>
              <a:t>1) հավաքել կամ գրանցել տվյալ Կողմի տարածքում տեխնիկական միջոցների կիրառման միջոցով, կամ</a:t>
            </a:r>
          </a:p>
          <a:p>
            <a:pPr algn="just"/>
            <a:r>
              <a:rPr lang="hy-AM" dirty="0">
                <a:latin typeface="Sylfaen" panose="010A0502050306030303" pitchFamily="18" charset="0"/>
              </a:rPr>
              <a:t>2) իրավասու մարմինների հետ համագործակցել և նրանց աջակցել իրական ժամանակում փոխանցվող տվյալների հավաքման գործում, որոնք կապված են համակարգչային համակարգի միջոցով </a:t>
            </a:r>
            <a:r>
              <a:rPr lang="hy-AM" dirty="0">
                <a:solidFill>
                  <a:srgbClr val="FF0000"/>
                </a:solidFill>
                <a:latin typeface="Sylfaen" panose="010A0502050306030303" pitchFamily="18" charset="0"/>
              </a:rPr>
              <a:t>իր տարածքում </a:t>
            </a:r>
            <a:r>
              <a:rPr lang="hy-AM" dirty="0">
                <a:latin typeface="Sylfaen" panose="010A0502050306030303" pitchFamily="18" charset="0"/>
              </a:rPr>
              <a:t>փոխանցված կապին:</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39969"/>
            <a:ext cx="4414945" cy="5355312"/>
          </a:xfrm>
          <a:prstGeom prst="rect">
            <a:avLst/>
          </a:prstGeom>
        </p:spPr>
        <p:txBody>
          <a:bodyPr wrap="square">
            <a:spAutoFit/>
          </a:bodyPr>
          <a:lstStyle/>
          <a:p>
            <a:pPr marL="342900" indent="-342900" algn="just">
              <a:buFont typeface="Arial" panose="020B0604020202020204" pitchFamily="34" charset="0"/>
              <a:buChar char="•"/>
            </a:pPr>
            <a:r>
              <a:rPr lang="hy-AM" dirty="0" smtClean="0">
                <a:latin typeface="Sylfaen" panose="010A0502050306030303" pitchFamily="18" charset="0"/>
              </a:rPr>
              <a:t>Կողմը կարող է գործածել իրավասությունները միայն իր տարածքի հաղորդակցությունների համար</a:t>
            </a:r>
            <a:endParaRPr lang="en-US" dirty="0">
              <a:latin typeface="Sylfaen" panose="010A0502050306030303" pitchFamily="18" charset="0"/>
            </a:endParaRPr>
          </a:p>
          <a:p>
            <a:pPr marL="342900" indent="-342900" algn="just">
              <a:buFont typeface="Arial" panose="020B0604020202020204" pitchFamily="34" charset="0"/>
              <a:buChar char="•"/>
            </a:pPr>
            <a:endParaRPr lang="en-US" dirty="0">
              <a:latin typeface="Sylfaen" panose="010A0502050306030303" pitchFamily="18" charset="0"/>
            </a:endParaRPr>
          </a:p>
          <a:p>
            <a:pPr marL="342900" indent="-342900" algn="just">
              <a:buFont typeface="Arial" panose="020B0604020202020204" pitchFamily="34" charset="0"/>
              <a:buChar char="•"/>
            </a:pPr>
            <a:r>
              <a:rPr lang="hy-AM" dirty="0" smtClean="0">
                <a:latin typeface="Sylfaen" panose="010A0502050306030303" pitchFamily="18" charset="0"/>
              </a:rPr>
              <a:t>Ծառայություն տրամադրողը կարող է հարկադրվել, եթե նա ունի որևէ ֆիզիկական ենթակառուցվածք կամ սարքավորում տարածքում, անգամ եթե դա վերջինիս գործունեության կենտրոնը չէ</a:t>
            </a:r>
            <a:r>
              <a:rPr lang="en-US" dirty="0" smtClean="0">
                <a:latin typeface="Sylfaen" panose="010A0502050306030303" pitchFamily="18" charset="0"/>
              </a:rPr>
              <a:t> </a:t>
            </a:r>
            <a:endParaRPr lang="en-US" dirty="0">
              <a:latin typeface="Sylfaen" panose="010A0502050306030303" pitchFamily="18" charset="0"/>
            </a:endParaRPr>
          </a:p>
          <a:p>
            <a:pPr marL="342900" indent="-342900" algn="just">
              <a:buFont typeface="Arial" panose="020B0604020202020204" pitchFamily="34" charset="0"/>
              <a:buChar char="•"/>
            </a:pPr>
            <a:endParaRPr lang="en-US" dirty="0">
              <a:latin typeface="Sylfaen" panose="010A0502050306030303" pitchFamily="18" charset="0"/>
            </a:endParaRPr>
          </a:p>
          <a:p>
            <a:pPr marL="342900" indent="-342900" algn="just">
              <a:buFont typeface="Arial" panose="020B0604020202020204" pitchFamily="34" charset="0"/>
              <a:buChar char="•"/>
            </a:pPr>
            <a:r>
              <a:rPr lang="hy-AM" dirty="0" smtClean="0">
                <a:latin typeface="Sylfaen" panose="010A0502050306030303" pitchFamily="18" charset="0"/>
              </a:rPr>
              <a:t>Հաղորդակցությունը համարվում է իր տարածքում, եթե հաղորդակցվող կողմերից մեկը՝ անձ կամ համակարգիչ, տեղակայված է այդ տարածքում կամ համակարգչում, որի միջոցով հաղորդակցությունը փոխանցվում է։ </a:t>
            </a:r>
            <a:endParaRPr lang="en-US"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1889513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err="1" smtClean="0">
                <a:solidFill>
                  <a:schemeClr val="bg1"/>
                </a:solidFill>
                <a:latin typeface="Sylfaen" panose="010A0502050306030303" pitchFamily="18" charset="0"/>
                <a:cs typeface="Verdana" charset="0"/>
              </a:rPr>
              <a:t>Դասընթացի</a:t>
            </a:r>
            <a:r>
              <a:rPr lang="hy-AM" sz="3200" dirty="0" smtClean="0">
                <a:solidFill>
                  <a:schemeClr val="bg1"/>
                </a:solidFill>
                <a:latin typeface="Sylfaen" panose="010A0502050306030303" pitchFamily="18" charset="0"/>
                <a:cs typeface="Verdana" charset="0"/>
              </a:rPr>
              <a:t> </a:t>
            </a:r>
            <a:r>
              <a:rPr lang="hy-AM" sz="3200" dirty="0" smtClean="0">
                <a:solidFill>
                  <a:schemeClr val="bg1"/>
                </a:solidFill>
                <a:latin typeface="Sylfaen" panose="010A0502050306030303" pitchFamily="18" charset="0"/>
                <a:cs typeface="Verdana" charset="0"/>
              </a:rPr>
              <a:t>նպատակը</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215739" y="2403610"/>
            <a:ext cx="8712522" cy="2548481"/>
          </a:xfrm>
        </p:spPr>
        <p:txBody>
          <a:bodyPr>
            <a:normAutofit lnSpcReduction="10000"/>
          </a:bodyPr>
          <a:lstStyle/>
          <a:p>
            <a:pPr algn="just"/>
            <a:r>
              <a:rPr lang="hy-AM" dirty="0">
                <a:latin typeface="Sylfaen" panose="010A0502050306030303" pitchFamily="18" charset="0"/>
              </a:rPr>
              <a:t>Մասնակիցներին տրամադրել համապարփակ ըմբռնում</a:t>
            </a:r>
            <a:r>
              <a:rPr lang="en-US" dirty="0">
                <a:latin typeface="Sylfaen" panose="010A0502050306030303" pitchFamily="18" charset="0"/>
              </a:rPr>
              <a:t> </a:t>
            </a:r>
            <a:r>
              <a:rPr lang="hy-AM" dirty="0" smtClean="0">
                <a:latin typeface="Sylfaen" panose="010A0502050306030303" pitchFamily="18" charset="0"/>
              </a:rPr>
              <a:t>պահված </a:t>
            </a:r>
            <a:r>
              <a:rPr lang="hy-AM" dirty="0">
                <a:latin typeface="Sylfaen" panose="010A0502050306030303" pitchFamily="18" charset="0"/>
              </a:rPr>
              <a:t>համակարգչային տվյալների </a:t>
            </a:r>
            <a:r>
              <a:rPr lang="hy-AM" dirty="0" smtClean="0">
                <a:latin typeface="Sylfaen" panose="010A0502050306030303" pitchFamily="18" charset="0"/>
              </a:rPr>
              <a:t>խուզարկման </a:t>
            </a:r>
            <a:r>
              <a:rPr lang="hy-AM" dirty="0">
                <a:latin typeface="Sylfaen" panose="010A0502050306030303" pitchFamily="18" charset="0"/>
              </a:rPr>
              <a:t>և </a:t>
            </a:r>
            <a:r>
              <a:rPr lang="hy-AM" dirty="0" smtClean="0">
                <a:latin typeface="Sylfaen" panose="010A0502050306030303" pitchFamily="18" charset="0"/>
              </a:rPr>
              <a:t>առգրավման, փոխանցվող տվյալների </a:t>
            </a:r>
            <a:r>
              <a:rPr lang="hy-AM" dirty="0">
                <a:latin typeface="Sylfaen" panose="010A0502050306030303" pitchFamily="18" charset="0"/>
              </a:rPr>
              <a:t>իրական </a:t>
            </a:r>
            <a:r>
              <a:rPr lang="hy-AM" dirty="0" smtClean="0">
                <a:latin typeface="Sylfaen" panose="010A0502050306030303" pitchFamily="18" charset="0"/>
              </a:rPr>
              <a:t>ժամանակում հավաքման, բովանդակային </a:t>
            </a:r>
            <a:r>
              <a:rPr lang="hy-AM" dirty="0">
                <a:latin typeface="Sylfaen" panose="010A0502050306030303" pitchFamily="18" charset="0"/>
              </a:rPr>
              <a:t>տվյալների </a:t>
            </a:r>
            <a:r>
              <a:rPr lang="hy-AM" dirty="0" smtClean="0">
                <a:latin typeface="Sylfaen" panose="010A0502050306030303" pitchFamily="18" charset="0"/>
              </a:rPr>
              <a:t>որսման, ինչպես նաև իրավազորության </a:t>
            </a:r>
            <a:r>
              <a:rPr lang="en-US" dirty="0" err="1" smtClean="0">
                <a:latin typeface="Sylfaen" panose="010A0502050306030303" pitchFamily="18" charset="0"/>
              </a:rPr>
              <a:t>ընթացակարգային</a:t>
            </a:r>
            <a:r>
              <a:rPr lang="en-US" dirty="0" smtClean="0">
                <a:latin typeface="Sylfaen" panose="010A0502050306030303" pitchFamily="18" charset="0"/>
              </a:rPr>
              <a:t> </a:t>
            </a:r>
            <a:r>
              <a:rPr lang="en-US" dirty="0" err="1">
                <a:latin typeface="Sylfaen" panose="010A0502050306030303" pitchFamily="18" charset="0"/>
              </a:rPr>
              <a:t>բաղադրիչների</a:t>
            </a:r>
            <a:r>
              <a:rPr lang="en-US" dirty="0">
                <a:latin typeface="Sylfaen" panose="010A0502050306030303" pitchFamily="18" charset="0"/>
              </a:rPr>
              <a:t> </a:t>
            </a:r>
            <a:r>
              <a:rPr lang="en-US" dirty="0" err="1">
                <a:latin typeface="Sylfaen" panose="010A0502050306030303" pitchFamily="18" charset="0"/>
              </a:rPr>
              <a:t>վերաբերյալ</a:t>
            </a:r>
            <a:r>
              <a:rPr lang="en-US" dirty="0">
                <a:latin typeface="Sylfaen" panose="010A0502050306030303" pitchFamily="18" charset="0"/>
              </a:rPr>
              <a:t>:</a:t>
            </a:r>
          </a:p>
        </p:txBody>
      </p:sp>
    </p:spTree>
    <p:extLst>
      <p:ext uri="{BB962C8B-B14F-4D97-AF65-F5344CB8AC3E}">
        <p14:creationId xmlns:p14="http://schemas.microsoft.com/office/powerpoint/2010/main" val="855373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196752"/>
            <a:ext cx="4476172" cy="5170646"/>
          </a:xfrm>
          <a:prstGeom prst="rect">
            <a:avLst/>
          </a:prstGeom>
        </p:spPr>
        <p:txBody>
          <a:bodyPr wrap="square">
            <a:spAutoFit/>
          </a:bodyPr>
          <a:lstStyle/>
          <a:p>
            <a:pPr algn="just"/>
            <a:r>
              <a:rPr lang="hy-AM" sz="1500" dirty="0">
                <a:latin typeface="Sylfaen" panose="010A0502050306030303" pitchFamily="18" charset="0"/>
              </a:rPr>
              <a:t>2. Այն դեպքում, երբ Կողմը, իր ներպետական իրավական համակարգով սահմանված սկզբունքներին համապատասխան, չի կարող ընդունել 1-ի կետի «ա» ենթակետում նշված միջոցները, նա կարող է </a:t>
            </a:r>
            <a:r>
              <a:rPr lang="hy-AM" sz="1500" dirty="0">
                <a:solidFill>
                  <a:srgbClr val="FF0000"/>
                </a:solidFill>
                <a:latin typeface="Sylfaen" panose="010A0502050306030303" pitchFamily="18" charset="0"/>
              </a:rPr>
              <a:t>դրանց փոխարեն ընդունել օրենսդրական և այլ միջոցներ</a:t>
            </a:r>
            <a:r>
              <a:rPr lang="hy-AM" sz="1500" dirty="0">
                <a:latin typeface="Sylfaen" panose="010A0502050306030303" pitchFamily="18" charset="0"/>
              </a:rPr>
              <a:t>, որոնք կարող են անհրաժեշտ լինել իրական ժամանակում իր տարածքում փոխանցված կապի հետ կապված փոխանցման տվյալների հավաքման համար՝ իր տարածքում տեխնիկական միջոցների կիրառման միջոցով:</a:t>
            </a:r>
          </a:p>
          <a:p>
            <a:pPr algn="just"/>
            <a:r>
              <a:rPr lang="hy-AM" sz="1500" dirty="0">
                <a:latin typeface="Sylfaen" panose="010A0502050306030303" pitchFamily="18" charset="0"/>
              </a:rPr>
              <a:t>3. Յուրաքանչյուր Կողմ ընդունում է այնպիսի օրենսդրական և այլ միջոցներ, որոնք կարող են անհրաժեշտ լինել` պարտավորեցնելու համար ծառայություն տրամադրողին գաղտնի պահել սույն հոդվածով սահմանված ցանկացած իրավասության իրականացման փաստ և դրա հետ կապված ցանկացած տեղեկատվություն:</a:t>
            </a:r>
          </a:p>
          <a:p>
            <a:pPr algn="just"/>
            <a:r>
              <a:rPr lang="hy-AM" sz="1500" dirty="0">
                <a:latin typeface="Sylfaen" panose="010A0502050306030303" pitchFamily="18" charset="0"/>
              </a:rPr>
              <a:t>4. Սույն հոդվածում սահմանված լիազորություններն ու ընթացակարգերը պետք է լինեն 14-րդ և 15-րդ հոդվածների կարգավորման առարկա:</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708981"/>
          </a:xfrm>
          <a:prstGeom prst="rect">
            <a:avLst/>
          </a:prstGeom>
        </p:spPr>
        <p:txBody>
          <a:bodyPr wrap="square">
            <a:spAutoFit/>
          </a:bodyPr>
          <a:lstStyle/>
          <a:p>
            <a:pPr marL="342900" indent="-342900" algn="just">
              <a:buFont typeface="Arial" panose="020B0604020202020204" pitchFamily="34" charset="0"/>
              <a:buChar char="•"/>
            </a:pPr>
            <a:r>
              <a:rPr lang="hy-AM" sz="2000" dirty="0" smtClean="0">
                <a:latin typeface="Sylfaen" panose="010A0502050306030303" pitchFamily="18" charset="0"/>
              </a:rPr>
              <a:t>Որոշ օրենսդրություններ չեն թույլատրում իրավապահ մարմիններին հավաքել կամ գրանցել փոխանցվող տվյալներ իրական ժամանակում առանց աջակցության կամ ծառայություն տրամադրողի գիտելիքի</a:t>
            </a:r>
            <a:endParaRPr lang="en-US" sz="2000" dirty="0">
              <a:latin typeface="Sylfaen" panose="010A0502050306030303" pitchFamily="18" charset="0"/>
            </a:endParaRPr>
          </a:p>
          <a:p>
            <a:pPr marL="342900" indent="-342900" algn="just">
              <a:buFont typeface="Arial" panose="020B0604020202020204" pitchFamily="34" charset="0"/>
              <a:buChar char="•"/>
            </a:pPr>
            <a:endParaRPr lang="en-US" sz="2000" dirty="0">
              <a:latin typeface="Sylfaen" panose="010A0502050306030303" pitchFamily="18" charset="0"/>
            </a:endParaRPr>
          </a:p>
          <a:p>
            <a:pPr marL="342900" indent="-342900" algn="just">
              <a:buFont typeface="Arial" panose="020B0604020202020204" pitchFamily="34" charset="0"/>
              <a:buChar char="•"/>
            </a:pPr>
            <a:r>
              <a:rPr lang="hy-AM" sz="2000" dirty="0" smtClean="0">
                <a:latin typeface="Sylfaen" panose="010A0502050306030303" pitchFamily="18" charset="0"/>
              </a:rPr>
              <a:t>Այդպիսի օրենսդրությունները կարող են դրանց փոխարեն ընդունել այլ միջոցներ, ինչպես ծառայություն տրամադրողներին ստիպել տրամարդել անհրաժեշտ տեխնիկական միջոցներ։ </a:t>
            </a:r>
            <a:endParaRPr lang="en-US" sz="20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3905586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1"/>
            <a:ext cx="4476172" cy="5170646"/>
          </a:xfrm>
          <a:prstGeom prst="rect">
            <a:avLst/>
          </a:prstGeom>
        </p:spPr>
        <p:txBody>
          <a:bodyPr wrap="square">
            <a:spAutoFit/>
          </a:bodyPr>
          <a:lstStyle/>
          <a:p>
            <a:pPr algn="just"/>
            <a:r>
              <a:rPr lang="hy-AM" sz="1500" dirty="0">
                <a:latin typeface="Sylfaen" panose="010A0502050306030303" pitchFamily="18" charset="0"/>
              </a:rPr>
              <a:t>2. Այն դեպքում, երբ Կողմը, իր ներպետական իրավական համակարգով սահմանված սկզբունքներին համապատասխան, չի կարող ընդունել 1-ի կետի «ա» ենթակետում նշված միջոցները, նա կարող է դրանց փոխարեն ընդունել օրենսդրական և այլ միջոցներ, որոնք կարող են անհրաժեշտ լինել իրական ժամանակում իր տարածքում փոխանցված կապի հետ կապված փոխանցման տվյալների հավաքման համար՝ իր տարածքում տեխնիկական միջոցների կիրառման միջոցով:</a:t>
            </a:r>
          </a:p>
          <a:p>
            <a:pPr algn="just"/>
            <a:r>
              <a:rPr lang="hy-AM" sz="1500" dirty="0">
                <a:latin typeface="Sylfaen" panose="010A0502050306030303" pitchFamily="18" charset="0"/>
              </a:rPr>
              <a:t>3. Յուրաքանչյուր Կողմ ընդունում է այնպիսի օրենսդրական և այլ միջոցներ, որոնք կարող են անհրաժեշտ լինել` </a:t>
            </a:r>
            <a:r>
              <a:rPr lang="hy-AM" sz="1500" dirty="0">
                <a:solidFill>
                  <a:srgbClr val="FF0000"/>
                </a:solidFill>
                <a:latin typeface="Sylfaen" panose="010A0502050306030303" pitchFamily="18" charset="0"/>
              </a:rPr>
              <a:t>պարտավորեցնելու համար ծառայություն տրամադրողին գաղտնի պահել </a:t>
            </a:r>
            <a:r>
              <a:rPr lang="hy-AM" sz="1500" dirty="0">
                <a:latin typeface="Sylfaen" panose="010A0502050306030303" pitchFamily="18" charset="0"/>
              </a:rPr>
              <a:t>սույն հոդվածով սահմանված ցանկացած իրավասության իրականացման փաստ և դրա հետ կապված ցանկացած տեղեկատվություն:</a:t>
            </a:r>
          </a:p>
          <a:p>
            <a:pPr algn="just"/>
            <a:r>
              <a:rPr lang="hy-AM" sz="1500" dirty="0">
                <a:latin typeface="Sylfaen" panose="010A0502050306030303" pitchFamily="18" charset="0"/>
              </a:rPr>
              <a:t>4. Սույն հոդվածում սահմանված լիազորություններն ու ընթացակարգերը պետք է լինեն 14-րդ և 15-րդ հոդվածների կարգավորման առարկա:</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285750" indent="-285750" algn="just">
              <a:buFont typeface="Arial" panose="020B0604020202020204" pitchFamily="34" charset="0"/>
              <a:buChar char="•"/>
            </a:pPr>
            <a:r>
              <a:rPr lang="hy-AM" sz="1600" dirty="0" smtClean="0">
                <a:latin typeface="Sylfaen" panose="010A0502050306030303" pitchFamily="18" charset="0"/>
              </a:rPr>
              <a:t>Այս իրավասությունն արդյունավետ է միայն այն դեպքում, երբ հետաքննվող անձը տեղյակ չէ այդ մասին</a:t>
            </a:r>
            <a:endParaRPr lang="en-US" sz="1600" dirty="0">
              <a:latin typeface="Sylfaen" panose="010A0502050306030303" pitchFamily="18" charset="0"/>
            </a:endParaRPr>
          </a:p>
          <a:p>
            <a:pPr marL="285750" indent="-285750" algn="just">
              <a:buFont typeface="Arial" panose="020B0604020202020204" pitchFamily="34" charset="0"/>
              <a:buChar char="•"/>
            </a:pPr>
            <a:endParaRPr lang="en-US" sz="1600" dirty="0">
              <a:latin typeface="Sylfaen" panose="010A0502050306030303" pitchFamily="18" charset="0"/>
            </a:endParaRPr>
          </a:p>
          <a:p>
            <a:pPr marL="285750" indent="-285750" algn="just">
              <a:buFont typeface="Arial" panose="020B0604020202020204" pitchFamily="34" charset="0"/>
              <a:buChar char="•"/>
            </a:pPr>
            <a:r>
              <a:rPr lang="hy-AM" sz="1600" dirty="0" smtClean="0">
                <a:latin typeface="Sylfaen" panose="010A0502050306030303" pitchFamily="18" charset="0"/>
              </a:rPr>
              <a:t>Հաղորդակցվող կողմերը պետք է անտեղյակ լինեն փոխանցվող տվյալների իրական ժամանակում հավաքումից</a:t>
            </a:r>
            <a:r>
              <a:rPr lang="en-US" sz="1600" dirty="0" smtClean="0">
                <a:latin typeface="Sylfaen" panose="010A0502050306030303" pitchFamily="18" charset="0"/>
              </a:rPr>
              <a:t> </a:t>
            </a:r>
            <a:endParaRPr lang="en-US" sz="1600" dirty="0">
              <a:latin typeface="Sylfaen" panose="010A0502050306030303" pitchFamily="18" charset="0"/>
            </a:endParaRPr>
          </a:p>
          <a:p>
            <a:pPr marL="285750" indent="-285750" algn="just">
              <a:buFont typeface="Arial" panose="020B0604020202020204" pitchFamily="34" charset="0"/>
              <a:buChar char="•"/>
            </a:pPr>
            <a:endParaRPr lang="en-US" sz="1600" dirty="0">
              <a:latin typeface="Sylfaen" panose="010A0502050306030303" pitchFamily="18" charset="0"/>
            </a:endParaRPr>
          </a:p>
          <a:p>
            <a:pPr marL="285750" indent="-285750" algn="just">
              <a:buFont typeface="Arial" panose="020B0604020202020204" pitchFamily="34" charset="0"/>
              <a:buChar char="•"/>
            </a:pPr>
            <a:r>
              <a:rPr lang="hy-AM" sz="1600" dirty="0" smtClean="0">
                <a:latin typeface="Sylfaen" panose="010A0502050306030303" pitchFamily="18" charset="0"/>
              </a:rPr>
              <a:t>Կարևոր է, որ ծառայություն տրամադրողները հարկադրված լինեն իրավասության կիրառման փաստը պահել գաղտնի </a:t>
            </a:r>
            <a:endParaRPr lang="en-US" sz="1600" dirty="0">
              <a:latin typeface="Sylfaen" panose="010A0502050306030303" pitchFamily="18" charset="0"/>
            </a:endParaRPr>
          </a:p>
          <a:p>
            <a:pPr marL="285750" indent="-285750" algn="just">
              <a:buFont typeface="Arial" panose="020B0604020202020204" pitchFamily="34" charset="0"/>
              <a:buChar char="•"/>
            </a:pPr>
            <a:endParaRPr lang="en-US" sz="1600" dirty="0">
              <a:latin typeface="Sylfaen" panose="010A0502050306030303" pitchFamily="18" charset="0"/>
            </a:endParaRPr>
          </a:p>
          <a:p>
            <a:pPr marL="285750" indent="-285750" algn="just">
              <a:buFont typeface="Arial" panose="020B0604020202020204" pitchFamily="34" charset="0"/>
              <a:buChar char="•"/>
            </a:pPr>
            <a:r>
              <a:rPr lang="hy-AM" sz="1600" dirty="0" smtClean="0">
                <a:latin typeface="Sylfaen" panose="010A0502050306030303" pitchFamily="18" charset="0"/>
              </a:rPr>
              <a:t>Սա նաև կազատի ծառայություն տրամադրողին բոլոր պայմանագրային կամ այլ իրավական պարտավորություններից՝ ծանուցելու բաժանորդներին միջոցի մասին։</a:t>
            </a:r>
            <a:endParaRPr lang="en-US" sz="1600" dirty="0">
              <a:latin typeface="Sylfaen" panose="010A0502050306030303" pitchFamily="18"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26400929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5170646"/>
          </a:xfrm>
          <a:prstGeom prst="rect">
            <a:avLst/>
          </a:prstGeom>
        </p:spPr>
        <p:txBody>
          <a:bodyPr wrap="square">
            <a:spAutoFit/>
          </a:bodyPr>
          <a:lstStyle/>
          <a:p>
            <a:pPr algn="just"/>
            <a:r>
              <a:rPr lang="hy-AM" sz="1500" dirty="0">
                <a:latin typeface="Sylfaen" panose="010A0502050306030303" pitchFamily="18" charset="0"/>
              </a:rPr>
              <a:t>2. Այն դեպքում, երբ Կողմը, իր ներպետական իրավական համակարգով սահմանված սկզբունքներին համապատասխան, չի կարող ընդունել 1-ի կետի «ա» ենթակետում նշված միջոցները, նա կարող է դրանց փոխարեն ընդունել օրենսդրական և այլ միջոցներ, որոնք կարող են անհրաժեշտ լինել իրական ժամանակում իր տարածքում փոխանցված կապի հետ կապված փոխանցման տվյալների հավաքման համար՝ իր տարածքում տեխնիկական միջոցների կիրառման միջոցով:</a:t>
            </a:r>
          </a:p>
          <a:p>
            <a:pPr algn="just"/>
            <a:r>
              <a:rPr lang="hy-AM" sz="1500" dirty="0">
                <a:latin typeface="Sylfaen" panose="010A0502050306030303" pitchFamily="18" charset="0"/>
              </a:rPr>
              <a:t>3. Յուրաքանչյուր Կողմ ընդունում է այնպիսի օրենսդրական և այլ միջոցներ, որոնք կարող են անհրաժեշտ լինել` պարտավորեցնելու համար ծառայություն տրամադրողին գաղտնի պահել սույն հոդվածով սահմանված ցանկացած իրավասության իրականացման փաստ և դրա հետ կապված ցանկացած տեղեկատվություն:</a:t>
            </a:r>
          </a:p>
          <a:p>
            <a:pPr algn="just"/>
            <a:r>
              <a:rPr lang="hy-AM" sz="1500" dirty="0">
                <a:latin typeface="Sylfaen" panose="010A0502050306030303" pitchFamily="18" charset="0"/>
              </a:rPr>
              <a:t>4. Սույն հոդվածում սահմանված լիազորություններն ու ընթացակարգերը պետք է լինեն </a:t>
            </a:r>
            <a:r>
              <a:rPr lang="hy-AM" sz="1500" dirty="0">
                <a:solidFill>
                  <a:srgbClr val="FF0000"/>
                </a:solidFill>
                <a:latin typeface="Sylfaen" panose="010A0502050306030303" pitchFamily="18" charset="0"/>
              </a:rPr>
              <a:t>14-րդ և 15-րդ հոդվածների կարգավորման առարկա:</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342900" indent="-342900" algn="just">
              <a:buFont typeface="Arial" panose="020B0604020202020204" pitchFamily="34" charset="0"/>
              <a:buChar char="•"/>
            </a:pPr>
            <a:r>
              <a:rPr lang="hy-AM" dirty="0" smtClean="0">
                <a:latin typeface="Sylfaen" panose="010A0502050306030303" pitchFamily="18" charset="0"/>
                <a:cs typeface="Arial" panose="020B0604020202020204" pitchFamily="34" charset="0"/>
              </a:rPr>
              <a:t>Որոշ փոխանցվող տվյալներ, ինչպես հաղորդակցության աղբյուրի ու վերջնակետի մասին տվյալները, մուտք գործված կայքերի մանրամասները, կարող են ենթադրել ուժեղ մասնավորություն</a:t>
            </a:r>
            <a:endParaRPr lang="en-US" dirty="0">
              <a:latin typeface="Sylfaen" panose="010A0502050306030303" pitchFamily="18" charset="0"/>
              <a:cs typeface="Arial" panose="020B0604020202020204" pitchFamily="34" charset="0"/>
            </a:endParaRPr>
          </a:p>
          <a:p>
            <a:pPr marL="342900" indent="-342900" algn="just">
              <a:buFont typeface="Arial" panose="020B0604020202020204" pitchFamily="34" charset="0"/>
              <a:buChar char="•"/>
            </a:pPr>
            <a:endParaRPr lang="en-US" dirty="0">
              <a:latin typeface="Sylfaen" panose="010A0502050306030303" pitchFamily="18" charset="0"/>
              <a:cs typeface="Arial" panose="020B0604020202020204" pitchFamily="34" charset="0"/>
            </a:endParaRPr>
          </a:p>
          <a:p>
            <a:pPr marL="342900" indent="-342900" algn="just">
              <a:buFont typeface="Arial" panose="020B0604020202020204" pitchFamily="34" charset="0"/>
              <a:buChar char="•"/>
            </a:pPr>
            <a:r>
              <a:rPr lang="hy-AM" dirty="0" smtClean="0">
                <a:latin typeface="Sylfaen" panose="010A0502050306030303" pitchFamily="18" charset="0"/>
                <a:cs typeface="Arial" panose="020B0604020202020204" pitchFamily="34" charset="0"/>
              </a:rPr>
              <a:t>Սա կարող է ներառել անձի շահերի, գործընկերների և սոցիալական համատեքստի հավաքում</a:t>
            </a:r>
            <a:endParaRPr lang="en-US" dirty="0">
              <a:latin typeface="Sylfaen" panose="010A0502050306030303" pitchFamily="18" charset="0"/>
              <a:cs typeface="Arial" panose="020B0604020202020204" pitchFamily="34" charset="0"/>
            </a:endParaRPr>
          </a:p>
          <a:p>
            <a:pPr marL="342900" indent="-342900" algn="just">
              <a:buFont typeface="Arial" panose="020B0604020202020204" pitchFamily="34" charset="0"/>
              <a:buChar char="•"/>
            </a:pPr>
            <a:endParaRPr lang="en-US" dirty="0">
              <a:latin typeface="Sylfaen" panose="010A0502050306030303" pitchFamily="18" charset="0"/>
              <a:cs typeface="Arial" panose="020B0604020202020204" pitchFamily="34" charset="0"/>
            </a:endParaRPr>
          </a:p>
          <a:p>
            <a:pPr marL="342900" indent="-342900" algn="just">
              <a:buFont typeface="Arial" panose="020B0604020202020204" pitchFamily="34" charset="0"/>
              <a:buChar char="•"/>
            </a:pPr>
            <a:r>
              <a:rPr lang="hy-AM" dirty="0" smtClean="0">
                <a:latin typeface="Sylfaen" panose="010A0502050306030303" pitchFamily="18" charset="0"/>
                <a:cs typeface="Arial" panose="020B0604020202020204" pitchFamily="34" charset="0"/>
              </a:rPr>
              <a:t>Պետք է ստեղծվեն պատշաչ երաշխիքներ ու իրավական նախապայմաններ փոխանցվող տվյալների իրական ժամանակում հավաքման համար։ </a:t>
            </a:r>
            <a:endParaRPr lang="en-US" dirty="0">
              <a:latin typeface="Sylfaen" panose="010A0502050306030303" pitchFamily="18" charset="0"/>
              <a:cs typeface="Arial" panose="020B0604020202020204" pitchFamily="34" charset="0"/>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0"/>
            <a:ext cx="76327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000" dirty="0">
                <a:solidFill>
                  <a:schemeClr val="bg1"/>
                </a:solidFill>
                <a:latin typeface="Sylfaen" panose="010A0502050306030303" pitchFamily="18" charset="0"/>
                <a:ea typeface="Verdana" panose="020B0604030504040204" pitchFamily="34" charset="0"/>
                <a:cs typeface="Verdana" charset="0"/>
              </a:rPr>
              <a:t>Փոխանցվող տվյալների հավաքու</a:t>
            </a:r>
            <a:r>
              <a:rPr lang="en-US" sz="3000" dirty="0" err="1">
                <a:solidFill>
                  <a:schemeClr val="bg1"/>
                </a:solidFill>
                <a:latin typeface="Sylfaen" panose="010A0502050306030303" pitchFamily="18" charset="0"/>
                <a:ea typeface="Verdana" panose="020B0604030504040204" pitchFamily="34" charset="0"/>
                <a:cs typeface="Verdana" charset="0"/>
              </a:rPr>
              <a:t>մը</a:t>
            </a:r>
            <a:endParaRPr lang="en-GB" sz="3000" dirty="0">
              <a:solidFill>
                <a:schemeClr val="bg1"/>
              </a:solidFill>
              <a:latin typeface="Sylfaen" panose="010A0502050306030303" pitchFamily="18" charset="0"/>
              <a:ea typeface="Verdana" panose="020B0604030504040204" pitchFamily="34" charset="0"/>
              <a:cs typeface="Verdana" charset="0"/>
            </a:endParaRPr>
          </a:p>
          <a:p>
            <a:pPr algn="r"/>
            <a:r>
              <a:rPr lang="hy-AM" sz="3000" dirty="0">
                <a:solidFill>
                  <a:schemeClr val="bg1"/>
                </a:solidFill>
                <a:latin typeface="Sylfaen" panose="010A0502050306030303" pitchFamily="18" charset="0"/>
                <a:ea typeface="Verdana" panose="020B0604030504040204" pitchFamily="34" charset="0"/>
                <a:cs typeface="Verdana" charset="0"/>
              </a:rPr>
              <a:t>իրական ժամանակում</a:t>
            </a:r>
            <a:endParaRPr lang="en-GB" sz="30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32037725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US" dirty="0" err="1" smtClean="0">
                <a:latin typeface="Sylfaen" panose="010A0502050306030303" pitchFamily="18" charset="0"/>
              </a:rPr>
              <a:t>Պարունակվող</a:t>
            </a:r>
            <a:r>
              <a:rPr lang="en-US" dirty="0" smtClean="0">
                <a:latin typeface="Sylfaen" panose="010A0502050306030303" pitchFamily="18" charset="0"/>
              </a:rPr>
              <a:t> </a:t>
            </a:r>
            <a:r>
              <a:rPr lang="hy-AM" dirty="0" smtClean="0">
                <a:latin typeface="Sylfaen" panose="010A0502050306030303" pitchFamily="18" charset="0"/>
              </a:rPr>
              <a:t>տվյալների որսում</a:t>
            </a:r>
            <a:endParaRPr lang="en-GB" dirty="0">
              <a:latin typeface="Sylfaen" panose="010A0502050306030303" pitchFamily="18" charset="0"/>
            </a:endParaRP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normAutofit/>
          </a:bodyPr>
          <a:lstStyle/>
          <a:p>
            <a:r>
              <a:rPr lang="hy-AM" sz="1700" dirty="0">
                <a:latin typeface="Sylfaen" panose="010A0502050306030303" pitchFamily="18" charset="0"/>
                <a:ea typeface="Verdana" panose="020B0604030504040204" pitchFamily="34" charset="0"/>
              </a:rPr>
              <a:t>Բուդապեշտի կոնվենցիայի </a:t>
            </a:r>
            <a:r>
              <a:rPr lang="en-US" sz="1700" dirty="0" err="1">
                <a:latin typeface="Sylfaen" panose="010A0502050306030303" pitchFamily="18" charset="0"/>
                <a:ea typeface="Verdana" panose="020B0604030504040204" pitchFamily="34" charset="0"/>
              </a:rPr>
              <a:t>ընթացակարգային</a:t>
            </a:r>
            <a:r>
              <a:rPr lang="hy-AM" sz="1700" dirty="0">
                <a:latin typeface="Sylfaen" panose="010A0502050306030303" pitchFamily="18" charset="0"/>
                <a:ea typeface="Verdana" panose="020B0604030504040204" pitchFamily="34" charset="0"/>
              </a:rPr>
              <a:t> </a:t>
            </a:r>
            <a:r>
              <a:rPr lang="en-US" sz="1700" dirty="0" err="1">
                <a:latin typeface="Sylfaen" panose="010A0502050306030303" pitchFamily="18" charset="0"/>
                <a:ea typeface="Verdana" panose="020B0604030504040204" pitchFamily="34" charset="0"/>
              </a:rPr>
              <a:t>իրավասություն</a:t>
            </a:r>
            <a:r>
              <a:rPr lang="hy-AM" sz="1700" dirty="0">
                <a:latin typeface="Sylfaen" panose="010A0502050306030303" pitchFamily="18" charset="0"/>
                <a:ea typeface="Verdana" panose="020B0604030504040204" pitchFamily="34" charset="0"/>
              </a:rPr>
              <a:t>ները </a:t>
            </a:r>
            <a:r>
              <a:rPr lang="en-GB" sz="1700" dirty="0">
                <a:latin typeface="Sylfaen" panose="010A0502050306030303" pitchFamily="18" charset="0"/>
                <a:ea typeface="Verdana" panose="020B0604030504040204" pitchFamily="34" charset="0"/>
              </a:rPr>
              <a:t>(</a:t>
            </a:r>
            <a:r>
              <a:rPr lang="en-GB" sz="1700" dirty="0" err="1">
                <a:latin typeface="Sylfaen" panose="010A0502050306030303" pitchFamily="18" charset="0"/>
                <a:ea typeface="Verdana" panose="020B0604030504040204" pitchFamily="34" charset="0"/>
              </a:rPr>
              <a:t>Մաս</a:t>
            </a:r>
            <a:r>
              <a:rPr lang="en-GB" sz="1700" dirty="0">
                <a:latin typeface="Sylfaen" panose="010A0502050306030303" pitchFamily="18" charset="0"/>
                <a:ea typeface="Verdana" panose="020B0604030504040204" pitchFamily="34" charset="0"/>
              </a:rPr>
              <a:t> </a:t>
            </a:r>
            <a:r>
              <a:rPr lang="en-US" sz="1700" dirty="0" smtClean="0">
                <a:latin typeface="Sylfaen" panose="010A0502050306030303" pitchFamily="18" charset="0"/>
                <a:ea typeface="Verdana" panose="020B0604030504040204" pitchFamily="34" charset="0"/>
              </a:rPr>
              <a:t>2</a:t>
            </a:r>
            <a:r>
              <a:rPr lang="en-GB" sz="1700" dirty="0" smtClean="0">
                <a:latin typeface="Sylfaen" panose="010A0502050306030303" pitchFamily="18" charset="0"/>
                <a:ea typeface="Verdana" panose="020B0604030504040204" pitchFamily="34" charset="0"/>
              </a:rPr>
              <a:t>)</a:t>
            </a:r>
            <a:endParaRPr lang="en-GB" sz="1700" dirty="0">
              <a:latin typeface="Sylfaen" panose="010A0502050306030303" pitchFamily="18" charset="0"/>
              <a:ea typeface="Verdana" panose="020B0604030504040204" pitchFamily="34" charset="0"/>
            </a:endParaRPr>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cs typeface="Verdana" charset="0"/>
              </a:rPr>
              <a:t>Բաժին</a:t>
            </a:r>
            <a:r>
              <a:rPr lang="en-GB" sz="3200" dirty="0" smtClean="0">
                <a:solidFill>
                  <a:schemeClr val="bg1"/>
                </a:solidFill>
                <a:latin typeface="Sylfaen" panose="010A0502050306030303" pitchFamily="18" charset="0"/>
                <a:cs typeface="Verdana" charset="0"/>
              </a:rPr>
              <a:t> </a:t>
            </a:r>
            <a:r>
              <a:rPr lang="en-GB" sz="3200" dirty="0">
                <a:solidFill>
                  <a:schemeClr val="bg1"/>
                </a:solidFill>
                <a:latin typeface="Sylfaen" panose="010A0502050306030303" pitchFamily="18" charset="0"/>
                <a:cs typeface="Verdana" charset="0"/>
              </a:rPr>
              <a:t>3</a:t>
            </a:r>
            <a:endParaRPr lang="en-GB" sz="2000" dirty="0">
              <a:solidFill>
                <a:schemeClr val="bg1"/>
              </a:solidFill>
              <a:latin typeface="Sylfaen" panose="010A0502050306030303" pitchFamily="18" charset="0"/>
              <a:cs typeface="Verdana" charset="0"/>
            </a:endParaRPr>
          </a:p>
        </p:txBody>
      </p:sp>
    </p:spTree>
    <p:extLst>
      <p:ext uri="{BB962C8B-B14F-4D97-AF65-F5344CB8AC3E}">
        <p14:creationId xmlns:p14="http://schemas.microsoft.com/office/powerpoint/2010/main" val="10845154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smtClean="0">
                <a:solidFill>
                  <a:schemeClr val="bg1"/>
                </a:solidFill>
                <a:latin typeface="Sylfaen" charset="0"/>
                <a:ea typeface="Sylfaen" charset="0"/>
                <a:cs typeface="Sylfaen" charset="0"/>
              </a:rPr>
              <a:t>Պարունակվող</a:t>
            </a:r>
            <a:r>
              <a:rPr lang="en-US" sz="3000" dirty="0" smtClean="0">
                <a:solidFill>
                  <a:schemeClr val="bg1"/>
                </a:solidFill>
                <a:latin typeface="Sylfaen" charset="0"/>
                <a:ea typeface="Sylfaen" charset="0"/>
                <a:cs typeface="Sylfaen" charset="0"/>
              </a:rPr>
              <a:t> </a:t>
            </a:r>
            <a:r>
              <a:rPr lang="hy-AM" sz="3000" dirty="0" smtClean="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
        <p:nvSpPr>
          <p:cNvPr id="3" name="Rectangle 3">
            <a:extLst>
              <a:ext uri="{FF2B5EF4-FFF2-40B4-BE49-F238E27FC236}">
                <a16:creationId xmlns:a16="http://schemas.microsoft.com/office/drawing/2014/main" id="{1BFF2216-5A17-495D-A073-E757B4149E5C}"/>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800" b="1" i="1" dirty="0" err="1" smtClean="0">
                <a:latin typeface="Sylfaen" charset="0"/>
                <a:ea typeface="Sylfaen" charset="0"/>
                <a:cs typeface="Sylfaen" charset="0"/>
              </a:rPr>
              <a:t>Բովանդակային</a:t>
            </a:r>
            <a:r>
              <a:rPr lang="en-GB" altLang="x-none" sz="2800" b="1" i="1" dirty="0" smtClean="0">
                <a:latin typeface="Sylfaen" charset="0"/>
                <a:ea typeface="Sylfaen" charset="0"/>
                <a:cs typeface="Sylfaen" charset="0"/>
              </a:rPr>
              <a:t> </a:t>
            </a:r>
            <a:r>
              <a:rPr lang="en-GB" altLang="x-none" sz="2800" b="1" i="1" dirty="0" err="1" smtClean="0">
                <a:latin typeface="Sylfaen" charset="0"/>
                <a:ea typeface="Sylfaen" charset="0"/>
                <a:cs typeface="Sylfaen" charset="0"/>
              </a:rPr>
              <a:t>տվյալների</a:t>
            </a:r>
            <a:r>
              <a:rPr lang="en-GB" altLang="x-none" sz="2800" b="1" i="1" dirty="0" smtClean="0">
                <a:latin typeface="Sylfaen" charset="0"/>
                <a:ea typeface="Sylfaen" charset="0"/>
                <a:cs typeface="Sylfaen" charset="0"/>
              </a:rPr>
              <a:t> </a:t>
            </a:r>
            <a:r>
              <a:rPr lang="en-GB" altLang="x-none" sz="2800" b="1" i="1" dirty="0" err="1" smtClean="0">
                <a:latin typeface="Sylfaen" charset="0"/>
                <a:ea typeface="Sylfaen" charset="0"/>
                <a:cs typeface="Sylfaen" charset="0"/>
              </a:rPr>
              <a:t>որսում</a:t>
            </a:r>
            <a:endParaRPr lang="en-GB" altLang="x-none" sz="2800" b="1" i="1" dirty="0">
              <a:latin typeface="Sylfaen" charset="0"/>
              <a:ea typeface="Sylfaen" charset="0"/>
              <a:cs typeface="Sylfaen" charset="0"/>
            </a:endParaRPr>
          </a:p>
          <a:p>
            <a:pPr marL="0" indent="0" algn="ctr" eaLnBrk="1" hangingPunct="1">
              <a:lnSpc>
                <a:spcPct val="80000"/>
              </a:lnSpc>
              <a:spcBef>
                <a:spcPts val="600"/>
              </a:spcBef>
              <a:spcAft>
                <a:spcPts val="1200"/>
              </a:spcAft>
              <a:buFont typeface="Arial" pitchFamily="34" charset="0"/>
              <a:buNone/>
              <a:defRPr/>
            </a:pPr>
            <a:r>
              <a:rPr lang="en-GB" altLang="x-none" sz="2800" b="1" i="1" dirty="0" smtClean="0">
                <a:latin typeface="Sylfaen" charset="0"/>
                <a:ea typeface="Sylfaen" charset="0"/>
                <a:cs typeface="Sylfaen" charset="0"/>
              </a:rPr>
              <a:t>(</a:t>
            </a:r>
            <a:r>
              <a:rPr lang="en-GB" altLang="x-none" sz="2800" b="1" i="1" dirty="0" err="1" smtClean="0">
                <a:latin typeface="Sylfaen" charset="0"/>
                <a:ea typeface="Sylfaen" charset="0"/>
                <a:cs typeface="Sylfaen" charset="0"/>
              </a:rPr>
              <a:t>Հոդված</a:t>
            </a:r>
            <a:r>
              <a:rPr lang="en-GB" altLang="x-none" sz="2800" b="1" i="1" dirty="0" smtClean="0">
                <a:latin typeface="Sylfaen" charset="0"/>
                <a:ea typeface="Sylfaen" charset="0"/>
                <a:cs typeface="Sylfaen" charset="0"/>
              </a:rPr>
              <a:t> 21 </a:t>
            </a:r>
            <a:r>
              <a:rPr lang="en-GB" altLang="x-none" sz="2800" b="1" i="1" dirty="0">
                <a:latin typeface="Sylfaen" charset="0"/>
                <a:ea typeface="Sylfaen" charset="0"/>
                <a:cs typeface="Sylfaen" charset="0"/>
              </a:rPr>
              <a:t>– </a:t>
            </a:r>
            <a:r>
              <a:rPr lang="en-GB" altLang="x-none" sz="2800" b="1" i="1" dirty="0" err="1" smtClean="0">
                <a:latin typeface="Sylfaen" charset="0"/>
                <a:ea typeface="Sylfaen" charset="0"/>
                <a:cs typeface="Sylfaen" charset="0"/>
              </a:rPr>
              <a:t>Բուդապեշտի</a:t>
            </a:r>
            <a:r>
              <a:rPr lang="en-GB" altLang="x-none" sz="2800" b="1" i="1" dirty="0" smtClean="0">
                <a:latin typeface="Sylfaen" charset="0"/>
                <a:ea typeface="Sylfaen" charset="0"/>
                <a:cs typeface="Sylfaen" charset="0"/>
              </a:rPr>
              <a:t> </a:t>
            </a:r>
            <a:r>
              <a:rPr lang="en-GB" altLang="x-none" sz="2800" b="1" i="1" dirty="0" err="1" smtClean="0">
                <a:latin typeface="Sylfaen" charset="0"/>
                <a:ea typeface="Sylfaen" charset="0"/>
                <a:cs typeface="Sylfaen" charset="0"/>
              </a:rPr>
              <a:t>Կոնվենցիա</a:t>
            </a:r>
            <a:r>
              <a:rPr lang="en-GB" altLang="x-none" sz="2800" b="1" i="1" dirty="0" smtClean="0">
                <a:latin typeface="Sylfaen" charset="0"/>
                <a:ea typeface="Sylfaen" charset="0"/>
                <a:cs typeface="Sylfaen" charset="0"/>
              </a:rPr>
              <a:t>)</a:t>
            </a:r>
            <a:endParaRPr lang="en-GB" altLang="x-none" sz="2800" b="1" i="1" dirty="0">
              <a:latin typeface="Sylfaen" charset="0"/>
              <a:ea typeface="Sylfaen" charset="0"/>
              <a:cs typeface="Sylfaen" charset="0"/>
            </a:endParaRPr>
          </a:p>
          <a:p>
            <a:pPr algn="ctr" eaLnBrk="1" hangingPunct="1">
              <a:lnSpc>
                <a:spcPct val="80000"/>
              </a:lnSpc>
              <a:spcBef>
                <a:spcPts val="600"/>
              </a:spcBef>
              <a:spcAft>
                <a:spcPts val="1200"/>
              </a:spcAft>
              <a:defRPr/>
            </a:pPr>
            <a:endParaRPr lang="en-GB" altLang="x-none" sz="2800" i="1" dirty="0">
              <a:latin typeface="Sylfaen" charset="0"/>
              <a:ea typeface="Sylfaen" charset="0"/>
              <a:cs typeface="Sylfaen" charset="0"/>
            </a:endParaRPr>
          </a:p>
          <a:p>
            <a:pPr algn="ctr" eaLnBrk="1" hangingPunct="1">
              <a:lnSpc>
                <a:spcPct val="80000"/>
              </a:lnSpc>
              <a:spcBef>
                <a:spcPts val="600"/>
              </a:spcBef>
              <a:spcAft>
                <a:spcPts val="1200"/>
              </a:spcAft>
              <a:defRPr/>
            </a:pPr>
            <a:r>
              <a:rPr lang="en-GB" altLang="x-none" sz="2800" i="1" dirty="0" err="1" smtClean="0">
                <a:latin typeface="Sylfaen" charset="0"/>
                <a:ea typeface="Sylfaen" charset="0"/>
                <a:cs typeface="Sylfaen" charset="0"/>
              </a:rPr>
              <a:t>Շատ</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հզոր</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քննչական</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գործիք</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բայց</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նաեւ</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շատ</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միջամտող</a:t>
            </a:r>
            <a:endParaRPr lang="en-GB" altLang="x-none" sz="2800" i="1" dirty="0">
              <a:latin typeface="Sylfaen" charset="0"/>
              <a:ea typeface="Sylfaen" charset="0"/>
              <a:cs typeface="Sylfaen" charset="0"/>
            </a:endParaRPr>
          </a:p>
          <a:p>
            <a:pPr algn="ctr" eaLnBrk="1" hangingPunct="1">
              <a:lnSpc>
                <a:spcPct val="80000"/>
              </a:lnSpc>
              <a:spcBef>
                <a:spcPts val="600"/>
              </a:spcBef>
              <a:spcAft>
                <a:spcPts val="1200"/>
              </a:spcAft>
              <a:defRPr/>
            </a:pPr>
            <a:r>
              <a:rPr lang="en-GB" altLang="x-none" sz="2800" i="1" dirty="0" err="1" smtClean="0">
                <a:latin typeface="Sylfaen" charset="0"/>
                <a:ea typeface="Sylfaen" charset="0"/>
                <a:cs typeface="Sylfaen" charset="0"/>
              </a:rPr>
              <a:t>Այն</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միայն</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թույլատրվում</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է</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միայն</a:t>
            </a:r>
            <a:r>
              <a:rPr lang="en-GB" altLang="x-none" sz="2800" i="1" dirty="0">
                <a:latin typeface="Sylfaen" charset="0"/>
                <a:ea typeface="Sylfaen" charset="0"/>
                <a:cs typeface="Sylfaen" charset="0"/>
              </a:rPr>
              <a:t> </a:t>
            </a:r>
            <a:r>
              <a:rPr lang="en-GB" altLang="x-none" sz="2800" i="1" dirty="0" err="1">
                <a:latin typeface="Sylfaen" charset="0"/>
                <a:ea typeface="Sylfaen" charset="0"/>
                <a:cs typeface="Sylfaen" charset="0"/>
              </a:rPr>
              <a:t>ազգային</a:t>
            </a:r>
            <a:r>
              <a:rPr lang="en-GB" altLang="x-none" sz="2800" i="1" dirty="0">
                <a:latin typeface="Sylfaen" charset="0"/>
                <a:ea typeface="Sylfaen" charset="0"/>
                <a:cs typeface="Sylfaen" charset="0"/>
              </a:rPr>
              <a:t> </a:t>
            </a:r>
            <a:r>
              <a:rPr lang="en-GB" altLang="x-none" sz="2800" i="1" dirty="0" err="1">
                <a:latin typeface="Sylfaen" charset="0"/>
                <a:ea typeface="Sylfaen" charset="0"/>
                <a:cs typeface="Sylfaen" charset="0"/>
              </a:rPr>
              <a:t>օրենքներով</a:t>
            </a:r>
            <a:r>
              <a:rPr lang="en-GB" altLang="x-none" sz="2800" i="1" dirty="0">
                <a:latin typeface="Sylfaen" charset="0"/>
                <a:ea typeface="Sylfaen" charset="0"/>
                <a:cs typeface="Sylfaen" charset="0"/>
              </a:rPr>
              <a:t> </a:t>
            </a:r>
            <a:r>
              <a:rPr lang="en-GB" altLang="x-none" sz="2800" i="1" dirty="0" err="1" smtClean="0">
                <a:latin typeface="Sylfaen" charset="0"/>
                <a:ea typeface="Sylfaen" charset="0"/>
                <a:cs typeface="Sylfaen" charset="0"/>
              </a:rPr>
              <a:t>կանխորոշված</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մի</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շարք</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լուրջ</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հանցանքների</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դեպքում</a:t>
            </a:r>
            <a:endParaRPr lang="en-GB" altLang="x-none" sz="2800" i="1" dirty="0" smtClean="0">
              <a:latin typeface="Sylfaen" charset="0"/>
              <a:ea typeface="Sylfaen" charset="0"/>
              <a:cs typeface="Sylfaen" charset="0"/>
            </a:endParaRPr>
          </a:p>
          <a:p>
            <a:pPr algn="ctr" eaLnBrk="1" hangingPunct="1">
              <a:lnSpc>
                <a:spcPct val="80000"/>
              </a:lnSpc>
              <a:spcBef>
                <a:spcPts val="600"/>
              </a:spcBef>
              <a:spcAft>
                <a:spcPts val="1200"/>
              </a:spcAft>
              <a:defRPr/>
            </a:pPr>
            <a:r>
              <a:rPr lang="en-GB" altLang="x-none" sz="2800" i="1" dirty="0" err="1" smtClean="0">
                <a:latin typeface="Sylfaen" charset="0"/>
                <a:ea typeface="Sylfaen" charset="0"/>
                <a:cs typeface="Sylfaen" charset="0"/>
              </a:rPr>
              <a:t>Փոխարենը</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պետք</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է</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նախատեսվեն</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բավարար</a:t>
            </a:r>
            <a:r>
              <a:rPr lang="en-GB" altLang="x-none" sz="2800" i="1" dirty="0" smtClean="0">
                <a:latin typeface="Sylfaen" charset="0"/>
                <a:ea typeface="Sylfaen" charset="0"/>
                <a:cs typeface="Sylfaen" charset="0"/>
              </a:rPr>
              <a:t> </a:t>
            </a:r>
            <a:r>
              <a:rPr lang="en-GB" altLang="x-none" sz="2800" i="1" dirty="0" err="1" smtClean="0">
                <a:latin typeface="Sylfaen" charset="0"/>
                <a:ea typeface="Sylfaen" charset="0"/>
                <a:cs typeface="Sylfaen" charset="0"/>
              </a:rPr>
              <a:t>երաշխիքներ</a:t>
            </a:r>
            <a:endParaRPr lang="en-GB" altLang="x-none" sz="2800" i="1" dirty="0">
              <a:latin typeface="Sylfaen" charset="0"/>
              <a:ea typeface="Sylfaen" charset="0"/>
              <a:cs typeface="Sylfaen" charset="0"/>
            </a:endParaRPr>
          </a:p>
        </p:txBody>
      </p:sp>
    </p:spTree>
    <p:extLst>
      <p:ext uri="{BB962C8B-B14F-4D97-AF65-F5344CB8AC3E}">
        <p14:creationId xmlns:p14="http://schemas.microsoft.com/office/powerpoint/2010/main" val="37433491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DB4CF455-1E48-448A-BBBB-6D422FE56E76}"/>
              </a:ext>
            </a:extLst>
          </p:cNvPr>
          <p:cNvGraphicFramePr>
            <a:graphicFrameLocks noChangeAspect="1"/>
          </p:cNvGraphicFramePr>
          <p:nvPr/>
        </p:nvGraphicFramePr>
        <p:xfrm>
          <a:off x="588962" y="1052513"/>
          <a:ext cx="8113340" cy="5493738"/>
        </p:xfrm>
        <a:graphic>
          <a:graphicData uri="http://schemas.openxmlformats.org/presentationml/2006/ole">
            <mc:AlternateContent xmlns:mc="http://schemas.openxmlformats.org/markup-compatibility/2006">
              <mc:Choice xmlns:v="urn:schemas-microsoft-com:vml" Requires="v">
                <p:oleObj spid="_x0000_s1161" name="Bitmap Image" r:id="rId4" imgW="8305920" imgH="6233040" progId="Paint.Picture">
                  <p:embed/>
                </p:oleObj>
              </mc:Choice>
              <mc:Fallback>
                <p:oleObj name="Bitmap Image" r:id="rId4" imgW="8305920" imgH="6233040" progId="Paint.Picture">
                  <p:embed/>
                  <p:pic>
                    <p:nvPicPr>
                      <p:cNvPr id="2" name="Object 1">
                        <a:extLst>
                          <a:ext uri="{FF2B5EF4-FFF2-40B4-BE49-F238E27FC236}">
                            <a16:creationId xmlns:a16="http://schemas.microsoft.com/office/drawing/2014/main" id="{DB4CF455-1E48-448A-BBBB-6D422FE56E76}"/>
                          </a:ext>
                        </a:extLst>
                      </p:cNvPr>
                      <p:cNvPicPr/>
                      <p:nvPr/>
                    </p:nvPicPr>
                    <p:blipFill>
                      <a:blip r:embed="rId5"/>
                      <a:stretch>
                        <a:fillRect/>
                      </a:stretch>
                    </p:blipFill>
                    <p:spPr>
                      <a:xfrm>
                        <a:off x="588962" y="1052513"/>
                        <a:ext cx="8113340" cy="5493738"/>
                      </a:xfrm>
                      <a:prstGeom prst="rect">
                        <a:avLst/>
                      </a:prstGeom>
                    </p:spPr>
                  </p:pic>
                </p:oleObj>
              </mc:Fallback>
            </mc:AlternateContent>
          </a:graphicData>
        </a:graphic>
      </p:graphicFrame>
      <p:sp>
        <p:nvSpPr>
          <p:cNvPr id="12" name="TextBox 7">
            <a:extLst>
              <a:ext uri="{FF2B5EF4-FFF2-40B4-BE49-F238E27FC236}">
                <a16:creationId xmlns:a16="http://schemas.microsoft.com/office/drawing/2014/main" id="{BED49BDA-0F3A-4203-9A8D-3D62DC42C2DD}"/>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2147810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059959"/>
            <a:ext cx="4511126" cy="5693866"/>
          </a:xfrm>
          <a:prstGeom prst="rect">
            <a:avLst/>
          </a:prstGeom>
        </p:spPr>
        <p:txBody>
          <a:bodyPr wrap="square">
            <a:spAutoFit/>
          </a:bodyPr>
          <a:lstStyle/>
          <a:p>
            <a:pPr marL="342900" indent="-342900" algn="just">
              <a:buFont typeface="+mj-lt"/>
              <a:buAutoNum type="arabicPeriod"/>
            </a:pPr>
            <a:r>
              <a:rPr lang="en-US" sz="1600" dirty="0" err="1" smtClean="0">
                <a:latin typeface="Sylfaen" charset="0"/>
                <a:ea typeface="Sylfaen" charset="0"/>
                <a:cs typeface="Sylfaen" charset="0"/>
              </a:rPr>
              <a:t>Յուրաքանչյուր</a:t>
            </a:r>
            <a:r>
              <a:rPr lang="en-US" sz="1600" dirty="0" smtClean="0">
                <a:latin typeface="Sylfaen" charset="0"/>
                <a:ea typeface="Sylfaen" charset="0"/>
                <a:cs typeface="Sylfaen" charset="0"/>
              </a:rPr>
              <a:t> </a:t>
            </a:r>
            <a:r>
              <a:rPr lang="en-US" sz="1600" dirty="0" err="1">
                <a:latin typeface="Sylfaen" charset="0"/>
                <a:ea typeface="Sylfaen" charset="0"/>
                <a:cs typeface="Sylfaen" charset="0"/>
              </a:rPr>
              <a:t>Կողմ</a:t>
            </a:r>
            <a:r>
              <a:rPr lang="en-US" sz="1600" dirty="0">
                <a:latin typeface="Sylfaen" charset="0"/>
                <a:ea typeface="Sylfaen" charset="0"/>
                <a:cs typeface="Sylfaen" charset="0"/>
              </a:rPr>
              <a:t> </a:t>
            </a:r>
            <a:r>
              <a:rPr lang="en-US" sz="1600" dirty="0" err="1">
                <a:latin typeface="Sylfaen" charset="0"/>
                <a:ea typeface="Sylfaen" charset="0"/>
                <a:cs typeface="Sylfaen" charset="0"/>
              </a:rPr>
              <a:t>ընդունում</a:t>
            </a:r>
            <a:r>
              <a:rPr lang="en-US" sz="1600" dirty="0">
                <a:latin typeface="Sylfaen" charset="0"/>
                <a:ea typeface="Sylfaen" charset="0"/>
                <a:cs typeface="Sylfaen" charset="0"/>
              </a:rPr>
              <a:t> </a:t>
            </a:r>
            <a:r>
              <a:rPr lang="en-US" sz="1600" dirty="0" err="1">
                <a:latin typeface="Sylfaen" charset="0"/>
                <a:ea typeface="Sylfaen" charset="0"/>
                <a:cs typeface="Sylfaen" charset="0"/>
              </a:rPr>
              <a:t>է</a:t>
            </a:r>
            <a:r>
              <a:rPr lang="en-US" sz="1600" dirty="0">
                <a:latin typeface="Sylfaen" charset="0"/>
                <a:ea typeface="Sylfaen" charset="0"/>
                <a:cs typeface="Sylfaen" charset="0"/>
              </a:rPr>
              <a:t> </a:t>
            </a:r>
            <a:r>
              <a:rPr lang="en-US" sz="1600" dirty="0" err="1">
                <a:latin typeface="Sylfaen" charset="0"/>
                <a:ea typeface="Sylfaen" charset="0"/>
                <a:cs typeface="Sylfaen" charset="0"/>
              </a:rPr>
              <a:t>այնպիսի</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և</a:t>
            </a:r>
            <a:r>
              <a:rPr lang="en-US" sz="1600" dirty="0">
                <a:latin typeface="Sylfaen" charset="0"/>
                <a:ea typeface="Sylfaen" charset="0"/>
                <a:cs typeface="Sylfaen" charset="0"/>
              </a:rPr>
              <a:t> </a:t>
            </a:r>
            <a:r>
              <a:rPr lang="en-US" sz="1600" dirty="0" err="1">
                <a:latin typeface="Sylfaen" charset="0"/>
                <a:ea typeface="Sylfaen" charset="0"/>
                <a:cs typeface="Sylfaen" charset="0"/>
              </a:rPr>
              <a:t>այլ</a:t>
            </a:r>
            <a:r>
              <a:rPr lang="en-US" sz="1600" dirty="0">
                <a:latin typeface="Sylfaen" charset="0"/>
                <a:ea typeface="Sylfaen" charset="0"/>
                <a:cs typeface="Sylfaen" charset="0"/>
              </a:rPr>
              <a:t> </a:t>
            </a:r>
            <a:r>
              <a:rPr lang="en-US" sz="1600" dirty="0" err="1">
                <a:latin typeface="Sylfaen" charset="0"/>
                <a:ea typeface="Sylfaen" charset="0"/>
                <a:cs typeface="Sylfaen" charset="0"/>
              </a:rPr>
              <a:t>միջոցներ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որոնք</a:t>
            </a:r>
            <a:r>
              <a:rPr lang="en-US" sz="1600" dirty="0">
                <a:latin typeface="Sylfaen" charset="0"/>
                <a:ea typeface="Sylfaen" charset="0"/>
                <a:cs typeface="Sylfaen" charset="0"/>
              </a:rPr>
              <a:t> </a:t>
            </a:r>
            <a:r>
              <a:rPr lang="en-US" sz="1600" dirty="0" err="1">
                <a:latin typeface="Sylfaen" charset="0"/>
                <a:ea typeface="Sylfaen" charset="0"/>
                <a:cs typeface="Sylfaen" charset="0"/>
              </a:rPr>
              <a:t>կարող</a:t>
            </a:r>
            <a:r>
              <a:rPr lang="en-US" sz="1600" dirty="0">
                <a:latin typeface="Sylfaen" charset="0"/>
                <a:ea typeface="Sylfaen" charset="0"/>
                <a:cs typeface="Sylfaen" charset="0"/>
              </a:rPr>
              <a:t> </a:t>
            </a:r>
            <a:r>
              <a:rPr lang="en-US" sz="1600" dirty="0" err="1">
                <a:latin typeface="Sylfaen" charset="0"/>
                <a:ea typeface="Sylfaen" charset="0"/>
                <a:cs typeface="Sylfaen" charset="0"/>
              </a:rPr>
              <a:t>են</a:t>
            </a:r>
            <a:r>
              <a:rPr lang="en-US" sz="1600" dirty="0">
                <a:latin typeface="Sylfaen" charset="0"/>
                <a:ea typeface="Sylfaen" charset="0"/>
                <a:cs typeface="Sylfaen" charset="0"/>
              </a:rPr>
              <a:t> </a:t>
            </a:r>
            <a:r>
              <a:rPr lang="en-US" sz="1600" dirty="0" err="1">
                <a:latin typeface="Sylfaen" charset="0"/>
                <a:ea typeface="Sylfaen" charset="0"/>
                <a:cs typeface="Sylfaen" charset="0"/>
              </a:rPr>
              <a:t>անհրաժեշտ</a:t>
            </a:r>
            <a:r>
              <a:rPr lang="en-US" sz="1600" dirty="0">
                <a:latin typeface="Sylfaen" charset="0"/>
                <a:ea typeface="Sylfaen" charset="0"/>
                <a:cs typeface="Sylfaen" charset="0"/>
              </a:rPr>
              <a:t> </a:t>
            </a:r>
            <a:r>
              <a:rPr lang="en-US" sz="1600" dirty="0" err="1">
                <a:latin typeface="Sylfaen" charset="0"/>
                <a:ea typeface="Sylfaen" charset="0"/>
                <a:cs typeface="Sylfaen" charset="0"/>
              </a:rPr>
              <a:t>լինել</a:t>
            </a:r>
            <a:r>
              <a:rPr lang="en-US" sz="1600" dirty="0">
                <a:latin typeface="Sylfaen" charset="0"/>
                <a:ea typeface="Sylfaen" charset="0"/>
                <a:cs typeface="Sylfaen" charset="0"/>
              </a:rPr>
              <a:t>, </a:t>
            </a:r>
            <a:r>
              <a:rPr lang="en-US" sz="1600" dirty="0" err="1">
                <a:latin typeface="Sylfaen" charset="0"/>
                <a:ea typeface="Sylfaen" charset="0"/>
                <a:cs typeface="Sylfaen" charset="0"/>
              </a:rPr>
              <a:t>կապված</a:t>
            </a:r>
            <a:r>
              <a:rPr lang="en-US" sz="1600" dirty="0">
                <a:latin typeface="Sylfaen" charset="0"/>
                <a:ea typeface="Sylfaen" charset="0"/>
                <a:cs typeface="Sylfaen" charset="0"/>
              </a:rPr>
              <a:t> </a:t>
            </a:r>
            <a:r>
              <a:rPr lang="en-US" sz="1600" dirty="0" err="1">
                <a:latin typeface="Sylfaen" charset="0"/>
                <a:ea typeface="Sylfaen" charset="0"/>
                <a:cs typeface="Sylfaen" charset="0"/>
              </a:rPr>
              <a:t>մի</a:t>
            </a:r>
            <a:r>
              <a:rPr lang="en-US" sz="1600" dirty="0">
                <a:latin typeface="Sylfaen" charset="0"/>
                <a:ea typeface="Sylfaen" charset="0"/>
                <a:cs typeface="Sylfaen" charset="0"/>
              </a:rPr>
              <a:t> </a:t>
            </a:r>
            <a:r>
              <a:rPr lang="en-US" sz="1600" dirty="0" err="1">
                <a:latin typeface="Sylfaen" charset="0"/>
                <a:ea typeface="Sylfaen" charset="0"/>
                <a:cs typeface="Sylfaen" charset="0"/>
              </a:rPr>
              <a:t>շարք</a:t>
            </a:r>
            <a:r>
              <a:rPr lang="en-US" sz="1600" dirty="0">
                <a:latin typeface="Sylfaen" charset="0"/>
                <a:ea typeface="Sylfaen" charset="0"/>
                <a:cs typeface="Sylfaen" charset="0"/>
              </a:rPr>
              <a:t> </a:t>
            </a:r>
            <a:r>
              <a:rPr lang="en-US" sz="1600" dirty="0" err="1">
                <a:solidFill>
                  <a:srgbClr val="FF0000"/>
                </a:solidFill>
                <a:latin typeface="Sylfaen" charset="0"/>
                <a:ea typeface="Sylfaen" charset="0"/>
                <a:cs typeface="Sylfaen" charset="0"/>
              </a:rPr>
              <a:t>լուրջ</a:t>
            </a:r>
            <a:r>
              <a:rPr lang="en-US" sz="1600" dirty="0">
                <a:solidFill>
                  <a:srgbClr val="FF0000"/>
                </a:solidFill>
                <a:latin typeface="Sylfaen" charset="0"/>
                <a:ea typeface="Sylfaen" charset="0"/>
                <a:cs typeface="Sylfaen" charset="0"/>
              </a:rPr>
              <a:t> </a:t>
            </a:r>
            <a:r>
              <a:rPr lang="en-US" sz="1600" dirty="0" err="1">
                <a:solidFill>
                  <a:srgbClr val="FF0000"/>
                </a:solidFill>
                <a:latin typeface="Sylfaen" charset="0"/>
                <a:ea typeface="Sylfaen" charset="0"/>
                <a:cs typeface="Sylfaen" charset="0"/>
              </a:rPr>
              <a:t>հանցանքներ</a:t>
            </a:r>
            <a:r>
              <a:rPr lang="en-US" sz="1600" dirty="0">
                <a:solidFill>
                  <a:srgbClr val="FF0000"/>
                </a:solidFill>
                <a:latin typeface="Sylfaen" charset="0"/>
                <a:ea typeface="Sylfaen" charset="0"/>
                <a:cs typeface="Sylfaen" charset="0"/>
              </a:rPr>
              <a:t> </a:t>
            </a:r>
            <a:r>
              <a:rPr lang="en-US" sz="1600" dirty="0" err="1">
                <a:latin typeface="Sylfaen" charset="0"/>
                <a:ea typeface="Sylfaen" charset="0"/>
                <a:cs typeface="Sylfaen" charset="0"/>
              </a:rPr>
              <a:t>ներպետական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օրենսդրությամբ</a:t>
            </a:r>
            <a:r>
              <a:rPr lang="en-US" sz="1600" dirty="0">
                <a:latin typeface="Sylfaen" charset="0"/>
                <a:ea typeface="Sylfaen" charset="0"/>
                <a:cs typeface="Sylfaen" charset="0"/>
              </a:rPr>
              <a:t> </a:t>
            </a:r>
            <a:r>
              <a:rPr lang="en-US" sz="1600" dirty="0" err="1">
                <a:latin typeface="Sylfaen" charset="0"/>
                <a:ea typeface="Sylfaen" charset="0"/>
                <a:cs typeface="Sylfaen" charset="0"/>
              </a:rPr>
              <a:t>սահմանելու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հետ</a:t>
            </a:r>
            <a:r>
              <a:rPr lang="en-US" sz="1600" dirty="0">
                <a:latin typeface="Sylfaen" charset="0"/>
                <a:ea typeface="Sylfaen" charset="0"/>
                <a:cs typeface="Sylfaen" charset="0"/>
              </a:rPr>
              <a:t>, </a:t>
            </a:r>
            <a:r>
              <a:rPr lang="en-US" sz="1600" dirty="0" err="1">
                <a:latin typeface="Sylfaen" charset="0"/>
                <a:ea typeface="Sylfaen" charset="0"/>
                <a:cs typeface="Sylfaen" charset="0"/>
              </a:rPr>
              <a:t>իր</a:t>
            </a:r>
            <a:r>
              <a:rPr lang="en-US" sz="1600" dirty="0">
                <a:latin typeface="Sylfaen" charset="0"/>
                <a:ea typeface="Sylfaen" charset="0"/>
                <a:cs typeface="Sylfaen" charset="0"/>
              </a:rPr>
              <a:t> </a:t>
            </a:r>
            <a:r>
              <a:rPr lang="en-US" sz="1600" dirty="0" err="1">
                <a:latin typeface="Sylfaen" charset="0"/>
                <a:ea typeface="Sylfaen" charset="0"/>
                <a:cs typeface="Sylfaen" charset="0"/>
              </a:rPr>
              <a:t>իրավասու</a:t>
            </a:r>
            <a:r>
              <a:rPr lang="en-US" sz="1600" dirty="0">
                <a:latin typeface="Sylfaen" charset="0"/>
                <a:ea typeface="Sylfaen" charset="0"/>
                <a:cs typeface="Sylfaen" charset="0"/>
              </a:rPr>
              <a:t> </a:t>
            </a:r>
            <a:r>
              <a:rPr lang="en-US" sz="1600" dirty="0" err="1">
                <a:latin typeface="Sylfaen" charset="0"/>
                <a:ea typeface="Sylfaen" charset="0"/>
                <a:cs typeface="Sylfaen" charset="0"/>
              </a:rPr>
              <a:t>մարմիններին</a:t>
            </a:r>
            <a:r>
              <a:rPr lang="en-US" sz="1600" dirty="0">
                <a:latin typeface="Sylfaen" charset="0"/>
                <a:ea typeface="Sylfaen" charset="0"/>
                <a:cs typeface="Sylfaen" charset="0"/>
              </a:rPr>
              <a:t> </a:t>
            </a:r>
            <a:r>
              <a:rPr lang="en-US" sz="1600" dirty="0" err="1">
                <a:latin typeface="Sylfaen" charset="0"/>
                <a:ea typeface="Sylfaen" charset="0"/>
                <a:cs typeface="Sylfaen" charset="0"/>
              </a:rPr>
              <a:t>լիազորելու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համար</a:t>
            </a:r>
            <a:r>
              <a:rPr lang="en-US" sz="1600" dirty="0" smtClean="0">
                <a:latin typeface="Sylfaen" charset="0"/>
                <a:ea typeface="Sylfaen" charset="0"/>
                <a:cs typeface="Sylfaen" charset="0"/>
              </a:rPr>
              <a:t>.</a:t>
            </a:r>
            <a:endParaRPr lang="en-US" sz="1600" dirty="0">
              <a:latin typeface="Sylfaen" charset="0"/>
              <a:ea typeface="Sylfaen" charset="0"/>
              <a:cs typeface="Sylfaen" charset="0"/>
            </a:endParaRPr>
          </a:p>
          <a:p>
            <a:pPr marL="800100" lvl="1" indent="-342900" algn="just">
              <a:buFont typeface="+mj-lt"/>
              <a:buAutoNum type="alphaLcPeriod"/>
            </a:pPr>
            <a:r>
              <a:rPr lang="en-US" sz="1400" dirty="0" err="1" smtClean="0">
                <a:latin typeface="Sylfaen" charset="0"/>
                <a:ea typeface="Sylfaen" charset="0"/>
                <a:cs typeface="Sylfaen" charset="0"/>
              </a:rPr>
              <a:t>հավաքել</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smtClean="0">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smtClean="0">
                <a:latin typeface="Sylfaen" charset="0"/>
                <a:ea typeface="Sylfaen" charset="0"/>
                <a:cs typeface="Sylfaen" charset="0"/>
              </a:rPr>
              <a:t>տեխնիկական</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smtClean="0">
                <a:latin typeface="Sylfaen" charset="0"/>
                <a:ea typeface="Sylfaen" charset="0"/>
                <a:cs typeface="Sylfaen" charset="0"/>
              </a:rPr>
              <a:t>և</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smtClean="0">
                <a:latin typeface="Sylfaen" charset="0"/>
                <a:ea typeface="Sylfaen" charset="0"/>
                <a:cs typeface="Sylfaen" charset="0"/>
              </a:rPr>
              <a:t>ծառայություն</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տրամադրողին</a:t>
            </a:r>
            <a:r>
              <a:rPr lang="en-US" sz="1400" dirty="0">
                <a:latin typeface="Sylfaen" charset="0"/>
                <a:ea typeface="Sylfaen" charset="0"/>
                <a:cs typeface="Sylfaen" charset="0"/>
              </a:rPr>
              <a:t> </a:t>
            </a:r>
            <a:r>
              <a:rPr lang="en-US" sz="1400" dirty="0" err="1">
                <a:latin typeface="Sylfaen" charset="0"/>
                <a:ea typeface="Sylfaen" charset="0"/>
                <a:cs typeface="Sylfaen" charset="0"/>
              </a:rPr>
              <a:t>ստիպել</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վերջինիս</a:t>
            </a:r>
            <a:r>
              <a:rPr lang="en-US" sz="1400" dirty="0">
                <a:latin typeface="Sylfaen" charset="0"/>
                <a:ea typeface="Sylfaen" charset="0"/>
                <a:cs typeface="Sylfaen" charset="0"/>
              </a:rPr>
              <a:t> </a:t>
            </a:r>
            <a:r>
              <a:rPr lang="en-US" sz="1400" dirty="0" err="1">
                <a:latin typeface="Sylfaen" charset="0"/>
                <a:ea typeface="Sylfaen" charset="0"/>
                <a:cs typeface="Sylfaen" charset="0"/>
              </a:rPr>
              <a:t>ունեցած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հնարավորությունների</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սահմաններում</a:t>
            </a:r>
            <a:r>
              <a:rPr lang="en-US" sz="1400" dirty="0" smtClean="0">
                <a:latin typeface="Sylfaen" charset="0"/>
                <a:ea typeface="Sylfaen" charset="0"/>
                <a:cs typeface="Sylfaen" charset="0"/>
              </a:rPr>
              <a:t>.</a:t>
            </a:r>
          </a:p>
          <a:p>
            <a:pPr marL="1314450" lvl="2" indent="-400050" algn="just">
              <a:buFont typeface="+mj-lt"/>
              <a:buAutoNum type="romanLcPeriod"/>
            </a:pPr>
            <a:r>
              <a:rPr lang="en-US" sz="1400" dirty="0" err="1" smtClean="0">
                <a:latin typeface="Sylfaen" charset="0"/>
                <a:ea typeface="Sylfaen" charset="0"/>
                <a:cs typeface="Sylfaen" charset="0"/>
              </a:rPr>
              <a:t>հավաքել</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smtClean="0">
                <a:latin typeface="Sylfaen" charset="0"/>
                <a:ea typeface="Sylfaen" charset="0"/>
                <a:cs typeface="Sylfaen" charset="0"/>
              </a:rPr>
              <a:t>կամ</a:t>
            </a:r>
            <a:endParaRPr lang="en-US" sz="1400" dirty="0">
              <a:latin typeface="Sylfaen" charset="0"/>
              <a:ea typeface="Sylfaen" charset="0"/>
              <a:cs typeface="Sylfaen" charset="0"/>
            </a:endParaRPr>
          </a:p>
          <a:p>
            <a:pPr marL="1314450" lvl="2" indent="-400050" algn="just">
              <a:buFont typeface="+mj-lt"/>
              <a:buAutoNum type="romanLcPeriod"/>
            </a:pPr>
            <a:r>
              <a:rPr lang="en-US" sz="1400" dirty="0" err="1" smtClean="0">
                <a:latin typeface="Sylfaen" charset="0"/>
                <a:ea typeface="Sylfaen" charset="0"/>
                <a:cs typeface="Sylfaen" charset="0"/>
              </a:rPr>
              <a:t>իրավասու</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մարմինների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համագործակցել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աջակցել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smtClean="0">
                <a:latin typeface="Sylfaen" charset="0"/>
                <a:ea typeface="Sylfaen" charset="0"/>
                <a:cs typeface="Sylfaen" charset="0"/>
              </a:rPr>
              <a:t>ժամանակում</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պարունակվող</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տվյալների</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հավաքման</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գործում</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որոնք</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կապված</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են</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համակարգչային</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համակարգի</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միջոցով</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իր</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տարածքում</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փոխանցված</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հստակեցված</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կապերին</a:t>
            </a:r>
            <a:r>
              <a:rPr lang="en-US" sz="1400" dirty="0" smtClean="0">
                <a:latin typeface="Sylfaen" charset="0"/>
                <a:ea typeface="Sylfaen" charset="0"/>
                <a:cs typeface="Sylfaen" charset="0"/>
              </a:rPr>
              <a:t>: </a:t>
            </a:r>
            <a:endParaRPr lang="en-US" sz="1400" dirty="0">
              <a:latin typeface="Sylfaen" charset="0"/>
              <a:ea typeface="Sylfaen" charset="0"/>
              <a:cs typeface="Sylfaen" charset="0"/>
            </a:endParaRP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170099"/>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charset="0"/>
                <a:ea typeface="Sylfaen" charset="0"/>
                <a:cs typeface="Sylfaen" charset="0"/>
              </a:rPr>
              <a:t>Գաղտնիության</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բարձր</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շահագրգռվածություն</a:t>
            </a:r>
            <a:r>
              <a:rPr lang="en-US" sz="2000" dirty="0">
                <a:latin typeface="Sylfaen" charset="0"/>
                <a:ea typeface="Sylfaen" charset="0"/>
                <a:cs typeface="Sylfaen" charset="0"/>
              </a:rPr>
              <a:t> </a:t>
            </a:r>
            <a:r>
              <a:rPr lang="en-US" sz="2000" dirty="0" err="1" smtClean="0">
                <a:latin typeface="Sylfaen" charset="0"/>
                <a:ea typeface="Sylfaen" charset="0"/>
                <a:cs typeface="Sylfaen" charset="0"/>
              </a:rPr>
              <a:t>կապված</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է</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պարունակվող</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տվյալների</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հետ</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հետեւապես</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այս</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լիազորությունը</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կարող</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է</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միայն</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կիրառվել</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լուրջ</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հանցանքների</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դեպքերում</a:t>
            </a:r>
            <a:r>
              <a:rPr lang="en-US" sz="2000" dirty="0" smtClean="0">
                <a:latin typeface="Sylfaen" charset="0"/>
                <a:ea typeface="Sylfaen" charset="0"/>
                <a:cs typeface="Sylfaen" charset="0"/>
              </a:rPr>
              <a:t>։ </a:t>
            </a:r>
          </a:p>
          <a:p>
            <a:pPr marL="342900" indent="-342900" algn="just">
              <a:buFont typeface="Arial" panose="020B0604020202020204" pitchFamily="34" charset="0"/>
              <a:buChar char="•"/>
            </a:pPr>
            <a:endParaRPr lang="en-US" sz="2000" dirty="0">
              <a:latin typeface="Sylfaen" charset="0"/>
              <a:ea typeface="Sylfaen" charset="0"/>
              <a:cs typeface="Sylfaen" charset="0"/>
            </a:endParaRPr>
          </a:p>
          <a:p>
            <a:pPr marL="342900" indent="-342900" algn="just">
              <a:buFont typeface="Arial" panose="020B0604020202020204" pitchFamily="34" charset="0"/>
              <a:buChar char="•"/>
            </a:pPr>
            <a:r>
              <a:rPr lang="en-US" sz="2000" dirty="0" err="1" smtClean="0">
                <a:latin typeface="Sylfaen" charset="0"/>
                <a:ea typeface="Sylfaen" charset="0"/>
                <a:cs typeface="Sylfaen" charset="0"/>
              </a:rPr>
              <a:t>Լուրջ</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հանցանքները</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պետք</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է</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սահմանվեն</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ներպետական</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օրենսդրությամբ</a:t>
            </a:r>
            <a:r>
              <a:rPr lang="en-US" sz="2000" dirty="0" smtClean="0">
                <a:latin typeface="Sylfaen" charset="0"/>
                <a:ea typeface="Sylfaen" charset="0"/>
                <a:cs typeface="Sylfaen" charset="0"/>
              </a:rPr>
              <a:t>։</a:t>
            </a:r>
            <a:endParaRPr lang="en-US" sz="2000"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5D31EFFE-F398-4DE7-91BA-B6164076CB18}"/>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3558267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0" y="1048529"/>
            <a:ext cx="4476172" cy="5693866"/>
          </a:xfrm>
          <a:prstGeom prst="rect">
            <a:avLst/>
          </a:prstGeom>
        </p:spPr>
        <p:txBody>
          <a:bodyPr wrap="square">
            <a:spAutoFit/>
          </a:bodyPr>
          <a:lstStyle/>
          <a:p>
            <a:pPr marL="342900" indent="-342900" algn="just">
              <a:buFont typeface="+mj-lt"/>
              <a:buAutoNum type="arabicPeriod"/>
            </a:pPr>
            <a:r>
              <a:rPr lang="en-US" sz="1600" dirty="0" err="1">
                <a:latin typeface="Sylfaen" charset="0"/>
                <a:ea typeface="Sylfaen" charset="0"/>
                <a:cs typeface="Sylfaen" charset="0"/>
              </a:rPr>
              <a:t>Յուրաքանչյուր</a:t>
            </a:r>
            <a:r>
              <a:rPr lang="en-US" sz="1600" dirty="0">
                <a:latin typeface="Sylfaen" charset="0"/>
                <a:ea typeface="Sylfaen" charset="0"/>
                <a:cs typeface="Sylfaen" charset="0"/>
              </a:rPr>
              <a:t> </a:t>
            </a:r>
            <a:r>
              <a:rPr lang="en-US" sz="1600" dirty="0" err="1">
                <a:latin typeface="Sylfaen" charset="0"/>
                <a:ea typeface="Sylfaen" charset="0"/>
                <a:cs typeface="Sylfaen" charset="0"/>
              </a:rPr>
              <a:t>Կողմ</a:t>
            </a:r>
            <a:r>
              <a:rPr lang="en-US" sz="1600" dirty="0">
                <a:latin typeface="Sylfaen" charset="0"/>
                <a:ea typeface="Sylfaen" charset="0"/>
                <a:cs typeface="Sylfaen" charset="0"/>
              </a:rPr>
              <a:t> </a:t>
            </a:r>
            <a:r>
              <a:rPr lang="en-US" sz="1600" dirty="0" err="1">
                <a:latin typeface="Sylfaen" charset="0"/>
                <a:ea typeface="Sylfaen" charset="0"/>
                <a:cs typeface="Sylfaen" charset="0"/>
              </a:rPr>
              <a:t>ընդունում</a:t>
            </a:r>
            <a:r>
              <a:rPr lang="en-US" sz="1600" dirty="0">
                <a:latin typeface="Sylfaen" charset="0"/>
                <a:ea typeface="Sylfaen" charset="0"/>
                <a:cs typeface="Sylfaen" charset="0"/>
              </a:rPr>
              <a:t> </a:t>
            </a:r>
            <a:r>
              <a:rPr lang="en-US" sz="1600" dirty="0" err="1">
                <a:latin typeface="Sylfaen" charset="0"/>
                <a:ea typeface="Sylfaen" charset="0"/>
                <a:cs typeface="Sylfaen" charset="0"/>
              </a:rPr>
              <a:t>է</a:t>
            </a:r>
            <a:r>
              <a:rPr lang="en-US" sz="1600" dirty="0">
                <a:latin typeface="Sylfaen" charset="0"/>
                <a:ea typeface="Sylfaen" charset="0"/>
                <a:cs typeface="Sylfaen" charset="0"/>
              </a:rPr>
              <a:t> </a:t>
            </a:r>
            <a:r>
              <a:rPr lang="en-US" sz="1600" dirty="0" err="1">
                <a:latin typeface="Sylfaen" charset="0"/>
                <a:ea typeface="Sylfaen" charset="0"/>
                <a:cs typeface="Sylfaen" charset="0"/>
              </a:rPr>
              <a:t>այնպիսի</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և</a:t>
            </a:r>
            <a:r>
              <a:rPr lang="en-US" sz="1600" dirty="0">
                <a:latin typeface="Sylfaen" charset="0"/>
                <a:ea typeface="Sylfaen" charset="0"/>
                <a:cs typeface="Sylfaen" charset="0"/>
              </a:rPr>
              <a:t> </a:t>
            </a:r>
            <a:r>
              <a:rPr lang="en-US" sz="1600" dirty="0" err="1">
                <a:latin typeface="Sylfaen" charset="0"/>
                <a:ea typeface="Sylfaen" charset="0"/>
                <a:cs typeface="Sylfaen" charset="0"/>
              </a:rPr>
              <a:t>այլ</a:t>
            </a:r>
            <a:r>
              <a:rPr lang="en-US" sz="1600" dirty="0">
                <a:latin typeface="Sylfaen" charset="0"/>
                <a:ea typeface="Sylfaen" charset="0"/>
                <a:cs typeface="Sylfaen" charset="0"/>
              </a:rPr>
              <a:t> </a:t>
            </a:r>
            <a:r>
              <a:rPr lang="en-US" sz="1600" dirty="0" err="1">
                <a:latin typeface="Sylfaen" charset="0"/>
                <a:ea typeface="Sylfaen" charset="0"/>
                <a:cs typeface="Sylfaen" charset="0"/>
              </a:rPr>
              <a:t>միջոցներ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որոնք</a:t>
            </a:r>
            <a:r>
              <a:rPr lang="en-US" sz="1600" dirty="0">
                <a:latin typeface="Sylfaen" charset="0"/>
                <a:ea typeface="Sylfaen" charset="0"/>
                <a:cs typeface="Sylfaen" charset="0"/>
              </a:rPr>
              <a:t> </a:t>
            </a:r>
            <a:r>
              <a:rPr lang="en-US" sz="1600" dirty="0" err="1">
                <a:latin typeface="Sylfaen" charset="0"/>
                <a:ea typeface="Sylfaen" charset="0"/>
                <a:cs typeface="Sylfaen" charset="0"/>
              </a:rPr>
              <a:t>կարող</a:t>
            </a:r>
            <a:r>
              <a:rPr lang="en-US" sz="1600" dirty="0">
                <a:latin typeface="Sylfaen" charset="0"/>
                <a:ea typeface="Sylfaen" charset="0"/>
                <a:cs typeface="Sylfaen" charset="0"/>
              </a:rPr>
              <a:t> </a:t>
            </a:r>
            <a:r>
              <a:rPr lang="en-US" sz="1600" dirty="0" err="1">
                <a:latin typeface="Sylfaen" charset="0"/>
                <a:ea typeface="Sylfaen" charset="0"/>
                <a:cs typeface="Sylfaen" charset="0"/>
              </a:rPr>
              <a:t>են</a:t>
            </a:r>
            <a:r>
              <a:rPr lang="en-US" sz="1600" dirty="0">
                <a:latin typeface="Sylfaen" charset="0"/>
                <a:ea typeface="Sylfaen" charset="0"/>
                <a:cs typeface="Sylfaen" charset="0"/>
              </a:rPr>
              <a:t> </a:t>
            </a:r>
            <a:r>
              <a:rPr lang="en-US" sz="1600" dirty="0" err="1">
                <a:latin typeface="Sylfaen" charset="0"/>
                <a:ea typeface="Sylfaen" charset="0"/>
                <a:cs typeface="Sylfaen" charset="0"/>
              </a:rPr>
              <a:t>անհրաժեշտ</a:t>
            </a:r>
            <a:r>
              <a:rPr lang="en-US" sz="1600" dirty="0">
                <a:latin typeface="Sylfaen" charset="0"/>
                <a:ea typeface="Sylfaen" charset="0"/>
                <a:cs typeface="Sylfaen" charset="0"/>
              </a:rPr>
              <a:t> </a:t>
            </a:r>
            <a:r>
              <a:rPr lang="en-US" sz="1600" dirty="0" err="1">
                <a:latin typeface="Sylfaen" charset="0"/>
                <a:ea typeface="Sylfaen" charset="0"/>
                <a:cs typeface="Sylfaen" charset="0"/>
              </a:rPr>
              <a:t>լինել</a:t>
            </a:r>
            <a:r>
              <a:rPr lang="en-US" sz="1600" dirty="0">
                <a:latin typeface="Sylfaen" charset="0"/>
                <a:ea typeface="Sylfaen" charset="0"/>
                <a:cs typeface="Sylfaen" charset="0"/>
              </a:rPr>
              <a:t>, </a:t>
            </a:r>
            <a:r>
              <a:rPr lang="en-US" sz="1600" dirty="0" err="1">
                <a:latin typeface="Sylfaen" charset="0"/>
                <a:ea typeface="Sylfaen" charset="0"/>
                <a:cs typeface="Sylfaen" charset="0"/>
              </a:rPr>
              <a:t>կապված</a:t>
            </a:r>
            <a:r>
              <a:rPr lang="en-US" sz="1600" dirty="0">
                <a:latin typeface="Sylfaen" charset="0"/>
                <a:ea typeface="Sylfaen" charset="0"/>
                <a:cs typeface="Sylfaen" charset="0"/>
              </a:rPr>
              <a:t> </a:t>
            </a:r>
            <a:r>
              <a:rPr lang="en-US" sz="1600" dirty="0" err="1">
                <a:latin typeface="Sylfaen" charset="0"/>
                <a:ea typeface="Sylfaen" charset="0"/>
                <a:cs typeface="Sylfaen" charset="0"/>
              </a:rPr>
              <a:t>մի</a:t>
            </a:r>
            <a:r>
              <a:rPr lang="en-US" sz="1600" dirty="0">
                <a:latin typeface="Sylfaen" charset="0"/>
                <a:ea typeface="Sylfaen" charset="0"/>
                <a:cs typeface="Sylfaen" charset="0"/>
              </a:rPr>
              <a:t> </a:t>
            </a:r>
            <a:r>
              <a:rPr lang="en-US" sz="1600" dirty="0" err="1">
                <a:latin typeface="Sylfaen" charset="0"/>
                <a:ea typeface="Sylfaen" charset="0"/>
                <a:cs typeface="Sylfaen" charset="0"/>
              </a:rPr>
              <a:t>շարք</a:t>
            </a:r>
            <a:r>
              <a:rPr lang="en-US" sz="1600" dirty="0">
                <a:latin typeface="Sylfaen" charset="0"/>
                <a:ea typeface="Sylfaen" charset="0"/>
                <a:cs typeface="Sylfaen" charset="0"/>
              </a:rPr>
              <a:t> </a:t>
            </a:r>
            <a:r>
              <a:rPr lang="en-US" sz="1600" dirty="0" err="1">
                <a:latin typeface="Sylfaen" charset="0"/>
                <a:ea typeface="Sylfaen" charset="0"/>
                <a:cs typeface="Sylfaen" charset="0"/>
              </a:rPr>
              <a:t>լուրջ</a:t>
            </a:r>
            <a:r>
              <a:rPr lang="en-US" sz="1600" dirty="0">
                <a:latin typeface="Sylfaen" charset="0"/>
                <a:ea typeface="Sylfaen" charset="0"/>
                <a:cs typeface="Sylfaen" charset="0"/>
              </a:rPr>
              <a:t> </a:t>
            </a:r>
            <a:r>
              <a:rPr lang="en-US" sz="1600" dirty="0" err="1">
                <a:latin typeface="Sylfaen" charset="0"/>
                <a:ea typeface="Sylfaen" charset="0"/>
                <a:cs typeface="Sylfaen" charset="0"/>
              </a:rPr>
              <a:t>հանցանքներ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ներպետական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օրենսդրությամբ</a:t>
            </a:r>
            <a:r>
              <a:rPr lang="en-US" sz="1600" dirty="0">
                <a:latin typeface="Sylfaen" charset="0"/>
                <a:ea typeface="Sylfaen" charset="0"/>
                <a:cs typeface="Sylfaen" charset="0"/>
              </a:rPr>
              <a:t> </a:t>
            </a:r>
            <a:r>
              <a:rPr lang="en-US" sz="1600" dirty="0" err="1">
                <a:latin typeface="Sylfaen" charset="0"/>
                <a:ea typeface="Sylfaen" charset="0"/>
                <a:cs typeface="Sylfaen" charset="0"/>
              </a:rPr>
              <a:t>սահմանելու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հետ</a:t>
            </a:r>
            <a:r>
              <a:rPr lang="en-US" sz="1600" dirty="0">
                <a:latin typeface="Sylfaen" charset="0"/>
                <a:ea typeface="Sylfaen" charset="0"/>
                <a:cs typeface="Sylfaen" charset="0"/>
              </a:rPr>
              <a:t>, </a:t>
            </a:r>
            <a:r>
              <a:rPr lang="en-US" sz="1600" dirty="0" err="1">
                <a:latin typeface="Sylfaen" charset="0"/>
                <a:ea typeface="Sylfaen" charset="0"/>
                <a:cs typeface="Sylfaen" charset="0"/>
              </a:rPr>
              <a:t>իր</a:t>
            </a:r>
            <a:r>
              <a:rPr lang="en-US" sz="1600" dirty="0">
                <a:latin typeface="Sylfaen" charset="0"/>
                <a:ea typeface="Sylfaen" charset="0"/>
                <a:cs typeface="Sylfaen" charset="0"/>
              </a:rPr>
              <a:t> </a:t>
            </a:r>
            <a:r>
              <a:rPr lang="en-US" sz="1600" dirty="0" err="1">
                <a:latin typeface="Sylfaen" charset="0"/>
                <a:ea typeface="Sylfaen" charset="0"/>
                <a:cs typeface="Sylfaen" charset="0"/>
              </a:rPr>
              <a:t>իրավասու</a:t>
            </a:r>
            <a:r>
              <a:rPr lang="en-US" sz="1600" dirty="0">
                <a:latin typeface="Sylfaen" charset="0"/>
                <a:ea typeface="Sylfaen" charset="0"/>
                <a:cs typeface="Sylfaen" charset="0"/>
              </a:rPr>
              <a:t> </a:t>
            </a:r>
            <a:r>
              <a:rPr lang="en-US" sz="1600" dirty="0" err="1">
                <a:latin typeface="Sylfaen" charset="0"/>
                <a:ea typeface="Sylfaen" charset="0"/>
                <a:cs typeface="Sylfaen" charset="0"/>
              </a:rPr>
              <a:t>մարմիններին</a:t>
            </a:r>
            <a:r>
              <a:rPr lang="en-US" sz="1600" dirty="0">
                <a:latin typeface="Sylfaen" charset="0"/>
                <a:ea typeface="Sylfaen" charset="0"/>
                <a:cs typeface="Sylfaen" charset="0"/>
              </a:rPr>
              <a:t> </a:t>
            </a:r>
            <a:r>
              <a:rPr lang="en-US" sz="1600" dirty="0" err="1">
                <a:latin typeface="Sylfaen" charset="0"/>
                <a:ea typeface="Sylfaen" charset="0"/>
                <a:cs typeface="Sylfaen" charset="0"/>
              </a:rPr>
              <a:t>լիազորելու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համար</a:t>
            </a:r>
            <a:r>
              <a:rPr lang="en-US" sz="1600" dirty="0">
                <a:latin typeface="Sylfaen" charset="0"/>
                <a:ea typeface="Sylfaen" charset="0"/>
                <a:cs typeface="Sylfaen" charset="0"/>
              </a:rPr>
              <a:t>.</a:t>
            </a:r>
          </a:p>
          <a:p>
            <a:pPr marL="800100" lvl="1" indent="-342900" algn="just">
              <a:buFont typeface="+mj-lt"/>
              <a:buAutoNum type="alphaLcPeriod"/>
            </a:pPr>
            <a:r>
              <a:rPr lang="en-US" sz="1400" dirty="0" err="1">
                <a:solidFill>
                  <a:srgbClr val="FF0000"/>
                </a:solidFill>
                <a:latin typeface="Sylfaen" charset="0"/>
                <a:ea typeface="Sylfaen" charset="0"/>
                <a:cs typeface="Sylfaen" charset="0"/>
              </a:rPr>
              <a:t>հավաքել</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գրանցել</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solidFill>
                  <a:srgbClr val="FF0000"/>
                </a:solidFill>
                <a:latin typeface="Sylfaen" charset="0"/>
                <a:ea typeface="Sylfaen" charset="0"/>
                <a:cs typeface="Sylfaen" charset="0"/>
              </a:rPr>
              <a:t>ծառայություն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տրամադրողին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ստիպել</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վերջինիս</a:t>
            </a:r>
            <a:r>
              <a:rPr lang="en-US" sz="1400" dirty="0">
                <a:latin typeface="Sylfaen" charset="0"/>
                <a:ea typeface="Sylfaen" charset="0"/>
                <a:cs typeface="Sylfaen" charset="0"/>
              </a:rPr>
              <a:t> </a:t>
            </a:r>
            <a:r>
              <a:rPr lang="en-US" sz="1400" dirty="0" err="1">
                <a:latin typeface="Sylfaen" charset="0"/>
                <a:ea typeface="Sylfaen" charset="0"/>
                <a:cs typeface="Sylfaen" charset="0"/>
              </a:rPr>
              <a:t>ունեցած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հնարավորությունների</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սահմաններում</a:t>
            </a:r>
            <a:r>
              <a:rPr lang="en-US" sz="1400" dirty="0">
                <a:latin typeface="Sylfaen" charset="0"/>
                <a:ea typeface="Sylfaen" charset="0"/>
                <a:cs typeface="Sylfaen" charset="0"/>
              </a:rPr>
              <a:t>.</a:t>
            </a:r>
          </a:p>
          <a:p>
            <a:pPr marL="1314450" lvl="2" indent="-400050" algn="just">
              <a:buFont typeface="+mj-lt"/>
              <a:buAutoNum type="romanLcPeriod"/>
            </a:pPr>
            <a:r>
              <a:rPr lang="en-US" sz="1400" dirty="0" err="1">
                <a:solidFill>
                  <a:srgbClr val="FF0000"/>
                </a:solidFill>
                <a:latin typeface="Sylfaen" charset="0"/>
                <a:ea typeface="Sylfaen" charset="0"/>
                <a:cs typeface="Sylfaen" charset="0"/>
              </a:rPr>
              <a:t>հավաքել</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գրանցել</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1314450" lvl="2" indent="-400050" algn="just">
              <a:buFont typeface="+mj-lt"/>
              <a:buAutoNum type="romanLcPeriod"/>
            </a:pPr>
            <a:r>
              <a:rPr lang="en-US" sz="1400" dirty="0" err="1">
                <a:latin typeface="Sylfaen" charset="0"/>
                <a:ea typeface="Sylfaen" charset="0"/>
                <a:cs typeface="Sylfaen" charset="0"/>
              </a:rPr>
              <a:t>իրավասու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մարմինների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համագործակցել</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և</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նրանց</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աջակցել</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ժամանակում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պարունակվող</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հավաքման</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գործում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համակարգչային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համակարգի</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փոխանցված</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հստակեցված</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կապերին</a:t>
            </a:r>
            <a:r>
              <a:rPr lang="en-US" sz="1400" dirty="0">
                <a:latin typeface="Sylfaen" charset="0"/>
                <a:ea typeface="Sylfaen" charset="0"/>
                <a:cs typeface="Sylfaen" charset="0"/>
              </a:rPr>
              <a:t>: </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200876"/>
          </a:xfrm>
          <a:prstGeom prst="rect">
            <a:avLst/>
          </a:prstGeom>
        </p:spPr>
        <p:txBody>
          <a:bodyPr wrap="square">
            <a:spAutoFit/>
          </a:bodyPr>
          <a:lstStyle/>
          <a:p>
            <a:pPr marL="342900" indent="-342900" algn="just">
              <a:buFont typeface="Arial" panose="020B0604020202020204" pitchFamily="34" charset="0"/>
              <a:buChar char="•"/>
            </a:pPr>
            <a:r>
              <a:rPr lang="en-US" sz="2000" dirty="0" err="1" smtClean="0">
                <a:latin typeface="Sylfaen" charset="0"/>
                <a:ea typeface="Sylfaen" charset="0"/>
                <a:cs typeface="Sylfaen" charset="0"/>
              </a:rPr>
              <a:t>Իրավասու</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մարմինը</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լիազորություն</a:t>
            </a:r>
            <a:r>
              <a:rPr lang="en-US" sz="2000" dirty="0" smtClean="0">
                <a:latin typeface="Sylfaen" charset="0"/>
                <a:ea typeface="Sylfaen" charset="0"/>
                <a:cs typeface="Sylfaen" charset="0"/>
              </a:rPr>
              <a:t> </a:t>
            </a:r>
            <a:r>
              <a:rPr lang="en-US" sz="2000" dirty="0" err="1" smtClean="0">
                <a:latin typeface="Sylfaen" charset="0"/>
                <a:ea typeface="Sylfaen" charset="0"/>
                <a:cs typeface="Sylfaen" charset="0"/>
              </a:rPr>
              <a:t>ունի</a:t>
            </a:r>
            <a:r>
              <a:rPr lang="en-US" sz="2000" dirty="0" smtClean="0">
                <a:latin typeface="Sylfaen" charset="0"/>
                <a:ea typeface="Sylfaen" charset="0"/>
                <a:cs typeface="Sylfaen" charset="0"/>
              </a:rPr>
              <a:t>՝</a:t>
            </a:r>
          </a:p>
          <a:p>
            <a:pPr marL="800100" lvl="1" indent="-342900" algn="just">
              <a:buFont typeface="Calibri Light" panose="020F0302020204030204" pitchFamily="34" charset="0"/>
              <a:buChar char="‐"/>
            </a:pPr>
            <a:r>
              <a:rPr lang="en-US" dirty="0" err="1" smtClean="0">
                <a:latin typeface="Sylfaen" charset="0"/>
                <a:ea typeface="Sylfaen" charset="0"/>
                <a:cs typeface="Sylfaen" charset="0"/>
              </a:rPr>
              <a:t>ուղղակիորեն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հավաքել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գրանցել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պարունակվող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տվյալներ</a:t>
            </a:r>
            <a:endParaRPr lang="en-US" dirty="0" smtClean="0">
              <a:latin typeface="Sylfaen" charset="0"/>
              <a:ea typeface="Sylfaen" charset="0"/>
              <a:cs typeface="Sylfaen" charset="0"/>
            </a:endParaRPr>
          </a:p>
          <a:p>
            <a:pPr marL="800100" lvl="1" indent="-342900" algn="just">
              <a:buFont typeface="Calibri Light" panose="020F0302020204030204" pitchFamily="34" charset="0"/>
              <a:buChar char="‐"/>
            </a:pPr>
            <a:r>
              <a:rPr lang="en-US" dirty="0" err="1" smtClean="0">
                <a:latin typeface="Sylfaen" charset="0"/>
                <a:ea typeface="Sylfaen" charset="0"/>
                <a:cs typeface="Sylfaen" charset="0"/>
              </a:rPr>
              <a:t>ծառայություն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տրամադրողին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ստիպել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հավաքել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գրանցել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պարունակվող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տվյալներ</a:t>
            </a:r>
            <a:r>
              <a:rPr lang="en-US" dirty="0" smtClean="0">
                <a:latin typeface="Sylfaen" charset="0"/>
                <a:ea typeface="Sylfaen" charset="0"/>
                <a:cs typeface="Sylfaen" charset="0"/>
              </a:rPr>
              <a:t> </a:t>
            </a:r>
          </a:p>
          <a:p>
            <a:pPr marL="800100" lvl="1" indent="-342900" algn="just">
              <a:buFont typeface="Calibri Light" panose="020F0302020204030204" pitchFamily="34" charset="0"/>
              <a:buChar char="‐"/>
            </a:pPr>
            <a:r>
              <a:rPr lang="en-US" dirty="0" err="1">
                <a:latin typeface="Sylfaen" charset="0"/>
                <a:ea typeface="Sylfaen" charset="0"/>
                <a:cs typeface="Sylfaen" charset="0"/>
              </a:rPr>
              <a:t>ծառայություն</a:t>
            </a:r>
            <a:r>
              <a:rPr lang="en-US" dirty="0">
                <a:latin typeface="Sylfaen" charset="0"/>
                <a:ea typeface="Sylfaen" charset="0"/>
                <a:cs typeface="Sylfaen" charset="0"/>
              </a:rPr>
              <a:t> </a:t>
            </a:r>
            <a:r>
              <a:rPr lang="en-US" dirty="0" err="1">
                <a:latin typeface="Sylfaen" charset="0"/>
                <a:ea typeface="Sylfaen" charset="0"/>
                <a:cs typeface="Sylfaen" charset="0"/>
              </a:rPr>
              <a:t>տրամադրողին</a:t>
            </a:r>
            <a:r>
              <a:rPr lang="en-US" dirty="0">
                <a:latin typeface="Sylfaen" charset="0"/>
                <a:ea typeface="Sylfaen" charset="0"/>
                <a:cs typeface="Sylfaen" charset="0"/>
              </a:rPr>
              <a:t> </a:t>
            </a:r>
            <a:r>
              <a:rPr lang="en-US" dirty="0" err="1" smtClean="0">
                <a:latin typeface="Sylfaen" charset="0"/>
                <a:ea typeface="Sylfaen" charset="0"/>
                <a:cs typeface="Sylfaen" charset="0"/>
              </a:rPr>
              <a:t>ստիպել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համագործակցել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եւ</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աջակցել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իրավասու</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մարմնին</a:t>
            </a:r>
            <a:endParaRPr lang="en-US" dirty="0" smtClean="0">
              <a:latin typeface="Sylfaen" charset="0"/>
              <a:ea typeface="Sylfaen" charset="0"/>
              <a:cs typeface="Sylfaen" charset="0"/>
            </a:endParaRPr>
          </a:p>
        </p:txBody>
      </p:sp>
      <p:sp>
        <p:nvSpPr>
          <p:cNvPr id="12" name="TextBox 7">
            <a:extLst>
              <a:ext uri="{FF2B5EF4-FFF2-40B4-BE49-F238E27FC236}">
                <a16:creationId xmlns:a16="http://schemas.microsoft.com/office/drawing/2014/main" id="{84D401F6-7C97-4FE2-867C-8DF85C4644C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33999369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059959"/>
            <a:ext cx="4476172" cy="5693866"/>
          </a:xfrm>
          <a:prstGeom prst="rect">
            <a:avLst/>
          </a:prstGeom>
        </p:spPr>
        <p:txBody>
          <a:bodyPr wrap="square">
            <a:spAutoFit/>
          </a:bodyPr>
          <a:lstStyle/>
          <a:p>
            <a:pPr marL="342900" indent="-342900" algn="just">
              <a:buFont typeface="+mj-lt"/>
              <a:buAutoNum type="arabicPeriod"/>
            </a:pPr>
            <a:r>
              <a:rPr lang="en-US" sz="1600" dirty="0" err="1">
                <a:latin typeface="Sylfaen" charset="0"/>
                <a:ea typeface="Sylfaen" charset="0"/>
                <a:cs typeface="Sylfaen" charset="0"/>
              </a:rPr>
              <a:t>Յուրաքանչյուր</a:t>
            </a:r>
            <a:r>
              <a:rPr lang="en-US" sz="1600" dirty="0">
                <a:latin typeface="Sylfaen" charset="0"/>
                <a:ea typeface="Sylfaen" charset="0"/>
                <a:cs typeface="Sylfaen" charset="0"/>
              </a:rPr>
              <a:t> </a:t>
            </a:r>
            <a:r>
              <a:rPr lang="en-US" sz="1600" dirty="0" err="1">
                <a:latin typeface="Sylfaen" charset="0"/>
                <a:ea typeface="Sylfaen" charset="0"/>
                <a:cs typeface="Sylfaen" charset="0"/>
              </a:rPr>
              <a:t>Կողմ</a:t>
            </a:r>
            <a:r>
              <a:rPr lang="en-US" sz="1600" dirty="0">
                <a:latin typeface="Sylfaen" charset="0"/>
                <a:ea typeface="Sylfaen" charset="0"/>
                <a:cs typeface="Sylfaen" charset="0"/>
              </a:rPr>
              <a:t> </a:t>
            </a:r>
            <a:r>
              <a:rPr lang="en-US" sz="1600" dirty="0" err="1">
                <a:latin typeface="Sylfaen" charset="0"/>
                <a:ea typeface="Sylfaen" charset="0"/>
                <a:cs typeface="Sylfaen" charset="0"/>
              </a:rPr>
              <a:t>ընդունում</a:t>
            </a:r>
            <a:r>
              <a:rPr lang="en-US" sz="1600" dirty="0">
                <a:latin typeface="Sylfaen" charset="0"/>
                <a:ea typeface="Sylfaen" charset="0"/>
                <a:cs typeface="Sylfaen" charset="0"/>
              </a:rPr>
              <a:t> </a:t>
            </a:r>
            <a:r>
              <a:rPr lang="en-US" sz="1600" dirty="0" err="1">
                <a:latin typeface="Sylfaen" charset="0"/>
                <a:ea typeface="Sylfaen" charset="0"/>
                <a:cs typeface="Sylfaen" charset="0"/>
              </a:rPr>
              <a:t>է</a:t>
            </a:r>
            <a:r>
              <a:rPr lang="en-US" sz="1600" dirty="0">
                <a:latin typeface="Sylfaen" charset="0"/>
                <a:ea typeface="Sylfaen" charset="0"/>
                <a:cs typeface="Sylfaen" charset="0"/>
              </a:rPr>
              <a:t> </a:t>
            </a:r>
            <a:r>
              <a:rPr lang="en-US" sz="1600" dirty="0" err="1">
                <a:latin typeface="Sylfaen" charset="0"/>
                <a:ea typeface="Sylfaen" charset="0"/>
                <a:cs typeface="Sylfaen" charset="0"/>
              </a:rPr>
              <a:t>այնպիսի</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և</a:t>
            </a:r>
            <a:r>
              <a:rPr lang="en-US" sz="1600" dirty="0">
                <a:latin typeface="Sylfaen" charset="0"/>
                <a:ea typeface="Sylfaen" charset="0"/>
                <a:cs typeface="Sylfaen" charset="0"/>
              </a:rPr>
              <a:t> </a:t>
            </a:r>
            <a:r>
              <a:rPr lang="en-US" sz="1600" dirty="0" err="1">
                <a:latin typeface="Sylfaen" charset="0"/>
                <a:ea typeface="Sylfaen" charset="0"/>
                <a:cs typeface="Sylfaen" charset="0"/>
              </a:rPr>
              <a:t>այլ</a:t>
            </a:r>
            <a:r>
              <a:rPr lang="en-US" sz="1600" dirty="0">
                <a:latin typeface="Sylfaen" charset="0"/>
                <a:ea typeface="Sylfaen" charset="0"/>
                <a:cs typeface="Sylfaen" charset="0"/>
              </a:rPr>
              <a:t> </a:t>
            </a:r>
            <a:r>
              <a:rPr lang="en-US" sz="1600" dirty="0" err="1">
                <a:latin typeface="Sylfaen" charset="0"/>
                <a:ea typeface="Sylfaen" charset="0"/>
                <a:cs typeface="Sylfaen" charset="0"/>
              </a:rPr>
              <a:t>միջոցներ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որոնք</a:t>
            </a:r>
            <a:r>
              <a:rPr lang="en-US" sz="1600" dirty="0">
                <a:latin typeface="Sylfaen" charset="0"/>
                <a:ea typeface="Sylfaen" charset="0"/>
                <a:cs typeface="Sylfaen" charset="0"/>
              </a:rPr>
              <a:t> </a:t>
            </a:r>
            <a:r>
              <a:rPr lang="en-US" sz="1600" dirty="0" err="1">
                <a:latin typeface="Sylfaen" charset="0"/>
                <a:ea typeface="Sylfaen" charset="0"/>
                <a:cs typeface="Sylfaen" charset="0"/>
              </a:rPr>
              <a:t>կարող</a:t>
            </a:r>
            <a:r>
              <a:rPr lang="en-US" sz="1600" dirty="0">
                <a:latin typeface="Sylfaen" charset="0"/>
                <a:ea typeface="Sylfaen" charset="0"/>
                <a:cs typeface="Sylfaen" charset="0"/>
              </a:rPr>
              <a:t> </a:t>
            </a:r>
            <a:r>
              <a:rPr lang="en-US" sz="1600" dirty="0" err="1">
                <a:latin typeface="Sylfaen" charset="0"/>
                <a:ea typeface="Sylfaen" charset="0"/>
                <a:cs typeface="Sylfaen" charset="0"/>
              </a:rPr>
              <a:t>են</a:t>
            </a:r>
            <a:r>
              <a:rPr lang="en-US" sz="1600" dirty="0">
                <a:latin typeface="Sylfaen" charset="0"/>
                <a:ea typeface="Sylfaen" charset="0"/>
                <a:cs typeface="Sylfaen" charset="0"/>
              </a:rPr>
              <a:t> </a:t>
            </a:r>
            <a:r>
              <a:rPr lang="en-US" sz="1600" dirty="0" err="1">
                <a:latin typeface="Sylfaen" charset="0"/>
                <a:ea typeface="Sylfaen" charset="0"/>
                <a:cs typeface="Sylfaen" charset="0"/>
              </a:rPr>
              <a:t>անհրաժեշտ</a:t>
            </a:r>
            <a:r>
              <a:rPr lang="en-US" sz="1600" dirty="0">
                <a:latin typeface="Sylfaen" charset="0"/>
                <a:ea typeface="Sylfaen" charset="0"/>
                <a:cs typeface="Sylfaen" charset="0"/>
              </a:rPr>
              <a:t> </a:t>
            </a:r>
            <a:r>
              <a:rPr lang="en-US" sz="1600" dirty="0" err="1">
                <a:latin typeface="Sylfaen" charset="0"/>
                <a:ea typeface="Sylfaen" charset="0"/>
                <a:cs typeface="Sylfaen" charset="0"/>
              </a:rPr>
              <a:t>լինել</a:t>
            </a:r>
            <a:r>
              <a:rPr lang="en-US" sz="1600" dirty="0">
                <a:latin typeface="Sylfaen" charset="0"/>
                <a:ea typeface="Sylfaen" charset="0"/>
                <a:cs typeface="Sylfaen" charset="0"/>
              </a:rPr>
              <a:t>, </a:t>
            </a:r>
            <a:r>
              <a:rPr lang="en-US" sz="1600" dirty="0" err="1">
                <a:latin typeface="Sylfaen" charset="0"/>
                <a:ea typeface="Sylfaen" charset="0"/>
                <a:cs typeface="Sylfaen" charset="0"/>
              </a:rPr>
              <a:t>կապված</a:t>
            </a:r>
            <a:r>
              <a:rPr lang="en-US" sz="1600" dirty="0">
                <a:latin typeface="Sylfaen" charset="0"/>
                <a:ea typeface="Sylfaen" charset="0"/>
                <a:cs typeface="Sylfaen" charset="0"/>
              </a:rPr>
              <a:t> </a:t>
            </a:r>
            <a:r>
              <a:rPr lang="en-US" sz="1600" dirty="0" err="1">
                <a:latin typeface="Sylfaen" charset="0"/>
                <a:ea typeface="Sylfaen" charset="0"/>
                <a:cs typeface="Sylfaen" charset="0"/>
              </a:rPr>
              <a:t>մի</a:t>
            </a:r>
            <a:r>
              <a:rPr lang="en-US" sz="1600" dirty="0">
                <a:latin typeface="Sylfaen" charset="0"/>
                <a:ea typeface="Sylfaen" charset="0"/>
                <a:cs typeface="Sylfaen" charset="0"/>
              </a:rPr>
              <a:t> </a:t>
            </a:r>
            <a:r>
              <a:rPr lang="en-US" sz="1600" dirty="0" err="1">
                <a:latin typeface="Sylfaen" charset="0"/>
                <a:ea typeface="Sylfaen" charset="0"/>
                <a:cs typeface="Sylfaen" charset="0"/>
              </a:rPr>
              <a:t>շարք</a:t>
            </a:r>
            <a:r>
              <a:rPr lang="en-US" sz="1600" dirty="0">
                <a:latin typeface="Sylfaen" charset="0"/>
                <a:ea typeface="Sylfaen" charset="0"/>
                <a:cs typeface="Sylfaen" charset="0"/>
              </a:rPr>
              <a:t> </a:t>
            </a:r>
            <a:r>
              <a:rPr lang="en-US" sz="1600" dirty="0" err="1">
                <a:latin typeface="Sylfaen" charset="0"/>
                <a:ea typeface="Sylfaen" charset="0"/>
                <a:cs typeface="Sylfaen" charset="0"/>
              </a:rPr>
              <a:t>լուրջ</a:t>
            </a:r>
            <a:r>
              <a:rPr lang="en-US" sz="1600" dirty="0">
                <a:latin typeface="Sylfaen" charset="0"/>
                <a:ea typeface="Sylfaen" charset="0"/>
                <a:cs typeface="Sylfaen" charset="0"/>
              </a:rPr>
              <a:t> </a:t>
            </a:r>
            <a:r>
              <a:rPr lang="en-US" sz="1600" dirty="0" err="1">
                <a:latin typeface="Sylfaen" charset="0"/>
                <a:ea typeface="Sylfaen" charset="0"/>
                <a:cs typeface="Sylfaen" charset="0"/>
              </a:rPr>
              <a:t>հանցանքներ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ներպետական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օրենսդրությամբ</a:t>
            </a:r>
            <a:r>
              <a:rPr lang="en-US" sz="1600" dirty="0">
                <a:latin typeface="Sylfaen" charset="0"/>
                <a:ea typeface="Sylfaen" charset="0"/>
                <a:cs typeface="Sylfaen" charset="0"/>
              </a:rPr>
              <a:t> </a:t>
            </a:r>
            <a:r>
              <a:rPr lang="en-US" sz="1600" dirty="0" err="1">
                <a:latin typeface="Sylfaen" charset="0"/>
                <a:ea typeface="Sylfaen" charset="0"/>
                <a:cs typeface="Sylfaen" charset="0"/>
              </a:rPr>
              <a:t>սահմանելու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հետ</a:t>
            </a:r>
            <a:r>
              <a:rPr lang="en-US" sz="1600" dirty="0">
                <a:latin typeface="Sylfaen" charset="0"/>
                <a:ea typeface="Sylfaen" charset="0"/>
                <a:cs typeface="Sylfaen" charset="0"/>
              </a:rPr>
              <a:t>, </a:t>
            </a:r>
            <a:r>
              <a:rPr lang="en-US" sz="1600" dirty="0" err="1">
                <a:latin typeface="Sylfaen" charset="0"/>
                <a:ea typeface="Sylfaen" charset="0"/>
                <a:cs typeface="Sylfaen" charset="0"/>
              </a:rPr>
              <a:t>իր</a:t>
            </a:r>
            <a:r>
              <a:rPr lang="en-US" sz="1600" dirty="0">
                <a:latin typeface="Sylfaen" charset="0"/>
                <a:ea typeface="Sylfaen" charset="0"/>
                <a:cs typeface="Sylfaen" charset="0"/>
              </a:rPr>
              <a:t> </a:t>
            </a:r>
            <a:r>
              <a:rPr lang="en-US" sz="1600" dirty="0" err="1">
                <a:latin typeface="Sylfaen" charset="0"/>
                <a:ea typeface="Sylfaen" charset="0"/>
                <a:cs typeface="Sylfaen" charset="0"/>
              </a:rPr>
              <a:t>իրավասու</a:t>
            </a:r>
            <a:r>
              <a:rPr lang="en-US" sz="1600" dirty="0">
                <a:latin typeface="Sylfaen" charset="0"/>
                <a:ea typeface="Sylfaen" charset="0"/>
                <a:cs typeface="Sylfaen" charset="0"/>
              </a:rPr>
              <a:t> </a:t>
            </a:r>
            <a:r>
              <a:rPr lang="en-US" sz="1600" dirty="0" err="1">
                <a:latin typeface="Sylfaen" charset="0"/>
                <a:ea typeface="Sylfaen" charset="0"/>
                <a:cs typeface="Sylfaen" charset="0"/>
              </a:rPr>
              <a:t>մարմիններին</a:t>
            </a:r>
            <a:r>
              <a:rPr lang="en-US" sz="1600" dirty="0">
                <a:latin typeface="Sylfaen" charset="0"/>
                <a:ea typeface="Sylfaen" charset="0"/>
                <a:cs typeface="Sylfaen" charset="0"/>
              </a:rPr>
              <a:t> </a:t>
            </a:r>
            <a:r>
              <a:rPr lang="en-US" sz="1600" dirty="0" err="1">
                <a:latin typeface="Sylfaen" charset="0"/>
                <a:ea typeface="Sylfaen" charset="0"/>
                <a:cs typeface="Sylfaen" charset="0"/>
              </a:rPr>
              <a:t>լիազորելու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համար</a:t>
            </a:r>
            <a:r>
              <a:rPr lang="en-US" sz="1600" dirty="0">
                <a:latin typeface="Sylfaen" charset="0"/>
                <a:ea typeface="Sylfaen" charset="0"/>
                <a:cs typeface="Sylfaen" charset="0"/>
              </a:rPr>
              <a:t>.</a:t>
            </a:r>
          </a:p>
          <a:p>
            <a:pPr marL="800100" lvl="1" indent="-342900" algn="just">
              <a:buFont typeface="+mj-lt"/>
              <a:buAutoNum type="alpha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տեխնիկական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միջոցների</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ծառայություն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տրամադրողին</a:t>
            </a:r>
            <a:r>
              <a:rPr lang="en-US" sz="1400" dirty="0">
                <a:latin typeface="Sylfaen" charset="0"/>
                <a:ea typeface="Sylfaen" charset="0"/>
                <a:cs typeface="Sylfaen" charset="0"/>
              </a:rPr>
              <a:t> </a:t>
            </a:r>
            <a:r>
              <a:rPr lang="en-US" sz="1400" dirty="0" err="1">
                <a:latin typeface="Sylfaen" charset="0"/>
                <a:ea typeface="Sylfaen" charset="0"/>
                <a:cs typeface="Sylfaen" charset="0"/>
              </a:rPr>
              <a:t>ստիպել</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վերջինիս</a:t>
            </a:r>
            <a:r>
              <a:rPr lang="en-US" sz="1400" dirty="0">
                <a:latin typeface="Sylfaen" charset="0"/>
                <a:ea typeface="Sylfaen" charset="0"/>
                <a:cs typeface="Sylfaen" charset="0"/>
              </a:rPr>
              <a:t> </a:t>
            </a:r>
            <a:r>
              <a:rPr lang="en-US" sz="1400" dirty="0" err="1">
                <a:latin typeface="Sylfaen" charset="0"/>
                <a:ea typeface="Sylfaen" charset="0"/>
                <a:cs typeface="Sylfaen" charset="0"/>
              </a:rPr>
              <a:t>ունեցած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հնարավորությունների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սահմաններում</a:t>
            </a:r>
            <a:r>
              <a:rPr lang="en-US" sz="1400" dirty="0">
                <a:latin typeface="Sylfaen" charset="0"/>
                <a:ea typeface="Sylfaen" charset="0"/>
                <a:cs typeface="Sylfaen" charset="0"/>
              </a:rPr>
              <a:t>.</a:t>
            </a:r>
          </a:p>
          <a:p>
            <a:pPr marL="1314450" lvl="2" indent="-400050" algn="just">
              <a:buFont typeface="+mj-lt"/>
              <a:buAutoNum type="roman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տեխնիկական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միջոցների</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1314450" lvl="2" indent="-400050" algn="just">
              <a:buFont typeface="+mj-lt"/>
              <a:buAutoNum type="romanLcPeriod"/>
            </a:pPr>
            <a:r>
              <a:rPr lang="en-US" sz="1400" dirty="0" err="1">
                <a:latin typeface="Sylfaen" charset="0"/>
                <a:ea typeface="Sylfaen" charset="0"/>
                <a:cs typeface="Sylfaen" charset="0"/>
              </a:rPr>
              <a:t>իրավասու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մարմինների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համագործակցել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աջակցել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ժամանակում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պարունակվող</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հավաքման</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գործում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համակարգչային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համակարգի</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հստակեցված</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կապերին</a:t>
            </a:r>
            <a:r>
              <a:rPr lang="en-US" sz="1400" dirty="0">
                <a:latin typeface="Sylfaen" charset="0"/>
                <a:ea typeface="Sylfaen" charset="0"/>
                <a:cs typeface="Sylfaen" charset="0"/>
              </a:rPr>
              <a:t>: </a:t>
            </a:r>
          </a:p>
        </p:txBody>
      </p:sp>
      <p:sp>
        <p:nvSpPr>
          <p:cNvPr id="4" name="Rectangle 3">
            <a:extLst>
              <a:ext uri="{FF2B5EF4-FFF2-40B4-BE49-F238E27FC236}">
                <a16:creationId xmlns:a16="http://schemas.microsoft.com/office/drawing/2014/main" id="{C1A334B7-575A-4128-BADC-26AB92EBDECB}"/>
              </a:ext>
            </a:extLst>
          </p:cNvPr>
          <p:cNvSpPr/>
          <p:nvPr/>
        </p:nvSpPr>
        <p:spPr>
          <a:xfrm>
            <a:off x="4697730" y="1196752"/>
            <a:ext cx="4324169" cy="1754326"/>
          </a:xfrm>
          <a:prstGeom prst="rect">
            <a:avLst/>
          </a:prstGeom>
        </p:spPr>
        <p:txBody>
          <a:bodyPr wrap="square">
            <a:spAutoFit/>
          </a:bodyPr>
          <a:lstStyle/>
          <a:p>
            <a:pPr marL="342900" indent="-342900" algn="just">
              <a:buFont typeface="Arial" panose="020B0604020202020204" pitchFamily="34" charset="0"/>
              <a:buChar char="•"/>
            </a:pPr>
            <a:r>
              <a:rPr lang="en-US" dirty="0" err="1" smtClean="0">
                <a:latin typeface="Sylfaen" charset="0"/>
                <a:ea typeface="Sylfaen" charset="0"/>
                <a:cs typeface="Sylfaen" charset="0"/>
              </a:rPr>
              <a:t>Տեխնիկական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միջոցները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սահմանված</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չեն</a:t>
            </a:r>
            <a:endParaRPr lang="en-US" dirty="0">
              <a:latin typeface="Sylfaen" charset="0"/>
              <a:ea typeface="Sylfaen" charset="0"/>
              <a:cs typeface="Sylfaen" charset="0"/>
            </a:endParaRPr>
          </a:p>
          <a:p>
            <a:pPr marL="342900" indent="-342900" algn="just">
              <a:buFont typeface="Arial" panose="020B0604020202020204" pitchFamily="34" charset="0"/>
              <a:buChar char="•"/>
            </a:pPr>
            <a:r>
              <a:rPr lang="en-US" dirty="0" err="1" smtClean="0">
                <a:latin typeface="Sylfaen" charset="0"/>
                <a:ea typeface="Sylfaen" charset="0"/>
                <a:cs typeface="Sylfaen" charset="0"/>
              </a:rPr>
              <a:t>Ցանկացած</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տեխնիկական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միջոց</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կարող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կիրառվել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պարունակվող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տվյալները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հավաքելու</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համար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տեխնոլոգիական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չեզոքություն</a:t>
            </a:r>
            <a:r>
              <a:rPr lang="en-US" dirty="0" smtClean="0">
                <a:latin typeface="Sylfaen" charset="0"/>
                <a:ea typeface="Sylfaen" charset="0"/>
                <a:cs typeface="Sylfaen" charset="0"/>
              </a:rPr>
              <a:t>)</a:t>
            </a:r>
          </a:p>
        </p:txBody>
      </p:sp>
      <p:sp>
        <p:nvSpPr>
          <p:cNvPr id="12" name="TextBox 7">
            <a:extLst>
              <a:ext uri="{FF2B5EF4-FFF2-40B4-BE49-F238E27FC236}">
                <a16:creationId xmlns:a16="http://schemas.microsoft.com/office/drawing/2014/main" id="{594A45FF-9103-4D3B-8A97-E07C42D9123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1236889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err="1" smtClean="0">
                <a:solidFill>
                  <a:schemeClr val="bg1"/>
                </a:solidFill>
                <a:latin typeface="Sylfaen" panose="010A0502050306030303" pitchFamily="18" charset="0"/>
                <a:cs typeface="Verdana" charset="0"/>
              </a:rPr>
              <a:t>Դասընթացի</a:t>
            </a:r>
            <a:r>
              <a:rPr lang="hy-AM" sz="3200" dirty="0" smtClean="0">
                <a:solidFill>
                  <a:schemeClr val="bg1"/>
                </a:solidFill>
                <a:latin typeface="Sylfaen" panose="010A0502050306030303" pitchFamily="18" charset="0"/>
                <a:cs typeface="Verdana" charset="0"/>
              </a:rPr>
              <a:t> </a:t>
            </a:r>
            <a:r>
              <a:rPr lang="hy-AM" sz="3200" dirty="0" smtClean="0">
                <a:solidFill>
                  <a:schemeClr val="bg1"/>
                </a:solidFill>
                <a:latin typeface="Sylfaen" panose="010A0502050306030303" pitchFamily="18" charset="0"/>
                <a:cs typeface="Verdana" charset="0"/>
              </a:rPr>
              <a:t>խնդիրները</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213800" y="1913791"/>
            <a:ext cx="8712522" cy="3475073"/>
          </a:xfrm>
        </p:spPr>
        <p:txBody>
          <a:bodyPr>
            <a:normAutofit fontScale="55000" lnSpcReduction="20000"/>
          </a:bodyPr>
          <a:lstStyle/>
          <a:p>
            <a:pPr marL="0" indent="0" algn="just">
              <a:lnSpc>
                <a:spcPct val="150000"/>
              </a:lnSpc>
              <a:buNone/>
            </a:pPr>
            <a:r>
              <a:rPr lang="en-US" sz="3200" dirty="0" err="1" smtClean="0">
                <a:latin typeface="Sylfaen" panose="010A0502050306030303" pitchFamily="18" charset="0"/>
                <a:ea typeface="Verdana" panose="020B0604030504040204" pitchFamily="34" charset="0"/>
              </a:rPr>
              <a:t>Դասընթացի</a:t>
            </a:r>
            <a:r>
              <a:rPr lang="en-US" sz="3200" dirty="0" smtClean="0">
                <a:latin typeface="Sylfaen" panose="010A0502050306030303" pitchFamily="18" charset="0"/>
                <a:ea typeface="Verdana" panose="020B0604030504040204" pitchFamily="34" charset="0"/>
              </a:rPr>
              <a:t> </a:t>
            </a:r>
            <a:r>
              <a:rPr lang="en-US" sz="3200" dirty="0" err="1">
                <a:latin typeface="Sylfaen" panose="010A0502050306030303" pitchFamily="18" charset="0"/>
                <a:ea typeface="Verdana" panose="020B0604030504040204" pitchFamily="34" charset="0"/>
              </a:rPr>
              <a:t>ավարտին</a:t>
            </a:r>
            <a:r>
              <a:rPr lang="en-US" sz="3200" dirty="0">
                <a:latin typeface="Sylfaen" panose="010A0502050306030303" pitchFamily="18" charset="0"/>
                <a:ea typeface="Verdana" panose="020B0604030504040204" pitchFamily="34" charset="0"/>
              </a:rPr>
              <a:t> </a:t>
            </a:r>
            <a:r>
              <a:rPr lang="en-US" sz="3200" dirty="0" err="1" smtClean="0">
                <a:latin typeface="Sylfaen" panose="010A0502050306030303" pitchFamily="18" charset="0"/>
                <a:ea typeface="Verdana" panose="020B0604030504040204" pitchFamily="34" charset="0"/>
              </a:rPr>
              <a:t>մասնակիցները</a:t>
            </a:r>
            <a:r>
              <a:rPr lang="en-US" sz="3200" dirty="0" smtClean="0">
                <a:latin typeface="Sylfaen" panose="010A0502050306030303" pitchFamily="18" charset="0"/>
                <a:ea typeface="Verdana" panose="020B0604030504040204" pitchFamily="34" charset="0"/>
              </a:rPr>
              <a:t> </a:t>
            </a:r>
            <a:r>
              <a:rPr lang="en-US" sz="3200" dirty="0" err="1">
                <a:latin typeface="Sylfaen" panose="010A0502050306030303" pitchFamily="18" charset="0"/>
                <a:ea typeface="Verdana" panose="020B0604030504040204" pitchFamily="34" charset="0"/>
              </a:rPr>
              <a:t>կկարողանան</a:t>
            </a:r>
            <a:r>
              <a:rPr lang="en-US" sz="3200" dirty="0">
                <a:latin typeface="Sylfaen" panose="010A0502050306030303" pitchFamily="18" charset="0"/>
                <a:ea typeface="Verdana" panose="020B0604030504040204" pitchFamily="34" charset="0"/>
              </a:rPr>
              <a:t>՝</a:t>
            </a:r>
          </a:p>
          <a:p>
            <a:pPr marL="0" indent="0" algn="just">
              <a:buNone/>
            </a:pPr>
            <a:r>
              <a:rPr lang="en-US" sz="3200" dirty="0" err="1">
                <a:latin typeface="Sylfaen" panose="010A0502050306030303" pitchFamily="18" charset="0"/>
              </a:rPr>
              <a:t>Հասկանալ</a:t>
            </a:r>
            <a:r>
              <a:rPr lang="en-US" sz="3200" dirty="0">
                <a:latin typeface="Sylfaen" panose="010A0502050306030303" pitchFamily="18" charset="0"/>
              </a:rPr>
              <a:t> </a:t>
            </a:r>
            <a:r>
              <a:rPr lang="en-US" sz="3200" dirty="0" err="1">
                <a:latin typeface="Sylfaen" panose="010A0502050306030303" pitchFamily="18" charset="0"/>
              </a:rPr>
              <a:t>Բուդապեշտի</a:t>
            </a:r>
            <a:r>
              <a:rPr lang="en-US" sz="3200" dirty="0">
                <a:latin typeface="Sylfaen" panose="010A0502050306030303" pitchFamily="18" charset="0"/>
              </a:rPr>
              <a:t> </a:t>
            </a:r>
            <a:r>
              <a:rPr lang="en-US" sz="3200" dirty="0" err="1">
                <a:latin typeface="Sylfaen" panose="010A0502050306030303" pitchFamily="18" charset="0"/>
              </a:rPr>
              <a:t>կոնվենցիայի</a:t>
            </a:r>
            <a:r>
              <a:rPr lang="en-US" sz="3200" dirty="0">
                <a:latin typeface="Sylfaen" panose="010A0502050306030303" pitchFamily="18" charset="0"/>
              </a:rPr>
              <a:t> </a:t>
            </a:r>
            <a:r>
              <a:rPr lang="en-US" sz="3200" dirty="0" err="1">
                <a:latin typeface="Sylfaen" panose="010A0502050306030303" pitchFamily="18" charset="0"/>
              </a:rPr>
              <a:t>սահմանած</a:t>
            </a:r>
            <a:r>
              <a:rPr lang="en-US" sz="3200" dirty="0">
                <a:latin typeface="Sylfaen" panose="010A0502050306030303" pitchFamily="18" charset="0"/>
              </a:rPr>
              <a:t> </a:t>
            </a:r>
            <a:r>
              <a:rPr lang="hy-AM" sz="3200" dirty="0" smtClean="0">
                <a:latin typeface="Sylfaen" panose="010A0502050306030303" pitchFamily="18" charset="0"/>
              </a:rPr>
              <a:t>իրավազորության</a:t>
            </a:r>
            <a:r>
              <a:rPr lang="en-US" sz="3200" dirty="0" smtClean="0">
                <a:latin typeface="Sylfaen" panose="010A0502050306030303" pitchFamily="18" charset="0"/>
              </a:rPr>
              <a:t> </a:t>
            </a:r>
            <a:r>
              <a:rPr lang="en-US" sz="3200" dirty="0" err="1">
                <a:latin typeface="Sylfaen" panose="010A0502050306030303" pitchFamily="18" charset="0"/>
              </a:rPr>
              <a:t>շրջանակը</a:t>
            </a:r>
            <a:endParaRPr lang="en-US" sz="3200" dirty="0">
              <a:latin typeface="Sylfaen" panose="010A0502050306030303" pitchFamily="18" charset="0"/>
            </a:endParaRPr>
          </a:p>
          <a:p>
            <a:pPr marL="0" indent="0" algn="just">
              <a:buNone/>
            </a:pPr>
            <a:r>
              <a:rPr lang="hy-AM" sz="3200" dirty="0">
                <a:latin typeface="Sylfaen" panose="010A0502050306030303" pitchFamily="18" charset="0"/>
              </a:rPr>
              <a:t>Քննարկել ընթացակարգային դրույթների կիրառման հետ կապված համապատասխան պայմաններն ու </a:t>
            </a:r>
            <a:r>
              <a:rPr lang="hy-AM" sz="3200" dirty="0" smtClean="0">
                <a:latin typeface="Sylfaen" panose="010A0502050306030303" pitchFamily="18" charset="0"/>
              </a:rPr>
              <a:t>երաշխիքները</a:t>
            </a:r>
          </a:p>
          <a:p>
            <a:pPr marL="0" indent="0" algn="just">
              <a:buNone/>
            </a:pPr>
            <a:r>
              <a:rPr lang="en-US" sz="3200" dirty="0" err="1" smtClean="0">
                <a:latin typeface="Sylfaen" panose="010A0502050306030303" pitchFamily="18" charset="0"/>
              </a:rPr>
              <a:t>Նույնականացնել</a:t>
            </a:r>
            <a:r>
              <a:rPr lang="en-US" sz="3200" dirty="0" smtClean="0">
                <a:latin typeface="Sylfaen" panose="010A0502050306030303" pitchFamily="18" charset="0"/>
              </a:rPr>
              <a:t> </a:t>
            </a:r>
            <a:r>
              <a:rPr lang="en-US" sz="3200" dirty="0" err="1">
                <a:latin typeface="Sylfaen" panose="010A0502050306030303" pitchFamily="18" charset="0"/>
              </a:rPr>
              <a:t>հետևյալի</a:t>
            </a:r>
            <a:r>
              <a:rPr lang="en-US" sz="3200" dirty="0">
                <a:latin typeface="Sylfaen" panose="010A0502050306030303" pitchFamily="18" charset="0"/>
              </a:rPr>
              <a:t> </a:t>
            </a:r>
            <a:r>
              <a:rPr lang="en-US" sz="3200" dirty="0" err="1">
                <a:latin typeface="Sylfaen" panose="010A0502050306030303" pitchFamily="18" charset="0"/>
              </a:rPr>
              <a:t>մասին</a:t>
            </a:r>
            <a:r>
              <a:rPr lang="en-US" sz="3200" dirty="0">
                <a:latin typeface="Sylfaen" panose="010A0502050306030303" pitchFamily="18" charset="0"/>
              </a:rPr>
              <a:t> </a:t>
            </a:r>
            <a:r>
              <a:rPr lang="en-US" sz="3200" dirty="0" err="1">
                <a:latin typeface="Sylfaen" panose="010A0502050306030303" pitchFamily="18" charset="0"/>
              </a:rPr>
              <a:t>ընթացակարգային</a:t>
            </a:r>
            <a:r>
              <a:rPr lang="en-US" sz="3200" dirty="0">
                <a:latin typeface="Sylfaen" panose="010A0502050306030303" pitchFamily="18" charset="0"/>
              </a:rPr>
              <a:t> </a:t>
            </a:r>
            <a:r>
              <a:rPr lang="en-US" sz="3200" dirty="0" err="1">
                <a:latin typeface="Sylfaen" panose="010A0502050306030303" pitchFamily="18" charset="0"/>
              </a:rPr>
              <a:t>դրույթների</a:t>
            </a:r>
            <a:r>
              <a:rPr lang="en-US" sz="3200" dirty="0">
                <a:latin typeface="Sylfaen" panose="010A0502050306030303" pitchFamily="18" charset="0"/>
              </a:rPr>
              <a:t> </a:t>
            </a:r>
            <a:r>
              <a:rPr lang="en-US" sz="3200" dirty="0" err="1">
                <a:latin typeface="Sylfaen" panose="010A0502050306030303" pitchFamily="18" charset="0"/>
              </a:rPr>
              <a:t>բաղադրիչները</a:t>
            </a:r>
            <a:r>
              <a:rPr lang="en-US" sz="3200" dirty="0">
                <a:latin typeface="Sylfaen" panose="010A0502050306030303" pitchFamily="18" charset="0"/>
              </a:rPr>
              <a:t>՝ </a:t>
            </a:r>
          </a:p>
          <a:p>
            <a:pPr marL="514350" indent="-514350">
              <a:lnSpc>
                <a:spcPct val="150000"/>
              </a:lnSpc>
              <a:buFont typeface="+mj-lt"/>
              <a:buAutoNum type="arabicPeriod"/>
            </a:pPr>
            <a:r>
              <a:rPr lang="hy-AM" sz="3200" dirty="0">
                <a:latin typeface="Sylfaen" panose="010A0502050306030303" pitchFamily="18" charset="0"/>
                <a:ea typeface="Verdana" panose="020B0604030504040204" pitchFamily="34" charset="0"/>
              </a:rPr>
              <a:t>Պահված համակարգչային տվյալների խուզարկում և առգրավում</a:t>
            </a:r>
          </a:p>
          <a:p>
            <a:pPr marL="514350" indent="-514350">
              <a:lnSpc>
                <a:spcPct val="150000"/>
              </a:lnSpc>
              <a:buFont typeface="+mj-lt"/>
              <a:buAutoNum type="arabicPeriod"/>
            </a:pPr>
            <a:r>
              <a:rPr lang="hy-AM" sz="3200" dirty="0">
                <a:latin typeface="Sylfaen" panose="010A0502050306030303" pitchFamily="18" charset="0"/>
                <a:ea typeface="Verdana" panose="020B0604030504040204" pitchFamily="34" charset="0"/>
              </a:rPr>
              <a:t>Փոխանցվող տվյալների հավաքումը իրական ժամանակում</a:t>
            </a:r>
          </a:p>
          <a:p>
            <a:pPr marL="514350" indent="-514350">
              <a:lnSpc>
                <a:spcPct val="150000"/>
              </a:lnSpc>
              <a:buFont typeface="+mj-lt"/>
              <a:buAutoNum type="arabicPeriod"/>
            </a:pPr>
            <a:r>
              <a:rPr lang="en-US" sz="3200" dirty="0" err="1" smtClean="0">
                <a:latin typeface="Sylfaen" panose="010A0502050306030303" pitchFamily="18" charset="0"/>
                <a:ea typeface="Verdana" panose="020B0604030504040204" pitchFamily="34" charset="0"/>
              </a:rPr>
              <a:t>Պարունակվող</a:t>
            </a:r>
            <a:r>
              <a:rPr lang="en-US" sz="3200" dirty="0" smtClean="0">
                <a:latin typeface="Sylfaen" panose="010A0502050306030303" pitchFamily="18" charset="0"/>
                <a:ea typeface="Verdana" panose="020B0604030504040204" pitchFamily="34" charset="0"/>
              </a:rPr>
              <a:t> </a:t>
            </a:r>
            <a:r>
              <a:rPr lang="hy-AM" sz="3200" dirty="0" smtClean="0">
                <a:latin typeface="Sylfaen" panose="010A0502050306030303" pitchFamily="18" charset="0"/>
                <a:ea typeface="Verdana" panose="020B0604030504040204" pitchFamily="34" charset="0"/>
              </a:rPr>
              <a:t>տվյալների </a:t>
            </a:r>
            <a:r>
              <a:rPr lang="hy-AM" sz="3200" dirty="0">
                <a:latin typeface="Sylfaen" panose="010A0502050306030303" pitchFamily="18" charset="0"/>
                <a:ea typeface="Verdana" panose="020B0604030504040204" pitchFamily="34" charset="0"/>
              </a:rPr>
              <a:t>որսումը</a:t>
            </a:r>
            <a:endParaRPr lang="en-GB" sz="3200" dirty="0">
              <a:latin typeface="Sylfaen" panose="010A0502050306030303" pitchFamily="18" charset="0"/>
              <a:ea typeface="Verdana" panose="020B0604030504040204" pitchFamily="34" charset="0"/>
            </a:endParaRPr>
          </a:p>
          <a:p>
            <a:pPr marL="0" indent="0">
              <a:buNone/>
            </a:pPr>
            <a:endParaRPr lang="en-US" sz="3200" dirty="0">
              <a:latin typeface="Sylfaen" panose="010A0502050306030303" pitchFamily="18" charset="0"/>
            </a:endParaRPr>
          </a:p>
        </p:txBody>
      </p:sp>
    </p:spTree>
    <p:extLst>
      <p:ext uri="{BB962C8B-B14F-4D97-AF65-F5344CB8AC3E}">
        <p14:creationId xmlns:p14="http://schemas.microsoft.com/office/powerpoint/2010/main" val="13051497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693866"/>
          </a:xfrm>
          <a:prstGeom prst="rect">
            <a:avLst/>
          </a:prstGeom>
        </p:spPr>
        <p:txBody>
          <a:bodyPr wrap="square">
            <a:spAutoFit/>
          </a:bodyPr>
          <a:lstStyle/>
          <a:p>
            <a:pPr marL="342900" indent="-342900" algn="just">
              <a:buFont typeface="+mj-lt"/>
              <a:buAutoNum type="arabicPeriod"/>
            </a:pPr>
            <a:r>
              <a:rPr lang="en-US" sz="1600" dirty="0" err="1">
                <a:latin typeface="Sylfaen" charset="0"/>
                <a:ea typeface="Sylfaen" charset="0"/>
                <a:cs typeface="Sylfaen" charset="0"/>
              </a:rPr>
              <a:t>Յուրաքանչյուր</a:t>
            </a:r>
            <a:r>
              <a:rPr lang="en-US" sz="1600" dirty="0">
                <a:latin typeface="Sylfaen" charset="0"/>
                <a:ea typeface="Sylfaen" charset="0"/>
                <a:cs typeface="Sylfaen" charset="0"/>
              </a:rPr>
              <a:t> </a:t>
            </a:r>
            <a:r>
              <a:rPr lang="en-US" sz="1600" dirty="0" err="1">
                <a:latin typeface="Sylfaen" charset="0"/>
                <a:ea typeface="Sylfaen" charset="0"/>
                <a:cs typeface="Sylfaen" charset="0"/>
              </a:rPr>
              <a:t>Կողմ</a:t>
            </a:r>
            <a:r>
              <a:rPr lang="en-US" sz="1600" dirty="0">
                <a:latin typeface="Sylfaen" charset="0"/>
                <a:ea typeface="Sylfaen" charset="0"/>
                <a:cs typeface="Sylfaen" charset="0"/>
              </a:rPr>
              <a:t> </a:t>
            </a:r>
            <a:r>
              <a:rPr lang="en-US" sz="1600" dirty="0" err="1">
                <a:latin typeface="Sylfaen" charset="0"/>
                <a:ea typeface="Sylfaen" charset="0"/>
                <a:cs typeface="Sylfaen" charset="0"/>
              </a:rPr>
              <a:t>ընդունում</a:t>
            </a:r>
            <a:r>
              <a:rPr lang="en-US" sz="1600" dirty="0">
                <a:latin typeface="Sylfaen" charset="0"/>
                <a:ea typeface="Sylfaen" charset="0"/>
                <a:cs typeface="Sylfaen" charset="0"/>
              </a:rPr>
              <a:t> </a:t>
            </a:r>
            <a:r>
              <a:rPr lang="en-US" sz="1600" dirty="0" err="1">
                <a:latin typeface="Sylfaen" charset="0"/>
                <a:ea typeface="Sylfaen" charset="0"/>
                <a:cs typeface="Sylfaen" charset="0"/>
              </a:rPr>
              <a:t>է</a:t>
            </a:r>
            <a:r>
              <a:rPr lang="en-US" sz="1600" dirty="0">
                <a:latin typeface="Sylfaen" charset="0"/>
                <a:ea typeface="Sylfaen" charset="0"/>
                <a:cs typeface="Sylfaen" charset="0"/>
              </a:rPr>
              <a:t> </a:t>
            </a:r>
            <a:r>
              <a:rPr lang="en-US" sz="1600" dirty="0" err="1">
                <a:latin typeface="Sylfaen" charset="0"/>
                <a:ea typeface="Sylfaen" charset="0"/>
                <a:cs typeface="Sylfaen" charset="0"/>
              </a:rPr>
              <a:t>այնպիսի</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և</a:t>
            </a:r>
            <a:r>
              <a:rPr lang="en-US" sz="1600" dirty="0">
                <a:latin typeface="Sylfaen" charset="0"/>
                <a:ea typeface="Sylfaen" charset="0"/>
                <a:cs typeface="Sylfaen" charset="0"/>
              </a:rPr>
              <a:t> </a:t>
            </a:r>
            <a:r>
              <a:rPr lang="en-US" sz="1600" dirty="0" err="1">
                <a:latin typeface="Sylfaen" charset="0"/>
                <a:ea typeface="Sylfaen" charset="0"/>
                <a:cs typeface="Sylfaen" charset="0"/>
              </a:rPr>
              <a:t>այլ</a:t>
            </a:r>
            <a:r>
              <a:rPr lang="en-US" sz="1600" dirty="0">
                <a:latin typeface="Sylfaen" charset="0"/>
                <a:ea typeface="Sylfaen" charset="0"/>
                <a:cs typeface="Sylfaen" charset="0"/>
              </a:rPr>
              <a:t> </a:t>
            </a:r>
            <a:r>
              <a:rPr lang="en-US" sz="1600" dirty="0" err="1">
                <a:latin typeface="Sylfaen" charset="0"/>
                <a:ea typeface="Sylfaen" charset="0"/>
                <a:cs typeface="Sylfaen" charset="0"/>
              </a:rPr>
              <a:t>միջոցներ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որոնք</a:t>
            </a:r>
            <a:r>
              <a:rPr lang="en-US" sz="1600" dirty="0">
                <a:latin typeface="Sylfaen" charset="0"/>
                <a:ea typeface="Sylfaen" charset="0"/>
                <a:cs typeface="Sylfaen" charset="0"/>
              </a:rPr>
              <a:t> </a:t>
            </a:r>
            <a:r>
              <a:rPr lang="en-US" sz="1600" dirty="0" err="1">
                <a:latin typeface="Sylfaen" charset="0"/>
                <a:ea typeface="Sylfaen" charset="0"/>
                <a:cs typeface="Sylfaen" charset="0"/>
              </a:rPr>
              <a:t>կարող</a:t>
            </a:r>
            <a:r>
              <a:rPr lang="en-US" sz="1600" dirty="0">
                <a:latin typeface="Sylfaen" charset="0"/>
                <a:ea typeface="Sylfaen" charset="0"/>
                <a:cs typeface="Sylfaen" charset="0"/>
              </a:rPr>
              <a:t> </a:t>
            </a:r>
            <a:r>
              <a:rPr lang="en-US" sz="1600" dirty="0" err="1">
                <a:latin typeface="Sylfaen" charset="0"/>
                <a:ea typeface="Sylfaen" charset="0"/>
                <a:cs typeface="Sylfaen" charset="0"/>
              </a:rPr>
              <a:t>են</a:t>
            </a:r>
            <a:r>
              <a:rPr lang="en-US" sz="1600" dirty="0">
                <a:latin typeface="Sylfaen" charset="0"/>
                <a:ea typeface="Sylfaen" charset="0"/>
                <a:cs typeface="Sylfaen" charset="0"/>
              </a:rPr>
              <a:t> </a:t>
            </a:r>
            <a:r>
              <a:rPr lang="en-US" sz="1600" dirty="0" err="1">
                <a:latin typeface="Sylfaen" charset="0"/>
                <a:ea typeface="Sylfaen" charset="0"/>
                <a:cs typeface="Sylfaen" charset="0"/>
              </a:rPr>
              <a:t>անհրաժեշտ</a:t>
            </a:r>
            <a:r>
              <a:rPr lang="en-US" sz="1600" dirty="0">
                <a:latin typeface="Sylfaen" charset="0"/>
                <a:ea typeface="Sylfaen" charset="0"/>
                <a:cs typeface="Sylfaen" charset="0"/>
              </a:rPr>
              <a:t> </a:t>
            </a:r>
            <a:r>
              <a:rPr lang="en-US" sz="1600" dirty="0" err="1">
                <a:latin typeface="Sylfaen" charset="0"/>
                <a:ea typeface="Sylfaen" charset="0"/>
                <a:cs typeface="Sylfaen" charset="0"/>
              </a:rPr>
              <a:t>լինել</a:t>
            </a:r>
            <a:r>
              <a:rPr lang="en-US" sz="1600" dirty="0">
                <a:latin typeface="Sylfaen" charset="0"/>
                <a:ea typeface="Sylfaen" charset="0"/>
                <a:cs typeface="Sylfaen" charset="0"/>
              </a:rPr>
              <a:t>, </a:t>
            </a:r>
            <a:r>
              <a:rPr lang="en-US" sz="1600" dirty="0" err="1">
                <a:latin typeface="Sylfaen" charset="0"/>
                <a:ea typeface="Sylfaen" charset="0"/>
                <a:cs typeface="Sylfaen" charset="0"/>
              </a:rPr>
              <a:t>կապված</a:t>
            </a:r>
            <a:r>
              <a:rPr lang="en-US" sz="1600" dirty="0">
                <a:latin typeface="Sylfaen" charset="0"/>
                <a:ea typeface="Sylfaen" charset="0"/>
                <a:cs typeface="Sylfaen" charset="0"/>
              </a:rPr>
              <a:t> </a:t>
            </a:r>
            <a:r>
              <a:rPr lang="en-US" sz="1600" dirty="0" err="1">
                <a:latin typeface="Sylfaen" charset="0"/>
                <a:ea typeface="Sylfaen" charset="0"/>
                <a:cs typeface="Sylfaen" charset="0"/>
              </a:rPr>
              <a:t>մի</a:t>
            </a:r>
            <a:r>
              <a:rPr lang="en-US" sz="1600" dirty="0">
                <a:latin typeface="Sylfaen" charset="0"/>
                <a:ea typeface="Sylfaen" charset="0"/>
                <a:cs typeface="Sylfaen" charset="0"/>
              </a:rPr>
              <a:t> </a:t>
            </a:r>
            <a:r>
              <a:rPr lang="en-US" sz="1600" dirty="0" err="1">
                <a:latin typeface="Sylfaen" charset="0"/>
                <a:ea typeface="Sylfaen" charset="0"/>
                <a:cs typeface="Sylfaen" charset="0"/>
              </a:rPr>
              <a:t>շարք</a:t>
            </a:r>
            <a:r>
              <a:rPr lang="en-US" sz="1600" dirty="0">
                <a:latin typeface="Sylfaen" charset="0"/>
                <a:ea typeface="Sylfaen" charset="0"/>
                <a:cs typeface="Sylfaen" charset="0"/>
              </a:rPr>
              <a:t> </a:t>
            </a:r>
            <a:r>
              <a:rPr lang="en-US" sz="1600" dirty="0" err="1">
                <a:latin typeface="Sylfaen" charset="0"/>
                <a:ea typeface="Sylfaen" charset="0"/>
                <a:cs typeface="Sylfaen" charset="0"/>
              </a:rPr>
              <a:t>լուրջ</a:t>
            </a:r>
            <a:r>
              <a:rPr lang="en-US" sz="1600" dirty="0">
                <a:latin typeface="Sylfaen" charset="0"/>
                <a:ea typeface="Sylfaen" charset="0"/>
                <a:cs typeface="Sylfaen" charset="0"/>
              </a:rPr>
              <a:t> </a:t>
            </a:r>
            <a:r>
              <a:rPr lang="en-US" sz="1600" dirty="0" err="1">
                <a:latin typeface="Sylfaen" charset="0"/>
                <a:ea typeface="Sylfaen" charset="0"/>
                <a:cs typeface="Sylfaen" charset="0"/>
              </a:rPr>
              <a:t>հանցանքներ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ներպետական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օրենսդրությամբ</a:t>
            </a:r>
            <a:r>
              <a:rPr lang="en-US" sz="1600" dirty="0">
                <a:latin typeface="Sylfaen" charset="0"/>
                <a:ea typeface="Sylfaen" charset="0"/>
                <a:cs typeface="Sylfaen" charset="0"/>
              </a:rPr>
              <a:t> </a:t>
            </a:r>
            <a:r>
              <a:rPr lang="en-US" sz="1600" dirty="0" err="1">
                <a:latin typeface="Sylfaen" charset="0"/>
                <a:ea typeface="Sylfaen" charset="0"/>
                <a:cs typeface="Sylfaen" charset="0"/>
              </a:rPr>
              <a:t>սահմանելու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հետ</a:t>
            </a:r>
            <a:r>
              <a:rPr lang="en-US" sz="1600" dirty="0">
                <a:latin typeface="Sylfaen" charset="0"/>
                <a:ea typeface="Sylfaen" charset="0"/>
                <a:cs typeface="Sylfaen" charset="0"/>
              </a:rPr>
              <a:t>, </a:t>
            </a:r>
            <a:r>
              <a:rPr lang="en-US" sz="1600" dirty="0" err="1">
                <a:latin typeface="Sylfaen" charset="0"/>
                <a:ea typeface="Sylfaen" charset="0"/>
                <a:cs typeface="Sylfaen" charset="0"/>
              </a:rPr>
              <a:t>իր</a:t>
            </a:r>
            <a:r>
              <a:rPr lang="en-US" sz="1600" dirty="0">
                <a:latin typeface="Sylfaen" charset="0"/>
                <a:ea typeface="Sylfaen" charset="0"/>
                <a:cs typeface="Sylfaen" charset="0"/>
              </a:rPr>
              <a:t> </a:t>
            </a:r>
            <a:r>
              <a:rPr lang="en-US" sz="1600" dirty="0" err="1">
                <a:latin typeface="Sylfaen" charset="0"/>
                <a:ea typeface="Sylfaen" charset="0"/>
                <a:cs typeface="Sylfaen" charset="0"/>
              </a:rPr>
              <a:t>իրավասու</a:t>
            </a:r>
            <a:r>
              <a:rPr lang="en-US" sz="1600" dirty="0">
                <a:latin typeface="Sylfaen" charset="0"/>
                <a:ea typeface="Sylfaen" charset="0"/>
                <a:cs typeface="Sylfaen" charset="0"/>
              </a:rPr>
              <a:t> </a:t>
            </a:r>
            <a:r>
              <a:rPr lang="en-US" sz="1600" dirty="0" err="1">
                <a:latin typeface="Sylfaen" charset="0"/>
                <a:ea typeface="Sylfaen" charset="0"/>
                <a:cs typeface="Sylfaen" charset="0"/>
              </a:rPr>
              <a:t>մարմիններին</a:t>
            </a:r>
            <a:r>
              <a:rPr lang="en-US" sz="1600" dirty="0">
                <a:latin typeface="Sylfaen" charset="0"/>
                <a:ea typeface="Sylfaen" charset="0"/>
                <a:cs typeface="Sylfaen" charset="0"/>
              </a:rPr>
              <a:t> </a:t>
            </a:r>
            <a:r>
              <a:rPr lang="en-US" sz="1600" dirty="0" err="1">
                <a:latin typeface="Sylfaen" charset="0"/>
                <a:ea typeface="Sylfaen" charset="0"/>
                <a:cs typeface="Sylfaen" charset="0"/>
              </a:rPr>
              <a:t>լիազորելու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համար</a:t>
            </a:r>
            <a:r>
              <a:rPr lang="en-US" sz="1600" dirty="0">
                <a:latin typeface="Sylfaen" charset="0"/>
                <a:ea typeface="Sylfaen" charset="0"/>
                <a:cs typeface="Sylfaen" charset="0"/>
              </a:rPr>
              <a:t>.</a:t>
            </a:r>
          </a:p>
          <a:p>
            <a:pPr marL="800100" lvl="1" indent="-342900" algn="just">
              <a:buFont typeface="+mj-lt"/>
              <a:buAutoNum type="alpha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ծառայություն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տրամադրողին</a:t>
            </a:r>
            <a:r>
              <a:rPr lang="en-US" sz="1400" dirty="0">
                <a:latin typeface="Sylfaen" charset="0"/>
                <a:ea typeface="Sylfaen" charset="0"/>
                <a:cs typeface="Sylfaen" charset="0"/>
              </a:rPr>
              <a:t> </a:t>
            </a:r>
            <a:r>
              <a:rPr lang="en-US" sz="1400" dirty="0" err="1">
                <a:latin typeface="Sylfaen" charset="0"/>
                <a:ea typeface="Sylfaen" charset="0"/>
                <a:cs typeface="Sylfaen" charset="0"/>
              </a:rPr>
              <a:t>ստիպել</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վերջինիս</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ունեցած</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տեխնիկական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հնարավորությունների</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սահմաններում</a:t>
            </a:r>
            <a:r>
              <a:rPr lang="en-US" sz="1400" dirty="0">
                <a:latin typeface="Sylfaen" charset="0"/>
                <a:ea typeface="Sylfaen" charset="0"/>
                <a:cs typeface="Sylfaen" charset="0"/>
              </a:rPr>
              <a:t>.</a:t>
            </a:r>
          </a:p>
          <a:p>
            <a:pPr marL="1314450" lvl="2" indent="-400050" algn="just">
              <a:buFont typeface="+mj-lt"/>
              <a:buAutoNum type="roman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1314450" lvl="2" indent="-400050" algn="just">
              <a:buFont typeface="+mj-lt"/>
              <a:buAutoNum type="romanLcPeriod"/>
            </a:pPr>
            <a:r>
              <a:rPr lang="en-US" sz="1400" dirty="0" err="1">
                <a:latin typeface="Sylfaen" charset="0"/>
                <a:ea typeface="Sylfaen" charset="0"/>
                <a:cs typeface="Sylfaen" charset="0"/>
              </a:rPr>
              <a:t>իրավասու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մարմինների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համագործակցել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աջակցել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ժամանակում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պարունակվող</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հավաքման</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գործում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համակարգչային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համակարգի</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հստակեցված</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կապերին</a:t>
            </a:r>
            <a:r>
              <a:rPr lang="en-US" sz="1400" dirty="0">
                <a:latin typeface="Sylfaen" charset="0"/>
                <a:ea typeface="Sylfaen" charset="0"/>
                <a:cs typeface="Sylfaen" charset="0"/>
              </a:rPr>
              <a:t>: </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342900" indent="-342900" algn="just">
              <a:buFont typeface="Arial" panose="020B0604020202020204" pitchFamily="34" charset="0"/>
              <a:buChar char="•"/>
            </a:pPr>
            <a:r>
              <a:rPr lang="en-US" dirty="0" err="1" smtClean="0">
                <a:latin typeface="Sylfaen" charset="0"/>
                <a:ea typeface="Sylfaen" charset="0"/>
                <a:cs typeface="Sylfaen" charset="0"/>
              </a:rPr>
              <a:t>Ծառայություն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տրամադրողի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պարտավորությունները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չեն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անցնում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ունեցած</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տեխնիկական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հնարավորությունները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անկախ</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նրանից</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թե</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նման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տեխնիկական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հատկություններ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սովորաբար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օգտագործվում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են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պարունակվող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տվյալններ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որսալու</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համար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թե</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ոչ</a:t>
            </a:r>
            <a:r>
              <a:rPr lang="en-US" dirty="0" smtClean="0">
                <a:latin typeface="Sylfaen" charset="0"/>
                <a:ea typeface="Sylfaen" charset="0"/>
                <a:cs typeface="Sylfaen" charset="0"/>
              </a:rPr>
              <a:t>)</a:t>
            </a:r>
            <a:endParaRPr lang="en-US" dirty="0">
              <a:latin typeface="Sylfaen" charset="0"/>
              <a:ea typeface="Sylfaen" charset="0"/>
              <a:cs typeface="Sylfaen" charset="0"/>
            </a:endParaRPr>
          </a:p>
          <a:p>
            <a:pPr marL="342900" indent="-342900" algn="just">
              <a:buFont typeface="Arial" panose="020B0604020202020204" pitchFamily="34" charset="0"/>
              <a:buChar char="•"/>
            </a:pPr>
            <a:r>
              <a:rPr lang="en-US" dirty="0" err="1" smtClean="0">
                <a:latin typeface="Sylfaen" charset="0"/>
                <a:ea typeface="Sylfaen" charset="0"/>
                <a:cs typeface="Sylfaen" charset="0"/>
              </a:rPr>
              <a:t>Ծառայություն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տրամադրողի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վրա</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պարտականություն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չի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դրվում</a:t>
            </a:r>
            <a:r>
              <a:rPr lang="en-US" dirty="0" smtClean="0">
                <a:latin typeface="Sylfaen" charset="0"/>
                <a:ea typeface="Sylfaen" charset="0"/>
                <a:cs typeface="Sylfaen" charset="0"/>
              </a:rPr>
              <a:t>՝  </a:t>
            </a:r>
          </a:p>
          <a:p>
            <a:pPr marL="800100" lvl="1" indent="-342900" algn="just">
              <a:buFont typeface="Calibri" panose="020F0502020204030204" pitchFamily="34" charset="0"/>
              <a:buChar char="‐"/>
            </a:pPr>
            <a:r>
              <a:rPr lang="en-US" dirty="0" err="1" smtClean="0">
                <a:latin typeface="Sylfaen" charset="0"/>
                <a:ea typeface="Sylfaen" charset="0"/>
                <a:cs typeface="Sylfaen" charset="0"/>
              </a:rPr>
              <a:t>Զարգացնել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նոր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սարքավորում</a:t>
            </a:r>
            <a:endParaRPr lang="en-US" dirty="0" smtClean="0">
              <a:latin typeface="Sylfaen" charset="0"/>
              <a:ea typeface="Sylfaen" charset="0"/>
              <a:cs typeface="Sylfaen" charset="0"/>
            </a:endParaRPr>
          </a:p>
          <a:p>
            <a:pPr marL="800100" lvl="1" indent="-342900" algn="just">
              <a:buFont typeface="Calibri" panose="020F0502020204030204" pitchFamily="34" charset="0"/>
              <a:buChar char="‐"/>
            </a:pPr>
            <a:r>
              <a:rPr lang="en-US" dirty="0" err="1" smtClean="0">
                <a:latin typeface="Sylfaen" charset="0"/>
                <a:ea typeface="Sylfaen" charset="0"/>
                <a:cs typeface="Sylfaen" charset="0"/>
              </a:rPr>
              <a:t>Վարձել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փորձագետի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աջակցություն</a:t>
            </a:r>
            <a:endParaRPr lang="en-US" dirty="0">
              <a:latin typeface="Sylfaen" charset="0"/>
              <a:ea typeface="Sylfaen" charset="0"/>
              <a:cs typeface="Sylfaen" charset="0"/>
            </a:endParaRPr>
          </a:p>
          <a:p>
            <a:pPr marL="800100" lvl="1" indent="-342900" algn="just">
              <a:buFont typeface="Calibri" panose="020F0502020204030204" pitchFamily="34" charset="0"/>
              <a:buChar char="‐"/>
            </a:pPr>
            <a:r>
              <a:rPr lang="en-US" dirty="0" err="1" smtClean="0">
                <a:latin typeface="Sylfaen" charset="0"/>
                <a:ea typeface="Sylfaen" charset="0"/>
                <a:cs typeface="Sylfaen" charset="0"/>
              </a:rPr>
              <a:t>Ներգրավվել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համակարգերի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ծախսատար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վերակազմակերպման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մեջ</a:t>
            </a:r>
            <a:endParaRPr lang="en-US"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6F972BD1-E8CA-42AB-BFA2-D27E25A9CF4E}"/>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28330266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693866"/>
          </a:xfrm>
          <a:prstGeom prst="rect">
            <a:avLst/>
          </a:prstGeom>
        </p:spPr>
        <p:txBody>
          <a:bodyPr wrap="square">
            <a:spAutoFit/>
          </a:bodyPr>
          <a:lstStyle/>
          <a:p>
            <a:pPr marL="342900" indent="-342900" algn="just">
              <a:buFont typeface="+mj-lt"/>
              <a:buAutoNum type="arabicPeriod"/>
            </a:pPr>
            <a:r>
              <a:rPr lang="en-US" sz="1600" dirty="0" err="1">
                <a:latin typeface="Sylfaen" charset="0"/>
                <a:ea typeface="Sylfaen" charset="0"/>
                <a:cs typeface="Sylfaen" charset="0"/>
              </a:rPr>
              <a:t>Յուրաքանչյուր</a:t>
            </a:r>
            <a:r>
              <a:rPr lang="en-US" sz="1600" dirty="0">
                <a:latin typeface="Sylfaen" charset="0"/>
                <a:ea typeface="Sylfaen" charset="0"/>
                <a:cs typeface="Sylfaen" charset="0"/>
              </a:rPr>
              <a:t> </a:t>
            </a:r>
            <a:r>
              <a:rPr lang="en-US" sz="1600" dirty="0" err="1">
                <a:latin typeface="Sylfaen" charset="0"/>
                <a:ea typeface="Sylfaen" charset="0"/>
                <a:cs typeface="Sylfaen" charset="0"/>
              </a:rPr>
              <a:t>Կողմ</a:t>
            </a:r>
            <a:r>
              <a:rPr lang="en-US" sz="1600" dirty="0">
                <a:latin typeface="Sylfaen" charset="0"/>
                <a:ea typeface="Sylfaen" charset="0"/>
                <a:cs typeface="Sylfaen" charset="0"/>
              </a:rPr>
              <a:t> </a:t>
            </a:r>
            <a:r>
              <a:rPr lang="en-US" sz="1600" dirty="0" err="1">
                <a:latin typeface="Sylfaen" charset="0"/>
                <a:ea typeface="Sylfaen" charset="0"/>
                <a:cs typeface="Sylfaen" charset="0"/>
              </a:rPr>
              <a:t>ընդունում</a:t>
            </a:r>
            <a:r>
              <a:rPr lang="en-US" sz="1600" dirty="0">
                <a:latin typeface="Sylfaen" charset="0"/>
                <a:ea typeface="Sylfaen" charset="0"/>
                <a:cs typeface="Sylfaen" charset="0"/>
              </a:rPr>
              <a:t> </a:t>
            </a:r>
            <a:r>
              <a:rPr lang="en-US" sz="1600" dirty="0" err="1">
                <a:latin typeface="Sylfaen" charset="0"/>
                <a:ea typeface="Sylfaen" charset="0"/>
                <a:cs typeface="Sylfaen" charset="0"/>
              </a:rPr>
              <a:t>է</a:t>
            </a:r>
            <a:r>
              <a:rPr lang="en-US" sz="1600" dirty="0">
                <a:latin typeface="Sylfaen" charset="0"/>
                <a:ea typeface="Sylfaen" charset="0"/>
                <a:cs typeface="Sylfaen" charset="0"/>
              </a:rPr>
              <a:t> </a:t>
            </a:r>
            <a:r>
              <a:rPr lang="en-US" sz="1600" dirty="0" err="1">
                <a:latin typeface="Sylfaen" charset="0"/>
                <a:ea typeface="Sylfaen" charset="0"/>
                <a:cs typeface="Sylfaen" charset="0"/>
              </a:rPr>
              <a:t>այնպիսի</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և</a:t>
            </a:r>
            <a:r>
              <a:rPr lang="en-US" sz="1600" dirty="0">
                <a:latin typeface="Sylfaen" charset="0"/>
                <a:ea typeface="Sylfaen" charset="0"/>
                <a:cs typeface="Sylfaen" charset="0"/>
              </a:rPr>
              <a:t> </a:t>
            </a:r>
            <a:r>
              <a:rPr lang="en-US" sz="1600" dirty="0" err="1">
                <a:latin typeface="Sylfaen" charset="0"/>
                <a:ea typeface="Sylfaen" charset="0"/>
                <a:cs typeface="Sylfaen" charset="0"/>
              </a:rPr>
              <a:t>այլ</a:t>
            </a:r>
            <a:r>
              <a:rPr lang="en-US" sz="1600" dirty="0">
                <a:latin typeface="Sylfaen" charset="0"/>
                <a:ea typeface="Sylfaen" charset="0"/>
                <a:cs typeface="Sylfaen" charset="0"/>
              </a:rPr>
              <a:t> </a:t>
            </a:r>
            <a:r>
              <a:rPr lang="en-US" sz="1600" dirty="0" err="1">
                <a:latin typeface="Sylfaen" charset="0"/>
                <a:ea typeface="Sylfaen" charset="0"/>
                <a:cs typeface="Sylfaen" charset="0"/>
              </a:rPr>
              <a:t>միջոցներ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որոնք</a:t>
            </a:r>
            <a:r>
              <a:rPr lang="en-US" sz="1600" dirty="0">
                <a:latin typeface="Sylfaen" charset="0"/>
                <a:ea typeface="Sylfaen" charset="0"/>
                <a:cs typeface="Sylfaen" charset="0"/>
              </a:rPr>
              <a:t> </a:t>
            </a:r>
            <a:r>
              <a:rPr lang="en-US" sz="1600" dirty="0" err="1">
                <a:latin typeface="Sylfaen" charset="0"/>
                <a:ea typeface="Sylfaen" charset="0"/>
                <a:cs typeface="Sylfaen" charset="0"/>
              </a:rPr>
              <a:t>կարող</a:t>
            </a:r>
            <a:r>
              <a:rPr lang="en-US" sz="1600" dirty="0">
                <a:latin typeface="Sylfaen" charset="0"/>
                <a:ea typeface="Sylfaen" charset="0"/>
                <a:cs typeface="Sylfaen" charset="0"/>
              </a:rPr>
              <a:t> </a:t>
            </a:r>
            <a:r>
              <a:rPr lang="en-US" sz="1600" dirty="0" err="1">
                <a:latin typeface="Sylfaen" charset="0"/>
                <a:ea typeface="Sylfaen" charset="0"/>
                <a:cs typeface="Sylfaen" charset="0"/>
              </a:rPr>
              <a:t>են</a:t>
            </a:r>
            <a:r>
              <a:rPr lang="en-US" sz="1600" dirty="0">
                <a:latin typeface="Sylfaen" charset="0"/>
                <a:ea typeface="Sylfaen" charset="0"/>
                <a:cs typeface="Sylfaen" charset="0"/>
              </a:rPr>
              <a:t> </a:t>
            </a:r>
            <a:r>
              <a:rPr lang="en-US" sz="1600" dirty="0" err="1">
                <a:latin typeface="Sylfaen" charset="0"/>
                <a:ea typeface="Sylfaen" charset="0"/>
                <a:cs typeface="Sylfaen" charset="0"/>
              </a:rPr>
              <a:t>անհրաժեշտ</a:t>
            </a:r>
            <a:r>
              <a:rPr lang="en-US" sz="1600" dirty="0">
                <a:latin typeface="Sylfaen" charset="0"/>
                <a:ea typeface="Sylfaen" charset="0"/>
                <a:cs typeface="Sylfaen" charset="0"/>
              </a:rPr>
              <a:t> </a:t>
            </a:r>
            <a:r>
              <a:rPr lang="en-US" sz="1600" dirty="0" err="1">
                <a:latin typeface="Sylfaen" charset="0"/>
                <a:ea typeface="Sylfaen" charset="0"/>
                <a:cs typeface="Sylfaen" charset="0"/>
              </a:rPr>
              <a:t>լինել</a:t>
            </a:r>
            <a:r>
              <a:rPr lang="en-US" sz="1600" dirty="0">
                <a:latin typeface="Sylfaen" charset="0"/>
                <a:ea typeface="Sylfaen" charset="0"/>
                <a:cs typeface="Sylfaen" charset="0"/>
              </a:rPr>
              <a:t>, </a:t>
            </a:r>
            <a:r>
              <a:rPr lang="en-US" sz="1600" dirty="0" err="1">
                <a:latin typeface="Sylfaen" charset="0"/>
                <a:ea typeface="Sylfaen" charset="0"/>
                <a:cs typeface="Sylfaen" charset="0"/>
              </a:rPr>
              <a:t>կապված</a:t>
            </a:r>
            <a:r>
              <a:rPr lang="en-US" sz="1600" dirty="0">
                <a:latin typeface="Sylfaen" charset="0"/>
                <a:ea typeface="Sylfaen" charset="0"/>
                <a:cs typeface="Sylfaen" charset="0"/>
              </a:rPr>
              <a:t> </a:t>
            </a:r>
            <a:r>
              <a:rPr lang="en-US" sz="1600" dirty="0" err="1">
                <a:latin typeface="Sylfaen" charset="0"/>
                <a:ea typeface="Sylfaen" charset="0"/>
                <a:cs typeface="Sylfaen" charset="0"/>
              </a:rPr>
              <a:t>մի</a:t>
            </a:r>
            <a:r>
              <a:rPr lang="en-US" sz="1600" dirty="0">
                <a:latin typeface="Sylfaen" charset="0"/>
                <a:ea typeface="Sylfaen" charset="0"/>
                <a:cs typeface="Sylfaen" charset="0"/>
              </a:rPr>
              <a:t> </a:t>
            </a:r>
            <a:r>
              <a:rPr lang="en-US" sz="1600" dirty="0" err="1">
                <a:latin typeface="Sylfaen" charset="0"/>
                <a:ea typeface="Sylfaen" charset="0"/>
                <a:cs typeface="Sylfaen" charset="0"/>
              </a:rPr>
              <a:t>շարք</a:t>
            </a:r>
            <a:r>
              <a:rPr lang="en-US" sz="1600" dirty="0">
                <a:latin typeface="Sylfaen" charset="0"/>
                <a:ea typeface="Sylfaen" charset="0"/>
                <a:cs typeface="Sylfaen" charset="0"/>
              </a:rPr>
              <a:t> </a:t>
            </a:r>
            <a:r>
              <a:rPr lang="en-US" sz="1600" dirty="0" err="1">
                <a:latin typeface="Sylfaen" charset="0"/>
                <a:ea typeface="Sylfaen" charset="0"/>
                <a:cs typeface="Sylfaen" charset="0"/>
              </a:rPr>
              <a:t>լուրջ</a:t>
            </a:r>
            <a:r>
              <a:rPr lang="en-US" sz="1600" dirty="0">
                <a:latin typeface="Sylfaen" charset="0"/>
                <a:ea typeface="Sylfaen" charset="0"/>
                <a:cs typeface="Sylfaen" charset="0"/>
              </a:rPr>
              <a:t> </a:t>
            </a:r>
            <a:r>
              <a:rPr lang="en-US" sz="1600" dirty="0" err="1">
                <a:latin typeface="Sylfaen" charset="0"/>
                <a:ea typeface="Sylfaen" charset="0"/>
                <a:cs typeface="Sylfaen" charset="0"/>
              </a:rPr>
              <a:t>հանցանքներ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ներպետական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օրենսդրությամբ</a:t>
            </a:r>
            <a:r>
              <a:rPr lang="en-US" sz="1600" dirty="0">
                <a:latin typeface="Sylfaen" charset="0"/>
                <a:ea typeface="Sylfaen" charset="0"/>
                <a:cs typeface="Sylfaen" charset="0"/>
              </a:rPr>
              <a:t> </a:t>
            </a:r>
            <a:r>
              <a:rPr lang="en-US" sz="1600" dirty="0" err="1">
                <a:latin typeface="Sylfaen" charset="0"/>
                <a:ea typeface="Sylfaen" charset="0"/>
                <a:cs typeface="Sylfaen" charset="0"/>
              </a:rPr>
              <a:t>սահմանելու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հետ</a:t>
            </a:r>
            <a:r>
              <a:rPr lang="en-US" sz="1600" dirty="0">
                <a:latin typeface="Sylfaen" charset="0"/>
                <a:ea typeface="Sylfaen" charset="0"/>
                <a:cs typeface="Sylfaen" charset="0"/>
              </a:rPr>
              <a:t>, </a:t>
            </a:r>
            <a:r>
              <a:rPr lang="en-US" sz="1600" dirty="0" err="1">
                <a:latin typeface="Sylfaen" charset="0"/>
                <a:ea typeface="Sylfaen" charset="0"/>
                <a:cs typeface="Sylfaen" charset="0"/>
              </a:rPr>
              <a:t>իր</a:t>
            </a:r>
            <a:r>
              <a:rPr lang="en-US" sz="1600" dirty="0">
                <a:latin typeface="Sylfaen" charset="0"/>
                <a:ea typeface="Sylfaen" charset="0"/>
                <a:cs typeface="Sylfaen" charset="0"/>
              </a:rPr>
              <a:t> </a:t>
            </a:r>
            <a:r>
              <a:rPr lang="en-US" sz="1600" dirty="0" err="1">
                <a:latin typeface="Sylfaen" charset="0"/>
                <a:ea typeface="Sylfaen" charset="0"/>
                <a:cs typeface="Sylfaen" charset="0"/>
              </a:rPr>
              <a:t>իրավասու</a:t>
            </a:r>
            <a:r>
              <a:rPr lang="en-US" sz="1600" dirty="0">
                <a:latin typeface="Sylfaen" charset="0"/>
                <a:ea typeface="Sylfaen" charset="0"/>
                <a:cs typeface="Sylfaen" charset="0"/>
              </a:rPr>
              <a:t> </a:t>
            </a:r>
            <a:r>
              <a:rPr lang="en-US" sz="1600" dirty="0" err="1">
                <a:latin typeface="Sylfaen" charset="0"/>
                <a:ea typeface="Sylfaen" charset="0"/>
                <a:cs typeface="Sylfaen" charset="0"/>
              </a:rPr>
              <a:t>մարմիններին</a:t>
            </a:r>
            <a:r>
              <a:rPr lang="en-US" sz="1600" dirty="0">
                <a:latin typeface="Sylfaen" charset="0"/>
                <a:ea typeface="Sylfaen" charset="0"/>
                <a:cs typeface="Sylfaen" charset="0"/>
              </a:rPr>
              <a:t> </a:t>
            </a:r>
            <a:r>
              <a:rPr lang="en-US" sz="1600" dirty="0" err="1">
                <a:latin typeface="Sylfaen" charset="0"/>
                <a:ea typeface="Sylfaen" charset="0"/>
                <a:cs typeface="Sylfaen" charset="0"/>
              </a:rPr>
              <a:t>լիազորելու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համար</a:t>
            </a:r>
            <a:r>
              <a:rPr lang="en-US" sz="1600" dirty="0">
                <a:latin typeface="Sylfaen" charset="0"/>
                <a:ea typeface="Sylfaen" charset="0"/>
                <a:cs typeface="Sylfaen" charset="0"/>
              </a:rPr>
              <a:t>.</a:t>
            </a:r>
          </a:p>
          <a:p>
            <a:pPr marL="800100" lvl="1" indent="-342900" algn="just">
              <a:buFont typeface="+mj-lt"/>
              <a:buAutoNum type="alpha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ծառայություն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տրամադրողին</a:t>
            </a:r>
            <a:r>
              <a:rPr lang="en-US" sz="1400" dirty="0">
                <a:latin typeface="Sylfaen" charset="0"/>
                <a:ea typeface="Sylfaen" charset="0"/>
                <a:cs typeface="Sylfaen" charset="0"/>
              </a:rPr>
              <a:t> </a:t>
            </a:r>
            <a:r>
              <a:rPr lang="en-US" sz="1400" dirty="0" err="1">
                <a:latin typeface="Sylfaen" charset="0"/>
                <a:ea typeface="Sylfaen" charset="0"/>
                <a:cs typeface="Sylfaen" charset="0"/>
              </a:rPr>
              <a:t>ստիպել</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վերջինիս</a:t>
            </a:r>
            <a:r>
              <a:rPr lang="en-US" sz="1400" dirty="0">
                <a:latin typeface="Sylfaen" charset="0"/>
                <a:ea typeface="Sylfaen" charset="0"/>
                <a:cs typeface="Sylfaen" charset="0"/>
              </a:rPr>
              <a:t> </a:t>
            </a:r>
            <a:r>
              <a:rPr lang="en-US" sz="1400" dirty="0" err="1">
                <a:latin typeface="Sylfaen" charset="0"/>
                <a:ea typeface="Sylfaen" charset="0"/>
                <a:cs typeface="Sylfaen" charset="0"/>
              </a:rPr>
              <a:t>ունեցած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հնարավորությունների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սահմաններում</a:t>
            </a:r>
            <a:r>
              <a:rPr lang="en-US" sz="1400" dirty="0">
                <a:latin typeface="Sylfaen" charset="0"/>
                <a:ea typeface="Sylfaen" charset="0"/>
                <a:cs typeface="Sylfaen" charset="0"/>
              </a:rPr>
              <a:t>.</a:t>
            </a:r>
          </a:p>
          <a:p>
            <a:pPr marL="1314450" lvl="2" indent="-400050" algn="just">
              <a:buFont typeface="+mj-lt"/>
              <a:buAutoNum type="roman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1314450" lvl="2" indent="-400050" algn="just">
              <a:buFont typeface="+mj-lt"/>
              <a:buAutoNum type="romanLcPeriod"/>
            </a:pPr>
            <a:r>
              <a:rPr lang="en-US" sz="1400" dirty="0" err="1">
                <a:latin typeface="Sylfaen" charset="0"/>
                <a:ea typeface="Sylfaen" charset="0"/>
                <a:cs typeface="Sylfaen" charset="0"/>
              </a:rPr>
              <a:t>իրավասու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մարմինների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համագործակցել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աջակցել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ժամանակում</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պարունակվող</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տվյալների</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հավաքման</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գործում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համակարգչային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համակարգի</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հստակեցված</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կապերին</a:t>
            </a:r>
            <a:r>
              <a:rPr lang="en-US" sz="1400" dirty="0">
                <a:latin typeface="Sylfaen" charset="0"/>
                <a:ea typeface="Sylfaen" charset="0"/>
                <a:cs typeface="Sylfaen" charset="0"/>
              </a:rPr>
              <a:t>: </a:t>
            </a:r>
          </a:p>
        </p:txBody>
      </p:sp>
      <p:sp>
        <p:nvSpPr>
          <p:cNvPr id="4" name="Rectangle 3">
            <a:extLst>
              <a:ext uri="{FF2B5EF4-FFF2-40B4-BE49-F238E27FC236}">
                <a16:creationId xmlns:a16="http://schemas.microsoft.com/office/drawing/2014/main" id="{C1A334B7-575A-4128-BADC-26AB92EBDECB}"/>
              </a:ext>
            </a:extLst>
          </p:cNvPr>
          <p:cNvSpPr/>
          <p:nvPr/>
        </p:nvSpPr>
        <p:spPr>
          <a:xfrm>
            <a:off x="4621105" y="1139969"/>
            <a:ext cx="4414945" cy="3970318"/>
          </a:xfrm>
          <a:prstGeom prst="rect">
            <a:avLst/>
          </a:prstGeom>
        </p:spPr>
        <p:txBody>
          <a:bodyPr wrap="square">
            <a:spAutoFit/>
          </a:bodyPr>
          <a:lstStyle/>
          <a:p>
            <a:pPr marL="342900" indent="-342900" algn="just">
              <a:buFont typeface="Arial" panose="020B0604020202020204" pitchFamily="34" charset="0"/>
              <a:buChar char="•"/>
            </a:pPr>
            <a:r>
              <a:rPr lang="en-US" dirty="0" smtClean="0">
                <a:latin typeface="Sylfaen" charset="0"/>
                <a:ea typeface="Sylfaen" charset="0"/>
                <a:cs typeface="Sylfaen" charset="0"/>
              </a:rPr>
              <a:t>«</a:t>
            </a:r>
            <a:r>
              <a:rPr lang="en-US" dirty="0" err="1" smtClean="0">
                <a:latin typeface="Sylfaen" charset="0"/>
                <a:ea typeface="Sylfaen" charset="0"/>
                <a:cs typeface="Sylfaen" charset="0"/>
              </a:rPr>
              <a:t>Պարունակվող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տվյալները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վերաբերում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հաղորդակցության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բովանդակությանը</a:t>
            </a:r>
            <a:r>
              <a:rPr lang="en-US" dirty="0" smtClean="0">
                <a:latin typeface="Sylfaen" charset="0"/>
                <a:ea typeface="Sylfaen" charset="0"/>
                <a:cs typeface="Sylfaen" charset="0"/>
              </a:rPr>
              <a:t>։ </a:t>
            </a:r>
          </a:p>
          <a:p>
            <a:pPr marL="342900" indent="-342900" algn="just">
              <a:buFont typeface="Arial" panose="020B0604020202020204" pitchFamily="34" charset="0"/>
              <a:buChar char="•"/>
            </a:pPr>
            <a:endParaRPr lang="en-US" dirty="0">
              <a:latin typeface="Sylfaen" charset="0"/>
              <a:ea typeface="Sylfaen" charset="0"/>
              <a:cs typeface="Sylfaen" charset="0"/>
            </a:endParaRPr>
          </a:p>
          <a:p>
            <a:pPr marL="342900" indent="-342900" algn="just">
              <a:buFont typeface="Arial" panose="020B0604020202020204" pitchFamily="34" charset="0"/>
              <a:buChar char="•"/>
            </a:pPr>
            <a:r>
              <a:rPr lang="en-US" dirty="0" err="1" smtClean="0">
                <a:latin typeface="Sylfaen" charset="0"/>
                <a:ea typeface="Sylfaen" charset="0"/>
                <a:cs typeface="Sylfaen" charset="0"/>
              </a:rPr>
              <a:t>Իրականում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այն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հաղորդակցության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իմաստն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ու</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բովանդակությունն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հաղորդակցությամբ</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փոխանցվող</a:t>
            </a:r>
            <a:r>
              <a:rPr lang="en-US" dirty="0">
                <a:latin typeface="Sylfaen" charset="0"/>
                <a:ea typeface="Sylfaen" charset="0"/>
                <a:cs typeface="Sylfaen" charset="0"/>
              </a:rPr>
              <a:t> </a:t>
            </a:r>
            <a:r>
              <a:rPr lang="en-US" dirty="0" err="1" smtClean="0">
                <a:latin typeface="Sylfaen" charset="0"/>
                <a:ea typeface="Sylfaen" charset="0"/>
                <a:cs typeface="Sylfaen" charset="0"/>
              </a:rPr>
              <a:t>հաղորդագրությունը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տեղեկությունը</a:t>
            </a:r>
            <a:r>
              <a:rPr lang="en-US" dirty="0" smtClean="0">
                <a:latin typeface="Sylfaen" charset="0"/>
                <a:ea typeface="Sylfaen" charset="0"/>
                <a:cs typeface="Sylfaen" charset="0"/>
              </a:rPr>
              <a:t> </a:t>
            </a:r>
          </a:p>
          <a:p>
            <a:pPr marL="342900" indent="-342900" algn="just">
              <a:buFont typeface="Arial" panose="020B0604020202020204" pitchFamily="34" charset="0"/>
              <a:buChar char="•"/>
            </a:pPr>
            <a:endParaRPr lang="en-US" dirty="0">
              <a:latin typeface="Sylfaen" charset="0"/>
              <a:ea typeface="Sylfaen" charset="0"/>
              <a:cs typeface="Sylfaen" charset="0"/>
            </a:endParaRPr>
          </a:p>
          <a:p>
            <a:pPr marL="342900" indent="-342900" algn="just">
              <a:buFont typeface="Arial" panose="020B0604020202020204" pitchFamily="34" charset="0"/>
              <a:buChar char="•"/>
            </a:pPr>
            <a:r>
              <a:rPr lang="en-US" dirty="0" err="1" smtClean="0">
                <a:latin typeface="Sylfaen" charset="0"/>
                <a:ea typeface="Sylfaen" charset="0"/>
                <a:cs typeface="Sylfaen" charset="0"/>
              </a:rPr>
              <a:t>Այն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ամենն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ինչ</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փոխանցվում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որպես</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հաղորդակցության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մաս</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սակայն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փոխանցվող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տվյալները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չեն</a:t>
            </a:r>
            <a:r>
              <a:rPr lang="en-US" dirty="0" smtClean="0">
                <a:latin typeface="Sylfaen" charset="0"/>
                <a:ea typeface="Sylfaen" charset="0"/>
                <a:cs typeface="Sylfaen" charset="0"/>
              </a:rPr>
              <a:t> (traffic data)։</a:t>
            </a:r>
            <a:endParaRPr lang="en-US"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90AD520B-F481-48D7-8C71-5AD754BE9A0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3921270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0" y="1037099"/>
            <a:ext cx="4476172" cy="5693866"/>
          </a:xfrm>
          <a:prstGeom prst="rect">
            <a:avLst/>
          </a:prstGeom>
        </p:spPr>
        <p:txBody>
          <a:bodyPr wrap="square">
            <a:spAutoFit/>
          </a:bodyPr>
          <a:lstStyle/>
          <a:p>
            <a:pPr marL="342900" indent="-342900" algn="just">
              <a:buFont typeface="+mj-lt"/>
              <a:buAutoNum type="arabicPeriod"/>
            </a:pPr>
            <a:r>
              <a:rPr lang="en-US" sz="1600" dirty="0" err="1">
                <a:latin typeface="Sylfaen" charset="0"/>
                <a:ea typeface="Sylfaen" charset="0"/>
                <a:cs typeface="Sylfaen" charset="0"/>
              </a:rPr>
              <a:t>Յուրաքանչյուր</a:t>
            </a:r>
            <a:r>
              <a:rPr lang="en-US" sz="1600" dirty="0">
                <a:latin typeface="Sylfaen" charset="0"/>
                <a:ea typeface="Sylfaen" charset="0"/>
                <a:cs typeface="Sylfaen" charset="0"/>
              </a:rPr>
              <a:t> </a:t>
            </a:r>
            <a:r>
              <a:rPr lang="en-US" sz="1600" dirty="0" err="1">
                <a:latin typeface="Sylfaen" charset="0"/>
                <a:ea typeface="Sylfaen" charset="0"/>
                <a:cs typeface="Sylfaen" charset="0"/>
              </a:rPr>
              <a:t>Կողմ</a:t>
            </a:r>
            <a:r>
              <a:rPr lang="en-US" sz="1600" dirty="0">
                <a:latin typeface="Sylfaen" charset="0"/>
                <a:ea typeface="Sylfaen" charset="0"/>
                <a:cs typeface="Sylfaen" charset="0"/>
              </a:rPr>
              <a:t> </a:t>
            </a:r>
            <a:r>
              <a:rPr lang="en-US" sz="1600" dirty="0" err="1">
                <a:latin typeface="Sylfaen" charset="0"/>
                <a:ea typeface="Sylfaen" charset="0"/>
                <a:cs typeface="Sylfaen" charset="0"/>
              </a:rPr>
              <a:t>ընդունում</a:t>
            </a:r>
            <a:r>
              <a:rPr lang="en-US" sz="1600" dirty="0">
                <a:latin typeface="Sylfaen" charset="0"/>
                <a:ea typeface="Sylfaen" charset="0"/>
                <a:cs typeface="Sylfaen" charset="0"/>
              </a:rPr>
              <a:t> </a:t>
            </a:r>
            <a:r>
              <a:rPr lang="en-US" sz="1600" dirty="0" err="1">
                <a:latin typeface="Sylfaen" charset="0"/>
                <a:ea typeface="Sylfaen" charset="0"/>
                <a:cs typeface="Sylfaen" charset="0"/>
              </a:rPr>
              <a:t>է</a:t>
            </a:r>
            <a:r>
              <a:rPr lang="en-US" sz="1600" dirty="0">
                <a:latin typeface="Sylfaen" charset="0"/>
                <a:ea typeface="Sylfaen" charset="0"/>
                <a:cs typeface="Sylfaen" charset="0"/>
              </a:rPr>
              <a:t> </a:t>
            </a:r>
            <a:r>
              <a:rPr lang="en-US" sz="1600" dirty="0" err="1">
                <a:latin typeface="Sylfaen" charset="0"/>
                <a:ea typeface="Sylfaen" charset="0"/>
                <a:cs typeface="Sylfaen" charset="0"/>
              </a:rPr>
              <a:t>այնպիսի</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և</a:t>
            </a:r>
            <a:r>
              <a:rPr lang="en-US" sz="1600" dirty="0">
                <a:latin typeface="Sylfaen" charset="0"/>
                <a:ea typeface="Sylfaen" charset="0"/>
                <a:cs typeface="Sylfaen" charset="0"/>
              </a:rPr>
              <a:t> </a:t>
            </a:r>
            <a:r>
              <a:rPr lang="en-US" sz="1600" dirty="0" err="1">
                <a:latin typeface="Sylfaen" charset="0"/>
                <a:ea typeface="Sylfaen" charset="0"/>
                <a:cs typeface="Sylfaen" charset="0"/>
              </a:rPr>
              <a:t>այլ</a:t>
            </a:r>
            <a:r>
              <a:rPr lang="en-US" sz="1600" dirty="0">
                <a:latin typeface="Sylfaen" charset="0"/>
                <a:ea typeface="Sylfaen" charset="0"/>
                <a:cs typeface="Sylfaen" charset="0"/>
              </a:rPr>
              <a:t> </a:t>
            </a:r>
            <a:r>
              <a:rPr lang="en-US" sz="1600" dirty="0" err="1">
                <a:latin typeface="Sylfaen" charset="0"/>
                <a:ea typeface="Sylfaen" charset="0"/>
                <a:cs typeface="Sylfaen" charset="0"/>
              </a:rPr>
              <a:t>միջոցներ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որոնք</a:t>
            </a:r>
            <a:r>
              <a:rPr lang="en-US" sz="1600" dirty="0">
                <a:latin typeface="Sylfaen" charset="0"/>
                <a:ea typeface="Sylfaen" charset="0"/>
                <a:cs typeface="Sylfaen" charset="0"/>
              </a:rPr>
              <a:t> </a:t>
            </a:r>
            <a:r>
              <a:rPr lang="en-US" sz="1600" dirty="0" err="1">
                <a:latin typeface="Sylfaen" charset="0"/>
                <a:ea typeface="Sylfaen" charset="0"/>
                <a:cs typeface="Sylfaen" charset="0"/>
              </a:rPr>
              <a:t>կարող</a:t>
            </a:r>
            <a:r>
              <a:rPr lang="en-US" sz="1600" dirty="0">
                <a:latin typeface="Sylfaen" charset="0"/>
                <a:ea typeface="Sylfaen" charset="0"/>
                <a:cs typeface="Sylfaen" charset="0"/>
              </a:rPr>
              <a:t> </a:t>
            </a:r>
            <a:r>
              <a:rPr lang="en-US" sz="1600" dirty="0" err="1">
                <a:latin typeface="Sylfaen" charset="0"/>
                <a:ea typeface="Sylfaen" charset="0"/>
                <a:cs typeface="Sylfaen" charset="0"/>
              </a:rPr>
              <a:t>են</a:t>
            </a:r>
            <a:r>
              <a:rPr lang="en-US" sz="1600" dirty="0">
                <a:latin typeface="Sylfaen" charset="0"/>
                <a:ea typeface="Sylfaen" charset="0"/>
                <a:cs typeface="Sylfaen" charset="0"/>
              </a:rPr>
              <a:t> </a:t>
            </a:r>
            <a:r>
              <a:rPr lang="en-US" sz="1600" dirty="0" err="1">
                <a:latin typeface="Sylfaen" charset="0"/>
                <a:ea typeface="Sylfaen" charset="0"/>
                <a:cs typeface="Sylfaen" charset="0"/>
              </a:rPr>
              <a:t>անհրաժեշտ</a:t>
            </a:r>
            <a:r>
              <a:rPr lang="en-US" sz="1600" dirty="0">
                <a:latin typeface="Sylfaen" charset="0"/>
                <a:ea typeface="Sylfaen" charset="0"/>
                <a:cs typeface="Sylfaen" charset="0"/>
              </a:rPr>
              <a:t> </a:t>
            </a:r>
            <a:r>
              <a:rPr lang="en-US" sz="1600" dirty="0" err="1">
                <a:latin typeface="Sylfaen" charset="0"/>
                <a:ea typeface="Sylfaen" charset="0"/>
                <a:cs typeface="Sylfaen" charset="0"/>
              </a:rPr>
              <a:t>լինել</a:t>
            </a:r>
            <a:r>
              <a:rPr lang="en-US" sz="1600" dirty="0">
                <a:latin typeface="Sylfaen" charset="0"/>
                <a:ea typeface="Sylfaen" charset="0"/>
                <a:cs typeface="Sylfaen" charset="0"/>
              </a:rPr>
              <a:t>, </a:t>
            </a:r>
            <a:r>
              <a:rPr lang="en-US" sz="1600" dirty="0" err="1">
                <a:latin typeface="Sylfaen" charset="0"/>
                <a:ea typeface="Sylfaen" charset="0"/>
                <a:cs typeface="Sylfaen" charset="0"/>
              </a:rPr>
              <a:t>կապված</a:t>
            </a:r>
            <a:r>
              <a:rPr lang="en-US" sz="1600" dirty="0">
                <a:latin typeface="Sylfaen" charset="0"/>
                <a:ea typeface="Sylfaen" charset="0"/>
                <a:cs typeface="Sylfaen" charset="0"/>
              </a:rPr>
              <a:t> </a:t>
            </a:r>
            <a:r>
              <a:rPr lang="en-US" sz="1600" dirty="0" err="1">
                <a:latin typeface="Sylfaen" charset="0"/>
                <a:ea typeface="Sylfaen" charset="0"/>
                <a:cs typeface="Sylfaen" charset="0"/>
              </a:rPr>
              <a:t>մի</a:t>
            </a:r>
            <a:r>
              <a:rPr lang="en-US" sz="1600" dirty="0">
                <a:latin typeface="Sylfaen" charset="0"/>
                <a:ea typeface="Sylfaen" charset="0"/>
                <a:cs typeface="Sylfaen" charset="0"/>
              </a:rPr>
              <a:t> </a:t>
            </a:r>
            <a:r>
              <a:rPr lang="en-US" sz="1600" dirty="0" err="1">
                <a:latin typeface="Sylfaen" charset="0"/>
                <a:ea typeface="Sylfaen" charset="0"/>
                <a:cs typeface="Sylfaen" charset="0"/>
              </a:rPr>
              <a:t>շարք</a:t>
            </a:r>
            <a:r>
              <a:rPr lang="en-US" sz="1600" dirty="0">
                <a:latin typeface="Sylfaen" charset="0"/>
                <a:ea typeface="Sylfaen" charset="0"/>
                <a:cs typeface="Sylfaen" charset="0"/>
              </a:rPr>
              <a:t> </a:t>
            </a:r>
            <a:r>
              <a:rPr lang="en-US" sz="1600" dirty="0" err="1">
                <a:latin typeface="Sylfaen" charset="0"/>
                <a:ea typeface="Sylfaen" charset="0"/>
                <a:cs typeface="Sylfaen" charset="0"/>
              </a:rPr>
              <a:t>լուրջ</a:t>
            </a:r>
            <a:r>
              <a:rPr lang="en-US" sz="1600" dirty="0">
                <a:latin typeface="Sylfaen" charset="0"/>
                <a:ea typeface="Sylfaen" charset="0"/>
                <a:cs typeface="Sylfaen" charset="0"/>
              </a:rPr>
              <a:t> </a:t>
            </a:r>
            <a:r>
              <a:rPr lang="en-US" sz="1600" dirty="0" err="1">
                <a:latin typeface="Sylfaen" charset="0"/>
                <a:ea typeface="Sylfaen" charset="0"/>
                <a:cs typeface="Sylfaen" charset="0"/>
              </a:rPr>
              <a:t>հանցանքներ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ներպետական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օրենսդրությամբ</a:t>
            </a:r>
            <a:r>
              <a:rPr lang="en-US" sz="1600" dirty="0">
                <a:latin typeface="Sylfaen" charset="0"/>
                <a:ea typeface="Sylfaen" charset="0"/>
                <a:cs typeface="Sylfaen" charset="0"/>
              </a:rPr>
              <a:t> </a:t>
            </a:r>
            <a:r>
              <a:rPr lang="en-US" sz="1600" dirty="0" err="1">
                <a:latin typeface="Sylfaen" charset="0"/>
                <a:ea typeface="Sylfaen" charset="0"/>
                <a:cs typeface="Sylfaen" charset="0"/>
              </a:rPr>
              <a:t>սահմանելու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հետ</a:t>
            </a:r>
            <a:r>
              <a:rPr lang="en-US" sz="1600" dirty="0">
                <a:latin typeface="Sylfaen" charset="0"/>
                <a:ea typeface="Sylfaen" charset="0"/>
                <a:cs typeface="Sylfaen" charset="0"/>
              </a:rPr>
              <a:t>, </a:t>
            </a:r>
            <a:r>
              <a:rPr lang="en-US" sz="1600" dirty="0" err="1">
                <a:latin typeface="Sylfaen" charset="0"/>
                <a:ea typeface="Sylfaen" charset="0"/>
                <a:cs typeface="Sylfaen" charset="0"/>
              </a:rPr>
              <a:t>իր</a:t>
            </a:r>
            <a:r>
              <a:rPr lang="en-US" sz="1600" dirty="0">
                <a:latin typeface="Sylfaen" charset="0"/>
                <a:ea typeface="Sylfaen" charset="0"/>
                <a:cs typeface="Sylfaen" charset="0"/>
              </a:rPr>
              <a:t> </a:t>
            </a:r>
            <a:r>
              <a:rPr lang="en-US" sz="1600" dirty="0" err="1">
                <a:latin typeface="Sylfaen" charset="0"/>
                <a:ea typeface="Sylfaen" charset="0"/>
                <a:cs typeface="Sylfaen" charset="0"/>
              </a:rPr>
              <a:t>իրավասու</a:t>
            </a:r>
            <a:r>
              <a:rPr lang="en-US" sz="1600" dirty="0">
                <a:latin typeface="Sylfaen" charset="0"/>
                <a:ea typeface="Sylfaen" charset="0"/>
                <a:cs typeface="Sylfaen" charset="0"/>
              </a:rPr>
              <a:t> </a:t>
            </a:r>
            <a:r>
              <a:rPr lang="en-US" sz="1600" dirty="0" err="1">
                <a:latin typeface="Sylfaen" charset="0"/>
                <a:ea typeface="Sylfaen" charset="0"/>
                <a:cs typeface="Sylfaen" charset="0"/>
              </a:rPr>
              <a:t>մարմիններին</a:t>
            </a:r>
            <a:r>
              <a:rPr lang="en-US" sz="1600" dirty="0">
                <a:latin typeface="Sylfaen" charset="0"/>
                <a:ea typeface="Sylfaen" charset="0"/>
                <a:cs typeface="Sylfaen" charset="0"/>
              </a:rPr>
              <a:t> </a:t>
            </a:r>
            <a:r>
              <a:rPr lang="en-US" sz="1600" dirty="0" err="1">
                <a:latin typeface="Sylfaen" charset="0"/>
                <a:ea typeface="Sylfaen" charset="0"/>
                <a:cs typeface="Sylfaen" charset="0"/>
              </a:rPr>
              <a:t>լիազորելու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համար</a:t>
            </a:r>
            <a:r>
              <a:rPr lang="en-US" sz="1600" dirty="0">
                <a:latin typeface="Sylfaen" charset="0"/>
                <a:ea typeface="Sylfaen" charset="0"/>
                <a:cs typeface="Sylfaen" charset="0"/>
              </a:rPr>
              <a:t>.</a:t>
            </a:r>
          </a:p>
          <a:p>
            <a:pPr marL="800100" lvl="1" indent="-342900" algn="just">
              <a:buFont typeface="+mj-lt"/>
              <a:buAutoNum type="alpha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ծառայություն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տրամադրողին</a:t>
            </a:r>
            <a:r>
              <a:rPr lang="en-US" sz="1400" dirty="0">
                <a:latin typeface="Sylfaen" charset="0"/>
                <a:ea typeface="Sylfaen" charset="0"/>
                <a:cs typeface="Sylfaen" charset="0"/>
              </a:rPr>
              <a:t> </a:t>
            </a:r>
            <a:r>
              <a:rPr lang="en-US" sz="1400" dirty="0" err="1">
                <a:latin typeface="Sylfaen" charset="0"/>
                <a:ea typeface="Sylfaen" charset="0"/>
                <a:cs typeface="Sylfaen" charset="0"/>
              </a:rPr>
              <a:t>ստիպել</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վերջինիս</a:t>
            </a:r>
            <a:r>
              <a:rPr lang="en-US" sz="1400" dirty="0">
                <a:latin typeface="Sylfaen" charset="0"/>
                <a:ea typeface="Sylfaen" charset="0"/>
                <a:cs typeface="Sylfaen" charset="0"/>
              </a:rPr>
              <a:t> </a:t>
            </a:r>
            <a:r>
              <a:rPr lang="en-US" sz="1400" dirty="0" err="1">
                <a:latin typeface="Sylfaen" charset="0"/>
                <a:ea typeface="Sylfaen" charset="0"/>
                <a:cs typeface="Sylfaen" charset="0"/>
              </a:rPr>
              <a:t>ունեցած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հնարավորությունների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սահմաններում</a:t>
            </a:r>
            <a:r>
              <a:rPr lang="en-US" sz="1400" dirty="0">
                <a:latin typeface="Sylfaen" charset="0"/>
                <a:ea typeface="Sylfaen" charset="0"/>
                <a:cs typeface="Sylfaen" charset="0"/>
              </a:rPr>
              <a:t>.</a:t>
            </a:r>
          </a:p>
          <a:p>
            <a:pPr marL="1314450" lvl="2" indent="-400050" algn="just">
              <a:buFont typeface="+mj-lt"/>
              <a:buAutoNum type="roman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1314450" lvl="2" indent="-400050" algn="just">
              <a:buFont typeface="+mj-lt"/>
              <a:buAutoNum type="romanLcPeriod"/>
            </a:pPr>
            <a:r>
              <a:rPr lang="en-US" sz="1400" dirty="0" err="1">
                <a:latin typeface="Sylfaen" charset="0"/>
                <a:ea typeface="Sylfaen" charset="0"/>
                <a:cs typeface="Sylfaen" charset="0"/>
              </a:rPr>
              <a:t>իրավասու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մարմինների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համագործակցել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աջակցել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ժամանակում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պարունակվող</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հավաքման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գործում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համակարգչային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համակարգի</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փոխանցված</a:t>
            </a:r>
            <a:r>
              <a:rPr lang="en-US" sz="1400" dirty="0">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հստակեցված</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կապերին</a:t>
            </a:r>
            <a:r>
              <a:rPr lang="en-US" sz="1400" dirty="0">
                <a:latin typeface="Sylfaen" charset="0"/>
                <a:ea typeface="Sylfaen" charset="0"/>
                <a:cs typeface="Sylfaen" charset="0"/>
              </a:rPr>
              <a:t>: </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585323"/>
          </a:xfrm>
          <a:prstGeom prst="rect">
            <a:avLst/>
          </a:prstGeom>
        </p:spPr>
        <p:txBody>
          <a:bodyPr wrap="square">
            <a:spAutoFit/>
          </a:bodyPr>
          <a:lstStyle/>
          <a:p>
            <a:pPr marL="342900" indent="-342900" algn="just">
              <a:buFont typeface="Arial" panose="020B0604020202020204" pitchFamily="34" charset="0"/>
              <a:buChar char="•"/>
            </a:pPr>
            <a:r>
              <a:rPr lang="en-US" dirty="0" err="1" smtClean="0">
                <a:latin typeface="Sylfaen" charset="0"/>
                <a:ea typeface="Sylfaen" charset="0"/>
                <a:cs typeface="Sylfaen" charset="0"/>
              </a:rPr>
              <a:t>Լիազորությունը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պետք</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իրացվի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միայն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հստակեցված</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կապերի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առնչությամբ</a:t>
            </a:r>
            <a:r>
              <a:rPr lang="en-US" dirty="0" smtClean="0">
                <a:latin typeface="Sylfaen" charset="0"/>
                <a:ea typeface="Sylfaen" charset="0"/>
                <a:cs typeface="Sylfaen" charset="0"/>
              </a:rPr>
              <a:t>։</a:t>
            </a:r>
            <a:endParaRPr lang="en-US" dirty="0">
              <a:latin typeface="Sylfaen" charset="0"/>
              <a:ea typeface="Sylfaen" charset="0"/>
              <a:cs typeface="Sylfaen" charset="0"/>
            </a:endParaRPr>
          </a:p>
          <a:p>
            <a:pPr marL="342900" indent="-342900" algn="just">
              <a:buFont typeface="Arial" panose="020B0604020202020204" pitchFamily="34" charset="0"/>
              <a:buChar char="•"/>
            </a:pPr>
            <a:endParaRPr lang="en-US" dirty="0">
              <a:latin typeface="Sylfaen" charset="0"/>
              <a:ea typeface="Sylfaen" charset="0"/>
              <a:cs typeface="Sylfaen" charset="0"/>
            </a:endParaRPr>
          </a:p>
          <a:p>
            <a:pPr marL="342900" indent="-342900" algn="just">
              <a:buFont typeface="Arial" panose="020B0604020202020204" pitchFamily="34" charset="0"/>
              <a:buChar char="•"/>
            </a:pPr>
            <a:r>
              <a:rPr lang="en-US" dirty="0" err="1" smtClean="0">
                <a:latin typeface="Sylfaen" charset="0"/>
                <a:ea typeface="Sylfaen" charset="0"/>
                <a:cs typeface="Sylfaen" charset="0"/>
              </a:rPr>
              <a:t>Այս</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լիազորությունը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արգելված</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է</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իրացնել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ընդհանուր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անխտիր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վերհսկողության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պարունակվող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տվյալների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մեծածավալ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որսումի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նպատակով</a:t>
            </a:r>
            <a:r>
              <a:rPr lang="en-US" dirty="0" smtClean="0">
                <a:latin typeface="Sylfaen" charset="0"/>
                <a:ea typeface="Sylfaen" charset="0"/>
                <a:cs typeface="Sylfaen" charset="0"/>
              </a:rPr>
              <a:t>։</a:t>
            </a:r>
            <a:endParaRPr lang="en-US"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9E7A6B74-323C-46D1-A91A-F12C8B2DAF5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18265071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43180" y="1059959"/>
            <a:ext cx="4476172" cy="5693866"/>
          </a:xfrm>
          <a:prstGeom prst="rect">
            <a:avLst/>
          </a:prstGeom>
        </p:spPr>
        <p:txBody>
          <a:bodyPr wrap="square">
            <a:spAutoFit/>
          </a:bodyPr>
          <a:lstStyle/>
          <a:p>
            <a:pPr marL="342900" indent="-342900" algn="just">
              <a:buFont typeface="+mj-lt"/>
              <a:buAutoNum type="arabicPeriod"/>
            </a:pPr>
            <a:r>
              <a:rPr lang="en-US" sz="1600" dirty="0" err="1">
                <a:latin typeface="Sylfaen" charset="0"/>
                <a:ea typeface="Sylfaen" charset="0"/>
                <a:cs typeface="Sylfaen" charset="0"/>
              </a:rPr>
              <a:t>Յուրաքանչյուր</a:t>
            </a:r>
            <a:r>
              <a:rPr lang="en-US" sz="1600" dirty="0">
                <a:latin typeface="Sylfaen" charset="0"/>
                <a:ea typeface="Sylfaen" charset="0"/>
                <a:cs typeface="Sylfaen" charset="0"/>
              </a:rPr>
              <a:t> </a:t>
            </a:r>
            <a:r>
              <a:rPr lang="en-US" sz="1600" dirty="0" err="1">
                <a:latin typeface="Sylfaen" charset="0"/>
                <a:ea typeface="Sylfaen" charset="0"/>
                <a:cs typeface="Sylfaen" charset="0"/>
              </a:rPr>
              <a:t>Կողմ</a:t>
            </a:r>
            <a:r>
              <a:rPr lang="en-US" sz="1600" dirty="0">
                <a:latin typeface="Sylfaen" charset="0"/>
                <a:ea typeface="Sylfaen" charset="0"/>
                <a:cs typeface="Sylfaen" charset="0"/>
              </a:rPr>
              <a:t> </a:t>
            </a:r>
            <a:r>
              <a:rPr lang="en-US" sz="1600" dirty="0" err="1">
                <a:latin typeface="Sylfaen" charset="0"/>
                <a:ea typeface="Sylfaen" charset="0"/>
                <a:cs typeface="Sylfaen" charset="0"/>
              </a:rPr>
              <a:t>ընդունում</a:t>
            </a:r>
            <a:r>
              <a:rPr lang="en-US" sz="1600" dirty="0">
                <a:latin typeface="Sylfaen" charset="0"/>
                <a:ea typeface="Sylfaen" charset="0"/>
                <a:cs typeface="Sylfaen" charset="0"/>
              </a:rPr>
              <a:t> </a:t>
            </a:r>
            <a:r>
              <a:rPr lang="en-US" sz="1600" dirty="0" err="1">
                <a:latin typeface="Sylfaen" charset="0"/>
                <a:ea typeface="Sylfaen" charset="0"/>
                <a:cs typeface="Sylfaen" charset="0"/>
              </a:rPr>
              <a:t>է</a:t>
            </a:r>
            <a:r>
              <a:rPr lang="en-US" sz="1600" dirty="0">
                <a:latin typeface="Sylfaen" charset="0"/>
                <a:ea typeface="Sylfaen" charset="0"/>
                <a:cs typeface="Sylfaen" charset="0"/>
              </a:rPr>
              <a:t> </a:t>
            </a:r>
            <a:r>
              <a:rPr lang="en-US" sz="1600" dirty="0" err="1">
                <a:latin typeface="Sylfaen" charset="0"/>
                <a:ea typeface="Sylfaen" charset="0"/>
                <a:cs typeface="Sylfaen" charset="0"/>
              </a:rPr>
              <a:t>այնպիսի</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և</a:t>
            </a:r>
            <a:r>
              <a:rPr lang="en-US" sz="1600" dirty="0">
                <a:latin typeface="Sylfaen" charset="0"/>
                <a:ea typeface="Sylfaen" charset="0"/>
                <a:cs typeface="Sylfaen" charset="0"/>
              </a:rPr>
              <a:t> </a:t>
            </a:r>
            <a:r>
              <a:rPr lang="en-US" sz="1600" dirty="0" err="1">
                <a:latin typeface="Sylfaen" charset="0"/>
                <a:ea typeface="Sylfaen" charset="0"/>
                <a:cs typeface="Sylfaen" charset="0"/>
              </a:rPr>
              <a:t>այլ</a:t>
            </a:r>
            <a:r>
              <a:rPr lang="en-US" sz="1600" dirty="0">
                <a:latin typeface="Sylfaen" charset="0"/>
                <a:ea typeface="Sylfaen" charset="0"/>
                <a:cs typeface="Sylfaen" charset="0"/>
              </a:rPr>
              <a:t> </a:t>
            </a:r>
            <a:r>
              <a:rPr lang="en-US" sz="1600" dirty="0" err="1">
                <a:latin typeface="Sylfaen" charset="0"/>
                <a:ea typeface="Sylfaen" charset="0"/>
                <a:cs typeface="Sylfaen" charset="0"/>
              </a:rPr>
              <a:t>միջոցներ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որոնք</a:t>
            </a:r>
            <a:r>
              <a:rPr lang="en-US" sz="1600" dirty="0">
                <a:latin typeface="Sylfaen" charset="0"/>
                <a:ea typeface="Sylfaen" charset="0"/>
                <a:cs typeface="Sylfaen" charset="0"/>
              </a:rPr>
              <a:t> </a:t>
            </a:r>
            <a:r>
              <a:rPr lang="en-US" sz="1600" dirty="0" err="1">
                <a:latin typeface="Sylfaen" charset="0"/>
                <a:ea typeface="Sylfaen" charset="0"/>
                <a:cs typeface="Sylfaen" charset="0"/>
              </a:rPr>
              <a:t>կարող</a:t>
            </a:r>
            <a:r>
              <a:rPr lang="en-US" sz="1600" dirty="0">
                <a:latin typeface="Sylfaen" charset="0"/>
                <a:ea typeface="Sylfaen" charset="0"/>
                <a:cs typeface="Sylfaen" charset="0"/>
              </a:rPr>
              <a:t> </a:t>
            </a:r>
            <a:r>
              <a:rPr lang="en-US" sz="1600" dirty="0" err="1">
                <a:latin typeface="Sylfaen" charset="0"/>
                <a:ea typeface="Sylfaen" charset="0"/>
                <a:cs typeface="Sylfaen" charset="0"/>
              </a:rPr>
              <a:t>են</a:t>
            </a:r>
            <a:r>
              <a:rPr lang="en-US" sz="1600" dirty="0">
                <a:latin typeface="Sylfaen" charset="0"/>
                <a:ea typeface="Sylfaen" charset="0"/>
                <a:cs typeface="Sylfaen" charset="0"/>
              </a:rPr>
              <a:t> </a:t>
            </a:r>
            <a:r>
              <a:rPr lang="en-US" sz="1600" dirty="0" err="1">
                <a:latin typeface="Sylfaen" charset="0"/>
                <a:ea typeface="Sylfaen" charset="0"/>
                <a:cs typeface="Sylfaen" charset="0"/>
              </a:rPr>
              <a:t>անհրաժեշտ</a:t>
            </a:r>
            <a:r>
              <a:rPr lang="en-US" sz="1600" dirty="0">
                <a:latin typeface="Sylfaen" charset="0"/>
                <a:ea typeface="Sylfaen" charset="0"/>
                <a:cs typeface="Sylfaen" charset="0"/>
              </a:rPr>
              <a:t> </a:t>
            </a:r>
            <a:r>
              <a:rPr lang="en-US" sz="1600" dirty="0" err="1">
                <a:latin typeface="Sylfaen" charset="0"/>
                <a:ea typeface="Sylfaen" charset="0"/>
                <a:cs typeface="Sylfaen" charset="0"/>
              </a:rPr>
              <a:t>լինել</a:t>
            </a:r>
            <a:r>
              <a:rPr lang="en-US" sz="1600" dirty="0">
                <a:latin typeface="Sylfaen" charset="0"/>
                <a:ea typeface="Sylfaen" charset="0"/>
                <a:cs typeface="Sylfaen" charset="0"/>
              </a:rPr>
              <a:t>, </a:t>
            </a:r>
            <a:r>
              <a:rPr lang="en-US" sz="1600" dirty="0" err="1">
                <a:latin typeface="Sylfaen" charset="0"/>
                <a:ea typeface="Sylfaen" charset="0"/>
                <a:cs typeface="Sylfaen" charset="0"/>
              </a:rPr>
              <a:t>կապված</a:t>
            </a:r>
            <a:r>
              <a:rPr lang="en-US" sz="1600" dirty="0">
                <a:latin typeface="Sylfaen" charset="0"/>
                <a:ea typeface="Sylfaen" charset="0"/>
                <a:cs typeface="Sylfaen" charset="0"/>
              </a:rPr>
              <a:t> </a:t>
            </a:r>
            <a:r>
              <a:rPr lang="en-US" sz="1600" dirty="0" err="1">
                <a:latin typeface="Sylfaen" charset="0"/>
                <a:ea typeface="Sylfaen" charset="0"/>
                <a:cs typeface="Sylfaen" charset="0"/>
              </a:rPr>
              <a:t>մի</a:t>
            </a:r>
            <a:r>
              <a:rPr lang="en-US" sz="1600" dirty="0">
                <a:latin typeface="Sylfaen" charset="0"/>
                <a:ea typeface="Sylfaen" charset="0"/>
                <a:cs typeface="Sylfaen" charset="0"/>
              </a:rPr>
              <a:t> </a:t>
            </a:r>
            <a:r>
              <a:rPr lang="en-US" sz="1600" dirty="0" err="1">
                <a:latin typeface="Sylfaen" charset="0"/>
                <a:ea typeface="Sylfaen" charset="0"/>
                <a:cs typeface="Sylfaen" charset="0"/>
              </a:rPr>
              <a:t>շարք</a:t>
            </a:r>
            <a:r>
              <a:rPr lang="en-US" sz="1600" dirty="0">
                <a:latin typeface="Sylfaen" charset="0"/>
                <a:ea typeface="Sylfaen" charset="0"/>
                <a:cs typeface="Sylfaen" charset="0"/>
              </a:rPr>
              <a:t> </a:t>
            </a:r>
            <a:r>
              <a:rPr lang="en-US" sz="1600" dirty="0" err="1">
                <a:latin typeface="Sylfaen" charset="0"/>
                <a:ea typeface="Sylfaen" charset="0"/>
                <a:cs typeface="Sylfaen" charset="0"/>
              </a:rPr>
              <a:t>լուրջ</a:t>
            </a:r>
            <a:r>
              <a:rPr lang="en-US" sz="1600" dirty="0">
                <a:latin typeface="Sylfaen" charset="0"/>
                <a:ea typeface="Sylfaen" charset="0"/>
                <a:cs typeface="Sylfaen" charset="0"/>
              </a:rPr>
              <a:t> </a:t>
            </a:r>
            <a:r>
              <a:rPr lang="en-US" sz="1600" dirty="0" err="1">
                <a:latin typeface="Sylfaen" charset="0"/>
                <a:ea typeface="Sylfaen" charset="0"/>
                <a:cs typeface="Sylfaen" charset="0"/>
              </a:rPr>
              <a:t>հանցանքներ</a:t>
            </a:r>
            <a:r>
              <a:rPr lang="en-US" sz="1600" dirty="0">
                <a:latin typeface="Sylfaen" charset="0"/>
                <a:ea typeface="Sylfaen" charset="0"/>
                <a:cs typeface="Sylfaen" charset="0"/>
              </a:rPr>
              <a:t> </a:t>
            </a:r>
            <a:r>
              <a:rPr lang="en-US" sz="1600" dirty="0" err="1">
                <a:latin typeface="Sylfaen" charset="0"/>
                <a:ea typeface="Sylfaen" charset="0"/>
                <a:cs typeface="Sylfaen" charset="0"/>
              </a:rPr>
              <a:t>ներպետական</a:t>
            </a:r>
            <a:r>
              <a:rPr lang="en-US" sz="1600" dirty="0">
                <a:latin typeface="Sylfaen" charset="0"/>
                <a:ea typeface="Sylfaen" charset="0"/>
                <a:cs typeface="Sylfaen" charset="0"/>
              </a:rPr>
              <a:t> </a:t>
            </a:r>
            <a:r>
              <a:rPr lang="en-US" sz="1600" dirty="0" err="1">
                <a:latin typeface="Sylfaen" charset="0"/>
                <a:ea typeface="Sylfaen" charset="0"/>
                <a:cs typeface="Sylfaen" charset="0"/>
              </a:rPr>
              <a:t>օրենսդրությամբ</a:t>
            </a:r>
            <a:r>
              <a:rPr lang="en-US" sz="1600" dirty="0">
                <a:latin typeface="Sylfaen" charset="0"/>
                <a:ea typeface="Sylfaen" charset="0"/>
                <a:cs typeface="Sylfaen" charset="0"/>
              </a:rPr>
              <a:t> </a:t>
            </a:r>
            <a:r>
              <a:rPr lang="en-US" sz="1600" dirty="0" err="1">
                <a:latin typeface="Sylfaen" charset="0"/>
                <a:ea typeface="Sylfaen" charset="0"/>
                <a:cs typeface="Sylfaen" charset="0"/>
              </a:rPr>
              <a:t>սահմանելու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հետ</a:t>
            </a:r>
            <a:r>
              <a:rPr lang="en-US" sz="1600" dirty="0">
                <a:latin typeface="Sylfaen" charset="0"/>
                <a:ea typeface="Sylfaen" charset="0"/>
                <a:cs typeface="Sylfaen" charset="0"/>
              </a:rPr>
              <a:t>, </a:t>
            </a:r>
            <a:r>
              <a:rPr lang="en-US" sz="1600" dirty="0" err="1">
                <a:latin typeface="Sylfaen" charset="0"/>
                <a:ea typeface="Sylfaen" charset="0"/>
                <a:cs typeface="Sylfaen" charset="0"/>
              </a:rPr>
              <a:t>իր</a:t>
            </a:r>
            <a:r>
              <a:rPr lang="en-US" sz="1600" dirty="0">
                <a:latin typeface="Sylfaen" charset="0"/>
                <a:ea typeface="Sylfaen" charset="0"/>
                <a:cs typeface="Sylfaen" charset="0"/>
              </a:rPr>
              <a:t> </a:t>
            </a:r>
            <a:r>
              <a:rPr lang="en-US" sz="1600" dirty="0" err="1">
                <a:latin typeface="Sylfaen" charset="0"/>
                <a:ea typeface="Sylfaen" charset="0"/>
                <a:cs typeface="Sylfaen" charset="0"/>
              </a:rPr>
              <a:t>իրավասու</a:t>
            </a:r>
            <a:r>
              <a:rPr lang="en-US" sz="1600" dirty="0">
                <a:latin typeface="Sylfaen" charset="0"/>
                <a:ea typeface="Sylfaen" charset="0"/>
                <a:cs typeface="Sylfaen" charset="0"/>
              </a:rPr>
              <a:t> </a:t>
            </a:r>
            <a:r>
              <a:rPr lang="en-US" sz="1600" dirty="0" err="1">
                <a:latin typeface="Sylfaen" charset="0"/>
                <a:ea typeface="Sylfaen" charset="0"/>
                <a:cs typeface="Sylfaen" charset="0"/>
              </a:rPr>
              <a:t>մարմիններին</a:t>
            </a:r>
            <a:r>
              <a:rPr lang="en-US" sz="1600" dirty="0">
                <a:latin typeface="Sylfaen" charset="0"/>
                <a:ea typeface="Sylfaen" charset="0"/>
                <a:cs typeface="Sylfaen" charset="0"/>
              </a:rPr>
              <a:t> </a:t>
            </a:r>
            <a:r>
              <a:rPr lang="en-US" sz="1600" dirty="0" err="1">
                <a:latin typeface="Sylfaen" charset="0"/>
                <a:ea typeface="Sylfaen" charset="0"/>
                <a:cs typeface="Sylfaen" charset="0"/>
              </a:rPr>
              <a:t>լիազորելու</a:t>
            </a:r>
            <a:r>
              <a:rPr lang="en-US" sz="1600" dirty="0">
                <a:latin typeface="Sylfaen" charset="0"/>
                <a:ea typeface="Sylfaen" charset="0"/>
                <a:cs typeface="Sylfaen" charset="0"/>
              </a:rPr>
              <a:t> </a:t>
            </a:r>
            <a:r>
              <a:rPr lang="en-US" sz="1600" dirty="0" err="1">
                <a:latin typeface="Sylfaen" charset="0"/>
                <a:ea typeface="Sylfaen" charset="0"/>
                <a:cs typeface="Sylfaen" charset="0"/>
              </a:rPr>
              <a:t>համար</a:t>
            </a:r>
            <a:r>
              <a:rPr lang="en-US" sz="1600" dirty="0">
                <a:latin typeface="Sylfaen" charset="0"/>
                <a:ea typeface="Sylfaen" charset="0"/>
                <a:cs typeface="Sylfaen" charset="0"/>
              </a:rPr>
              <a:t>.</a:t>
            </a:r>
          </a:p>
          <a:p>
            <a:pPr marL="800100" lvl="1" indent="-342900" algn="just">
              <a:buFont typeface="+mj-lt"/>
              <a:buAutoNum type="alpha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ծառայություն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տրամադրողին</a:t>
            </a:r>
            <a:r>
              <a:rPr lang="en-US" sz="1400" dirty="0">
                <a:latin typeface="Sylfaen" charset="0"/>
                <a:ea typeface="Sylfaen" charset="0"/>
                <a:cs typeface="Sylfaen" charset="0"/>
              </a:rPr>
              <a:t> </a:t>
            </a:r>
            <a:r>
              <a:rPr lang="en-US" sz="1400" dirty="0" err="1">
                <a:latin typeface="Sylfaen" charset="0"/>
                <a:ea typeface="Sylfaen" charset="0"/>
                <a:cs typeface="Sylfaen" charset="0"/>
              </a:rPr>
              <a:t>ստիպել</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վերջինիս</a:t>
            </a:r>
            <a:r>
              <a:rPr lang="en-US" sz="1400" dirty="0">
                <a:latin typeface="Sylfaen" charset="0"/>
                <a:ea typeface="Sylfaen" charset="0"/>
                <a:cs typeface="Sylfaen" charset="0"/>
              </a:rPr>
              <a:t> </a:t>
            </a:r>
            <a:r>
              <a:rPr lang="en-US" sz="1400" dirty="0" err="1">
                <a:latin typeface="Sylfaen" charset="0"/>
                <a:ea typeface="Sylfaen" charset="0"/>
                <a:cs typeface="Sylfaen" charset="0"/>
              </a:rPr>
              <a:t>ունեցած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հնարավորությունների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սահմաններում</a:t>
            </a:r>
            <a:r>
              <a:rPr lang="en-US" sz="1400" dirty="0">
                <a:latin typeface="Sylfaen" charset="0"/>
                <a:ea typeface="Sylfaen" charset="0"/>
                <a:cs typeface="Sylfaen" charset="0"/>
              </a:rPr>
              <a:t>.</a:t>
            </a:r>
          </a:p>
          <a:p>
            <a:pPr marL="1314450" lvl="2" indent="-400050" algn="just">
              <a:buFont typeface="+mj-lt"/>
              <a:buAutoNum type="romanLcPeriod"/>
            </a:pPr>
            <a:r>
              <a:rPr lang="en-US" sz="1400" dirty="0" err="1">
                <a:latin typeface="Sylfaen" charset="0"/>
                <a:ea typeface="Sylfaen" charset="0"/>
                <a:cs typeface="Sylfaen" charset="0"/>
              </a:rPr>
              <a:t>հավաքել</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1314450" lvl="2" indent="-400050" algn="just">
              <a:buFont typeface="+mj-lt"/>
              <a:buAutoNum type="romanLcPeriod"/>
            </a:pPr>
            <a:r>
              <a:rPr lang="en-US" sz="1400" dirty="0" err="1">
                <a:latin typeface="Sylfaen" charset="0"/>
                <a:ea typeface="Sylfaen" charset="0"/>
                <a:cs typeface="Sylfaen" charset="0"/>
              </a:rPr>
              <a:t>իրավասու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մարմինների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համագործակցել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աջակցել</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ժամանակում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պարունակվող</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հավաքման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գործում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համակարգչային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համակարգի</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միջոցով</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իր</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հստակեցված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կապերին</a:t>
            </a:r>
            <a:r>
              <a:rPr lang="en-US" sz="1400" dirty="0">
                <a:latin typeface="Sylfaen" charset="0"/>
                <a:ea typeface="Sylfaen" charset="0"/>
                <a:cs typeface="Sylfaen" charset="0"/>
              </a:rPr>
              <a:t>: </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342900" indent="-342900">
              <a:buFont typeface="Arial" panose="020B0604020202020204" pitchFamily="34" charset="0"/>
              <a:buChar char="•"/>
            </a:pPr>
            <a:r>
              <a:rPr lang="en-US" sz="1600" dirty="0" err="1" smtClean="0">
                <a:latin typeface="Sylfaen" charset="0"/>
                <a:ea typeface="Sylfaen" charset="0"/>
                <a:cs typeface="Sylfaen" charset="0"/>
              </a:rPr>
              <a:t>Կողմը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կարող</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միջոցներ</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ձեռնարկել</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իր</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տարածքում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հաղորդակցությունների</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առնչությամբ</a:t>
            </a:r>
            <a:r>
              <a:rPr lang="en-US" sz="1600" dirty="0" smtClean="0">
                <a:latin typeface="Sylfaen" charset="0"/>
                <a:ea typeface="Sylfaen" charset="0"/>
                <a:cs typeface="Sylfaen" charset="0"/>
              </a:rPr>
              <a:t>։</a:t>
            </a:r>
          </a:p>
          <a:p>
            <a:pPr marL="342900" indent="-342900">
              <a:buFont typeface="Arial" panose="020B0604020202020204" pitchFamily="34" charset="0"/>
              <a:buChar char="•"/>
            </a:pPr>
            <a:endParaRPr lang="en-US" sz="1600" dirty="0">
              <a:latin typeface="Sylfaen" charset="0"/>
              <a:ea typeface="Sylfaen" charset="0"/>
              <a:cs typeface="Sylfaen" charset="0"/>
            </a:endParaRPr>
          </a:p>
          <a:p>
            <a:pPr marL="342900" indent="-342900" algn="just">
              <a:buFont typeface="Arial" panose="020B0604020202020204" pitchFamily="34" charset="0"/>
              <a:buChar char="•"/>
            </a:pPr>
            <a:r>
              <a:rPr lang="en-US" sz="1600" dirty="0" err="1" smtClean="0">
                <a:latin typeface="Sylfaen" charset="0"/>
                <a:ea typeface="Sylfaen" charset="0"/>
                <a:cs typeface="Sylfaen" charset="0"/>
              </a:rPr>
              <a:t>Ծառայություն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տրամադրողը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կարող</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պարտադրվել</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եթե</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այն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ունի</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որոշ</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ֆիզիկական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ենթակառուցվածքներ</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կամ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սարքավորումներ</a:t>
            </a:r>
            <a:r>
              <a:rPr lang="en-US" sz="1600" dirty="0">
                <a:latin typeface="Sylfaen" charset="0"/>
                <a:ea typeface="Sylfaen" charset="0"/>
                <a:cs typeface="Sylfaen" charset="0"/>
              </a:rPr>
              <a:t> </a:t>
            </a:r>
            <a:r>
              <a:rPr lang="en-US" sz="1600" dirty="0" err="1" smtClean="0">
                <a:latin typeface="Sylfaen" charset="0"/>
                <a:ea typeface="Sylfaen" charset="0"/>
                <a:cs typeface="Sylfaen" charset="0"/>
              </a:rPr>
              <a:t>տարածքում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եթե</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նույնիսկ</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դա</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իր</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հիմնական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գործունեության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վայրը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կամ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գլխամասը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չէ</a:t>
            </a:r>
            <a:r>
              <a:rPr lang="en-US" sz="1600" dirty="0" smtClean="0">
                <a:latin typeface="Sylfaen" charset="0"/>
                <a:ea typeface="Sylfaen" charset="0"/>
                <a:cs typeface="Sylfaen" charset="0"/>
              </a:rPr>
              <a:t>։ </a:t>
            </a:r>
          </a:p>
          <a:p>
            <a:pPr marL="342900" indent="-342900" algn="just">
              <a:buFont typeface="Arial" panose="020B0604020202020204" pitchFamily="34" charset="0"/>
              <a:buChar char="•"/>
            </a:pPr>
            <a:endParaRPr lang="en-US" sz="1600" dirty="0">
              <a:latin typeface="Sylfaen" charset="0"/>
              <a:ea typeface="Sylfaen" charset="0"/>
              <a:cs typeface="Sylfaen" charset="0"/>
            </a:endParaRPr>
          </a:p>
          <a:p>
            <a:pPr marL="342900" indent="-342900" algn="just">
              <a:buFont typeface="Arial" panose="020B0604020202020204" pitchFamily="34" charset="0"/>
              <a:buChar char="•"/>
            </a:pPr>
            <a:r>
              <a:rPr lang="en-US" sz="1600" dirty="0" err="1" smtClean="0">
                <a:latin typeface="Sylfaen" charset="0"/>
                <a:ea typeface="Sylfaen" charset="0"/>
                <a:cs typeface="Sylfaen" charset="0"/>
              </a:rPr>
              <a:t>Հաղորդակցությունը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համարվում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տարածքի</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սահմաններում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եթե</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հաղորդակցվող</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կողմերից</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մեկը</a:t>
            </a:r>
            <a:r>
              <a:rPr lang="en-US" sz="1600" dirty="0">
                <a:latin typeface="Sylfaen" charset="0"/>
                <a:ea typeface="Sylfaen" charset="0"/>
                <a:cs typeface="Sylfaen" charset="0"/>
              </a:rPr>
              <a:t> </a:t>
            </a:r>
            <a:r>
              <a:rPr lang="en-US" sz="1600" dirty="0" smtClean="0">
                <a:latin typeface="Sylfaen" charset="0"/>
                <a:ea typeface="Sylfaen" charset="0"/>
                <a:cs typeface="Sylfaen" charset="0"/>
              </a:rPr>
              <a:t>(</a:t>
            </a:r>
            <a:r>
              <a:rPr lang="en-US" sz="1600" dirty="0" err="1" smtClean="0">
                <a:latin typeface="Sylfaen" charset="0"/>
                <a:ea typeface="Sylfaen" charset="0"/>
                <a:cs typeface="Sylfaen" charset="0"/>
              </a:rPr>
              <a:t>մարդիկ</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կամ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համակարգիչները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տեղակայված</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տարածքում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կամ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համակարգիչը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որի</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միջով</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հաղորդակցությունը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անցնում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գտնվում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տարածքում</a:t>
            </a:r>
            <a:r>
              <a:rPr lang="en-US" sz="1600" dirty="0">
                <a:latin typeface="Sylfaen" charset="0"/>
                <a:ea typeface="Sylfaen" charset="0"/>
                <a:cs typeface="Sylfaen" charset="0"/>
              </a:rPr>
              <a:t>։</a:t>
            </a:r>
          </a:p>
        </p:txBody>
      </p:sp>
      <p:sp>
        <p:nvSpPr>
          <p:cNvPr id="12" name="TextBox 7">
            <a:extLst>
              <a:ext uri="{FF2B5EF4-FFF2-40B4-BE49-F238E27FC236}">
                <a16:creationId xmlns:a16="http://schemas.microsoft.com/office/drawing/2014/main" id="{CF663E12-7995-4CD5-8C27-DED9CF241F55}"/>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9914128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832092"/>
          </a:xfrm>
          <a:prstGeom prst="rect">
            <a:avLst/>
          </a:prstGeom>
        </p:spPr>
        <p:txBody>
          <a:bodyPr wrap="square">
            <a:spAutoFit/>
          </a:bodyPr>
          <a:lstStyle/>
          <a:p>
            <a:pPr marL="342900" indent="-342900" algn="just">
              <a:buFont typeface="+mj-lt"/>
              <a:buAutoNum type="arabicPeriod" startAt="2"/>
            </a:pPr>
            <a:r>
              <a:rPr lang="en-US" sz="1400" dirty="0" err="1" smtClean="0">
                <a:latin typeface="Sylfaen" charset="0"/>
                <a:ea typeface="Sylfaen" charset="0"/>
                <a:cs typeface="Sylfaen" charset="0"/>
              </a:rPr>
              <a:t>Այն</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դեպքում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Կողմը</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ներքին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համակարգով</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սկզբունքներին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համապատասխան</a:t>
            </a:r>
            <a:r>
              <a:rPr lang="en-US" sz="1400" dirty="0">
                <a:latin typeface="Sylfaen" charset="0"/>
                <a:ea typeface="Sylfaen" charset="0"/>
                <a:cs typeface="Sylfaen" charset="0"/>
              </a:rPr>
              <a:t>, </a:t>
            </a:r>
            <a:r>
              <a:rPr lang="en-US" sz="1400" dirty="0" err="1">
                <a:latin typeface="Sylfaen" charset="0"/>
                <a:ea typeface="Sylfaen" charset="0"/>
                <a:cs typeface="Sylfaen" charset="0"/>
              </a:rPr>
              <a:t>չի</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ընդունել</a:t>
            </a:r>
            <a:r>
              <a:rPr lang="en-US" sz="1400" dirty="0">
                <a:latin typeface="Sylfaen" charset="0"/>
                <a:ea typeface="Sylfaen" charset="0"/>
                <a:cs typeface="Sylfaen" charset="0"/>
              </a:rPr>
              <a:t> 1-ին </a:t>
            </a:r>
            <a:r>
              <a:rPr lang="en-US" sz="1400" dirty="0" err="1">
                <a:latin typeface="Sylfaen" charset="0"/>
                <a:ea typeface="Sylfaen" charset="0"/>
                <a:cs typeface="Sylfaen" charset="0"/>
              </a:rPr>
              <a:t>կետի</a:t>
            </a:r>
            <a:r>
              <a:rPr lang="en-US" sz="1400" dirty="0">
                <a:latin typeface="Sylfaen" charset="0"/>
                <a:ea typeface="Sylfaen" charset="0"/>
                <a:cs typeface="Sylfaen" charset="0"/>
              </a:rPr>
              <a:t> «</a:t>
            </a:r>
            <a:r>
              <a:rPr lang="en-US" sz="1400" dirty="0" err="1">
                <a:latin typeface="Sylfaen" charset="0"/>
                <a:ea typeface="Sylfaen" charset="0"/>
                <a:cs typeface="Sylfaen" charset="0"/>
              </a:rPr>
              <a:t>ա</a:t>
            </a:r>
            <a:r>
              <a:rPr lang="en-US" sz="1400" dirty="0">
                <a:latin typeface="Sylfaen" charset="0"/>
                <a:ea typeface="Sylfaen" charset="0"/>
                <a:cs typeface="Sylfaen" charset="0"/>
              </a:rPr>
              <a:t>» </a:t>
            </a:r>
            <a:r>
              <a:rPr lang="en-US" sz="1400" dirty="0" err="1">
                <a:latin typeface="Sylfaen" charset="0"/>
                <a:ea typeface="Sylfaen" charset="0"/>
                <a:cs typeface="Sylfaen" charset="0"/>
              </a:rPr>
              <a:t>ենթակետում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միջոցները</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փոխարեն</a:t>
            </a:r>
            <a:r>
              <a:rPr lang="en-US" sz="1400" dirty="0">
                <a:latin typeface="Sylfaen" charset="0"/>
                <a:ea typeface="Sylfaen" charset="0"/>
                <a:cs typeface="Sylfaen" charset="0"/>
              </a:rPr>
              <a:t> </a:t>
            </a:r>
            <a:r>
              <a:rPr lang="en-US" sz="1400" dirty="0" err="1">
                <a:latin typeface="Sylfaen" charset="0"/>
                <a:ea typeface="Sylfaen" charset="0"/>
                <a:cs typeface="Sylfaen" charset="0"/>
              </a:rPr>
              <a:t>նա</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ընդունել</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օրենսդրական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և</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այլ</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միջոցներ</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որոնք</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կարող</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են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անհրաժեշտ</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լինել</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ժամանակում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հավաքման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գործում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օգնությամբ</a:t>
            </a:r>
            <a:r>
              <a:rPr lang="en-US" sz="1400" dirty="0" smtClean="0">
                <a:latin typeface="Sylfaen" charset="0"/>
                <a:ea typeface="Sylfaen" charset="0"/>
                <a:cs typeface="Sylfaen" charset="0"/>
              </a:rPr>
              <a:t>: </a:t>
            </a:r>
          </a:p>
          <a:p>
            <a:pPr marL="342900" indent="-342900" algn="just">
              <a:buFont typeface="+mj-lt"/>
              <a:buAutoNum type="arabicPeriod" startAt="2"/>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այլ</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պարտավորեցնելու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ծառայություն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տրամադրողին</a:t>
            </a:r>
            <a:r>
              <a:rPr lang="en-US" sz="1400" dirty="0">
                <a:latin typeface="Sylfaen" charset="0"/>
                <a:ea typeface="Sylfaen" charset="0"/>
                <a:cs typeface="Sylfaen" charset="0"/>
              </a:rPr>
              <a:t> </a:t>
            </a:r>
            <a:r>
              <a:rPr lang="en-US" sz="1400" dirty="0" err="1">
                <a:latin typeface="Sylfaen" charset="0"/>
                <a:ea typeface="Sylfaen" charset="0"/>
                <a:cs typeface="Sylfaen" charset="0"/>
              </a:rPr>
              <a:t>գաղտնի</a:t>
            </a:r>
            <a:r>
              <a:rPr lang="en-US" sz="1400" dirty="0">
                <a:latin typeface="Sylfaen" charset="0"/>
                <a:ea typeface="Sylfaen" charset="0"/>
                <a:cs typeface="Sylfaen" charset="0"/>
              </a:rPr>
              <a:t> </a:t>
            </a:r>
            <a:r>
              <a:rPr lang="en-US" sz="1400" dirty="0" err="1">
                <a:latin typeface="Sylfaen" charset="0"/>
                <a:ea typeface="Sylfaen" charset="0"/>
                <a:cs typeface="Sylfaen" charset="0"/>
              </a:rPr>
              <a:t>պահել</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հոդվածով</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լիազորության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իրագործման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փաստ</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տեղեկատվություն</a:t>
            </a:r>
            <a:r>
              <a:rPr lang="en-US" sz="1400" dirty="0" smtClean="0">
                <a:latin typeface="Sylfaen" charset="0"/>
                <a:ea typeface="Sylfaen" charset="0"/>
                <a:cs typeface="Sylfaen" charset="0"/>
              </a:rPr>
              <a:t>:</a:t>
            </a:r>
            <a:endParaRPr lang="en-US" sz="1400" dirty="0">
              <a:latin typeface="Sylfaen" charset="0"/>
              <a:ea typeface="Sylfaen" charset="0"/>
              <a:cs typeface="Sylfaen" charset="0"/>
            </a:endParaRPr>
          </a:p>
          <a:p>
            <a:pPr marL="342900" indent="-342900" algn="just">
              <a:buFont typeface="+mj-lt"/>
              <a:buAutoNum type="arabicPeriod" startAt="2"/>
            </a:pPr>
            <a:r>
              <a:rPr lang="en-US" sz="1400" dirty="0" err="1" smtClean="0">
                <a:latin typeface="Sylfaen" charset="0"/>
                <a:ea typeface="Sylfaen" charset="0"/>
                <a:cs typeface="Sylfaen" charset="0"/>
              </a:rPr>
              <a:t>Սույն</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հոդվածում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լիազորություններն</a:t>
            </a:r>
            <a:r>
              <a:rPr lang="en-US" sz="1400" dirty="0">
                <a:latin typeface="Sylfaen" charset="0"/>
                <a:ea typeface="Sylfaen" charset="0"/>
                <a:cs typeface="Sylfaen" charset="0"/>
              </a:rPr>
              <a:t> </a:t>
            </a:r>
            <a:r>
              <a:rPr lang="en-US" sz="1400" dirty="0" err="1">
                <a:latin typeface="Sylfaen" charset="0"/>
                <a:ea typeface="Sylfaen" charset="0"/>
                <a:cs typeface="Sylfaen" charset="0"/>
              </a:rPr>
              <a:t>ու</a:t>
            </a:r>
            <a:r>
              <a:rPr lang="en-US" sz="1400" dirty="0">
                <a:latin typeface="Sylfaen" charset="0"/>
                <a:ea typeface="Sylfaen" charset="0"/>
                <a:cs typeface="Sylfaen" charset="0"/>
              </a:rPr>
              <a:t> </a:t>
            </a:r>
            <a:r>
              <a:rPr lang="en-US" sz="1400" dirty="0" err="1">
                <a:latin typeface="Sylfaen" charset="0"/>
                <a:ea typeface="Sylfaen" charset="0"/>
                <a:cs typeface="Sylfaen" charset="0"/>
              </a:rPr>
              <a:t>ընթացակարգերը</a:t>
            </a:r>
            <a:r>
              <a:rPr lang="en-US" sz="1400" dirty="0">
                <a:latin typeface="Sylfaen" charset="0"/>
                <a:ea typeface="Sylfaen" charset="0"/>
                <a:cs typeface="Sylfaen" charset="0"/>
              </a:rPr>
              <a:t> </a:t>
            </a:r>
            <a:r>
              <a:rPr lang="en-US" sz="1400" dirty="0" err="1">
                <a:latin typeface="Sylfaen" charset="0"/>
                <a:ea typeface="Sylfaen" charset="0"/>
                <a:cs typeface="Sylfaen" charset="0"/>
              </a:rPr>
              <a:t>պետք</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լինեն</a:t>
            </a:r>
            <a:r>
              <a:rPr lang="en-US" sz="1400" dirty="0">
                <a:latin typeface="Sylfaen" charset="0"/>
                <a:ea typeface="Sylfaen" charset="0"/>
                <a:cs typeface="Sylfaen" charset="0"/>
              </a:rPr>
              <a:t> 14-րդ </a:t>
            </a:r>
            <a:r>
              <a:rPr lang="en-US" sz="1400" dirty="0" err="1">
                <a:latin typeface="Sylfaen" charset="0"/>
                <a:ea typeface="Sylfaen" charset="0"/>
                <a:cs typeface="Sylfaen" charset="0"/>
              </a:rPr>
              <a:t>և</a:t>
            </a:r>
            <a:r>
              <a:rPr lang="en-US" sz="1400" dirty="0">
                <a:latin typeface="Sylfaen" charset="0"/>
                <a:ea typeface="Sylfaen" charset="0"/>
                <a:cs typeface="Sylfaen" charset="0"/>
              </a:rPr>
              <a:t> 15-րդ </a:t>
            </a:r>
            <a:r>
              <a:rPr lang="en-US" sz="1400" dirty="0" err="1">
                <a:latin typeface="Sylfaen" charset="0"/>
                <a:ea typeface="Sylfaen" charset="0"/>
                <a:cs typeface="Sylfaen" charset="0"/>
              </a:rPr>
              <a:t>հոդվածների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կարգավորման</a:t>
            </a:r>
            <a:r>
              <a:rPr lang="en-US" sz="1400" dirty="0">
                <a:latin typeface="Sylfaen" charset="0"/>
                <a:ea typeface="Sylfaen" charset="0"/>
                <a:cs typeface="Sylfaen" charset="0"/>
              </a:rPr>
              <a:t> </a:t>
            </a:r>
            <a:r>
              <a:rPr lang="en-US" sz="1400" dirty="0" err="1" smtClean="0">
                <a:latin typeface="Sylfaen" charset="0"/>
                <a:ea typeface="Sylfaen" charset="0"/>
                <a:cs typeface="Sylfaen" charset="0"/>
              </a:rPr>
              <a:t>առարկա</a:t>
            </a:r>
            <a:r>
              <a:rPr lang="en-US" sz="1400" dirty="0">
                <a:latin typeface="Sylfaen" charset="0"/>
                <a:ea typeface="Sylfaen" charset="0"/>
                <a:cs typeface="Sylfaen" charset="0"/>
              </a:rPr>
              <a:t>։</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693319"/>
          </a:xfrm>
          <a:prstGeom prst="rect">
            <a:avLst/>
          </a:prstGeom>
        </p:spPr>
        <p:txBody>
          <a:bodyPr wrap="square">
            <a:spAutoFit/>
          </a:bodyPr>
          <a:lstStyle/>
          <a:p>
            <a:pPr marL="342900" indent="-342900" algn="just">
              <a:buFont typeface="Arial" panose="020B0604020202020204" pitchFamily="34" charset="0"/>
              <a:buChar char="•"/>
            </a:pPr>
            <a:r>
              <a:rPr lang="en-US" dirty="0" err="1" smtClean="0">
                <a:latin typeface="Sylfaen" charset="0"/>
                <a:ea typeface="Sylfaen" charset="0"/>
                <a:cs typeface="Sylfaen" charset="0"/>
              </a:rPr>
              <a:t>Որոշ</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իրավազորություններ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թույլ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չեն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տալիս</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իրավապահ</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մարմիններին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որսալ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պարունակվող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տվյալները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առանց</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ծառայություն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տրամադրողի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աջակցության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առնվազն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իմացության</a:t>
            </a:r>
            <a:r>
              <a:rPr lang="en-US" dirty="0" smtClean="0">
                <a:latin typeface="Sylfaen" charset="0"/>
                <a:ea typeface="Sylfaen" charset="0"/>
                <a:cs typeface="Sylfaen" charset="0"/>
              </a:rPr>
              <a:t>։ </a:t>
            </a:r>
          </a:p>
          <a:p>
            <a:pPr marL="342900" indent="-342900" algn="just">
              <a:buFont typeface="Arial" panose="020B0604020202020204" pitchFamily="34" charset="0"/>
              <a:buChar char="•"/>
            </a:pPr>
            <a:endParaRPr lang="en-US" dirty="0">
              <a:latin typeface="Sylfaen" charset="0"/>
              <a:ea typeface="Sylfaen" charset="0"/>
              <a:cs typeface="Sylfaen" charset="0"/>
            </a:endParaRPr>
          </a:p>
          <a:p>
            <a:pPr marL="342900" indent="-342900" algn="just">
              <a:buFont typeface="Arial" panose="020B0604020202020204" pitchFamily="34" charset="0"/>
              <a:buChar char="•"/>
            </a:pPr>
            <a:r>
              <a:rPr lang="en-US" dirty="0" err="1" smtClean="0">
                <a:latin typeface="Sylfaen" charset="0"/>
                <a:ea typeface="Sylfaen" charset="0"/>
                <a:cs typeface="Sylfaen" charset="0"/>
              </a:rPr>
              <a:t>Նման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իրավազորությունները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կարող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են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ընդունել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այլ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միջոցներ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ինչպիսիք</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են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օրինակ</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ստիպել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ծառայություն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տրամադրողին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ապահովել</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անհրաժեշտ</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տեխնիկական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հարամարությունները</a:t>
            </a:r>
            <a:r>
              <a:rPr lang="en-US" dirty="0" smtClean="0">
                <a:latin typeface="Sylfaen" charset="0"/>
                <a:ea typeface="Sylfaen" charset="0"/>
                <a:cs typeface="Sylfaen" charset="0"/>
              </a:rPr>
              <a:t>։ </a:t>
            </a:r>
          </a:p>
        </p:txBody>
      </p:sp>
      <p:sp>
        <p:nvSpPr>
          <p:cNvPr id="12" name="TextBox 7">
            <a:extLst>
              <a:ext uri="{FF2B5EF4-FFF2-40B4-BE49-F238E27FC236}">
                <a16:creationId xmlns:a16="http://schemas.microsoft.com/office/drawing/2014/main" id="{96C2B0E3-41BC-464D-8FBE-4F08A004B87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2951627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832092"/>
          </a:xfrm>
          <a:prstGeom prst="rect">
            <a:avLst/>
          </a:prstGeom>
        </p:spPr>
        <p:txBody>
          <a:bodyPr wrap="square">
            <a:spAutoFit/>
          </a:bodyPr>
          <a:lstStyle/>
          <a:p>
            <a:pPr marL="342900" indent="-342900" algn="just">
              <a:buFont typeface="+mj-lt"/>
              <a:buAutoNum type="arabicPeriod" startAt="2"/>
            </a:pPr>
            <a:r>
              <a:rPr lang="en-US" sz="1400" dirty="0" err="1">
                <a:latin typeface="Sylfaen" charset="0"/>
                <a:ea typeface="Sylfaen" charset="0"/>
                <a:cs typeface="Sylfaen" charset="0"/>
              </a:rPr>
              <a:t>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Կողմը</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ներքին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համակարգով</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սկզբունքներին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համապատասխան</a:t>
            </a:r>
            <a:r>
              <a:rPr lang="en-US" sz="1400" dirty="0">
                <a:latin typeface="Sylfaen" charset="0"/>
                <a:ea typeface="Sylfaen" charset="0"/>
                <a:cs typeface="Sylfaen" charset="0"/>
              </a:rPr>
              <a:t>, </a:t>
            </a:r>
            <a:r>
              <a:rPr lang="en-US" sz="1400" dirty="0" err="1">
                <a:latin typeface="Sylfaen" charset="0"/>
                <a:ea typeface="Sylfaen" charset="0"/>
                <a:cs typeface="Sylfaen" charset="0"/>
              </a:rPr>
              <a:t>չի</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ընդունել</a:t>
            </a:r>
            <a:r>
              <a:rPr lang="en-US" sz="1400" dirty="0">
                <a:latin typeface="Sylfaen" charset="0"/>
                <a:ea typeface="Sylfaen" charset="0"/>
                <a:cs typeface="Sylfaen" charset="0"/>
              </a:rPr>
              <a:t> 1-ին </a:t>
            </a:r>
            <a:r>
              <a:rPr lang="en-US" sz="1400" dirty="0" err="1">
                <a:latin typeface="Sylfaen" charset="0"/>
                <a:ea typeface="Sylfaen" charset="0"/>
                <a:cs typeface="Sylfaen" charset="0"/>
              </a:rPr>
              <a:t>կետի</a:t>
            </a:r>
            <a:r>
              <a:rPr lang="en-US" sz="1400" dirty="0">
                <a:latin typeface="Sylfaen" charset="0"/>
                <a:ea typeface="Sylfaen" charset="0"/>
                <a:cs typeface="Sylfaen" charset="0"/>
              </a:rPr>
              <a:t> «</a:t>
            </a:r>
            <a:r>
              <a:rPr lang="en-US" sz="1400" dirty="0" err="1">
                <a:latin typeface="Sylfaen" charset="0"/>
                <a:ea typeface="Sylfaen" charset="0"/>
                <a:cs typeface="Sylfaen" charset="0"/>
              </a:rPr>
              <a:t>ա</a:t>
            </a:r>
            <a:r>
              <a:rPr lang="en-US" sz="1400" dirty="0">
                <a:latin typeface="Sylfaen" charset="0"/>
                <a:ea typeface="Sylfaen" charset="0"/>
                <a:cs typeface="Sylfaen" charset="0"/>
              </a:rPr>
              <a:t>» </a:t>
            </a:r>
            <a:r>
              <a:rPr lang="en-US" sz="1400" dirty="0" err="1">
                <a:latin typeface="Sylfaen" charset="0"/>
                <a:ea typeface="Sylfaen" charset="0"/>
                <a:cs typeface="Sylfaen" charset="0"/>
              </a:rPr>
              <a:t>ենթակետում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միջոցները</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փոխարեն</a:t>
            </a:r>
            <a:r>
              <a:rPr lang="en-US" sz="1400" dirty="0">
                <a:latin typeface="Sylfaen" charset="0"/>
                <a:ea typeface="Sylfaen" charset="0"/>
                <a:cs typeface="Sylfaen" charset="0"/>
              </a:rPr>
              <a:t> </a:t>
            </a:r>
            <a:r>
              <a:rPr lang="en-US" sz="1400" dirty="0" err="1">
                <a:latin typeface="Sylfaen" charset="0"/>
                <a:ea typeface="Sylfaen" charset="0"/>
                <a:cs typeface="Sylfaen" charset="0"/>
              </a:rPr>
              <a:t>նա</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այլ</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ժամանակում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հավաքման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գործում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օգնությամբ</a:t>
            </a:r>
            <a:r>
              <a:rPr lang="en-US" sz="1400" dirty="0">
                <a:latin typeface="Sylfaen" charset="0"/>
                <a:ea typeface="Sylfaen" charset="0"/>
                <a:cs typeface="Sylfaen" charset="0"/>
              </a:rPr>
              <a:t>: </a:t>
            </a:r>
          </a:p>
          <a:p>
            <a:pPr marL="342900" indent="-342900" algn="just">
              <a:buFont typeface="+mj-lt"/>
              <a:buAutoNum type="arabicPeriod" startAt="2"/>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այլ</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պարտավորեցնելու</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համար</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ծառայություն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տրամադրողին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գաղտնի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պահել</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հոդվածով</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լիազորության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իրագործման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փաստ</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տեղեկատվություն</a:t>
            </a:r>
            <a:r>
              <a:rPr lang="en-US" sz="1400" dirty="0">
                <a:latin typeface="Sylfaen" charset="0"/>
                <a:ea typeface="Sylfaen" charset="0"/>
                <a:cs typeface="Sylfaen" charset="0"/>
              </a:rPr>
              <a:t>:</a:t>
            </a:r>
          </a:p>
          <a:p>
            <a:pPr marL="342900" indent="-342900" algn="just">
              <a:buFont typeface="+mj-lt"/>
              <a:buAutoNum type="arabicPeriod" startAt="2"/>
            </a:pP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հոդվածում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լիազորություններն</a:t>
            </a:r>
            <a:r>
              <a:rPr lang="en-US" sz="1400" dirty="0">
                <a:latin typeface="Sylfaen" charset="0"/>
                <a:ea typeface="Sylfaen" charset="0"/>
                <a:cs typeface="Sylfaen" charset="0"/>
              </a:rPr>
              <a:t> </a:t>
            </a:r>
            <a:r>
              <a:rPr lang="en-US" sz="1400" dirty="0" err="1">
                <a:latin typeface="Sylfaen" charset="0"/>
                <a:ea typeface="Sylfaen" charset="0"/>
                <a:cs typeface="Sylfaen" charset="0"/>
              </a:rPr>
              <a:t>ու</a:t>
            </a:r>
            <a:r>
              <a:rPr lang="en-US" sz="1400" dirty="0">
                <a:latin typeface="Sylfaen" charset="0"/>
                <a:ea typeface="Sylfaen" charset="0"/>
                <a:cs typeface="Sylfaen" charset="0"/>
              </a:rPr>
              <a:t> </a:t>
            </a:r>
            <a:r>
              <a:rPr lang="en-US" sz="1400" dirty="0" err="1">
                <a:latin typeface="Sylfaen" charset="0"/>
                <a:ea typeface="Sylfaen" charset="0"/>
                <a:cs typeface="Sylfaen" charset="0"/>
              </a:rPr>
              <a:t>ընթացակարգերը</a:t>
            </a:r>
            <a:r>
              <a:rPr lang="en-US" sz="1400" dirty="0">
                <a:latin typeface="Sylfaen" charset="0"/>
                <a:ea typeface="Sylfaen" charset="0"/>
                <a:cs typeface="Sylfaen" charset="0"/>
              </a:rPr>
              <a:t> </a:t>
            </a:r>
            <a:r>
              <a:rPr lang="en-US" sz="1400" dirty="0" err="1">
                <a:latin typeface="Sylfaen" charset="0"/>
                <a:ea typeface="Sylfaen" charset="0"/>
                <a:cs typeface="Sylfaen" charset="0"/>
              </a:rPr>
              <a:t>պետք</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լինեն</a:t>
            </a:r>
            <a:r>
              <a:rPr lang="en-US" sz="1400" dirty="0">
                <a:latin typeface="Sylfaen" charset="0"/>
                <a:ea typeface="Sylfaen" charset="0"/>
                <a:cs typeface="Sylfaen" charset="0"/>
              </a:rPr>
              <a:t> 14-րդ </a:t>
            </a:r>
            <a:r>
              <a:rPr lang="en-US" sz="1400" dirty="0" err="1">
                <a:latin typeface="Sylfaen" charset="0"/>
                <a:ea typeface="Sylfaen" charset="0"/>
                <a:cs typeface="Sylfaen" charset="0"/>
              </a:rPr>
              <a:t>և</a:t>
            </a:r>
            <a:r>
              <a:rPr lang="en-US" sz="1400" dirty="0">
                <a:latin typeface="Sylfaen" charset="0"/>
                <a:ea typeface="Sylfaen" charset="0"/>
                <a:cs typeface="Sylfaen" charset="0"/>
              </a:rPr>
              <a:t> 15-րդ </a:t>
            </a:r>
            <a:r>
              <a:rPr lang="en-US" sz="1400" dirty="0" err="1">
                <a:latin typeface="Sylfaen" charset="0"/>
                <a:ea typeface="Sylfaen" charset="0"/>
                <a:cs typeface="Sylfaen" charset="0"/>
              </a:rPr>
              <a:t>հոդվածների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կարգավորման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առարկա</a:t>
            </a:r>
            <a:r>
              <a:rPr lang="en-US" sz="1400" dirty="0">
                <a:latin typeface="Sylfaen" charset="0"/>
                <a:ea typeface="Sylfaen" charset="0"/>
                <a:cs typeface="Sylfaen" charset="0"/>
              </a:rPr>
              <a:t>։</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770537"/>
          </a:xfrm>
          <a:prstGeom prst="rect">
            <a:avLst/>
          </a:prstGeom>
        </p:spPr>
        <p:txBody>
          <a:bodyPr wrap="square">
            <a:spAutoFit/>
          </a:bodyPr>
          <a:lstStyle/>
          <a:p>
            <a:pPr marL="285750" indent="-285750" algn="just">
              <a:buFont typeface="Arial" panose="020B0604020202020204" pitchFamily="34" charset="0"/>
              <a:buChar char="•"/>
            </a:pPr>
            <a:r>
              <a:rPr lang="en-US" sz="1600" dirty="0" err="1" smtClean="0">
                <a:latin typeface="Sylfaen" charset="0"/>
                <a:ea typeface="Sylfaen" charset="0"/>
                <a:cs typeface="Sylfaen" charset="0"/>
              </a:rPr>
              <a:t>Այս</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լիազորությունը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արդյունավետ</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միայն</a:t>
            </a:r>
            <a:r>
              <a:rPr lang="en-US" sz="1600" dirty="0">
                <a:latin typeface="Sylfaen" charset="0"/>
                <a:ea typeface="Sylfaen" charset="0"/>
                <a:cs typeface="Sylfaen" charset="0"/>
              </a:rPr>
              <a:t> </a:t>
            </a:r>
            <a:r>
              <a:rPr lang="en-US" sz="1600" dirty="0" err="1" smtClean="0">
                <a:latin typeface="Sylfaen" charset="0"/>
                <a:ea typeface="Sylfaen" charset="0"/>
                <a:cs typeface="Sylfaen" charset="0"/>
              </a:rPr>
              <a:t>դեպքում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երբ</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իրականացվում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առանց</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քննվող</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անձանց</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իմացության</a:t>
            </a:r>
            <a:r>
              <a:rPr lang="en-US" sz="1600" dirty="0" smtClean="0">
                <a:latin typeface="Sylfaen" charset="0"/>
                <a:ea typeface="Sylfaen" charset="0"/>
                <a:cs typeface="Sylfaen" charset="0"/>
              </a:rPr>
              <a:t>։ </a:t>
            </a:r>
          </a:p>
          <a:p>
            <a:pPr marL="285750" indent="-285750" algn="just">
              <a:buFont typeface="Arial" panose="020B0604020202020204" pitchFamily="34" charset="0"/>
              <a:buChar char="•"/>
            </a:pPr>
            <a:endParaRPr lang="en-US" sz="1600" dirty="0">
              <a:latin typeface="Sylfaen" charset="0"/>
              <a:ea typeface="Sylfaen" charset="0"/>
              <a:cs typeface="Sylfaen" charset="0"/>
            </a:endParaRPr>
          </a:p>
          <a:p>
            <a:pPr marL="285750" indent="-285750" algn="just">
              <a:buFont typeface="Arial" panose="020B0604020202020204" pitchFamily="34" charset="0"/>
              <a:buChar char="•"/>
            </a:pPr>
            <a:r>
              <a:rPr lang="en-US" sz="1600" dirty="0" err="1" smtClean="0">
                <a:latin typeface="Sylfaen" charset="0"/>
                <a:ea typeface="Sylfaen" charset="0"/>
                <a:cs typeface="Sylfaen" charset="0"/>
              </a:rPr>
              <a:t>Հաղորդակցվող</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կողմերը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չպետք</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հասկանան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իրական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ժամանակում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հավագրման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միջոցի</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իրականացումը</a:t>
            </a:r>
            <a:r>
              <a:rPr lang="en-US" sz="1600" dirty="0" smtClean="0">
                <a:latin typeface="Sylfaen" charset="0"/>
                <a:ea typeface="Sylfaen" charset="0"/>
                <a:cs typeface="Sylfaen" charset="0"/>
              </a:rPr>
              <a:t>։ </a:t>
            </a:r>
          </a:p>
          <a:p>
            <a:pPr marL="285750" indent="-285750" algn="just">
              <a:buFont typeface="Arial" panose="020B0604020202020204" pitchFamily="34" charset="0"/>
              <a:buChar char="•"/>
            </a:pPr>
            <a:endParaRPr lang="en-US" sz="1600" dirty="0">
              <a:latin typeface="Sylfaen" charset="0"/>
              <a:ea typeface="Sylfaen" charset="0"/>
              <a:cs typeface="Sylfaen" charset="0"/>
            </a:endParaRPr>
          </a:p>
          <a:p>
            <a:pPr marL="285750" indent="-285750" algn="just">
              <a:buFont typeface="Arial" panose="020B0604020202020204" pitchFamily="34" charset="0"/>
              <a:buChar char="•"/>
            </a:pPr>
            <a:r>
              <a:rPr lang="en-US" sz="1600" dirty="0" err="1" smtClean="0">
                <a:latin typeface="Sylfaen" charset="0"/>
                <a:ea typeface="Sylfaen" charset="0"/>
                <a:cs typeface="Sylfaen" charset="0"/>
              </a:rPr>
              <a:t>Կարեւոր</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որ</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ծառայություն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տրամադրողներին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հնարավոր</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լինի</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ստիպել</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ապահովել</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ցանկացած</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լիազորության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իրականացման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գաղտնիությունը</a:t>
            </a:r>
            <a:r>
              <a:rPr lang="en-US" sz="1600" dirty="0" smtClean="0">
                <a:latin typeface="Sylfaen" charset="0"/>
                <a:ea typeface="Sylfaen" charset="0"/>
                <a:cs typeface="Sylfaen" charset="0"/>
              </a:rPr>
              <a:t>։</a:t>
            </a:r>
          </a:p>
          <a:p>
            <a:pPr marL="285750" indent="-285750" algn="just">
              <a:buFont typeface="Arial" panose="020B0604020202020204" pitchFamily="34" charset="0"/>
              <a:buChar char="•"/>
            </a:pPr>
            <a:endParaRPr lang="en-US" sz="1600" dirty="0" smtClean="0">
              <a:latin typeface="Sylfaen" charset="0"/>
              <a:ea typeface="Sylfaen" charset="0"/>
              <a:cs typeface="Sylfaen" charset="0"/>
            </a:endParaRPr>
          </a:p>
          <a:p>
            <a:pPr marL="285750" indent="-285750" algn="just">
              <a:buFont typeface="Arial" panose="020B0604020202020204" pitchFamily="34" charset="0"/>
              <a:buChar char="•"/>
            </a:pPr>
            <a:r>
              <a:rPr lang="en-US" sz="1600" dirty="0" err="1" smtClean="0">
                <a:latin typeface="Sylfaen" charset="0"/>
                <a:ea typeface="Sylfaen" charset="0"/>
                <a:cs typeface="Sylfaen" charset="0"/>
              </a:rPr>
              <a:t>Սա</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նաեւ</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ծառայություն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տրամադրողին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ազատում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որեւէ</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պայմանագրային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կամ</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այլ</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իրավական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պարտավորությունից</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բաժանորդներին</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ծանուցելու</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միջոցի</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մասին</a:t>
            </a:r>
            <a:r>
              <a:rPr lang="en-US" sz="1600" dirty="0" smtClean="0">
                <a:latin typeface="Sylfaen" charset="0"/>
                <a:ea typeface="Sylfaen" charset="0"/>
                <a:cs typeface="Sylfaen" charset="0"/>
              </a:rPr>
              <a:t>։ </a:t>
            </a:r>
            <a:endParaRPr lang="en-US" sz="1600"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0DAB3B12-192C-4272-BFDF-D2DAC02DABB9}"/>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39131054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832092"/>
          </a:xfrm>
          <a:prstGeom prst="rect">
            <a:avLst/>
          </a:prstGeom>
        </p:spPr>
        <p:txBody>
          <a:bodyPr wrap="square">
            <a:spAutoFit/>
          </a:bodyPr>
          <a:lstStyle/>
          <a:p>
            <a:pPr marL="342900" indent="-342900" algn="just">
              <a:buFont typeface="+mj-lt"/>
              <a:buAutoNum type="arabicPeriod" startAt="2"/>
            </a:pPr>
            <a:r>
              <a:rPr lang="en-US" sz="1400" dirty="0" err="1">
                <a:latin typeface="Sylfaen" charset="0"/>
                <a:ea typeface="Sylfaen" charset="0"/>
                <a:cs typeface="Sylfaen" charset="0"/>
              </a:rPr>
              <a:t>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Կողմը</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ներքին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համակարգով</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սկզբունքներին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համապատասխան</a:t>
            </a:r>
            <a:r>
              <a:rPr lang="en-US" sz="1400" dirty="0">
                <a:latin typeface="Sylfaen" charset="0"/>
                <a:ea typeface="Sylfaen" charset="0"/>
                <a:cs typeface="Sylfaen" charset="0"/>
              </a:rPr>
              <a:t>, </a:t>
            </a:r>
            <a:r>
              <a:rPr lang="en-US" sz="1400" dirty="0" err="1">
                <a:latin typeface="Sylfaen" charset="0"/>
                <a:ea typeface="Sylfaen" charset="0"/>
                <a:cs typeface="Sylfaen" charset="0"/>
              </a:rPr>
              <a:t>չի</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ընդունել</a:t>
            </a:r>
            <a:r>
              <a:rPr lang="en-US" sz="1400" dirty="0">
                <a:latin typeface="Sylfaen" charset="0"/>
                <a:ea typeface="Sylfaen" charset="0"/>
                <a:cs typeface="Sylfaen" charset="0"/>
              </a:rPr>
              <a:t> 1-ին </a:t>
            </a:r>
            <a:r>
              <a:rPr lang="en-US" sz="1400" dirty="0" err="1">
                <a:latin typeface="Sylfaen" charset="0"/>
                <a:ea typeface="Sylfaen" charset="0"/>
                <a:cs typeface="Sylfaen" charset="0"/>
              </a:rPr>
              <a:t>կետի</a:t>
            </a:r>
            <a:r>
              <a:rPr lang="en-US" sz="1400" dirty="0">
                <a:latin typeface="Sylfaen" charset="0"/>
                <a:ea typeface="Sylfaen" charset="0"/>
                <a:cs typeface="Sylfaen" charset="0"/>
              </a:rPr>
              <a:t> «</a:t>
            </a:r>
            <a:r>
              <a:rPr lang="en-US" sz="1400" dirty="0" err="1">
                <a:latin typeface="Sylfaen" charset="0"/>
                <a:ea typeface="Sylfaen" charset="0"/>
                <a:cs typeface="Sylfaen" charset="0"/>
              </a:rPr>
              <a:t>ա</a:t>
            </a:r>
            <a:r>
              <a:rPr lang="en-US" sz="1400" dirty="0">
                <a:latin typeface="Sylfaen" charset="0"/>
                <a:ea typeface="Sylfaen" charset="0"/>
                <a:cs typeface="Sylfaen" charset="0"/>
              </a:rPr>
              <a:t>» </a:t>
            </a:r>
            <a:r>
              <a:rPr lang="en-US" sz="1400" dirty="0" err="1">
                <a:latin typeface="Sylfaen" charset="0"/>
                <a:ea typeface="Sylfaen" charset="0"/>
                <a:cs typeface="Sylfaen" charset="0"/>
              </a:rPr>
              <a:t>ենթակետում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միջոցները</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փոխարեն</a:t>
            </a:r>
            <a:r>
              <a:rPr lang="en-US" sz="1400" dirty="0">
                <a:latin typeface="Sylfaen" charset="0"/>
                <a:ea typeface="Sylfaen" charset="0"/>
                <a:cs typeface="Sylfaen" charset="0"/>
              </a:rPr>
              <a:t> </a:t>
            </a:r>
            <a:r>
              <a:rPr lang="en-US" sz="1400" dirty="0" err="1">
                <a:latin typeface="Sylfaen" charset="0"/>
                <a:ea typeface="Sylfaen" charset="0"/>
                <a:cs typeface="Sylfaen" charset="0"/>
              </a:rPr>
              <a:t>նա</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այլ</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ժամանակում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փոխանցման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տվյալների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հավաքման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գործում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տեխնիկական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օգնությամբ</a:t>
            </a:r>
            <a:r>
              <a:rPr lang="en-US" sz="1400" dirty="0">
                <a:latin typeface="Sylfaen" charset="0"/>
                <a:ea typeface="Sylfaen" charset="0"/>
                <a:cs typeface="Sylfaen" charset="0"/>
              </a:rPr>
              <a:t>: </a:t>
            </a:r>
          </a:p>
          <a:p>
            <a:pPr marL="342900" indent="-342900" algn="just">
              <a:buFont typeface="+mj-lt"/>
              <a:buAutoNum type="arabicPeriod" startAt="2"/>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այլ</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պարտավորեցնելու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ծառայություն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տրամադրողին</a:t>
            </a:r>
            <a:r>
              <a:rPr lang="en-US" sz="1400" dirty="0">
                <a:latin typeface="Sylfaen" charset="0"/>
                <a:ea typeface="Sylfaen" charset="0"/>
                <a:cs typeface="Sylfaen" charset="0"/>
              </a:rPr>
              <a:t> </a:t>
            </a:r>
            <a:r>
              <a:rPr lang="en-US" sz="1400" dirty="0" err="1">
                <a:latin typeface="Sylfaen" charset="0"/>
                <a:ea typeface="Sylfaen" charset="0"/>
                <a:cs typeface="Sylfaen" charset="0"/>
              </a:rPr>
              <a:t>գաղտնի</a:t>
            </a:r>
            <a:r>
              <a:rPr lang="en-US" sz="1400" dirty="0">
                <a:latin typeface="Sylfaen" charset="0"/>
                <a:ea typeface="Sylfaen" charset="0"/>
                <a:cs typeface="Sylfaen" charset="0"/>
              </a:rPr>
              <a:t> </a:t>
            </a:r>
            <a:r>
              <a:rPr lang="en-US" sz="1400" dirty="0" err="1">
                <a:latin typeface="Sylfaen" charset="0"/>
                <a:ea typeface="Sylfaen" charset="0"/>
                <a:cs typeface="Sylfaen" charset="0"/>
              </a:rPr>
              <a:t>պահել</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հոդվածով</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լիազորության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իրագործման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փաստ</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տեղեկատվություն</a:t>
            </a:r>
            <a:r>
              <a:rPr lang="en-US" sz="1400" dirty="0">
                <a:latin typeface="Sylfaen" charset="0"/>
                <a:ea typeface="Sylfaen" charset="0"/>
                <a:cs typeface="Sylfaen" charset="0"/>
              </a:rPr>
              <a:t>:</a:t>
            </a:r>
          </a:p>
          <a:p>
            <a:pPr marL="342900" indent="-342900" algn="just">
              <a:buFont typeface="+mj-lt"/>
              <a:buAutoNum type="arabicPeriod" startAt="2"/>
            </a:pP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հոդվածում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լիազորություններն</a:t>
            </a:r>
            <a:r>
              <a:rPr lang="en-US" sz="1400" dirty="0">
                <a:latin typeface="Sylfaen" charset="0"/>
                <a:ea typeface="Sylfaen" charset="0"/>
                <a:cs typeface="Sylfaen" charset="0"/>
              </a:rPr>
              <a:t> </a:t>
            </a:r>
            <a:r>
              <a:rPr lang="en-US" sz="1400" dirty="0" err="1">
                <a:latin typeface="Sylfaen" charset="0"/>
                <a:ea typeface="Sylfaen" charset="0"/>
                <a:cs typeface="Sylfaen" charset="0"/>
              </a:rPr>
              <a:t>ու</a:t>
            </a:r>
            <a:r>
              <a:rPr lang="en-US" sz="1400" dirty="0">
                <a:latin typeface="Sylfaen" charset="0"/>
                <a:ea typeface="Sylfaen" charset="0"/>
                <a:cs typeface="Sylfaen" charset="0"/>
              </a:rPr>
              <a:t> </a:t>
            </a:r>
            <a:r>
              <a:rPr lang="en-US" sz="1400" dirty="0" err="1">
                <a:latin typeface="Sylfaen" charset="0"/>
                <a:ea typeface="Sylfaen" charset="0"/>
                <a:cs typeface="Sylfaen" charset="0"/>
              </a:rPr>
              <a:t>ընթացակարգերը</a:t>
            </a:r>
            <a:r>
              <a:rPr lang="en-US" sz="1400" dirty="0">
                <a:latin typeface="Sylfaen" charset="0"/>
                <a:ea typeface="Sylfaen" charset="0"/>
                <a:cs typeface="Sylfaen" charset="0"/>
              </a:rPr>
              <a:t> </a:t>
            </a:r>
            <a:r>
              <a:rPr lang="en-US" sz="1400" dirty="0" err="1">
                <a:latin typeface="Sylfaen" charset="0"/>
                <a:ea typeface="Sylfaen" charset="0"/>
                <a:cs typeface="Sylfaen" charset="0"/>
              </a:rPr>
              <a:t>պետք</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լինեն</a:t>
            </a:r>
            <a:r>
              <a:rPr lang="en-US" sz="1400" dirty="0">
                <a:latin typeface="Sylfaen" charset="0"/>
                <a:ea typeface="Sylfaen" charset="0"/>
                <a:cs typeface="Sylfaen" charset="0"/>
              </a:rPr>
              <a:t> </a:t>
            </a:r>
            <a:r>
              <a:rPr lang="en-US" sz="1400" dirty="0">
                <a:solidFill>
                  <a:srgbClr val="FF0000"/>
                </a:solidFill>
                <a:latin typeface="Sylfaen" charset="0"/>
                <a:ea typeface="Sylfaen" charset="0"/>
                <a:cs typeface="Sylfaen" charset="0"/>
              </a:rPr>
              <a:t>14-րդ </a:t>
            </a:r>
            <a:r>
              <a:rPr lang="en-US" sz="1400" dirty="0" err="1">
                <a:solidFill>
                  <a:srgbClr val="FF0000"/>
                </a:solidFill>
                <a:latin typeface="Sylfaen" charset="0"/>
                <a:ea typeface="Sylfaen" charset="0"/>
                <a:cs typeface="Sylfaen" charset="0"/>
              </a:rPr>
              <a:t>և</a:t>
            </a:r>
            <a:r>
              <a:rPr lang="en-US" sz="1400" dirty="0">
                <a:solidFill>
                  <a:srgbClr val="FF0000"/>
                </a:solidFill>
                <a:latin typeface="Sylfaen" charset="0"/>
                <a:ea typeface="Sylfaen" charset="0"/>
                <a:cs typeface="Sylfaen" charset="0"/>
              </a:rPr>
              <a:t> 15-րդ </a:t>
            </a:r>
            <a:r>
              <a:rPr lang="en-US" sz="1400" dirty="0" err="1">
                <a:solidFill>
                  <a:srgbClr val="FF0000"/>
                </a:solidFill>
                <a:latin typeface="Sylfaen" charset="0"/>
                <a:ea typeface="Sylfaen" charset="0"/>
                <a:cs typeface="Sylfaen" charset="0"/>
              </a:rPr>
              <a:t>հոդվածների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կարգավորման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առարկա</a:t>
            </a:r>
            <a:r>
              <a:rPr lang="en-US" sz="1400" dirty="0">
                <a:latin typeface="Sylfaen" charset="0"/>
                <a:ea typeface="Sylfaen" charset="0"/>
                <a:cs typeface="Sylfaen" charset="0"/>
              </a:rPr>
              <a:t>։</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585323"/>
          </a:xfrm>
          <a:prstGeom prst="rect">
            <a:avLst/>
          </a:prstGeom>
        </p:spPr>
        <p:txBody>
          <a:bodyPr wrap="square">
            <a:spAutoFit/>
          </a:bodyPr>
          <a:lstStyle/>
          <a:p>
            <a:pPr marL="342900" indent="-342900" algn="just">
              <a:buFont typeface="Arial" panose="020B0604020202020204" pitchFamily="34" charset="0"/>
              <a:buChar char="•"/>
            </a:pPr>
            <a:r>
              <a:rPr lang="en-US" dirty="0" err="1">
                <a:latin typeface="Sylfaen" charset="0"/>
                <a:ea typeface="Sylfaen" charset="0"/>
                <a:cs typeface="Sylfaen" charset="0"/>
              </a:rPr>
              <a:t>Գաղտնիության</a:t>
            </a:r>
            <a:r>
              <a:rPr lang="en-US" dirty="0">
                <a:latin typeface="Sylfaen" charset="0"/>
                <a:ea typeface="Sylfaen" charset="0"/>
                <a:cs typeface="Sylfaen" charset="0"/>
              </a:rPr>
              <a:t> </a:t>
            </a:r>
            <a:r>
              <a:rPr lang="en-US" dirty="0" err="1">
                <a:latin typeface="Sylfaen" charset="0"/>
                <a:ea typeface="Sylfaen" charset="0"/>
                <a:cs typeface="Sylfaen" charset="0"/>
              </a:rPr>
              <a:t>բարձր</a:t>
            </a:r>
            <a:r>
              <a:rPr lang="en-US" dirty="0">
                <a:latin typeface="Sylfaen" charset="0"/>
                <a:ea typeface="Sylfaen" charset="0"/>
                <a:cs typeface="Sylfaen" charset="0"/>
              </a:rPr>
              <a:t> </a:t>
            </a:r>
            <a:r>
              <a:rPr lang="en-US" dirty="0" err="1">
                <a:latin typeface="Sylfaen" charset="0"/>
                <a:ea typeface="Sylfaen" charset="0"/>
                <a:cs typeface="Sylfaen" charset="0"/>
              </a:rPr>
              <a:t>շահագրգռվածություն</a:t>
            </a:r>
            <a:r>
              <a:rPr lang="en-US" dirty="0">
                <a:latin typeface="Sylfaen" charset="0"/>
                <a:ea typeface="Sylfaen" charset="0"/>
                <a:cs typeface="Sylfaen" charset="0"/>
              </a:rPr>
              <a:t> </a:t>
            </a:r>
            <a:r>
              <a:rPr lang="en-US" dirty="0" err="1">
                <a:latin typeface="Sylfaen" charset="0"/>
                <a:ea typeface="Sylfaen" charset="0"/>
                <a:cs typeface="Sylfaen" charset="0"/>
              </a:rPr>
              <a:t>կապված</a:t>
            </a:r>
            <a:r>
              <a:rPr lang="en-US" dirty="0">
                <a:latin typeface="Sylfaen" charset="0"/>
                <a:ea typeface="Sylfaen" charset="0"/>
                <a:cs typeface="Sylfaen" charset="0"/>
              </a:rPr>
              <a:t> </a:t>
            </a:r>
            <a:r>
              <a:rPr lang="en-US" dirty="0" err="1">
                <a:latin typeface="Sylfaen" charset="0"/>
                <a:ea typeface="Sylfaen" charset="0"/>
                <a:cs typeface="Sylfaen" charset="0"/>
              </a:rPr>
              <a:t>է</a:t>
            </a:r>
            <a:r>
              <a:rPr lang="en-US" dirty="0">
                <a:latin typeface="Sylfaen" charset="0"/>
                <a:ea typeface="Sylfaen" charset="0"/>
                <a:cs typeface="Sylfaen" charset="0"/>
              </a:rPr>
              <a:t> </a:t>
            </a:r>
            <a:r>
              <a:rPr lang="en-US" dirty="0" err="1">
                <a:latin typeface="Sylfaen" charset="0"/>
                <a:ea typeface="Sylfaen" charset="0"/>
                <a:cs typeface="Sylfaen" charset="0"/>
              </a:rPr>
              <a:t>պարունակվող</a:t>
            </a:r>
            <a:r>
              <a:rPr lang="en-US" dirty="0">
                <a:latin typeface="Sylfaen" charset="0"/>
                <a:ea typeface="Sylfaen" charset="0"/>
                <a:cs typeface="Sylfaen" charset="0"/>
              </a:rPr>
              <a:t> </a:t>
            </a:r>
            <a:r>
              <a:rPr lang="en-US" dirty="0" err="1">
                <a:latin typeface="Sylfaen" charset="0"/>
                <a:ea typeface="Sylfaen" charset="0"/>
                <a:cs typeface="Sylfaen" charset="0"/>
              </a:rPr>
              <a:t>տվյալների</a:t>
            </a:r>
            <a:r>
              <a:rPr lang="en-US" dirty="0">
                <a:latin typeface="Sylfaen" charset="0"/>
                <a:ea typeface="Sylfaen" charset="0"/>
                <a:cs typeface="Sylfaen" charset="0"/>
              </a:rPr>
              <a:t> </a:t>
            </a:r>
            <a:r>
              <a:rPr lang="en-US" dirty="0" err="1" smtClean="0">
                <a:latin typeface="Sylfaen" charset="0"/>
                <a:ea typeface="Sylfaen" charset="0"/>
                <a:cs typeface="Sylfaen" charset="0"/>
              </a:rPr>
              <a:t>հետ</a:t>
            </a:r>
            <a:r>
              <a:rPr lang="en-US" dirty="0" smtClean="0">
                <a:latin typeface="Sylfaen" charset="0"/>
                <a:ea typeface="Sylfaen" charset="0"/>
                <a:cs typeface="Sylfaen" charset="0"/>
              </a:rPr>
              <a:t>։ </a:t>
            </a:r>
          </a:p>
          <a:p>
            <a:pPr marL="342900" indent="-342900" algn="just">
              <a:buFont typeface="Arial" panose="020B0604020202020204" pitchFamily="34" charset="0"/>
              <a:buChar char="•"/>
            </a:pPr>
            <a:endParaRPr lang="en-US" dirty="0" smtClean="0">
              <a:latin typeface="Sylfaen" charset="0"/>
              <a:ea typeface="Sylfaen" charset="0"/>
              <a:cs typeface="Sylfaen" charset="0"/>
            </a:endParaRPr>
          </a:p>
          <a:p>
            <a:pPr marL="342900" indent="-342900" algn="just">
              <a:buFont typeface="Arial" panose="020B0604020202020204" pitchFamily="34" charset="0"/>
              <a:buChar char="•"/>
            </a:pPr>
            <a:r>
              <a:rPr lang="en-US" dirty="0" err="1" smtClean="0">
                <a:latin typeface="Sylfaen" charset="0"/>
                <a:ea typeface="Sylfaen" charset="0"/>
                <a:cs typeface="Sylfaen" charset="0"/>
              </a:rPr>
              <a:t>Պարունակվող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տվյալների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որսումի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պայմաններն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ու</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երաշխիքները</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սովորաար</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ավելի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խիստ</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են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քան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փոխանցվող</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տվյալների</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իրական</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ժամանակում</a:t>
            </a:r>
            <a:r>
              <a:rPr lang="en-US" dirty="0" smtClean="0">
                <a:latin typeface="Sylfaen" charset="0"/>
                <a:ea typeface="Sylfaen" charset="0"/>
                <a:cs typeface="Sylfaen" charset="0"/>
              </a:rPr>
              <a:t> </a:t>
            </a:r>
            <a:r>
              <a:rPr lang="en-US" dirty="0" err="1" smtClean="0">
                <a:latin typeface="Sylfaen" charset="0"/>
                <a:ea typeface="Sylfaen" charset="0"/>
                <a:cs typeface="Sylfaen" charset="0"/>
              </a:rPr>
              <a:t>հավաքումը</a:t>
            </a:r>
            <a:r>
              <a:rPr lang="en-US" dirty="0" smtClean="0">
                <a:latin typeface="Sylfaen" charset="0"/>
                <a:ea typeface="Sylfaen" charset="0"/>
                <a:cs typeface="Sylfaen" charset="0"/>
              </a:rPr>
              <a:t>։ </a:t>
            </a:r>
            <a:endParaRPr lang="en-US"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563A2997-E35E-49F6-AF7A-9D7C029C94F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000" dirty="0" err="1">
                <a:solidFill>
                  <a:schemeClr val="bg1"/>
                </a:solidFill>
                <a:latin typeface="Sylfaen" charset="0"/>
                <a:ea typeface="Sylfaen" charset="0"/>
                <a:cs typeface="Sylfaen" charset="0"/>
              </a:rPr>
              <a:t>Պարունակվող</a:t>
            </a:r>
            <a:r>
              <a:rPr lang="en-US" sz="3000" dirty="0">
                <a:solidFill>
                  <a:schemeClr val="bg1"/>
                </a:solidFill>
                <a:latin typeface="Sylfaen" charset="0"/>
                <a:ea typeface="Sylfaen" charset="0"/>
                <a:cs typeface="Sylfaen" charset="0"/>
              </a:rPr>
              <a:t> </a:t>
            </a:r>
            <a:r>
              <a:rPr lang="hy-AM" sz="3000" dirty="0">
                <a:solidFill>
                  <a:schemeClr val="bg1"/>
                </a:solidFill>
                <a:latin typeface="Sylfaen" charset="0"/>
                <a:ea typeface="Sylfaen" charset="0"/>
                <a:cs typeface="Sylfaen" charset="0"/>
              </a:rPr>
              <a:t>տվյալների որսում</a:t>
            </a:r>
            <a:endParaRPr lang="en-GB" sz="30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2126881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hy-AM" sz="3200" dirty="0" smtClean="0">
                <a:latin typeface="Sylfaen" charset="0"/>
                <a:ea typeface="Sylfaen" charset="0"/>
                <a:cs typeface="Sylfaen" charset="0"/>
              </a:rPr>
              <a:t>Հարցում</a:t>
            </a:r>
            <a:endParaRPr lang="en-GB" sz="3200" dirty="0">
              <a:latin typeface="Sylfaen" charset="0"/>
              <a:ea typeface="Sylfaen" charset="0"/>
              <a:cs typeface="Sylfaen"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56983" y="1289515"/>
            <a:ext cx="8030033" cy="2308324"/>
          </a:xfrm>
          <a:prstGeom prst="rect">
            <a:avLst/>
          </a:prstGeom>
          <a:solidFill>
            <a:srgbClr val="BDD8F3"/>
          </a:solidFill>
        </p:spPr>
        <p:txBody>
          <a:bodyPr wrap="square" rtlCol="0">
            <a:spAutoFit/>
          </a:bodyPr>
          <a:lstStyle/>
          <a:p>
            <a:pPr algn="just"/>
            <a:r>
              <a:rPr lang="en-US" sz="2400" dirty="0" err="1" smtClean="0">
                <a:solidFill>
                  <a:schemeClr val="tx1">
                    <a:lumMod val="65000"/>
                    <a:lumOff val="35000"/>
                  </a:schemeClr>
                </a:solidFill>
                <a:latin typeface="Sylfaen" charset="0"/>
                <a:ea typeface="Sylfaen" charset="0"/>
                <a:cs typeface="Sylfaen" charset="0"/>
              </a:rPr>
              <a:t>Դուք</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ստացել</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եք</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գողությանը</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վերաբերող</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գործով</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որսումի</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թույլտվություն</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տրամադրելու</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դիմում</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Հանցագործությունը</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նախատեսում</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է</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առավելագույնը</a:t>
            </a:r>
            <a:r>
              <a:rPr lang="en-US" sz="2400" dirty="0" smtClean="0">
                <a:solidFill>
                  <a:schemeClr val="tx1">
                    <a:lumMod val="65000"/>
                    <a:lumOff val="35000"/>
                  </a:schemeClr>
                </a:solidFill>
                <a:latin typeface="Sylfaen" charset="0"/>
                <a:ea typeface="Sylfaen" charset="0"/>
                <a:cs typeface="Sylfaen" charset="0"/>
              </a:rPr>
              <a:t> 6 </a:t>
            </a:r>
            <a:r>
              <a:rPr lang="en-US" sz="2400" dirty="0" err="1" smtClean="0">
                <a:solidFill>
                  <a:schemeClr val="tx1">
                    <a:lumMod val="65000"/>
                    <a:lumOff val="35000"/>
                  </a:schemeClr>
                </a:solidFill>
                <a:latin typeface="Sylfaen" charset="0"/>
                <a:ea typeface="Sylfaen" charset="0"/>
                <a:cs typeface="Sylfaen" charset="0"/>
              </a:rPr>
              <a:t>ամիս</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ժամկետով</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ազատազրկում</a:t>
            </a:r>
            <a:r>
              <a:rPr lang="en-US" sz="2400" dirty="0" smtClean="0">
                <a:solidFill>
                  <a:schemeClr val="tx1">
                    <a:lumMod val="65000"/>
                    <a:lumOff val="35000"/>
                  </a:schemeClr>
                </a:solidFill>
                <a:latin typeface="Sylfaen" charset="0"/>
                <a:ea typeface="Sylfaen" charset="0"/>
                <a:cs typeface="Sylfaen" charset="0"/>
              </a:rPr>
              <a:t>։</a:t>
            </a:r>
          </a:p>
          <a:p>
            <a:pPr algn="ctr"/>
            <a:r>
              <a:rPr lang="en-US" sz="2400" dirty="0" err="1" smtClean="0">
                <a:solidFill>
                  <a:schemeClr val="tx1">
                    <a:lumMod val="65000"/>
                    <a:lumOff val="35000"/>
                  </a:schemeClr>
                </a:solidFill>
                <a:latin typeface="Sylfaen" charset="0"/>
                <a:ea typeface="Sylfaen" charset="0"/>
                <a:cs typeface="Sylfaen" charset="0"/>
              </a:rPr>
              <a:t>Արդյո՞ք</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սա</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կլինի</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Բուդապեշտի</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Կոնվենցիայի</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ներքո</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որսումի</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լիազորության</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վավեր</a:t>
            </a:r>
            <a:r>
              <a:rPr lang="en-US" sz="2400" dirty="0" smtClean="0">
                <a:solidFill>
                  <a:schemeClr val="tx1">
                    <a:lumMod val="65000"/>
                    <a:lumOff val="35000"/>
                  </a:schemeClr>
                </a:solidFill>
                <a:latin typeface="Sylfaen" charset="0"/>
                <a:ea typeface="Sylfaen" charset="0"/>
                <a:cs typeface="Sylfaen" charset="0"/>
              </a:rPr>
              <a:t> </a:t>
            </a:r>
            <a:r>
              <a:rPr lang="en-US" sz="2400" dirty="0" err="1" smtClean="0">
                <a:solidFill>
                  <a:schemeClr val="tx1">
                    <a:lumMod val="65000"/>
                    <a:lumOff val="35000"/>
                  </a:schemeClr>
                </a:solidFill>
                <a:latin typeface="Sylfaen" charset="0"/>
                <a:ea typeface="Sylfaen" charset="0"/>
                <a:cs typeface="Sylfaen" charset="0"/>
              </a:rPr>
              <a:t>կիրառում</a:t>
            </a:r>
            <a:r>
              <a:rPr lang="en-US" sz="2400" dirty="0" smtClean="0">
                <a:solidFill>
                  <a:schemeClr val="tx1">
                    <a:lumMod val="65000"/>
                    <a:lumOff val="35000"/>
                  </a:schemeClr>
                </a:solidFill>
                <a:latin typeface="Sylfaen" charset="0"/>
                <a:ea typeface="Sylfaen" charset="0"/>
                <a:cs typeface="Sylfaen" charset="0"/>
              </a:rPr>
              <a:t>։</a:t>
            </a:r>
            <a:endParaRPr lang="en-US" sz="2400" dirty="0">
              <a:solidFill>
                <a:schemeClr val="tx1">
                  <a:lumMod val="65000"/>
                  <a:lumOff val="35000"/>
                </a:schemeClr>
              </a:solidFill>
              <a:latin typeface="Sylfaen" charset="0"/>
              <a:ea typeface="Sylfaen" charset="0"/>
              <a:cs typeface="Sylfaen" charset="0"/>
            </a:endParaRP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271219"/>
            <a:ext cx="8030032" cy="1200329"/>
          </a:xfrm>
          <a:prstGeom prst="rect">
            <a:avLst/>
          </a:prstGeom>
          <a:solidFill>
            <a:schemeClr val="tx1">
              <a:lumMod val="65000"/>
              <a:lumOff val="35000"/>
            </a:schemeClr>
          </a:solidFill>
        </p:spPr>
        <p:txBody>
          <a:bodyPr wrap="square" rtlCol="0">
            <a:spAutoFit/>
          </a:bodyPr>
          <a:lstStyle/>
          <a:p>
            <a:pPr algn="ctr"/>
            <a:r>
              <a:rPr lang="en-GB" sz="2400" dirty="0" err="1" smtClean="0">
                <a:solidFill>
                  <a:schemeClr val="bg1"/>
                </a:solidFill>
                <a:latin typeface="Sylfaen" charset="0"/>
                <a:ea typeface="Sylfaen" charset="0"/>
                <a:cs typeface="Sylfaen" charset="0"/>
              </a:rPr>
              <a:t>Ճիշտ</a:t>
            </a:r>
            <a:r>
              <a:rPr lang="en-GB" sz="2400" dirty="0" smtClean="0">
                <a:solidFill>
                  <a:schemeClr val="bg1"/>
                </a:solidFill>
                <a:latin typeface="Sylfaen" charset="0"/>
                <a:ea typeface="Sylfaen" charset="0"/>
                <a:cs typeface="Sylfaen" charset="0"/>
              </a:rPr>
              <a:t> </a:t>
            </a:r>
            <a:r>
              <a:rPr lang="en-GB" sz="2400" dirty="0" err="1" smtClean="0">
                <a:solidFill>
                  <a:schemeClr val="bg1"/>
                </a:solidFill>
                <a:latin typeface="Sylfaen" charset="0"/>
                <a:ea typeface="Sylfaen" charset="0"/>
                <a:cs typeface="Sylfaen" charset="0"/>
              </a:rPr>
              <a:t>պատասխանը</a:t>
            </a:r>
            <a:r>
              <a:rPr lang="en-GB" sz="2400" dirty="0" smtClean="0">
                <a:solidFill>
                  <a:schemeClr val="bg1"/>
                </a:solidFill>
                <a:latin typeface="Sylfaen" charset="0"/>
                <a:ea typeface="Sylfaen" charset="0"/>
                <a:cs typeface="Sylfaen" charset="0"/>
              </a:rPr>
              <a:t> </a:t>
            </a:r>
            <a:r>
              <a:rPr lang="en-GB" sz="2400" dirty="0" err="1" smtClean="0">
                <a:solidFill>
                  <a:schemeClr val="bg1"/>
                </a:solidFill>
                <a:latin typeface="Sylfaen" charset="0"/>
                <a:ea typeface="Sylfaen" charset="0"/>
                <a:cs typeface="Sylfaen" charset="0"/>
              </a:rPr>
              <a:t>Բ</a:t>
            </a:r>
            <a:r>
              <a:rPr lang="en-GB" sz="2400" dirty="0" smtClean="0">
                <a:solidFill>
                  <a:schemeClr val="bg1"/>
                </a:solidFill>
                <a:latin typeface="Sylfaen" charset="0"/>
                <a:ea typeface="Sylfaen" charset="0"/>
                <a:cs typeface="Sylfaen" charset="0"/>
              </a:rPr>
              <a:t> </a:t>
            </a:r>
            <a:r>
              <a:rPr lang="en-GB" sz="2400" dirty="0" err="1" smtClean="0">
                <a:solidFill>
                  <a:schemeClr val="bg1"/>
                </a:solidFill>
                <a:latin typeface="Sylfaen" charset="0"/>
                <a:ea typeface="Sylfaen" charset="0"/>
                <a:cs typeface="Sylfaen" charset="0"/>
              </a:rPr>
              <a:t>է</a:t>
            </a:r>
            <a:r>
              <a:rPr lang="en-GB" sz="2400" dirty="0">
                <a:solidFill>
                  <a:schemeClr val="bg1"/>
                </a:solidFill>
                <a:latin typeface="Sylfaen" charset="0"/>
                <a:ea typeface="Sylfaen" charset="0"/>
                <a:cs typeface="Sylfaen" charset="0"/>
              </a:rPr>
              <a:t> </a:t>
            </a:r>
            <a:r>
              <a:rPr lang="en-US" sz="2400" dirty="0" smtClean="0">
                <a:solidFill>
                  <a:schemeClr val="bg1"/>
                </a:solidFill>
                <a:latin typeface="Sylfaen" charset="0"/>
                <a:ea typeface="Sylfaen" charset="0"/>
                <a:cs typeface="Sylfaen" charset="0"/>
              </a:rPr>
              <a:t>(</a:t>
            </a:r>
            <a:r>
              <a:rPr lang="en-US" sz="2400" dirty="0" err="1" smtClean="0">
                <a:solidFill>
                  <a:schemeClr val="bg1"/>
                </a:solidFill>
                <a:latin typeface="Sylfaen" charset="0"/>
                <a:ea typeface="Sylfaen" charset="0"/>
                <a:cs typeface="Sylfaen" charset="0"/>
              </a:rPr>
              <a:t>պարունակվող</a:t>
            </a:r>
            <a:r>
              <a:rPr lang="en-US" sz="2400" dirty="0" smtClean="0">
                <a:solidFill>
                  <a:schemeClr val="bg1"/>
                </a:solidFill>
                <a:latin typeface="Sylfaen" charset="0"/>
                <a:ea typeface="Sylfaen" charset="0"/>
                <a:cs typeface="Sylfaen" charset="0"/>
              </a:rPr>
              <a:t> </a:t>
            </a:r>
            <a:r>
              <a:rPr lang="en-US" sz="2400" dirty="0" err="1" smtClean="0">
                <a:solidFill>
                  <a:schemeClr val="bg1"/>
                </a:solidFill>
                <a:latin typeface="Sylfaen" charset="0"/>
                <a:ea typeface="Sylfaen" charset="0"/>
                <a:cs typeface="Sylfaen" charset="0"/>
              </a:rPr>
              <a:t>տվյալների</a:t>
            </a:r>
            <a:r>
              <a:rPr lang="en-US" sz="2400" dirty="0" smtClean="0">
                <a:solidFill>
                  <a:schemeClr val="bg1"/>
                </a:solidFill>
                <a:latin typeface="Sylfaen" charset="0"/>
                <a:ea typeface="Sylfaen" charset="0"/>
                <a:cs typeface="Sylfaen" charset="0"/>
              </a:rPr>
              <a:t> </a:t>
            </a:r>
            <a:r>
              <a:rPr lang="en-US" sz="2400" dirty="0" err="1" smtClean="0">
                <a:solidFill>
                  <a:schemeClr val="bg1"/>
                </a:solidFill>
                <a:latin typeface="Sylfaen" charset="0"/>
                <a:ea typeface="Sylfaen" charset="0"/>
                <a:cs typeface="Sylfaen" charset="0"/>
              </a:rPr>
              <a:t>որսումը</a:t>
            </a:r>
            <a:r>
              <a:rPr lang="en-US" sz="2400" dirty="0" smtClean="0">
                <a:solidFill>
                  <a:schemeClr val="bg1"/>
                </a:solidFill>
                <a:latin typeface="Sylfaen" charset="0"/>
                <a:ea typeface="Sylfaen" charset="0"/>
                <a:cs typeface="Sylfaen" charset="0"/>
              </a:rPr>
              <a:t> </a:t>
            </a:r>
            <a:r>
              <a:rPr lang="en-US" sz="2400" dirty="0" err="1" smtClean="0">
                <a:solidFill>
                  <a:schemeClr val="bg1"/>
                </a:solidFill>
                <a:latin typeface="Sylfaen" charset="0"/>
                <a:ea typeface="Sylfaen" charset="0"/>
                <a:cs typeface="Sylfaen" charset="0"/>
              </a:rPr>
              <a:t>կարող</a:t>
            </a:r>
            <a:r>
              <a:rPr lang="en-US" sz="2400" dirty="0" smtClean="0">
                <a:solidFill>
                  <a:schemeClr val="bg1"/>
                </a:solidFill>
                <a:latin typeface="Sylfaen" charset="0"/>
                <a:ea typeface="Sylfaen" charset="0"/>
                <a:cs typeface="Sylfaen" charset="0"/>
              </a:rPr>
              <a:t> </a:t>
            </a:r>
            <a:r>
              <a:rPr lang="en-US" sz="2400" dirty="0" err="1" smtClean="0">
                <a:solidFill>
                  <a:schemeClr val="bg1"/>
                </a:solidFill>
                <a:latin typeface="Sylfaen" charset="0"/>
                <a:ea typeface="Sylfaen" charset="0"/>
                <a:cs typeface="Sylfaen" charset="0"/>
              </a:rPr>
              <a:t>է</a:t>
            </a:r>
            <a:r>
              <a:rPr lang="en-US" sz="2400" dirty="0" smtClean="0">
                <a:solidFill>
                  <a:schemeClr val="bg1"/>
                </a:solidFill>
                <a:latin typeface="Sylfaen" charset="0"/>
                <a:ea typeface="Sylfaen" charset="0"/>
                <a:cs typeface="Sylfaen" charset="0"/>
              </a:rPr>
              <a:t> </a:t>
            </a:r>
            <a:r>
              <a:rPr lang="en-US" sz="2400" dirty="0" err="1" smtClean="0">
                <a:solidFill>
                  <a:schemeClr val="bg1"/>
                </a:solidFill>
                <a:latin typeface="Sylfaen" charset="0"/>
                <a:ea typeface="Sylfaen" charset="0"/>
                <a:cs typeface="Sylfaen" charset="0"/>
              </a:rPr>
              <a:t>իրականացվել</a:t>
            </a:r>
            <a:r>
              <a:rPr lang="en-US" sz="2400" dirty="0" smtClean="0">
                <a:solidFill>
                  <a:schemeClr val="bg1"/>
                </a:solidFill>
                <a:latin typeface="Sylfaen" charset="0"/>
                <a:ea typeface="Sylfaen" charset="0"/>
                <a:cs typeface="Sylfaen" charset="0"/>
              </a:rPr>
              <a:t> </a:t>
            </a:r>
            <a:r>
              <a:rPr lang="en-US" sz="2400" dirty="0" err="1" smtClean="0">
                <a:solidFill>
                  <a:schemeClr val="bg1"/>
                </a:solidFill>
                <a:latin typeface="Sylfaen" charset="0"/>
                <a:ea typeface="Sylfaen" charset="0"/>
                <a:cs typeface="Sylfaen" charset="0"/>
              </a:rPr>
              <a:t>միայն</a:t>
            </a:r>
            <a:r>
              <a:rPr lang="en-US" sz="2400" dirty="0" smtClean="0">
                <a:solidFill>
                  <a:schemeClr val="bg1"/>
                </a:solidFill>
                <a:latin typeface="Sylfaen" charset="0"/>
                <a:ea typeface="Sylfaen" charset="0"/>
                <a:cs typeface="Sylfaen" charset="0"/>
              </a:rPr>
              <a:t> </a:t>
            </a:r>
            <a:r>
              <a:rPr lang="en-US" sz="2400" dirty="0" err="1" smtClean="0">
                <a:solidFill>
                  <a:schemeClr val="bg1"/>
                </a:solidFill>
                <a:latin typeface="Sylfaen" charset="0"/>
                <a:ea typeface="Sylfaen" charset="0"/>
                <a:cs typeface="Sylfaen" charset="0"/>
              </a:rPr>
              <a:t>լուրջ</a:t>
            </a:r>
            <a:r>
              <a:rPr lang="en-US" sz="2400" dirty="0" smtClean="0">
                <a:solidFill>
                  <a:schemeClr val="bg1"/>
                </a:solidFill>
                <a:latin typeface="Sylfaen" charset="0"/>
                <a:ea typeface="Sylfaen" charset="0"/>
                <a:cs typeface="Sylfaen" charset="0"/>
              </a:rPr>
              <a:t> </a:t>
            </a:r>
            <a:r>
              <a:rPr lang="en-US" sz="2400" dirty="0" err="1" smtClean="0">
                <a:solidFill>
                  <a:schemeClr val="bg1"/>
                </a:solidFill>
                <a:latin typeface="Sylfaen" charset="0"/>
                <a:ea typeface="Sylfaen" charset="0"/>
                <a:cs typeface="Sylfaen" charset="0"/>
              </a:rPr>
              <a:t>հանցանքների</a:t>
            </a:r>
            <a:r>
              <a:rPr lang="en-US" sz="2400" dirty="0" smtClean="0">
                <a:solidFill>
                  <a:schemeClr val="bg1"/>
                </a:solidFill>
                <a:latin typeface="Sylfaen" charset="0"/>
                <a:ea typeface="Sylfaen" charset="0"/>
                <a:cs typeface="Sylfaen" charset="0"/>
              </a:rPr>
              <a:t> </a:t>
            </a:r>
            <a:r>
              <a:rPr lang="en-US" sz="2400" dirty="0" err="1" smtClean="0">
                <a:solidFill>
                  <a:schemeClr val="bg1"/>
                </a:solidFill>
                <a:latin typeface="Sylfaen" charset="0"/>
                <a:ea typeface="Sylfaen" charset="0"/>
                <a:cs typeface="Sylfaen" charset="0"/>
              </a:rPr>
              <a:t>դեպքում</a:t>
            </a:r>
            <a:r>
              <a:rPr lang="en-US" sz="2400" dirty="0" smtClean="0">
                <a:solidFill>
                  <a:schemeClr val="bg1"/>
                </a:solidFill>
                <a:latin typeface="Sylfaen" charset="0"/>
                <a:ea typeface="Sylfaen" charset="0"/>
                <a:cs typeface="Sylfaen" charset="0"/>
              </a:rPr>
              <a:t>)</a:t>
            </a:r>
            <a:endParaRPr lang="en-US" sz="2400" dirty="0">
              <a:solidFill>
                <a:schemeClr val="bg1"/>
              </a:solidFill>
              <a:latin typeface="Sylfaen" charset="0"/>
              <a:ea typeface="Sylfaen" charset="0"/>
              <a:cs typeface="Sylfaen" charset="0"/>
            </a:endParaRPr>
          </a:p>
        </p:txBody>
      </p:sp>
      <p:sp>
        <p:nvSpPr>
          <p:cNvPr id="10" name="TextBox 9">
            <a:extLst>
              <a:ext uri="{FF2B5EF4-FFF2-40B4-BE49-F238E27FC236}">
                <a16:creationId xmlns:a16="http://schemas.microsoft.com/office/drawing/2014/main" id="{A5BF146C-DBC3-44BF-AA98-DDEC334987B8}"/>
              </a:ext>
            </a:extLst>
          </p:cNvPr>
          <p:cNvSpPr txBox="1"/>
          <p:nvPr/>
        </p:nvSpPr>
        <p:spPr>
          <a:xfrm>
            <a:off x="556983" y="3597839"/>
            <a:ext cx="8030032" cy="830997"/>
          </a:xfrm>
          <a:prstGeom prst="rect">
            <a:avLst/>
          </a:prstGeom>
          <a:solidFill>
            <a:srgbClr val="F08A34"/>
          </a:solidFill>
        </p:spPr>
        <p:txBody>
          <a:bodyPr wrap="square" rtlCol="0">
            <a:spAutoFit/>
          </a:bodyPr>
          <a:lstStyle/>
          <a:p>
            <a:pPr lvl="3"/>
            <a:r>
              <a:rPr lang="en-GB" sz="2400" dirty="0" err="1" smtClean="0">
                <a:solidFill>
                  <a:schemeClr val="bg1"/>
                </a:solidFill>
                <a:latin typeface="Sylfaen" charset="0"/>
                <a:ea typeface="Sylfaen" charset="0"/>
                <a:cs typeface="Sylfaen" charset="0"/>
              </a:rPr>
              <a:t>Ա</a:t>
            </a:r>
            <a:r>
              <a:rPr lang="en-GB" sz="2400" dirty="0" smtClean="0">
                <a:solidFill>
                  <a:schemeClr val="bg1"/>
                </a:solidFill>
                <a:latin typeface="Sylfaen" charset="0"/>
                <a:ea typeface="Sylfaen" charset="0"/>
                <a:cs typeface="Sylfaen" charset="0"/>
              </a:rPr>
              <a:t>. ԱՅՈ</a:t>
            </a:r>
            <a:endParaRPr lang="en-GB" sz="2400" dirty="0">
              <a:solidFill>
                <a:schemeClr val="bg1"/>
              </a:solidFill>
              <a:latin typeface="Sylfaen" charset="0"/>
              <a:ea typeface="Sylfaen" charset="0"/>
              <a:cs typeface="Sylfaen" charset="0"/>
            </a:endParaRPr>
          </a:p>
          <a:p>
            <a:pPr lvl="3"/>
            <a:r>
              <a:rPr lang="en-US" sz="2400" dirty="0" err="1" smtClean="0">
                <a:solidFill>
                  <a:schemeClr val="bg1"/>
                </a:solidFill>
                <a:latin typeface="Sylfaen" charset="0"/>
                <a:ea typeface="Sylfaen" charset="0"/>
                <a:cs typeface="Sylfaen" charset="0"/>
              </a:rPr>
              <a:t>Բ</a:t>
            </a:r>
            <a:r>
              <a:rPr lang="en-US" sz="2400" dirty="0" smtClean="0">
                <a:solidFill>
                  <a:schemeClr val="bg1"/>
                </a:solidFill>
                <a:latin typeface="Sylfaen" charset="0"/>
                <a:ea typeface="Sylfaen" charset="0"/>
                <a:cs typeface="Sylfaen" charset="0"/>
              </a:rPr>
              <a:t>.  ՈՉ</a:t>
            </a:r>
            <a:endParaRPr lang="en-US" sz="2400"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120820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charset="0"/>
                <a:ea typeface="Sylfaen" charset="0"/>
                <a:cs typeface="Sylfaen" charset="0"/>
              </a:rPr>
              <a:t>Իրավազորություն</a:t>
            </a:r>
            <a:endParaRPr lang="en-GB" sz="2000" b="1" dirty="0">
              <a:solidFill>
                <a:schemeClr val="bg1"/>
              </a:solidFill>
              <a:latin typeface="Sylfaen" charset="0"/>
              <a:ea typeface="Sylfaen" charset="0"/>
              <a:cs typeface="Sylfaen" charset="0"/>
            </a:endParaRPr>
          </a:p>
        </p:txBody>
      </p:sp>
      <p:sp>
        <p:nvSpPr>
          <p:cNvPr id="2" name="Rectangle 3">
            <a:extLst>
              <a:ext uri="{FF2B5EF4-FFF2-40B4-BE49-F238E27FC236}">
                <a16:creationId xmlns:a16="http://schemas.microsoft.com/office/drawing/2014/main" id="{5634059B-4894-499F-9F52-34CBBC7D316D}"/>
              </a:ext>
            </a:extLst>
          </p:cNvPr>
          <p:cNvSpPr txBox="1">
            <a:spLocks/>
          </p:cNvSpPr>
          <p:nvPr/>
        </p:nvSpPr>
        <p:spPr bwMode="auto">
          <a:xfrm>
            <a:off x="312057" y="1339037"/>
            <a:ext cx="8519885" cy="4810303"/>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en-GB" altLang="x-none" sz="2800" b="1" i="1" dirty="0" smtClean="0">
              <a:latin typeface="Sylfaen" charset="0"/>
              <a:ea typeface="Sylfaen" charset="0"/>
              <a:cs typeface="Sylfaen" charset="0"/>
            </a:endParaRPr>
          </a:p>
          <a:p>
            <a:pPr marL="0" indent="0" algn="ctr" eaLnBrk="1" hangingPunct="1">
              <a:lnSpc>
                <a:spcPct val="80000"/>
              </a:lnSpc>
              <a:spcBef>
                <a:spcPts val="600"/>
              </a:spcBef>
              <a:spcAft>
                <a:spcPts val="1200"/>
              </a:spcAft>
              <a:buFont typeface="Arial" pitchFamily="34" charset="0"/>
              <a:buNone/>
              <a:defRPr/>
            </a:pPr>
            <a:r>
              <a:rPr lang="en-GB" altLang="x-none" sz="2800" b="1" i="1" dirty="0" err="1" smtClean="0">
                <a:latin typeface="Sylfaen" charset="0"/>
                <a:ea typeface="Sylfaen" charset="0"/>
                <a:cs typeface="Sylfaen" charset="0"/>
              </a:rPr>
              <a:t>Իրավազորություն</a:t>
            </a:r>
            <a:endParaRPr lang="en-GB" altLang="x-none" sz="2800" b="1" i="1" dirty="0">
              <a:latin typeface="Sylfaen" charset="0"/>
              <a:ea typeface="Sylfaen" charset="0"/>
              <a:cs typeface="Sylfaen" charset="0"/>
            </a:endParaRPr>
          </a:p>
          <a:p>
            <a:pPr marL="0" indent="0" algn="ctr" eaLnBrk="1" hangingPunct="1">
              <a:lnSpc>
                <a:spcPct val="80000"/>
              </a:lnSpc>
              <a:spcBef>
                <a:spcPts val="600"/>
              </a:spcBef>
              <a:spcAft>
                <a:spcPts val="1200"/>
              </a:spcAft>
              <a:buFont typeface="Arial" pitchFamily="34" charset="0"/>
              <a:buNone/>
              <a:defRPr/>
            </a:pPr>
            <a:r>
              <a:rPr lang="en-GB" altLang="x-none" sz="2800" b="1" i="1" dirty="0" smtClean="0">
                <a:latin typeface="Sylfaen" charset="0"/>
                <a:ea typeface="Sylfaen" charset="0"/>
                <a:cs typeface="Sylfaen" charset="0"/>
              </a:rPr>
              <a:t>(</a:t>
            </a:r>
            <a:r>
              <a:rPr lang="en-GB" altLang="x-none" sz="2800" b="1" i="1" dirty="0" err="1" smtClean="0">
                <a:latin typeface="Sylfaen" charset="0"/>
                <a:ea typeface="Sylfaen" charset="0"/>
                <a:cs typeface="Sylfaen" charset="0"/>
              </a:rPr>
              <a:t>Հոդված</a:t>
            </a:r>
            <a:r>
              <a:rPr lang="en-GB" altLang="x-none" sz="2800" b="1" i="1" dirty="0" smtClean="0">
                <a:latin typeface="Sylfaen" charset="0"/>
                <a:ea typeface="Sylfaen" charset="0"/>
                <a:cs typeface="Sylfaen" charset="0"/>
              </a:rPr>
              <a:t> 22 </a:t>
            </a:r>
            <a:r>
              <a:rPr lang="en-GB" altLang="x-none" sz="2800" b="1" i="1" dirty="0">
                <a:latin typeface="Sylfaen" charset="0"/>
                <a:ea typeface="Sylfaen" charset="0"/>
                <a:cs typeface="Sylfaen" charset="0"/>
              </a:rPr>
              <a:t>– </a:t>
            </a:r>
            <a:r>
              <a:rPr lang="en-GB" altLang="x-none" sz="2800" b="1" i="1" dirty="0" err="1" smtClean="0">
                <a:latin typeface="Sylfaen" charset="0"/>
                <a:ea typeface="Sylfaen" charset="0"/>
                <a:cs typeface="Sylfaen" charset="0"/>
              </a:rPr>
              <a:t>Բուդապեշտի</a:t>
            </a:r>
            <a:r>
              <a:rPr lang="en-GB" altLang="x-none" sz="2800" b="1" i="1" dirty="0" smtClean="0">
                <a:latin typeface="Sylfaen" charset="0"/>
                <a:ea typeface="Sylfaen" charset="0"/>
                <a:cs typeface="Sylfaen" charset="0"/>
              </a:rPr>
              <a:t> </a:t>
            </a:r>
            <a:r>
              <a:rPr lang="en-GB" altLang="x-none" sz="2800" b="1" i="1" dirty="0" err="1" smtClean="0">
                <a:latin typeface="Sylfaen" charset="0"/>
                <a:ea typeface="Sylfaen" charset="0"/>
                <a:cs typeface="Sylfaen" charset="0"/>
              </a:rPr>
              <a:t>Կոնվենցիա</a:t>
            </a:r>
            <a:r>
              <a:rPr lang="en-GB" altLang="x-none" sz="2800" b="1" i="1" dirty="0" smtClean="0">
                <a:latin typeface="Sylfaen" charset="0"/>
                <a:ea typeface="Sylfaen" charset="0"/>
                <a:cs typeface="Sylfaen" charset="0"/>
              </a:rPr>
              <a:t>)</a:t>
            </a:r>
          </a:p>
          <a:p>
            <a:pPr algn="ctr" eaLnBrk="1" hangingPunct="1">
              <a:lnSpc>
                <a:spcPct val="80000"/>
              </a:lnSpc>
              <a:spcBef>
                <a:spcPts val="600"/>
              </a:spcBef>
              <a:spcAft>
                <a:spcPts val="1200"/>
              </a:spcAft>
              <a:defRPr/>
            </a:pPr>
            <a:endParaRPr lang="en-GB" altLang="x-none" sz="2800" i="1" dirty="0" smtClean="0">
              <a:latin typeface="Sylfaen" charset="0"/>
              <a:ea typeface="Sylfaen" charset="0"/>
              <a:cs typeface="Sylfaen" charset="0"/>
            </a:endParaRPr>
          </a:p>
          <a:p>
            <a:pPr algn="ctr" eaLnBrk="1" hangingPunct="1">
              <a:lnSpc>
                <a:spcPct val="80000"/>
              </a:lnSpc>
              <a:spcBef>
                <a:spcPts val="600"/>
              </a:spcBef>
              <a:spcAft>
                <a:spcPts val="1200"/>
              </a:spcAft>
              <a:defRPr/>
            </a:pPr>
            <a:r>
              <a:rPr lang="en-GB" altLang="x-none" sz="2600" i="1" dirty="0" err="1" smtClean="0">
                <a:latin typeface="Sylfaen" charset="0"/>
                <a:ea typeface="Sylfaen" charset="0"/>
                <a:cs typeface="Sylfaen" charset="0"/>
              </a:rPr>
              <a:t>Տրամադրում</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է</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ուղեցույցներ</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հանցանքների</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նկատմամբ</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իրավազորություն</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հաստատելու</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համար</a:t>
            </a:r>
            <a:r>
              <a:rPr lang="en-GB" altLang="x-none" sz="2600" i="1" dirty="0" smtClean="0">
                <a:latin typeface="Sylfaen" charset="0"/>
                <a:ea typeface="Sylfaen" charset="0"/>
                <a:cs typeface="Sylfaen" charset="0"/>
              </a:rPr>
              <a:t> </a:t>
            </a:r>
          </a:p>
          <a:p>
            <a:pPr algn="ctr" eaLnBrk="1" hangingPunct="1">
              <a:lnSpc>
                <a:spcPct val="80000"/>
              </a:lnSpc>
              <a:spcBef>
                <a:spcPts val="600"/>
              </a:spcBef>
              <a:spcAft>
                <a:spcPts val="1200"/>
              </a:spcAft>
              <a:defRPr/>
            </a:pPr>
            <a:r>
              <a:rPr lang="en-GB" altLang="x-none" sz="2600" i="1" dirty="0" err="1" smtClean="0">
                <a:latin typeface="Sylfaen" charset="0"/>
                <a:ea typeface="Sylfaen" charset="0"/>
                <a:cs typeface="Sylfaen" charset="0"/>
              </a:rPr>
              <a:t>Ուրվագծված</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են</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տարածքային</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եւ</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ազգային</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սկզբունքները</a:t>
            </a:r>
            <a:r>
              <a:rPr lang="en-GB" altLang="x-none" sz="2600" i="1" dirty="0" smtClean="0">
                <a:latin typeface="Sylfaen" charset="0"/>
                <a:ea typeface="Sylfaen" charset="0"/>
                <a:cs typeface="Sylfaen" charset="0"/>
              </a:rPr>
              <a:t> </a:t>
            </a:r>
          </a:p>
          <a:p>
            <a:pPr algn="ctr" eaLnBrk="1" hangingPunct="1">
              <a:lnSpc>
                <a:spcPct val="80000"/>
              </a:lnSpc>
              <a:spcBef>
                <a:spcPts val="600"/>
              </a:spcBef>
              <a:spcAft>
                <a:spcPts val="1200"/>
              </a:spcAft>
              <a:defRPr/>
            </a:pPr>
            <a:r>
              <a:rPr lang="en-GB" altLang="x-none" sz="2600" i="1" dirty="0" err="1" smtClean="0">
                <a:latin typeface="Sylfaen" charset="0"/>
                <a:ea typeface="Sylfaen" charset="0"/>
                <a:cs typeface="Sylfaen" charset="0"/>
              </a:rPr>
              <a:t>Խորհրդատվական</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ընթացակարգեր</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երբ</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երկու</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պետություն</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ունեն</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մրցակցային</a:t>
            </a:r>
            <a:r>
              <a:rPr lang="en-GB" altLang="x-none" sz="2600" i="1" dirty="0" smtClean="0">
                <a:latin typeface="Sylfaen" charset="0"/>
                <a:ea typeface="Sylfaen" charset="0"/>
                <a:cs typeface="Sylfaen" charset="0"/>
              </a:rPr>
              <a:t> </a:t>
            </a:r>
            <a:r>
              <a:rPr lang="en-GB" altLang="x-none" sz="2600" i="1" dirty="0" err="1" smtClean="0">
                <a:latin typeface="Sylfaen" charset="0"/>
                <a:ea typeface="Sylfaen" charset="0"/>
                <a:cs typeface="Sylfaen" charset="0"/>
              </a:rPr>
              <a:t>իրավազորություն</a:t>
            </a:r>
            <a:endParaRPr lang="en-GB" altLang="x-none" sz="2600" i="1" dirty="0">
              <a:latin typeface="Sylfaen" charset="0"/>
              <a:ea typeface="Sylfaen" charset="0"/>
              <a:cs typeface="Sylfaen" charset="0"/>
            </a:endParaRPr>
          </a:p>
        </p:txBody>
      </p:sp>
    </p:spTree>
    <p:extLst>
      <p:ext uri="{BB962C8B-B14F-4D97-AF65-F5344CB8AC3E}">
        <p14:creationId xmlns:p14="http://schemas.microsoft.com/office/powerpoint/2010/main" val="7877722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078925"/>
            <a:ext cx="4298867" cy="5909310"/>
          </a:xfrm>
          <a:prstGeom prst="rect">
            <a:avLst/>
          </a:prstGeom>
        </p:spPr>
        <p:txBody>
          <a:bodyPr wrap="square">
            <a:spAutoFit/>
          </a:bodyPr>
          <a:lstStyle/>
          <a:p>
            <a:pPr marL="342900" indent="-342900" algn="just">
              <a:buFont typeface="+mj-lt"/>
              <a:buAutoNum type="arabicPeriod"/>
            </a:pPr>
            <a:r>
              <a:rPr lang="en-US" sz="1400" dirty="0" err="1" smtClean="0">
                <a:latin typeface="Sylfaen" charset="0"/>
                <a:ea typeface="Sylfaen" charset="0"/>
                <a:cs typeface="Sylfaen" charset="0"/>
              </a:rPr>
              <a:t>Յուրաքանչյուր</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այլ</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a:t>
            </a:r>
            <a:r>
              <a:rPr lang="en-US" sz="1400" dirty="0">
                <a:latin typeface="Sylfaen" charset="0"/>
                <a:ea typeface="Sylfaen" charset="0"/>
                <a:cs typeface="Sylfaen" charset="0"/>
              </a:rPr>
              <a:t> 2-րդից 11-րդ </a:t>
            </a:r>
            <a:r>
              <a:rPr lang="en-US" sz="1400" dirty="0" err="1">
                <a:latin typeface="Sylfaen" charset="0"/>
                <a:ea typeface="Sylfaen" charset="0"/>
                <a:cs typeface="Sylfaen" charset="0"/>
              </a:rPr>
              <a:t>հոդվածներում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smtClean="0">
                <a:latin typeface="Sylfaen" charset="0"/>
                <a:ea typeface="Sylfaen" charset="0"/>
                <a:cs typeface="Sylfaen" charset="0"/>
              </a:rPr>
              <a:t>.</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smtClean="0">
                <a:solidFill>
                  <a:srgbClr val="FF0000"/>
                </a:solidFill>
                <a:latin typeface="Sylfaen" charset="0"/>
                <a:ea typeface="Sylfaen" charset="0"/>
                <a:cs typeface="Sylfaen" charset="0"/>
              </a:rPr>
              <a:t>իր</a:t>
            </a:r>
            <a:r>
              <a:rPr lang="en-US" sz="1400" dirty="0" smtClean="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տարածքում</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smtClean="0">
                <a:latin typeface="Sylfaen" charset="0"/>
                <a:ea typeface="Sylfaen" charset="0"/>
                <a:cs typeface="Sylfaen" charset="0"/>
              </a:rPr>
              <a:t>տվյալ</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դրոշը</a:t>
            </a:r>
            <a:r>
              <a:rPr lang="en-US" sz="1400" dirty="0">
                <a:latin typeface="Sylfaen" charset="0"/>
                <a:ea typeface="Sylfaen" charset="0"/>
                <a:cs typeface="Sylfaen" charset="0"/>
              </a:rPr>
              <a:t> </a:t>
            </a:r>
            <a:r>
              <a:rPr lang="en-US" sz="1400" dirty="0" err="1">
                <a:latin typeface="Sylfaen" charset="0"/>
                <a:ea typeface="Sylfaen" charset="0"/>
                <a:cs typeface="Sylfaen" charset="0"/>
              </a:rPr>
              <a:t>կրող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նավի</a:t>
            </a:r>
            <a:r>
              <a:rPr lang="en-US" sz="1400" dirty="0">
                <a:latin typeface="Sylfaen" charset="0"/>
                <a:ea typeface="Sylfaen" charset="0"/>
                <a:cs typeface="Sylfaen" charset="0"/>
              </a:rPr>
              <a:t> </a:t>
            </a:r>
            <a:r>
              <a:rPr lang="en-US" sz="1400" dirty="0" err="1">
                <a:latin typeface="Sylfaen" charset="0"/>
                <a:ea typeface="Sylfaen" charset="0"/>
                <a:cs typeface="Sylfaen" charset="0"/>
              </a:rPr>
              <a:t>վրա</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smtClean="0">
                <a:latin typeface="Sylfaen" charset="0"/>
                <a:ea typeface="Sylfaen" charset="0"/>
                <a:cs typeface="Sylfaen" charset="0"/>
              </a:rPr>
              <a:t>տվյալ</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Կողմի</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օրենսդրությամբ</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օդանավում</a:t>
            </a:r>
            <a:r>
              <a:rPr lang="en-US" sz="1400" dirty="0">
                <a:latin typeface="Sylfaen" charset="0"/>
                <a:ea typeface="Sylfaen" charset="0"/>
                <a:cs typeface="Sylfaen" charset="0"/>
              </a:rPr>
              <a:t>, </a:t>
            </a:r>
            <a:r>
              <a:rPr lang="en-US" sz="1400" dirty="0" err="1" smtClean="0">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smtClean="0">
                <a:latin typeface="Sylfaen" charset="0"/>
                <a:ea typeface="Sylfaen" charset="0"/>
                <a:cs typeface="Sylfaen" charset="0"/>
              </a:rPr>
              <a:t>իր</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քաղաքացիներից</a:t>
            </a:r>
            <a:r>
              <a:rPr lang="en-US" sz="1400" dirty="0">
                <a:latin typeface="Sylfaen" charset="0"/>
                <a:ea typeface="Sylfaen" charset="0"/>
                <a:cs typeface="Sylfaen" charset="0"/>
              </a:rPr>
              <a:t> </a:t>
            </a:r>
            <a:r>
              <a:rPr lang="en-US" sz="1400" dirty="0" err="1">
                <a:latin typeface="Sylfaen" charset="0"/>
                <a:ea typeface="Sylfaen" charset="0"/>
                <a:cs typeface="Sylfaen" charset="0"/>
              </a:rPr>
              <a:t>մեկի</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կողմից</a:t>
            </a:r>
            <a:r>
              <a:rPr lang="en-US" sz="1400" dirty="0">
                <a:latin typeface="Sylfaen" charset="0"/>
                <a:ea typeface="Sylfaen" charset="0"/>
                <a:cs typeface="Sylfaen" charset="0"/>
              </a:rPr>
              <a:t>, </a:t>
            </a:r>
            <a:r>
              <a:rPr lang="en-US" sz="1400" dirty="0" err="1">
                <a:latin typeface="Sylfaen" charset="0"/>
                <a:ea typeface="Sylfaen" charset="0"/>
                <a:cs typeface="Sylfaen" charset="0"/>
              </a:rPr>
              <a:t>եթե</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պատժելի</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ըստ</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վայրի</a:t>
            </a:r>
            <a:r>
              <a:rPr lang="en-US" sz="1400" dirty="0">
                <a:latin typeface="Sylfaen" charset="0"/>
                <a:ea typeface="Sylfaen" charset="0"/>
                <a:cs typeface="Sylfaen" charset="0"/>
              </a:rPr>
              <a:t> </a:t>
            </a:r>
            <a:r>
              <a:rPr lang="en-US" sz="1400" dirty="0" err="1">
                <a:latin typeface="Sylfaen" charset="0"/>
                <a:ea typeface="Sylfaen" charset="0"/>
                <a:cs typeface="Sylfaen" charset="0"/>
              </a:rPr>
              <a:t>քրեական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որտեղ</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եթե</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պետության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իրավազորությունից</a:t>
            </a:r>
            <a:r>
              <a:rPr lang="en-US" sz="1400" dirty="0">
                <a:latin typeface="Sylfaen" charset="0"/>
                <a:ea typeface="Sylfaen" charset="0"/>
                <a:cs typeface="Sylfaen" charset="0"/>
              </a:rPr>
              <a:t> </a:t>
            </a:r>
            <a:r>
              <a:rPr lang="en-US" sz="1400" dirty="0" err="1">
                <a:latin typeface="Sylfaen" charset="0"/>
                <a:ea typeface="Sylfaen" charset="0"/>
                <a:cs typeface="Sylfaen" charset="0"/>
              </a:rPr>
              <a:t>դուրս</a:t>
            </a:r>
            <a:r>
              <a:rPr lang="en-US" sz="1400" dirty="0" smtClean="0">
                <a:latin typeface="Sylfaen" charset="0"/>
                <a:ea typeface="Sylfaen" charset="0"/>
                <a:cs typeface="Sylfaen" charset="0"/>
              </a:rPr>
              <a:t>:</a:t>
            </a:r>
            <a:endParaRPr lang="en-US" sz="1400" dirty="0">
              <a:latin typeface="Sylfaen" charset="0"/>
              <a:ea typeface="Sylfaen" charset="0"/>
              <a:cs typeface="Sylfaen" charset="0"/>
            </a:endParaRPr>
          </a:p>
          <a:p>
            <a:pPr marL="342900" indent="-342900" algn="just">
              <a:buFont typeface="+mj-lt"/>
              <a:buAutoNum type="arabicPeriod"/>
            </a:pPr>
            <a:r>
              <a:rPr lang="en-US" sz="1400" dirty="0" err="1" smtClean="0">
                <a:latin typeface="Sylfaen" charset="0"/>
                <a:ea typeface="Sylfaen" charset="0"/>
                <a:cs typeface="Sylfaen" charset="0"/>
              </a:rPr>
              <a:t>Յուրաքանչյուր</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իրավունք</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վերապահել</a:t>
            </a:r>
            <a:r>
              <a:rPr lang="en-US" sz="1400" dirty="0">
                <a:latin typeface="Sylfaen" charset="0"/>
                <a:ea typeface="Sylfaen" charset="0"/>
                <a:cs typeface="Sylfaen" charset="0"/>
              </a:rPr>
              <a:t>` </a:t>
            </a:r>
            <a:r>
              <a:rPr lang="en-US" sz="1400" dirty="0" err="1">
                <a:latin typeface="Sylfaen" charset="0"/>
                <a:ea typeface="Sylfaen" charset="0"/>
                <a:cs typeface="Sylfaen" charset="0"/>
              </a:rPr>
              <a:t>չկիրառելու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միայն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հատուկ</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պայմանների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առկայության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հոդվածի</a:t>
            </a:r>
            <a:r>
              <a:rPr lang="en-US" sz="1400" dirty="0">
                <a:latin typeface="Sylfaen" charset="0"/>
                <a:ea typeface="Sylfaen" charset="0"/>
                <a:cs typeface="Sylfaen" charset="0"/>
              </a:rPr>
              <a:t> 1-ին </a:t>
            </a:r>
            <a:r>
              <a:rPr lang="en-US" sz="1400" dirty="0" err="1">
                <a:latin typeface="Sylfaen" charset="0"/>
                <a:ea typeface="Sylfaen" charset="0"/>
                <a:cs typeface="Sylfaen" charset="0"/>
              </a:rPr>
              <a:t>կետի</a:t>
            </a:r>
            <a:r>
              <a:rPr lang="en-US" sz="1400" dirty="0">
                <a:latin typeface="Sylfaen" charset="0"/>
                <a:ea typeface="Sylfaen" charset="0"/>
                <a:cs typeface="Sylfaen" charset="0"/>
              </a:rPr>
              <a:t> «</a:t>
            </a:r>
            <a:r>
              <a:rPr lang="en-US" sz="1400" dirty="0" err="1">
                <a:latin typeface="Sylfaen" charset="0"/>
                <a:ea typeface="Sylfaen" charset="0"/>
                <a:cs typeface="Sylfaen" charset="0"/>
              </a:rPr>
              <a:t>բ</a:t>
            </a:r>
            <a:r>
              <a:rPr lang="en-US" sz="1400" dirty="0">
                <a:latin typeface="Sylfaen" charset="0"/>
                <a:ea typeface="Sylfaen" charset="0"/>
                <a:cs typeface="Sylfaen" charset="0"/>
              </a:rPr>
              <a:t>»-«</a:t>
            </a:r>
            <a:r>
              <a:rPr lang="en-US" sz="1400" dirty="0" err="1">
                <a:latin typeface="Sylfaen" charset="0"/>
                <a:ea typeface="Sylfaen" charset="0"/>
                <a:cs typeface="Sylfaen" charset="0"/>
              </a:rPr>
              <a:t>դ</a:t>
            </a:r>
            <a:r>
              <a:rPr lang="en-US" sz="1400" dirty="0">
                <a:latin typeface="Sylfaen" charset="0"/>
                <a:ea typeface="Sylfaen" charset="0"/>
                <a:cs typeface="Sylfaen" charset="0"/>
              </a:rPr>
              <a:t>» </a:t>
            </a:r>
            <a:r>
              <a:rPr lang="en-US" sz="1400" dirty="0" err="1">
                <a:latin typeface="Sylfaen" charset="0"/>
                <a:ea typeface="Sylfaen" charset="0"/>
                <a:cs typeface="Sylfaen" charset="0"/>
              </a:rPr>
              <a:t>կետերում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կանոններին</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մասին</a:t>
            </a:r>
            <a:r>
              <a:rPr lang="en-US" sz="1400" dirty="0">
                <a:latin typeface="Sylfaen" charset="0"/>
                <a:ea typeface="Sylfaen" charset="0"/>
                <a:cs typeface="Sylfaen" charset="0"/>
              </a:rPr>
              <a:t>:</a:t>
            </a:r>
          </a:p>
          <a:p>
            <a:pPr marL="342900" indent="-342900" algn="just">
              <a:buFont typeface="+mj-lt"/>
              <a:buAutoNum type="arabicPeriod"/>
            </a:pPr>
            <a:endParaRPr lang="en-US" sz="1400" dirty="0">
              <a:latin typeface="Sylfaen" charset="0"/>
              <a:ea typeface="Sylfaen" charset="0"/>
              <a:cs typeface="Sylfaen"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57100" y="1078925"/>
            <a:ext cx="4465355" cy="4031873"/>
          </a:xfrm>
          <a:prstGeom prst="rect">
            <a:avLst/>
          </a:prstGeom>
        </p:spPr>
        <p:txBody>
          <a:bodyPr wrap="square">
            <a:spAutoFit/>
          </a:bodyPr>
          <a:lstStyle/>
          <a:p>
            <a:pPr marL="342900" indent="-342900" algn="just">
              <a:buFont typeface="Arial" panose="020B0604020202020204" pitchFamily="34" charset="0"/>
              <a:buChar char="•"/>
            </a:pPr>
            <a:r>
              <a:rPr lang="en-GB" dirty="0" err="1" smtClean="0">
                <a:latin typeface="Sylfaen" charset="0"/>
                <a:ea typeface="Sylfaen" charset="0"/>
                <a:cs typeface="Sylfaen" charset="0"/>
              </a:rPr>
              <a:t>Տարածքային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սկզունքի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հիման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վրա</a:t>
            </a:r>
            <a:r>
              <a:rPr lang="en-GB" dirty="0" smtClean="0">
                <a:latin typeface="Sylfaen" charset="0"/>
                <a:ea typeface="Sylfaen" charset="0"/>
                <a:cs typeface="Sylfaen" charset="0"/>
              </a:rPr>
              <a:t>։</a:t>
            </a:r>
            <a:endParaRPr lang="en-GB" dirty="0">
              <a:latin typeface="Sylfaen" charset="0"/>
              <a:ea typeface="Sylfaen" charset="0"/>
              <a:cs typeface="Sylfaen" charset="0"/>
            </a:endParaRPr>
          </a:p>
          <a:p>
            <a:pPr marL="342900" indent="-342900" algn="just">
              <a:buFont typeface="Arial" panose="020B0604020202020204" pitchFamily="34" charset="0"/>
              <a:buChar char="•"/>
            </a:pPr>
            <a:endParaRPr lang="en-GB" dirty="0">
              <a:latin typeface="Sylfaen" charset="0"/>
              <a:ea typeface="Sylfaen" charset="0"/>
              <a:cs typeface="Sylfaen" charset="0"/>
            </a:endParaRPr>
          </a:p>
          <a:p>
            <a:pPr marL="342900" indent="-342900" algn="just">
              <a:buFont typeface="Arial" panose="020B0604020202020204" pitchFamily="34" charset="0"/>
              <a:buChar char="•"/>
            </a:pPr>
            <a:r>
              <a:rPr lang="en-GB" dirty="0" err="1" smtClean="0">
                <a:latin typeface="Sylfaen" charset="0"/>
                <a:ea typeface="Sylfaen" charset="0"/>
                <a:cs typeface="Sylfaen" charset="0"/>
              </a:rPr>
              <a:t>Պահանջում</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է</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յուրաքանչյուր</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կողմից</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պատժել</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իր</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տարածքում</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հանցանքի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կատարումը</a:t>
            </a:r>
            <a:r>
              <a:rPr lang="en-GB" dirty="0" smtClean="0">
                <a:latin typeface="Sylfaen" charset="0"/>
                <a:ea typeface="Sylfaen" charset="0"/>
                <a:cs typeface="Sylfaen" charset="0"/>
              </a:rPr>
              <a:t>։</a:t>
            </a:r>
          </a:p>
          <a:p>
            <a:pPr marL="342900" indent="-342900" algn="just">
              <a:buFont typeface="Arial" panose="020B0604020202020204" pitchFamily="34" charset="0"/>
              <a:buChar char="•"/>
            </a:pPr>
            <a:endParaRPr lang="en-GB" dirty="0" smtClean="0">
              <a:latin typeface="Sylfaen" charset="0"/>
              <a:ea typeface="Sylfaen" charset="0"/>
              <a:cs typeface="Sylfaen" charset="0"/>
            </a:endParaRPr>
          </a:p>
          <a:p>
            <a:pPr marL="342900" indent="-342900" algn="just">
              <a:buFont typeface="Arial" panose="020B0604020202020204" pitchFamily="34" charset="0"/>
              <a:buChar char="•"/>
            </a:pPr>
            <a:r>
              <a:rPr lang="en-GB" dirty="0" err="1" smtClean="0">
                <a:latin typeface="Sylfaen" charset="0"/>
                <a:ea typeface="Sylfaen" charset="0"/>
                <a:cs typeface="Sylfaen" charset="0"/>
              </a:rPr>
              <a:t>Տարածքային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իրավազորությունը</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կարող</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է</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հաստատվել</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եթե</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օրինակ</a:t>
            </a:r>
            <a:r>
              <a:rPr lang="en-GB" dirty="0" smtClean="0">
                <a:latin typeface="Sylfaen" charset="0"/>
                <a:ea typeface="Sylfaen" charset="0"/>
                <a:cs typeface="Sylfaen" charset="0"/>
              </a:rPr>
              <a:t>՝</a:t>
            </a:r>
            <a:endParaRPr lang="en-GB" dirty="0">
              <a:latin typeface="Sylfaen" charset="0"/>
              <a:ea typeface="Sylfaen" charset="0"/>
              <a:cs typeface="Sylfaen" charset="0"/>
            </a:endParaRPr>
          </a:p>
          <a:p>
            <a:pPr marL="800100" lvl="1" indent="-342900" algn="just">
              <a:buFont typeface="Calibri" panose="020F0502020204030204" pitchFamily="34" charset="0"/>
              <a:buChar char="‐"/>
            </a:pPr>
            <a:r>
              <a:rPr lang="en-GB" sz="1600" dirty="0" err="1" smtClean="0">
                <a:latin typeface="Sylfaen" charset="0"/>
                <a:ea typeface="Sylfaen" charset="0"/>
                <a:cs typeface="Sylfaen" charset="0"/>
              </a:rPr>
              <a:t>Թե</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համակարգչային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համակարգի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վրա</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հարձակվող</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անձը</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եւ</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թե</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տուժող</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համակարգչային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համակարգը</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տեղակայված</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են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նույն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տարածքում</a:t>
            </a:r>
            <a:endParaRPr lang="en-GB" sz="1600" dirty="0" smtClean="0">
              <a:latin typeface="Sylfaen" charset="0"/>
              <a:ea typeface="Sylfaen" charset="0"/>
              <a:cs typeface="Sylfaen" charset="0"/>
            </a:endParaRPr>
          </a:p>
          <a:p>
            <a:pPr marL="800100" lvl="1" indent="-342900" algn="just">
              <a:buFont typeface="Calibri" panose="020F0502020204030204" pitchFamily="34" charset="0"/>
              <a:buChar char="‐"/>
            </a:pPr>
            <a:r>
              <a:rPr lang="en-GB" sz="1600" dirty="0" err="1" smtClean="0">
                <a:latin typeface="Sylfaen" charset="0"/>
                <a:ea typeface="Sylfaen" charset="0"/>
                <a:cs typeface="Sylfaen" charset="0"/>
              </a:rPr>
              <a:t>Տուժող</a:t>
            </a:r>
            <a:r>
              <a:rPr lang="en-GB" sz="1600" dirty="0" smtClean="0">
                <a:latin typeface="Sylfaen" charset="0"/>
                <a:ea typeface="Sylfaen" charset="0"/>
                <a:cs typeface="Sylfaen" charset="0"/>
              </a:rPr>
              <a:t> </a:t>
            </a:r>
            <a:r>
              <a:rPr lang="en-GB" sz="1600" dirty="0" err="1">
                <a:latin typeface="Sylfaen" charset="0"/>
                <a:ea typeface="Sylfaen" charset="0"/>
                <a:cs typeface="Sylfaen" charset="0"/>
              </a:rPr>
              <a:t>համակարգչային</a:t>
            </a:r>
            <a:r>
              <a:rPr lang="en-GB" sz="1600" dirty="0">
                <a:latin typeface="Sylfaen" charset="0"/>
                <a:ea typeface="Sylfaen" charset="0"/>
                <a:cs typeface="Sylfaen" charset="0"/>
              </a:rPr>
              <a:t> </a:t>
            </a:r>
            <a:r>
              <a:rPr lang="en-GB" sz="1600" dirty="0" err="1">
                <a:latin typeface="Sylfaen" charset="0"/>
                <a:ea typeface="Sylfaen" charset="0"/>
                <a:cs typeface="Sylfaen" charset="0"/>
              </a:rPr>
              <a:t>համակարգը</a:t>
            </a:r>
            <a:r>
              <a:rPr lang="en-GB" sz="1600" dirty="0">
                <a:latin typeface="Sylfaen" charset="0"/>
                <a:ea typeface="Sylfaen" charset="0"/>
                <a:cs typeface="Sylfaen" charset="0"/>
              </a:rPr>
              <a:t> </a:t>
            </a:r>
            <a:r>
              <a:rPr lang="en-GB" sz="1600" dirty="0" err="1" smtClean="0">
                <a:latin typeface="Sylfaen" charset="0"/>
                <a:ea typeface="Sylfaen" charset="0"/>
                <a:cs typeface="Sylfaen" charset="0"/>
              </a:rPr>
              <a:t>տեղակայված</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է</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տարածքում</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բայց</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հարձակվողը</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ոչ</a:t>
            </a:r>
            <a:endParaRPr lang="en-GB" sz="1600" dirty="0" smtClean="0">
              <a:latin typeface="Sylfaen" charset="0"/>
              <a:ea typeface="Sylfaen" charset="0"/>
              <a:cs typeface="Sylfaen" charset="0"/>
            </a:endParaRPr>
          </a:p>
        </p:txBody>
      </p:sp>
      <p:sp>
        <p:nvSpPr>
          <p:cNvPr id="12" name="TextBox 7">
            <a:extLst>
              <a:ext uri="{FF2B5EF4-FFF2-40B4-BE49-F238E27FC236}">
                <a16:creationId xmlns:a16="http://schemas.microsoft.com/office/drawing/2014/main" id="{0B3BF641-E1A4-4005-989C-3B68B988DDB5}"/>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charset="0"/>
                <a:ea typeface="Sylfaen" charset="0"/>
                <a:cs typeface="Sylfaen" charset="0"/>
              </a:rPr>
              <a:t>Իրավազորություն</a:t>
            </a:r>
            <a:endParaRPr lang="en-GB" sz="2000" b="1"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2116449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a:xfrm>
            <a:off x="722312" y="4406900"/>
            <a:ext cx="8313738" cy="1614338"/>
          </a:xfrm>
        </p:spPr>
        <p:txBody>
          <a:bodyPr/>
          <a:lstStyle/>
          <a:p>
            <a:r>
              <a:rPr lang="hy-AM" dirty="0" smtClean="0">
                <a:latin typeface="Sylfaen" panose="010A0502050306030303" pitchFamily="18" charset="0"/>
              </a:rPr>
              <a:t>Պահված համակարգչային տվյալների խուզարկում եվ առգրավում</a:t>
            </a:r>
            <a:endParaRPr lang="en-GB" dirty="0">
              <a:latin typeface="Sylfaen" panose="010A0502050306030303" pitchFamily="18" charset="0"/>
            </a:endParaRP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normAutofit/>
          </a:bodyPr>
          <a:lstStyle/>
          <a:p>
            <a:r>
              <a:rPr lang="hy-AM" sz="1700" dirty="0">
                <a:latin typeface="Sylfaen" panose="010A0502050306030303" pitchFamily="18" charset="0"/>
                <a:ea typeface="Verdana" panose="020B0604030504040204" pitchFamily="34" charset="0"/>
              </a:rPr>
              <a:t>Բուդապեշտի կոնվենցիայի </a:t>
            </a:r>
            <a:r>
              <a:rPr lang="en-US" sz="1700" dirty="0" err="1">
                <a:latin typeface="Sylfaen" panose="010A0502050306030303" pitchFamily="18" charset="0"/>
                <a:ea typeface="Verdana" panose="020B0604030504040204" pitchFamily="34" charset="0"/>
              </a:rPr>
              <a:t>ընթացակարգային</a:t>
            </a:r>
            <a:r>
              <a:rPr lang="hy-AM" sz="1700" dirty="0">
                <a:latin typeface="Sylfaen" panose="010A0502050306030303" pitchFamily="18" charset="0"/>
                <a:ea typeface="Verdana" panose="020B0604030504040204" pitchFamily="34" charset="0"/>
              </a:rPr>
              <a:t> </a:t>
            </a:r>
            <a:r>
              <a:rPr lang="en-US" sz="1700" dirty="0" err="1">
                <a:latin typeface="Sylfaen" panose="010A0502050306030303" pitchFamily="18" charset="0"/>
                <a:ea typeface="Verdana" panose="020B0604030504040204" pitchFamily="34" charset="0"/>
              </a:rPr>
              <a:t>իրավասություն</a:t>
            </a:r>
            <a:r>
              <a:rPr lang="hy-AM" sz="1700" dirty="0">
                <a:latin typeface="Sylfaen" panose="010A0502050306030303" pitchFamily="18" charset="0"/>
                <a:ea typeface="Verdana" panose="020B0604030504040204" pitchFamily="34" charset="0"/>
              </a:rPr>
              <a:t>ները </a:t>
            </a:r>
            <a:r>
              <a:rPr lang="en-GB" sz="1700" dirty="0">
                <a:latin typeface="Sylfaen" panose="010A0502050306030303" pitchFamily="18" charset="0"/>
                <a:ea typeface="Verdana" panose="020B0604030504040204" pitchFamily="34" charset="0"/>
              </a:rPr>
              <a:t>(</a:t>
            </a:r>
            <a:r>
              <a:rPr lang="en-GB" sz="1700" dirty="0" err="1">
                <a:latin typeface="Sylfaen" panose="010A0502050306030303" pitchFamily="18" charset="0"/>
                <a:ea typeface="Verdana" panose="020B0604030504040204" pitchFamily="34" charset="0"/>
              </a:rPr>
              <a:t>Մաս</a:t>
            </a:r>
            <a:r>
              <a:rPr lang="en-GB" sz="1700" dirty="0">
                <a:latin typeface="Sylfaen" panose="010A0502050306030303" pitchFamily="18" charset="0"/>
                <a:ea typeface="Verdana" panose="020B0604030504040204" pitchFamily="34" charset="0"/>
              </a:rPr>
              <a:t> </a:t>
            </a:r>
            <a:r>
              <a:rPr lang="ru-RU" sz="1700" dirty="0" smtClean="0">
                <a:latin typeface="Sylfaen" panose="010A0502050306030303" pitchFamily="18" charset="0"/>
                <a:ea typeface="Verdana" panose="020B0604030504040204" pitchFamily="34" charset="0"/>
              </a:rPr>
              <a:t>2</a:t>
            </a:r>
            <a:r>
              <a:rPr lang="en-GB" sz="1700" dirty="0" smtClean="0">
                <a:latin typeface="Sylfaen" panose="010A0502050306030303" pitchFamily="18" charset="0"/>
                <a:ea typeface="Verdana" panose="020B0604030504040204" pitchFamily="34" charset="0"/>
              </a:rPr>
              <a:t>)</a:t>
            </a:r>
            <a:endParaRPr lang="en-GB" sz="1700" dirty="0">
              <a:latin typeface="Sylfaen" panose="010A0502050306030303" pitchFamily="18"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smtClean="0">
                <a:solidFill>
                  <a:schemeClr val="bg1"/>
                </a:solidFill>
                <a:latin typeface="Sylfaen" panose="010A0502050306030303" pitchFamily="18" charset="0"/>
                <a:cs typeface="Verdana" charset="0"/>
              </a:rPr>
              <a:t>Բաժին</a:t>
            </a:r>
            <a:r>
              <a:rPr lang="en-GB" sz="3200" dirty="0" smtClean="0">
                <a:solidFill>
                  <a:schemeClr val="bg1"/>
                </a:solidFill>
                <a:latin typeface="Sylfaen" panose="010A0502050306030303" pitchFamily="18" charset="0"/>
                <a:cs typeface="Verdana" charset="0"/>
              </a:rPr>
              <a:t> </a:t>
            </a:r>
            <a:r>
              <a:rPr lang="en-GB" sz="3200" dirty="0">
                <a:solidFill>
                  <a:schemeClr val="bg1"/>
                </a:solidFill>
                <a:latin typeface="Sylfaen" panose="010A0502050306030303" pitchFamily="18" charset="0"/>
                <a:cs typeface="Verdana" charset="0"/>
              </a:rPr>
              <a:t>1</a:t>
            </a:r>
            <a:endParaRPr lang="en-GB" sz="2000" dirty="0">
              <a:solidFill>
                <a:schemeClr val="bg1"/>
              </a:solidFill>
              <a:latin typeface="Sylfaen" panose="010A0502050306030303" pitchFamily="18" charset="0"/>
              <a:cs typeface="Verdana" charset="0"/>
            </a:endParaRPr>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Sylfaen" panose="010A0502050306030303" pitchFamily="18" charset="0"/>
                <a:ea typeface="Verdana" panose="020B0604030504040204" pitchFamily="34" charset="0"/>
              </a:rPr>
              <a:pPr algn="r"/>
              <a:t>5</a:t>
            </a:fld>
            <a:endParaRPr lang="en-GB" sz="800" b="1" dirty="0">
              <a:solidFill>
                <a:schemeClr val="bg1"/>
              </a:solidFill>
              <a:latin typeface="Sylfaen" panose="010A0502050306030303" pitchFamily="18"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094083"/>
            <a:ext cx="4298867" cy="5909310"/>
          </a:xfrm>
          <a:prstGeom prst="rect">
            <a:avLst/>
          </a:prstGeom>
        </p:spPr>
        <p:txBody>
          <a:bodyPr wrap="square">
            <a:spAutoFit/>
          </a:bodyPr>
          <a:lstStyle/>
          <a:p>
            <a:pPr marL="342900" indent="-342900" algn="just">
              <a:buFont typeface="+mj-lt"/>
              <a:buAutoNum type="arabicPeriod"/>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այլ</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a:t>
            </a:r>
            <a:r>
              <a:rPr lang="en-US" sz="1400" dirty="0">
                <a:latin typeface="Sylfaen" charset="0"/>
                <a:ea typeface="Sylfaen" charset="0"/>
                <a:cs typeface="Sylfaen" charset="0"/>
              </a:rPr>
              <a:t> 2-րդից 11-րդ </a:t>
            </a:r>
            <a:r>
              <a:rPr lang="en-US" sz="1400" dirty="0" err="1">
                <a:latin typeface="Sylfaen" charset="0"/>
                <a:ea typeface="Sylfaen" charset="0"/>
                <a:cs typeface="Sylfaen" charset="0"/>
              </a:rPr>
              <a:t>հոդվածներում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a:t>
            </a:r>
          </a:p>
          <a:p>
            <a:pPr marL="800100" lvl="1" indent="-342900" algn="just">
              <a:buFont typeface="+mj-lt"/>
              <a:buAutoNum type="alphaLcPeriod"/>
            </a:pP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դրոշը</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կրող</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նավի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վրա</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օրենսդրությամբ</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գրանցված</a:t>
            </a:r>
            <a:r>
              <a:rPr lang="en-US" sz="1400" dirty="0">
                <a:solidFill>
                  <a:srgbClr val="FF0000"/>
                </a:solidFill>
                <a:latin typeface="Sylfaen" charset="0"/>
                <a:ea typeface="Sylfaen" charset="0"/>
                <a:cs typeface="Sylfaen" charset="0"/>
              </a:rPr>
              <a:t> </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օդանավում</a:t>
            </a:r>
            <a:r>
              <a:rPr lang="en-US" sz="1400" dirty="0" smtClean="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քաղաքացիներից</a:t>
            </a:r>
            <a:r>
              <a:rPr lang="en-US" sz="1400" dirty="0">
                <a:latin typeface="Sylfaen" charset="0"/>
                <a:ea typeface="Sylfaen" charset="0"/>
                <a:cs typeface="Sylfaen" charset="0"/>
              </a:rPr>
              <a:t> </a:t>
            </a:r>
            <a:r>
              <a:rPr lang="en-US" sz="1400" dirty="0" err="1">
                <a:latin typeface="Sylfaen" charset="0"/>
                <a:ea typeface="Sylfaen" charset="0"/>
                <a:cs typeface="Sylfaen" charset="0"/>
              </a:rPr>
              <a:t>մեկի</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կողմից</a:t>
            </a:r>
            <a:r>
              <a:rPr lang="en-US" sz="1400" dirty="0">
                <a:latin typeface="Sylfaen" charset="0"/>
                <a:ea typeface="Sylfaen" charset="0"/>
                <a:cs typeface="Sylfaen" charset="0"/>
              </a:rPr>
              <a:t>, </a:t>
            </a:r>
            <a:r>
              <a:rPr lang="en-US" sz="1400" dirty="0" err="1">
                <a:latin typeface="Sylfaen" charset="0"/>
                <a:ea typeface="Sylfaen" charset="0"/>
                <a:cs typeface="Sylfaen" charset="0"/>
              </a:rPr>
              <a:t>եթե</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պատժելի</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ըստ</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վայրի</a:t>
            </a:r>
            <a:r>
              <a:rPr lang="en-US" sz="1400" dirty="0">
                <a:latin typeface="Sylfaen" charset="0"/>
                <a:ea typeface="Sylfaen" charset="0"/>
                <a:cs typeface="Sylfaen" charset="0"/>
              </a:rPr>
              <a:t> </a:t>
            </a:r>
            <a:r>
              <a:rPr lang="en-US" sz="1400" dirty="0" err="1">
                <a:latin typeface="Sylfaen" charset="0"/>
                <a:ea typeface="Sylfaen" charset="0"/>
                <a:cs typeface="Sylfaen" charset="0"/>
              </a:rPr>
              <a:t>քրեական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որտեղ</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եթե</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պետության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իրավազորությունից</a:t>
            </a:r>
            <a:r>
              <a:rPr lang="en-US" sz="1400" dirty="0">
                <a:latin typeface="Sylfaen" charset="0"/>
                <a:ea typeface="Sylfaen" charset="0"/>
                <a:cs typeface="Sylfaen" charset="0"/>
              </a:rPr>
              <a:t> </a:t>
            </a:r>
            <a:r>
              <a:rPr lang="en-US" sz="1400" dirty="0" err="1">
                <a:latin typeface="Sylfaen" charset="0"/>
                <a:ea typeface="Sylfaen" charset="0"/>
                <a:cs typeface="Sylfaen" charset="0"/>
              </a:rPr>
              <a:t>դուրս</a:t>
            </a:r>
            <a:r>
              <a:rPr lang="en-US" sz="1400" dirty="0">
                <a:latin typeface="Sylfaen" charset="0"/>
                <a:ea typeface="Sylfaen" charset="0"/>
                <a:cs typeface="Sylfaen" charset="0"/>
              </a:rPr>
              <a:t>:</a:t>
            </a:r>
          </a:p>
          <a:p>
            <a:pPr marL="342900" indent="-342900" algn="just">
              <a:buFont typeface="+mj-lt"/>
              <a:buAutoNum type="arabicPeriod"/>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իրավունք</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վերապահել</a:t>
            </a:r>
            <a:r>
              <a:rPr lang="en-US" sz="1400" dirty="0">
                <a:latin typeface="Sylfaen" charset="0"/>
                <a:ea typeface="Sylfaen" charset="0"/>
                <a:cs typeface="Sylfaen" charset="0"/>
              </a:rPr>
              <a:t>` </a:t>
            </a:r>
            <a:r>
              <a:rPr lang="en-US" sz="1400" dirty="0" err="1">
                <a:latin typeface="Sylfaen" charset="0"/>
                <a:ea typeface="Sylfaen" charset="0"/>
                <a:cs typeface="Sylfaen" charset="0"/>
              </a:rPr>
              <a:t>չկիրառելու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միայն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հատուկ</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պայմանների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առկայության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հոդվածի</a:t>
            </a:r>
            <a:r>
              <a:rPr lang="en-US" sz="1400" dirty="0">
                <a:latin typeface="Sylfaen" charset="0"/>
                <a:ea typeface="Sylfaen" charset="0"/>
                <a:cs typeface="Sylfaen" charset="0"/>
              </a:rPr>
              <a:t> 1-ին </a:t>
            </a:r>
            <a:r>
              <a:rPr lang="en-US" sz="1400" dirty="0" err="1">
                <a:latin typeface="Sylfaen" charset="0"/>
                <a:ea typeface="Sylfaen" charset="0"/>
                <a:cs typeface="Sylfaen" charset="0"/>
              </a:rPr>
              <a:t>կետի</a:t>
            </a:r>
            <a:r>
              <a:rPr lang="en-US" sz="1400" dirty="0">
                <a:latin typeface="Sylfaen" charset="0"/>
                <a:ea typeface="Sylfaen" charset="0"/>
                <a:cs typeface="Sylfaen" charset="0"/>
              </a:rPr>
              <a:t> «</a:t>
            </a:r>
            <a:r>
              <a:rPr lang="en-US" sz="1400" dirty="0" err="1">
                <a:latin typeface="Sylfaen" charset="0"/>
                <a:ea typeface="Sylfaen" charset="0"/>
                <a:cs typeface="Sylfaen" charset="0"/>
              </a:rPr>
              <a:t>բ</a:t>
            </a:r>
            <a:r>
              <a:rPr lang="en-US" sz="1400" dirty="0">
                <a:latin typeface="Sylfaen" charset="0"/>
                <a:ea typeface="Sylfaen" charset="0"/>
                <a:cs typeface="Sylfaen" charset="0"/>
              </a:rPr>
              <a:t>»-«</a:t>
            </a:r>
            <a:r>
              <a:rPr lang="en-US" sz="1400" dirty="0" err="1">
                <a:latin typeface="Sylfaen" charset="0"/>
                <a:ea typeface="Sylfaen" charset="0"/>
                <a:cs typeface="Sylfaen" charset="0"/>
              </a:rPr>
              <a:t>դ</a:t>
            </a:r>
            <a:r>
              <a:rPr lang="en-US" sz="1400" dirty="0">
                <a:latin typeface="Sylfaen" charset="0"/>
                <a:ea typeface="Sylfaen" charset="0"/>
                <a:cs typeface="Sylfaen" charset="0"/>
              </a:rPr>
              <a:t>» </a:t>
            </a:r>
            <a:r>
              <a:rPr lang="en-US" sz="1400" dirty="0" err="1">
                <a:latin typeface="Sylfaen" charset="0"/>
                <a:ea typeface="Sylfaen" charset="0"/>
                <a:cs typeface="Sylfaen" charset="0"/>
              </a:rPr>
              <a:t>կետերում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կանոններին</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մասին</a:t>
            </a:r>
            <a:r>
              <a:rPr lang="en-US" sz="1400" dirty="0">
                <a:latin typeface="Sylfaen" charset="0"/>
                <a:ea typeface="Sylfaen" charset="0"/>
                <a:cs typeface="Sylfaen" charset="0"/>
              </a:rPr>
              <a:t>:</a:t>
            </a:r>
          </a:p>
          <a:p>
            <a:pPr marL="342900" indent="-342900" algn="just">
              <a:buFont typeface="+mj-lt"/>
              <a:buAutoNum type="arabicPeriod"/>
            </a:pPr>
            <a:endParaRPr lang="en-US" sz="1400" dirty="0">
              <a:latin typeface="Sylfaen" charset="0"/>
              <a:ea typeface="Sylfaen" charset="0"/>
              <a:cs typeface="Sylfaen"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41957" y="1094083"/>
            <a:ext cx="4465355" cy="5016758"/>
          </a:xfrm>
          <a:prstGeom prst="rect">
            <a:avLst/>
          </a:prstGeom>
        </p:spPr>
        <p:txBody>
          <a:bodyPr wrap="square">
            <a:spAutoFit/>
          </a:bodyPr>
          <a:lstStyle/>
          <a:p>
            <a:pPr marL="342900" indent="-342900" algn="just">
              <a:buFont typeface="Arial" panose="020B0604020202020204" pitchFamily="34" charset="0"/>
              <a:buChar char="•"/>
            </a:pPr>
            <a:r>
              <a:rPr lang="en-GB" sz="2000" dirty="0" err="1" smtClean="0">
                <a:latin typeface="Sylfaen" charset="0"/>
                <a:ea typeface="Sylfaen" charset="0"/>
                <a:cs typeface="Sylfaen" charset="0"/>
              </a:rPr>
              <a:t>Տարածքային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սկզբունքի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տարերակ</a:t>
            </a:r>
            <a:endParaRPr lang="en-GB" sz="2000" dirty="0" smtClean="0">
              <a:latin typeface="Sylfaen" charset="0"/>
              <a:ea typeface="Sylfaen" charset="0"/>
              <a:cs typeface="Sylfaen" charset="0"/>
            </a:endParaRPr>
          </a:p>
          <a:p>
            <a:pPr marL="342900" indent="-342900" algn="just">
              <a:buFont typeface="Arial" panose="020B0604020202020204" pitchFamily="34" charset="0"/>
              <a:buChar char="•"/>
            </a:pPr>
            <a:endParaRPr lang="en-GB" sz="2000" dirty="0">
              <a:latin typeface="Sylfaen" charset="0"/>
              <a:ea typeface="Sylfaen" charset="0"/>
              <a:cs typeface="Sylfaen" charset="0"/>
            </a:endParaRPr>
          </a:p>
          <a:p>
            <a:pPr marL="342900" indent="-342900" algn="just">
              <a:buFont typeface="Arial" panose="020B0604020202020204" pitchFamily="34" charset="0"/>
              <a:buChar char="•"/>
            </a:pPr>
            <a:r>
              <a:rPr lang="en-GB" sz="2000" dirty="0" err="1" smtClean="0">
                <a:latin typeface="Sylfaen" charset="0"/>
                <a:ea typeface="Sylfaen" charset="0"/>
                <a:cs typeface="Sylfaen" charset="0"/>
              </a:rPr>
              <a:t>Շատ</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երկրներ</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ընդհանրապես</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հաստատել</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իրենց</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իրավազորությունը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դրոշը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կրող</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նավերի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կամ</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իրենդ</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օրենսդրությամբ</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գրանցված</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օդանավերի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նկատմամբ</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դիտարկելով</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դրանց</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տարածքային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ընդարձակումներ</a:t>
            </a:r>
            <a:endParaRPr lang="en-GB" sz="2000" dirty="0" smtClean="0">
              <a:latin typeface="Sylfaen" charset="0"/>
              <a:ea typeface="Sylfaen" charset="0"/>
              <a:cs typeface="Sylfaen" charset="0"/>
            </a:endParaRPr>
          </a:p>
          <a:p>
            <a:pPr marL="342900" indent="-342900" algn="just">
              <a:buFont typeface="Arial" panose="020B0604020202020204" pitchFamily="34" charset="0"/>
              <a:buChar char="•"/>
            </a:pPr>
            <a:endParaRPr lang="en-GB" sz="2000" dirty="0">
              <a:latin typeface="Sylfaen" charset="0"/>
              <a:ea typeface="Sylfaen" charset="0"/>
              <a:cs typeface="Sylfaen" charset="0"/>
            </a:endParaRPr>
          </a:p>
          <a:p>
            <a:pPr marL="342900" indent="-342900" algn="just">
              <a:buFont typeface="Arial" panose="020B0604020202020204" pitchFamily="34" charset="0"/>
              <a:buChar char="•"/>
            </a:pPr>
            <a:r>
              <a:rPr lang="en-GB" sz="2000" dirty="0" err="1" smtClean="0">
                <a:latin typeface="Sylfaen" charset="0"/>
                <a:ea typeface="Sylfaen" charset="0"/>
                <a:cs typeface="Sylfaen" charset="0"/>
              </a:rPr>
              <a:t>Կարեւոր</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ներառում</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է</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այն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երբ</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նավը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կամ</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օդանավը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հանցանքի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կատարման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պահին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տարածքի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սահմաններում</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չէ</a:t>
            </a:r>
            <a:r>
              <a:rPr lang="en-GB" sz="2000" dirty="0" smtClean="0">
                <a:latin typeface="Sylfaen" charset="0"/>
                <a:ea typeface="Sylfaen" charset="0"/>
                <a:cs typeface="Sylfaen" charset="0"/>
              </a:rPr>
              <a:t>։</a:t>
            </a:r>
            <a:endParaRPr lang="en-GB" sz="2000"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B8F00032-7A6B-4E98-AF16-C047A405DBB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charset="0"/>
                <a:ea typeface="Sylfaen" charset="0"/>
                <a:cs typeface="Sylfaen" charset="0"/>
              </a:rPr>
              <a:t>Իրավազորություն</a:t>
            </a:r>
            <a:endParaRPr lang="en-GB" sz="2000" b="1"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1292209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128776"/>
            <a:ext cx="4298867" cy="5909310"/>
          </a:xfrm>
          <a:prstGeom prst="rect">
            <a:avLst/>
          </a:prstGeom>
        </p:spPr>
        <p:txBody>
          <a:bodyPr wrap="square">
            <a:spAutoFit/>
          </a:bodyPr>
          <a:lstStyle/>
          <a:p>
            <a:pPr marL="342900" indent="-342900" algn="just">
              <a:buFont typeface="+mj-lt"/>
              <a:buAutoNum type="arabicPeriod"/>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այլ</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a:t>
            </a:r>
            <a:r>
              <a:rPr lang="en-US" sz="1400" dirty="0">
                <a:latin typeface="Sylfaen" charset="0"/>
                <a:ea typeface="Sylfaen" charset="0"/>
                <a:cs typeface="Sylfaen" charset="0"/>
              </a:rPr>
              <a:t> 2-րդից 11-րդ </a:t>
            </a:r>
            <a:r>
              <a:rPr lang="en-US" sz="1400" dirty="0" err="1">
                <a:latin typeface="Sylfaen" charset="0"/>
                <a:ea typeface="Sylfaen" charset="0"/>
                <a:cs typeface="Sylfaen" charset="0"/>
              </a:rPr>
              <a:t>հոդվածներում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a:t>
            </a:r>
          </a:p>
          <a:p>
            <a:pPr marL="800100" lvl="1" indent="-342900" algn="just">
              <a:buFont typeface="+mj-lt"/>
              <a:buAutoNum type="alphaLcPeriod"/>
            </a:pP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դրոշը</a:t>
            </a:r>
            <a:r>
              <a:rPr lang="en-US" sz="1400" dirty="0">
                <a:latin typeface="Sylfaen" charset="0"/>
                <a:ea typeface="Sylfaen" charset="0"/>
                <a:cs typeface="Sylfaen" charset="0"/>
              </a:rPr>
              <a:t> </a:t>
            </a:r>
            <a:r>
              <a:rPr lang="en-US" sz="1400" dirty="0" err="1">
                <a:latin typeface="Sylfaen" charset="0"/>
                <a:ea typeface="Sylfaen" charset="0"/>
                <a:cs typeface="Sylfaen" charset="0"/>
              </a:rPr>
              <a:t>կրող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նավի</a:t>
            </a:r>
            <a:r>
              <a:rPr lang="en-US" sz="1400" dirty="0">
                <a:latin typeface="Sylfaen" charset="0"/>
                <a:ea typeface="Sylfaen" charset="0"/>
                <a:cs typeface="Sylfaen" charset="0"/>
              </a:rPr>
              <a:t> </a:t>
            </a:r>
            <a:r>
              <a:rPr lang="en-US" sz="1400" dirty="0" err="1">
                <a:latin typeface="Sylfaen" charset="0"/>
                <a:ea typeface="Sylfaen" charset="0"/>
                <a:cs typeface="Sylfaen" charset="0"/>
              </a:rPr>
              <a:t>վրա</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օրենսդրությամբ</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օդանավում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solidFill>
                  <a:srgbClr val="FF0000"/>
                </a:solidFill>
                <a:latin typeface="Sylfaen" charset="0"/>
                <a:ea typeface="Sylfaen" charset="0"/>
                <a:cs typeface="Sylfaen" charset="0"/>
              </a:rPr>
              <a:t>իր</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քաղաքացիներից</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մեկի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կողմից</a:t>
            </a:r>
            <a:r>
              <a:rPr lang="en-US" sz="1400" dirty="0">
                <a:latin typeface="Sylfaen" charset="0"/>
                <a:ea typeface="Sylfaen" charset="0"/>
                <a:cs typeface="Sylfaen" charset="0"/>
              </a:rPr>
              <a:t>, </a:t>
            </a:r>
            <a:r>
              <a:rPr lang="en-US" sz="1400" dirty="0" err="1">
                <a:latin typeface="Sylfaen" charset="0"/>
                <a:ea typeface="Sylfaen" charset="0"/>
                <a:cs typeface="Sylfaen" charset="0"/>
              </a:rPr>
              <a:t>եթե</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հանցանքը</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պատժելի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ըստ</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վայրի</a:t>
            </a:r>
            <a:r>
              <a:rPr lang="en-US" sz="1400" dirty="0">
                <a:latin typeface="Sylfaen" charset="0"/>
                <a:ea typeface="Sylfaen" charset="0"/>
                <a:cs typeface="Sylfaen" charset="0"/>
              </a:rPr>
              <a:t> </a:t>
            </a:r>
            <a:r>
              <a:rPr lang="en-US" sz="1400" dirty="0" err="1">
                <a:latin typeface="Sylfaen" charset="0"/>
                <a:ea typeface="Sylfaen" charset="0"/>
                <a:cs typeface="Sylfaen" charset="0"/>
              </a:rPr>
              <a:t>քրեական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օրենսդրության</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որտեղ</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կատարվել</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եթե</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ցանկացած</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պետության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տարածքային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իրավազորությունից</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դուրս</a:t>
            </a:r>
            <a:r>
              <a:rPr lang="en-US" sz="1400" dirty="0">
                <a:latin typeface="Sylfaen" charset="0"/>
                <a:ea typeface="Sylfaen" charset="0"/>
                <a:cs typeface="Sylfaen" charset="0"/>
              </a:rPr>
              <a:t>:</a:t>
            </a:r>
          </a:p>
          <a:p>
            <a:pPr marL="342900" indent="-342900" algn="just">
              <a:buFont typeface="+mj-lt"/>
              <a:buAutoNum type="arabicPeriod"/>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իրավունք</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վերապահել</a:t>
            </a:r>
            <a:r>
              <a:rPr lang="en-US" sz="1400" dirty="0">
                <a:latin typeface="Sylfaen" charset="0"/>
                <a:ea typeface="Sylfaen" charset="0"/>
                <a:cs typeface="Sylfaen" charset="0"/>
              </a:rPr>
              <a:t>` </a:t>
            </a:r>
            <a:r>
              <a:rPr lang="en-US" sz="1400" dirty="0" err="1">
                <a:latin typeface="Sylfaen" charset="0"/>
                <a:ea typeface="Sylfaen" charset="0"/>
                <a:cs typeface="Sylfaen" charset="0"/>
              </a:rPr>
              <a:t>չկիրառելու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կիրառելու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միայն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հատուկ</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պայմանների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առկայության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հոդվածի</a:t>
            </a:r>
            <a:r>
              <a:rPr lang="en-US" sz="1400" dirty="0">
                <a:latin typeface="Sylfaen" charset="0"/>
                <a:ea typeface="Sylfaen" charset="0"/>
                <a:cs typeface="Sylfaen" charset="0"/>
              </a:rPr>
              <a:t> 1-ին </a:t>
            </a:r>
            <a:r>
              <a:rPr lang="en-US" sz="1400" dirty="0" err="1">
                <a:latin typeface="Sylfaen" charset="0"/>
                <a:ea typeface="Sylfaen" charset="0"/>
                <a:cs typeface="Sylfaen" charset="0"/>
              </a:rPr>
              <a:t>կետի</a:t>
            </a:r>
            <a:r>
              <a:rPr lang="en-US" sz="1400" dirty="0">
                <a:latin typeface="Sylfaen" charset="0"/>
                <a:ea typeface="Sylfaen" charset="0"/>
                <a:cs typeface="Sylfaen" charset="0"/>
              </a:rPr>
              <a:t> «</a:t>
            </a:r>
            <a:r>
              <a:rPr lang="en-US" sz="1400" dirty="0" err="1">
                <a:latin typeface="Sylfaen" charset="0"/>
                <a:ea typeface="Sylfaen" charset="0"/>
                <a:cs typeface="Sylfaen" charset="0"/>
              </a:rPr>
              <a:t>բ</a:t>
            </a:r>
            <a:r>
              <a:rPr lang="en-US" sz="1400" dirty="0">
                <a:latin typeface="Sylfaen" charset="0"/>
                <a:ea typeface="Sylfaen" charset="0"/>
                <a:cs typeface="Sylfaen" charset="0"/>
              </a:rPr>
              <a:t>»-«</a:t>
            </a:r>
            <a:r>
              <a:rPr lang="en-US" sz="1400" dirty="0" err="1">
                <a:latin typeface="Sylfaen" charset="0"/>
                <a:ea typeface="Sylfaen" charset="0"/>
                <a:cs typeface="Sylfaen" charset="0"/>
              </a:rPr>
              <a:t>դ</a:t>
            </a:r>
            <a:r>
              <a:rPr lang="en-US" sz="1400" dirty="0">
                <a:latin typeface="Sylfaen" charset="0"/>
                <a:ea typeface="Sylfaen" charset="0"/>
                <a:cs typeface="Sylfaen" charset="0"/>
              </a:rPr>
              <a:t>» </a:t>
            </a:r>
            <a:r>
              <a:rPr lang="en-US" sz="1400" dirty="0" err="1">
                <a:latin typeface="Sylfaen" charset="0"/>
                <a:ea typeface="Sylfaen" charset="0"/>
                <a:cs typeface="Sylfaen" charset="0"/>
              </a:rPr>
              <a:t>կետերում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կանոններին</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մասին</a:t>
            </a:r>
            <a:r>
              <a:rPr lang="en-US" sz="1400" dirty="0" smtClean="0">
                <a:latin typeface="Sylfaen" charset="0"/>
                <a:ea typeface="Sylfaen" charset="0"/>
                <a:cs typeface="Sylfaen" charset="0"/>
              </a:rPr>
              <a:t>:</a:t>
            </a:r>
            <a:endParaRPr lang="en-US" sz="1400" dirty="0">
              <a:latin typeface="Sylfaen" charset="0"/>
              <a:ea typeface="Sylfaen" charset="0"/>
              <a:cs typeface="Sylfaen"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41957" y="1128776"/>
            <a:ext cx="4465355" cy="4862870"/>
          </a:xfrm>
          <a:prstGeom prst="rect">
            <a:avLst/>
          </a:prstGeom>
        </p:spPr>
        <p:txBody>
          <a:bodyPr wrap="square">
            <a:spAutoFit/>
          </a:bodyPr>
          <a:lstStyle/>
          <a:p>
            <a:pPr marL="342900" indent="-342900" algn="just">
              <a:buFont typeface="Arial" panose="020B0604020202020204" pitchFamily="34" charset="0"/>
              <a:buChar char="•"/>
            </a:pPr>
            <a:r>
              <a:rPr lang="en-GB" sz="2000" dirty="0" err="1" smtClean="0">
                <a:latin typeface="Sylfaen" charset="0"/>
                <a:ea typeface="Sylfaen" charset="0"/>
                <a:cs typeface="Sylfaen" charset="0"/>
              </a:rPr>
              <a:t>Շատ</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քաղաքակիրթ</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երկրների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կողմից</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ընդունված</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ազգային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սկզբունքի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հիման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վրա</a:t>
            </a:r>
            <a:r>
              <a:rPr lang="en-GB" sz="2000" dirty="0" smtClean="0">
                <a:latin typeface="Sylfaen" charset="0"/>
                <a:ea typeface="Sylfaen" charset="0"/>
                <a:cs typeface="Sylfaen" charset="0"/>
              </a:rPr>
              <a:t>։ </a:t>
            </a:r>
          </a:p>
          <a:p>
            <a:pPr marL="342900" indent="-342900" algn="just">
              <a:buFont typeface="Arial" panose="020B0604020202020204" pitchFamily="34" charset="0"/>
              <a:buChar char="•"/>
            </a:pPr>
            <a:endParaRPr lang="en-GB" sz="2000" dirty="0">
              <a:latin typeface="Sylfaen" charset="0"/>
              <a:ea typeface="Sylfaen" charset="0"/>
              <a:cs typeface="Sylfaen" charset="0"/>
            </a:endParaRPr>
          </a:p>
          <a:p>
            <a:pPr marL="342900" indent="-342900" algn="just">
              <a:buFont typeface="Arial" panose="020B0604020202020204" pitchFamily="34" charset="0"/>
              <a:buChar char="•"/>
            </a:pPr>
            <a:r>
              <a:rPr lang="en-GB" sz="2000" dirty="0" err="1" smtClean="0">
                <a:latin typeface="Sylfaen" charset="0"/>
                <a:ea typeface="Sylfaen" charset="0"/>
                <a:cs typeface="Sylfaen" charset="0"/>
              </a:rPr>
              <a:t>Պահանջում</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է</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պետության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քաղաքացիներից</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պահպանել</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իր</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օրենքները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նույնիսկ</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երբ</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իր</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տարածքից</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դուրս</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են</a:t>
            </a:r>
            <a:endParaRPr lang="en-GB" sz="2000" dirty="0" smtClean="0">
              <a:latin typeface="Sylfaen" charset="0"/>
              <a:ea typeface="Sylfaen" charset="0"/>
              <a:cs typeface="Sylfaen" charset="0"/>
            </a:endParaRPr>
          </a:p>
          <a:p>
            <a:pPr marL="342900" indent="-342900" algn="just">
              <a:buFont typeface="Arial" panose="020B0604020202020204" pitchFamily="34" charset="0"/>
              <a:buChar char="•"/>
            </a:pPr>
            <a:endParaRPr lang="en-GB" sz="2000" dirty="0">
              <a:latin typeface="Sylfaen" charset="0"/>
              <a:ea typeface="Sylfaen" charset="0"/>
              <a:cs typeface="Sylfaen" charset="0"/>
            </a:endParaRPr>
          </a:p>
          <a:p>
            <a:pPr marL="342900" indent="-342900" algn="just">
              <a:buFont typeface="Arial" panose="020B0604020202020204" pitchFamily="34" charset="0"/>
              <a:buChar char="•"/>
            </a:pPr>
            <a:r>
              <a:rPr lang="en-GB" sz="2000" dirty="0" err="1" smtClean="0">
                <a:latin typeface="Sylfaen" charset="0"/>
                <a:ea typeface="Sylfaen" charset="0"/>
                <a:cs typeface="Sylfaen" charset="0"/>
              </a:rPr>
              <a:t>Այս</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սկզբունքը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կիրառելի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է</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միայն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եթե</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արարքը</a:t>
            </a:r>
            <a:r>
              <a:rPr lang="en-GB" sz="2000" dirty="0" smtClean="0">
                <a:latin typeface="Sylfaen" charset="0"/>
                <a:ea typeface="Sylfaen" charset="0"/>
                <a:cs typeface="Sylfaen" charset="0"/>
              </a:rPr>
              <a:t>:</a:t>
            </a:r>
            <a:endParaRPr lang="en-GB" sz="2000" dirty="0">
              <a:latin typeface="Sylfaen" charset="0"/>
              <a:ea typeface="Sylfaen" charset="0"/>
              <a:cs typeface="Sylfaen" charset="0"/>
            </a:endParaRPr>
          </a:p>
          <a:p>
            <a:pPr marL="800100" lvl="1" indent="-342900" algn="just">
              <a:buFont typeface="Calibri" panose="020F0502020204030204" pitchFamily="34" charset="0"/>
              <a:buChar char="‐"/>
            </a:pPr>
            <a:r>
              <a:rPr lang="en-GB" dirty="0" err="1" smtClean="0">
                <a:latin typeface="Sylfaen" charset="0"/>
                <a:ea typeface="Sylfaen" charset="0"/>
                <a:cs typeface="Sylfaen" charset="0"/>
              </a:rPr>
              <a:t>հանցանք</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է</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նաեւ</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այն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տարածքում</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որտեղ</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կատարվել</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է</a:t>
            </a:r>
            <a:endParaRPr lang="en-GB" dirty="0" smtClean="0">
              <a:latin typeface="Sylfaen" charset="0"/>
              <a:ea typeface="Sylfaen" charset="0"/>
              <a:cs typeface="Sylfaen" charset="0"/>
            </a:endParaRPr>
          </a:p>
          <a:p>
            <a:pPr marL="800100" lvl="1" indent="-342900" algn="just">
              <a:buFont typeface="Calibri" panose="020F0502020204030204" pitchFamily="34" charset="0"/>
              <a:buChar char="‐"/>
            </a:pPr>
            <a:r>
              <a:rPr lang="en-GB" dirty="0" err="1" smtClean="0">
                <a:latin typeface="Sylfaen" charset="0"/>
                <a:ea typeface="Sylfaen" charset="0"/>
                <a:cs typeface="Sylfaen" charset="0"/>
              </a:rPr>
              <a:t>չի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կատարվել</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այլ</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պետության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տարածքային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իրավազորությունում</a:t>
            </a:r>
            <a:endParaRPr lang="en-GB"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792417BA-DC5A-42C5-9271-07C9E2B429B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charset="0"/>
                <a:ea typeface="Sylfaen" charset="0"/>
                <a:cs typeface="Sylfaen" charset="0"/>
              </a:rPr>
              <a:t>Իրավազորություն</a:t>
            </a:r>
            <a:endParaRPr lang="en-GB" sz="2000" b="1"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5962847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2691" y="1069995"/>
            <a:ext cx="4298867" cy="5693866"/>
          </a:xfrm>
          <a:prstGeom prst="rect">
            <a:avLst/>
          </a:prstGeom>
        </p:spPr>
        <p:txBody>
          <a:bodyPr wrap="square">
            <a:spAutoFit/>
          </a:bodyPr>
          <a:lstStyle/>
          <a:p>
            <a:pPr marL="342900" indent="-342900" algn="just">
              <a:buFont typeface="+mj-lt"/>
              <a:buAutoNum type="arabicPeriod"/>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այլ</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a:t>
            </a:r>
            <a:r>
              <a:rPr lang="en-US" sz="1400" dirty="0">
                <a:latin typeface="Sylfaen" charset="0"/>
                <a:ea typeface="Sylfaen" charset="0"/>
                <a:cs typeface="Sylfaen" charset="0"/>
              </a:rPr>
              <a:t> 2-րդից 11-րդ </a:t>
            </a:r>
            <a:r>
              <a:rPr lang="en-US" sz="1400" dirty="0" err="1">
                <a:latin typeface="Sylfaen" charset="0"/>
                <a:ea typeface="Sylfaen" charset="0"/>
                <a:cs typeface="Sylfaen" charset="0"/>
              </a:rPr>
              <a:t>հոդվածներում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a:t>
            </a:r>
          </a:p>
          <a:p>
            <a:pPr marL="800100" lvl="1" indent="-342900" algn="just">
              <a:buFont typeface="+mj-lt"/>
              <a:buAutoNum type="alphaLcPeriod"/>
            </a:pP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դրոշը</a:t>
            </a:r>
            <a:r>
              <a:rPr lang="en-US" sz="1400" dirty="0">
                <a:latin typeface="Sylfaen" charset="0"/>
                <a:ea typeface="Sylfaen" charset="0"/>
                <a:cs typeface="Sylfaen" charset="0"/>
              </a:rPr>
              <a:t> </a:t>
            </a:r>
            <a:r>
              <a:rPr lang="en-US" sz="1400" dirty="0" err="1">
                <a:latin typeface="Sylfaen" charset="0"/>
                <a:ea typeface="Sylfaen" charset="0"/>
                <a:cs typeface="Sylfaen" charset="0"/>
              </a:rPr>
              <a:t>կրող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նավի</a:t>
            </a:r>
            <a:r>
              <a:rPr lang="en-US" sz="1400" dirty="0">
                <a:latin typeface="Sylfaen" charset="0"/>
                <a:ea typeface="Sylfaen" charset="0"/>
                <a:cs typeface="Sylfaen" charset="0"/>
              </a:rPr>
              <a:t> </a:t>
            </a:r>
            <a:r>
              <a:rPr lang="en-US" sz="1400" dirty="0" err="1">
                <a:latin typeface="Sylfaen" charset="0"/>
                <a:ea typeface="Sylfaen" charset="0"/>
                <a:cs typeface="Sylfaen" charset="0"/>
              </a:rPr>
              <a:t>վրա</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տվյալ</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օրենսդրությամբ</a:t>
            </a:r>
            <a:r>
              <a:rPr lang="en-US" sz="1400" dirty="0">
                <a:latin typeface="Sylfaen" charset="0"/>
                <a:ea typeface="Sylfaen" charset="0"/>
                <a:cs typeface="Sylfaen" charset="0"/>
              </a:rPr>
              <a:t> </a:t>
            </a:r>
            <a:r>
              <a:rPr lang="en-US" sz="1400" dirty="0" err="1">
                <a:latin typeface="Sylfaen" charset="0"/>
                <a:ea typeface="Sylfaen" charset="0"/>
                <a:cs typeface="Sylfaen" charset="0"/>
              </a:rPr>
              <a:t>գրանցված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օդանավում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endParaRPr lang="en-US" sz="1400" dirty="0">
              <a:latin typeface="Sylfaen" charset="0"/>
              <a:ea typeface="Sylfaen" charset="0"/>
              <a:cs typeface="Sylfaen" charset="0"/>
            </a:endParaRPr>
          </a:p>
          <a:p>
            <a:pPr marL="800100" lvl="1" indent="-342900" algn="just">
              <a:buFont typeface="+mj-lt"/>
              <a:buAutoNum type="alphaLcPeriod"/>
            </a:pP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քաղաքացիներից</a:t>
            </a:r>
            <a:r>
              <a:rPr lang="en-US" sz="1400" dirty="0">
                <a:latin typeface="Sylfaen" charset="0"/>
                <a:ea typeface="Sylfaen" charset="0"/>
                <a:cs typeface="Sylfaen" charset="0"/>
              </a:rPr>
              <a:t> </a:t>
            </a:r>
            <a:r>
              <a:rPr lang="en-US" sz="1400" dirty="0" err="1">
                <a:latin typeface="Sylfaen" charset="0"/>
                <a:ea typeface="Sylfaen" charset="0"/>
                <a:cs typeface="Sylfaen" charset="0"/>
              </a:rPr>
              <a:t>մեկի</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կողմից</a:t>
            </a:r>
            <a:r>
              <a:rPr lang="en-US" sz="1400" dirty="0">
                <a:latin typeface="Sylfaen" charset="0"/>
                <a:ea typeface="Sylfaen" charset="0"/>
                <a:cs typeface="Sylfaen" charset="0"/>
              </a:rPr>
              <a:t>, </a:t>
            </a:r>
            <a:r>
              <a:rPr lang="en-US" sz="1400" dirty="0" err="1">
                <a:latin typeface="Sylfaen" charset="0"/>
                <a:ea typeface="Sylfaen" charset="0"/>
                <a:cs typeface="Sylfaen" charset="0"/>
              </a:rPr>
              <a:t>եթե</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պատժելի</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ըստ</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վայրի</a:t>
            </a:r>
            <a:r>
              <a:rPr lang="en-US" sz="1400" dirty="0">
                <a:latin typeface="Sylfaen" charset="0"/>
                <a:ea typeface="Sylfaen" charset="0"/>
                <a:cs typeface="Sylfaen" charset="0"/>
              </a:rPr>
              <a:t> </a:t>
            </a:r>
            <a:r>
              <a:rPr lang="en-US" sz="1400" dirty="0" err="1">
                <a:latin typeface="Sylfaen" charset="0"/>
                <a:ea typeface="Sylfaen" charset="0"/>
                <a:cs typeface="Sylfaen" charset="0"/>
              </a:rPr>
              <a:t>քրեական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որտեղ</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եթե</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կատարվել</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պետության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իրավազորությունից</a:t>
            </a:r>
            <a:r>
              <a:rPr lang="en-US" sz="1400" dirty="0">
                <a:latin typeface="Sylfaen" charset="0"/>
                <a:ea typeface="Sylfaen" charset="0"/>
                <a:cs typeface="Sylfaen" charset="0"/>
              </a:rPr>
              <a:t> </a:t>
            </a:r>
            <a:r>
              <a:rPr lang="en-US" sz="1400" dirty="0" err="1">
                <a:latin typeface="Sylfaen" charset="0"/>
                <a:ea typeface="Sylfaen" charset="0"/>
                <a:cs typeface="Sylfaen" charset="0"/>
              </a:rPr>
              <a:t>դուրս</a:t>
            </a:r>
            <a:r>
              <a:rPr lang="en-US" sz="1400" dirty="0">
                <a:latin typeface="Sylfaen" charset="0"/>
                <a:ea typeface="Sylfaen" charset="0"/>
                <a:cs typeface="Sylfaen" charset="0"/>
              </a:rPr>
              <a:t>:</a:t>
            </a:r>
          </a:p>
          <a:p>
            <a:pPr marL="342900" indent="-342900" algn="just">
              <a:buFont typeface="+mj-lt"/>
              <a:buAutoNum type="arabicPeriod"/>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իրավունք</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վերապահել</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չկիրառելու</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կիրառելու</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միայն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հատուկ</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դեպքերում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պայմանների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առկայության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դեպքում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սույն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հոդվածի</a:t>
            </a:r>
            <a:r>
              <a:rPr lang="en-US" sz="1400" dirty="0">
                <a:solidFill>
                  <a:srgbClr val="FF0000"/>
                </a:solidFill>
                <a:latin typeface="Sylfaen" charset="0"/>
                <a:ea typeface="Sylfaen" charset="0"/>
                <a:cs typeface="Sylfaen" charset="0"/>
              </a:rPr>
              <a:t> 1-ին </a:t>
            </a:r>
            <a:r>
              <a:rPr lang="en-US" sz="1400" dirty="0" err="1">
                <a:solidFill>
                  <a:srgbClr val="FF0000"/>
                </a:solidFill>
                <a:latin typeface="Sylfaen" charset="0"/>
                <a:ea typeface="Sylfaen" charset="0"/>
                <a:cs typeface="Sylfaen" charset="0"/>
              </a:rPr>
              <a:t>կետի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բ</a:t>
            </a:r>
            <a:r>
              <a:rPr lang="en-US" sz="1400" dirty="0">
                <a:solidFill>
                  <a:srgbClr val="FF0000"/>
                </a:solidFill>
                <a:latin typeface="Sylfaen" charset="0"/>
                <a:ea typeface="Sylfaen" charset="0"/>
                <a:cs typeface="Sylfaen" charset="0"/>
              </a:rPr>
              <a:t>»-«</a:t>
            </a:r>
            <a:r>
              <a:rPr lang="en-US" sz="1400" dirty="0" err="1">
                <a:solidFill>
                  <a:srgbClr val="FF0000"/>
                </a:solidFill>
                <a:latin typeface="Sylfaen" charset="0"/>
                <a:ea typeface="Sylfaen" charset="0"/>
                <a:cs typeface="Sylfaen" charset="0"/>
              </a:rPr>
              <a:t>դ</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կետերում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սահմանված</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իրավազորության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կանոններին</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կամ</a:t>
            </a:r>
            <a:r>
              <a:rPr lang="en-US" sz="1400" dirty="0">
                <a:latin typeface="Sylfaen" charset="0"/>
                <a:ea typeface="Sylfaen" charset="0"/>
                <a:cs typeface="Sylfaen" charset="0"/>
              </a:rPr>
              <a:t> </a:t>
            </a:r>
            <a:r>
              <a:rPr lang="en-US" sz="1400" dirty="0" err="1">
                <a:latin typeface="Sylfaen" charset="0"/>
                <a:ea typeface="Sylfaen" charset="0"/>
                <a:cs typeface="Sylfaen" charset="0"/>
              </a:rPr>
              <a:t>դրանց</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մասին</a:t>
            </a:r>
            <a:r>
              <a:rPr lang="en-US" sz="1400" dirty="0">
                <a:latin typeface="Sylfaen" charset="0"/>
                <a:ea typeface="Sylfaen" charset="0"/>
                <a:cs typeface="Sylfaen" charset="0"/>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570695" y="1150005"/>
            <a:ext cx="4465355" cy="4293483"/>
          </a:xfrm>
          <a:prstGeom prst="rect">
            <a:avLst/>
          </a:prstGeom>
        </p:spPr>
        <p:txBody>
          <a:bodyPr wrap="square">
            <a:spAutoFit/>
          </a:bodyPr>
          <a:lstStyle/>
          <a:p>
            <a:pPr marL="342900" indent="-342900" algn="just">
              <a:buFont typeface="Arial" panose="020B0604020202020204" pitchFamily="34" charset="0"/>
              <a:buChar char="•"/>
            </a:pPr>
            <a:r>
              <a:rPr lang="en-GB" sz="2000" dirty="0" err="1" smtClean="0">
                <a:latin typeface="Sylfaen" charset="0"/>
                <a:ea typeface="Sylfaen" charset="0"/>
                <a:cs typeface="Sylfaen" charset="0"/>
              </a:rPr>
              <a:t>Պետությունները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կարող</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ընտրել</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ամողջությամբ</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կամ</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մասնակի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չկիրառելու</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իրավազորություն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այն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հանցանքների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համար</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որոնք</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կատարվել</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են</a:t>
            </a:r>
            <a:endParaRPr lang="en-GB" sz="2000" dirty="0" smtClean="0">
              <a:latin typeface="Sylfaen" charset="0"/>
              <a:ea typeface="Sylfaen" charset="0"/>
              <a:cs typeface="Sylfaen" charset="0"/>
            </a:endParaRPr>
          </a:p>
          <a:p>
            <a:pPr marL="742950" lvl="1" indent="-285750" algn="just">
              <a:buFont typeface="Calibri Light" panose="020F0302020204030204" pitchFamily="34" charset="0"/>
              <a:buChar char="‐"/>
            </a:pPr>
            <a:r>
              <a:rPr lang="en-GB" dirty="0" err="1" smtClean="0">
                <a:latin typeface="Sylfaen" charset="0"/>
                <a:ea typeface="Sylfaen" charset="0"/>
                <a:cs typeface="Sylfaen" charset="0"/>
              </a:rPr>
              <a:t>իր</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դրոշը</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կրող</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նավի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վրա</a:t>
            </a:r>
            <a:endParaRPr lang="en-GB" dirty="0">
              <a:latin typeface="Sylfaen" charset="0"/>
              <a:ea typeface="Sylfaen" charset="0"/>
              <a:cs typeface="Sylfaen" charset="0"/>
            </a:endParaRPr>
          </a:p>
          <a:p>
            <a:pPr marL="742950" lvl="1" indent="-285750" algn="just">
              <a:buFont typeface="Calibri Light" panose="020F0302020204030204" pitchFamily="34" charset="0"/>
              <a:buChar char="‐"/>
            </a:pPr>
            <a:r>
              <a:rPr lang="en-GB" dirty="0" err="1" smtClean="0">
                <a:latin typeface="Sylfaen" charset="0"/>
                <a:ea typeface="Sylfaen" charset="0"/>
                <a:cs typeface="Sylfaen" charset="0"/>
              </a:rPr>
              <a:t>իր</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օրենսդրությամբ</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գրանված</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օդանավում</a:t>
            </a:r>
            <a:endParaRPr lang="en-GB" dirty="0">
              <a:latin typeface="Sylfaen" charset="0"/>
              <a:ea typeface="Sylfaen" charset="0"/>
              <a:cs typeface="Sylfaen" charset="0"/>
            </a:endParaRPr>
          </a:p>
          <a:p>
            <a:pPr marL="742950" lvl="1" indent="-285750" algn="just">
              <a:buFont typeface="Calibri Light" panose="020F0302020204030204" pitchFamily="34" charset="0"/>
              <a:buChar char="‐"/>
            </a:pPr>
            <a:r>
              <a:rPr lang="en-GB" dirty="0" err="1" smtClean="0">
                <a:latin typeface="Sylfaen" charset="0"/>
                <a:ea typeface="Sylfaen" charset="0"/>
                <a:cs typeface="Sylfaen" charset="0"/>
              </a:rPr>
              <a:t>իր</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քաղաքացիների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կողմից</a:t>
            </a:r>
            <a:endParaRPr lang="en-GB" dirty="0">
              <a:latin typeface="Sylfaen" charset="0"/>
              <a:ea typeface="Sylfaen" charset="0"/>
              <a:cs typeface="Sylfaen" charset="0"/>
            </a:endParaRPr>
          </a:p>
          <a:p>
            <a:pPr marL="742950" lvl="1" indent="-285750" algn="just">
              <a:buFont typeface="Calibri Light" panose="020F0302020204030204" pitchFamily="34" charset="0"/>
              <a:buChar char="‐"/>
            </a:pPr>
            <a:endParaRPr lang="en-GB" sz="2100" dirty="0">
              <a:latin typeface="Sylfaen" charset="0"/>
              <a:ea typeface="Sylfaen" charset="0"/>
              <a:cs typeface="Sylfaen" charset="0"/>
            </a:endParaRPr>
          </a:p>
          <a:p>
            <a:pPr marL="342900" indent="-342900" algn="just">
              <a:buFont typeface="Arial" panose="020B0604020202020204" pitchFamily="34" charset="0"/>
              <a:buChar char="•"/>
            </a:pPr>
            <a:r>
              <a:rPr lang="en-GB" sz="2000" dirty="0" err="1" smtClean="0">
                <a:latin typeface="Sylfaen" charset="0"/>
                <a:ea typeface="Sylfaen" charset="0"/>
                <a:cs typeface="Sylfaen" charset="0"/>
              </a:rPr>
              <a:t>Սակայն</a:t>
            </a:r>
            <a:r>
              <a:rPr lang="en-GB" sz="2000" dirty="0">
                <a:latin typeface="Sylfaen" charset="0"/>
                <a:ea typeface="Sylfaen" charset="0"/>
                <a:cs typeface="Sylfaen" charset="0"/>
              </a:rPr>
              <a:t>, </a:t>
            </a:r>
            <a:r>
              <a:rPr lang="en-GB" sz="2000" dirty="0" err="1" smtClean="0">
                <a:latin typeface="Sylfaen" charset="0"/>
                <a:ea typeface="Sylfaen" charset="0"/>
                <a:cs typeface="Sylfaen" charset="0"/>
              </a:rPr>
              <a:t>Հոդված</a:t>
            </a:r>
            <a:r>
              <a:rPr lang="en-GB" sz="2000" dirty="0" smtClean="0">
                <a:latin typeface="Sylfaen" charset="0"/>
                <a:ea typeface="Sylfaen" charset="0"/>
                <a:cs typeface="Sylfaen" charset="0"/>
              </a:rPr>
              <a:t> 22.1-ի </a:t>
            </a:r>
            <a:r>
              <a:rPr lang="en-GB" sz="2000" dirty="0" err="1" smtClean="0">
                <a:latin typeface="Sylfaen" charset="0"/>
                <a:ea typeface="Sylfaen" charset="0"/>
                <a:cs typeface="Sylfaen" charset="0"/>
              </a:rPr>
              <a:t>ներքո</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տարածքային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սկզբունքի</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կիրառումը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պարտադիր</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է</a:t>
            </a:r>
            <a:endParaRPr lang="en-GB" sz="2000"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D6B09DD1-51FA-465F-8AE8-FE1BF5EA68B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charset="0"/>
                <a:ea typeface="Sylfaen" charset="0"/>
                <a:cs typeface="Sylfaen" charset="0"/>
              </a:rPr>
              <a:t>Իրավազորություն</a:t>
            </a:r>
            <a:endParaRPr lang="en-GB" sz="2000" b="1"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4521100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152351"/>
            <a:ext cx="4298867" cy="5693866"/>
          </a:xfrm>
          <a:prstGeom prst="rect">
            <a:avLst/>
          </a:prstGeom>
        </p:spPr>
        <p:txBody>
          <a:bodyPr wrap="square">
            <a:spAutoFit/>
          </a:bodyPr>
          <a:lstStyle/>
          <a:p>
            <a:pPr marL="342900" indent="-342900" algn="just">
              <a:buFont typeface="+mj-lt"/>
              <a:buAutoNum type="arabicPeriod" startAt="3"/>
            </a:pPr>
            <a:r>
              <a:rPr lang="en-US" sz="1400" dirty="0" err="1" smtClean="0">
                <a:latin typeface="Sylfaen" charset="0"/>
                <a:ea typeface="Sylfaen" charset="0"/>
                <a:cs typeface="Sylfaen" charset="0"/>
              </a:rPr>
              <a:t>Յուրաքանչյուր</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a:t>
            </a:r>
            <a:r>
              <a:rPr lang="en-US" sz="1400" dirty="0">
                <a:latin typeface="Sylfaen" charset="0"/>
                <a:ea typeface="Sylfaen" charset="0"/>
                <a:cs typeface="Sylfaen" charset="0"/>
              </a:rPr>
              <a:t> 24-րդ </a:t>
            </a:r>
            <a:r>
              <a:rPr lang="en-US" sz="1400" dirty="0" err="1">
                <a:latin typeface="Sylfaen" charset="0"/>
                <a:ea typeface="Sylfaen" charset="0"/>
                <a:cs typeface="Sylfaen" charset="0"/>
              </a:rPr>
              <a:t>հոդվածի</a:t>
            </a:r>
            <a:r>
              <a:rPr lang="en-US" sz="1400" dirty="0">
                <a:latin typeface="Sylfaen" charset="0"/>
                <a:ea typeface="Sylfaen" charset="0"/>
                <a:cs typeface="Sylfaen" charset="0"/>
              </a:rPr>
              <a:t> 1-ին </a:t>
            </a:r>
            <a:r>
              <a:rPr lang="en-US" sz="1400" dirty="0" err="1">
                <a:latin typeface="Sylfaen" charset="0"/>
                <a:ea typeface="Sylfaen" charset="0"/>
                <a:cs typeface="Sylfaen" charset="0"/>
              </a:rPr>
              <a:t>կետում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հանցանք</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կատարելու</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մեջ</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կասկածվողը</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գտնվում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է</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իր</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տարածքում</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այդ</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հանձնման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մասին</a:t>
            </a:r>
            <a:r>
              <a:rPr lang="en-US" sz="1400" dirty="0">
                <a:latin typeface="Sylfaen" charset="0"/>
                <a:ea typeface="Sylfaen" charset="0"/>
                <a:cs typeface="Sylfaen" charset="0"/>
              </a:rPr>
              <a:t> </a:t>
            </a:r>
            <a:r>
              <a:rPr lang="en-US" sz="1400" dirty="0" err="1">
                <a:latin typeface="Sylfaen" charset="0"/>
                <a:ea typeface="Sylfaen" charset="0"/>
                <a:cs typeface="Sylfaen" charset="0"/>
              </a:rPr>
              <a:t>պահանջից</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հետո</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Կողմը</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վերջինիս</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չի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հանձնում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մյուս</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Կողմին</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միայն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նրա</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քաղաքացիության</a:t>
            </a:r>
            <a:r>
              <a:rPr lang="en-US" sz="1400" dirty="0">
                <a:solidFill>
                  <a:srgbClr val="FF0000"/>
                </a:solidFill>
                <a:latin typeface="Sylfaen" charset="0"/>
                <a:ea typeface="Sylfaen" charset="0"/>
                <a:cs typeface="Sylfaen" charset="0"/>
              </a:rPr>
              <a:t> </a:t>
            </a:r>
            <a:r>
              <a:rPr lang="en-US" sz="1400" dirty="0" smtClean="0">
                <a:solidFill>
                  <a:srgbClr val="FF0000"/>
                </a:solidFill>
                <a:latin typeface="Sylfaen" charset="0"/>
                <a:ea typeface="Sylfaen" charset="0"/>
                <a:cs typeface="Sylfaen" charset="0"/>
              </a:rPr>
              <a:t> </a:t>
            </a:r>
            <a:r>
              <a:rPr lang="en-US" sz="1400" dirty="0" err="1" smtClean="0">
                <a:solidFill>
                  <a:srgbClr val="FF0000"/>
                </a:solidFill>
                <a:latin typeface="Sylfaen" charset="0"/>
                <a:ea typeface="Sylfaen" charset="0"/>
                <a:cs typeface="Sylfaen" charset="0"/>
              </a:rPr>
              <a:t>պատճառով</a:t>
            </a:r>
            <a:r>
              <a:rPr lang="en-US" sz="1400" dirty="0" smtClean="0">
                <a:solidFill>
                  <a:srgbClr val="FF0000"/>
                </a:solidFill>
                <a:latin typeface="Sylfaen" charset="0"/>
                <a:ea typeface="Sylfaen" charset="0"/>
                <a:cs typeface="Sylfaen" charset="0"/>
              </a:rPr>
              <a:t>:</a:t>
            </a:r>
            <a:endParaRPr lang="en-US" sz="1400" dirty="0">
              <a:latin typeface="Sylfaen" charset="0"/>
              <a:ea typeface="Sylfaen" charset="0"/>
              <a:cs typeface="Sylfaen" charset="0"/>
            </a:endParaRPr>
          </a:p>
          <a:p>
            <a:pPr marL="342900" indent="-342900" algn="just">
              <a:buFont typeface="+mj-lt"/>
              <a:buAutoNum type="arabicPeriod" startAt="3"/>
            </a:pPr>
            <a:r>
              <a:rPr lang="en-US" sz="1400" dirty="0" err="1" smtClean="0">
                <a:latin typeface="Sylfaen" charset="0"/>
                <a:ea typeface="Sylfaen" charset="0"/>
                <a:cs typeface="Sylfaen" charset="0"/>
              </a:rPr>
              <a:t>Սույն</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Կոնվենցիան</a:t>
            </a:r>
            <a:r>
              <a:rPr lang="en-US" sz="1400" dirty="0">
                <a:latin typeface="Sylfaen" charset="0"/>
                <a:ea typeface="Sylfaen" charset="0"/>
                <a:cs typeface="Sylfaen" charset="0"/>
              </a:rPr>
              <a:t> </a:t>
            </a:r>
            <a:r>
              <a:rPr lang="en-US" sz="1400" dirty="0" err="1">
                <a:latin typeface="Sylfaen" charset="0"/>
                <a:ea typeface="Sylfaen" charset="0"/>
                <a:cs typeface="Sylfaen" charset="0"/>
              </a:rPr>
              <a:t>չի</a:t>
            </a:r>
            <a:r>
              <a:rPr lang="en-US" sz="1400" dirty="0">
                <a:latin typeface="Sylfaen" charset="0"/>
                <a:ea typeface="Sylfaen" charset="0"/>
                <a:cs typeface="Sylfaen" charset="0"/>
              </a:rPr>
              <a:t> </a:t>
            </a:r>
            <a:r>
              <a:rPr lang="en-US" sz="1400" dirty="0" err="1">
                <a:latin typeface="Sylfaen" charset="0"/>
                <a:ea typeface="Sylfaen" charset="0"/>
                <a:cs typeface="Sylfaen" charset="0"/>
              </a:rPr>
              <a:t>բացառում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քրեական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որը</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իրականացվում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կողմից</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a:t>
            </a:r>
            <a:r>
              <a:rPr lang="en-US" sz="1400" dirty="0">
                <a:latin typeface="Sylfaen" charset="0"/>
                <a:ea typeface="Sylfaen" charset="0"/>
                <a:cs typeface="Sylfaen" charset="0"/>
              </a:rPr>
              <a:t> </a:t>
            </a:r>
            <a:r>
              <a:rPr lang="en-US" sz="1400" dirty="0" err="1">
                <a:latin typeface="Sylfaen" charset="0"/>
                <a:ea typeface="Sylfaen" charset="0"/>
                <a:cs typeface="Sylfaen" charset="0"/>
              </a:rPr>
              <a:t>ներպետական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օրենսդրության</a:t>
            </a:r>
            <a:r>
              <a:rPr lang="en-US" sz="1400" dirty="0">
                <a:latin typeface="Sylfaen" charset="0"/>
                <a:ea typeface="Sylfaen" charset="0"/>
                <a:cs typeface="Sylfaen" charset="0"/>
              </a:rPr>
              <a:t> </a:t>
            </a:r>
            <a:r>
              <a:rPr lang="en-US" sz="1400" dirty="0" err="1" smtClean="0">
                <a:latin typeface="Sylfaen" charset="0"/>
                <a:ea typeface="Sylfaen" charset="0"/>
                <a:cs typeface="Sylfaen" charset="0"/>
              </a:rPr>
              <a:t>համապատասխան</a:t>
            </a:r>
            <a:r>
              <a:rPr lang="en-US" sz="1400" dirty="0" smtClean="0">
                <a:latin typeface="Sylfaen" charset="0"/>
                <a:ea typeface="Sylfaen" charset="0"/>
                <a:cs typeface="Sylfaen" charset="0"/>
              </a:rPr>
              <a:t>:</a:t>
            </a:r>
            <a:endParaRPr lang="en-US" sz="1400" dirty="0">
              <a:latin typeface="Sylfaen" charset="0"/>
              <a:ea typeface="Sylfaen" charset="0"/>
              <a:cs typeface="Sylfaen" charset="0"/>
            </a:endParaRPr>
          </a:p>
          <a:p>
            <a:pPr marL="342900" indent="-342900" algn="just">
              <a:buFont typeface="+mj-lt"/>
              <a:buAutoNum type="arabicPeriod" startAt="3"/>
            </a:pPr>
            <a:r>
              <a:rPr lang="en-US" sz="1400" dirty="0" err="1" smtClean="0">
                <a:latin typeface="Sylfaen" charset="0"/>
                <a:ea typeface="Sylfaen" charset="0"/>
                <a:cs typeface="Sylfaen" charset="0"/>
              </a:rPr>
              <a:t>Երբ</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մեկից</a:t>
            </a:r>
            <a:r>
              <a:rPr lang="en-US" sz="1400" dirty="0">
                <a:latin typeface="Sylfaen" charset="0"/>
                <a:ea typeface="Sylfaen" charset="0"/>
                <a:cs typeface="Sylfaen" charset="0"/>
              </a:rPr>
              <a:t> </a:t>
            </a:r>
            <a:r>
              <a:rPr lang="en-US" sz="1400" dirty="0" err="1">
                <a:latin typeface="Sylfaen" charset="0"/>
                <a:ea typeface="Sylfaen" charset="0"/>
                <a:cs typeface="Sylfaen" charset="0"/>
              </a:rPr>
              <a:t>ավելի</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Կողմեր</a:t>
            </a:r>
            <a:r>
              <a:rPr lang="en-US" sz="1400" dirty="0">
                <a:latin typeface="Sylfaen" charset="0"/>
                <a:ea typeface="Sylfaen" charset="0"/>
                <a:cs typeface="Sylfaen" charset="0"/>
              </a:rPr>
              <a:t> </a:t>
            </a:r>
            <a:r>
              <a:rPr lang="en-US" sz="1400" dirty="0" err="1">
                <a:latin typeface="Sylfaen" charset="0"/>
                <a:ea typeface="Sylfaen" charset="0"/>
                <a:cs typeface="Sylfaen" charset="0"/>
              </a:rPr>
              <a:t>բողոքարկում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համապատասխան</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սահմանված</a:t>
            </a:r>
            <a:r>
              <a:rPr lang="en-US" sz="1400" dirty="0" smtClean="0">
                <a:latin typeface="Sylfaen" charset="0"/>
                <a:ea typeface="Sylfaen" charset="0"/>
                <a:cs typeface="Sylfaen" charset="0"/>
              </a:rPr>
              <a:t> </a:t>
            </a:r>
            <a:r>
              <a:rPr lang="en-US" sz="1400" dirty="0" err="1">
                <a:latin typeface="Sylfaen" charset="0"/>
                <a:ea typeface="Sylfaen" charset="0"/>
                <a:cs typeface="Sylfaen" charset="0"/>
              </a:rPr>
              <a:t>հանցանքի</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կապակցությամբ</a:t>
            </a:r>
            <a:r>
              <a:rPr lang="en-US" sz="1400" dirty="0">
                <a:latin typeface="Sylfaen" charset="0"/>
                <a:ea typeface="Sylfaen" charset="0"/>
                <a:cs typeface="Sylfaen" charset="0"/>
              </a:rPr>
              <a:t> </a:t>
            </a:r>
            <a:r>
              <a:rPr lang="en-US" sz="1400" dirty="0" smtClean="0">
                <a:latin typeface="Sylfaen" charset="0"/>
                <a:ea typeface="Sylfaen" charset="0"/>
                <a:cs typeface="Sylfaen" charset="0"/>
              </a:rPr>
              <a:t> </a:t>
            </a:r>
            <a:r>
              <a:rPr lang="en-US" sz="1400" dirty="0" err="1" smtClean="0">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ապա</a:t>
            </a:r>
            <a:r>
              <a:rPr lang="en-US" sz="1400" dirty="0">
                <a:latin typeface="Sylfaen" charset="0"/>
                <a:ea typeface="Sylfaen" charset="0"/>
                <a:cs typeface="Sylfaen" charset="0"/>
              </a:rPr>
              <a:t> </a:t>
            </a:r>
            <a:r>
              <a:rPr lang="en-US" sz="1400" dirty="0" err="1">
                <a:latin typeface="Sylfaen" charset="0"/>
                <a:ea typeface="Sylfaen" charset="0"/>
                <a:cs typeface="Sylfaen" charset="0"/>
              </a:rPr>
              <a:t>ներգրավված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Կողմերը</a:t>
            </a:r>
            <a:r>
              <a:rPr lang="en-US" sz="1400" dirty="0">
                <a:latin typeface="Sylfaen" charset="0"/>
                <a:ea typeface="Sylfaen" charset="0"/>
                <a:cs typeface="Sylfaen" charset="0"/>
              </a:rPr>
              <a:t> </a:t>
            </a:r>
            <a:r>
              <a:rPr lang="en-US" sz="1400" dirty="0" err="1">
                <a:latin typeface="Sylfaen" charset="0"/>
                <a:ea typeface="Sylfaen" charset="0"/>
                <a:cs typeface="Sylfaen" charset="0"/>
              </a:rPr>
              <a:t>պետք</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նպատակահարմարության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խորհրդակցեն</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հետապնդման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ամենահարմար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նպատակով</a:t>
            </a:r>
            <a:r>
              <a:rPr lang="en-US" sz="1400" dirty="0">
                <a:latin typeface="Sylfaen" charset="0"/>
                <a:ea typeface="Sylfaen" charset="0"/>
                <a:cs typeface="Sylfaen" charset="0"/>
              </a:rPr>
              <a:t>:</a:t>
            </a:r>
          </a:p>
          <a:p>
            <a:r>
              <a:rPr lang="en-US" sz="1400" dirty="0"/>
              <a:t> </a:t>
            </a:r>
          </a:p>
          <a:p>
            <a:pPr marL="342900" indent="-342900" algn="just">
              <a:buFont typeface="+mj-lt"/>
              <a:buAutoNum type="arabicPeriod" startAt="3"/>
            </a:pPr>
            <a:endParaRPr lang="en-US" sz="1400" dirty="0" smtClean="0">
              <a:latin typeface="Sylfaen" charset="0"/>
              <a:ea typeface="Sylfaen" charset="0"/>
              <a:cs typeface="Sylfaen" charset="0"/>
            </a:endParaRPr>
          </a:p>
          <a:p>
            <a:pPr marL="342900" indent="-342900" algn="just">
              <a:buFont typeface="+mj-lt"/>
              <a:buAutoNum type="arabicPeriod" startAt="3"/>
            </a:pPr>
            <a:endParaRPr lang="en-US" sz="1400" dirty="0">
              <a:latin typeface="Sylfaen" charset="0"/>
              <a:ea typeface="Sylfaen" charset="0"/>
              <a:cs typeface="Sylfaen"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0695" y="1336957"/>
            <a:ext cx="4465355" cy="3139321"/>
          </a:xfrm>
          <a:prstGeom prst="rect">
            <a:avLst/>
          </a:prstGeom>
        </p:spPr>
        <p:txBody>
          <a:bodyPr wrap="square">
            <a:spAutoFit/>
          </a:bodyPr>
          <a:lstStyle/>
          <a:p>
            <a:pPr marL="342900" indent="-342900" algn="just">
              <a:buFont typeface="Arial" panose="020B0604020202020204" pitchFamily="34" charset="0"/>
              <a:buChar char="•"/>
            </a:pPr>
            <a:r>
              <a:rPr lang="en-GB" dirty="0" err="1" smtClean="0">
                <a:latin typeface="Sylfaen" charset="0"/>
                <a:ea typeface="Sylfaen" charset="0"/>
                <a:cs typeface="Sylfaen" charset="0"/>
              </a:rPr>
              <a:t>Եթե</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կողմը</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մերժում</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է</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ենթադրյալ</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հանցագործի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հանձնման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պահանջը</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միայն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նրա</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քաղաքացիության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պատճառով</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այն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պետք</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է</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իրավազորություն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ունենա</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տվյալ</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անձի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նկատմամբ</a:t>
            </a:r>
            <a:endParaRPr lang="en-GB" dirty="0" smtClean="0">
              <a:latin typeface="Sylfaen" charset="0"/>
              <a:ea typeface="Sylfaen" charset="0"/>
              <a:cs typeface="Sylfaen" charset="0"/>
            </a:endParaRPr>
          </a:p>
          <a:p>
            <a:pPr marL="342900" indent="-342900" algn="just">
              <a:buFont typeface="Arial" panose="020B0604020202020204" pitchFamily="34" charset="0"/>
              <a:buChar char="•"/>
            </a:pPr>
            <a:endParaRPr lang="en-GB" dirty="0">
              <a:latin typeface="Sylfaen" charset="0"/>
              <a:ea typeface="Sylfaen" charset="0"/>
              <a:cs typeface="Sylfaen" charset="0"/>
            </a:endParaRPr>
          </a:p>
          <a:p>
            <a:pPr marL="342900" indent="-342900" algn="just">
              <a:buFont typeface="Arial" panose="020B0604020202020204" pitchFamily="34" charset="0"/>
              <a:buChar char="•"/>
            </a:pPr>
            <a:r>
              <a:rPr lang="en-GB" dirty="0" err="1" smtClean="0">
                <a:latin typeface="Sylfaen" charset="0"/>
                <a:ea typeface="Sylfaen" charset="0"/>
                <a:cs typeface="Sylfaen" charset="0"/>
              </a:rPr>
              <a:t>Սա</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կերաշխավորի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որ</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կողմը</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ունի</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իրավական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կարողություն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քննություն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եւ</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ներպետական</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ընթացակարգեր</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անցկացնելու</a:t>
            </a:r>
            <a:r>
              <a:rPr lang="en-GB" dirty="0" smtClean="0">
                <a:latin typeface="Sylfaen" charset="0"/>
                <a:ea typeface="Sylfaen" charset="0"/>
                <a:cs typeface="Sylfaen" charset="0"/>
              </a:rPr>
              <a:t> </a:t>
            </a:r>
            <a:r>
              <a:rPr lang="en-GB" dirty="0" err="1" smtClean="0">
                <a:latin typeface="Sylfaen" charset="0"/>
                <a:ea typeface="Sylfaen" charset="0"/>
                <a:cs typeface="Sylfaen" charset="0"/>
              </a:rPr>
              <a:t>համար</a:t>
            </a:r>
            <a:endParaRPr lang="en-GB"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42E02B81-1DA4-45C6-9173-35DC0CAF9C41}"/>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charset="0"/>
                <a:ea typeface="Sylfaen" charset="0"/>
                <a:cs typeface="Sylfaen" charset="0"/>
              </a:rPr>
              <a:t>Իրավազորություն</a:t>
            </a:r>
            <a:endParaRPr lang="en-GB" sz="2000" b="1"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11586093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287212"/>
            <a:ext cx="4298867" cy="5047536"/>
          </a:xfrm>
          <a:prstGeom prst="rect">
            <a:avLst/>
          </a:prstGeom>
        </p:spPr>
        <p:txBody>
          <a:bodyPr wrap="square">
            <a:spAutoFit/>
          </a:bodyPr>
          <a:lstStyle/>
          <a:p>
            <a:pPr marL="342900" indent="-342900" algn="just">
              <a:buFont typeface="+mj-lt"/>
              <a:buAutoNum type="arabicPeriod" startAt="3"/>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a:t>
            </a:r>
            <a:r>
              <a:rPr lang="en-US" sz="1400" dirty="0">
                <a:latin typeface="Sylfaen" charset="0"/>
                <a:ea typeface="Sylfaen" charset="0"/>
                <a:cs typeface="Sylfaen" charset="0"/>
              </a:rPr>
              <a:t> 24-րդ </a:t>
            </a:r>
            <a:r>
              <a:rPr lang="en-US" sz="1400" dirty="0" err="1">
                <a:latin typeface="Sylfaen" charset="0"/>
                <a:ea typeface="Sylfaen" charset="0"/>
                <a:cs typeface="Sylfaen" charset="0"/>
              </a:rPr>
              <a:t>հոդվածի</a:t>
            </a:r>
            <a:r>
              <a:rPr lang="en-US" sz="1400" dirty="0">
                <a:latin typeface="Sylfaen" charset="0"/>
                <a:ea typeface="Sylfaen" charset="0"/>
                <a:cs typeface="Sylfaen" charset="0"/>
              </a:rPr>
              <a:t> 1-ին </a:t>
            </a:r>
            <a:r>
              <a:rPr lang="en-US" sz="1400" dirty="0" err="1">
                <a:latin typeface="Sylfaen" charset="0"/>
                <a:ea typeface="Sylfaen" charset="0"/>
                <a:cs typeface="Sylfaen" charset="0"/>
              </a:rPr>
              <a:t>կետում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մեջ</a:t>
            </a:r>
            <a:r>
              <a:rPr lang="en-US" sz="1400" dirty="0">
                <a:latin typeface="Sylfaen" charset="0"/>
                <a:ea typeface="Sylfaen" charset="0"/>
                <a:cs typeface="Sylfaen" charset="0"/>
              </a:rPr>
              <a:t> </a:t>
            </a:r>
            <a:r>
              <a:rPr lang="en-US" sz="1400" dirty="0" err="1">
                <a:latin typeface="Sylfaen" charset="0"/>
                <a:ea typeface="Sylfaen" charset="0"/>
                <a:cs typeface="Sylfaen" charset="0"/>
              </a:rPr>
              <a:t>կասկածվողը</a:t>
            </a:r>
            <a:r>
              <a:rPr lang="en-US" sz="1400" dirty="0">
                <a:latin typeface="Sylfaen" charset="0"/>
                <a:ea typeface="Sylfaen" charset="0"/>
                <a:cs typeface="Sylfaen" charset="0"/>
              </a:rPr>
              <a:t> </a:t>
            </a:r>
            <a:r>
              <a:rPr lang="en-US" sz="1400" dirty="0" err="1">
                <a:latin typeface="Sylfaen" charset="0"/>
                <a:ea typeface="Sylfaen" charset="0"/>
                <a:cs typeface="Sylfaen" charset="0"/>
              </a:rPr>
              <a:t>գտնվում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այդ</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հանձնման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մասին</a:t>
            </a:r>
            <a:r>
              <a:rPr lang="en-US" sz="1400" dirty="0">
                <a:latin typeface="Sylfaen" charset="0"/>
                <a:ea typeface="Sylfaen" charset="0"/>
                <a:cs typeface="Sylfaen" charset="0"/>
              </a:rPr>
              <a:t> </a:t>
            </a:r>
            <a:r>
              <a:rPr lang="en-US" sz="1400" dirty="0" err="1">
                <a:latin typeface="Sylfaen" charset="0"/>
                <a:ea typeface="Sylfaen" charset="0"/>
                <a:cs typeface="Sylfaen" charset="0"/>
              </a:rPr>
              <a:t>պահանջից</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հետո</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Կողմը</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վերջինիս</a:t>
            </a:r>
            <a:r>
              <a:rPr lang="en-US" sz="1400" dirty="0">
                <a:latin typeface="Sylfaen" charset="0"/>
                <a:ea typeface="Sylfaen" charset="0"/>
                <a:cs typeface="Sylfaen" charset="0"/>
              </a:rPr>
              <a:t> </a:t>
            </a:r>
            <a:r>
              <a:rPr lang="en-US" sz="1400" dirty="0" err="1">
                <a:latin typeface="Sylfaen" charset="0"/>
                <a:ea typeface="Sylfaen" charset="0"/>
                <a:cs typeface="Sylfaen" charset="0"/>
              </a:rPr>
              <a:t>չի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հանձնում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մյուս</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a:t>
            </a:r>
            <a:r>
              <a:rPr lang="en-US" sz="1400" dirty="0">
                <a:latin typeface="Sylfaen" charset="0"/>
                <a:ea typeface="Sylfaen" charset="0"/>
                <a:cs typeface="Sylfaen" charset="0"/>
              </a:rPr>
              <a:t> </a:t>
            </a:r>
            <a:r>
              <a:rPr lang="en-US" sz="1400" dirty="0" err="1">
                <a:latin typeface="Sylfaen" charset="0"/>
                <a:ea typeface="Sylfaen" charset="0"/>
                <a:cs typeface="Sylfaen" charset="0"/>
              </a:rPr>
              <a:t>քաղաքացիության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պատճառով</a:t>
            </a:r>
            <a:r>
              <a:rPr lang="en-US" sz="1400" dirty="0">
                <a:latin typeface="Sylfaen" charset="0"/>
                <a:ea typeface="Sylfaen" charset="0"/>
                <a:cs typeface="Sylfaen" charset="0"/>
              </a:rPr>
              <a:t>:</a:t>
            </a:r>
          </a:p>
          <a:p>
            <a:pPr marL="342900" indent="-342900" algn="just">
              <a:buFont typeface="+mj-lt"/>
              <a:buAutoNum type="arabicPeriod" startAt="3"/>
            </a:pP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Կոնվենցիան</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չի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բացառում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ցանկացած</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քրեական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իրավազորություն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որը</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իրականացվում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կողմից</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նրա</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ներպետական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օրենսդրության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համապատասխան</a:t>
            </a:r>
            <a:r>
              <a:rPr lang="en-US" sz="1400" dirty="0">
                <a:solidFill>
                  <a:srgbClr val="FF0000"/>
                </a:solidFill>
                <a:latin typeface="Sylfaen" charset="0"/>
                <a:ea typeface="Sylfaen" charset="0"/>
                <a:cs typeface="Sylfaen" charset="0"/>
              </a:rPr>
              <a:t>:</a:t>
            </a:r>
          </a:p>
          <a:p>
            <a:pPr marL="342900" indent="-342900" algn="just">
              <a:buFont typeface="+mj-lt"/>
              <a:buAutoNum type="arabicPeriod" startAt="3"/>
            </a:pP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մեկից</a:t>
            </a:r>
            <a:r>
              <a:rPr lang="en-US" sz="1400" dirty="0">
                <a:latin typeface="Sylfaen" charset="0"/>
                <a:ea typeface="Sylfaen" charset="0"/>
                <a:cs typeface="Sylfaen" charset="0"/>
              </a:rPr>
              <a:t> </a:t>
            </a:r>
            <a:r>
              <a:rPr lang="en-US" sz="1400" dirty="0" err="1">
                <a:latin typeface="Sylfaen" charset="0"/>
                <a:ea typeface="Sylfaen" charset="0"/>
                <a:cs typeface="Sylfaen" charset="0"/>
              </a:rPr>
              <a:t>ավելի</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Կողմեր</a:t>
            </a:r>
            <a:r>
              <a:rPr lang="en-US" sz="1400" dirty="0">
                <a:latin typeface="Sylfaen" charset="0"/>
                <a:ea typeface="Sylfaen" charset="0"/>
                <a:cs typeface="Sylfaen" charset="0"/>
              </a:rPr>
              <a:t> </a:t>
            </a:r>
            <a:r>
              <a:rPr lang="en-US" sz="1400" dirty="0" err="1">
                <a:latin typeface="Sylfaen" charset="0"/>
                <a:ea typeface="Sylfaen" charset="0"/>
                <a:cs typeface="Sylfaen" charset="0"/>
              </a:rPr>
              <a:t>բողոքարկում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համապատասխան</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հանցանքի</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կապակցությամբ</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ապա</a:t>
            </a:r>
            <a:r>
              <a:rPr lang="en-US" sz="1400" dirty="0">
                <a:latin typeface="Sylfaen" charset="0"/>
                <a:ea typeface="Sylfaen" charset="0"/>
                <a:cs typeface="Sylfaen" charset="0"/>
              </a:rPr>
              <a:t> </a:t>
            </a:r>
            <a:r>
              <a:rPr lang="en-US" sz="1400" dirty="0" err="1">
                <a:latin typeface="Sylfaen" charset="0"/>
                <a:ea typeface="Sylfaen" charset="0"/>
                <a:cs typeface="Sylfaen" charset="0"/>
              </a:rPr>
              <a:t>ներգրավված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Կողմերը</a:t>
            </a:r>
            <a:r>
              <a:rPr lang="en-US" sz="1400" dirty="0">
                <a:latin typeface="Sylfaen" charset="0"/>
                <a:ea typeface="Sylfaen" charset="0"/>
                <a:cs typeface="Sylfaen" charset="0"/>
              </a:rPr>
              <a:t> </a:t>
            </a:r>
            <a:r>
              <a:rPr lang="en-US" sz="1400" dirty="0" err="1">
                <a:latin typeface="Sylfaen" charset="0"/>
                <a:ea typeface="Sylfaen" charset="0"/>
                <a:cs typeface="Sylfaen" charset="0"/>
              </a:rPr>
              <a:t>պետք</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նպատակահարմարության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խորհրդակցեն</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հետապնդման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ամենահարմար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նպատակով</a:t>
            </a:r>
            <a:r>
              <a:rPr lang="en-US" sz="1400" dirty="0" smtClean="0">
                <a:latin typeface="Sylfaen" charset="0"/>
                <a:ea typeface="Sylfaen" charset="0"/>
                <a:cs typeface="Sylfaen" charset="0"/>
              </a:rPr>
              <a:t>:</a:t>
            </a:r>
            <a:endParaRPr lang="en-US" sz="1400" dirty="0">
              <a:latin typeface="Sylfaen" charset="0"/>
              <a:ea typeface="Sylfaen" charset="0"/>
              <a:cs typeface="Sylfaen"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57100" y="1287212"/>
            <a:ext cx="4465355" cy="2554545"/>
          </a:xfrm>
          <a:prstGeom prst="rect">
            <a:avLst/>
          </a:prstGeom>
        </p:spPr>
        <p:txBody>
          <a:bodyPr wrap="square">
            <a:spAutoFit/>
          </a:bodyPr>
          <a:lstStyle/>
          <a:p>
            <a:pPr marL="342900" indent="-342900" algn="just">
              <a:buFont typeface="Arial" panose="020B0604020202020204" pitchFamily="34" charset="0"/>
              <a:buChar char="•"/>
            </a:pPr>
            <a:r>
              <a:rPr lang="en-GB" sz="2000" dirty="0" err="1" smtClean="0">
                <a:latin typeface="Sylfaen" charset="0"/>
                <a:ea typeface="Sylfaen" charset="0"/>
                <a:cs typeface="Sylfaen" charset="0"/>
              </a:rPr>
              <a:t>Իրավազորություն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հաստատելու</a:t>
            </a:r>
            <a:r>
              <a:rPr lang="en-GB" sz="2000" dirty="0" smtClean="0">
                <a:latin typeface="Sylfaen" charset="0"/>
                <a:ea typeface="Sylfaen" charset="0"/>
                <a:cs typeface="Sylfaen" charset="0"/>
              </a:rPr>
              <a:t> </a:t>
            </a:r>
            <a:r>
              <a:rPr lang="en-GB" sz="2000" dirty="0" err="1">
                <a:latin typeface="Sylfaen" charset="0"/>
                <a:ea typeface="Sylfaen" charset="0"/>
                <a:cs typeface="Sylfaen" charset="0"/>
              </a:rPr>
              <a:t>Հ</a:t>
            </a:r>
            <a:r>
              <a:rPr lang="en-GB" sz="2000" dirty="0" err="1" smtClean="0">
                <a:latin typeface="Sylfaen" charset="0"/>
                <a:ea typeface="Sylfaen" charset="0"/>
                <a:cs typeface="Sylfaen" charset="0"/>
              </a:rPr>
              <a:t>ոդված</a:t>
            </a:r>
            <a:r>
              <a:rPr lang="en-GB" sz="2000" dirty="0" smtClean="0">
                <a:latin typeface="Sylfaen" charset="0"/>
                <a:ea typeface="Sylfaen" charset="0"/>
                <a:cs typeface="Sylfaen" charset="0"/>
              </a:rPr>
              <a:t> 22-ում </a:t>
            </a:r>
            <a:r>
              <a:rPr lang="en-GB" sz="2000" dirty="0" err="1" smtClean="0">
                <a:latin typeface="Sylfaen" charset="0"/>
                <a:ea typeface="Sylfaen" charset="0"/>
                <a:cs typeface="Sylfaen" charset="0"/>
              </a:rPr>
              <a:t>հստակեցված</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չափանիշները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սպառիչ</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չեն</a:t>
            </a:r>
            <a:endParaRPr lang="en-GB" sz="2000" dirty="0" smtClean="0">
              <a:latin typeface="Sylfaen" charset="0"/>
              <a:ea typeface="Sylfaen" charset="0"/>
              <a:cs typeface="Sylfaen" charset="0"/>
            </a:endParaRPr>
          </a:p>
          <a:p>
            <a:pPr marL="342900" indent="-342900" algn="just">
              <a:buFont typeface="Arial" panose="020B0604020202020204" pitchFamily="34" charset="0"/>
              <a:buChar char="•"/>
            </a:pPr>
            <a:endParaRPr lang="en-GB" sz="2000" dirty="0">
              <a:latin typeface="Sylfaen" charset="0"/>
              <a:ea typeface="Sylfaen" charset="0"/>
              <a:cs typeface="Sylfaen" charset="0"/>
            </a:endParaRPr>
          </a:p>
          <a:p>
            <a:pPr marL="342900" indent="-342900" algn="just">
              <a:buFont typeface="Arial" panose="020B0604020202020204" pitchFamily="34" charset="0"/>
              <a:buChar char="•"/>
            </a:pPr>
            <a:r>
              <a:rPr lang="en-GB" sz="2000" dirty="0" err="1" smtClean="0">
                <a:latin typeface="Sylfaen" charset="0"/>
                <a:ea typeface="Sylfaen" charset="0"/>
                <a:cs typeface="Sylfaen" charset="0"/>
              </a:rPr>
              <a:t>Կողմերը</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կարող</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են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քրեական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իրավազորություն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հաստատել</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ներպետական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օրենսդրության</a:t>
            </a:r>
            <a:r>
              <a:rPr lang="en-GB" sz="2000" dirty="0" smtClean="0">
                <a:latin typeface="Sylfaen" charset="0"/>
                <a:ea typeface="Sylfaen" charset="0"/>
                <a:cs typeface="Sylfaen" charset="0"/>
              </a:rPr>
              <a:t> </a:t>
            </a:r>
            <a:r>
              <a:rPr lang="en-GB" sz="2000" dirty="0" err="1" smtClean="0">
                <a:latin typeface="Sylfaen" charset="0"/>
                <a:ea typeface="Sylfaen" charset="0"/>
                <a:cs typeface="Sylfaen" charset="0"/>
              </a:rPr>
              <a:t>համապատասխան</a:t>
            </a:r>
            <a:endParaRPr lang="en-GB" sz="2000" dirty="0">
              <a:latin typeface="Sylfaen" charset="0"/>
              <a:ea typeface="Sylfaen" charset="0"/>
              <a:cs typeface="Sylfaen" charset="0"/>
            </a:endParaRPr>
          </a:p>
        </p:txBody>
      </p:sp>
      <p:sp>
        <p:nvSpPr>
          <p:cNvPr id="12" name="TextBox 7">
            <a:extLst>
              <a:ext uri="{FF2B5EF4-FFF2-40B4-BE49-F238E27FC236}">
                <a16:creationId xmlns:a16="http://schemas.microsoft.com/office/drawing/2014/main" id="{45C57B12-C19A-4D59-BEA0-A747396D627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charset="0"/>
                <a:ea typeface="Sylfaen" charset="0"/>
                <a:cs typeface="Sylfaen" charset="0"/>
              </a:rPr>
              <a:t>Իրավազորություն</a:t>
            </a:r>
            <a:endParaRPr lang="en-GB" sz="2000" b="1"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17182504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173033"/>
            <a:ext cx="4298867" cy="5047536"/>
          </a:xfrm>
          <a:prstGeom prst="rect">
            <a:avLst/>
          </a:prstGeom>
        </p:spPr>
        <p:txBody>
          <a:bodyPr wrap="square">
            <a:spAutoFit/>
          </a:bodyPr>
          <a:lstStyle/>
          <a:p>
            <a:pPr marL="342900" indent="-342900" algn="just">
              <a:buFont typeface="+mj-lt"/>
              <a:buAutoNum type="arabicPeriod" startAt="3"/>
            </a:pPr>
            <a:r>
              <a:rPr lang="en-US" sz="1400" dirty="0" err="1">
                <a:latin typeface="Sylfaen" charset="0"/>
                <a:ea typeface="Sylfaen" charset="0"/>
                <a:cs typeface="Sylfaen" charset="0"/>
              </a:rPr>
              <a:t>Յուրաքանչյուր</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a:t>
            </a:r>
            <a:r>
              <a:rPr lang="en-US" sz="1400" dirty="0">
                <a:latin typeface="Sylfaen" charset="0"/>
                <a:ea typeface="Sylfaen" charset="0"/>
                <a:cs typeface="Sylfaen" charset="0"/>
              </a:rPr>
              <a:t> </a:t>
            </a:r>
            <a:r>
              <a:rPr lang="en-US" sz="1400" dirty="0" err="1">
                <a:latin typeface="Sylfaen" charset="0"/>
                <a:ea typeface="Sylfaen" charset="0"/>
                <a:cs typeface="Sylfaen" charset="0"/>
              </a:rPr>
              <a:t>ընդունում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այնպիսի</a:t>
            </a:r>
            <a:r>
              <a:rPr lang="en-US" sz="1400" dirty="0">
                <a:latin typeface="Sylfaen" charset="0"/>
                <a:ea typeface="Sylfaen" charset="0"/>
                <a:cs typeface="Sylfaen" charset="0"/>
              </a:rPr>
              <a:t> </a:t>
            </a:r>
            <a:r>
              <a:rPr lang="en-US" sz="1400" dirty="0" err="1">
                <a:latin typeface="Sylfaen" charset="0"/>
                <a:ea typeface="Sylfaen" charset="0"/>
                <a:cs typeface="Sylfaen" charset="0"/>
              </a:rPr>
              <a:t>միջոցներ</a:t>
            </a:r>
            <a:r>
              <a:rPr lang="en-US" sz="1400" dirty="0">
                <a:latin typeface="Sylfaen" charset="0"/>
                <a:ea typeface="Sylfaen" charset="0"/>
                <a:cs typeface="Sylfaen" charset="0"/>
              </a:rPr>
              <a:t>, </a:t>
            </a:r>
            <a:r>
              <a:rPr lang="en-US" sz="1400" dirty="0" err="1">
                <a:latin typeface="Sylfaen" charset="0"/>
                <a:ea typeface="Sylfaen" charset="0"/>
                <a:cs typeface="Sylfaen" charset="0"/>
              </a:rPr>
              <a:t>որոնք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կարող</a:t>
            </a:r>
            <a:r>
              <a:rPr lang="en-US" sz="1400" dirty="0">
                <a:latin typeface="Sylfaen" charset="0"/>
                <a:ea typeface="Sylfaen" charset="0"/>
                <a:cs typeface="Sylfaen" charset="0"/>
              </a:rPr>
              <a:t> </a:t>
            </a:r>
            <a:r>
              <a:rPr lang="en-US" sz="1400" dirty="0" err="1">
                <a:latin typeface="Sylfaen" charset="0"/>
                <a:ea typeface="Sylfaen" charset="0"/>
                <a:cs typeface="Sylfaen" charset="0"/>
              </a:rPr>
              <a:t>են</a:t>
            </a:r>
            <a:r>
              <a:rPr lang="en-US" sz="1400" dirty="0">
                <a:latin typeface="Sylfaen" charset="0"/>
                <a:ea typeface="Sylfaen" charset="0"/>
                <a:cs typeface="Sylfaen" charset="0"/>
              </a:rPr>
              <a:t> </a:t>
            </a:r>
            <a:r>
              <a:rPr lang="en-US" sz="1400" dirty="0" err="1">
                <a:latin typeface="Sylfaen" charset="0"/>
                <a:ea typeface="Sylfaen" charset="0"/>
                <a:cs typeface="Sylfaen" charset="0"/>
              </a:rPr>
              <a:t>անհրաժեշտ</a:t>
            </a:r>
            <a:r>
              <a:rPr lang="en-US" sz="1400" dirty="0">
                <a:latin typeface="Sylfaen" charset="0"/>
                <a:ea typeface="Sylfaen" charset="0"/>
                <a:cs typeface="Sylfaen" charset="0"/>
              </a:rPr>
              <a:t> </a:t>
            </a:r>
            <a:r>
              <a:rPr lang="en-US" sz="1400" dirty="0" err="1">
                <a:latin typeface="Sylfaen" charset="0"/>
                <a:ea typeface="Sylfaen" charset="0"/>
                <a:cs typeface="Sylfaen" charset="0"/>
              </a:rPr>
              <a:t>լինել</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a:t>
            </a:r>
            <a:r>
              <a:rPr lang="en-US" sz="1400" dirty="0">
                <a:latin typeface="Sylfaen" charset="0"/>
                <a:ea typeface="Sylfaen" charset="0"/>
                <a:cs typeface="Sylfaen" charset="0"/>
              </a:rPr>
              <a:t> 24-րդ </a:t>
            </a:r>
            <a:r>
              <a:rPr lang="en-US" sz="1400" dirty="0" err="1">
                <a:latin typeface="Sylfaen" charset="0"/>
                <a:ea typeface="Sylfaen" charset="0"/>
                <a:cs typeface="Sylfaen" charset="0"/>
              </a:rPr>
              <a:t>հոդվածի</a:t>
            </a:r>
            <a:r>
              <a:rPr lang="en-US" sz="1400" dirty="0">
                <a:latin typeface="Sylfaen" charset="0"/>
                <a:ea typeface="Sylfaen" charset="0"/>
                <a:cs typeface="Sylfaen" charset="0"/>
              </a:rPr>
              <a:t> 1-ին </a:t>
            </a:r>
            <a:r>
              <a:rPr lang="en-US" sz="1400" dirty="0" err="1">
                <a:latin typeface="Sylfaen" charset="0"/>
                <a:ea typeface="Sylfaen" charset="0"/>
                <a:cs typeface="Sylfaen" charset="0"/>
              </a:rPr>
              <a:t>կետում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նշված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հանցանքների</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a:t>
            </a:r>
            <a:r>
              <a:rPr lang="en-US" sz="1400" dirty="0">
                <a:latin typeface="Sylfaen" charset="0"/>
                <a:ea typeface="Sylfaen" charset="0"/>
                <a:cs typeface="Sylfaen" charset="0"/>
              </a:rPr>
              <a:t>` </a:t>
            </a:r>
            <a:r>
              <a:rPr lang="en-US" sz="1400" dirty="0" err="1">
                <a:latin typeface="Sylfaen" charset="0"/>
                <a:ea typeface="Sylfaen" charset="0"/>
                <a:cs typeface="Sylfaen" charset="0"/>
              </a:rPr>
              <a:t>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դեպքերում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a:t>
            </a:r>
            <a:r>
              <a:rPr lang="en-US" sz="1400" dirty="0">
                <a:latin typeface="Sylfaen" charset="0"/>
                <a:ea typeface="Sylfaen" charset="0"/>
                <a:cs typeface="Sylfaen" charset="0"/>
              </a:rPr>
              <a:t> </a:t>
            </a:r>
            <a:r>
              <a:rPr lang="en-US" sz="1400" dirty="0" err="1">
                <a:latin typeface="Sylfaen" charset="0"/>
                <a:ea typeface="Sylfaen" charset="0"/>
                <a:cs typeface="Sylfaen" charset="0"/>
              </a:rPr>
              <a:t>կատարելու</a:t>
            </a:r>
            <a:r>
              <a:rPr lang="en-US" sz="1400" dirty="0">
                <a:latin typeface="Sylfaen" charset="0"/>
                <a:ea typeface="Sylfaen" charset="0"/>
                <a:cs typeface="Sylfaen" charset="0"/>
              </a:rPr>
              <a:t> </a:t>
            </a:r>
            <a:r>
              <a:rPr lang="en-US" sz="1400" dirty="0" err="1">
                <a:latin typeface="Sylfaen" charset="0"/>
                <a:ea typeface="Sylfaen" charset="0"/>
                <a:cs typeface="Sylfaen" charset="0"/>
              </a:rPr>
              <a:t>մեջ</a:t>
            </a:r>
            <a:r>
              <a:rPr lang="en-US" sz="1400" dirty="0">
                <a:latin typeface="Sylfaen" charset="0"/>
                <a:ea typeface="Sylfaen" charset="0"/>
                <a:cs typeface="Sylfaen" charset="0"/>
              </a:rPr>
              <a:t> </a:t>
            </a:r>
            <a:r>
              <a:rPr lang="en-US" sz="1400" dirty="0" err="1">
                <a:latin typeface="Sylfaen" charset="0"/>
                <a:ea typeface="Sylfaen" charset="0"/>
                <a:cs typeface="Sylfaen" charset="0"/>
              </a:rPr>
              <a:t>կասկածվողը</a:t>
            </a:r>
            <a:r>
              <a:rPr lang="en-US" sz="1400" dirty="0">
                <a:latin typeface="Sylfaen" charset="0"/>
                <a:ea typeface="Sylfaen" charset="0"/>
                <a:cs typeface="Sylfaen" charset="0"/>
              </a:rPr>
              <a:t> </a:t>
            </a:r>
            <a:r>
              <a:rPr lang="en-US" sz="1400" dirty="0" err="1">
                <a:latin typeface="Sylfaen" charset="0"/>
                <a:ea typeface="Sylfaen" charset="0"/>
                <a:cs typeface="Sylfaen" charset="0"/>
              </a:rPr>
              <a:t>գտնվում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իր</a:t>
            </a:r>
            <a:r>
              <a:rPr lang="en-US" sz="1400" dirty="0">
                <a:latin typeface="Sylfaen" charset="0"/>
                <a:ea typeface="Sylfaen" charset="0"/>
                <a:cs typeface="Sylfaen" charset="0"/>
              </a:rPr>
              <a:t> </a:t>
            </a:r>
            <a:r>
              <a:rPr lang="en-US" sz="1400" dirty="0" err="1">
                <a:latin typeface="Sylfaen" charset="0"/>
                <a:ea typeface="Sylfaen" charset="0"/>
                <a:cs typeface="Sylfaen" charset="0"/>
              </a:rPr>
              <a:t>տարածքում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և</a:t>
            </a:r>
            <a:r>
              <a:rPr lang="en-US" sz="1400" dirty="0">
                <a:latin typeface="Sylfaen" charset="0"/>
                <a:ea typeface="Sylfaen" charset="0"/>
                <a:cs typeface="Sylfaen" charset="0"/>
              </a:rPr>
              <a:t> </a:t>
            </a:r>
            <a:r>
              <a:rPr lang="en-US" sz="1400" dirty="0" err="1">
                <a:latin typeface="Sylfaen" charset="0"/>
                <a:ea typeface="Sylfaen" charset="0"/>
                <a:cs typeface="Sylfaen" charset="0"/>
              </a:rPr>
              <a:t>այդ</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հանձնման</a:t>
            </a:r>
            <a:r>
              <a:rPr lang="en-US" sz="1400" dirty="0">
                <a:latin typeface="Sylfaen" charset="0"/>
                <a:ea typeface="Sylfaen" charset="0"/>
                <a:cs typeface="Sylfaen" charset="0"/>
              </a:rPr>
              <a:t> </a:t>
            </a:r>
            <a:r>
              <a:rPr lang="en-US" sz="1400" dirty="0" err="1">
                <a:latin typeface="Sylfaen" charset="0"/>
                <a:ea typeface="Sylfaen" charset="0"/>
                <a:cs typeface="Sylfaen" charset="0"/>
              </a:rPr>
              <a:t>մասին</a:t>
            </a:r>
            <a:r>
              <a:rPr lang="en-US" sz="1400" dirty="0">
                <a:latin typeface="Sylfaen" charset="0"/>
                <a:ea typeface="Sylfaen" charset="0"/>
                <a:cs typeface="Sylfaen" charset="0"/>
              </a:rPr>
              <a:t> </a:t>
            </a:r>
            <a:r>
              <a:rPr lang="en-US" sz="1400" dirty="0" err="1">
                <a:latin typeface="Sylfaen" charset="0"/>
                <a:ea typeface="Sylfaen" charset="0"/>
                <a:cs typeface="Sylfaen" charset="0"/>
              </a:rPr>
              <a:t>պահանջից</a:t>
            </a:r>
            <a:r>
              <a:rPr lang="en-US" sz="1400" dirty="0">
                <a:latin typeface="Sylfaen" charset="0"/>
                <a:ea typeface="Sylfaen" charset="0"/>
                <a:cs typeface="Sylfaen" charset="0"/>
              </a:rPr>
              <a:t> </a:t>
            </a:r>
            <a:r>
              <a:rPr lang="en-US" sz="1400" dirty="0" err="1">
                <a:latin typeface="Sylfaen" charset="0"/>
                <a:ea typeface="Sylfaen" charset="0"/>
                <a:cs typeface="Sylfaen" charset="0"/>
              </a:rPr>
              <a:t>հետո</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Կողմը</a:t>
            </a:r>
            <a:r>
              <a:rPr lang="en-US" sz="1400" dirty="0">
                <a:latin typeface="Sylfaen" charset="0"/>
                <a:ea typeface="Sylfaen" charset="0"/>
                <a:cs typeface="Sylfaen" charset="0"/>
              </a:rPr>
              <a:t> </a:t>
            </a:r>
            <a:r>
              <a:rPr lang="en-US" sz="1400" dirty="0" err="1">
                <a:latin typeface="Sylfaen" charset="0"/>
                <a:ea typeface="Sylfaen" charset="0"/>
                <a:cs typeface="Sylfaen" charset="0"/>
              </a:rPr>
              <a:t>վերջինիս</a:t>
            </a:r>
            <a:r>
              <a:rPr lang="en-US" sz="1400" dirty="0">
                <a:latin typeface="Sylfaen" charset="0"/>
                <a:ea typeface="Sylfaen" charset="0"/>
                <a:cs typeface="Sylfaen" charset="0"/>
              </a:rPr>
              <a:t> </a:t>
            </a:r>
            <a:r>
              <a:rPr lang="en-US" sz="1400" dirty="0" err="1">
                <a:latin typeface="Sylfaen" charset="0"/>
                <a:ea typeface="Sylfaen" charset="0"/>
                <a:cs typeface="Sylfaen" charset="0"/>
              </a:rPr>
              <a:t>չի</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հանձնում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մյուս</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Կողմին</a:t>
            </a:r>
            <a:r>
              <a:rPr lang="en-US" sz="1400" dirty="0">
                <a:latin typeface="Sylfaen" charset="0"/>
                <a:ea typeface="Sylfaen" charset="0"/>
                <a:cs typeface="Sylfaen" charset="0"/>
              </a:rPr>
              <a:t> </a:t>
            </a:r>
            <a:r>
              <a:rPr lang="en-US" sz="1400" dirty="0" err="1">
                <a:latin typeface="Sylfaen" charset="0"/>
                <a:ea typeface="Sylfaen" charset="0"/>
                <a:cs typeface="Sylfaen" charset="0"/>
              </a:rPr>
              <a:t>միայն</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a:t>
            </a:r>
            <a:r>
              <a:rPr lang="en-US" sz="1400" dirty="0">
                <a:latin typeface="Sylfaen" charset="0"/>
                <a:ea typeface="Sylfaen" charset="0"/>
                <a:cs typeface="Sylfaen" charset="0"/>
              </a:rPr>
              <a:t> </a:t>
            </a:r>
            <a:r>
              <a:rPr lang="en-US" sz="1400" dirty="0" err="1">
                <a:latin typeface="Sylfaen" charset="0"/>
                <a:ea typeface="Sylfaen" charset="0"/>
                <a:cs typeface="Sylfaen" charset="0"/>
              </a:rPr>
              <a:t>քաղաքացիության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պատճառով</a:t>
            </a:r>
            <a:r>
              <a:rPr lang="en-US" sz="1400" dirty="0">
                <a:latin typeface="Sylfaen" charset="0"/>
                <a:ea typeface="Sylfaen" charset="0"/>
                <a:cs typeface="Sylfaen" charset="0"/>
              </a:rPr>
              <a:t>:</a:t>
            </a:r>
          </a:p>
          <a:p>
            <a:pPr marL="342900" indent="-342900" algn="just">
              <a:buFont typeface="+mj-lt"/>
              <a:buAutoNum type="arabicPeriod" startAt="3"/>
            </a:pP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Կոնվենցիան</a:t>
            </a:r>
            <a:r>
              <a:rPr lang="en-US" sz="1400" dirty="0">
                <a:latin typeface="Sylfaen" charset="0"/>
                <a:ea typeface="Sylfaen" charset="0"/>
                <a:cs typeface="Sylfaen" charset="0"/>
              </a:rPr>
              <a:t> </a:t>
            </a:r>
            <a:r>
              <a:rPr lang="en-US" sz="1400" dirty="0" err="1">
                <a:latin typeface="Sylfaen" charset="0"/>
                <a:ea typeface="Sylfaen" charset="0"/>
                <a:cs typeface="Sylfaen" charset="0"/>
              </a:rPr>
              <a:t>չի</a:t>
            </a:r>
            <a:r>
              <a:rPr lang="en-US" sz="1400" dirty="0">
                <a:latin typeface="Sylfaen" charset="0"/>
                <a:ea typeface="Sylfaen" charset="0"/>
                <a:cs typeface="Sylfaen" charset="0"/>
              </a:rPr>
              <a:t> </a:t>
            </a:r>
            <a:r>
              <a:rPr lang="en-US" sz="1400" dirty="0" err="1">
                <a:latin typeface="Sylfaen" charset="0"/>
                <a:ea typeface="Sylfaen" charset="0"/>
                <a:cs typeface="Sylfaen" charset="0"/>
              </a:rPr>
              <a:t>բացառում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ցանկացած</a:t>
            </a:r>
            <a:r>
              <a:rPr lang="en-US" sz="1400" dirty="0">
                <a:latin typeface="Sylfaen" charset="0"/>
                <a:ea typeface="Sylfaen" charset="0"/>
                <a:cs typeface="Sylfaen" charset="0"/>
              </a:rPr>
              <a:t> </a:t>
            </a:r>
            <a:r>
              <a:rPr lang="en-US" sz="1400" dirty="0" err="1">
                <a:latin typeface="Sylfaen" charset="0"/>
                <a:ea typeface="Sylfaen" charset="0"/>
                <a:cs typeface="Sylfaen" charset="0"/>
              </a:rPr>
              <a:t>քրեական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իրավազորություն</a:t>
            </a:r>
            <a:r>
              <a:rPr lang="en-US" sz="1400" dirty="0">
                <a:latin typeface="Sylfaen" charset="0"/>
                <a:ea typeface="Sylfaen" charset="0"/>
                <a:cs typeface="Sylfaen" charset="0"/>
              </a:rPr>
              <a:t>, </a:t>
            </a:r>
            <a:r>
              <a:rPr lang="en-US" sz="1400" dirty="0" err="1">
                <a:latin typeface="Sylfaen" charset="0"/>
                <a:ea typeface="Sylfaen" charset="0"/>
                <a:cs typeface="Sylfaen" charset="0"/>
              </a:rPr>
              <a:t>որը</a:t>
            </a:r>
            <a:r>
              <a:rPr lang="en-US" sz="1400" dirty="0">
                <a:latin typeface="Sylfaen" charset="0"/>
                <a:ea typeface="Sylfaen" charset="0"/>
                <a:cs typeface="Sylfaen" charset="0"/>
              </a:rPr>
              <a:t> </a:t>
            </a:r>
            <a:r>
              <a:rPr lang="en-US" sz="1400" dirty="0" err="1">
                <a:latin typeface="Sylfaen" charset="0"/>
                <a:ea typeface="Sylfaen" charset="0"/>
                <a:cs typeface="Sylfaen" charset="0"/>
              </a:rPr>
              <a:t>իրականացվում</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կողմից</a:t>
            </a:r>
            <a:r>
              <a:rPr lang="en-US" sz="1400" dirty="0">
                <a:latin typeface="Sylfaen" charset="0"/>
                <a:ea typeface="Sylfaen" charset="0"/>
                <a:cs typeface="Sylfaen" charset="0"/>
              </a:rPr>
              <a:t>` </a:t>
            </a:r>
            <a:r>
              <a:rPr lang="en-US" sz="1400" dirty="0" err="1">
                <a:latin typeface="Sylfaen" charset="0"/>
                <a:ea typeface="Sylfaen" charset="0"/>
                <a:cs typeface="Sylfaen" charset="0"/>
              </a:rPr>
              <a:t>նրա</a:t>
            </a:r>
            <a:r>
              <a:rPr lang="en-US" sz="1400" dirty="0">
                <a:latin typeface="Sylfaen" charset="0"/>
                <a:ea typeface="Sylfaen" charset="0"/>
                <a:cs typeface="Sylfaen" charset="0"/>
              </a:rPr>
              <a:t> </a:t>
            </a:r>
            <a:r>
              <a:rPr lang="en-US" sz="1400" dirty="0" err="1">
                <a:latin typeface="Sylfaen" charset="0"/>
                <a:ea typeface="Sylfaen" charset="0"/>
                <a:cs typeface="Sylfaen" charset="0"/>
              </a:rPr>
              <a:t>ներպետական</a:t>
            </a:r>
            <a:r>
              <a:rPr lang="en-US" sz="1400" dirty="0">
                <a:latin typeface="Sylfaen" charset="0"/>
                <a:ea typeface="Sylfaen" charset="0"/>
                <a:cs typeface="Sylfaen" charset="0"/>
              </a:rPr>
              <a:t> </a:t>
            </a:r>
            <a:r>
              <a:rPr lang="en-US" sz="1400" dirty="0" err="1">
                <a:latin typeface="Sylfaen" charset="0"/>
                <a:ea typeface="Sylfaen" charset="0"/>
                <a:cs typeface="Sylfaen" charset="0"/>
              </a:rPr>
              <a:t>օրենսդրության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համապատասխան</a:t>
            </a:r>
            <a:r>
              <a:rPr lang="en-US" sz="1400" dirty="0">
                <a:latin typeface="Sylfaen" charset="0"/>
                <a:ea typeface="Sylfaen" charset="0"/>
                <a:cs typeface="Sylfaen" charset="0"/>
              </a:rPr>
              <a:t>:</a:t>
            </a:r>
          </a:p>
          <a:p>
            <a:pPr marL="342900" indent="-342900" algn="just">
              <a:buFont typeface="+mj-lt"/>
              <a:buAutoNum type="arabicPeriod" startAt="3"/>
            </a:pPr>
            <a:r>
              <a:rPr lang="en-US" sz="1400" dirty="0" err="1">
                <a:latin typeface="Sylfaen" charset="0"/>
                <a:ea typeface="Sylfaen" charset="0"/>
                <a:cs typeface="Sylfaen" charset="0"/>
              </a:rPr>
              <a:t>Երբ</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մեկից</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ավելի</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Կողմեր</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բողոքարկում</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են</a:t>
            </a:r>
            <a:r>
              <a:rPr lang="en-US" sz="1400" dirty="0">
                <a:solidFill>
                  <a:srgbClr val="FF0000"/>
                </a:solidFill>
                <a:latin typeface="Sylfaen" charset="0"/>
                <a:ea typeface="Sylfaen" charset="0"/>
                <a:cs typeface="Sylfaen" charset="0"/>
              </a:rPr>
              <a:t> </a:t>
            </a:r>
            <a:r>
              <a:rPr lang="en-US" sz="1400" dirty="0" err="1">
                <a:latin typeface="Sylfaen" charset="0"/>
                <a:ea typeface="Sylfaen" charset="0"/>
                <a:cs typeface="Sylfaen" charset="0"/>
              </a:rPr>
              <a:t>սույն</a:t>
            </a:r>
            <a:r>
              <a:rPr lang="en-US" sz="1400" dirty="0">
                <a:latin typeface="Sylfaen" charset="0"/>
                <a:ea typeface="Sylfaen" charset="0"/>
                <a:cs typeface="Sylfaen" charset="0"/>
              </a:rPr>
              <a:t> </a:t>
            </a:r>
            <a:r>
              <a:rPr lang="en-US" sz="1400" dirty="0" err="1">
                <a:latin typeface="Sylfaen" charset="0"/>
                <a:ea typeface="Sylfaen" charset="0"/>
                <a:cs typeface="Sylfaen" charset="0"/>
              </a:rPr>
              <a:t>Կոնվենցիային</a:t>
            </a:r>
            <a:r>
              <a:rPr lang="en-US" sz="1400" dirty="0">
                <a:latin typeface="Sylfaen" charset="0"/>
                <a:ea typeface="Sylfaen" charset="0"/>
                <a:cs typeface="Sylfaen" charset="0"/>
              </a:rPr>
              <a:t> </a:t>
            </a:r>
            <a:r>
              <a:rPr lang="en-US" sz="1400" dirty="0" err="1">
                <a:latin typeface="Sylfaen" charset="0"/>
                <a:ea typeface="Sylfaen" charset="0"/>
                <a:cs typeface="Sylfaen" charset="0"/>
              </a:rPr>
              <a:t>համապատասխան</a:t>
            </a:r>
            <a:r>
              <a:rPr lang="en-US" sz="1400" dirty="0">
                <a:latin typeface="Sylfaen" charset="0"/>
                <a:ea typeface="Sylfaen" charset="0"/>
                <a:cs typeface="Sylfaen" charset="0"/>
              </a:rPr>
              <a:t>  </a:t>
            </a:r>
            <a:r>
              <a:rPr lang="en-US" sz="1400" dirty="0" err="1">
                <a:latin typeface="Sylfaen" charset="0"/>
                <a:ea typeface="Sylfaen" charset="0"/>
                <a:cs typeface="Sylfaen" charset="0"/>
              </a:rPr>
              <a:t>սահմանված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հանցանքի</a:t>
            </a:r>
            <a:r>
              <a:rPr lang="en-US" sz="1400" dirty="0">
                <a:latin typeface="Sylfaen" charset="0"/>
                <a:ea typeface="Sylfaen" charset="0"/>
                <a:cs typeface="Sylfaen" charset="0"/>
              </a:rPr>
              <a:t> </a:t>
            </a:r>
            <a:r>
              <a:rPr lang="en-US" sz="1400" dirty="0" err="1">
                <a:latin typeface="Sylfaen" charset="0"/>
                <a:ea typeface="Sylfaen" charset="0"/>
                <a:cs typeface="Sylfaen" charset="0"/>
              </a:rPr>
              <a:t>կապակցությամբ</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իրավազորությունը</a:t>
            </a:r>
            <a:r>
              <a:rPr lang="en-US" sz="1400" dirty="0">
                <a:latin typeface="Sylfaen" charset="0"/>
                <a:ea typeface="Sylfaen" charset="0"/>
                <a:cs typeface="Sylfaen" charset="0"/>
              </a:rPr>
              <a:t>, </a:t>
            </a:r>
            <a:r>
              <a:rPr lang="en-US" sz="1400" dirty="0" err="1">
                <a:latin typeface="Sylfaen" charset="0"/>
                <a:ea typeface="Sylfaen" charset="0"/>
                <a:cs typeface="Sylfaen" charset="0"/>
              </a:rPr>
              <a:t>ապա</a:t>
            </a:r>
            <a:r>
              <a:rPr lang="en-US" sz="1400" dirty="0">
                <a:latin typeface="Sylfaen" charset="0"/>
                <a:ea typeface="Sylfaen" charset="0"/>
                <a:cs typeface="Sylfaen" charset="0"/>
              </a:rPr>
              <a:t> </a:t>
            </a:r>
            <a:r>
              <a:rPr lang="en-US" sz="1400" dirty="0" err="1">
                <a:latin typeface="Sylfaen" charset="0"/>
                <a:ea typeface="Sylfaen" charset="0"/>
                <a:cs typeface="Sylfaen" charset="0"/>
              </a:rPr>
              <a:t>ներգրավված</a:t>
            </a:r>
            <a:r>
              <a:rPr lang="en-US" sz="1400" dirty="0">
                <a:latin typeface="Sylfaen" charset="0"/>
                <a:ea typeface="Sylfaen" charset="0"/>
                <a:cs typeface="Sylfaen" charset="0"/>
              </a:rPr>
              <a:t> </a:t>
            </a:r>
            <a:r>
              <a:rPr lang="en-US" sz="1400" dirty="0" err="1">
                <a:latin typeface="Sylfaen" charset="0"/>
                <a:ea typeface="Sylfaen" charset="0"/>
                <a:cs typeface="Sylfaen" charset="0"/>
              </a:rPr>
              <a:t>Կողմերը</a:t>
            </a:r>
            <a:r>
              <a:rPr lang="en-US" sz="1400" dirty="0">
                <a:latin typeface="Sylfaen" charset="0"/>
                <a:ea typeface="Sylfaen" charset="0"/>
                <a:cs typeface="Sylfaen" charset="0"/>
              </a:rPr>
              <a:t> </a:t>
            </a:r>
            <a:r>
              <a:rPr lang="en-US" sz="1400" dirty="0" err="1">
                <a:latin typeface="Sylfaen" charset="0"/>
                <a:ea typeface="Sylfaen" charset="0"/>
                <a:cs typeface="Sylfaen" charset="0"/>
              </a:rPr>
              <a:t>պետք</a:t>
            </a:r>
            <a:r>
              <a:rPr lang="en-US" sz="1400" dirty="0">
                <a:latin typeface="Sylfaen" charset="0"/>
                <a:ea typeface="Sylfaen" charset="0"/>
                <a:cs typeface="Sylfaen" charset="0"/>
              </a:rPr>
              <a:t> </a:t>
            </a:r>
            <a:r>
              <a:rPr lang="en-US" sz="1400" dirty="0" err="1">
                <a:latin typeface="Sylfaen" charset="0"/>
                <a:ea typeface="Sylfaen" charset="0"/>
                <a:cs typeface="Sylfaen" charset="0"/>
              </a:rPr>
              <a:t>է</a:t>
            </a:r>
            <a:r>
              <a:rPr lang="en-US" sz="1400" dirty="0">
                <a:latin typeface="Sylfaen" charset="0"/>
                <a:ea typeface="Sylfaen" charset="0"/>
                <a:cs typeface="Sylfaen" charset="0"/>
              </a:rPr>
              <a:t> </a:t>
            </a:r>
            <a:r>
              <a:rPr lang="en-US" sz="1400" dirty="0" err="1">
                <a:latin typeface="Sylfaen" charset="0"/>
                <a:ea typeface="Sylfaen" charset="0"/>
                <a:cs typeface="Sylfaen" charset="0"/>
              </a:rPr>
              <a:t>նպատակահարմարության</a:t>
            </a:r>
            <a:r>
              <a:rPr lang="en-US" sz="1400" dirty="0">
                <a:latin typeface="Sylfaen" charset="0"/>
                <a:ea typeface="Sylfaen" charset="0"/>
                <a:cs typeface="Sylfaen" charset="0"/>
              </a:rPr>
              <a:t> </a:t>
            </a:r>
            <a:r>
              <a:rPr lang="en-US" sz="1400" dirty="0" err="1">
                <a:latin typeface="Sylfaen" charset="0"/>
                <a:ea typeface="Sylfaen" charset="0"/>
                <a:cs typeface="Sylfaen" charset="0"/>
              </a:rPr>
              <a:t>դեպքում</a:t>
            </a:r>
            <a:r>
              <a:rPr lang="en-US" sz="1400" dirty="0">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խորհրդակցեն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հետապնդման</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համար</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ամենահարմար</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իրավազորությունը</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սահմանելու</a:t>
            </a:r>
            <a:r>
              <a:rPr lang="en-US" sz="1400" dirty="0">
                <a:solidFill>
                  <a:srgbClr val="FF0000"/>
                </a:solidFill>
                <a:latin typeface="Sylfaen" charset="0"/>
                <a:ea typeface="Sylfaen" charset="0"/>
                <a:cs typeface="Sylfaen" charset="0"/>
              </a:rPr>
              <a:t> </a:t>
            </a:r>
            <a:r>
              <a:rPr lang="en-US" sz="1400" dirty="0" err="1">
                <a:solidFill>
                  <a:srgbClr val="FF0000"/>
                </a:solidFill>
                <a:latin typeface="Sylfaen" charset="0"/>
                <a:ea typeface="Sylfaen" charset="0"/>
                <a:cs typeface="Sylfaen" charset="0"/>
              </a:rPr>
              <a:t>նպատակով</a:t>
            </a:r>
            <a:r>
              <a:rPr lang="en-US" sz="1400" dirty="0">
                <a:solidFill>
                  <a:srgbClr val="FF0000"/>
                </a:solidFill>
                <a:latin typeface="Sylfaen" charset="0"/>
                <a:ea typeface="Sylfaen" charset="0"/>
                <a:cs typeface="Sylfaen" charset="0"/>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557100" y="1287212"/>
            <a:ext cx="4465355" cy="5262979"/>
          </a:xfrm>
          <a:prstGeom prst="rect">
            <a:avLst/>
          </a:prstGeom>
        </p:spPr>
        <p:txBody>
          <a:bodyPr wrap="square">
            <a:spAutoFit/>
          </a:bodyPr>
          <a:lstStyle/>
          <a:p>
            <a:pPr marL="285750" indent="-285750" algn="just">
              <a:buFont typeface="Arial" panose="020B0604020202020204" pitchFamily="34" charset="0"/>
              <a:buChar char="•"/>
            </a:pPr>
            <a:r>
              <a:rPr lang="en-GB" sz="1600" dirty="0" err="1" smtClean="0">
                <a:latin typeface="Sylfaen" charset="0"/>
                <a:ea typeface="Sylfaen" charset="0"/>
                <a:cs typeface="Sylfaen" charset="0"/>
              </a:rPr>
              <a:t>Կարող</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են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լինել</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իրավիճակներ</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երբ</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մեկից</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ավելի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կողմեր</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ունեն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իրավազորություն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հանցանքի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մեկ</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կամ</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մի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քանի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մասնակիցների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նկատմամբ</a:t>
            </a:r>
            <a:endParaRPr lang="en-GB" sz="1600" dirty="0" smtClean="0">
              <a:latin typeface="Sylfaen" charset="0"/>
              <a:ea typeface="Sylfaen" charset="0"/>
              <a:cs typeface="Sylfaen" charset="0"/>
            </a:endParaRPr>
          </a:p>
          <a:p>
            <a:pPr marL="285750" indent="-285750" algn="just">
              <a:buFont typeface="Arial" panose="020B0604020202020204" pitchFamily="34" charset="0"/>
              <a:buChar char="•"/>
            </a:pPr>
            <a:endParaRPr lang="en-GB" sz="1600" dirty="0">
              <a:latin typeface="Sylfaen" charset="0"/>
              <a:ea typeface="Sylfaen" charset="0"/>
              <a:cs typeface="Sylfaen" charset="0"/>
            </a:endParaRPr>
          </a:p>
          <a:p>
            <a:pPr marL="285750" indent="-285750" algn="just">
              <a:buFont typeface="Arial" panose="020B0604020202020204" pitchFamily="34" charset="0"/>
              <a:buChar char="•"/>
            </a:pPr>
            <a:r>
              <a:rPr lang="en-GB" sz="1600" dirty="0" err="1" smtClean="0">
                <a:latin typeface="Sylfaen" charset="0"/>
                <a:ea typeface="Sylfaen" charset="0"/>
                <a:cs typeface="Sylfaen" charset="0"/>
              </a:rPr>
              <a:t>Օրինակ</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շատ</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վիրուսային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հարձակումներ</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խարդախություններ</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եւ</a:t>
            </a:r>
            <a:r>
              <a:rPr lang="en-GB" sz="1600" dirty="0" smtClean="0">
                <a:latin typeface="Sylfaen" charset="0"/>
                <a:ea typeface="Sylfaen" charset="0"/>
                <a:cs typeface="Sylfaen" charset="0"/>
              </a:rPr>
              <a:t> </a:t>
            </a:r>
            <a:r>
              <a:rPr lang="hy-AM" sz="1600" dirty="0" smtClean="0">
                <a:latin typeface="Sylfaen" charset="0"/>
                <a:ea typeface="Sylfaen" charset="0"/>
                <a:cs typeface="Sylfaen" charset="0"/>
              </a:rPr>
              <a:t>Համացանց</a:t>
            </a:r>
            <a:r>
              <a:rPr lang="en-GB" sz="1600" dirty="0" smtClean="0">
                <a:latin typeface="Sylfaen" charset="0"/>
                <a:ea typeface="Sylfaen" charset="0"/>
                <a:cs typeface="Sylfaen" charset="0"/>
              </a:rPr>
              <a:t>ի </a:t>
            </a:r>
            <a:r>
              <a:rPr lang="en-GB" sz="1600" dirty="0" err="1" smtClean="0">
                <a:latin typeface="Sylfaen" charset="0"/>
                <a:ea typeface="Sylfaen" charset="0"/>
                <a:cs typeface="Sylfaen" charset="0"/>
              </a:rPr>
              <a:t>միջոցով</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կատարվող</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հեղինակային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իրավունքների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խախտումներ</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թիրախավորում</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են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մի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շարք</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երկրներում</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գտնվող</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զոհերի</a:t>
            </a:r>
            <a:endParaRPr lang="en-GB" sz="1600" dirty="0" smtClean="0">
              <a:latin typeface="Sylfaen" charset="0"/>
              <a:ea typeface="Sylfaen" charset="0"/>
              <a:cs typeface="Sylfaen" charset="0"/>
            </a:endParaRPr>
          </a:p>
          <a:p>
            <a:pPr marL="285750" indent="-285750" algn="just">
              <a:buFont typeface="Arial" panose="020B0604020202020204" pitchFamily="34" charset="0"/>
              <a:buChar char="•"/>
            </a:pPr>
            <a:endParaRPr lang="en-GB" sz="1600" dirty="0">
              <a:latin typeface="Sylfaen" charset="0"/>
              <a:ea typeface="Sylfaen" charset="0"/>
              <a:cs typeface="Sylfaen" charset="0"/>
            </a:endParaRPr>
          </a:p>
          <a:p>
            <a:pPr marL="285750" indent="-285750" algn="just">
              <a:buFont typeface="Arial" panose="020B0604020202020204" pitchFamily="34" charset="0"/>
              <a:buChar char="•"/>
            </a:pPr>
            <a:r>
              <a:rPr lang="en-GB" sz="1600" dirty="0" err="1" smtClean="0">
                <a:latin typeface="Sylfaen" charset="0"/>
                <a:ea typeface="Sylfaen" charset="0"/>
                <a:cs typeface="Sylfaen" charset="0"/>
              </a:rPr>
              <a:t>Ջանքերի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կրկնօրինակումից</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վկանների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համար</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անհարկի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անհարմարություններից</a:t>
            </a:r>
            <a:r>
              <a:rPr lang="en-GB" sz="1600" dirty="0">
                <a:latin typeface="Sylfaen" charset="0"/>
                <a:ea typeface="Sylfaen" charset="0"/>
                <a:cs typeface="Sylfaen" charset="0"/>
              </a:rPr>
              <a:t> </a:t>
            </a:r>
            <a:r>
              <a:rPr lang="en-GB" sz="1600" dirty="0" err="1" smtClean="0">
                <a:latin typeface="Sylfaen" charset="0"/>
                <a:ea typeface="Sylfaen" charset="0"/>
                <a:cs typeface="Sylfaen" charset="0"/>
              </a:rPr>
              <a:t>կամ</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տարեր</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պետությունների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իրավապահների</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մրցակցությունից</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խուսափելու</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համար</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կողմերը</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անհրաժեշտության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դեպքում</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կարող</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են</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նախընտրել</a:t>
            </a:r>
            <a:r>
              <a:rPr lang="en-GB" sz="1600" dirty="0" smtClean="0">
                <a:latin typeface="Sylfaen" charset="0"/>
                <a:ea typeface="Sylfaen" charset="0"/>
                <a:cs typeface="Sylfaen" charset="0"/>
              </a:rPr>
              <a:t> </a:t>
            </a:r>
            <a:r>
              <a:rPr lang="en-GB" sz="1600" dirty="0" err="1" smtClean="0">
                <a:latin typeface="Sylfaen" charset="0"/>
                <a:ea typeface="Sylfaen" charset="0"/>
                <a:cs typeface="Sylfaen" charset="0"/>
              </a:rPr>
              <a:t>խորհրդակցել</a:t>
            </a:r>
            <a:r>
              <a:rPr lang="en-US" sz="1600" dirty="0" smtClean="0">
                <a:latin typeface="Sylfaen" charset="0"/>
                <a:ea typeface="Sylfaen" charset="0"/>
                <a:cs typeface="Sylfaen" charset="0"/>
              </a:rPr>
              <a:t>` </a:t>
            </a:r>
            <a:r>
              <a:rPr lang="en-US" sz="1600" dirty="0" err="1">
                <a:latin typeface="Sylfaen" charset="0"/>
                <a:ea typeface="Sylfaen" charset="0"/>
                <a:cs typeface="Sylfaen" charset="0"/>
              </a:rPr>
              <a:t>հետապնդման</a:t>
            </a:r>
            <a:r>
              <a:rPr lang="en-US" sz="1600" dirty="0">
                <a:latin typeface="Sylfaen" charset="0"/>
                <a:ea typeface="Sylfaen" charset="0"/>
                <a:cs typeface="Sylfaen" charset="0"/>
              </a:rPr>
              <a:t> </a:t>
            </a:r>
            <a:r>
              <a:rPr lang="en-US" sz="1600" dirty="0" err="1">
                <a:latin typeface="Sylfaen" charset="0"/>
                <a:ea typeface="Sylfaen" charset="0"/>
                <a:cs typeface="Sylfaen" charset="0"/>
              </a:rPr>
              <a:t>համար</a:t>
            </a:r>
            <a:r>
              <a:rPr lang="en-US" sz="1600" dirty="0">
                <a:latin typeface="Sylfaen" charset="0"/>
                <a:ea typeface="Sylfaen" charset="0"/>
                <a:cs typeface="Sylfaen" charset="0"/>
              </a:rPr>
              <a:t> </a:t>
            </a:r>
            <a:r>
              <a:rPr lang="en-US" sz="1600" dirty="0" err="1">
                <a:latin typeface="Sylfaen" charset="0"/>
                <a:ea typeface="Sylfaen" charset="0"/>
                <a:cs typeface="Sylfaen" charset="0"/>
              </a:rPr>
              <a:t>ամենահարմար</a:t>
            </a:r>
            <a:r>
              <a:rPr lang="en-US" sz="1600" dirty="0">
                <a:latin typeface="Sylfaen" charset="0"/>
                <a:ea typeface="Sylfaen" charset="0"/>
                <a:cs typeface="Sylfaen" charset="0"/>
              </a:rPr>
              <a:t> </a:t>
            </a:r>
            <a:r>
              <a:rPr lang="en-US" sz="1600" dirty="0" err="1" smtClean="0">
                <a:latin typeface="Sylfaen" charset="0"/>
                <a:ea typeface="Sylfaen" charset="0"/>
                <a:cs typeface="Sylfaen" charset="0"/>
              </a:rPr>
              <a:t>վայրը</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որոշելու</a:t>
            </a:r>
            <a:r>
              <a:rPr lang="en-US" sz="1600" dirty="0" smtClean="0">
                <a:latin typeface="Sylfaen" charset="0"/>
                <a:ea typeface="Sylfaen" charset="0"/>
                <a:cs typeface="Sylfaen" charset="0"/>
              </a:rPr>
              <a:t> </a:t>
            </a:r>
            <a:r>
              <a:rPr lang="en-US" sz="1600" dirty="0" err="1" smtClean="0">
                <a:latin typeface="Sylfaen" charset="0"/>
                <a:ea typeface="Sylfaen" charset="0"/>
                <a:cs typeface="Sylfaen" charset="0"/>
              </a:rPr>
              <a:t>համար</a:t>
            </a:r>
            <a:r>
              <a:rPr lang="en-US" sz="1600" dirty="0" smtClean="0">
                <a:latin typeface="Sylfaen" charset="0"/>
                <a:ea typeface="Sylfaen" charset="0"/>
                <a:cs typeface="Sylfaen" charset="0"/>
              </a:rPr>
              <a:t> </a:t>
            </a:r>
            <a:endParaRPr lang="en-GB" sz="1600" dirty="0" smtClean="0">
              <a:latin typeface="Sylfaen" charset="0"/>
              <a:ea typeface="Sylfaen" charset="0"/>
              <a:cs typeface="Sylfaen" charset="0"/>
            </a:endParaRPr>
          </a:p>
        </p:txBody>
      </p:sp>
      <p:sp>
        <p:nvSpPr>
          <p:cNvPr id="12" name="TextBox 7">
            <a:extLst>
              <a:ext uri="{FF2B5EF4-FFF2-40B4-BE49-F238E27FC236}">
                <a16:creationId xmlns:a16="http://schemas.microsoft.com/office/drawing/2014/main" id="{68643558-B987-434C-B663-5B0C95E529B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3200" dirty="0">
                <a:solidFill>
                  <a:schemeClr val="bg1"/>
                </a:solidFill>
                <a:latin typeface="Sylfaen" charset="0"/>
                <a:ea typeface="Sylfaen" charset="0"/>
                <a:cs typeface="Sylfaen" charset="0"/>
              </a:rPr>
              <a:t>Իրավազորություն</a:t>
            </a:r>
            <a:endParaRPr lang="en-GB" sz="2000" b="1" dirty="0">
              <a:solidFill>
                <a:schemeClr val="bg1"/>
              </a:solidFill>
              <a:latin typeface="Sylfaen" charset="0"/>
              <a:ea typeface="Sylfaen" charset="0"/>
              <a:cs typeface="Sylfaen" charset="0"/>
            </a:endParaRPr>
          </a:p>
        </p:txBody>
      </p:sp>
    </p:spTree>
    <p:extLst>
      <p:ext uri="{BB962C8B-B14F-4D97-AF65-F5344CB8AC3E}">
        <p14:creationId xmlns:p14="http://schemas.microsoft.com/office/powerpoint/2010/main" val="7622174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latin typeface="Sylfaen" panose="010A0502050306030303" pitchFamily="18" charset="0"/>
            </a:endParaRPr>
          </a:p>
        </p:txBody>
      </p:sp>
      <p:sp>
        <p:nvSpPr>
          <p:cNvPr id="53251" name="TextBox 7"/>
          <p:cNvSpPr txBox="1">
            <a:spLocks noChangeArrowheads="1"/>
          </p:cNvSpPr>
          <p:nvPr/>
        </p:nvSpPr>
        <p:spPr bwMode="auto">
          <a:xfrm>
            <a:off x="1282580" y="184666"/>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US" sz="3200" dirty="0" err="1" smtClean="0">
                <a:solidFill>
                  <a:schemeClr val="bg1"/>
                </a:solidFill>
                <a:latin typeface="Sylfaen" panose="010A0502050306030303" pitchFamily="18" charset="0"/>
                <a:cs typeface="Verdana" charset="0"/>
              </a:rPr>
              <a:t>Դասընթացի</a:t>
            </a:r>
            <a:r>
              <a:rPr lang="hy-AM" sz="3200" dirty="0" smtClean="0">
                <a:solidFill>
                  <a:schemeClr val="bg1"/>
                </a:solidFill>
                <a:latin typeface="Sylfaen" panose="010A0502050306030303" pitchFamily="18" charset="0"/>
                <a:cs typeface="Verdana" charset="0"/>
              </a:rPr>
              <a:t> </a:t>
            </a:r>
            <a:r>
              <a:rPr lang="hy-AM" sz="3200" dirty="0" smtClean="0">
                <a:solidFill>
                  <a:schemeClr val="bg1"/>
                </a:solidFill>
                <a:latin typeface="Sylfaen" panose="010A0502050306030303" pitchFamily="18" charset="0"/>
                <a:cs typeface="Verdana" charset="0"/>
              </a:rPr>
              <a:t>խնդիրները</a:t>
            </a:r>
            <a:endParaRPr lang="en-GB" sz="2000" dirty="0">
              <a:solidFill>
                <a:schemeClr val="bg1"/>
              </a:solidFill>
              <a:latin typeface="Sylfaen" panose="010A0502050306030303" pitchFamily="18"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fontScale="77500" lnSpcReduction="20000"/>
          </a:bodyPr>
          <a:lstStyle/>
          <a:p>
            <a:pPr marL="0" indent="0" algn="just">
              <a:lnSpc>
                <a:spcPct val="150000"/>
              </a:lnSpc>
              <a:buNone/>
            </a:pPr>
            <a:r>
              <a:rPr lang="en-US" dirty="0" err="1" smtClean="0">
                <a:latin typeface="Sylfaen" panose="010A0502050306030303" pitchFamily="18" charset="0"/>
                <a:ea typeface="Verdana" panose="020B0604030504040204" pitchFamily="34" charset="0"/>
              </a:rPr>
              <a:t>Դասընթացի</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ավարտին</a:t>
            </a:r>
            <a:r>
              <a:rPr lang="en-US" dirty="0" smtClean="0">
                <a:latin typeface="Sylfaen" panose="010A0502050306030303" pitchFamily="18" charset="0"/>
                <a:ea typeface="Verdana" panose="020B0604030504040204" pitchFamily="34" charset="0"/>
              </a:rPr>
              <a:t> </a:t>
            </a:r>
            <a:r>
              <a:rPr lang="en-US" dirty="0" err="1" smtClean="0">
                <a:latin typeface="Sylfaen" panose="010A0502050306030303" pitchFamily="18" charset="0"/>
                <a:ea typeface="Verdana" panose="020B0604030504040204" pitchFamily="34" charset="0"/>
              </a:rPr>
              <a:t>մասնակիցները</a:t>
            </a:r>
            <a:r>
              <a:rPr lang="en-US" dirty="0" smtClean="0">
                <a:latin typeface="Sylfaen" panose="010A0502050306030303" pitchFamily="18" charset="0"/>
                <a:ea typeface="Verdana" panose="020B0604030504040204" pitchFamily="34" charset="0"/>
              </a:rPr>
              <a:t> </a:t>
            </a:r>
            <a:r>
              <a:rPr lang="en-US" dirty="0" err="1">
                <a:latin typeface="Sylfaen" panose="010A0502050306030303" pitchFamily="18" charset="0"/>
                <a:ea typeface="Verdana" panose="020B0604030504040204" pitchFamily="34" charset="0"/>
              </a:rPr>
              <a:t>կկարողանան</a:t>
            </a:r>
            <a:r>
              <a:rPr lang="en-US" dirty="0">
                <a:latin typeface="Sylfaen" panose="010A0502050306030303" pitchFamily="18" charset="0"/>
                <a:ea typeface="Verdana" panose="020B0604030504040204" pitchFamily="34" charset="0"/>
              </a:rPr>
              <a:t>՝</a:t>
            </a:r>
          </a:p>
          <a:p>
            <a:pPr marL="0" indent="0" algn="just">
              <a:buNone/>
            </a:pPr>
            <a:r>
              <a:rPr lang="en-US" dirty="0" err="1">
                <a:latin typeface="Sylfaen" panose="010A0502050306030303" pitchFamily="18" charset="0"/>
              </a:rPr>
              <a:t>Հասկանալ</a:t>
            </a:r>
            <a:r>
              <a:rPr lang="en-US" dirty="0">
                <a:latin typeface="Sylfaen" panose="010A0502050306030303" pitchFamily="18" charset="0"/>
              </a:rPr>
              <a:t> </a:t>
            </a:r>
            <a:r>
              <a:rPr lang="en-US" dirty="0" err="1">
                <a:latin typeface="Sylfaen" panose="010A0502050306030303" pitchFamily="18" charset="0"/>
              </a:rPr>
              <a:t>Բուդապեշտի</a:t>
            </a:r>
            <a:r>
              <a:rPr lang="en-US" dirty="0">
                <a:latin typeface="Sylfaen" panose="010A0502050306030303" pitchFamily="18" charset="0"/>
              </a:rPr>
              <a:t> </a:t>
            </a:r>
            <a:r>
              <a:rPr lang="en-US" dirty="0" err="1">
                <a:latin typeface="Sylfaen" panose="010A0502050306030303" pitchFamily="18" charset="0"/>
              </a:rPr>
              <a:t>կոնվենցիայի</a:t>
            </a:r>
            <a:r>
              <a:rPr lang="en-US" dirty="0">
                <a:latin typeface="Sylfaen" panose="010A0502050306030303" pitchFamily="18" charset="0"/>
              </a:rPr>
              <a:t> </a:t>
            </a:r>
            <a:r>
              <a:rPr lang="en-US" dirty="0" err="1">
                <a:latin typeface="Sylfaen" panose="010A0502050306030303" pitchFamily="18" charset="0"/>
              </a:rPr>
              <a:t>սահմանած</a:t>
            </a:r>
            <a:r>
              <a:rPr lang="en-US" dirty="0">
                <a:latin typeface="Sylfaen" panose="010A0502050306030303" pitchFamily="18" charset="0"/>
              </a:rPr>
              <a:t> </a:t>
            </a:r>
            <a:r>
              <a:rPr lang="hy-AM" dirty="0">
                <a:latin typeface="Sylfaen" panose="010A0502050306030303" pitchFamily="18" charset="0"/>
              </a:rPr>
              <a:t>իրավազորության</a:t>
            </a:r>
            <a:r>
              <a:rPr lang="en-US" dirty="0">
                <a:latin typeface="Sylfaen" panose="010A0502050306030303" pitchFamily="18" charset="0"/>
              </a:rPr>
              <a:t> </a:t>
            </a:r>
            <a:r>
              <a:rPr lang="en-US" dirty="0" err="1">
                <a:latin typeface="Sylfaen" panose="010A0502050306030303" pitchFamily="18" charset="0"/>
              </a:rPr>
              <a:t>շրջանակը</a:t>
            </a:r>
            <a:endParaRPr lang="en-US" dirty="0">
              <a:latin typeface="Sylfaen" panose="010A0502050306030303" pitchFamily="18" charset="0"/>
            </a:endParaRPr>
          </a:p>
          <a:p>
            <a:pPr marL="0" indent="0" algn="just">
              <a:buNone/>
            </a:pPr>
            <a:r>
              <a:rPr lang="hy-AM" dirty="0">
                <a:latin typeface="Sylfaen" panose="010A0502050306030303" pitchFamily="18" charset="0"/>
              </a:rPr>
              <a:t>Քննարկել ընթացակարգային դրույթների կիրառման հետ կապված համապատասխան պայմաններն ու երաշխիքները</a:t>
            </a:r>
          </a:p>
          <a:p>
            <a:pPr marL="0" indent="0" algn="just">
              <a:buNone/>
            </a:pPr>
            <a:r>
              <a:rPr lang="en-US" dirty="0" err="1">
                <a:latin typeface="Sylfaen" panose="010A0502050306030303" pitchFamily="18" charset="0"/>
              </a:rPr>
              <a:t>Նույնականացնել</a:t>
            </a:r>
            <a:r>
              <a:rPr lang="en-US" dirty="0">
                <a:latin typeface="Sylfaen" panose="010A0502050306030303" pitchFamily="18" charset="0"/>
              </a:rPr>
              <a:t> </a:t>
            </a:r>
            <a:r>
              <a:rPr lang="en-US" dirty="0" err="1">
                <a:latin typeface="Sylfaen" panose="010A0502050306030303" pitchFamily="18" charset="0"/>
              </a:rPr>
              <a:t>հետևյալի</a:t>
            </a:r>
            <a:r>
              <a:rPr lang="en-US" dirty="0">
                <a:latin typeface="Sylfaen" panose="010A0502050306030303" pitchFamily="18" charset="0"/>
              </a:rPr>
              <a:t> </a:t>
            </a:r>
            <a:r>
              <a:rPr lang="en-US" dirty="0" err="1">
                <a:latin typeface="Sylfaen" panose="010A0502050306030303" pitchFamily="18" charset="0"/>
              </a:rPr>
              <a:t>մասին</a:t>
            </a:r>
            <a:r>
              <a:rPr lang="en-US" dirty="0">
                <a:latin typeface="Sylfaen" panose="010A0502050306030303" pitchFamily="18" charset="0"/>
              </a:rPr>
              <a:t> </a:t>
            </a:r>
            <a:r>
              <a:rPr lang="en-US" dirty="0" err="1">
                <a:latin typeface="Sylfaen" panose="010A0502050306030303" pitchFamily="18" charset="0"/>
              </a:rPr>
              <a:t>ընթացակարգային</a:t>
            </a:r>
            <a:r>
              <a:rPr lang="en-US" dirty="0">
                <a:latin typeface="Sylfaen" panose="010A0502050306030303" pitchFamily="18" charset="0"/>
              </a:rPr>
              <a:t> </a:t>
            </a:r>
            <a:r>
              <a:rPr lang="en-US" dirty="0" err="1">
                <a:latin typeface="Sylfaen" panose="010A0502050306030303" pitchFamily="18" charset="0"/>
              </a:rPr>
              <a:t>դրույթների</a:t>
            </a:r>
            <a:r>
              <a:rPr lang="en-US" dirty="0">
                <a:latin typeface="Sylfaen" panose="010A0502050306030303" pitchFamily="18" charset="0"/>
              </a:rPr>
              <a:t> </a:t>
            </a:r>
            <a:r>
              <a:rPr lang="en-US" dirty="0" err="1">
                <a:latin typeface="Sylfaen" panose="010A0502050306030303" pitchFamily="18" charset="0"/>
              </a:rPr>
              <a:t>բաղադրիչները</a:t>
            </a:r>
            <a:r>
              <a:rPr lang="en-US" dirty="0">
                <a:latin typeface="Sylfaen" panose="010A0502050306030303" pitchFamily="18" charset="0"/>
              </a:rPr>
              <a:t>՝ </a:t>
            </a:r>
          </a:p>
          <a:p>
            <a:pPr marL="514350" indent="-514350">
              <a:lnSpc>
                <a:spcPct val="150000"/>
              </a:lnSpc>
              <a:buFont typeface="+mj-lt"/>
              <a:buAutoNum type="arabicPeriod"/>
            </a:pPr>
            <a:r>
              <a:rPr lang="hy-AM" dirty="0">
                <a:latin typeface="Sylfaen" panose="010A0502050306030303" pitchFamily="18" charset="0"/>
                <a:ea typeface="Verdana" panose="020B0604030504040204" pitchFamily="34" charset="0"/>
              </a:rPr>
              <a:t>Պահված համակարգչային տվյալների խուզարկում և առգրավում</a:t>
            </a:r>
          </a:p>
          <a:p>
            <a:pPr marL="514350" indent="-514350">
              <a:lnSpc>
                <a:spcPct val="150000"/>
              </a:lnSpc>
              <a:buFont typeface="+mj-lt"/>
              <a:buAutoNum type="arabicPeriod"/>
            </a:pPr>
            <a:r>
              <a:rPr lang="hy-AM" dirty="0">
                <a:latin typeface="Sylfaen" panose="010A0502050306030303" pitchFamily="18" charset="0"/>
                <a:ea typeface="Verdana" panose="020B0604030504040204" pitchFamily="34" charset="0"/>
              </a:rPr>
              <a:t>Փոխանցվող տվյալների հավաքումը իրական ժամանակում</a:t>
            </a:r>
          </a:p>
          <a:p>
            <a:pPr marL="514350" indent="-514350">
              <a:lnSpc>
                <a:spcPct val="150000"/>
              </a:lnSpc>
              <a:buFont typeface="+mj-lt"/>
              <a:buAutoNum type="arabicPeriod"/>
            </a:pPr>
            <a:r>
              <a:rPr lang="en-US" dirty="0" err="1" smtClean="0">
                <a:latin typeface="Sylfaen" panose="010A0502050306030303" pitchFamily="18" charset="0"/>
                <a:ea typeface="Verdana" panose="020B0604030504040204" pitchFamily="34" charset="0"/>
              </a:rPr>
              <a:t>Պարունակվող</a:t>
            </a:r>
            <a:r>
              <a:rPr lang="en-US" dirty="0" smtClean="0">
                <a:latin typeface="Sylfaen" panose="010A0502050306030303" pitchFamily="18" charset="0"/>
                <a:ea typeface="Verdana" panose="020B0604030504040204" pitchFamily="34" charset="0"/>
              </a:rPr>
              <a:t> </a:t>
            </a:r>
            <a:r>
              <a:rPr lang="hy-AM" dirty="0" smtClean="0">
                <a:latin typeface="Sylfaen" panose="010A0502050306030303" pitchFamily="18" charset="0"/>
                <a:ea typeface="Verdana" panose="020B0604030504040204" pitchFamily="34" charset="0"/>
              </a:rPr>
              <a:t>տվյալների </a:t>
            </a:r>
            <a:r>
              <a:rPr lang="hy-AM" dirty="0">
                <a:latin typeface="Sylfaen" panose="010A0502050306030303" pitchFamily="18" charset="0"/>
                <a:ea typeface="Verdana" panose="020B0604030504040204" pitchFamily="34" charset="0"/>
              </a:rPr>
              <a:t>որսումը</a:t>
            </a:r>
            <a:endParaRPr lang="en-GB" dirty="0">
              <a:latin typeface="Sylfaen" panose="010A0502050306030303" pitchFamily="18" charset="0"/>
              <a:ea typeface="Verdana" panose="020B0604030504040204" pitchFamily="34" charset="0"/>
            </a:endParaRPr>
          </a:p>
          <a:p>
            <a:pPr marL="0" indent="0">
              <a:buNone/>
            </a:pPr>
            <a:endParaRPr lang="en-US" dirty="0">
              <a:latin typeface="Sylfaen" panose="010A0502050306030303" pitchFamily="18" charset="0"/>
            </a:endParaRPr>
          </a:p>
        </p:txBody>
      </p:sp>
    </p:spTree>
    <p:extLst>
      <p:ext uri="{BB962C8B-B14F-4D97-AF65-F5344CB8AC3E}">
        <p14:creationId xmlns:p14="http://schemas.microsoft.com/office/powerpoint/2010/main" val="24516612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Sylfaen" panose="010A0502050306030303" pitchFamily="18"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hy-AM" altLang="en-US" sz="3600" b="1" dirty="0" smtClean="0">
                <a:latin typeface="Sylfaen" panose="010A0502050306030303" pitchFamily="18" charset="0"/>
              </a:rPr>
              <a:t>Շնորհակալություն</a:t>
            </a:r>
            <a:endParaRPr lang="en-GB" altLang="en-US" sz="16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200" b="1" dirty="0">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r>
              <a:rPr lang="en-GB" altLang="en-US" sz="1800" b="1" dirty="0" err="1">
                <a:latin typeface="Sylfaen" panose="010A0502050306030303" pitchFamily="18" charset="0"/>
              </a:rPr>
              <a:t>Xxxxx</a:t>
            </a:r>
            <a:r>
              <a:rPr lang="en-GB" altLang="en-US" sz="1800" b="1" dirty="0">
                <a:latin typeface="Sylfaen" panose="010A0502050306030303" pitchFamily="18" charset="0"/>
              </a:rPr>
              <a:t> XXXXXXXX</a:t>
            </a:r>
          </a:p>
          <a:p>
            <a:pPr algn="ctr" eaLnBrk="1" hangingPunct="1">
              <a:spcBef>
                <a:spcPct val="0"/>
              </a:spcBef>
              <a:buFontTx/>
              <a:buNone/>
            </a:pPr>
            <a:endParaRPr lang="en-GB" altLang="en-US" sz="600" dirty="0">
              <a:latin typeface="Sylfaen" panose="010A0502050306030303" pitchFamily="18" charset="0"/>
            </a:endParaRPr>
          </a:p>
          <a:p>
            <a:pPr algn="ctr" eaLnBrk="1" hangingPunct="1">
              <a:spcBef>
                <a:spcPct val="0"/>
              </a:spcBef>
              <a:buFontTx/>
              <a:buNone/>
            </a:pPr>
            <a:r>
              <a:rPr lang="hy-AM" altLang="en-US" sz="1400" i="1" dirty="0" smtClean="0">
                <a:latin typeface="Sylfaen" panose="010A0502050306030303" pitchFamily="18" charset="0"/>
              </a:rPr>
              <a:t>Եվրոպայի խորհուրդ</a:t>
            </a:r>
            <a:endParaRPr lang="en-GB" altLang="en-US" sz="1400" i="1" dirty="0">
              <a:latin typeface="Sylfaen" panose="010A0502050306030303" pitchFamily="18" charset="0"/>
            </a:endParaRPr>
          </a:p>
          <a:p>
            <a:pPr algn="ctr" eaLnBrk="1" hangingPunct="1">
              <a:spcBef>
                <a:spcPct val="0"/>
              </a:spcBef>
              <a:buFontTx/>
              <a:buNone/>
            </a:pPr>
            <a:endParaRPr lang="en-GB" altLang="en-US" sz="1400" b="1" dirty="0">
              <a:solidFill>
                <a:srgbClr val="2F618F"/>
              </a:solidFill>
              <a:latin typeface="Sylfaen" panose="010A0502050306030303" pitchFamily="18" charset="0"/>
              <a:hlinkClick r:id="rId3"/>
            </a:endParaRPr>
          </a:p>
          <a:p>
            <a:pPr algn="ctr" eaLnBrk="1" hangingPunct="1">
              <a:spcBef>
                <a:spcPct val="0"/>
              </a:spcBef>
              <a:buFontTx/>
              <a:buNone/>
            </a:pPr>
            <a:r>
              <a:rPr lang="hy-AM" altLang="en-US" sz="1200" b="1" dirty="0" smtClean="0">
                <a:solidFill>
                  <a:srgbClr val="2F618F"/>
                </a:solidFill>
                <a:latin typeface="Sylfaen" panose="010A0502050306030303" pitchFamily="18" charset="0"/>
              </a:rPr>
              <a:t>Էլ․ փոստ</a:t>
            </a:r>
            <a:endParaRPr lang="en-GB" altLang="en-US" sz="1200" b="1" dirty="0">
              <a:solidFill>
                <a:srgbClr val="2F618F"/>
              </a:solidFill>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600" b="1" dirty="0">
              <a:latin typeface="Sylfaen" panose="010A0502050306030303" pitchFamily="18" charset="0"/>
            </a:endParaRPr>
          </a:p>
          <a:p>
            <a:pPr algn="ctr" eaLnBrk="1" hangingPunct="1">
              <a:spcBef>
                <a:spcPct val="0"/>
              </a:spcBef>
              <a:buFontTx/>
              <a:buNone/>
            </a:pPr>
            <a:endParaRPr lang="en-GB" altLang="en-US" sz="1400" b="1" dirty="0">
              <a:latin typeface="Sylfaen" panose="010A0502050306030303" pitchFamily="18" charset="0"/>
            </a:endParaRPr>
          </a:p>
          <a:p>
            <a:pPr algn="ctr" eaLnBrk="1" hangingPunct="1">
              <a:spcBef>
                <a:spcPct val="0"/>
              </a:spcBef>
              <a:buFontTx/>
              <a:buNone/>
            </a:pPr>
            <a:r>
              <a:rPr lang="hy-AM" altLang="en-US" sz="1600" b="1" dirty="0" smtClean="0">
                <a:latin typeface="Sylfaen" panose="010A0502050306030303" pitchFamily="18" charset="0"/>
              </a:rPr>
              <a:t>Օր․ամիս․տարի</a:t>
            </a:r>
            <a:endParaRPr lang="en-GB" altLang="en-US" sz="1600" b="1" dirty="0">
              <a:latin typeface="Sylfaen" panose="010A0502050306030303" pitchFamily="18" charset="0"/>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482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lvl="0" algn="ctr" defTabSz="914400">
              <a:lnSpc>
                <a:spcPct val="90000"/>
              </a:lnSpc>
              <a:spcBef>
                <a:spcPct val="0"/>
              </a:spcBef>
              <a:buNone/>
              <a:tabLst/>
            </a:pPr>
            <a:r>
              <a:rPr lang="en-US" altLang="en-US" sz="1400" b="1" dirty="0" err="1">
                <a:solidFill>
                  <a:prstClr val="black"/>
                </a:solidFill>
                <a:latin typeface="Sylfaen" panose="010A0502050306030303" pitchFamily="18" charset="0"/>
              </a:rPr>
              <a:t>Ներածական</a:t>
            </a:r>
            <a:r>
              <a:rPr lang="en-US" altLang="en-US" sz="1400" b="1" dirty="0">
                <a:solidFill>
                  <a:prstClr val="black"/>
                </a:solidFill>
                <a:latin typeface="Sylfaen" panose="010A0502050306030303" pitchFamily="18" charset="0"/>
              </a:rPr>
              <a:t> </a:t>
            </a:r>
            <a:r>
              <a:rPr lang="en-US" altLang="en-US" sz="1400" b="1" dirty="0" err="1">
                <a:solidFill>
                  <a:prstClr val="black"/>
                </a:solidFill>
                <a:latin typeface="Sylfaen" panose="010A0502050306030303" pitchFamily="18" charset="0"/>
              </a:rPr>
              <a:t>դատական</a:t>
            </a:r>
            <a:r>
              <a:rPr lang="en-US" altLang="en-US" sz="1400" b="1" dirty="0">
                <a:solidFill>
                  <a:prstClr val="black"/>
                </a:solidFill>
                <a:latin typeface="Sylfaen" panose="010A0502050306030303" pitchFamily="18" charset="0"/>
              </a:rPr>
              <a:t> </a:t>
            </a:r>
            <a:r>
              <a:rPr lang="en-US" altLang="en-US" sz="1400" b="1" dirty="0" err="1">
                <a:solidFill>
                  <a:prstClr val="black"/>
                </a:solidFill>
                <a:latin typeface="Sylfaen" panose="010A0502050306030303" pitchFamily="18" charset="0"/>
              </a:rPr>
              <a:t>վերապատրաստման</a:t>
            </a:r>
            <a:r>
              <a:rPr lang="en-US" altLang="en-US" sz="1400" b="1" dirty="0">
                <a:solidFill>
                  <a:prstClr val="black"/>
                </a:solidFill>
                <a:latin typeface="Sylfaen" panose="010A0502050306030303" pitchFamily="18" charset="0"/>
              </a:rPr>
              <a:t> </a:t>
            </a:r>
            <a:r>
              <a:rPr lang="en-US" altLang="en-US" sz="1400" b="1" dirty="0" err="1">
                <a:solidFill>
                  <a:prstClr val="black"/>
                </a:solidFill>
                <a:latin typeface="Sylfaen" panose="010A0502050306030303" pitchFamily="18" charset="0"/>
              </a:rPr>
              <a:t>դասընթաց</a:t>
            </a:r>
            <a:r>
              <a:rPr lang="en-US" altLang="en-US" sz="1400" b="1" dirty="0">
                <a:solidFill>
                  <a:prstClr val="black"/>
                </a:solidFill>
                <a:latin typeface="Sylfaen" panose="010A0502050306030303" pitchFamily="18" charset="0"/>
              </a:rPr>
              <a:t> կ</a:t>
            </a:r>
            <a:r>
              <a:rPr lang="hy-AM" altLang="en-US" sz="1400" b="1" dirty="0">
                <a:solidFill>
                  <a:prstClr val="black"/>
                </a:solidFill>
                <a:latin typeface="Sylfaen" panose="010A0502050306030303" pitchFamily="18" charset="0"/>
              </a:rPr>
              <a:t>իբեր</a:t>
            </a:r>
            <a:r>
              <a:rPr lang="en-US" altLang="en-US" sz="1400" b="1" dirty="0" err="1">
                <a:solidFill>
                  <a:prstClr val="black"/>
                </a:solidFill>
                <a:latin typeface="Sylfaen" panose="010A0502050306030303" pitchFamily="18" charset="0"/>
              </a:rPr>
              <a:t>հանցագործությունների</a:t>
            </a:r>
            <a:r>
              <a:rPr lang="en-US" altLang="en-US" sz="1400" b="1" dirty="0">
                <a:solidFill>
                  <a:prstClr val="black"/>
                </a:solidFill>
                <a:latin typeface="Sylfaen" panose="010A0502050306030303" pitchFamily="18" charset="0"/>
              </a:rPr>
              <a:t> և </a:t>
            </a:r>
            <a:r>
              <a:rPr lang="en-US" altLang="en-US" sz="1400" b="1" dirty="0" err="1">
                <a:solidFill>
                  <a:prstClr val="black"/>
                </a:solidFill>
                <a:latin typeface="Sylfaen" panose="010A0502050306030303" pitchFamily="18" charset="0"/>
              </a:rPr>
              <a:t>էլեկտրոնային</a:t>
            </a:r>
            <a:r>
              <a:rPr lang="en-US" altLang="en-US" sz="1400" b="1" dirty="0">
                <a:solidFill>
                  <a:prstClr val="black"/>
                </a:solidFill>
                <a:latin typeface="Sylfaen" panose="010A0502050306030303" pitchFamily="18" charset="0"/>
              </a:rPr>
              <a:t> </a:t>
            </a:r>
            <a:r>
              <a:rPr lang="en-US" altLang="en-US" sz="1400" b="1" dirty="0" err="1" smtClean="0">
                <a:solidFill>
                  <a:prstClr val="black"/>
                </a:solidFill>
                <a:latin typeface="Sylfaen" panose="010A0502050306030303" pitchFamily="18" charset="0"/>
              </a:rPr>
              <a:t>ձևով</a:t>
            </a:r>
            <a:r>
              <a:rPr lang="en-US" altLang="en-US" sz="1400" b="1" smtClean="0">
                <a:solidFill>
                  <a:prstClr val="black"/>
                </a:solidFill>
                <a:latin typeface="Sylfaen" panose="010A0502050306030303" pitchFamily="18" charset="0"/>
              </a:rPr>
              <a:t> ապացույցների</a:t>
            </a:r>
            <a:r>
              <a:rPr lang="en-US" altLang="en-US" sz="1400" b="1" dirty="0" smtClean="0">
                <a:solidFill>
                  <a:prstClr val="black"/>
                </a:solidFill>
                <a:latin typeface="Sylfaen" panose="010A0502050306030303" pitchFamily="18" charset="0"/>
              </a:rPr>
              <a:t> </a:t>
            </a:r>
            <a:r>
              <a:rPr lang="en-US" altLang="en-US" sz="1400" b="1" dirty="0" err="1">
                <a:solidFill>
                  <a:prstClr val="black"/>
                </a:solidFill>
                <a:latin typeface="Sylfaen" panose="010A0502050306030303" pitchFamily="18" charset="0"/>
              </a:rPr>
              <a:t>վերաբերյալ</a:t>
            </a:r>
            <a:endParaRPr lang="en-GB" altLang="en-US" sz="1400" b="1" i="1" dirty="0">
              <a:solidFill>
                <a:prstClr val="black"/>
              </a:solidFill>
              <a:latin typeface="Sylfaen" panose="010A0502050306030303" pitchFamily="18" charset="0"/>
            </a:endParaRPr>
          </a:p>
        </p:txBody>
      </p:sp>
    </p:spTree>
    <p:extLst>
      <p:ext uri="{BB962C8B-B14F-4D97-AF65-F5344CB8AC3E}">
        <p14:creationId xmlns:p14="http://schemas.microsoft.com/office/powerpoint/2010/main" val="1064309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
        <p:nvSpPr>
          <p:cNvPr id="2" name="Rectangle 3">
            <a:extLst>
              <a:ext uri="{FF2B5EF4-FFF2-40B4-BE49-F238E27FC236}">
                <a16:creationId xmlns:a16="http://schemas.microsoft.com/office/drawing/2014/main" id="{4B7A20FD-779E-46A1-B7F9-46B26961CD96}"/>
              </a:ext>
            </a:extLst>
          </p:cNvPr>
          <p:cNvSpPr txBox="1">
            <a:spLocks/>
          </p:cNvSpPr>
          <p:nvPr/>
        </p:nvSpPr>
        <p:spPr bwMode="auto">
          <a:xfrm>
            <a:off x="395536" y="1259474"/>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hy-AM" altLang="x-none" sz="2400" b="1" i="1" dirty="0">
                <a:latin typeface="Sylfaen" panose="010A0502050306030303" pitchFamily="18" charset="0"/>
                <a:ea typeface="ＭＳ Ｐゴシック" pitchFamily="34" charset="-128"/>
              </a:rPr>
              <a:t>Պահված համակարգչային տվյալների խուզարկում եվ առգրավում</a:t>
            </a:r>
          </a:p>
          <a:p>
            <a:pPr marL="0" indent="0" algn="ctr" eaLnBrk="1" hangingPunct="1">
              <a:lnSpc>
                <a:spcPct val="80000"/>
              </a:lnSpc>
              <a:spcBef>
                <a:spcPts val="600"/>
              </a:spcBef>
              <a:spcAft>
                <a:spcPts val="1200"/>
              </a:spcAft>
              <a:buFont typeface="Arial" pitchFamily="34" charset="0"/>
              <a:buNone/>
              <a:defRPr/>
            </a:pPr>
            <a:r>
              <a:rPr lang="en-GB" altLang="x-none" sz="2400" b="1" i="1" dirty="0" smtClean="0">
                <a:latin typeface="Sylfaen" panose="010A0502050306030303" pitchFamily="18" charset="0"/>
                <a:ea typeface="ＭＳ Ｐゴシック" pitchFamily="34" charset="-128"/>
              </a:rPr>
              <a:t>(</a:t>
            </a:r>
            <a:r>
              <a:rPr lang="hy-AM" altLang="x-none" sz="2400" b="1" i="1" dirty="0" smtClean="0">
                <a:latin typeface="Sylfaen" panose="010A0502050306030303" pitchFamily="18" charset="0"/>
                <a:ea typeface="ＭＳ Ｐゴシック" pitchFamily="34" charset="-128"/>
              </a:rPr>
              <a:t>Հոդված</a:t>
            </a:r>
            <a:r>
              <a:rPr lang="en-GB" altLang="x-none" sz="2400" b="1" i="1" dirty="0" smtClean="0">
                <a:latin typeface="Sylfaen" panose="010A0502050306030303" pitchFamily="18" charset="0"/>
                <a:ea typeface="ＭＳ Ｐゴシック" pitchFamily="34" charset="-128"/>
              </a:rPr>
              <a:t> </a:t>
            </a:r>
            <a:r>
              <a:rPr lang="en-GB" altLang="x-none" sz="2400" b="1" i="1" dirty="0">
                <a:latin typeface="Sylfaen" panose="010A0502050306030303" pitchFamily="18" charset="0"/>
                <a:ea typeface="ＭＳ Ｐゴシック" pitchFamily="34" charset="-128"/>
              </a:rPr>
              <a:t>19 – </a:t>
            </a:r>
            <a:r>
              <a:rPr lang="hy-AM" altLang="x-none" sz="2400" b="1" i="1" dirty="0" smtClean="0">
                <a:latin typeface="Sylfaen" panose="010A0502050306030303" pitchFamily="18" charset="0"/>
                <a:ea typeface="ＭＳ Ｐゴシック" pitchFamily="34" charset="-128"/>
              </a:rPr>
              <a:t>Բուդապեշտի կոնվենցիա</a:t>
            </a:r>
            <a:r>
              <a:rPr lang="en-GB" altLang="x-none" sz="2400" b="1" i="1" dirty="0" smtClean="0">
                <a:latin typeface="Sylfaen" panose="010A0502050306030303" pitchFamily="18" charset="0"/>
                <a:ea typeface="ＭＳ Ｐゴシック" pitchFamily="34" charset="-128"/>
              </a:rPr>
              <a:t>)</a:t>
            </a:r>
            <a:endParaRPr lang="en-GB" altLang="x-none" sz="2400" b="1" i="1" dirty="0">
              <a:latin typeface="Sylfaen" panose="010A0502050306030303" pitchFamily="18" charset="0"/>
              <a:ea typeface="ＭＳ Ｐゴシック" pitchFamily="34" charset="-128"/>
            </a:endParaRPr>
          </a:p>
          <a:p>
            <a:pPr eaLnBrk="1" hangingPunct="1">
              <a:lnSpc>
                <a:spcPct val="80000"/>
              </a:lnSpc>
              <a:spcBef>
                <a:spcPts val="600"/>
              </a:spcBef>
              <a:spcAft>
                <a:spcPts val="1200"/>
              </a:spcAft>
              <a:defRPr/>
            </a:pPr>
            <a:r>
              <a:rPr lang="hy-AM" altLang="x-none" sz="2000" b="1" i="1" dirty="0" smtClean="0">
                <a:latin typeface="Sylfaen" panose="010A0502050306030303" pitchFamily="18" charset="0"/>
                <a:ea typeface="ＭＳ Ｐゴシック" pitchFamily="34" charset="-128"/>
              </a:rPr>
              <a:t>Որտեղ</a:t>
            </a:r>
            <a:r>
              <a:rPr lang="hy-AM" altLang="x-none" sz="2000" i="1" dirty="0">
                <a:latin typeface="Sylfaen" panose="010A0502050306030303" pitchFamily="18" charset="0"/>
                <a:ea typeface="ＭＳ Ｐゴシック" pitchFamily="34" charset="-128"/>
              </a:rPr>
              <a:t>՝</a:t>
            </a:r>
            <a:endParaRPr lang="en-GB" altLang="x-none" sz="2000" i="1" dirty="0" smtClean="0">
              <a:latin typeface="Sylfaen" panose="010A0502050306030303" pitchFamily="18" charset="0"/>
              <a:ea typeface="ＭＳ Ｐゴシック" pitchFamily="34" charset="-128"/>
            </a:endParaRPr>
          </a:p>
          <a:p>
            <a:pPr lvl="1" eaLnBrk="1" hangingPunct="1">
              <a:lnSpc>
                <a:spcPct val="80000"/>
              </a:lnSpc>
              <a:spcBef>
                <a:spcPts val="600"/>
              </a:spcBef>
              <a:spcAft>
                <a:spcPts val="1200"/>
              </a:spcAft>
              <a:defRPr/>
            </a:pPr>
            <a:r>
              <a:rPr lang="hy-AM" altLang="x-none" sz="1800" i="1" dirty="0" smtClean="0">
                <a:latin typeface="Sylfaen" panose="010A0502050306030303" pitchFamily="18" charset="0"/>
                <a:ea typeface="ＭＳ Ｐゴシック" pitchFamily="34" charset="-128"/>
              </a:rPr>
              <a:t>Համակարգչային համակարգում կամ դրա մասում</a:t>
            </a:r>
            <a:endParaRPr lang="en-GB" altLang="x-none" sz="1800" i="1" dirty="0" smtClean="0">
              <a:latin typeface="Sylfaen" panose="010A0502050306030303" pitchFamily="18" charset="0"/>
              <a:ea typeface="ＭＳ Ｐゴシック" pitchFamily="34" charset="-128"/>
            </a:endParaRPr>
          </a:p>
          <a:p>
            <a:pPr lvl="1" eaLnBrk="1" hangingPunct="1">
              <a:lnSpc>
                <a:spcPct val="80000"/>
              </a:lnSpc>
              <a:spcBef>
                <a:spcPts val="600"/>
              </a:spcBef>
              <a:spcAft>
                <a:spcPts val="1200"/>
              </a:spcAft>
              <a:defRPr/>
            </a:pPr>
            <a:r>
              <a:rPr lang="hy-AM" altLang="x-none" sz="1800" i="1" dirty="0" smtClean="0">
                <a:latin typeface="Sylfaen" panose="010A0502050306030303" pitchFamily="18" charset="0"/>
                <a:ea typeface="ＭＳ Ｐゴシック" pitchFamily="34" charset="-128"/>
              </a:rPr>
              <a:t>Պահեստային միջոցում</a:t>
            </a:r>
            <a:r>
              <a:rPr lang="en-GB" altLang="x-none" sz="1800" i="1" dirty="0" smtClean="0">
                <a:latin typeface="Sylfaen" panose="010A0502050306030303" pitchFamily="18" charset="0"/>
                <a:ea typeface="ＭＳ Ｐゴシック" pitchFamily="34" charset="-128"/>
              </a:rPr>
              <a:t> </a:t>
            </a:r>
            <a:endParaRPr lang="en-GB" altLang="x-none" sz="1800" i="1" dirty="0">
              <a:latin typeface="Sylfaen" panose="010A0502050306030303" pitchFamily="18" charset="0"/>
              <a:ea typeface="ＭＳ Ｐゴシック" pitchFamily="34" charset="-128"/>
            </a:endParaRPr>
          </a:p>
          <a:p>
            <a:pPr lvl="1" eaLnBrk="1" hangingPunct="1">
              <a:lnSpc>
                <a:spcPct val="80000"/>
              </a:lnSpc>
              <a:spcBef>
                <a:spcPts val="600"/>
              </a:spcBef>
              <a:spcAft>
                <a:spcPts val="1200"/>
              </a:spcAft>
              <a:defRPr/>
            </a:pPr>
            <a:r>
              <a:rPr lang="hy-AM" altLang="x-none" sz="1800" i="1" dirty="0" smtClean="0">
                <a:latin typeface="Sylfaen" panose="010A0502050306030303" pitchFamily="18" charset="0"/>
                <a:ea typeface="ＭＳ Ｐゴシック" pitchFamily="34" charset="-128"/>
              </a:rPr>
              <a:t>Նախնականից հասանելի համակարգչային համակարգում </a:t>
            </a:r>
            <a:r>
              <a:rPr lang="en-US" altLang="x-none" sz="1800" i="1" dirty="0" smtClean="0">
                <a:latin typeface="Sylfaen" panose="010A0502050306030303" pitchFamily="18" charset="0"/>
                <a:ea typeface="ＭＳ Ｐゴシック" pitchFamily="34" charset="-128"/>
              </a:rPr>
              <a:t>(</a:t>
            </a:r>
            <a:r>
              <a:rPr lang="hy-AM" altLang="x-none" sz="1800" i="1" dirty="0" smtClean="0">
                <a:latin typeface="Sylfaen" panose="010A0502050306030303" pitchFamily="18" charset="0"/>
                <a:ea typeface="ＭＳ Ｐゴシック" pitchFamily="34" charset="-128"/>
              </a:rPr>
              <a:t>արագացված խուզարկման տարածում</a:t>
            </a:r>
            <a:r>
              <a:rPr lang="en-GB" altLang="x-none" sz="1800" i="1" dirty="0" smtClean="0">
                <a:latin typeface="Sylfaen" panose="010A0502050306030303" pitchFamily="18" charset="0"/>
                <a:ea typeface="ＭＳ Ｐゴシック" pitchFamily="34" charset="-128"/>
              </a:rPr>
              <a:t>)</a:t>
            </a:r>
            <a:endParaRPr lang="en-GB" altLang="x-none" sz="1800" i="1" dirty="0">
              <a:latin typeface="Sylfaen" panose="010A0502050306030303" pitchFamily="18" charset="0"/>
              <a:ea typeface="ＭＳ Ｐゴシック" pitchFamily="34" charset="-128"/>
            </a:endParaRPr>
          </a:p>
          <a:p>
            <a:pPr eaLnBrk="1" hangingPunct="1">
              <a:lnSpc>
                <a:spcPct val="80000"/>
              </a:lnSpc>
              <a:spcBef>
                <a:spcPts val="600"/>
              </a:spcBef>
              <a:spcAft>
                <a:spcPts val="1200"/>
              </a:spcAft>
              <a:defRPr/>
            </a:pPr>
            <a:r>
              <a:rPr lang="hy-AM" altLang="x-none" sz="2000" b="1" i="1" dirty="0" smtClean="0">
                <a:latin typeface="Sylfaen" panose="010A0502050306030303" pitchFamily="18" charset="0"/>
                <a:ea typeface="ＭＳ Ｐゴシック" pitchFamily="34" charset="-128"/>
              </a:rPr>
              <a:t>Ինչ՝</a:t>
            </a:r>
            <a:r>
              <a:rPr lang="en-GB" altLang="x-none" sz="2000" i="1" dirty="0" smtClean="0">
                <a:latin typeface="Sylfaen" panose="010A0502050306030303" pitchFamily="18" charset="0"/>
                <a:ea typeface="ＭＳ Ｐゴシック" pitchFamily="34" charset="-128"/>
              </a:rPr>
              <a:t> </a:t>
            </a:r>
            <a:endParaRPr lang="en-GB" altLang="x-none" sz="2000" i="1" dirty="0">
              <a:latin typeface="Sylfaen" panose="010A0502050306030303" pitchFamily="18" charset="0"/>
              <a:ea typeface="ＭＳ Ｐゴシック" pitchFamily="34" charset="-128"/>
            </a:endParaRPr>
          </a:p>
          <a:p>
            <a:pPr lvl="1" eaLnBrk="1" hangingPunct="1">
              <a:lnSpc>
                <a:spcPct val="80000"/>
              </a:lnSpc>
              <a:spcBef>
                <a:spcPts val="600"/>
              </a:spcBef>
              <a:spcAft>
                <a:spcPts val="1200"/>
              </a:spcAft>
              <a:defRPr/>
            </a:pPr>
            <a:r>
              <a:rPr lang="hy-AM" altLang="x-none" sz="1800" i="1" dirty="0" smtClean="0">
                <a:latin typeface="Sylfaen" panose="010A0502050306030303" pitchFamily="18" charset="0"/>
                <a:ea typeface="ＭＳ Ｐゴシック" pitchFamily="34" charset="-128"/>
              </a:rPr>
              <a:t>Առգրավել կամ նման կերպ ապահովել հասանելի դարձված համակարգչային տվյալները</a:t>
            </a:r>
            <a:endParaRPr lang="en-GB" altLang="x-none" sz="1800" i="1" dirty="0">
              <a:latin typeface="Sylfaen" panose="010A0502050306030303" pitchFamily="18" charset="0"/>
              <a:ea typeface="ＭＳ Ｐゴシック" pitchFamily="34" charset="-128"/>
            </a:endParaRPr>
          </a:p>
          <a:p>
            <a:pPr lvl="1" eaLnBrk="1" hangingPunct="1">
              <a:lnSpc>
                <a:spcPct val="80000"/>
              </a:lnSpc>
              <a:spcBef>
                <a:spcPts val="600"/>
              </a:spcBef>
              <a:spcAft>
                <a:spcPts val="1200"/>
              </a:spcAft>
              <a:defRPr/>
            </a:pPr>
            <a:r>
              <a:rPr lang="hy-AM" altLang="x-none" sz="1800" i="1" dirty="0" smtClean="0">
                <a:latin typeface="Sylfaen" panose="010A0502050306030303" pitchFamily="18" charset="0"/>
                <a:ea typeface="ＭＳ Ｐゴシック" pitchFamily="34" charset="-128"/>
              </a:rPr>
              <a:t>Անհրաժեշտ տեղեկատվությունը պահանջելու իրավասություն՝ հասկանալու համակարգի գործառությունը</a:t>
            </a:r>
            <a:endParaRPr lang="en-GB" altLang="x-none" sz="1800" i="1" dirty="0">
              <a:latin typeface="Sylfaen" panose="010A0502050306030303" pitchFamily="18" charset="0"/>
              <a:ea typeface="ＭＳ Ｐゴシック" pitchFamily="34" charset="-128"/>
            </a:endParaRPr>
          </a:p>
        </p:txBody>
      </p:sp>
    </p:spTree>
    <p:extLst>
      <p:ext uri="{BB962C8B-B14F-4D97-AF65-F5344CB8AC3E}">
        <p14:creationId xmlns:p14="http://schemas.microsoft.com/office/powerpoint/2010/main" val="40662964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1ACE1977-077C-4734-AAFB-24DB6415AE98}"/>
              </a:ext>
            </a:extLst>
          </p:cNvPr>
          <p:cNvSpPr txBox="1">
            <a:spLocks/>
          </p:cNvSpPr>
          <p:nvPr/>
        </p:nvSpPr>
        <p:spPr bwMode="auto">
          <a:xfrm>
            <a:off x="312057" y="1480979"/>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hy-AM" altLang="x-none" sz="2800" b="1" i="1" dirty="0">
                <a:latin typeface="Sylfaen" panose="010A0502050306030303" pitchFamily="18" charset="0"/>
                <a:ea typeface="ＭＳ Ｐゴシック" pitchFamily="34" charset="-128"/>
              </a:rPr>
              <a:t>Առգրավել կամ նման կերպ ապահովել հասանելի դարձված համակարգչային տվյալները</a:t>
            </a:r>
          </a:p>
          <a:p>
            <a:pPr eaLnBrk="1" hangingPunct="1">
              <a:lnSpc>
                <a:spcPct val="80000"/>
              </a:lnSpc>
              <a:spcBef>
                <a:spcPts val="600"/>
              </a:spcBef>
              <a:spcAft>
                <a:spcPts val="1200"/>
              </a:spcAft>
              <a:defRPr/>
            </a:pPr>
            <a:endParaRPr lang="en-GB" altLang="x-none" sz="1800"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hy-AM" altLang="x-none" sz="2400" i="1" dirty="0" smtClean="0">
                <a:latin typeface="Sylfaen" panose="010A0502050306030303" pitchFamily="18" charset="0"/>
                <a:ea typeface="ＭＳ Ｐゴシック" pitchFamily="34" charset="-128"/>
              </a:rPr>
              <a:t>Ֆիզիկական առգրավում</a:t>
            </a:r>
            <a:endParaRPr lang="en-GB" altLang="x-none" sz="2400" i="1"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hy-AM" altLang="x-none" sz="2400" i="1" dirty="0" smtClean="0">
                <a:latin typeface="Sylfaen" panose="010A0502050306030303" pitchFamily="18" charset="0"/>
                <a:ea typeface="ＭＳ Ｐゴシック" pitchFamily="34" charset="-128"/>
              </a:rPr>
              <a:t>Պատճենելու միջոցով տվյալների առգրավում</a:t>
            </a:r>
            <a:endParaRPr lang="en-GB" altLang="x-none" sz="2400" i="1"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hy-AM" altLang="x-none" sz="2400" i="1" dirty="0" smtClean="0">
                <a:latin typeface="Sylfaen" panose="010A0502050306030303" pitchFamily="18" charset="0"/>
                <a:ea typeface="ＭＳ Ｐゴシック" pitchFamily="34" charset="-128"/>
              </a:rPr>
              <a:t>Այդ տվյալների միասնության պահպանման ձևով առգրավում, տվյալների պահում այն համակարգչում, որտեղ դրանք պահված էին</a:t>
            </a:r>
            <a:endParaRPr lang="en-GB" altLang="x-none" sz="2400" i="1" dirty="0">
              <a:latin typeface="Sylfaen" panose="010A0502050306030303" pitchFamily="18" charset="0"/>
              <a:ea typeface="ＭＳ Ｐゴシック" pitchFamily="34" charset="-128"/>
            </a:endParaRPr>
          </a:p>
          <a:p>
            <a:pPr algn="ctr" eaLnBrk="1" hangingPunct="1">
              <a:lnSpc>
                <a:spcPct val="80000"/>
              </a:lnSpc>
              <a:spcBef>
                <a:spcPts val="600"/>
              </a:spcBef>
              <a:spcAft>
                <a:spcPts val="1200"/>
              </a:spcAft>
              <a:defRPr/>
            </a:pPr>
            <a:r>
              <a:rPr lang="hy-AM" altLang="x-none" sz="2400" i="1" dirty="0" smtClean="0">
                <a:latin typeface="Sylfaen" panose="010A0502050306030303" pitchFamily="18" charset="0"/>
                <a:ea typeface="ＭＳ Ｐゴシック" pitchFamily="34" charset="-128"/>
              </a:rPr>
              <a:t>Առգրավում՝ տվյալներին հասանելիությունն անհնարին դարձնելով կամ անգամ հստակեցված տվյալները կոնկրետ համակարգչից կամ համակարգչային համակարգից հեռացնելով</a:t>
            </a:r>
            <a:endParaRPr lang="en-GB" altLang="x-none" sz="2400" i="1" dirty="0">
              <a:latin typeface="Sylfaen" panose="010A0502050306030303" pitchFamily="18" charset="0"/>
              <a:ea typeface="ＭＳ Ｐゴシック" pitchFamily="34" charset="-128"/>
            </a:endParaRP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603422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AB4173-4462-4D5F-831E-EB1B7CB48C3D}"/>
              </a:ext>
            </a:extLst>
          </p:cNvPr>
          <p:cNvPicPr>
            <a:picLocks noChangeAspect="1"/>
          </p:cNvPicPr>
          <p:nvPr/>
        </p:nvPicPr>
        <p:blipFill>
          <a:blip r:embed="rId3"/>
          <a:stretch>
            <a:fillRect/>
          </a:stretch>
        </p:blipFill>
        <p:spPr>
          <a:xfrm>
            <a:off x="0" y="967954"/>
            <a:ext cx="9144000" cy="5052164"/>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859061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0D598A-3BAC-4066-913A-19FFCE5649B9}"/>
              </a:ext>
            </a:extLst>
          </p:cNvPr>
          <p:cNvPicPr>
            <a:picLocks noChangeAspect="1"/>
          </p:cNvPicPr>
          <p:nvPr/>
        </p:nvPicPr>
        <p:blipFill>
          <a:blip r:embed="rId3"/>
          <a:stretch>
            <a:fillRect/>
          </a:stretch>
        </p:blipFill>
        <p:spPr>
          <a:xfrm>
            <a:off x="0" y="1366837"/>
            <a:ext cx="9144000" cy="5136729"/>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hy-AM" sz="2700" dirty="0">
                <a:solidFill>
                  <a:schemeClr val="bg1"/>
                </a:solidFill>
                <a:latin typeface="Sylfaen" panose="010A0502050306030303" pitchFamily="18" charset="0"/>
                <a:ea typeface="Verdana" panose="020B0604030504040204" pitchFamily="34" charset="0"/>
                <a:cs typeface="Verdana" charset="0"/>
              </a:rPr>
              <a:t>Պահված համակարգչային տվյալների խուզարկում եվ առգրավում</a:t>
            </a:r>
            <a:endParaRPr lang="en-GB" sz="2700" dirty="0">
              <a:solidFill>
                <a:schemeClr val="bg1"/>
              </a:solidFill>
              <a:latin typeface="Sylfaen" panose="010A0502050306030303" pitchFamily="18" charset="0"/>
              <a:ea typeface="Verdana" panose="020B0604030504040204" pitchFamily="34" charset="0"/>
              <a:cs typeface="Verdana" charset="0"/>
            </a:endParaRPr>
          </a:p>
        </p:txBody>
      </p:sp>
    </p:spTree>
    <p:extLst>
      <p:ext uri="{BB962C8B-B14F-4D97-AF65-F5344CB8AC3E}">
        <p14:creationId xmlns:p14="http://schemas.microsoft.com/office/powerpoint/2010/main" val="14637054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1643</TotalTime>
  <Words>9215</Words>
  <Application>Microsoft Office PowerPoint</Application>
  <PresentationFormat>On-screen Show (4:3)</PresentationFormat>
  <Paragraphs>784</Paragraphs>
  <Slides>58</Slides>
  <Notes>53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9" baseType="lpstr">
      <vt:lpstr>ＭＳ Ｐゴシック</vt:lpstr>
      <vt:lpstr>ＭＳ Ｐゴシック</vt:lpstr>
      <vt:lpstr>Arial</vt:lpstr>
      <vt:lpstr>Calibri</vt:lpstr>
      <vt:lpstr>Calibri (heading)</vt:lpstr>
      <vt:lpstr>Calibri Light</vt:lpstr>
      <vt:lpstr>Mangal</vt:lpstr>
      <vt:lpstr>Sylfaen</vt:lpstr>
      <vt:lpstr>Verdana</vt:lpstr>
      <vt:lpstr>Office Theme</vt:lpstr>
      <vt:lpstr>Bitmap Image</vt:lpstr>
      <vt:lpstr>PowerPoint Presentation</vt:lpstr>
      <vt:lpstr>PowerPoint Presentation</vt:lpstr>
      <vt:lpstr>PowerPoint Presentation</vt:lpstr>
      <vt:lpstr>PowerPoint Presentation</vt:lpstr>
      <vt:lpstr>Պահված համակարգչային տվյալների խուզարկում եվ առգրավում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Փոխանցվող տվյալների հավաքումը իրական ժամանակում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Պարունակվող տվյալների որսում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User</cp:lastModifiedBy>
  <cp:revision>266</cp:revision>
  <dcterms:created xsi:type="dcterms:W3CDTF">2020-10-07T11:36:01Z</dcterms:created>
  <dcterms:modified xsi:type="dcterms:W3CDTF">2021-05-17T06:47:39Z</dcterms:modified>
</cp:coreProperties>
</file>