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418" r:id="rId2"/>
    <p:sldId id="454" r:id="rId3"/>
    <p:sldId id="1436" r:id="rId4"/>
    <p:sldId id="570" r:id="rId5"/>
    <p:sldId id="1437" r:id="rId6"/>
    <p:sldId id="569" r:id="rId7"/>
    <p:sldId id="1438" r:id="rId8"/>
    <p:sldId id="1435" r:id="rId9"/>
    <p:sldId id="45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D8423E-0CCD-48E0-A715-3EC094151D76}">
          <p14:sldIdLst>
            <p14:sldId id="418"/>
          </p14:sldIdLst>
        </p14:section>
        <p14:section name="Section 1" id="{DEED0A68-EF9C-4733-ADAA-766A859E58BB}">
          <p14:sldIdLst>
            <p14:sldId id="454"/>
            <p14:sldId id="1436"/>
            <p14:sldId id="570"/>
            <p14:sldId id="1437"/>
            <p14:sldId id="569"/>
            <p14:sldId id="1438"/>
            <p14:sldId id="1435"/>
          </p14:sldIdLst>
        </p14:section>
        <p14:section name="Conclusions" id="{AD901706-933A-4282-831D-2F305081F9D7}">
          <p14:sldIdLst>
            <p14:sldId id="45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2" autoAdjust="0"/>
    <p:restoredTop sz="83196" autoAdjust="0"/>
  </p:normalViewPr>
  <p:slideViewPr>
    <p:cSldViewPr snapToGrid="0">
      <p:cViewPr varScale="1">
        <p:scale>
          <a:sx n="61" d="100"/>
          <a:sy n="61" d="100"/>
        </p:scale>
        <p:origin x="1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Այս</a:t>
            </a:r>
            <a:r>
              <a:rPr lang="en-GB" dirty="0" smtClean="0"/>
              <a:t> </a:t>
            </a:r>
            <a:r>
              <a:rPr lang="en-GB" dirty="0" err="1" smtClean="0"/>
              <a:t>դասընթացի</a:t>
            </a:r>
            <a:r>
              <a:rPr lang="en-GB" dirty="0" smtClean="0"/>
              <a:t> </a:t>
            </a:r>
            <a:r>
              <a:rPr lang="en-GB" dirty="0" err="1" smtClean="0"/>
              <a:t>տևողությունը</a:t>
            </a:r>
            <a:r>
              <a:rPr lang="en-GB" baseline="0" dirty="0" smtClean="0"/>
              <a:t> 90 </a:t>
            </a:r>
            <a:r>
              <a:rPr lang="en-GB" baseline="0" dirty="0" err="1" smtClean="0"/>
              <a:t>րոպե</a:t>
            </a:r>
            <a:r>
              <a:rPr lang="en-GB" baseline="0" dirty="0" smtClean="0"/>
              <a:t> է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7488A-2FD4-4187-AAA7-AE40009BFB6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66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888027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5783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8947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3989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0896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8831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49599-89B8-4E5B-8E53-25E3A1D3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1E52-A942-4EA4-AB65-A06FB2ABB356}" type="datetimeFigureOut">
              <a:rPr lang="en-GB"/>
              <a:pPr>
                <a:defRPr/>
              </a:pPr>
              <a:t>12/05/2021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8A98B-0E09-4612-9346-46C6FC3C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3F55A-8CF0-4C9C-A0A6-604CE946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B3521C2-0219-4B01-9135-CC48710C75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638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8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07588A1-E747-44DA-B866-F09C9C76894B}"/>
              </a:ext>
            </a:extLst>
          </p:cNvPr>
          <p:cNvSpPr txBox="1">
            <a:spLocks/>
          </p:cNvSpPr>
          <p:nvPr userDrawn="1"/>
        </p:nvSpPr>
        <p:spPr>
          <a:xfrm>
            <a:off x="7086600" y="6588125"/>
            <a:ext cx="2057400" cy="285810"/>
          </a:xfr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9C04F3A-82BD-4011-AADB-1F79FD7DF4BC}" type="slidenum">
              <a:rPr lang="en-GB" sz="9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 algn="r"/>
              <a:t>‹#›</a:t>
            </a:fld>
            <a:endParaRPr lang="en-GB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8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1400" b="1" dirty="0" err="1" smtClean="0">
                <a:latin typeface="Sylfaen" panose="010A0502050306030303" pitchFamily="18" charset="0"/>
              </a:rPr>
              <a:t>Կումասի</a:t>
            </a:r>
            <a:r>
              <a:rPr lang="en-US" altLang="en-US" sz="1400" b="1" dirty="0" smtClean="0">
                <a:latin typeface="Sylfaen" panose="010A0502050306030303" pitchFamily="18" charset="0"/>
              </a:rPr>
              <a:t>, </a:t>
            </a:r>
            <a:r>
              <a:rPr lang="en-US" altLang="en-US" sz="1400" b="1" dirty="0" err="1" smtClean="0">
                <a:latin typeface="Sylfaen" panose="010A0502050306030303" pitchFamily="18" charset="0"/>
              </a:rPr>
              <a:t>Գանա</a:t>
            </a:r>
            <a:endParaRPr lang="en-US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1400" b="1" dirty="0" smtClean="0">
                <a:latin typeface="Sylfaen" panose="010A0502050306030303" pitchFamily="18" charset="0"/>
              </a:rPr>
              <a:t>2020թ. հոկտեմբերի19-23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1600" dirty="0" err="1" smtClean="0">
                <a:latin typeface="Sylfaen" panose="010A0502050306030303" pitchFamily="18" charset="0"/>
              </a:rPr>
              <a:t>Կիբերհանցագործությունների</a:t>
            </a:r>
            <a:r>
              <a:rPr lang="en-US" altLang="en-US" sz="1600" dirty="0" smtClean="0">
                <a:latin typeface="Sylfaen" panose="010A0502050306030303" pitchFamily="18" charset="0"/>
              </a:rPr>
              <a:t> </a:t>
            </a:r>
            <a:r>
              <a:rPr lang="en-US" altLang="en-US" sz="1600" dirty="0">
                <a:latin typeface="Sylfaen" panose="010A0502050306030303" pitchFamily="18" charset="0"/>
              </a:rPr>
              <a:t>և </a:t>
            </a:r>
            <a:r>
              <a:rPr lang="hy-AM" altLang="en-US" sz="1600" dirty="0" smtClean="0">
                <a:latin typeface="Sylfaen" panose="010A0502050306030303" pitchFamily="18" charset="0"/>
              </a:rPr>
              <a:t>էլեկտրոնային ձևով ապացույց </a:t>
            </a:r>
            <a:r>
              <a:rPr lang="en-US" altLang="en-US" sz="1600" dirty="0" err="1" smtClean="0">
                <a:latin typeface="Sylfaen" panose="010A0502050306030303" pitchFamily="18" charset="0"/>
              </a:rPr>
              <a:t>ների</a:t>
            </a:r>
            <a:r>
              <a:rPr lang="en-US" altLang="en-US" sz="1600" dirty="0" smtClean="0">
                <a:latin typeface="Sylfaen" panose="010A0502050306030303" pitchFamily="18" charset="0"/>
              </a:rPr>
              <a:t> </a:t>
            </a:r>
            <a:r>
              <a:rPr lang="en-US" altLang="en-US" sz="1600" dirty="0" err="1">
                <a:latin typeface="Sylfaen" panose="010A0502050306030303" pitchFamily="18" charset="0"/>
              </a:rPr>
              <a:t>վերաբերյալ</a:t>
            </a:r>
            <a:r>
              <a:rPr lang="en-US" altLang="en-US" sz="1600" dirty="0">
                <a:latin typeface="Sylfaen" panose="010A0502050306030303" pitchFamily="18" charset="0"/>
              </a:rPr>
              <a:t> </a:t>
            </a:r>
            <a:r>
              <a:rPr lang="en-US" altLang="en-US" sz="1600" dirty="0" err="1">
                <a:latin typeface="Sylfaen" panose="010A0502050306030303" pitchFamily="18" charset="0"/>
              </a:rPr>
              <a:t>ներածական</a:t>
            </a:r>
            <a:r>
              <a:rPr lang="en-US" altLang="en-US" sz="1600" dirty="0">
                <a:latin typeface="Sylfaen" panose="010A0502050306030303" pitchFamily="18" charset="0"/>
              </a:rPr>
              <a:t> </a:t>
            </a:r>
            <a:r>
              <a:rPr lang="en-US" altLang="en-US" sz="1600" dirty="0" err="1">
                <a:latin typeface="Sylfaen" panose="010A0502050306030303" pitchFamily="18" charset="0"/>
              </a:rPr>
              <a:t>դատական</a:t>
            </a:r>
            <a:r>
              <a:rPr lang="en-US" altLang="en-US" sz="1600" dirty="0">
                <a:latin typeface="Sylfaen" panose="010A0502050306030303" pitchFamily="18" charset="0"/>
              </a:rPr>
              <a:t> </a:t>
            </a:r>
            <a:r>
              <a:rPr lang="en-US" altLang="en-US" sz="1600" dirty="0" err="1">
                <a:latin typeface="Sylfaen" panose="010A0502050306030303" pitchFamily="18" charset="0"/>
              </a:rPr>
              <a:t>վերապատրաստման</a:t>
            </a:r>
            <a:r>
              <a:rPr lang="en-US" altLang="en-US" sz="1600" dirty="0">
                <a:latin typeface="Sylfaen" panose="010A0502050306030303" pitchFamily="18" charset="0"/>
              </a:rPr>
              <a:t> </a:t>
            </a:r>
            <a:r>
              <a:rPr lang="en-US" altLang="en-US" sz="1600" dirty="0" err="1" smtClean="0">
                <a:latin typeface="Sylfaen" panose="010A0502050306030303" pitchFamily="18" charset="0"/>
              </a:rPr>
              <a:t>դասընթացի</a:t>
            </a:r>
            <a:r>
              <a:rPr lang="en-US" altLang="en-US" sz="1600" dirty="0" smtClean="0">
                <a:latin typeface="Sylfaen" panose="010A0502050306030303" pitchFamily="18" charset="0"/>
              </a:rPr>
              <a:t> </a:t>
            </a:r>
            <a:r>
              <a:rPr lang="en-US" altLang="en-US" sz="1600" dirty="0" err="1" smtClean="0">
                <a:latin typeface="Sylfaen" panose="010A0502050306030303" pitchFamily="18" charset="0"/>
              </a:rPr>
              <a:t>ներածական</a:t>
            </a:r>
            <a:r>
              <a:rPr lang="en-US" altLang="en-US" sz="1600" dirty="0" smtClean="0">
                <a:latin typeface="Sylfaen" panose="010A0502050306030303" pitchFamily="18" charset="0"/>
              </a:rPr>
              <a:t> </a:t>
            </a:r>
            <a:r>
              <a:rPr lang="en-US" altLang="en-US" sz="1600" dirty="0" err="1" smtClean="0">
                <a:latin typeface="Sylfaen" panose="010A0502050306030303" pitchFamily="18" charset="0"/>
              </a:rPr>
              <a:t>մասը</a:t>
            </a:r>
            <a:endParaRPr lang="en-US" altLang="en-US" sz="1600" dirty="0">
              <a:latin typeface="Sylfaen" panose="010A0502050306030303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i="1" dirty="0">
              <a:latin typeface="Sylfaen" panose="010A0502050306030303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E10D22F-0195-4591-8749-8E5AC458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2782669"/>
            <a:ext cx="8599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PH" altLang="en-US" sz="3600" b="1" dirty="0" smtClean="0">
                <a:latin typeface="Sylfaen" panose="010A0502050306030303" pitchFamily="18" charset="0"/>
              </a:rPr>
              <a:t>ՆԱԽՆԱԿԱՆ ԵՎ ԱՎԱՐՏԱԿԱՆ ՀԵՏԱԶՈՏՈՒԹՅԱՆ ԱՐԴՅՈՒՔՆԵՐԸ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324303" y="0"/>
            <a:ext cx="781969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ՆԱԽՆԱԿԱՆ ՀԵՏԱԶՈՏՈՒԹՅԱՆ 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PH" sz="4000" b="1" dirty="0">
                <a:latin typeface="Sylfaen" panose="010A0502050306030303" pitchFamily="18" charset="0"/>
              </a:rPr>
              <a:t>25</a:t>
            </a:r>
            <a:r>
              <a:rPr lang="en-PH" sz="4000" dirty="0">
                <a:latin typeface="Sylfaen" panose="010A0502050306030303" pitchFamily="18" charset="0"/>
              </a:rPr>
              <a:t> </a:t>
            </a:r>
            <a:r>
              <a:rPr lang="en-PH" sz="4000" dirty="0" smtClean="0">
                <a:latin typeface="Sylfaen" panose="010A0502050306030303" pitchFamily="18" charset="0"/>
              </a:rPr>
              <a:t>ՃԻՇՏ ԿԱՄ ՍԽԱԼ ՀԱՅՏԱՐԱՐՈՒԹՅՈՒՆՆԵՐ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4000" b="1" dirty="0" smtClean="0">
                <a:latin typeface="Sylfaen" panose="010A0502050306030303" pitchFamily="18" charset="0"/>
              </a:rPr>
              <a:t>38</a:t>
            </a:r>
            <a:r>
              <a:rPr lang="en-PH" sz="4000" dirty="0" smtClean="0">
                <a:latin typeface="Sylfaen" panose="010A0502050306030303" pitchFamily="18" charset="0"/>
              </a:rPr>
              <a:t> ՆԱԽՆԱԿԱՆ ՀԱՐՑՄԱՆ ՄԱՍՆԱԿԻՑՆԵՐ</a:t>
            </a:r>
            <a:endParaRPr lang="en-PH" sz="4000" dirty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3800" dirty="0" smtClean="0">
                <a:latin typeface="Sylfaen" panose="010A0502050306030303" pitchFamily="18" charset="0"/>
              </a:rPr>
              <a:t>ԱՆՑՈՂԻԿ ՄԻԱՎՈՐ  </a:t>
            </a:r>
            <a:r>
              <a:rPr lang="en-PH" sz="3800" b="1" dirty="0" smtClean="0">
                <a:latin typeface="Sylfaen" panose="010A0502050306030303" pitchFamily="18" charset="0"/>
              </a:rPr>
              <a:t>13/25</a:t>
            </a:r>
            <a:endParaRPr lang="en-PH" sz="3800" b="1" dirty="0">
              <a:latin typeface="Sylfaen" panose="010A0502050306030303" pitchFamily="18" charset="0"/>
            </a:endParaRP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PH" sz="3800" b="1" dirty="0" smtClean="0">
                <a:latin typeface="Sylfaen" panose="010A0502050306030303" pitchFamily="18" charset="0"/>
              </a:rPr>
              <a:t>38</a:t>
            </a:r>
            <a:r>
              <a:rPr lang="en-PH" sz="3800" dirty="0" smtClean="0">
                <a:latin typeface="Sylfaen" panose="010A0502050306030303" pitchFamily="18" charset="0"/>
              </a:rPr>
              <a:t> ՄԱՍՆԱԿԻՑՆԵՐԻՑ, </a:t>
            </a:r>
            <a:endParaRPr lang="en-PH" sz="3800" dirty="0">
              <a:latin typeface="Sylfaen" panose="010A0502050306030303" pitchFamily="18" charset="0"/>
            </a:endParaRP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en-PH" sz="3800" dirty="0">
                <a:latin typeface="Sylfaen" panose="010A0502050306030303" pitchFamily="18" charset="0"/>
              </a:rPr>
              <a:t>  </a:t>
            </a:r>
            <a:r>
              <a:rPr lang="en-PH" sz="3800" b="1" dirty="0">
                <a:latin typeface="Sylfaen" panose="010A0502050306030303" pitchFamily="18" charset="0"/>
              </a:rPr>
              <a:t>34</a:t>
            </a:r>
            <a:r>
              <a:rPr lang="en-PH" sz="3800" dirty="0">
                <a:latin typeface="Sylfaen" panose="010A0502050306030303" pitchFamily="18" charset="0"/>
              </a:rPr>
              <a:t> </a:t>
            </a:r>
            <a:r>
              <a:rPr lang="en-PH" sz="3800" dirty="0" smtClean="0">
                <a:latin typeface="Sylfaen" panose="010A0502050306030303" pitchFamily="18" charset="0"/>
              </a:rPr>
              <a:t>ՄԱՍՆԱԿԻՑ ՍՏԱՑԵԼ Է 13 ԿԱՄ ԱՎԵԼԻ ՄԻԱՎՈՐ  </a:t>
            </a:r>
            <a:endParaRPr lang="en-PH" sz="3800" dirty="0">
              <a:latin typeface="Sylfaen" panose="010A0502050306030303" pitchFamily="18" charset="0"/>
            </a:endParaRP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1300" dirty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4500" dirty="0" smtClean="0">
                <a:latin typeface="Sylfaen" panose="010A0502050306030303" pitchFamily="18" charset="0"/>
              </a:rPr>
              <a:t>ՄԱՍՆԱԿԻՑՆԵՐԻ</a:t>
            </a:r>
            <a:r>
              <a:rPr lang="en-PH" sz="4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89</a:t>
            </a:r>
            <a:r>
              <a:rPr lang="en-PH" sz="4500" b="1" dirty="0">
                <a:solidFill>
                  <a:srgbClr val="C00000"/>
                </a:solidFill>
                <a:latin typeface="Sylfaen" panose="010A0502050306030303" pitchFamily="18" charset="0"/>
              </a:rPr>
              <a:t>%</a:t>
            </a:r>
            <a:r>
              <a:rPr lang="en-PH" sz="4500" dirty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PH" sz="4500" dirty="0" smtClean="0">
                <a:latin typeface="Sylfaen" panose="010A0502050306030303" pitchFamily="18" charset="0"/>
              </a:rPr>
              <a:t>ԱՆՑՈՂԻԿ ՄԻԱՎՈՐ ԵՆ ՀԱՎԱՔԵԼ</a:t>
            </a:r>
            <a:endParaRPr lang="en-PH" sz="45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2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 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PH" sz="4000" b="1" dirty="0">
                <a:latin typeface="Sylfaen" panose="010A0502050306030303" pitchFamily="18" charset="0"/>
              </a:rPr>
              <a:t>25</a:t>
            </a:r>
            <a:r>
              <a:rPr lang="en-PH" sz="4000" dirty="0">
                <a:latin typeface="Sylfaen" panose="010A0502050306030303" pitchFamily="18" charset="0"/>
              </a:rPr>
              <a:t> ՃԻՇՏ ԿԱՄ ՍԽԱԼ ՀԱՅՏԱՐԱՐՈՒԹՅՈՒՆՆԵՐ </a:t>
            </a:r>
            <a:endParaRPr lang="en-PH" sz="4000" dirty="0" smtClean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4000" b="1" dirty="0" smtClean="0">
                <a:latin typeface="Sylfaen" panose="010A0502050306030303" pitchFamily="18" charset="0"/>
              </a:rPr>
              <a:t>38</a:t>
            </a:r>
            <a:r>
              <a:rPr lang="en-PH" sz="4000" dirty="0">
                <a:latin typeface="Sylfaen" panose="010A0502050306030303" pitchFamily="18" charset="0"/>
              </a:rPr>
              <a:t> ՆԱԽՆԱԿԱՆ ՀԱՐՑՄԱՆ ՄԱՍՆԱԿԻՑՆԵՐ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3800" dirty="0">
                <a:latin typeface="Sylfaen" panose="010A0502050306030303" pitchFamily="18" charset="0"/>
              </a:rPr>
              <a:t>ԱՆՑՈՂԻԿ </a:t>
            </a:r>
            <a:r>
              <a:rPr lang="en-PH" sz="3800" dirty="0" smtClean="0">
                <a:latin typeface="Sylfaen" panose="010A0502050306030303" pitchFamily="18" charset="0"/>
              </a:rPr>
              <a:t>ՄԻԱՎՈՐ </a:t>
            </a:r>
            <a:r>
              <a:rPr lang="en-PH" sz="3800" b="1" dirty="0">
                <a:latin typeface="Sylfaen" panose="010A0502050306030303" pitchFamily="18" charset="0"/>
              </a:rPr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PH" sz="3800" b="1" dirty="0" smtClean="0">
                <a:latin typeface="Sylfaen" panose="010A0502050306030303" pitchFamily="18" charset="0"/>
              </a:rPr>
              <a:t>38</a:t>
            </a:r>
            <a:r>
              <a:rPr lang="en-PH" sz="3800" dirty="0" smtClean="0">
                <a:latin typeface="Sylfaen" panose="010A0502050306030303" pitchFamily="18" charset="0"/>
              </a:rPr>
              <a:t> ՄԱՍՆԱԿԻՑՆԵՐԻՑ, </a:t>
            </a:r>
            <a:endParaRPr lang="en-PH" sz="3800" dirty="0">
              <a:latin typeface="Sylfaen" panose="010A0502050306030303" pitchFamily="18" charset="0"/>
            </a:endParaRP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en-PH" sz="3800" dirty="0">
                <a:latin typeface="Sylfaen" panose="010A0502050306030303" pitchFamily="18" charset="0"/>
              </a:rPr>
              <a:t>  </a:t>
            </a:r>
            <a:r>
              <a:rPr lang="en-PH" sz="3800" b="1" dirty="0">
                <a:latin typeface="Sylfaen" panose="010A0502050306030303" pitchFamily="18" charset="0"/>
              </a:rPr>
              <a:t>X</a:t>
            </a:r>
            <a:r>
              <a:rPr lang="en-PH" sz="3800" dirty="0">
                <a:latin typeface="Sylfaen" panose="010A0502050306030303" pitchFamily="18" charset="0"/>
              </a:rPr>
              <a:t> ՄԱՍՆԱԿԻՑ ՍՏԱՑԵԼ Է 13 ԿԱՄ ԱՎԵԼԻ ՄԻԱՎՈՐ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1300" dirty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PH" sz="4500" dirty="0" smtClean="0">
                <a:latin typeface="Sylfaen" panose="010A0502050306030303" pitchFamily="18" charset="0"/>
              </a:rPr>
              <a:t>ՄԱՍՆԱԿԻՑՆԵՐԻ</a:t>
            </a:r>
            <a:r>
              <a:rPr lang="en-PH" sz="4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PH" sz="4500" b="1" dirty="0">
                <a:solidFill>
                  <a:srgbClr val="C00000"/>
                </a:solidFill>
                <a:latin typeface="Sylfaen" panose="010A0502050306030303" pitchFamily="18" charset="0"/>
              </a:rPr>
              <a:t>X%</a:t>
            </a:r>
            <a:r>
              <a:rPr lang="en-PH" sz="4500" dirty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PH" sz="4500" dirty="0" smtClean="0">
                <a:latin typeface="Sylfaen" panose="010A0502050306030303" pitchFamily="18" charset="0"/>
              </a:rPr>
              <a:t>ԱՆՑՈՂԻԿ ՄԻԱՎՈՐ </a:t>
            </a:r>
            <a:r>
              <a:rPr lang="en-PH" sz="4500" dirty="0">
                <a:latin typeface="Sylfaen" panose="010A0502050306030303" pitchFamily="18" charset="0"/>
              </a:rPr>
              <a:t>ԵՆ </a:t>
            </a:r>
            <a:r>
              <a:rPr lang="en-PH" sz="4500" dirty="0" smtClean="0">
                <a:latin typeface="Sylfaen" panose="010A0502050306030303" pitchFamily="18" charset="0"/>
              </a:rPr>
              <a:t>ՀԱՎԱՔԵԼ</a:t>
            </a:r>
            <a:endParaRPr lang="en-PH" sz="45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1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latin typeface="Sylfaen" panose="010A0502050306030303" pitchFamily="18" charset="0"/>
            </a:endParaRPr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Նախնական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63355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PH" sz="2800" dirty="0" smtClean="0">
                <a:latin typeface="Sylfaen" panose="010A0502050306030303" pitchFamily="18" charset="0"/>
              </a:rPr>
              <a:t>ԱՄԵՆԱԲԱՐՁՐ ՄԻԱՎՈՐԸ </a:t>
            </a:r>
            <a:r>
              <a:rPr lang="en-PH" sz="2800" dirty="0">
                <a:latin typeface="Sylfaen" panose="010A0502050306030303" pitchFamily="18" charset="0"/>
              </a:rPr>
              <a:t>= </a:t>
            </a:r>
            <a:r>
              <a:rPr lang="en-PH" sz="3600" b="1" dirty="0">
                <a:solidFill>
                  <a:srgbClr val="C00000"/>
                </a:solidFill>
                <a:latin typeface="Sylfaen" panose="010A0502050306030303" pitchFamily="18" charset="0"/>
              </a:rPr>
              <a:t>22</a:t>
            </a:r>
            <a:r>
              <a:rPr lang="en-PH" sz="2800" b="1" dirty="0">
                <a:latin typeface="Sylfaen" panose="010A0502050306030303" pitchFamily="18" charset="0"/>
              </a:rPr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PH" sz="2800" dirty="0" smtClean="0">
                <a:latin typeface="Sylfaen" panose="010A0502050306030303" pitchFamily="18" charset="0"/>
              </a:rPr>
              <a:t>ԱՄԵՆԱՑԱԾՐ ՄԻԱՎՈՐԸ </a:t>
            </a:r>
            <a:r>
              <a:rPr lang="en-PH" sz="2800" dirty="0">
                <a:latin typeface="Sylfaen" panose="010A0502050306030303" pitchFamily="18" charset="0"/>
              </a:rPr>
              <a:t>= </a:t>
            </a:r>
            <a:r>
              <a:rPr lang="en-PH" sz="3600" b="1" dirty="0">
                <a:solidFill>
                  <a:srgbClr val="C00000"/>
                </a:solidFill>
                <a:latin typeface="Sylfaen" panose="010A0502050306030303" pitchFamily="18" charset="0"/>
              </a:rPr>
              <a:t>3</a:t>
            </a:r>
            <a:r>
              <a:rPr lang="en-PH" sz="2800" b="1" dirty="0">
                <a:latin typeface="Sylfaen" panose="010A0502050306030303" pitchFamily="18" charset="0"/>
              </a:rPr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PH" sz="2800" b="1" dirty="0" smtClean="0">
                <a:latin typeface="Sylfaen" panose="010A0502050306030303" pitchFamily="18" charset="0"/>
              </a:rPr>
              <a:t>38</a:t>
            </a:r>
            <a:r>
              <a:rPr lang="en-PH" sz="2800" dirty="0" smtClean="0">
                <a:latin typeface="Sylfaen" panose="010A0502050306030303" pitchFamily="18" charset="0"/>
              </a:rPr>
              <a:t> ՄԱՍՆԱԿԻՑՆԵՐԻ ՄԻՋԻՆ ՄԻԱՎՈՐԸ </a:t>
            </a:r>
            <a:r>
              <a:rPr lang="en-PH" sz="39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16</a:t>
            </a:r>
            <a:r>
              <a:rPr lang="en-PH" b="1" dirty="0" smtClean="0">
                <a:latin typeface="Sylfaen" panose="010A0502050306030303" pitchFamily="18" charset="0"/>
              </a:rPr>
              <a:t>/25</a:t>
            </a:r>
            <a:r>
              <a:rPr lang="en-PH" sz="280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endParaRPr lang="en-PH" sz="2800" dirty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2600" dirty="0">
              <a:latin typeface="Sylfaen" panose="010A0502050306030303" pitchFamily="18" charset="0"/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749907"/>
              </p:ext>
            </p:extLst>
          </p:nvPr>
        </p:nvGraphicFramePr>
        <p:xfrm>
          <a:off x="772391" y="1298779"/>
          <a:ext cx="3283528" cy="34215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ՄԻԱՎՈՐ</a:t>
                      </a:r>
                      <a:endParaRPr lang="en-US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(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ընդամենը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>
                          <a:latin typeface="Sylfaen" panose="010A0502050306030303" pitchFamily="18" charset="0"/>
                        </a:rPr>
                        <a:t>= 25)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Միավոր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ստացած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մասնակիցների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թիվը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22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21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4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20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19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18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5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17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Sylfaen" panose="010A0502050306030303" pitchFamily="18" charset="0"/>
                        </a:rPr>
                        <a:t>6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968499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113052"/>
              </p:ext>
            </p:extLst>
          </p:nvPr>
        </p:nvGraphicFramePr>
        <p:xfrm>
          <a:off x="5088081" y="1298779"/>
          <a:ext cx="3598718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9359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799359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ՄԻԱՎՈՐ</a:t>
                      </a:r>
                      <a:endParaRPr lang="en-US" dirty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ընդամենը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/>
                        <a:t>= 25)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Միավոր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ստացած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մասնակիցների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թիվը</a:t>
                      </a:r>
                      <a:r>
                        <a:rPr lang="en-US" baseline="0" dirty="0" smtClean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1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3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0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22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72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2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50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26971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PH" sz="2800" dirty="0">
                <a:latin typeface="Sylfaen" panose="010A0502050306030303" pitchFamily="18" charset="0"/>
              </a:rPr>
              <a:t>ԱՄԵՆԱԲԱՐՁՐ ՄԻԱՎՈՐԸ = </a:t>
            </a:r>
            <a:r>
              <a:rPr lang="en-PH" sz="3600" b="1" dirty="0">
                <a:solidFill>
                  <a:srgbClr val="C00000"/>
                </a:solidFill>
                <a:latin typeface="Sylfaen" panose="010A0502050306030303" pitchFamily="18" charset="0"/>
              </a:rPr>
              <a:t>X</a:t>
            </a:r>
            <a:r>
              <a:rPr lang="en-PH" sz="2800" b="1" dirty="0">
                <a:latin typeface="Sylfaen" panose="010A0502050306030303" pitchFamily="18" charset="0"/>
              </a:rPr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PH" sz="2800" dirty="0">
                <a:latin typeface="Sylfaen" panose="010A0502050306030303" pitchFamily="18" charset="0"/>
              </a:rPr>
              <a:t>ԱՄԵՆԱՑԱԾՐ ՄԻԱՎՈՐԸ = </a:t>
            </a:r>
            <a:r>
              <a:rPr lang="en-PH" sz="3600" b="1" dirty="0">
                <a:solidFill>
                  <a:srgbClr val="C00000"/>
                </a:solidFill>
                <a:latin typeface="Sylfaen" panose="010A0502050306030303" pitchFamily="18" charset="0"/>
              </a:rPr>
              <a:t>X</a:t>
            </a:r>
            <a:r>
              <a:rPr lang="en-PH" sz="2800" b="1" dirty="0">
                <a:latin typeface="Sylfaen" panose="010A0502050306030303" pitchFamily="18" charset="0"/>
              </a:rPr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PH" sz="2800" b="1" dirty="0" smtClean="0">
                <a:latin typeface="Sylfaen" panose="010A0502050306030303" pitchFamily="18" charset="0"/>
              </a:rPr>
              <a:t>38 </a:t>
            </a:r>
            <a:r>
              <a:rPr lang="en-PH" sz="2800" dirty="0" smtClean="0">
                <a:latin typeface="Sylfaen" panose="010A0502050306030303" pitchFamily="18" charset="0"/>
              </a:rPr>
              <a:t>ՄԱՍՆԱԿԻՑՆԵՐԻ </a:t>
            </a:r>
            <a:r>
              <a:rPr lang="en-PH" sz="2800" dirty="0">
                <a:latin typeface="Sylfaen" panose="010A0502050306030303" pitchFamily="18" charset="0"/>
              </a:rPr>
              <a:t>ՄԻՋԻՆ ՄԻԱՎՈՐԸ </a:t>
            </a:r>
            <a:r>
              <a:rPr lang="en-PH" sz="39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X</a:t>
            </a:r>
            <a:r>
              <a:rPr lang="en-PH" b="1" dirty="0" smtClean="0">
                <a:latin typeface="Sylfaen" panose="010A0502050306030303" pitchFamily="18" charset="0"/>
              </a:rPr>
              <a:t>/25</a:t>
            </a:r>
            <a:r>
              <a:rPr lang="en-PH" sz="280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endParaRPr lang="en-PH" sz="2800" dirty="0">
              <a:latin typeface="Sylfaen" panose="010A0502050306030303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2600" dirty="0">
              <a:latin typeface="Sylfaen" panose="010A0502050306030303" pitchFamily="18" charset="0"/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255501"/>
              </p:ext>
            </p:extLst>
          </p:nvPr>
        </p:nvGraphicFramePr>
        <p:xfrm>
          <a:off x="772390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ՄԻԱՎՈՐ</a:t>
                      </a:r>
                      <a:endParaRPr lang="en-US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(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ընդամենը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>
                          <a:latin typeface="Sylfaen" panose="010A0502050306030303" pitchFamily="18" charset="0"/>
                        </a:rPr>
                        <a:t>= 25)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Միավոր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ստացած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մասնակիցների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թիվը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08028"/>
              </p:ext>
            </p:extLst>
          </p:nvPr>
        </p:nvGraphicFramePr>
        <p:xfrm>
          <a:off x="5088082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ՄԻԱՎՈՐ</a:t>
                      </a:r>
                    </a:p>
                    <a:p>
                      <a:pPr algn="ctr"/>
                      <a:r>
                        <a:rPr lang="en-US" dirty="0" smtClean="0">
                          <a:latin typeface="Sylfaen" panose="010A0502050306030303" pitchFamily="18" charset="0"/>
                        </a:rPr>
                        <a:t>(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ընդամենը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>
                          <a:latin typeface="Sylfaen" panose="010A0502050306030303" pitchFamily="18" charset="0"/>
                        </a:rPr>
                        <a:t>= 25)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Միավոր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ստացած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մասնակիցների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թիվը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54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0" y="1204119"/>
            <a:ext cx="9144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r>
              <a:rPr lang="hy-AM" dirty="0" smtClean="0">
                <a:latin typeface="Sylfaen" panose="010A0502050306030303" pitchFamily="18" charset="0"/>
              </a:rPr>
              <a:t>Նախնական </a:t>
            </a:r>
            <a:r>
              <a:rPr lang="hy-AM" dirty="0">
                <a:latin typeface="Sylfaen" panose="010A0502050306030303" pitchFamily="18" charset="0"/>
              </a:rPr>
              <a:t>հետազոտության </a:t>
            </a:r>
            <a:r>
              <a:rPr lang="en-US" dirty="0" err="1" smtClean="0">
                <a:latin typeface="Sylfaen" panose="010A0502050306030303" pitchFamily="18" charset="0"/>
              </a:rPr>
              <a:t>մասնակիցների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համար</a:t>
            </a:r>
            <a:r>
              <a:rPr lang="hy-AM" dirty="0" smtClean="0">
                <a:latin typeface="Sylfaen" panose="010A0502050306030303" pitchFamily="18" charset="0"/>
              </a:rPr>
              <a:t> </a:t>
            </a:r>
            <a:r>
              <a:rPr lang="hy-AM" b="1" dirty="0" smtClean="0">
                <a:latin typeface="Sylfaen" panose="010A0502050306030303" pitchFamily="18" charset="0"/>
              </a:rPr>
              <a:t># </a:t>
            </a:r>
            <a:r>
              <a:rPr lang="hy-AM" b="1" dirty="0">
                <a:latin typeface="Sylfaen" panose="010A0502050306030303" pitchFamily="18" charset="0"/>
              </a:rPr>
              <a:t>24 </a:t>
            </a:r>
            <a:r>
              <a:rPr lang="en-US" b="1" dirty="0" smtClean="0">
                <a:latin typeface="Sylfaen" panose="010A0502050306030303" pitchFamily="18" charset="0"/>
              </a:rPr>
              <a:t>ՀԱՅՏԱՐԱՐՈՒԹՅՈՒՆԸ</a:t>
            </a:r>
            <a:r>
              <a:rPr lang="hy-AM" b="1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եղել</a:t>
            </a:r>
            <a:r>
              <a:rPr lang="en-US" dirty="0" smtClean="0">
                <a:latin typeface="Sylfaen" panose="010A0502050306030303" pitchFamily="18" charset="0"/>
              </a:rPr>
              <a:t> է </a:t>
            </a:r>
            <a:r>
              <a:rPr lang="hy-AM" dirty="0" smtClean="0">
                <a:latin typeface="Sylfaen" panose="010A0502050306030303" pitchFamily="18" charset="0"/>
              </a:rPr>
              <a:t>ամենա</a:t>
            </a:r>
            <a:r>
              <a:rPr lang="en-US" dirty="0" err="1" smtClean="0">
                <a:latin typeface="Sylfaen" panose="010A0502050306030303" pitchFamily="18" charset="0"/>
              </a:rPr>
              <a:t>հեշտը</a:t>
            </a:r>
            <a:r>
              <a:rPr lang="hy-AM" dirty="0" smtClean="0">
                <a:latin typeface="Sylfaen" panose="010A0502050306030303" pitchFamily="18" charset="0"/>
              </a:rPr>
              <a:t>, </a:t>
            </a:r>
            <a:r>
              <a:rPr lang="hy-AM" dirty="0">
                <a:latin typeface="Sylfaen" panose="010A0502050306030303" pitchFamily="18" charset="0"/>
              </a:rPr>
              <a:t>քանի որ </a:t>
            </a:r>
            <a:r>
              <a:rPr lang="hy-AM" b="1" dirty="0">
                <a:latin typeface="Sylfaen" panose="010A0502050306030303" pitchFamily="18" charset="0"/>
              </a:rPr>
              <a:t>38</a:t>
            </a:r>
            <a:r>
              <a:rPr lang="hy-AM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մասնակիցներից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hy-AM" b="1" dirty="0" smtClean="0">
                <a:latin typeface="Sylfaen" panose="010A0502050306030303" pitchFamily="18" charset="0"/>
              </a:rPr>
              <a:t>36-ը </a:t>
            </a:r>
            <a:r>
              <a:rPr lang="hy-AM" dirty="0" smtClean="0">
                <a:latin typeface="Sylfaen" panose="010A0502050306030303" pitchFamily="18" charset="0"/>
              </a:rPr>
              <a:t>ճիշտ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hy-AM" dirty="0" smtClean="0">
                <a:latin typeface="Sylfaen" panose="010A0502050306030303" pitchFamily="18" charset="0"/>
              </a:rPr>
              <a:t>պատասխան</a:t>
            </a:r>
            <a:r>
              <a:rPr lang="en-US" dirty="0" err="1" smtClean="0">
                <a:latin typeface="Sylfaen" panose="010A0502050306030303" pitchFamily="18" charset="0"/>
              </a:rPr>
              <a:t>ել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  <a:endParaRPr lang="en-PH" altLang="en-US" dirty="0">
              <a:latin typeface="Sylfaen" panose="010A0502050306030303" pitchFamily="18" charset="0"/>
            </a:endParaRPr>
          </a:p>
          <a:p>
            <a:pPr eaLnBrk="1" hangingPunct="1">
              <a:buNone/>
            </a:pPr>
            <a:r>
              <a:rPr lang="hy-AM" dirty="0">
                <a:latin typeface="Sylfaen" panose="010A0502050306030303" pitchFamily="18" charset="0"/>
              </a:rPr>
              <a:t>Նախնական հետազոտության </a:t>
            </a:r>
            <a:r>
              <a:rPr lang="en-US" dirty="0" err="1">
                <a:latin typeface="Sylfaen" panose="010A0502050306030303" pitchFamily="18" charset="0"/>
              </a:rPr>
              <a:t>մասնակիցների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hy-AM" dirty="0">
                <a:latin typeface="Sylfaen" panose="010A0502050306030303" pitchFamily="18" charset="0"/>
              </a:rPr>
              <a:t> </a:t>
            </a:r>
            <a:r>
              <a:rPr lang="en-PH" altLang="en-US" b="1" dirty="0">
                <a:latin typeface="Sylfaen" panose="010A0502050306030303" pitchFamily="18" charset="0"/>
              </a:rPr>
              <a:t>#12 </a:t>
            </a:r>
            <a:r>
              <a:rPr lang="en-US" b="1" dirty="0" smtClean="0">
                <a:latin typeface="Sylfaen" panose="010A0502050306030303" pitchFamily="18" charset="0"/>
              </a:rPr>
              <a:t>ՀԱՅՏԱՐԱՐՈՒԹՅՈՒՆԸ</a:t>
            </a:r>
            <a:r>
              <a:rPr lang="hy-AM" b="1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եղել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 smtClean="0">
                <a:latin typeface="Sylfaen" panose="010A0502050306030303" pitchFamily="18" charset="0"/>
              </a:rPr>
              <a:t>ամենաբարդը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hy-AM" dirty="0">
                <a:latin typeface="Sylfaen" panose="010A0502050306030303" pitchFamily="18" charset="0"/>
              </a:rPr>
              <a:t>քանի որ </a:t>
            </a:r>
            <a:r>
              <a:rPr lang="hy-AM" b="1" dirty="0">
                <a:latin typeface="Sylfaen" panose="010A0502050306030303" pitchFamily="18" charset="0"/>
              </a:rPr>
              <a:t>38</a:t>
            </a:r>
            <a:r>
              <a:rPr lang="hy-AM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մասնակիցներից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միայն</a:t>
            </a:r>
            <a:r>
              <a:rPr lang="en-US" b="1" dirty="0" smtClean="0">
                <a:latin typeface="Sylfaen" panose="010A0502050306030303" pitchFamily="18" charset="0"/>
              </a:rPr>
              <a:t> 1 է </a:t>
            </a:r>
            <a:r>
              <a:rPr lang="hy-AM" dirty="0">
                <a:latin typeface="Sylfaen" panose="010A0502050306030303" pitchFamily="18" charset="0"/>
              </a:rPr>
              <a:t>ճիշտ </a:t>
            </a:r>
            <a:r>
              <a:rPr lang="hy-AM" dirty="0" smtClean="0">
                <a:latin typeface="Sylfaen" panose="010A0502050306030303" pitchFamily="18" charset="0"/>
              </a:rPr>
              <a:t>պատասխան</a:t>
            </a:r>
            <a:r>
              <a:rPr lang="en-US" dirty="0" err="1" smtClean="0">
                <a:latin typeface="Sylfaen" panose="010A0502050306030303" pitchFamily="18" charset="0"/>
              </a:rPr>
              <a:t>ել</a:t>
            </a:r>
            <a:r>
              <a:rPr lang="en-US" b="1" dirty="0">
                <a:latin typeface="Sylfaen" panose="010A0502050306030303" pitchFamily="18" charset="0"/>
              </a:rPr>
              <a:t>:</a:t>
            </a:r>
            <a:endParaRPr lang="en-PH" altLang="en-US" dirty="0">
              <a:latin typeface="Sylfaen" panose="010A0502050306030303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PH" altLang="en-US" dirty="0">
              <a:latin typeface="Sylfaen" panose="010A0502050306030303" pitchFamily="18" charset="0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err="1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Նախնական</a:t>
            </a:r>
            <a:r>
              <a:rPr lang="en-GB" sz="3200" dirty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</a:t>
            </a:r>
            <a:r>
              <a:rPr lang="en-GB" sz="3200" dirty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6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378372" y="1204119"/>
            <a:ext cx="8497614" cy="5086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r>
              <a:rPr lang="en-PH" altLang="en-US" dirty="0" err="1" smtClean="0">
                <a:latin typeface="Sylfaen" panose="010A0502050306030303" pitchFamily="18" charset="0"/>
              </a:rPr>
              <a:t>Հետազոտության</a:t>
            </a:r>
            <a:r>
              <a:rPr lang="en-PH" altLang="en-US" dirty="0" smtClean="0">
                <a:latin typeface="Sylfaen" panose="010A0502050306030303" pitchFamily="18" charset="0"/>
              </a:rPr>
              <a:t> </a:t>
            </a:r>
            <a:r>
              <a:rPr lang="en-PH" altLang="en-US" dirty="0" err="1" smtClean="0">
                <a:latin typeface="Sylfaen" panose="010A0502050306030303" pitchFamily="18" charset="0"/>
              </a:rPr>
              <a:t>մասնակիցների</a:t>
            </a:r>
            <a:r>
              <a:rPr lang="en-PH" altLang="en-US" dirty="0" smtClean="0">
                <a:latin typeface="Sylfaen" panose="010A0502050306030303" pitchFamily="18" charset="0"/>
              </a:rPr>
              <a:t> </a:t>
            </a:r>
            <a:r>
              <a:rPr lang="en-PH" altLang="en-US" dirty="0" err="1" smtClean="0">
                <a:latin typeface="Sylfaen" panose="010A0502050306030303" pitchFamily="18" charset="0"/>
              </a:rPr>
              <a:t>համար</a:t>
            </a:r>
            <a:r>
              <a:rPr lang="en-PH" altLang="en-US" dirty="0" smtClean="0">
                <a:latin typeface="Sylfaen" panose="010A0502050306030303" pitchFamily="18" charset="0"/>
              </a:rPr>
              <a:t> </a:t>
            </a:r>
            <a:r>
              <a:rPr lang="en-PH" altLang="en-US" b="1" dirty="0">
                <a:latin typeface="Sylfaen" panose="010A0502050306030303" pitchFamily="18" charset="0"/>
              </a:rPr>
              <a:t>#X </a:t>
            </a:r>
            <a:r>
              <a:rPr lang="en-PH" altLang="en-US" b="1" dirty="0" smtClean="0">
                <a:latin typeface="Sylfaen" panose="010A0502050306030303" pitchFamily="18" charset="0"/>
              </a:rPr>
              <a:t>ՀԱՅՏԱՐԱՐՈՒԹՅՈՒՆԸ </a:t>
            </a:r>
            <a:r>
              <a:rPr lang="en-PH" altLang="en-US" dirty="0" err="1" smtClean="0">
                <a:latin typeface="Sylfaen" panose="010A0502050306030303" pitchFamily="18" charset="0"/>
              </a:rPr>
              <a:t>եղել</a:t>
            </a:r>
            <a:r>
              <a:rPr lang="en-PH" altLang="en-US" dirty="0" smtClean="0">
                <a:latin typeface="Sylfaen" panose="010A0502050306030303" pitchFamily="18" charset="0"/>
              </a:rPr>
              <a:t> է </a:t>
            </a:r>
            <a:r>
              <a:rPr lang="en-PH" altLang="en-US" dirty="0" err="1" smtClean="0">
                <a:latin typeface="Sylfaen" panose="010A0502050306030303" pitchFamily="18" charset="0"/>
              </a:rPr>
              <a:t>ամենահեշտը</a:t>
            </a:r>
            <a:r>
              <a:rPr lang="en-PH" altLang="en-US" b="1" dirty="0" smtClean="0">
                <a:latin typeface="Sylfaen" panose="010A0502050306030303" pitchFamily="18" charset="0"/>
              </a:rPr>
              <a:t>, </a:t>
            </a:r>
            <a:r>
              <a:rPr lang="hy-AM" dirty="0">
                <a:latin typeface="Sylfaen" panose="010A0502050306030303" pitchFamily="18" charset="0"/>
              </a:rPr>
              <a:t>քանի որ </a:t>
            </a:r>
            <a:r>
              <a:rPr lang="hy-AM" b="1" dirty="0">
                <a:latin typeface="Sylfaen" panose="010A0502050306030303" pitchFamily="18" charset="0"/>
              </a:rPr>
              <a:t>38</a:t>
            </a:r>
            <a:r>
              <a:rPr lang="hy-AM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մասնակիցներից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PH" altLang="en-US" b="1" dirty="0" smtClean="0">
                <a:latin typeface="Sylfaen" panose="010A0502050306030303" pitchFamily="18" charset="0"/>
              </a:rPr>
              <a:t>X-ը</a:t>
            </a:r>
            <a:r>
              <a:rPr lang="hy-AM" b="1" dirty="0" smtClean="0">
                <a:latin typeface="Sylfaen" panose="010A0502050306030303" pitchFamily="18" charset="0"/>
              </a:rPr>
              <a:t> </a:t>
            </a:r>
            <a:r>
              <a:rPr lang="hy-AM" dirty="0">
                <a:latin typeface="Sylfaen" panose="010A0502050306030303" pitchFamily="18" charset="0"/>
              </a:rPr>
              <a:t>ճիշտ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hy-AM" dirty="0">
                <a:latin typeface="Sylfaen" panose="010A0502050306030303" pitchFamily="18" charset="0"/>
              </a:rPr>
              <a:t>պատասխան</a:t>
            </a:r>
            <a:r>
              <a:rPr lang="en-US" dirty="0" err="1">
                <a:latin typeface="Sylfaen" panose="010A0502050306030303" pitchFamily="18" charset="0"/>
              </a:rPr>
              <a:t>ել</a:t>
            </a:r>
            <a:r>
              <a:rPr lang="en-US" dirty="0">
                <a:latin typeface="Sylfaen" panose="010A0502050306030303" pitchFamily="18" charset="0"/>
              </a:rPr>
              <a:t>:</a:t>
            </a:r>
            <a:endParaRPr lang="en-PH" altLang="en-US" dirty="0">
              <a:latin typeface="Sylfaen" panose="010A0502050306030303" pitchFamily="18" charset="0"/>
            </a:endParaRPr>
          </a:p>
          <a:p>
            <a:pPr eaLnBrk="1" hangingPunct="1">
              <a:buNone/>
            </a:pPr>
            <a:r>
              <a:rPr lang="en-PH" altLang="en-US" dirty="0" err="1">
                <a:latin typeface="Sylfaen" panose="010A0502050306030303" pitchFamily="18" charset="0"/>
              </a:rPr>
              <a:t>Հետազոտության</a:t>
            </a:r>
            <a:r>
              <a:rPr lang="en-PH" altLang="en-US" dirty="0">
                <a:latin typeface="Sylfaen" panose="010A0502050306030303" pitchFamily="18" charset="0"/>
              </a:rPr>
              <a:t> </a:t>
            </a:r>
            <a:r>
              <a:rPr lang="en-PH" altLang="en-US" dirty="0" err="1">
                <a:latin typeface="Sylfaen" panose="010A0502050306030303" pitchFamily="18" charset="0"/>
              </a:rPr>
              <a:t>մասնակիցների</a:t>
            </a:r>
            <a:r>
              <a:rPr lang="en-PH" altLang="en-US" dirty="0">
                <a:latin typeface="Sylfaen" panose="010A0502050306030303" pitchFamily="18" charset="0"/>
              </a:rPr>
              <a:t> </a:t>
            </a:r>
            <a:r>
              <a:rPr lang="en-PH" altLang="en-US" dirty="0" err="1">
                <a:latin typeface="Sylfaen" panose="010A0502050306030303" pitchFamily="18" charset="0"/>
              </a:rPr>
              <a:t>համար</a:t>
            </a:r>
            <a:r>
              <a:rPr lang="en-PH" altLang="en-US" dirty="0">
                <a:latin typeface="Sylfaen" panose="010A0502050306030303" pitchFamily="18" charset="0"/>
              </a:rPr>
              <a:t> </a:t>
            </a:r>
            <a:r>
              <a:rPr lang="en-PH" altLang="en-US" b="1" dirty="0">
                <a:latin typeface="Sylfaen" panose="010A0502050306030303" pitchFamily="18" charset="0"/>
              </a:rPr>
              <a:t>#X </a:t>
            </a:r>
            <a:r>
              <a:rPr lang="en-PH" altLang="en-US" b="1" dirty="0" smtClean="0">
                <a:latin typeface="Sylfaen" panose="010A0502050306030303" pitchFamily="18" charset="0"/>
              </a:rPr>
              <a:t>ՀԱՅՏԱՐԱՐՈՒԹՅՈՒՆԸ </a:t>
            </a:r>
            <a:r>
              <a:rPr lang="en-PH" altLang="en-US" dirty="0" err="1">
                <a:latin typeface="Sylfaen" panose="010A0502050306030303" pitchFamily="18" charset="0"/>
              </a:rPr>
              <a:t>եղել</a:t>
            </a:r>
            <a:r>
              <a:rPr lang="en-PH" altLang="en-US" dirty="0">
                <a:latin typeface="Sylfaen" panose="010A0502050306030303" pitchFamily="18" charset="0"/>
              </a:rPr>
              <a:t> է </a:t>
            </a:r>
            <a:r>
              <a:rPr lang="en-PH" altLang="en-US" dirty="0" err="1" smtClean="0">
                <a:latin typeface="Sylfaen" panose="010A0502050306030303" pitchFamily="18" charset="0"/>
              </a:rPr>
              <a:t>ամենաբարդը</a:t>
            </a:r>
            <a:r>
              <a:rPr lang="en-PH" altLang="en-US" dirty="0" smtClean="0">
                <a:latin typeface="Sylfaen" panose="010A0502050306030303" pitchFamily="18" charset="0"/>
              </a:rPr>
              <a:t>, </a:t>
            </a:r>
            <a:r>
              <a:rPr lang="hy-AM" dirty="0">
                <a:latin typeface="Sylfaen" panose="010A0502050306030303" pitchFamily="18" charset="0"/>
              </a:rPr>
              <a:t>քանի որ </a:t>
            </a:r>
            <a:r>
              <a:rPr lang="hy-AM" b="1" dirty="0">
                <a:latin typeface="Sylfaen" panose="010A0502050306030303" pitchFamily="18" charset="0"/>
              </a:rPr>
              <a:t>38</a:t>
            </a:r>
            <a:r>
              <a:rPr lang="hy-AM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մասնակիցներից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միայն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PH" altLang="en-US" b="1" dirty="0" smtClean="0">
                <a:latin typeface="Sylfaen" panose="010A0502050306030303" pitchFamily="18" charset="0"/>
              </a:rPr>
              <a:t>X </a:t>
            </a:r>
            <a:r>
              <a:rPr lang="en-PH" altLang="en-US" b="1" dirty="0" err="1" smtClean="0">
                <a:latin typeface="Sylfaen" panose="010A0502050306030303" pitchFamily="18" charset="0"/>
              </a:rPr>
              <a:t>մասնակից</a:t>
            </a:r>
            <a:r>
              <a:rPr lang="en-PH" altLang="en-US" b="1" dirty="0" smtClean="0">
                <a:latin typeface="Sylfaen" panose="010A0502050306030303" pitchFamily="18" charset="0"/>
              </a:rPr>
              <a:t> է</a:t>
            </a:r>
            <a:r>
              <a:rPr lang="hy-AM" b="1" dirty="0" smtClean="0">
                <a:latin typeface="Sylfaen" panose="010A0502050306030303" pitchFamily="18" charset="0"/>
              </a:rPr>
              <a:t> </a:t>
            </a:r>
            <a:r>
              <a:rPr lang="hy-AM" dirty="0">
                <a:latin typeface="Sylfaen" panose="010A0502050306030303" pitchFamily="18" charset="0"/>
              </a:rPr>
              <a:t>ճիշտ </a:t>
            </a:r>
            <a:r>
              <a:rPr lang="hy-AM" dirty="0" smtClean="0">
                <a:latin typeface="Sylfaen" panose="010A0502050306030303" pitchFamily="18" charset="0"/>
              </a:rPr>
              <a:t>պատասխան</a:t>
            </a:r>
            <a:r>
              <a:rPr lang="en-US" dirty="0" err="1">
                <a:latin typeface="Sylfaen" panose="010A0502050306030303" pitchFamily="18" charset="0"/>
              </a:rPr>
              <a:t>ել</a:t>
            </a:r>
            <a:r>
              <a:rPr lang="en-US" dirty="0">
                <a:latin typeface="Sylfaen" panose="010A0502050306030303" pitchFamily="18" charset="0"/>
              </a:rPr>
              <a:t>:</a:t>
            </a:r>
            <a:endParaRPr lang="en-PH" altLang="en-US" dirty="0">
              <a:latin typeface="Sylfaen" panose="010A0502050306030303" pitchFamily="18" charset="0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0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77ABFA3-3903-4670-A522-D6F7BBE61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547148"/>
              </p:ext>
            </p:extLst>
          </p:nvPr>
        </p:nvGraphicFramePr>
        <p:xfrm>
          <a:off x="1207008" y="1457959"/>
          <a:ext cx="6729984" cy="5833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3328">
                  <a:extLst>
                    <a:ext uri="{9D8B030D-6E8A-4147-A177-3AD203B41FA5}">
                      <a16:colId xmlns:a16="http://schemas.microsoft.com/office/drawing/2014/main" val="2350817507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2060214925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3906894239"/>
                    </a:ext>
                  </a:extLst>
                </a:gridCol>
              </a:tblGrid>
              <a:tr h="444912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Նախքան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հետազոտությունը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Հետազոտությունից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հետո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559034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Ամենաբարձր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միավորը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22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/25</a:t>
                      </a:r>
                      <a:endParaRPr lang="en-GB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416170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Ամենացածր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միավորը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3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/25</a:t>
                      </a:r>
                      <a:endParaRPr lang="en-GB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4702168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hy-AM" dirty="0" smtClean="0">
                          <a:latin typeface="Sylfaen" panose="010A0502050306030303" pitchFamily="18" charset="0"/>
                        </a:rPr>
                        <a:t>Մ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ասնակիցների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% է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հաջող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հանձնել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89%</a:t>
                      </a:r>
                      <a:endParaRPr lang="en-GB" b="1" dirty="0">
                        <a:solidFill>
                          <a:srgbClr val="C00000"/>
                        </a:solidFill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056634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Մասնակիցների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միջին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Sylfaen" panose="010A0502050306030303" pitchFamily="18" charset="0"/>
                        </a:rPr>
                        <a:t>միավորը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16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/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25</a:t>
                      </a:r>
                      <a:endParaRPr lang="en-GB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354755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Ամենահեշտ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հայտարարությունըպատասխանելու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համար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#24</a:t>
                      </a:r>
                    </a:p>
                    <a:p>
                      <a:pPr algn="ctr"/>
                      <a:r>
                        <a:rPr lang="en-US" b="1" dirty="0" smtClean="0">
                          <a:latin typeface="Sylfaen" panose="010A0502050306030303" pitchFamily="18" charset="0"/>
                        </a:rPr>
                        <a:t>38-ից 36-ը</a:t>
                      </a:r>
                      <a:endParaRPr lang="en-GB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169129"/>
                  </a:ext>
                </a:extLst>
              </a:tr>
              <a:tr h="109704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Ամենադժվար</a:t>
                      </a:r>
                      <a:r>
                        <a:rPr lang="en-US" baseline="0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հայտարարությունըպատասխանելու</a:t>
                      </a:r>
                      <a:r>
                        <a:rPr lang="en-US"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Sylfaen" panose="010A0502050306030303" pitchFamily="18" charset="0"/>
                        </a:rPr>
                        <a:t>համար</a:t>
                      </a:r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#12</a:t>
                      </a:r>
                    </a:p>
                    <a:p>
                      <a:pPr algn="ctr"/>
                      <a:r>
                        <a:rPr lang="en-US" b="1" dirty="0" smtClean="0">
                          <a:latin typeface="Sylfaen" panose="010A0502050306030303" pitchFamily="18" charset="0"/>
                        </a:rPr>
                        <a:t>38-ից 1-ը</a:t>
                      </a:r>
                      <a:endParaRPr lang="en-US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54096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E308D-F9E4-4CF8-A0EC-AD336D01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62153" y="0"/>
            <a:ext cx="936471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Նախնական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և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ավարտական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հետազոտության</a:t>
            </a:r>
            <a:r>
              <a:rPr lang="en-GB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արդյունքները</a:t>
            </a:r>
            <a:endParaRPr lang="en-GB" sz="32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5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3105834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b="1" dirty="0" err="1" smtClean="0">
                <a:latin typeface="Sylfaen" panose="010A0502050306030303" pitchFamily="18" charset="0"/>
              </a:rPr>
              <a:t>Շնորհակալություւն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5" y="1171259"/>
            <a:ext cx="8599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1400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US" altLang="en-US" sz="1400" dirty="0">
                <a:latin typeface="Sylfaen" panose="010A0502050306030303" pitchFamily="18" charset="0"/>
              </a:rPr>
              <a:t> և </a:t>
            </a:r>
            <a:r>
              <a:rPr lang="hy-AM" altLang="en-US" sz="1400" dirty="0" smtClean="0">
                <a:latin typeface="Sylfaen" panose="010A0502050306030303" pitchFamily="18" charset="0"/>
              </a:rPr>
              <a:t>էլեկտրոնային ձևով ապացույց </a:t>
            </a:r>
            <a:r>
              <a:rPr lang="en-US" altLang="en-US" sz="1400" dirty="0" err="1" smtClean="0">
                <a:latin typeface="Sylfaen" panose="010A0502050306030303" pitchFamily="18" charset="0"/>
              </a:rPr>
              <a:t>ների</a:t>
            </a:r>
            <a:r>
              <a:rPr lang="en-US" altLang="en-US" sz="1400" dirty="0" smtClean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վերաբերյալ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ներածական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դատական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վերապատրաստման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դասընթացի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ներածական</a:t>
            </a:r>
            <a:r>
              <a:rPr lang="en-US" altLang="en-US" sz="1400" dirty="0">
                <a:latin typeface="Sylfaen" panose="010A0502050306030303" pitchFamily="18" charset="0"/>
              </a:rPr>
              <a:t> </a:t>
            </a:r>
            <a:r>
              <a:rPr lang="en-US" altLang="en-US" sz="1400" dirty="0" err="1">
                <a:latin typeface="Sylfaen" panose="010A0502050306030303" pitchFamily="18" charset="0"/>
              </a:rPr>
              <a:t>մասը</a:t>
            </a:r>
            <a:endParaRPr lang="en-US" altLang="en-US" sz="1400" dirty="0">
              <a:latin typeface="Sylfaen" panose="010A0502050306030303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870E6EC-4437-41D0-9C89-3670EB3E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1400" b="1" dirty="0" err="1" smtClean="0">
                <a:latin typeface="Sylfaen" panose="010A0502050306030303" pitchFamily="18" charset="0"/>
              </a:rPr>
              <a:t>Կումասի</a:t>
            </a:r>
            <a:r>
              <a:rPr lang="en-US" altLang="en-US" sz="1400" b="1" dirty="0" smtClean="0">
                <a:latin typeface="Sylfaen" panose="010A0502050306030303" pitchFamily="18" charset="0"/>
              </a:rPr>
              <a:t>, </a:t>
            </a:r>
            <a:r>
              <a:rPr lang="en-US" altLang="en-US" sz="1400" b="1" dirty="0" err="1" smtClean="0">
                <a:latin typeface="Sylfaen" panose="010A0502050306030303" pitchFamily="18" charset="0"/>
              </a:rPr>
              <a:t>Գանա</a:t>
            </a:r>
            <a:endParaRPr lang="en-US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1400" b="1" dirty="0" smtClean="0">
                <a:latin typeface="Sylfaen" panose="010A0502050306030303" pitchFamily="18" charset="0"/>
              </a:rPr>
              <a:t>2020թ.-ի </a:t>
            </a:r>
            <a:r>
              <a:rPr lang="en-US" altLang="en-US" sz="1400" b="1" dirty="0" err="1" smtClean="0">
                <a:latin typeface="Sylfaen" panose="010A0502050306030303" pitchFamily="18" charset="0"/>
              </a:rPr>
              <a:t>հոկտեմբերի</a:t>
            </a:r>
            <a:r>
              <a:rPr lang="en-US" altLang="en-US" sz="1400" b="1" dirty="0" smtClean="0">
                <a:latin typeface="Sylfaen" panose="010A0502050306030303" pitchFamily="18" charset="0"/>
              </a:rPr>
              <a:t> 19-23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09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964</TotalTime>
  <Words>347</Words>
  <Application>Microsoft Office PowerPoint</Application>
  <PresentationFormat>On-screen Show (4:3)</PresentationFormat>
  <Paragraphs>93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ＭＳ Ｐゴシック</vt:lpstr>
      <vt:lpstr>Arial</vt:lpstr>
      <vt:lpstr>Calibri</vt:lpstr>
      <vt:lpstr>Calibri (heading)</vt:lpstr>
      <vt:lpstr>Calibri Light</vt:lpstr>
      <vt:lpstr>Sylfaen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User</cp:lastModifiedBy>
  <cp:revision>183</cp:revision>
  <dcterms:created xsi:type="dcterms:W3CDTF">2020-10-07T11:36:01Z</dcterms:created>
  <dcterms:modified xsi:type="dcterms:W3CDTF">2021-05-12T09:25:56Z</dcterms:modified>
</cp:coreProperties>
</file>